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66" r:id="rId2"/>
    <p:sldMasterId id="2147483678" r:id="rId3"/>
    <p:sldMasterId id="2147483684" r:id="rId4"/>
    <p:sldMasterId id="2147483696" r:id="rId5"/>
  </p:sldMasterIdLst>
  <p:sldIdLst>
    <p:sldId id="311" r:id="rId6"/>
    <p:sldId id="313" r:id="rId7"/>
    <p:sldId id="314" r:id="rId8"/>
    <p:sldId id="315" r:id="rId9"/>
    <p:sldId id="308" r:id="rId10"/>
    <p:sldId id="316" r:id="rId11"/>
    <p:sldId id="297" r:id="rId12"/>
    <p:sldId id="268" r:id="rId13"/>
    <p:sldId id="295" r:id="rId14"/>
    <p:sldId id="263" r:id="rId15"/>
    <p:sldId id="264" r:id="rId16"/>
    <p:sldId id="265" r:id="rId17"/>
    <p:sldId id="266" r:id="rId18"/>
    <p:sldId id="267" r:id="rId19"/>
    <p:sldId id="269" r:id="rId20"/>
    <p:sldId id="270" r:id="rId21"/>
    <p:sldId id="317" r:id="rId22"/>
    <p:sldId id="259" r:id="rId23"/>
    <p:sldId id="292" r:id="rId24"/>
    <p:sldId id="273" r:id="rId25"/>
    <p:sldId id="324" r:id="rId26"/>
    <p:sldId id="325" r:id="rId27"/>
    <p:sldId id="327" r:id="rId28"/>
    <p:sldId id="326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278" r:id="rId39"/>
    <p:sldId id="276" r:id="rId40"/>
    <p:sldId id="283" r:id="rId41"/>
    <p:sldId id="284" r:id="rId42"/>
    <p:sldId id="285" r:id="rId43"/>
    <p:sldId id="286" r:id="rId44"/>
    <p:sldId id="277" r:id="rId45"/>
    <p:sldId id="279" r:id="rId46"/>
    <p:sldId id="280" r:id="rId47"/>
    <p:sldId id="287" r:id="rId48"/>
    <p:sldId id="322" r:id="rId49"/>
    <p:sldId id="323" r:id="rId50"/>
    <p:sldId id="281" r:id="rId51"/>
    <p:sldId id="288" r:id="rId52"/>
    <p:sldId id="289" r:id="rId53"/>
    <p:sldId id="282" r:id="rId54"/>
    <p:sldId id="337" r:id="rId55"/>
    <p:sldId id="274" r:id="rId56"/>
    <p:sldId id="320" r:id="rId57"/>
    <p:sldId id="321" r:id="rId58"/>
    <p:sldId id="275" r:id="rId59"/>
    <p:sldId id="300" r:id="rId60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153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5" Type="http://schemas.openxmlformats.org/officeDocument/2006/relationships/slideMaster" Target="slideMasters/slideMaster5.xml"/><Relationship Id="rId61" Type="http://schemas.openxmlformats.org/officeDocument/2006/relationships/presProps" Target="presProp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7666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143" b="1"/>
            </a:lvl1pPr>
            <a:lvl2pPr marL="408142" indent="0">
              <a:buNone/>
              <a:defRPr sz="1818" b="1"/>
            </a:lvl2pPr>
            <a:lvl3pPr marL="816284" indent="0">
              <a:buNone/>
              <a:defRPr sz="1623" b="1"/>
            </a:lvl3pPr>
            <a:lvl4pPr marL="1224425" indent="0">
              <a:buNone/>
              <a:defRPr sz="1428" b="1"/>
            </a:lvl4pPr>
            <a:lvl5pPr marL="1632566" indent="0">
              <a:buNone/>
              <a:defRPr sz="1428" b="1"/>
            </a:lvl5pPr>
            <a:lvl6pPr marL="2040708" indent="0">
              <a:buNone/>
              <a:defRPr sz="1428" b="1"/>
            </a:lvl6pPr>
            <a:lvl7pPr marL="2448850" indent="0">
              <a:buNone/>
              <a:defRPr sz="1428" b="1"/>
            </a:lvl7pPr>
            <a:lvl8pPr marL="2856991" indent="0">
              <a:buNone/>
              <a:defRPr sz="1428" b="1"/>
            </a:lvl8pPr>
            <a:lvl9pPr marL="3265133" indent="0">
              <a:buNone/>
              <a:defRPr sz="142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43"/>
            </a:lvl1pPr>
            <a:lvl2pPr>
              <a:defRPr sz="1818"/>
            </a:lvl2pPr>
            <a:lvl3pPr>
              <a:defRPr sz="1623"/>
            </a:lvl3pPr>
            <a:lvl4pPr>
              <a:defRPr sz="1428"/>
            </a:lvl4pPr>
            <a:lvl5pPr>
              <a:defRPr sz="1428"/>
            </a:lvl5pPr>
            <a:lvl6pPr>
              <a:defRPr sz="1428"/>
            </a:lvl6pPr>
            <a:lvl7pPr>
              <a:defRPr sz="1428"/>
            </a:lvl7pPr>
            <a:lvl8pPr>
              <a:defRPr sz="1428"/>
            </a:lvl8pPr>
            <a:lvl9pPr>
              <a:defRPr sz="142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143" b="1"/>
            </a:lvl1pPr>
            <a:lvl2pPr marL="408142" indent="0">
              <a:buNone/>
              <a:defRPr sz="1818" b="1"/>
            </a:lvl2pPr>
            <a:lvl3pPr marL="816284" indent="0">
              <a:buNone/>
              <a:defRPr sz="1623" b="1"/>
            </a:lvl3pPr>
            <a:lvl4pPr marL="1224425" indent="0">
              <a:buNone/>
              <a:defRPr sz="1428" b="1"/>
            </a:lvl4pPr>
            <a:lvl5pPr marL="1632566" indent="0">
              <a:buNone/>
              <a:defRPr sz="1428" b="1"/>
            </a:lvl5pPr>
            <a:lvl6pPr marL="2040708" indent="0">
              <a:buNone/>
              <a:defRPr sz="1428" b="1"/>
            </a:lvl6pPr>
            <a:lvl7pPr marL="2448850" indent="0">
              <a:buNone/>
              <a:defRPr sz="1428" b="1"/>
            </a:lvl7pPr>
            <a:lvl8pPr marL="2856991" indent="0">
              <a:buNone/>
              <a:defRPr sz="1428" b="1"/>
            </a:lvl8pPr>
            <a:lvl9pPr marL="3265133" indent="0">
              <a:buNone/>
              <a:defRPr sz="142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143"/>
            </a:lvl1pPr>
            <a:lvl2pPr>
              <a:defRPr sz="1818"/>
            </a:lvl2pPr>
            <a:lvl3pPr>
              <a:defRPr sz="1623"/>
            </a:lvl3pPr>
            <a:lvl4pPr>
              <a:defRPr sz="1428"/>
            </a:lvl4pPr>
            <a:lvl5pPr>
              <a:defRPr sz="1428"/>
            </a:lvl5pPr>
            <a:lvl6pPr>
              <a:defRPr sz="1428"/>
            </a:lvl6pPr>
            <a:lvl7pPr>
              <a:defRPr sz="1428"/>
            </a:lvl7pPr>
            <a:lvl8pPr>
              <a:defRPr sz="1428"/>
            </a:lvl8pPr>
            <a:lvl9pPr>
              <a:defRPr sz="142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2024/9/3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03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2024/9/3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664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2024/9/3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371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1818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857"/>
            </a:lvl1pPr>
            <a:lvl2pPr>
              <a:defRPr sz="2532"/>
            </a:lvl2pPr>
            <a:lvl3pPr>
              <a:defRPr sz="2143"/>
            </a:lvl3pPr>
            <a:lvl4pPr>
              <a:defRPr sz="1818"/>
            </a:lvl4pPr>
            <a:lvl5pPr>
              <a:defRPr sz="1818"/>
            </a:lvl5pPr>
            <a:lvl6pPr>
              <a:defRPr sz="1818"/>
            </a:lvl6pPr>
            <a:lvl7pPr>
              <a:defRPr sz="1818"/>
            </a:lvl7pPr>
            <a:lvl8pPr>
              <a:defRPr sz="1818"/>
            </a:lvl8pPr>
            <a:lvl9pPr>
              <a:defRPr sz="181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234"/>
            </a:lvl1pPr>
            <a:lvl2pPr marL="408142" indent="0">
              <a:buNone/>
              <a:defRPr sz="1104"/>
            </a:lvl2pPr>
            <a:lvl3pPr marL="816284" indent="0">
              <a:buNone/>
              <a:defRPr sz="909"/>
            </a:lvl3pPr>
            <a:lvl4pPr marL="1224425" indent="0">
              <a:buNone/>
              <a:defRPr sz="779"/>
            </a:lvl4pPr>
            <a:lvl5pPr marL="1632566" indent="0">
              <a:buNone/>
              <a:defRPr sz="779"/>
            </a:lvl5pPr>
            <a:lvl6pPr marL="2040708" indent="0">
              <a:buNone/>
              <a:defRPr sz="779"/>
            </a:lvl6pPr>
            <a:lvl7pPr marL="2448850" indent="0">
              <a:buNone/>
              <a:defRPr sz="779"/>
            </a:lvl7pPr>
            <a:lvl8pPr marL="2856991" indent="0">
              <a:buNone/>
              <a:defRPr sz="779"/>
            </a:lvl8pPr>
            <a:lvl9pPr marL="3265133" indent="0">
              <a:buNone/>
              <a:defRPr sz="77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2024/9/3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098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18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2857"/>
            </a:lvl1pPr>
            <a:lvl2pPr marL="408142" indent="0">
              <a:buNone/>
              <a:defRPr sz="2532"/>
            </a:lvl2pPr>
            <a:lvl3pPr marL="816284" indent="0">
              <a:buNone/>
              <a:defRPr sz="2143"/>
            </a:lvl3pPr>
            <a:lvl4pPr marL="1224425" indent="0">
              <a:buNone/>
              <a:defRPr sz="1818"/>
            </a:lvl4pPr>
            <a:lvl5pPr marL="1632566" indent="0">
              <a:buNone/>
              <a:defRPr sz="1818"/>
            </a:lvl5pPr>
            <a:lvl6pPr marL="2040708" indent="0">
              <a:buNone/>
              <a:defRPr sz="1818"/>
            </a:lvl6pPr>
            <a:lvl7pPr marL="2448850" indent="0">
              <a:buNone/>
              <a:defRPr sz="1818"/>
            </a:lvl7pPr>
            <a:lvl8pPr marL="2856991" indent="0">
              <a:buNone/>
              <a:defRPr sz="1818"/>
            </a:lvl8pPr>
            <a:lvl9pPr marL="3265133" indent="0">
              <a:buNone/>
              <a:defRPr sz="1818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234"/>
            </a:lvl1pPr>
            <a:lvl2pPr marL="408142" indent="0">
              <a:buNone/>
              <a:defRPr sz="1104"/>
            </a:lvl2pPr>
            <a:lvl3pPr marL="816284" indent="0">
              <a:buNone/>
              <a:defRPr sz="909"/>
            </a:lvl3pPr>
            <a:lvl4pPr marL="1224425" indent="0">
              <a:buNone/>
              <a:defRPr sz="779"/>
            </a:lvl4pPr>
            <a:lvl5pPr marL="1632566" indent="0">
              <a:buNone/>
              <a:defRPr sz="779"/>
            </a:lvl5pPr>
            <a:lvl6pPr marL="2040708" indent="0">
              <a:buNone/>
              <a:defRPr sz="779"/>
            </a:lvl6pPr>
            <a:lvl7pPr marL="2448850" indent="0">
              <a:buNone/>
              <a:defRPr sz="779"/>
            </a:lvl7pPr>
            <a:lvl8pPr marL="2856991" indent="0">
              <a:buNone/>
              <a:defRPr sz="779"/>
            </a:lvl8pPr>
            <a:lvl9pPr marL="3265133" indent="0">
              <a:buNone/>
              <a:defRPr sz="77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2024/9/3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868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2024/9/3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410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2024/9/3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082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069962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B4F7-CDA6-4D6A-8231-574AF9D11862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909764" y="6421301"/>
            <a:ext cx="503301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9372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www.1ppt.com/hangye/ </a:t>
            </a:r>
          </a:p>
          <a:p>
            <a:pPr defTabSz="59372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www.1ppt.com/sucai/</a:t>
            </a:r>
          </a:p>
          <a:p>
            <a:pPr defTabSz="59372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www.1ppt.com/tubiao/      </a:t>
            </a:r>
          </a:p>
          <a:p>
            <a:pPr defTabSz="59372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www.1ppt.com/powerpoint/      </a:t>
            </a:r>
          </a:p>
          <a:p>
            <a:pPr defTabSz="59372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www.1ppt.com/excel/  </a:t>
            </a:r>
          </a:p>
          <a:p>
            <a:pPr defTabSz="59372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www.1ppt.com/kejian/ </a:t>
            </a:r>
          </a:p>
          <a:p>
            <a:pPr defTabSz="59372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www.1ppt.com/shiti/  </a:t>
            </a:r>
          </a:p>
          <a:p>
            <a:pPr defTabSz="59372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www.1ppt.com/jiaoan/        </a:t>
            </a:r>
          </a:p>
          <a:p>
            <a:pPr defTabSz="59372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www.1ppt.com/ziti/</a:t>
            </a:r>
          </a:p>
          <a:p>
            <a:pPr defTabSz="59372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3287221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1225150" y="862042"/>
            <a:ext cx="7918851" cy="110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1176" y="374359"/>
            <a:ext cx="3176440" cy="498717"/>
          </a:xfr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69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18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18"/>
          </a:p>
        </p:txBody>
      </p:sp>
    </p:spTree>
    <p:extLst>
      <p:ext uri="{BB962C8B-B14F-4D97-AF65-F5344CB8AC3E}">
        <p14:creationId xmlns:p14="http://schemas.microsoft.com/office/powerpoint/2010/main" val="364479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20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B4F7-CDA6-4D6A-8231-574AF9D11862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909764" y="6421301"/>
            <a:ext cx="503301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9372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www.1ppt.com/hangye/ </a:t>
            </a:r>
          </a:p>
          <a:p>
            <a:pPr defTabSz="59372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www.1ppt.com/sucai/</a:t>
            </a:r>
          </a:p>
          <a:p>
            <a:pPr defTabSz="59372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www.1ppt.com/tubiao/      </a:t>
            </a:r>
          </a:p>
          <a:p>
            <a:pPr defTabSz="59372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www.1ppt.com/powerpoint/      </a:t>
            </a:r>
          </a:p>
          <a:p>
            <a:pPr defTabSz="59372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www.1ppt.com/excel/  </a:t>
            </a:r>
          </a:p>
          <a:p>
            <a:pPr defTabSz="59372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www.1ppt.com/kejian/ </a:t>
            </a:r>
          </a:p>
          <a:p>
            <a:pPr defTabSz="59372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www.1ppt.com/shiti/  </a:t>
            </a:r>
          </a:p>
          <a:p>
            <a:pPr defTabSz="59372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www.1ppt.com/jiaoan/        </a:t>
            </a:r>
          </a:p>
          <a:p>
            <a:pPr defTabSz="59372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www.1ppt.com/ziti/</a:t>
            </a:r>
          </a:p>
          <a:p>
            <a:pPr defTabSz="59372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14205595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1_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7"/>
          <p:cNvSpPr>
            <a:spLocks noGrp="1"/>
          </p:cNvSpPr>
          <p:nvPr>
            <p:ph type="ctrTitle"/>
          </p:nvPr>
        </p:nvSpPr>
        <p:spPr>
          <a:xfrm>
            <a:off x="468313" y="2997200"/>
            <a:ext cx="8207375" cy="9604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r">
              <a:defRPr sz="3400" b="0">
                <a:solidFill>
                  <a:schemeClr val="tx1"/>
                </a:solidFill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31"/>
          <p:cNvSpPr>
            <a:spLocks noGrp="1"/>
          </p:cNvSpPr>
          <p:nvPr>
            <p:ph type="subTitle" idx="1" hasCustomPrompt="1"/>
          </p:nvPr>
        </p:nvSpPr>
        <p:spPr>
          <a:xfrm>
            <a:off x="468313" y="3952875"/>
            <a:ext cx="8207375" cy="4079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r">
              <a:buNone/>
              <a:defRPr sz="1800" b="0">
                <a:ea typeface="微软雅黑" panose="020B0503020204020204" charset="-122"/>
              </a:defRPr>
            </a:lvl1pPr>
            <a:lvl2pPr marL="457200" lvl="1" indent="0" algn="ctr">
              <a:buNone/>
              <a:defRPr sz="1800" b="1">
                <a:ea typeface="华文细黑" panose="02010600040101010101" pitchFamily="2" charset="-122"/>
              </a:defRPr>
            </a:lvl2pPr>
            <a:lvl3pPr marL="914400" lvl="2" indent="0" algn="ctr">
              <a:buNone/>
              <a:defRPr sz="1800" b="1">
                <a:ea typeface="华文细黑" panose="02010600040101010101" pitchFamily="2" charset="-122"/>
              </a:defRPr>
            </a:lvl3pPr>
            <a:lvl4pPr marL="1371600" lvl="3" indent="0" algn="ctr">
              <a:buNone/>
              <a:defRPr sz="1800" b="1">
                <a:ea typeface="华文细黑" panose="02010600040101010101" pitchFamily="2" charset="-122"/>
              </a:defRPr>
            </a:lvl4pPr>
            <a:lvl5pPr marL="1828800" lvl="4" indent="0" algn="ctr">
              <a:buNone/>
              <a:defRPr sz="1800" b="1"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单击添加署名或公司信息</a:t>
            </a:r>
          </a:p>
        </p:txBody>
      </p:sp>
    </p:spTree>
    <p:extLst>
      <p:ext uri="{BB962C8B-B14F-4D97-AF65-F5344CB8AC3E}">
        <p14:creationId xmlns:p14="http://schemas.microsoft.com/office/powerpoint/2010/main" val="3245757241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8301072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8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6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2024/9/3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8747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2024/9/3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148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571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1818">
                <a:solidFill>
                  <a:schemeClr val="tx1">
                    <a:tint val="75000"/>
                  </a:schemeClr>
                </a:solidFill>
              </a:defRPr>
            </a:lvl1pPr>
            <a:lvl2pPr marL="408142" indent="0">
              <a:buNone/>
              <a:defRPr sz="1623">
                <a:solidFill>
                  <a:schemeClr val="tx1">
                    <a:tint val="75000"/>
                  </a:schemeClr>
                </a:solidFill>
              </a:defRPr>
            </a:lvl2pPr>
            <a:lvl3pPr marL="816284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3pPr>
            <a:lvl4pPr marL="1224425" indent="0">
              <a:buNone/>
              <a:defRPr sz="1234">
                <a:solidFill>
                  <a:schemeClr val="tx1">
                    <a:tint val="75000"/>
                  </a:schemeClr>
                </a:solidFill>
              </a:defRPr>
            </a:lvl4pPr>
            <a:lvl5pPr marL="1632566" indent="0">
              <a:buNone/>
              <a:defRPr sz="1234">
                <a:solidFill>
                  <a:schemeClr val="tx1">
                    <a:tint val="75000"/>
                  </a:schemeClr>
                </a:solidFill>
              </a:defRPr>
            </a:lvl5pPr>
            <a:lvl6pPr marL="2040708" indent="0">
              <a:buNone/>
              <a:defRPr sz="1234">
                <a:solidFill>
                  <a:schemeClr val="tx1">
                    <a:tint val="75000"/>
                  </a:schemeClr>
                </a:solidFill>
              </a:defRPr>
            </a:lvl6pPr>
            <a:lvl7pPr marL="2448850" indent="0">
              <a:buNone/>
              <a:defRPr sz="1234">
                <a:solidFill>
                  <a:schemeClr val="tx1">
                    <a:tint val="75000"/>
                  </a:schemeClr>
                </a:solidFill>
              </a:defRPr>
            </a:lvl7pPr>
            <a:lvl8pPr marL="2856991" indent="0">
              <a:buNone/>
              <a:defRPr sz="1234">
                <a:solidFill>
                  <a:schemeClr val="tx1">
                    <a:tint val="75000"/>
                  </a:schemeClr>
                </a:solidFill>
              </a:defRPr>
            </a:lvl8pPr>
            <a:lvl9pPr marL="3265133" indent="0">
              <a:buNone/>
              <a:defRPr sz="12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2024/9/3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869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600201"/>
            <a:ext cx="4038600" cy="4525963"/>
          </a:xfrm>
        </p:spPr>
        <p:txBody>
          <a:bodyPr/>
          <a:lstStyle>
            <a:lvl1pPr>
              <a:defRPr sz="2532"/>
            </a:lvl1pPr>
            <a:lvl2pPr>
              <a:defRPr sz="2143"/>
            </a:lvl2pPr>
            <a:lvl3pPr>
              <a:defRPr sz="1818"/>
            </a:lvl3pPr>
            <a:lvl4pPr>
              <a:defRPr sz="1623"/>
            </a:lvl4pPr>
            <a:lvl5pPr>
              <a:defRPr sz="1623"/>
            </a:lvl5pPr>
            <a:lvl6pPr>
              <a:defRPr sz="1623"/>
            </a:lvl6pPr>
            <a:lvl7pPr>
              <a:defRPr sz="1623"/>
            </a:lvl7pPr>
            <a:lvl8pPr>
              <a:defRPr sz="1623"/>
            </a:lvl8pPr>
            <a:lvl9pPr>
              <a:defRPr sz="162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532"/>
            </a:lvl1pPr>
            <a:lvl2pPr>
              <a:defRPr sz="2143"/>
            </a:lvl2pPr>
            <a:lvl3pPr>
              <a:defRPr sz="1818"/>
            </a:lvl3pPr>
            <a:lvl4pPr>
              <a:defRPr sz="1623"/>
            </a:lvl4pPr>
            <a:lvl5pPr>
              <a:defRPr sz="1623"/>
            </a:lvl5pPr>
            <a:lvl6pPr>
              <a:defRPr sz="1623"/>
            </a:lvl6pPr>
            <a:lvl7pPr>
              <a:defRPr sz="1623"/>
            </a:lvl7pPr>
            <a:lvl8pPr>
              <a:defRPr sz="1623"/>
            </a:lvl8pPr>
            <a:lvl9pPr>
              <a:defRPr sz="162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2024/9/3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0011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143" b="1"/>
            </a:lvl1pPr>
            <a:lvl2pPr marL="408142" indent="0">
              <a:buNone/>
              <a:defRPr sz="1818" b="1"/>
            </a:lvl2pPr>
            <a:lvl3pPr marL="816284" indent="0">
              <a:buNone/>
              <a:defRPr sz="1623" b="1"/>
            </a:lvl3pPr>
            <a:lvl4pPr marL="1224425" indent="0">
              <a:buNone/>
              <a:defRPr sz="1428" b="1"/>
            </a:lvl4pPr>
            <a:lvl5pPr marL="1632566" indent="0">
              <a:buNone/>
              <a:defRPr sz="1428" b="1"/>
            </a:lvl5pPr>
            <a:lvl6pPr marL="2040708" indent="0">
              <a:buNone/>
              <a:defRPr sz="1428" b="1"/>
            </a:lvl6pPr>
            <a:lvl7pPr marL="2448850" indent="0">
              <a:buNone/>
              <a:defRPr sz="1428" b="1"/>
            </a:lvl7pPr>
            <a:lvl8pPr marL="2856991" indent="0">
              <a:buNone/>
              <a:defRPr sz="1428" b="1"/>
            </a:lvl8pPr>
            <a:lvl9pPr marL="3265133" indent="0">
              <a:buNone/>
              <a:defRPr sz="142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43"/>
            </a:lvl1pPr>
            <a:lvl2pPr>
              <a:defRPr sz="1818"/>
            </a:lvl2pPr>
            <a:lvl3pPr>
              <a:defRPr sz="1623"/>
            </a:lvl3pPr>
            <a:lvl4pPr>
              <a:defRPr sz="1428"/>
            </a:lvl4pPr>
            <a:lvl5pPr>
              <a:defRPr sz="1428"/>
            </a:lvl5pPr>
            <a:lvl6pPr>
              <a:defRPr sz="1428"/>
            </a:lvl6pPr>
            <a:lvl7pPr>
              <a:defRPr sz="1428"/>
            </a:lvl7pPr>
            <a:lvl8pPr>
              <a:defRPr sz="1428"/>
            </a:lvl8pPr>
            <a:lvl9pPr>
              <a:defRPr sz="142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143" b="1"/>
            </a:lvl1pPr>
            <a:lvl2pPr marL="408142" indent="0">
              <a:buNone/>
              <a:defRPr sz="1818" b="1"/>
            </a:lvl2pPr>
            <a:lvl3pPr marL="816284" indent="0">
              <a:buNone/>
              <a:defRPr sz="1623" b="1"/>
            </a:lvl3pPr>
            <a:lvl4pPr marL="1224425" indent="0">
              <a:buNone/>
              <a:defRPr sz="1428" b="1"/>
            </a:lvl4pPr>
            <a:lvl5pPr marL="1632566" indent="0">
              <a:buNone/>
              <a:defRPr sz="1428" b="1"/>
            </a:lvl5pPr>
            <a:lvl6pPr marL="2040708" indent="0">
              <a:buNone/>
              <a:defRPr sz="1428" b="1"/>
            </a:lvl6pPr>
            <a:lvl7pPr marL="2448850" indent="0">
              <a:buNone/>
              <a:defRPr sz="1428" b="1"/>
            </a:lvl7pPr>
            <a:lvl8pPr marL="2856991" indent="0">
              <a:buNone/>
              <a:defRPr sz="1428" b="1"/>
            </a:lvl8pPr>
            <a:lvl9pPr marL="3265133" indent="0">
              <a:buNone/>
              <a:defRPr sz="142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143"/>
            </a:lvl1pPr>
            <a:lvl2pPr>
              <a:defRPr sz="1818"/>
            </a:lvl2pPr>
            <a:lvl3pPr>
              <a:defRPr sz="1623"/>
            </a:lvl3pPr>
            <a:lvl4pPr>
              <a:defRPr sz="1428"/>
            </a:lvl4pPr>
            <a:lvl5pPr>
              <a:defRPr sz="1428"/>
            </a:lvl5pPr>
            <a:lvl6pPr>
              <a:defRPr sz="1428"/>
            </a:lvl6pPr>
            <a:lvl7pPr>
              <a:defRPr sz="1428"/>
            </a:lvl7pPr>
            <a:lvl8pPr>
              <a:defRPr sz="1428"/>
            </a:lvl8pPr>
            <a:lvl9pPr>
              <a:defRPr sz="142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2024/9/3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381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2024/9/3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6515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2024/9/3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4055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1818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857"/>
            </a:lvl1pPr>
            <a:lvl2pPr>
              <a:defRPr sz="2532"/>
            </a:lvl2pPr>
            <a:lvl3pPr>
              <a:defRPr sz="2143"/>
            </a:lvl3pPr>
            <a:lvl4pPr>
              <a:defRPr sz="1818"/>
            </a:lvl4pPr>
            <a:lvl5pPr>
              <a:defRPr sz="1818"/>
            </a:lvl5pPr>
            <a:lvl6pPr>
              <a:defRPr sz="1818"/>
            </a:lvl6pPr>
            <a:lvl7pPr>
              <a:defRPr sz="1818"/>
            </a:lvl7pPr>
            <a:lvl8pPr>
              <a:defRPr sz="1818"/>
            </a:lvl8pPr>
            <a:lvl9pPr>
              <a:defRPr sz="181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234"/>
            </a:lvl1pPr>
            <a:lvl2pPr marL="408142" indent="0">
              <a:buNone/>
              <a:defRPr sz="1104"/>
            </a:lvl2pPr>
            <a:lvl3pPr marL="816284" indent="0">
              <a:buNone/>
              <a:defRPr sz="909"/>
            </a:lvl3pPr>
            <a:lvl4pPr marL="1224425" indent="0">
              <a:buNone/>
              <a:defRPr sz="779"/>
            </a:lvl4pPr>
            <a:lvl5pPr marL="1632566" indent="0">
              <a:buNone/>
              <a:defRPr sz="779"/>
            </a:lvl5pPr>
            <a:lvl6pPr marL="2040708" indent="0">
              <a:buNone/>
              <a:defRPr sz="779"/>
            </a:lvl6pPr>
            <a:lvl7pPr marL="2448850" indent="0">
              <a:buNone/>
              <a:defRPr sz="779"/>
            </a:lvl7pPr>
            <a:lvl8pPr marL="2856991" indent="0">
              <a:buNone/>
              <a:defRPr sz="779"/>
            </a:lvl8pPr>
            <a:lvl9pPr marL="3265133" indent="0">
              <a:buNone/>
              <a:defRPr sz="77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2024/9/3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83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1225150" y="862042"/>
            <a:ext cx="7918851" cy="110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1176" y="374359"/>
            <a:ext cx="3176440" cy="498717"/>
          </a:xfr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69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18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18"/>
          </a:p>
        </p:txBody>
      </p:sp>
    </p:spTree>
    <p:extLst>
      <p:ext uri="{BB962C8B-B14F-4D97-AF65-F5344CB8AC3E}">
        <p14:creationId xmlns:p14="http://schemas.microsoft.com/office/powerpoint/2010/main" val="688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20" grpId="0"/>
    </p:bldLst>
  </p:timing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18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2857"/>
            </a:lvl1pPr>
            <a:lvl2pPr marL="408142" indent="0">
              <a:buNone/>
              <a:defRPr sz="2532"/>
            </a:lvl2pPr>
            <a:lvl3pPr marL="816284" indent="0">
              <a:buNone/>
              <a:defRPr sz="2143"/>
            </a:lvl3pPr>
            <a:lvl4pPr marL="1224425" indent="0">
              <a:buNone/>
              <a:defRPr sz="1818"/>
            </a:lvl4pPr>
            <a:lvl5pPr marL="1632566" indent="0">
              <a:buNone/>
              <a:defRPr sz="1818"/>
            </a:lvl5pPr>
            <a:lvl6pPr marL="2040708" indent="0">
              <a:buNone/>
              <a:defRPr sz="1818"/>
            </a:lvl6pPr>
            <a:lvl7pPr marL="2448850" indent="0">
              <a:buNone/>
              <a:defRPr sz="1818"/>
            </a:lvl7pPr>
            <a:lvl8pPr marL="2856991" indent="0">
              <a:buNone/>
              <a:defRPr sz="1818"/>
            </a:lvl8pPr>
            <a:lvl9pPr marL="3265133" indent="0">
              <a:buNone/>
              <a:defRPr sz="1818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234"/>
            </a:lvl1pPr>
            <a:lvl2pPr marL="408142" indent="0">
              <a:buNone/>
              <a:defRPr sz="1104"/>
            </a:lvl2pPr>
            <a:lvl3pPr marL="816284" indent="0">
              <a:buNone/>
              <a:defRPr sz="909"/>
            </a:lvl3pPr>
            <a:lvl4pPr marL="1224425" indent="0">
              <a:buNone/>
              <a:defRPr sz="779"/>
            </a:lvl4pPr>
            <a:lvl5pPr marL="1632566" indent="0">
              <a:buNone/>
              <a:defRPr sz="779"/>
            </a:lvl5pPr>
            <a:lvl6pPr marL="2040708" indent="0">
              <a:buNone/>
              <a:defRPr sz="779"/>
            </a:lvl6pPr>
            <a:lvl7pPr marL="2448850" indent="0">
              <a:buNone/>
              <a:defRPr sz="779"/>
            </a:lvl7pPr>
            <a:lvl8pPr marL="2856991" indent="0">
              <a:buNone/>
              <a:defRPr sz="779"/>
            </a:lvl8pPr>
            <a:lvl9pPr marL="3265133" indent="0">
              <a:buNone/>
              <a:defRPr sz="77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2024/9/3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6868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2024/9/3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496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2024/9/3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8093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课程名学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7651" y="2220512"/>
            <a:ext cx="749450" cy="999267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-1496892" y="7449140"/>
            <a:ext cx="10562035" cy="69527"/>
          </a:xfrm>
          <a:prstGeom prst="rect">
            <a:avLst/>
          </a:prstGeom>
          <a:solidFill>
            <a:schemeClr val="accent6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6" name="TextBox 73"/>
          <p:cNvSpPr txBox="1"/>
          <p:nvPr/>
        </p:nvSpPr>
        <p:spPr>
          <a:xfrm>
            <a:off x="3221109" y="4982985"/>
            <a:ext cx="29931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500" dirty="0">
                <a:solidFill>
                  <a:schemeClr val="accent1"/>
                </a:solidFill>
                <a:latin typeface="+mn-ea"/>
              </a:rPr>
              <a:t>吉林大学  计算机科学与技术学院</a:t>
            </a:r>
            <a:endParaRPr lang="en-US" altLang="zh-CN" sz="15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TextBox 74"/>
          <p:cNvSpPr txBox="1"/>
          <p:nvPr/>
        </p:nvSpPr>
        <p:spPr>
          <a:xfrm>
            <a:off x="1227737" y="3914987"/>
            <a:ext cx="7362337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2023-2024-1</a:t>
            </a:r>
            <a:r>
              <a:rPr lang="zh-CN" altLang="en-US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学期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969109" y="4939731"/>
            <a:ext cx="58849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46"/>
          <p:cNvSpPr txBox="1"/>
          <p:nvPr/>
        </p:nvSpPr>
        <p:spPr>
          <a:xfrm>
            <a:off x="413484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10" name="椭圆 9"/>
          <p:cNvSpPr/>
          <p:nvPr/>
        </p:nvSpPr>
        <p:spPr>
          <a:xfrm>
            <a:off x="7804165" y="1093733"/>
            <a:ext cx="386710" cy="5156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11" name="椭圆 10"/>
          <p:cNvSpPr/>
          <p:nvPr/>
        </p:nvSpPr>
        <p:spPr>
          <a:xfrm>
            <a:off x="8121802" y="136617"/>
            <a:ext cx="212133" cy="2828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8702760" y="1401308"/>
            <a:ext cx="169672" cy="226229"/>
            <a:chOff x="304800" y="673100"/>
            <a:chExt cx="4000500" cy="4000500"/>
          </a:xfrm>
          <a:solidFill>
            <a:schemeClr val="accent3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09489" y="527901"/>
            <a:ext cx="222278" cy="29637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457231" y="127442"/>
            <a:ext cx="315275" cy="420366"/>
            <a:chOff x="304800" y="673100"/>
            <a:chExt cx="4000500" cy="4000500"/>
          </a:xfrm>
          <a:solidFill>
            <a:schemeClr val="accent4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1" name="椭圆 20"/>
          <p:cNvSpPr/>
          <p:nvPr/>
        </p:nvSpPr>
        <p:spPr>
          <a:xfrm>
            <a:off x="8596693" y="2187073"/>
            <a:ext cx="106067" cy="1414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>
              <a:solidFill>
                <a:schemeClr val="accent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83514" y="165685"/>
            <a:ext cx="601799" cy="802398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775599" y="894519"/>
            <a:ext cx="387022" cy="516029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5672" y="975481"/>
            <a:ext cx="561109" cy="748145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0883" y="3261786"/>
            <a:ext cx="304705" cy="406273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6577" y="4223868"/>
            <a:ext cx="874894" cy="1166525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41" name="TextBox 102"/>
          <p:cNvSpPr txBox="1"/>
          <p:nvPr/>
        </p:nvSpPr>
        <p:spPr>
          <a:xfrm>
            <a:off x="-419390" y="8349580"/>
            <a:ext cx="807009" cy="332781"/>
          </a:xfrm>
          <a:prstGeom prst="rect">
            <a:avLst/>
          </a:prstGeom>
          <a:noFill/>
        </p:spPr>
        <p:txBody>
          <a:bodyPr wrap="none" lIns="47177" tIns="23589" rIns="47177" bIns="23589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42" name="TextBox 4"/>
          <p:cNvSpPr txBox="1"/>
          <p:nvPr/>
        </p:nvSpPr>
        <p:spPr>
          <a:xfrm>
            <a:off x="1529331" y="1793335"/>
            <a:ext cx="6786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accent1"/>
                </a:solidFill>
                <a:latin typeface="Agency FB" panose="020B0503020202020204" pitchFamily="34" charset="0"/>
              </a:rPr>
              <a:t>软件设计模式</a:t>
            </a:r>
          </a:p>
        </p:txBody>
      </p:sp>
      <p:sp>
        <p:nvSpPr>
          <p:cNvPr id="43" name="TextBox 27"/>
          <p:cNvSpPr txBox="1"/>
          <p:nvPr/>
        </p:nvSpPr>
        <p:spPr>
          <a:xfrm>
            <a:off x="3945644" y="5529883"/>
            <a:ext cx="12041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主讲：陈伟 </a:t>
            </a:r>
          </a:p>
        </p:txBody>
      </p:sp>
    </p:spTree>
    <p:extLst>
      <p:ext uri="{BB962C8B-B14F-4D97-AF65-F5344CB8AC3E}">
        <p14:creationId xmlns:p14="http://schemas.microsoft.com/office/powerpoint/2010/main" val="711710670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名及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64" y="287380"/>
            <a:ext cx="7886700" cy="707037"/>
          </a:xfrm>
        </p:spPr>
        <p:txBody>
          <a:bodyPr/>
          <a:lstStyle>
            <a:lvl1pPr algn="ctr">
              <a:defRPr sz="330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40475" y="1427911"/>
            <a:ext cx="2501616" cy="4595561"/>
          </a:xfrm>
          <a:prstGeom prst="rect">
            <a:avLst/>
          </a:pr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  <a:headEnd/>
            <a:tailEnd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70593" tIns="35297" rIns="70593" bIns="35297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grpSp>
        <p:nvGrpSpPr>
          <p:cNvPr id="4" name="组合 3"/>
          <p:cNvGrpSpPr/>
          <p:nvPr/>
        </p:nvGrpSpPr>
        <p:grpSpPr>
          <a:xfrm>
            <a:off x="2526985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7" name="椭圆 6"/>
          <p:cNvSpPr/>
          <p:nvPr/>
        </p:nvSpPr>
        <p:spPr>
          <a:xfrm>
            <a:off x="2614830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 dirty="0"/>
          </a:p>
        </p:txBody>
      </p:sp>
      <p:grpSp>
        <p:nvGrpSpPr>
          <p:cNvPr id="8" name="组合 7"/>
          <p:cNvGrpSpPr/>
          <p:nvPr/>
        </p:nvGrpSpPr>
        <p:grpSpPr>
          <a:xfrm>
            <a:off x="2514085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1" name="椭圆 10"/>
          <p:cNvSpPr/>
          <p:nvPr/>
        </p:nvSpPr>
        <p:spPr>
          <a:xfrm>
            <a:off x="2601929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2514085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2"/>
              <a:ext cx="1504272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5" name="椭圆 14"/>
          <p:cNvSpPr/>
          <p:nvPr/>
        </p:nvSpPr>
        <p:spPr>
          <a:xfrm>
            <a:off x="2601929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6" name="组合 15"/>
          <p:cNvGrpSpPr/>
          <p:nvPr/>
        </p:nvGrpSpPr>
        <p:grpSpPr>
          <a:xfrm>
            <a:off x="6035110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9" name="椭圆 18"/>
          <p:cNvSpPr/>
          <p:nvPr/>
        </p:nvSpPr>
        <p:spPr>
          <a:xfrm>
            <a:off x="6122953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0" name="组合 19"/>
          <p:cNvGrpSpPr/>
          <p:nvPr/>
        </p:nvGrpSpPr>
        <p:grpSpPr>
          <a:xfrm>
            <a:off x="6022210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3" name="椭圆 22"/>
          <p:cNvSpPr/>
          <p:nvPr/>
        </p:nvSpPr>
        <p:spPr>
          <a:xfrm>
            <a:off x="6110052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4" name="组合 23"/>
          <p:cNvGrpSpPr/>
          <p:nvPr/>
        </p:nvGrpSpPr>
        <p:grpSpPr>
          <a:xfrm>
            <a:off x="6022210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7" name="椭圆 26"/>
          <p:cNvSpPr/>
          <p:nvPr/>
        </p:nvSpPr>
        <p:spPr>
          <a:xfrm>
            <a:off x="6110052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sp>
        <p:nvSpPr>
          <p:cNvPr id="28" name="TextBox 2053"/>
          <p:cNvSpPr txBox="1"/>
          <p:nvPr/>
        </p:nvSpPr>
        <p:spPr>
          <a:xfrm>
            <a:off x="2618079" y="1741429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Humnst777 BlkCn BT" panose="020B0803030504020204" pitchFamily="34" charset="0"/>
              </a:rPr>
              <a:t>01</a:t>
            </a:r>
            <a:endParaRPr lang="zh-CN" altLang="en-US" sz="2393" dirty="0">
              <a:solidFill>
                <a:schemeClr val="bg1"/>
              </a:solidFill>
              <a:latin typeface="Humnst777 BlkCn BT" panose="020B0803030504020204" pitchFamily="34" charset="0"/>
            </a:endParaRPr>
          </a:p>
        </p:txBody>
      </p:sp>
      <p:sp>
        <p:nvSpPr>
          <p:cNvPr id="29" name="TextBox 100"/>
          <p:cNvSpPr txBox="1"/>
          <p:nvPr/>
        </p:nvSpPr>
        <p:spPr>
          <a:xfrm>
            <a:off x="2614827" y="3303361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0" name="TextBox 101"/>
          <p:cNvSpPr txBox="1"/>
          <p:nvPr/>
        </p:nvSpPr>
        <p:spPr>
          <a:xfrm>
            <a:off x="2614830" y="4906992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1" name="TextBox 102"/>
          <p:cNvSpPr txBox="1"/>
          <p:nvPr/>
        </p:nvSpPr>
        <p:spPr>
          <a:xfrm>
            <a:off x="6110052" y="489322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06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2" name="TextBox 103"/>
          <p:cNvSpPr txBox="1"/>
          <p:nvPr/>
        </p:nvSpPr>
        <p:spPr>
          <a:xfrm>
            <a:off x="6129161" y="336226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3" name="TextBox 104"/>
          <p:cNvSpPr txBox="1"/>
          <p:nvPr/>
        </p:nvSpPr>
        <p:spPr>
          <a:xfrm>
            <a:off x="6133645" y="170827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>
            <a:off x="3451657" y="1547289"/>
            <a:ext cx="1116587" cy="2123944"/>
          </a:xfrm>
          <a:custGeom>
            <a:avLst/>
            <a:gdLst>
              <a:gd name="T0" fmla="*/ 2209 w 2293"/>
              <a:gd name="T1" fmla="*/ 0 h 3267"/>
              <a:gd name="T2" fmla="*/ 83 w 2293"/>
              <a:gd name="T3" fmla="*/ 0 h 3267"/>
              <a:gd name="T4" fmla="*/ 0 w 2293"/>
              <a:gd name="T5" fmla="*/ 83 h 3267"/>
              <a:gd name="T6" fmla="*/ 0 w 2293"/>
              <a:gd name="T7" fmla="*/ 3184 h 3267"/>
              <a:gd name="T8" fmla="*/ 83 w 2293"/>
              <a:gd name="T9" fmla="*/ 3267 h 3267"/>
              <a:gd name="T10" fmla="*/ 2209 w 2293"/>
              <a:gd name="T11" fmla="*/ 3267 h 3267"/>
              <a:gd name="T12" fmla="*/ 2293 w 2293"/>
              <a:gd name="T13" fmla="*/ 3184 h 3267"/>
              <a:gd name="T14" fmla="*/ 2293 w 2293"/>
              <a:gd name="T15" fmla="*/ 83 h 3267"/>
              <a:gd name="T16" fmla="*/ 2209 w 2293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3" y="3229"/>
                  <a:pt x="2293" y="3184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>
            <a:off x="4632104" y="1547289"/>
            <a:ext cx="1115618" cy="2123944"/>
          </a:xfrm>
          <a:custGeom>
            <a:avLst/>
            <a:gdLst>
              <a:gd name="T0" fmla="*/ 2209 w 2292"/>
              <a:gd name="T1" fmla="*/ 0 h 3267"/>
              <a:gd name="T2" fmla="*/ 83 w 2292"/>
              <a:gd name="T3" fmla="*/ 0 h 3267"/>
              <a:gd name="T4" fmla="*/ 0 w 2292"/>
              <a:gd name="T5" fmla="*/ 83 h 3267"/>
              <a:gd name="T6" fmla="*/ 0 w 2292"/>
              <a:gd name="T7" fmla="*/ 3184 h 3267"/>
              <a:gd name="T8" fmla="*/ 83 w 2292"/>
              <a:gd name="T9" fmla="*/ 3267 h 3267"/>
              <a:gd name="T10" fmla="*/ 2209 w 2292"/>
              <a:gd name="T11" fmla="*/ 3267 h 3267"/>
              <a:gd name="T12" fmla="*/ 2292 w 2292"/>
              <a:gd name="T13" fmla="*/ 3184 h 3267"/>
              <a:gd name="T14" fmla="*/ 2292 w 2292"/>
              <a:gd name="T15" fmla="*/ 83 h 3267"/>
              <a:gd name="T16" fmla="*/ 2209 w 2292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2" y="3229"/>
                  <a:pt x="2292" y="3184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6" name="Freeform 13"/>
          <p:cNvSpPr>
            <a:spLocks/>
          </p:cNvSpPr>
          <p:nvPr/>
        </p:nvSpPr>
        <p:spPr bwMode="auto">
          <a:xfrm>
            <a:off x="4632104" y="3751284"/>
            <a:ext cx="1115618" cy="2123944"/>
          </a:xfrm>
          <a:custGeom>
            <a:avLst/>
            <a:gdLst>
              <a:gd name="T0" fmla="*/ 2209 w 2292"/>
              <a:gd name="T1" fmla="*/ 0 h 3266"/>
              <a:gd name="T2" fmla="*/ 83 w 2292"/>
              <a:gd name="T3" fmla="*/ 0 h 3266"/>
              <a:gd name="T4" fmla="*/ 0 w 2292"/>
              <a:gd name="T5" fmla="*/ 83 h 3266"/>
              <a:gd name="T6" fmla="*/ 0 w 2292"/>
              <a:gd name="T7" fmla="*/ 3183 h 3266"/>
              <a:gd name="T8" fmla="*/ 83 w 2292"/>
              <a:gd name="T9" fmla="*/ 3266 h 3266"/>
              <a:gd name="T10" fmla="*/ 2209 w 2292"/>
              <a:gd name="T11" fmla="*/ 3266 h 3266"/>
              <a:gd name="T12" fmla="*/ 2292 w 2292"/>
              <a:gd name="T13" fmla="*/ 3183 h 3266"/>
              <a:gd name="T14" fmla="*/ 2292 w 2292"/>
              <a:gd name="T15" fmla="*/ 83 h 3266"/>
              <a:gd name="T16" fmla="*/ 2209 w 2292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2" y="3229"/>
                  <a:pt x="2292" y="3183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7" name="Freeform 14"/>
          <p:cNvSpPr>
            <a:spLocks/>
          </p:cNvSpPr>
          <p:nvPr/>
        </p:nvSpPr>
        <p:spPr bwMode="auto">
          <a:xfrm>
            <a:off x="3451657" y="3751284"/>
            <a:ext cx="1116587" cy="2123944"/>
          </a:xfrm>
          <a:custGeom>
            <a:avLst/>
            <a:gdLst>
              <a:gd name="T0" fmla="*/ 2209 w 2293"/>
              <a:gd name="T1" fmla="*/ 0 h 3266"/>
              <a:gd name="T2" fmla="*/ 83 w 2293"/>
              <a:gd name="T3" fmla="*/ 0 h 3266"/>
              <a:gd name="T4" fmla="*/ 0 w 2293"/>
              <a:gd name="T5" fmla="*/ 83 h 3266"/>
              <a:gd name="T6" fmla="*/ 0 w 2293"/>
              <a:gd name="T7" fmla="*/ 3183 h 3266"/>
              <a:gd name="T8" fmla="*/ 83 w 2293"/>
              <a:gd name="T9" fmla="*/ 3266 h 3266"/>
              <a:gd name="T10" fmla="*/ 2209 w 2293"/>
              <a:gd name="T11" fmla="*/ 3266 h 3266"/>
              <a:gd name="T12" fmla="*/ 2293 w 2293"/>
              <a:gd name="T13" fmla="*/ 3183 h 3266"/>
              <a:gd name="T14" fmla="*/ 2293 w 2293"/>
              <a:gd name="T15" fmla="*/ 83 h 3266"/>
              <a:gd name="T16" fmla="*/ 2209 w 2293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3" y="3229"/>
                  <a:pt x="2293" y="3183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0" hasCustomPrompt="1"/>
          </p:nvPr>
        </p:nvSpPr>
        <p:spPr>
          <a:xfrm>
            <a:off x="6924841" y="4940163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6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511426" y="3395437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7" name="文本占位符 38"/>
          <p:cNvSpPr>
            <a:spLocks noGrp="1"/>
          </p:cNvSpPr>
          <p:nvPr>
            <p:ph type="body" sz="quarter" idx="12" hasCustomPrompt="1"/>
          </p:nvPr>
        </p:nvSpPr>
        <p:spPr>
          <a:xfrm>
            <a:off x="517269" y="500766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8" name="文本占位符 38"/>
          <p:cNvSpPr>
            <a:spLocks noGrp="1"/>
          </p:cNvSpPr>
          <p:nvPr>
            <p:ph type="body" sz="quarter" idx="13" hasCustomPrompt="1"/>
          </p:nvPr>
        </p:nvSpPr>
        <p:spPr>
          <a:xfrm>
            <a:off x="6836482" y="1708275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9" name="文本占位符 38"/>
          <p:cNvSpPr>
            <a:spLocks noGrp="1"/>
          </p:cNvSpPr>
          <p:nvPr>
            <p:ph type="body" sz="quarter" idx="14" hasCustomPrompt="1"/>
          </p:nvPr>
        </p:nvSpPr>
        <p:spPr>
          <a:xfrm>
            <a:off x="6924841" y="3336532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50" name="文本占位符 38"/>
          <p:cNvSpPr>
            <a:spLocks noGrp="1"/>
          </p:cNvSpPr>
          <p:nvPr>
            <p:ph type="body" sz="quarter" idx="15" hasCustomPrompt="1"/>
          </p:nvPr>
        </p:nvSpPr>
        <p:spPr>
          <a:xfrm>
            <a:off x="617444" y="186067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</p:spTree>
    <p:extLst>
      <p:ext uri="{BB962C8B-B14F-4D97-AF65-F5344CB8AC3E}">
        <p14:creationId xmlns:p14="http://schemas.microsoft.com/office/powerpoint/2010/main" val="2345472317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1993617801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871922454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1_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7"/>
          <p:cNvSpPr>
            <a:spLocks noGrp="1"/>
          </p:cNvSpPr>
          <p:nvPr>
            <p:ph type="ctrTitle"/>
          </p:nvPr>
        </p:nvSpPr>
        <p:spPr>
          <a:xfrm>
            <a:off x="468313" y="2997200"/>
            <a:ext cx="8207375" cy="9604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r">
              <a:defRPr sz="3400" b="0">
                <a:solidFill>
                  <a:schemeClr val="tx1"/>
                </a:solidFill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31"/>
          <p:cNvSpPr>
            <a:spLocks noGrp="1"/>
          </p:cNvSpPr>
          <p:nvPr>
            <p:ph type="subTitle" idx="1" hasCustomPrompt="1"/>
          </p:nvPr>
        </p:nvSpPr>
        <p:spPr>
          <a:xfrm>
            <a:off x="468313" y="3952875"/>
            <a:ext cx="8207375" cy="4079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r">
              <a:buNone/>
              <a:defRPr sz="1800" b="0">
                <a:ea typeface="微软雅黑" panose="020B0503020204020204" charset="-122"/>
              </a:defRPr>
            </a:lvl1pPr>
            <a:lvl2pPr marL="457200" lvl="1" indent="0" algn="ctr">
              <a:buNone/>
              <a:defRPr sz="1800" b="1">
                <a:ea typeface="华文细黑" panose="02010600040101010101" pitchFamily="2" charset="-122"/>
              </a:defRPr>
            </a:lvl2pPr>
            <a:lvl3pPr marL="914400" lvl="2" indent="0" algn="ctr">
              <a:buNone/>
              <a:defRPr sz="1800" b="1">
                <a:ea typeface="华文细黑" panose="02010600040101010101" pitchFamily="2" charset="-122"/>
              </a:defRPr>
            </a:lvl3pPr>
            <a:lvl4pPr marL="1371600" lvl="3" indent="0" algn="ctr">
              <a:buNone/>
              <a:defRPr sz="1800" b="1">
                <a:ea typeface="华文细黑" panose="02010600040101010101" pitchFamily="2" charset="-122"/>
              </a:defRPr>
            </a:lvl4pPr>
            <a:lvl5pPr marL="1828800" lvl="4" indent="0" algn="ctr">
              <a:buNone/>
              <a:defRPr sz="1800" b="1"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单击添加署名或公司信息</a:t>
            </a:r>
          </a:p>
        </p:txBody>
      </p:sp>
    </p:spTree>
    <p:extLst>
      <p:ext uri="{BB962C8B-B14F-4D97-AF65-F5344CB8AC3E}">
        <p14:creationId xmlns:p14="http://schemas.microsoft.com/office/powerpoint/2010/main" val="2943603458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2ECB4F7-CDA6-4D6A-8231-574AF9D11862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59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270327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3221142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1_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7"/>
          <p:cNvSpPr>
            <a:spLocks noGrp="1"/>
          </p:cNvSpPr>
          <p:nvPr>
            <p:ph type="ctrTitle"/>
          </p:nvPr>
        </p:nvSpPr>
        <p:spPr>
          <a:xfrm>
            <a:off x="468313" y="2997200"/>
            <a:ext cx="8207375" cy="9604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r">
              <a:defRPr sz="3400" b="0">
                <a:solidFill>
                  <a:schemeClr val="tx1"/>
                </a:solidFill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31"/>
          <p:cNvSpPr>
            <a:spLocks noGrp="1"/>
          </p:cNvSpPr>
          <p:nvPr>
            <p:ph type="subTitle" idx="1" hasCustomPrompt="1"/>
          </p:nvPr>
        </p:nvSpPr>
        <p:spPr>
          <a:xfrm>
            <a:off x="468313" y="3952875"/>
            <a:ext cx="8207375" cy="4079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r">
              <a:buNone/>
              <a:defRPr sz="1800" b="0">
                <a:ea typeface="微软雅黑" panose="020B0503020204020204" charset="-122"/>
              </a:defRPr>
            </a:lvl1pPr>
            <a:lvl2pPr marL="457200" lvl="1" indent="0" algn="ctr">
              <a:buNone/>
              <a:defRPr sz="1800" b="1">
                <a:ea typeface="华文细黑" panose="02010600040101010101" pitchFamily="2" charset="-122"/>
              </a:defRPr>
            </a:lvl2pPr>
            <a:lvl3pPr marL="914400" lvl="2" indent="0" algn="ctr">
              <a:buNone/>
              <a:defRPr sz="1800" b="1">
                <a:ea typeface="华文细黑" panose="02010600040101010101" pitchFamily="2" charset="-122"/>
              </a:defRPr>
            </a:lvl3pPr>
            <a:lvl4pPr marL="1371600" lvl="3" indent="0" algn="ctr">
              <a:buNone/>
              <a:defRPr sz="1800" b="1">
                <a:ea typeface="华文细黑" panose="02010600040101010101" pitchFamily="2" charset="-122"/>
              </a:defRPr>
            </a:lvl4pPr>
            <a:lvl5pPr marL="1828800" lvl="4" indent="0" algn="ctr">
              <a:buNone/>
              <a:defRPr sz="1800" b="1"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单击添加署名或公司信息</a:t>
            </a:r>
          </a:p>
        </p:txBody>
      </p:sp>
    </p:spTree>
    <p:extLst>
      <p:ext uri="{BB962C8B-B14F-4D97-AF65-F5344CB8AC3E}">
        <p14:creationId xmlns:p14="http://schemas.microsoft.com/office/powerpoint/2010/main" val="6575963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2984283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8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6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2024/9/3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55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2024/9/3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05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571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1818">
                <a:solidFill>
                  <a:schemeClr val="tx1">
                    <a:tint val="75000"/>
                  </a:schemeClr>
                </a:solidFill>
              </a:defRPr>
            </a:lvl1pPr>
            <a:lvl2pPr marL="408142" indent="0">
              <a:buNone/>
              <a:defRPr sz="1623">
                <a:solidFill>
                  <a:schemeClr val="tx1">
                    <a:tint val="75000"/>
                  </a:schemeClr>
                </a:solidFill>
              </a:defRPr>
            </a:lvl2pPr>
            <a:lvl3pPr marL="816284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3pPr>
            <a:lvl4pPr marL="1224425" indent="0">
              <a:buNone/>
              <a:defRPr sz="1234">
                <a:solidFill>
                  <a:schemeClr val="tx1">
                    <a:tint val="75000"/>
                  </a:schemeClr>
                </a:solidFill>
              </a:defRPr>
            </a:lvl4pPr>
            <a:lvl5pPr marL="1632566" indent="0">
              <a:buNone/>
              <a:defRPr sz="1234">
                <a:solidFill>
                  <a:schemeClr val="tx1">
                    <a:tint val="75000"/>
                  </a:schemeClr>
                </a:solidFill>
              </a:defRPr>
            </a:lvl5pPr>
            <a:lvl6pPr marL="2040708" indent="0">
              <a:buNone/>
              <a:defRPr sz="1234">
                <a:solidFill>
                  <a:schemeClr val="tx1">
                    <a:tint val="75000"/>
                  </a:schemeClr>
                </a:solidFill>
              </a:defRPr>
            </a:lvl6pPr>
            <a:lvl7pPr marL="2448850" indent="0">
              <a:buNone/>
              <a:defRPr sz="1234">
                <a:solidFill>
                  <a:schemeClr val="tx1">
                    <a:tint val="75000"/>
                  </a:schemeClr>
                </a:solidFill>
              </a:defRPr>
            </a:lvl7pPr>
            <a:lvl8pPr marL="2856991" indent="0">
              <a:buNone/>
              <a:defRPr sz="1234">
                <a:solidFill>
                  <a:schemeClr val="tx1">
                    <a:tint val="75000"/>
                  </a:schemeClr>
                </a:solidFill>
              </a:defRPr>
            </a:lvl8pPr>
            <a:lvl9pPr marL="3265133" indent="0">
              <a:buNone/>
              <a:defRPr sz="12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2024/9/3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2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600201"/>
            <a:ext cx="4038600" cy="4525963"/>
          </a:xfrm>
        </p:spPr>
        <p:txBody>
          <a:bodyPr/>
          <a:lstStyle>
            <a:lvl1pPr>
              <a:defRPr sz="2532"/>
            </a:lvl1pPr>
            <a:lvl2pPr>
              <a:defRPr sz="2143"/>
            </a:lvl2pPr>
            <a:lvl3pPr>
              <a:defRPr sz="1818"/>
            </a:lvl3pPr>
            <a:lvl4pPr>
              <a:defRPr sz="1623"/>
            </a:lvl4pPr>
            <a:lvl5pPr>
              <a:defRPr sz="1623"/>
            </a:lvl5pPr>
            <a:lvl6pPr>
              <a:defRPr sz="1623"/>
            </a:lvl6pPr>
            <a:lvl7pPr>
              <a:defRPr sz="1623"/>
            </a:lvl7pPr>
            <a:lvl8pPr>
              <a:defRPr sz="1623"/>
            </a:lvl8pPr>
            <a:lvl9pPr>
              <a:defRPr sz="162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532"/>
            </a:lvl1pPr>
            <a:lvl2pPr>
              <a:defRPr sz="2143"/>
            </a:lvl2pPr>
            <a:lvl3pPr>
              <a:defRPr sz="1818"/>
            </a:lvl3pPr>
            <a:lvl4pPr>
              <a:defRPr sz="1623"/>
            </a:lvl4pPr>
            <a:lvl5pPr>
              <a:defRPr sz="1623"/>
            </a:lvl5pPr>
            <a:lvl6pPr>
              <a:defRPr sz="1623"/>
            </a:lvl6pPr>
            <a:lvl7pPr>
              <a:defRPr sz="1623"/>
            </a:lvl7pPr>
            <a:lvl8pPr>
              <a:defRPr sz="1623"/>
            </a:lvl8pPr>
            <a:lvl9pPr>
              <a:defRPr sz="162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2024/9/3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68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123444" tIns="61722" rIns="123444" bIns="61722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123444" tIns="61722" rIns="123444" bIns="61722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l">
              <a:defRPr sz="10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CB4F7-CDA6-4D6A-8231-574AF9D11862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6356351"/>
            <a:ext cx="2895599" cy="365125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ctr">
              <a:defRPr sz="10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r">
              <a:defRPr sz="10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30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 algn="ctr" defTabSz="825087" rtl="0" eaLnBrk="1" latinLnBrk="0" hangingPunct="1">
        <a:spcBef>
          <a:spcPct val="0"/>
        </a:spcBef>
        <a:buNone/>
        <a:defRPr sz="39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408" indent="-309408" algn="l" defTabSz="8250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874" kern="1200">
          <a:solidFill>
            <a:schemeClr val="tx1"/>
          </a:solidFill>
          <a:latin typeface="+mn-lt"/>
          <a:ea typeface="+mn-ea"/>
          <a:cs typeface="+mn-cs"/>
        </a:defRPr>
      </a:lvl1pPr>
      <a:lvl2pPr marL="670383" indent="-257840" algn="l" defTabSz="8250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1359" indent="-206272" algn="l" defTabSz="8250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3pPr>
      <a:lvl4pPr marL="1443902" indent="-206272" algn="l" defTabSz="825087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4" kern="1200">
          <a:solidFill>
            <a:schemeClr val="tx1"/>
          </a:solidFill>
          <a:latin typeface="+mn-lt"/>
          <a:ea typeface="+mn-ea"/>
          <a:cs typeface="+mn-cs"/>
        </a:defRPr>
      </a:lvl4pPr>
      <a:lvl5pPr marL="1856445" indent="-206272" algn="l" defTabSz="825087" rtl="0" eaLnBrk="1" latinLnBrk="0" hangingPunct="1">
        <a:spcBef>
          <a:spcPct val="20000"/>
        </a:spcBef>
        <a:buFont typeface="Arial" panose="020B0604020202020204" pitchFamily="34" charset="0"/>
        <a:buChar char="»"/>
        <a:defRPr sz="1804" kern="1200">
          <a:solidFill>
            <a:schemeClr val="tx1"/>
          </a:solidFill>
          <a:latin typeface="+mn-lt"/>
          <a:ea typeface="+mn-ea"/>
          <a:cs typeface="+mn-cs"/>
        </a:defRPr>
      </a:lvl5pPr>
      <a:lvl6pPr marL="2268988" indent="-206272" algn="l" defTabSz="8250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4" kern="1200">
          <a:solidFill>
            <a:schemeClr val="tx1"/>
          </a:solidFill>
          <a:latin typeface="+mn-lt"/>
          <a:ea typeface="+mn-ea"/>
          <a:cs typeface="+mn-cs"/>
        </a:defRPr>
      </a:lvl6pPr>
      <a:lvl7pPr marL="2681532" indent="-206272" algn="l" defTabSz="8250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4" kern="1200">
          <a:solidFill>
            <a:schemeClr val="tx1"/>
          </a:solidFill>
          <a:latin typeface="+mn-lt"/>
          <a:ea typeface="+mn-ea"/>
          <a:cs typeface="+mn-cs"/>
        </a:defRPr>
      </a:lvl7pPr>
      <a:lvl8pPr marL="3094075" indent="-206272" algn="l" defTabSz="8250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4" kern="1200">
          <a:solidFill>
            <a:schemeClr val="tx1"/>
          </a:solidFill>
          <a:latin typeface="+mn-lt"/>
          <a:ea typeface="+mn-ea"/>
          <a:cs typeface="+mn-cs"/>
        </a:defRPr>
      </a:lvl8pPr>
      <a:lvl9pPr marL="3506618" indent="-206272" algn="l" defTabSz="8250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1pPr>
      <a:lvl2pPr marL="412543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2pPr>
      <a:lvl3pPr marL="825087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3pPr>
      <a:lvl4pPr marL="1237630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4pPr>
      <a:lvl5pPr marL="1650173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5pPr>
      <a:lvl6pPr marL="2062716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6pPr>
      <a:lvl7pPr marL="2475260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7pPr>
      <a:lvl8pPr marL="2887803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8pPr>
      <a:lvl9pPr marL="3300346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125718" tIns="62858" rIns="125718" bIns="628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125718" tIns="62858" rIns="125718" bIns="628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125718" tIns="62858" rIns="125718" bIns="62858" rtlCol="0" anchor="ctr"/>
          <a:lstStyle>
            <a:lvl1pPr algn="l">
              <a:defRPr sz="11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16284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816284"/>
              <a:t>2024/9/3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125718" tIns="62858" rIns="125718" bIns="62858" rtlCol="0" anchor="ctr"/>
          <a:lstStyle>
            <a:lvl1pPr algn="ctr">
              <a:defRPr sz="11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16284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125718" tIns="62858" rIns="125718" bIns="62858" rtlCol="0" anchor="ctr"/>
          <a:lstStyle>
            <a:lvl1pPr algn="r">
              <a:defRPr sz="11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16284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816284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63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816284" rtl="0" eaLnBrk="1" latinLnBrk="0" hangingPunct="1">
        <a:spcBef>
          <a:spcPct val="0"/>
        </a:spcBef>
        <a:buNone/>
        <a:defRPr sz="39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107" indent="-306107" algn="l" defTabSz="816284" rtl="0" eaLnBrk="1" latinLnBrk="0" hangingPunct="1">
        <a:spcBef>
          <a:spcPct val="20000"/>
        </a:spcBef>
        <a:buFont typeface="Arial" pitchFamily="34" charset="0"/>
        <a:buChar char="•"/>
        <a:defRPr sz="2857" kern="1200">
          <a:solidFill>
            <a:schemeClr val="tx1"/>
          </a:solidFill>
          <a:latin typeface="+mn-lt"/>
          <a:ea typeface="+mn-ea"/>
          <a:cs typeface="+mn-cs"/>
        </a:defRPr>
      </a:lvl1pPr>
      <a:lvl2pPr marL="663231" indent="-255088" algn="l" defTabSz="816284" rtl="0" eaLnBrk="1" latinLnBrk="0" hangingPunct="1">
        <a:spcBef>
          <a:spcPct val="20000"/>
        </a:spcBef>
        <a:buFont typeface="Arial" pitchFamily="34" charset="0"/>
        <a:buChar char="–"/>
        <a:defRPr sz="2532" kern="1200">
          <a:solidFill>
            <a:schemeClr val="tx1"/>
          </a:solidFill>
          <a:latin typeface="+mn-lt"/>
          <a:ea typeface="+mn-ea"/>
          <a:cs typeface="+mn-cs"/>
        </a:defRPr>
      </a:lvl2pPr>
      <a:lvl3pPr marL="1020354" indent="-204070" algn="l" defTabSz="816284" rtl="0" eaLnBrk="1" latinLnBrk="0" hangingPunct="1">
        <a:spcBef>
          <a:spcPct val="20000"/>
        </a:spcBef>
        <a:buFont typeface="Arial" pitchFamily="34" charset="0"/>
        <a:buChar char="•"/>
        <a:defRPr sz="2143" kern="1200">
          <a:solidFill>
            <a:schemeClr val="tx1"/>
          </a:solidFill>
          <a:latin typeface="+mn-lt"/>
          <a:ea typeface="+mn-ea"/>
          <a:cs typeface="+mn-cs"/>
        </a:defRPr>
      </a:lvl3pPr>
      <a:lvl4pPr marL="1428496" indent="-204070" algn="l" defTabSz="816284" rtl="0" eaLnBrk="1" latinLnBrk="0" hangingPunct="1">
        <a:spcBef>
          <a:spcPct val="20000"/>
        </a:spcBef>
        <a:buFont typeface="Arial" pitchFamily="34" charset="0"/>
        <a:buChar char="–"/>
        <a:defRPr sz="1818" kern="1200">
          <a:solidFill>
            <a:schemeClr val="tx1"/>
          </a:solidFill>
          <a:latin typeface="+mn-lt"/>
          <a:ea typeface="+mn-ea"/>
          <a:cs typeface="+mn-cs"/>
        </a:defRPr>
      </a:lvl4pPr>
      <a:lvl5pPr marL="1836637" indent="-204070" algn="l" defTabSz="816284" rtl="0" eaLnBrk="1" latinLnBrk="0" hangingPunct="1">
        <a:spcBef>
          <a:spcPct val="20000"/>
        </a:spcBef>
        <a:buFont typeface="Arial" pitchFamily="34" charset="0"/>
        <a:buChar char="»"/>
        <a:defRPr sz="1818" kern="1200">
          <a:solidFill>
            <a:schemeClr val="tx1"/>
          </a:solidFill>
          <a:latin typeface="+mn-lt"/>
          <a:ea typeface="+mn-ea"/>
          <a:cs typeface="+mn-cs"/>
        </a:defRPr>
      </a:lvl5pPr>
      <a:lvl6pPr marL="2244779" indent="-204070" algn="l" defTabSz="816284" rtl="0" eaLnBrk="1" latinLnBrk="0" hangingPunct="1">
        <a:spcBef>
          <a:spcPct val="20000"/>
        </a:spcBef>
        <a:buFont typeface="Arial" pitchFamily="34" charset="0"/>
        <a:buChar char="•"/>
        <a:defRPr sz="1818" kern="1200">
          <a:solidFill>
            <a:schemeClr val="tx1"/>
          </a:solidFill>
          <a:latin typeface="+mn-lt"/>
          <a:ea typeface="+mn-ea"/>
          <a:cs typeface="+mn-cs"/>
        </a:defRPr>
      </a:lvl6pPr>
      <a:lvl7pPr marL="2652921" indent="-204070" algn="l" defTabSz="816284" rtl="0" eaLnBrk="1" latinLnBrk="0" hangingPunct="1">
        <a:spcBef>
          <a:spcPct val="20000"/>
        </a:spcBef>
        <a:buFont typeface="Arial" pitchFamily="34" charset="0"/>
        <a:buChar char="•"/>
        <a:defRPr sz="1818" kern="1200">
          <a:solidFill>
            <a:schemeClr val="tx1"/>
          </a:solidFill>
          <a:latin typeface="+mn-lt"/>
          <a:ea typeface="+mn-ea"/>
          <a:cs typeface="+mn-cs"/>
        </a:defRPr>
      </a:lvl7pPr>
      <a:lvl8pPr marL="3061062" indent="-204070" algn="l" defTabSz="816284" rtl="0" eaLnBrk="1" latinLnBrk="0" hangingPunct="1">
        <a:spcBef>
          <a:spcPct val="20000"/>
        </a:spcBef>
        <a:buFont typeface="Arial" pitchFamily="34" charset="0"/>
        <a:buChar char="•"/>
        <a:defRPr sz="1818" kern="1200">
          <a:solidFill>
            <a:schemeClr val="tx1"/>
          </a:solidFill>
          <a:latin typeface="+mn-lt"/>
          <a:ea typeface="+mn-ea"/>
          <a:cs typeface="+mn-cs"/>
        </a:defRPr>
      </a:lvl8pPr>
      <a:lvl9pPr marL="3469203" indent="-204070" algn="l" defTabSz="816284" rtl="0" eaLnBrk="1" latinLnBrk="0" hangingPunct="1">
        <a:spcBef>
          <a:spcPct val="20000"/>
        </a:spcBef>
        <a:buFont typeface="Arial" pitchFamily="34" charset="0"/>
        <a:buChar char="•"/>
        <a:defRPr sz="18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1pPr>
      <a:lvl2pPr marL="408142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2pPr>
      <a:lvl3pPr marL="816284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3pPr>
      <a:lvl4pPr marL="1224425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4pPr>
      <a:lvl5pPr marL="1632566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5pPr>
      <a:lvl6pPr marL="2040708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6pPr>
      <a:lvl7pPr marL="2448850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7pPr>
      <a:lvl8pPr marL="2856991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8pPr>
      <a:lvl9pPr marL="3265133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123444" tIns="61722" rIns="123444" bIns="61722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123444" tIns="61722" rIns="123444" bIns="61722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l">
              <a:defRPr sz="10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CB4F7-CDA6-4D6A-8231-574AF9D11862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6356351"/>
            <a:ext cx="2895599" cy="365125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ctr">
              <a:defRPr sz="10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r">
              <a:defRPr sz="10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40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sldNum="0" hdr="0" ftr="0" dt="0"/>
  <p:txStyles>
    <p:titleStyle>
      <a:lvl1pPr algn="ctr" defTabSz="825087" rtl="0" eaLnBrk="1" latinLnBrk="0" hangingPunct="1">
        <a:spcBef>
          <a:spcPct val="0"/>
        </a:spcBef>
        <a:buNone/>
        <a:defRPr sz="39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408" indent="-309408" algn="l" defTabSz="8250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874" kern="1200">
          <a:solidFill>
            <a:schemeClr val="tx1"/>
          </a:solidFill>
          <a:latin typeface="+mn-lt"/>
          <a:ea typeface="+mn-ea"/>
          <a:cs typeface="+mn-cs"/>
        </a:defRPr>
      </a:lvl1pPr>
      <a:lvl2pPr marL="670383" indent="-257840" algn="l" defTabSz="8250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1359" indent="-206272" algn="l" defTabSz="8250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3pPr>
      <a:lvl4pPr marL="1443902" indent="-206272" algn="l" defTabSz="825087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4" kern="1200">
          <a:solidFill>
            <a:schemeClr val="tx1"/>
          </a:solidFill>
          <a:latin typeface="+mn-lt"/>
          <a:ea typeface="+mn-ea"/>
          <a:cs typeface="+mn-cs"/>
        </a:defRPr>
      </a:lvl4pPr>
      <a:lvl5pPr marL="1856445" indent="-206272" algn="l" defTabSz="825087" rtl="0" eaLnBrk="1" latinLnBrk="0" hangingPunct="1">
        <a:spcBef>
          <a:spcPct val="20000"/>
        </a:spcBef>
        <a:buFont typeface="Arial" panose="020B0604020202020204" pitchFamily="34" charset="0"/>
        <a:buChar char="»"/>
        <a:defRPr sz="1804" kern="1200">
          <a:solidFill>
            <a:schemeClr val="tx1"/>
          </a:solidFill>
          <a:latin typeface="+mn-lt"/>
          <a:ea typeface="+mn-ea"/>
          <a:cs typeface="+mn-cs"/>
        </a:defRPr>
      </a:lvl5pPr>
      <a:lvl6pPr marL="2268988" indent="-206272" algn="l" defTabSz="8250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4" kern="1200">
          <a:solidFill>
            <a:schemeClr val="tx1"/>
          </a:solidFill>
          <a:latin typeface="+mn-lt"/>
          <a:ea typeface="+mn-ea"/>
          <a:cs typeface="+mn-cs"/>
        </a:defRPr>
      </a:lvl6pPr>
      <a:lvl7pPr marL="2681532" indent="-206272" algn="l" defTabSz="8250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4" kern="1200">
          <a:solidFill>
            <a:schemeClr val="tx1"/>
          </a:solidFill>
          <a:latin typeface="+mn-lt"/>
          <a:ea typeface="+mn-ea"/>
          <a:cs typeface="+mn-cs"/>
        </a:defRPr>
      </a:lvl7pPr>
      <a:lvl8pPr marL="3094075" indent="-206272" algn="l" defTabSz="8250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4" kern="1200">
          <a:solidFill>
            <a:schemeClr val="tx1"/>
          </a:solidFill>
          <a:latin typeface="+mn-lt"/>
          <a:ea typeface="+mn-ea"/>
          <a:cs typeface="+mn-cs"/>
        </a:defRPr>
      </a:lvl8pPr>
      <a:lvl9pPr marL="3506618" indent="-206272" algn="l" defTabSz="8250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1pPr>
      <a:lvl2pPr marL="412543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2pPr>
      <a:lvl3pPr marL="825087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3pPr>
      <a:lvl4pPr marL="1237630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4pPr>
      <a:lvl5pPr marL="1650173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5pPr>
      <a:lvl6pPr marL="2062716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6pPr>
      <a:lvl7pPr marL="2475260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7pPr>
      <a:lvl8pPr marL="2887803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8pPr>
      <a:lvl9pPr marL="3300346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125718" tIns="62858" rIns="125718" bIns="628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125718" tIns="62858" rIns="125718" bIns="628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125718" tIns="62858" rIns="125718" bIns="62858" rtlCol="0" anchor="ctr"/>
          <a:lstStyle>
            <a:lvl1pPr algn="l">
              <a:defRPr sz="11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16284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816284"/>
              <a:t>2024/9/3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125718" tIns="62858" rIns="125718" bIns="62858" rtlCol="0" anchor="ctr"/>
          <a:lstStyle>
            <a:lvl1pPr algn="ctr">
              <a:defRPr sz="11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16284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125718" tIns="62858" rIns="125718" bIns="62858" rtlCol="0" anchor="ctr"/>
          <a:lstStyle>
            <a:lvl1pPr algn="r">
              <a:defRPr sz="11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16284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816284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99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816284" rtl="0" eaLnBrk="1" latinLnBrk="0" hangingPunct="1">
        <a:spcBef>
          <a:spcPct val="0"/>
        </a:spcBef>
        <a:buNone/>
        <a:defRPr sz="39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107" indent="-306107" algn="l" defTabSz="816284" rtl="0" eaLnBrk="1" latinLnBrk="0" hangingPunct="1">
        <a:spcBef>
          <a:spcPct val="20000"/>
        </a:spcBef>
        <a:buFont typeface="Arial" pitchFamily="34" charset="0"/>
        <a:buChar char="•"/>
        <a:defRPr sz="2857" kern="1200">
          <a:solidFill>
            <a:schemeClr val="tx1"/>
          </a:solidFill>
          <a:latin typeface="+mn-lt"/>
          <a:ea typeface="+mn-ea"/>
          <a:cs typeface="+mn-cs"/>
        </a:defRPr>
      </a:lvl1pPr>
      <a:lvl2pPr marL="663231" indent="-255088" algn="l" defTabSz="816284" rtl="0" eaLnBrk="1" latinLnBrk="0" hangingPunct="1">
        <a:spcBef>
          <a:spcPct val="20000"/>
        </a:spcBef>
        <a:buFont typeface="Arial" pitchFamily="34" charset="0"/>
        <a:buChar char="–"/>
        <a:defRPr sz="2532" kern="1200">
          <a:solidFill>
            <a:schemeClr val="tx1"/>
          </a:solidFill>
          <a:latin typeface="+mn-lt"/>
          <a:ea typeface="+mn-ea"/>
          <a:cs typeface="+mn-cs"/>
        </a:defRPr>
      </a:lvl2pPr>
      <a:lvl3pPr marL="1020354" indent="-204070" algn="l" defTabSz="816284" rtl="0" eaLnBrk="1" latinLnBrk="0" hangingPunct="1">
        <a:spcBef>
          <a:spcPct val="20000"/>
        </a:spcBef>
        <a:buFont typeface="Arial" pitchFamily="34" charset="0"/>
        <a:buChar char="•"/>
        <a:defRPr sz="2143" kern="1200">
          <a:solidFill>
            <a:schemeClr val="tx1"/>
          </a:solidFill>
          <a:latin typeface="+mn-lt"/>
          <a:ea typeface="+mn-ea"/>
          <a:cs typeface="+mn-cs"/>
        </a:defRPr>
      </a:lvl3pPr>
      <a:lvl4pPr marL="1428496" indent="-204070" algn="l" defTabSz="816284" rtl="0" eaLnBrk="1" latinLnBrk="0" hangingPunct="1">
        <a:spcBef>
          <a:spcPct val="20000"/>
        </a:spcBef>
        <a:buFont typeface="Arial" pitchFamily="34" charset="0"/>
        <a:buChar char="–"/>
        <a:defRPr sz="1818" kern="1200">
          <a:solidFill>
            <a:schemeClr val="tx1"/>
          </a:solidFill>
          <a:latin typeface="+mn-lt"/>
          <a:ea typeface="+mn-ea"/>
          <a:cs typeface="+mn-cs"/>
        </a:defRPr>
      </a:lvl4pPr>
      <a:lvl5pPr marL="1836637" indent="-204070" algn="l" defTabSz="816284" rtl="0" eaLnBrk="1" latinLnBrk="0" hangingPunct="1">
        <a:spcBef>
          <a:spcPct val="20000"/>
        </a:spcBef>
        <a:buFont typeface="Arial" pitchFamily="34" charset="0"/>
        <a:buChar char="»"/>
        <a:defRPr sz="1818" kern="1200">
          <a:solidFill>
            <a:schemeClr val="tx1"/>
          </a:solidFill>
          <a:latin typeface="+mn-lt"/>
          <a:ea typeface="+mn-ea"/>
          <a:cs typeface="+mn-cs"/>
        </a:defRPr>
      </a:lvl5pPr>
      <a:lvl6pPr marL="2244779" indent="-204070" algn="l" defTabSz="816284" rtl="0" eaLnBrk="1" latinLnBrk="0" hangingPunct="1">
        <a:spcBef>
          <a:spcPct val="20000"/>
        </a:spcBef>
        <a:buFont typeface="Arial" pitchFamily="34" charset="0"/>
        <a:buChar char="•"/>
        <a:defRPr sz="1818" kern="1200">
          <a:solidFill>
            <a:schemeClr val="tx1"/>
          </a:solidFill>
          <a:latin typeface="+mn-lt"/>
          <a:ea typeface="+mn-ea"/>
          <a:cs typeface="+mn-cs"/>
        </a:defRPr>
      </a:lvl6pPr>
      <a:lvl7pPr marL="2652921" indent="-204070" algn="l" defTabSz="816284" rtl="0" eaLnBrk="1" latinLnBrk="0" hangingPunct="1">
        <a:spcBef>
          <a:spcPct val="20000"/>
        </a:spcBef>
        <a:buFont typeface="Arial" pitchFamily="34" charset="0"/>
        <a:buChar char="•"/>
        <a:defRPr sz="1818" kern="1200">
          <a:solidFill>
            <a:schemeClr val="tx1"/>
          </a:solidFill>
          <a:latin typeface="+mn-lt"/>
          <a:ea typeface="+mn-ea"/>
          <a:cs typeface="+mn-cs"/>
        </a:defRPr>
      </a:lvl7pPr>
      <a:lvl8pPr marL="3061062" indent="-204070" algn="l" defTabSz="816284" rtl="0" eaLnBrk="1" latinLnBrk="0" hangingPunct="1">
        <a:spcBef>
          <a:spcPct val="20000"/>
        </a:spcBef>
        <a:buFont typeface="Arial" pitchFamily="34" charset="0"/>
        <a:buChar char="•"/>
        <a:defRPr sz="1818" kern="1200">
          <a:solidFill>
            <a:schemeClr val="tx1"/>
          </a:solidFill>
          <a:latin typeface="+mn-lt"/>
          <a:ea typeface="+mn-ea"/>
          <a:cs typeface="+mn-cs"/>
        </a:defRPr>
      </a:lvl8pPr>
      <a:lvl9pPr marL="3469203" indent="-204070" algn="l" defTabSz="816284" rtl="0" eaLnBrk="1" latinLnBrk="0" hangingPunct="1">
        <a:spcBef>
          <a:spcPct val="20000"/>
        </a:spcBef>
        <a:buFont typeface="Arial" pitchFamily="34" charset="0"/>
        <a:buChar char="•"/>
        <a:defRPr sz="18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1pPr>
      <a:lvl2pPr marL="408142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2pPr>
      <a:lvl3pPr marL="816284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3pPr>
      <a:lvl4pPr marL="1224425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4pPr>
      <a:lvl5pPr marL="1632566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5pPr>
      <a:lvl6pPr marL="2040708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6pPr>
      <a:lvl7pPr marL="2448850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7pPr>
      <a:lvl8pPr marL="2856991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8pPr>
      <a:lvl9pPr marL="3265133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63837" y="615637"/>
            <a:ext cx="8293540" cy="1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3"/>
          <p:cNvSpPr txBox="1"/>
          <p:nvPr/>
        </p:nvSpPr>
        <p:spPr>
          <a:xfrm>
            <a:off x="1910375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54" name="标题占位符 53"/>
          <p:cNvSpPr>
            <a:spLocks noGrp="1"/>
          </p:cNvSpPr>
          <p:nvPr>
            <p:ph type="title"/>
          </p:nvPr>
        </p:nvSpPr>
        <p:spPr>
          <a:xfrm>
            <a:off x="363836" y="75415"/>
            <a:ext cx="7886700" cy="485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85800" y="99589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3670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hf sldNum="0" hdr="0" ftr="0" dt="0"/>
  <p:txStyles>
    <p:titleStyle>
      <a:lvl1pPr algn="l" defTabSz="825056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396" indent="-309396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74" kern="1200">
          <a:solidFill>
            <a:schemeClr val="tx1"/>
          </a:solidFill>
          <a:latin typeface="+mn-lt"/>
          <a:ea typeface="+mn-ea"/>
          <a:cs typeface="+mn-cs"/>
        </a:defRPr>
      </a:lvl1pPr>
      <a:lvl2pPr marL="670358" indent="-257830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131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3pPr>
      <a:lvl4pPr marL="144384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5637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»"/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68901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68142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09395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50648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1pPr>
      <a:lvl2pPr marL="41252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2pPr>
      <a:lvl3pPr marL="825056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3pPr>
      <a:lvl4pPr marL="1237583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4pPr>
      <a:lvl5pPr marL="165011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5pPr>
      <a:lvl6pPr marL="206263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6pPr>
      <a:lvl7pPr marL="2475165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7pPr>
      <a:lvl8pPr marL="2887692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8pPr>
      <a:lvl9pPr marL="330022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2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3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第一部分 设计模式基础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设计模式的说明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511426" y="3395437"/>
            <a:ext cx="1803797" cy="1176563"/>
          </a:xfrm>
        </p:spPr>
        <p:txBody>
          <a:bodyPr/>
          <a:lstStyle/>
          <a:p>
            <a:r>
              <a:rPr lang="zh-CN" altLang="en-US" dirty="0"/>
              <a:t>类设计的</a:t>
            </a:r>
            <a:r>
              <a:rPr lang="en-US" altLang="zh-CN" dirty="0"/>
              <a:t>UML</a:t>
            </a:r>
            <a:r>
              <a:rPr lang="zh-CN" altLang="en-US" dirty="0"/>
              <a:t>表示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517269" y="5007666"/>
            <a:ext cx="1803797" cy="783534"/>
          </a:xfrm>
        </p:spPr>
        <p:txBody>
          <a:bodyPr/>
          <a:lstStyle/>
          <a:p>
            <a:r>
              <a:rPr lang="zh-CN" altLang="en-US" dirty="0"/>
              <a:t>面向对象设计与复用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面向对象设计的原则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6924841" y="3336532"/>
            <a:ext cx="1803797" cy="854468"/>
          </a:xfrm>
        </p:spPr>
        <p:txBody>
          <a:bodyPr/>
          <a:lstStyle/>
          <a:p>
            <a:r>
              <a:rPr lang="zh-CN" altLang="en-US" dirty="0"/>
              <a:t>设计的模式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2652528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普通关联</a:t>
            </a:r>
          </a:p>
        </p:txBody>
      </p:sp>
      <p:graphicFrame>
        <p:nvGraphicFramePr>
          <p:cNvPr id="19461" name="Object 1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199094"/>
              </p:ext>
            </p:extLst>
          </p:nvPr>
        </p:nvGraphicFramePr>
        <p:xfrm>
          <a:off x="990599" y="2209800"/>
          <a:ext cx="4087729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876550" imgH="514985" progId="Visio.Drawing.11">
                  <p:embed/>
                </p:oleObj>
              </mc:Choice>
              <mc:Fallback>
                <p:oleObj r:id="rId2" imgW="2876550" imgH="51498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990599" y="2209800"/>
                        <a:ext cx="4087729" cy="20574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Text Box 7"/>
          <p:cNvSpPr txBox="1"/>
          <p:nvPr/>
        </p:nvSpPr>
        <p:spPr>
          <a:xfrm>
            <a:off x="1815264" y="5105400"/>
            <a:ext cx="24384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  <a:buClr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双向关联关系</a:t>
            </a:r>
          </a:p>
        </p:txBody>
      </p:sp>
      <p:sp>
        <p:nvSpPr>
          <p:cNvPr id="19460" name="Text Box 8"/>
          <p:cNvSpPr txBox="1"/>
          <p:nvPr/>
        </p:nvSpPr>
        <p:spPr>
          <a:xfrm>
            <a:off x="5638800" y="1600200"/>
            <a:ext cx="2514600" cy="28479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class A  {</a:t>
            </a:r>
          </a:p>
          <a:p>
            <a:pPr lvl="0" algn="l" eaLnBrk="1" hangingPunct="1">
              <a:spcBef>
                <a:spcPct val="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private:</a:t>
            </a:r>
          </a:p>
          <a:p>
            <a:pPr lvl="0" algn="l" eaLnBrk="1" hangingPunct="1">
              <a:spcBef>
                <a:spcPct val="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B  *   pB1;</a:t>
            </a:r>
          </a:p>
          <a:p>
            <a:pPr lvl="0" algn="l" eaLnBrk="1" hangingPunct="1">
              <a:spcBef>
                <a:spcPct val="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B  *   pB2; </a:t>
            </a:r>
          </a:p>
          <a:p>
            <a:pPr lvl="0" algn="l" eaLnBrk="1" hangingPunct="1">
              <a:spcBef>
                <a:spcPct val="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};</a:t>
            </a:r>
          </a:p>
          <a:p>
            <a:pPr lvl="0" algn="l" eaLnBrk="1" hangingPunct="1">
              <a:spcBef>
                <a:spcPct val="0"/>
              </a:spcBef>
              <a:buClrTx/>
            </a:pP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hangingPunct="1">
              <a:spcBef>
                <a:spcPct val="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class B {</a:t>
            </a:r>
          </a:p>
          <a:p>
            <a:pPr lvl="0" algn="l" eaLnBrk="1" hangingPunct="1">
              <a:spcBef>
                <a:spcPct val="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private:</a:t>
            </a:r>
          </a:p>
          <a:p>
            <a:pPr lvl="0" algn="l" eaLnBrk="1" hangingPunct="1">
              <a:spcBef>
                <a:spcPct val="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A *   pA;</a:t>
            </a:r>
          </a:p>
          <a:p>
            <a:pPr lvl="0" algn="l" eaLnBrk="1" hangingPunct="1">
              <a:spcBef>
                <a:spcPct val="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};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单向关联</a:t>
            </a:r>
            <a:r>
              <a:rPr lang="en-US" altLang="zh-CN" dirty="0"/>
              <a:t>(</a:t>
            </a:r>
            <a:r>
              <a:rPr lang="zh-CN" altLang="en-US" dirty="0"/>
              <a:t>相识关系</a:t>
            </a:r>
            <a:r>
              <a:rPr lang="en-US" altLang="zh-CN" dirty="0"/>
              <a:t>)</a:t>
            </a:r>
          </a:p>
        </p:txBody>
      </p:sp>
      <p:graphicFrame>
        <p:nvGraphicFramePr>
          <p:cNvPr id="21509" name="Object 1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11463153"/>
              </p:ext>
            </p:extLst>
          </p:nvPr>
        </p:nvGraphicFramePr>
        <p:xfrm>
          <a:off x="1201738" y="2329180"/>
          <a:ext cx="3598862" cy="1644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556510" imgH="514985" progId="Visio.Drawing.11">
                  <p:embed/>
                </p:oleObj>
              </mc:Choice>
              <mc:Fallback>
                <p:oleObj r:id="rId2" imgW="2556510" imgH="514985" progId="Visio.Drawing.11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1201738" y="2329180"/>
                        <a:ext cx="3598862" cy="164433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Text Box 7"/>
          <p:cNvSpPr txBox="1"/>
          <p:nvPr/>
        </p:nvSpPr>
        <p:spPr>
          <a:xfrm>
            <a:off x="1691005" y="4732655"/>
            <a:ext cx="19050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单向关联关系</a:t>
            </a:r>
          </a:p>
        </p:txBody>
      </p:sp>
      <p:sp>
        <p:nvSpPr>
          <p:cNvPr id="21508" name="Text Box 8"/>
          <p:cNvSpPr txBox="1"/>
          <p:nvPr/>
        </p:nvSpPr>
        <p:spPr>
          <a:xfrm>
            <a:off x="5473700" y="2329180"/>
            <a:ext cx="2514600" cy="257651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class A  {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private: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B  *   pB;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};</a:t>
            </a:r>
          </a:p>
          <a:p>
            <a:pPr lvl="0" algn="l" eaLnBrk="1" hangingPunct="1">
              <a:spcBef>
                <a:spcPct val="50000"/>
              </a:spcBef>
              <a:buClrTx/>
            </a:pP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hangingPunct="1">
              <a:spcBef>
                <a:spcPct val="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class B {</a:t>
            </a:r>
          </a:p>
          <a:p>
            <a:pPr lvl="0" algn="l" eaLnBrk="1" hangingPunct="1">
              <a:spcBef>
                <a:spcPct val="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};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关联类</a:t>
            </a:r>
          </a:p>
        </p:txBody>
      </p:sp>
      <p:graphicFrame>
        <p:nvGraphicFramePr>
          <p:cNvPr id="20483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387502"/>
              </p:ext>
            </p:extLst>
          </p:nvPr>
        </p:nvGraphicFramePr>
        <p:xfrm>
          <a:off x="2362200" y="1524000"/>
          <a:ext cx="4953000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698750" imgH="1855470" progId="Visio.Drawing.11">
                  <p:embed/>
                </p:oleObj>
              </mc:Choice>
              <mc:Fallback>
                <p:oleObj r:id="rId2" imgW="2698750" imgH="1855470" progId="Visio.Drawing.11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2362200" y="1524000"/>
                        <a:ext cx="4953000" cy="25749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6"/>
          <p:cNvSpPr txBox="1"/>
          <p:nvPr/>
        </p:nvSpPr>
        <p:spPr>
          <a:xfrm>
            <a:off x="2667000" y="5084244"/>
            <a:ext cx="29718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  <a:buClr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双向多对多关联关系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聚集中的组合关系</a:t>
            </a:r>
          </a:p>
        </p:txBody>
      </p:sp>
      <p:graphicFrame>
        <p:nvGraphicFramePr>
          <p:cNvPr id="22531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703263" y="1514475"/>
          <a:ext cx="4706937" cy="328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707640" imgH="1891030" progId="Visio.Drawing.11">
                  <p:embed/>
                </p:oleObj>
              </mc:Choice>
              <mc:Fallback>
                <p:oleObj r:id="rId2" imgW="2707640" imgH="1891030" progId="Visio.Drawing.11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703263" y="1514475"/>
                        <a:ext cx="4706937" cy="32861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7"/>
          <p:cNvSpPr txBox="1"/>
          <p:nvPr/>
        </p:nvSpPr>
        <p:spPr>
          <a:xfrm>
            <a:off x="5638800" y="1450975"/>
            <a:ext cx="3124200" cy="1495425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的组成部分；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负责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的生存与消亡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如：人由头、颈、躯干、四肢组成。</a:t>
            </a:r>
          </a:p>
        </p:txBody>
      </p:sp>
      <p:sp>
        <p:nvSpPr>
          <p:cNvPr id="22533" name="Text Box 8"/>
          <p:cNvSpPr txBox="1"/>
          <p:nvPr/>
        </p:nvSpPr>
        <p:spPr>
          <a:xfrm>
            <a:off x="5638800" y="3886200"/>
            <a:ext cx="3200400" cy="2439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例：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class A {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Public: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A() : pB(new B) { }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~A() { delete pB; }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聚集中的聚合关系</a:t>
            </a:r>
          </a:p>
        </p:txBody>
      </p:sp>
      <p:graphicFrame>
        <p:nvGraphicFramePr>
          <p:cNvPr id="23555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533400" y="1619250"/>
          <a:ext cx="5181600" cy="361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707640" imgH="1891030" progId="Visio.Drawing.11">
                  <p:embed/>
                </p:oleObj>
              </mc:Choice>
              <mc:Fallback>
                <p:oleObj r:id="rId2" imgW="2707640" imgH="1891030" progId="Visio.Drawing.11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533400" y="1619250"/>
                        <a:ext cx="5181600" cy="36179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6"/>
          <p:cNvSpPr txBox="1"/>
          <p:nvPr/>
        </p:nvSpPr>
        <p:spPr>
          <a:xfrm>
            <a:off x="5896610" y="1956435"/>
            <a:ext cx="3124200" cy="2732088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的组成部分；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）但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不负责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的生存与消亡。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即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存在时，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可以不存在；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存在时，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也可以不存在；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如：计算机包括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CPU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，内存，网卡等。其中的网卡就可独立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泛化关系</a:t>
            </a:r>
          </a:p>
        </p:txBody>
      </p:sp>
      <p:graphicFrame>
        <p:nvGraphicFramePr>
          <p:cNvPr id="2560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98500" y="1376363"/>
          <a:ext cx="4191000" cy="410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86560" imgH="1651000" progId="Visio.Drawing.11">
                  <p:embed/>
                </p:oleObj>
              </mc:Choice>
              <mc:Fallback>
                <p:oleObj r:id="rId2" imgW="1686560" imgH="1651000" progId="Visio.Drawing.11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698500" y="1376363"/>
                        <a:ext cx="4191000" cy="41036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5"/>
          <p:cNvSpPr txBox="1"/>
          <p:nvPr/>
        </p:nvSpPr>
        <p:spPr>
          <a:xfrm>
            <a:off x="5257800" y="1905000"/>
            <a:ext cx="3352800" cy="2459038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class A1 {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};</a:t>
            </a:r>
          </a:p>
          <a:p>
            <a:pPr lvl="0" algn="l" eaLnBrk="1" hangingPunct="1">
              <a:spcBef>
                <a:spcPct val="50000"/>
              </a:spcBef>
              <a:buClrTx/>
            </a:pP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class B1:public A1 {</a:t>
            </a:r>
          </a:p>
          <a:p>
            <a:pPr lvl="0" algn="l" eaLnBrk="1" hangingPunct="1">
              <a:spcBef>
                <a:spcPct val="50000"/>
              </a:spcBef>
              <a:buClrTx/>
            </a:pP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};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实现关系</a:t>
            </a:r>
          </a:p>
        </p:txBody>
      </p:sp>
      <p:graphicFrame>
        <p:nvGraphicFramePr>
          <p:cNvPr id="26628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630598"/>
              </p:ext>
            </p:extLst>
          </p:nvPr>
        </p:nvGraphicFramePr>
        <p:xfrm>
          <a:off x="6553200" y="1828800"/>
          <a:ext cx="1979613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09980" imgH="772160" progId="Visio.Drawing.11">
                  <p:embed/>
                </p:oleObj>
              </mc:Choice>
              <mc:Fallback>
                <p:oleObj r:id="rId2" imgW="1109980" imgH="772160" progId="Visio.Drawing.11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6553200" y="1828800"/>
                        <a:ext cx="1979613" cy="13763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27" name="Picture 4"/>
          <p:cNvPicPr>
            <a:picLocks noGrp="1" noChangeAspect="1"/>
          </p:cNvPicPr>
          <p:nvPr>
            <p:ph type="body" idx="4294967295"/>
          </p:nvPr>
        </p:nvPicPr>
        <p:blipFill>
          <a:blip r:embed="rId4"/>
          <a:srcRect/>
          <a:stretch>
            <a:fillRect/>
          </a:stretch>
        </p:blipFill>
        <p:spPr>
          <a:xfrm>
            <a:off x="457200" y="969473"/>
            <a:ext cx="1530350" cy="4114800"/>
          </a:xfrm>
          <a:ln/>
        </p:spPr>
      </p:pic>
      <p:sp>
        <p:nvSpPr>
          <p:cNvPr id="26629" name="Text Box 8"/>
          <p:cNvSpPr txBox="1"/>
          <p:nvPr/>
        </p:nvSpPr>
        <p:spPr>
          <a:xfrm>
            <a:off x="2690813" y="969473"/>
            <a:ext cx="3328987" cy="383181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class IA {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Public: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virtual void func1() = 0;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virtual void func2() = 0;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};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class A:public IA  {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public:</a:t>
            </a:r>
          </a:p>
          <a:p>
            <a:pPr lvl="0" algn="l" eaLnBrk="1" hangingPunct="1">
              <a:spcBef>
                <a:spcPct val="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virtual void func1()  { }</a:t>
            </a:r>
          </a:p>
          <a:p>
            <a:pPr lvl="0" algn="l" eaLnBrk="1" hangingPunct="1">
              <a:spcBef>
                <a:spcPct val="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virtual void func2()  { }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};</a:t>
            </a:r>
          </a:p>
        </p:txBody>
      </p:sp>
      <p:sp>
        <p:nvSpPr>
          <p:cNvPr id="6" name="Text Box 8"/>
          <p:cNvSpPr txBox="1"/>
          <p:nvPr/>
        </p:nvSpPr>
        <p:spPr>
          <a:xfrm>
            <a:off x="6324600" y="3657600"/>
            <a:ext cx="2208213" cy="36933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类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1&lt;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&gt; 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myobject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面向对象设计与复用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914400" y="1253331"/>
            <a:ext cx="7886700" cy="4351337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zh-CN" altLang="en-US" dirty="0"/>
              <a:t>面向对象设计的层次</a:t>
            </a:r>
          </a:p>
          <a:p>
            <a:pPr marL="990600" lvl="1" indent="-533400">
              <a:lnSpc>
                <a:spcPct val="90000"/>
              </a:lnSpc>
            </a:pPr>
            <a:r>
              <a:rPr lang="zh-CN" altLang="en-US" dirty="0"/>
              <a:t>框架级设计</a:t>
            </a:r>
          </a:p>
          <a:p>
            <a:pPr marL="990600" lvl="1" indent="-533400">
              <a:lnSpc>
                <a:spcPct val="9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类设计</a:t>
            </a:r>
          </a:p>
          <a:p>
            <a:pPr marL="990600" lvl="1" indent="-533400">
              <a:lnSpc>
                <a:spcPct val="90000"/>
              </a:lnSpc>
            </a:pPr>
            <a:r>
              <a:rPr lang="zh-CN" altLang="en-US" dirty="0"/>
              <a:t>代码设计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dirty="0"/>
              <a:t>类设计中考虑哪些问题？</a:t>
            </a:r>
          </a:p>
          <a:p>
            <a:pPr marL="990600" lvl="1" indent="-533400">
              <a:lnSpc>
                <a:spcPct val="90000"/>
              </a:lnSpc>
            </a:pPr>
            <a:r>
              <a:rPr lang="zh-CN" altLang="en-US" dirty="0"/>
              <a:t>类设计的目的</a:t>
            </a:r>
            <a:endParaRPr lang="en-US" altLang="zh-CN" dirty="0"/>
          </a:p>
          <a:p>
            <a:pPr marL="990600" lvl="1" indent="-533400">
              <a:lnSpc>
                <a:spcPct val="90000"/>
              </a:lnSpc>
            </a:pPr>
            <a:r>
              <a:rPr lang="zh-CN" altLang="en-US" dirty="0"/>
              <a:t>如何进行类设计</a:t>
            </a:r>
          </a:p>
          <a:p>
            <a:pPr marL="990600" lvl="1" indent="-533400">
              <a:lnSpc>
                <a:spcPct val="90000"/>
              </a:lnSpc>
            </a:pPr>
            <a:r>
              <a:rPr lang="zh-CN" altLang="en-US" dirty="0"/>
              <a:t>类设计中难点在于</a:t>
            </a:r>
            <a:r>
              <a:rPr lang="en-US" altLang="zh-CN" dirty="0"/>
              <a:t>—</a:t>
            </a:r>
            <a:r>
              <a:rPr lang="zh-CN" altLang="en-US" b="1" dirty="0">
                <a:solidFill>
                  <a:srgbClr val="FF0000"/>
                </a:solidFill>
              </a:rPr>
              <a:t>变化的存在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dirty="0"/>
              <a:t>变化与维护性</a:t>
            </a:r>
          </a:p>
        </p:txBody>
      </p:sp>
    </p:spTree>
    <p:extLst>
      <p:ext uri="{BB962C8B-B14F-4D97-AF65-F5344CB8AC3E}">
        <p14:creationId xmlns:p14="http://schemas.microsoft.com/office/powerpoint/2010/main" val="2872596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6"/>
          <p:cNvSpPr/>
          <p:nvPr/>
        </p:nvSpPr>
        <p:spPr>
          <a:xfrm>
            <a:off x="2590800" y="1905000"/>
            <a:ext cx="6096000" cy="419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>
              <a:spcBef>
                <a:spcPct val="20000"/>
              </a:spcBef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设计的目的</a:t>
            </a:r>
            <a:r>
              <a:rPr lang="en-US" altLang="zh-CN" dirty="0"/>
              <a:t>-</a:t>
            </a:r>
            <a:r>
              <a:rPr lang="zh-CN" altLang="en-US" dirty="0"/>
              <a:t>面向对象的复用</a:t>
            </a:r>
          </a:p>
        </p:txBody>
      </p:sp>
      <p:sp>
        <p:nvSpPr>
          <p:cNvPr id="9220" name="Text Box 5"/>
          <p:cNvSpPr txBox="1"/>
          <p:nvPr/>
        </p:nvSpPr>
        <p:spPr>
          <a:xfrm>
            <a:off x="685800" y="3886200"/>
            <a:ext cx="1295400" cy="37623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main</a:t>
            </a:r>
          </a:p>
        </p:txBody>
      </p:sp>
      <p:sp>
        <p:nvSpPr>
          <p:cNvPr id="9221" name="Text Box 6"/>
          <p:cNvSpPr txBox="1"/>
          <p:nvPr/>
        </p:nvSpPr>
        <p:spPr>
          <a:xfrm>
            <a:off x="4876800" y="2514600"/>
            <a:ext cx="1295400" cy="379413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Class</a:t>
            </a:r>
          </a:p>
        </p:txBody>
      </p:sp>
      <p:sp>
        <p:nvSpPr>
          <p:cNvPr id="9222" name="Text Box 7"/>
          <p:cNvSpPr txBox="1"/>
          <p:nvPr/>
        </p:nvSpPr>
        <p:spPr>
          <a:xfrm>
            <a:off x="4038600" y="3886200"/>
            <a:ext cx="1295400" cy="379413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Class</a:t>
            </a:r>
          </a:p>
        </p:txBody>
      </p:sp>
      <p:sp>
        <p:nvSpPr>
          <p:cNvPr id="9223" name="Text Box 8"/>
          <p:cNvSpPr txBox="1"/>
          <p:nvPr/>
        </p:nvSpPr>
        <p:spPr>
          <a:xfrm>
            <a:off x="5410200" y="5334000"/>
            <a:ext cx="1295400" cy="379413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Class</a:t>
            </a:r>
          </a:p>
        </p:txBody>
      </p:sp>
      <p:sp>
        <p:nvSpPr>
          <p:cNvPr id="9224" name="Text Box 9"/>
          <p:cNvSpPr txBox="1"/>
          <p:nvPr/>
        </p:nvSpPr>
        <p:spPr>
          <a:xfrm>
            <a:off x="7010400" y="3886200"/>
            <a:ext cx="1295400" cy="379413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Class</a:t>
            </a:r>
          </a:p>
        </p:txBody>
      </p:sp>
      <p:sp>
        <p:nvSpPr>
          <p:cNvPr id="9225" name="Line 10"/>
          <p:cNvSpPr/>
          <p:nvPr/>
        </p:nvSpPr>
        <p:spPr>
          <a:xfrm flipV="1">
            <a:off x="1981200" y="2743200"/>
            <a:ext cx="2895600" cy="1295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26" name="Line 11"/>
          <p:cNvSpPr/>
          <p:nvPr/>
        </p:nvSpPr>
        <p:spPr>
          <a:xfrm>
            <a:off x="1981200" y="4114800"/>
            <a:ext cx="2057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27" name="Line 12"/>
          <p:cNvSpPr/>
          <p:nvPr/>
        </p:nvSpPr>
        <p:spPr>
          <a:xfrm>
            <a:off x="1981200" y="4191000"/>
            <a:ext cx="3429000" cy="1295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28" name="Line 13"/>
          <p:cNvSpPr/>
          <p:nvPr/>
        </p:nvSpPr>
        <p:spPr>
          <a:xfrm>
            <a:off x="5334000" y="4038600"/>
            <a:ext cx="1676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29" name="Line 14"/>
          <p:cNvSpPr/>
          <p:nvPr/>
        </p:nvSpPr>
        <p:spPr>
          <a:xfrm>
            <a:off x="5867400" y="2895600"/>
            <a:ext cx="16002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30" name="Line 15"/>
          <p:cNvSpPr/>
          <p:nvPr/>
        </p:nvSpPr>
        <p:spPr>
          <a:xfrm flipH="1" flipV="1">
            <a:off x="4876800" y="4267200"/>
            <a:ext cx="121920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类设计考虑的问题</a:t>
            </a:r>
          </a:p>
        </p:txBody>
      </p:sp>
      <p:sp>
        <p:nvSpPr>
          <p:cNvPr id="7171" name="Rectangle 3"/>
          <p:cNvSpPr>
            <a:spLocks noGrp="1" noRot="1"/>
          </p:cNvSpPr>
          <p:nvPr>
            <p:ph idx="4294967295"/>
          </p:nvPr>
        </p:nvSpPr>
        <p:spPr>
          <a:xfrm>
            <a:off x="457200" y="1252537"/>
            <a:ext cx="4400550" cy="4352925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>
            <a:normAutofit fontScale="85000" lnSpcReduction="20000"/>
          </a:bodyPr>
          <a:lstStyle/>
          <a:p>
            <a:pPr marL="609600" indent="-609600" eaLnBrk="1" hangingPunct="1">
              <a:lnSpc>
                <a:spcPct val="90000"/>
              </a:lnSpc>
            </a:pPr>
            <a:endParaRPr lang="en-US" altLang="zh-CN" sz="2800" b="1" dirty="0"/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800" b="1" dirty="0"/>
              <a:t>类的组织与表示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sz="2400" b="1" dirty="0"/>
              <a:t>类的发现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sz="2400" b="1" dirty="0"/>
              <a:t>聚类分析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sz="2400" b="1" dirty="0"/>
              <a:t>类的再抽象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sz="2400" b="1" dirty="0"/>
              <a:t>类的拆分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sz="2400" b="1" dirty="0"/>
              <a:t>类的可见性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sz="2400" b="1" dirty="0"/>
              <a:t>类的复用性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800" b="1" dirty="0"/>
              <a:t>行为的组织与表示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sz="2400" b="1" dirty="0"/>
              <a:t>行为的参与者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sz="2400" b="1" dirty="0"/>
              <a:t>行为的分组与接口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sz="2400" b="1" dirty="0"/>
              <a:t>行为的分解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sz="2400" b="1" dirty="0"/>
              <a:t>行为的可见性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sz="2400" b="1" dirty="0"/>
              <a:t>行为的返回结果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sz="2400" b="1" dirty="0"/>
              <a:t>行为的差异</a:t>
            </a:r>
            <a:endParaRPr lang="zh-CN" altLang="en-US" sz="2400" dirty="0"/>
          </a:p>
        </p:txBody>
      </p:sp>
      <p:sp>
        <p:nvSpPr>
          <p:cNvPr id="7172" name="Rectangle 4"/>
          <p:cNvSpPr>
            <a:spLocks noRot="1"/>
          </p:cNvSpPr>
          <p:nvPr/>
        </p:nvSpPr>
        <p:spPr>
          <a:xfrm>
            <a:off x="5029200" y="1485900"/>
            <a:ext cx="3505200" cy="3886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 eaLnBrk="1" hangingPunct="1">
              <a:lnSpc>
                <a:spcPct val="80000"/>
              </a:lnSpc>
            </a:pPr>
            <a:endParaRPr lang="en-US" altLang="zh-CN" sz="2400" b="1" dirty="0"/>
          </a:p>
          <a:p>
            <a:pPr marL="609600" lvl="0" indent="-609600" eaLnBrk="1" hangingPunct="1">
              <a:lnSpc>
                <a:spcPct val="80000"/>
              </a:lnSpc>
            </a:pPr>
            <a:r>
              <a:rPr lang="zh-CN" altLang="en-US" sz="2400" b="1" dirty="0"/>
              <a:t>属性的组织与表示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zh-CN" altLang="en-US" sz="2400" b="1" dirty="0"/>
              <a:t>本征属性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zh-CN" altLang="en-US" sz="2400" b="1" dirty="0"/>
              <a:t>可计算属性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zh-CN" altLang="en-US" sz="2400" b="1" dirty="0"/>
              <a:t>复合属性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zh-CN" altLang="en-US" sz="2400" b="1" dirty="0"/>
              <a:t>只读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只写属性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zh-CN" altLang="en-US" sz="2400" b="1" dirty="0"/>
              <a:t>不变属性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zh-CN" altLang="en-US" sz="2400" b="1" dirty="0"/>
              <a:t>类变量与类属性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zh-CN" altLang="en-US" sz="2400" b="1" dirty="0"/>
              <a:t>设计时属性与运行时属性</a:t>
            </a:r>
          </a:p>
          <a:p>
            <a:pPr marL="609600" lvl="0" indent="-609600" eaLnBrk="1" hangingPunct="1">
              <a:lnSpc>
                <a:spcPct val="80000"/>
              </a:lnSpc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181100"/>
            <a:ext cx="3276600" cy="4610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9" descr="GAMMA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19200"/>
            <a:ext cx="3446463" cy="45720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92644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类设计中的变化和适应</a:t>
            </a:r>
          </a:p>
        </p:txBody>
      </p:sp>
      <p:sp>
        <p:nvSpPr>
          <p:cNvPr id="8195" name="Rectangle 3"/>
          <p:cNvSpPr>
            <a:spLocks noGrp="1" noRot="1"/>
          </p:cNvSpPr>
          <p:nvPr>
            <p:ph idx="4294967295"/>
          </p:nvPr>
        </p:nvSpPr>
        <p:spPr>
          <a:xfrm>
            <a:off x="0" y="990600"/>
            <a:ext cx="3886200" cy="4351338"/>
          </a:xfrm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800" b="1" dirty="0"/>
              <a:t>变化</a:t>
            </a:r>
          </a:p>
          <a:p>
            <a:pPr lvl="1" eaLnBrk="1" hangingPunct="1"/>
            <a:r>
              <a:rPr lang="zh-CN" altLang="en-US" b="1" dirty="0"/>
              <a:t>职责的变化（接口、功能的变化）</a:t>
            </a:r>
          </a:p>
          <a:p>
            <a:pPr lvl="1" eaLnBrk="1" hangingPunct="1"/>
            <a:r>
              <a:rPr lang="zh-CN" altLang="en-US" b="1" dirty="0"/>
              <a:t>实现的变化</a:t>
            </a:r>
            <a:r>
              <a:rPr lang="en-US" altLang="zh-CN" b="1" dirty="0"/>
              <a:t>(</a:t>
            </a:r>
            <a:r>
              <a:rPr lang="zh-CN" altLang="en-US" b="1" dirty="0"/>
              <a:t>数据表示、行为的变化）</a:t>
            </a:r>
          </a:p>
        </p:txBody>
      </p:sp>
      <p:sp>
        <p:nvSpPr>
          <p:cNvPr id="8196" name="Rectangle 4"/>
          <p:cNvSpPr>
            <a:spLocks noRot="1"/>
          </p:cNvSpPr>
          <p:nvPr/>
        </p:nvSpPr>
        <p:spPr>
          <a:xfrm>
            <a:off x="4580299" y="914400"/>
            <a:ext cx="4191000" cy="56388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lnSpc>
                <a:spcPct val="80000"/>
              </a:lnSpc>
            </a:pPr>
            <a:endParaRPr lang="en-US" altLang="zh-CN" sz="2800" b="1" dirty="0"/>
          </a:p>
          <a:p>
            <a:pPr marL="342900" lvl="0" indent="-342900" eaLnBrk="1" hangingPunct="1">
              <a:lnSpc>
                <a:spcPct val="80000"/>
              </a:lnSpc>
            </a:pPr>
            <a:r>
              <a:rPr lang="zh-CN" altLang="en-US" sz="2800" b="1" dirty="0"/>
              <a:t>变化的适应方式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zh-CN" altLang="en-US" b="1" dirty="0"/>
              <a:t>修改既有代码的缺点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zh-CN" altLang="en-US" sz="2800" b="1" dirty="0"/>
              <a:t>既有代码的获取问题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zh-CN" altLang="en-US" sz="2800" b="1" dirty="0"/>
              <a:t>改变实现的顾虑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zh-CN" altLang="en-US" sz="2800" b="1" dirty="0"/>
              <a:t>改变接口的顾虑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zh-CN" altLang="en-US" b="1" dirty="0"/>
              <a:t>扩展既有代码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zh-CN" altLang="en-US" sz="2800" b="1" dirty="0"/>
              <a:t>继承方式扩展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zh-CN" altLang="en-US" sz="2800" b="1" dirty="0"/>
              <a:t>关联方式扩展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zh-CN" altLang="en-US" sz="2800" b="1" dirty="0"/>
              <a:t>依赖方式扩展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zh-CN" altLang="en-US" sz="2800" b="1" dirty="0"/>
              <a:t>聚合方式扩展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zh-CN" altLang="en-US" sz="2800" b="1" dirty="0"/>
              <a:t>组合方式扩展</a:t>
            </a:r>
          </a:p>
        </p:txBody>
      </p:sp>
      <p:sp>
        <p:nvSpPr>
          <p:cNvPr id="8197" name="Rectangle 5"/>
          <p:cNvSpPr>
            <a:spLocks noRot="1"/>
          </p:cNvSpPr>
          <p:nvPr/>
        </p:nvSpPr>
        <p:spPr>
          <a:xfrm>
            <a:off x="725786" y="4495800"/>
            <a:ext cx="3581400" cy="685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lnSpc>
                <a:spcPct val="80000"/>
              </a:lnSpc>
            </a:pPr>
            <a:r>
              <a:rPr lang="zh-CN" altLang="en-US" sz="2800" b="1" dirty="0"/>
              <a:t>复用的价值与方式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C60A6B5-22CB-4557-B97F-3B5B0E274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存在的变化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7C176E-0C8C-4B14-BD90-4858B6312F45}"/>
              </a:ext>
            </a:extLst>
          </p:cNvPr>
          <p:cNvSpPr>
            <a:spLocks noRot="1"/>
          </p:cNvSpPr>
          <p:nvPr/>
        </p:nvSpPr>
        <p:spPr>
          <a:xfrm>
            <a:off x="668132" y="838200"/>
            <a:ext cx="8229600" cy="5410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class A {</a:t>
            </a: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public:</a:t>
            </a: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void func01( ) { }  </a:t>
            </a:r>
            <a:r>
              <a:rPr lang="en-US" altLang="zh-CN" sz="2000" b="1" dirty="0">
                <a:solidFill>
                  <a:srgbClr val="0000FF"/>
                </a:solidFill>
              </a:rPr>
              <a:t>//1.</a:t>
            </a:r>
            <a:r>
              <a:rPr lang="zh-CN" altLang="en-US" sz="2000" b="1" dirty="0">
                <a:solidFill>
                  <a:srgbClr val="0000FF"/>
                </a:solidFill>
              </a:rPr>
              <a:t>修改实现代码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void func01(int);  //</a:t>
            </a:r>
            <a:r>
              <a:rPr lang="en-US" altLang="zh-CN" sz="2000" b="1" dirty="0">
                <a:solidFill>
                  <a:srgbClr val="FF0000"/>
                </a:solidFill>
              </a:rPr>
              <a:t>2.</a:t>
            </a:r>
            <a:r>
              <a:rPr lang="zh-CN" altLang="en-US" sz="2000" b="1" dirty="0">
                <a:solidFill>
                  <a:srgbClr val="FF0000"/>
                </a:solidFill>
              </a:rPr>
              <a:t>增加一个重载的</a:t>
            </a:r>
            <a:r>
              <a:rPr lang="en-US" altLang="zh-CN" sz="2000" b="1" dirty="0">
                <a:solidFill>
                  <a:srgbClr val="FF0000"/>
                </a:solidFill>
              </a:rPr>
              <a:t>func01</a:t>
            </a: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void func02( );      //</a:t>
            </a:r>
            <a:r>
              <a:rPr lang="en-US" altLang="zh-CN" sz="2000" b="1" dirty="0">
                <a:solidFill>
                  <a:srgbClr val="FF0000"/>
                </a:solidFill>
              </a:rPr>
              <a:t>3.</a:t>
            </a:r>
            <a:r>
              <a:rPr lang="zh-CN" altLang="en-US" sz="2000" b="1" dirty="0">
                <a:solidFill>
                  <a:srgbClr val="FF0000"/>
                </a:solidFill>
              </a:rPr>
              <a:t>增加一个新函数</a:t>
            </a:r>
            <a:r>
              <a:rPr lang="en-US" altLang="zh-CN" sz="2000" b="1" dirty="0">
                <a:solidFill>
                  <a:srgbClr val="FF0000"/>
                </a:solidFill>
              </a:rPr>
              <a:t>func02</a:t>
            </a: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void func03( );      //</a:t>
            </a:r>
            <a:r>
              <a:rPr lang="en-US" altLang="zh-CN" sz="2000" b="1" dirty="0">
                <a:solidFill>
                  <a:srgbClr val="FF0000"/>
                </a:solidFill>
              </a:rPr>
              <a:t>4.</a:t>
            </a:r>
            <a:r>
              <a:rPr lang="zh-CN" altLang="en-US" sz="2000" b="1" dirty="0">
                <a:solidFill>
                  <a:srgbClr val="FF0000"/>
                </a:solidFill>
              </a:rPr>
              <a:t>删除原有</a:t>
            </a:r>
            <a:r>
              <a:rPr lang="en-US" altLang="zh-CN" sz="2000" b="1" dirty="0">
                <a:solidFill>
                  <a:srgbClr val="FF0000"/>
                </a:solidFill>
              </a:rPr>
              <a:t>A</a:t>
            </a:r>
            <a:r>
              <a:rPr lang="zh-CN" altLang="en-US" sz="2000" b="1" dirty="0">
                <a:solidFill>
                  <a:srgbClr val="FF0000"/>
                </a:solidFill>
              </a:rPr>
              <a:t>类的</a:t>
            </a:r>
            <a:r>
              <a:rPr lang="en-US" altLang="zh-CN" sz="2000" b="1" dirty="0">
                <a:solidFill>
                  <a:srgbClr val="FF0000"/>
                </a:solidFill>
              </a:rPr>
              <a:t>func03(</a:t>
            </a:r>
            <a:r>
              <a:rPr lang="zh-CN" altLang="en-US" sz="2000" b="1" dirty="0">
                <a:solidFill>
                  <a:srgbClr val="FF0000"/>
                </a:solidFill>
              </a:rPr>
              <a:t>面向对象不支持</a:t>
            </a:r>
            <a:r>
              <a:rPr lang="en-US" altLang="zh-CN" sz="2000" b="1" dirty="0">
                <a:solidFill>
                  <a:srgbClr val="FF0000"/>
                </a:solidFill>
              </a:rPr>
              <a:t>)</a:t>
            </a: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int * func04( );     // </a:t>
            </a:r>
            <a:r>
              <a:rPr lang="en-US" altLang="zh-CN" sz="2000" b="1" dirty="0">
                <a:solidFill>
                  <a:srgbClr val="FF0000"/>
                </a:solidFill>
              </a:rPr>
              <a:t>5.</a:t>
            </a:r>
            <a:r>
              <a:rPr lang="zh-CN" altLang="en-US" sz="2000" b="1" dirty="0">
                <a:solidFill>
                  <a:srgbClr val="FF0000"/>
                </a:solidFill>
              </a:rPr>
              <a:t>改原有</a:t>
            </a:r>
            <a:r>
              <a:rPr lang="en-US" altLang="zh-CN" sz="2000" b="1" dirty="0">
                <a:solidFill>
                  <a:srgbClr val="FF0000"/>
                </a:solidFill>
              </a:rPr>
              <a:t>A::func04</a:t>
            </a:r>
            <a:r>
              <a:rPr lang="zh-CN" altLang="en-US" sz="2000" b="1" dirty="0">
                <a:solidFill>
                  <a:srgbClr val="FF0000"/>
                </a:solidFill>
              </a:rPr>
              <a:t>的返回类型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protected:</a:t>
            </a: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void  func05(){}    //</a:t>
            </a:r>
            <a:r>
              <a:rPr lang="en-US" altLang="zh-CN" sz="2000" b="1" dirty="0">
                <a:solidFill>
                  <a:srgbClr val="0000FF"/>
                </a:solidFill>
              </a:rPr>
              <a:t>6.</a:t>
            </a:r>
            <a:r>
              <a:rPr lang="zh-CN" altLang="en-US" sz="2000" b="1" dirty="0">
                <a:solidFill>
                  <a:srgbClr val="0000FF"/>
                </a:solidFill>
              </a:rPr>
              <a:t>修改实现代码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void  func06();      //</a:t>
            </a:r>
            <a:r>
              <a:rPr lang="en-US" altLang="zh-CN" sz="2000" b="1" dirty="0">
                <a:solidFill>
                  <a:srgbClr val="0000FF"/>
                </a:solidFill>
              </a:rPr>
              <a:t>7.</a:t>
            </a:r>
            <a:r>
              <a:rPr lang="zh-CN" altLang="en-US" sz="2000" b="1" dirty="0">
                <a:solidFill>
                  <a:srgbClr val="0000FF"/>
                </a:solidFill>
              </a:rPr>
              <a:t>增加一个新函数</a:t>
            </a:r>
            <a:r>
              <a:rPr lang="en-US" altLang="zh-CN" sz="2000" b="1" dirty="0">
                <a:solidFill>
                  <a:srgbClr val="0000FF"/>
                </a:solidFill>
              </a:rPr>
              <a:t>func06</a:t>
            </a: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private:</a:t>
            </a: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void  func07(){}    //</a:t>
            </a:r>
            <a:r>
              <a:rPr lang="en-US" altLang="zh-CN" sz="2000" b="1" dirty="0">
                <a:solidFill>
                  <a:srgbClr val="0000FF"/>
                </a:solidFill>
              </a:rPr>
              <a:t>8.</a:t>
            </a:r>
            <a:r>
              <a:rPr lang="zh-CN" altLang="en-US" sz="2000" b="1" dirty="0">
                <a:solidFill>
                  <a:srgbClr val="0000FF"/>
                </a:solidFill>
              </a:rPr>
              <a:t>修改实现代码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000" b="1" dirty="0"/>
              <a:t>	</a:t>
            </a: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void  func08();      //</a:t>
            </a:r>
            <a:r>
              <a:rPr lang="en-US" altLang="zh-CN" sz="2000" b="1" dirty="0">
                <a:solidFill>
                  <a:srgbClr val="0000FF"/>
                </a:solidFill>
              </a:rPr>
              <a:t>9.</a:t>
            </a:r>
            <a:r>
              <a:rPr lang="zh-CN" altLang="en-US" sz="2000" b="1" dirty="0">
                <a:solidFill>
                  <a:srgbClr val="0000FF"/>
                </a:solidFill>
              </a:rPr>
              <a:t>增加一个新函数</a:t>
            </a:r>
            <a:r>
              <a:rPr lang="en-US" altLang="zh-CN" sz="2000" b="1" dirty="0">
                <a:solidFill>
                  <a:srgbClr val="0000FF"/>
                </a:solidFill>
              </a:rPr>
              <a:t>func08</a:t>
            </a: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float     </a:t>
            </a:r>
            <a:r>
              <a:rPr lang="en-US" altLang="zh-CN" sz="2000" b="1" dirty="0" err="1"/>
              <a:t>mData</a:t>
            </a:r>
            <a:r>
              <a:rPr lang="en-US" altLang="zh-CN" sz="2000" b="1" dirty="0"/>
              <a:t>;      //</a:t>
            </a:r>
            <a:r>
              <a:rPr lang="en-US" altLang="zh-CN" sz="2000" b="1" dirty="0">
                <a:solidFill>
                  <a:srgbClr val="0000FF"/>
                </a:solidFill>
              </a:rPr>
              <a:t>10.</a:t>
            </a:r>
            <a:r>
              <a:rPr lang="zh-CN" altLang="en-US" sz="2000" b="1" dirty="0">
                <a:solidFill>
                  <a:srgbClr val="0000FF"/>
                </a:solidFill>
              </a:rPr>
              <a:t>修改数据的类型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int     </a:t>
            </a:r>
            <a:r>
              <a:rPr lang="en-US" altLang="zh-CN" sz="2000" b="1" dirty="0" err="1"/>
              <a:t>mNewData</a:t>
            </a:r>
            <a:r>
              <a:rPr lang="en-US" altLang="zh-CN" sz="2000" b="1" dirty="0"/>
              <a:t>;  //</a:t>
            </a:r>
            <a:r>
              <a:rPr lang="en-US" altLang="zh-CN" sz="2000" b="1" dirty="0">
                <a:solidFill>
                  <a:srgbClr val="0000FF"/>
                </a:solidFill>
              </a:rPr>
              <a:t>11. </a:t>
            </a:r>
            <a:r>
              <a:rPr lang="zh-CN" altLang="en-US" sz="2000" b="1" dirty="0">
                <a:solidFill>
                  <a:srgbClr val="0000FF"/>
                </a:solidFill>
              </a:rPr>
              <a:t>增加一个新的数据成员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…</a:t>
            </a: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};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C03536-ECAA-4E85-899F-C7063115E1C1}"/>
              </a:ext>
            </a:extLst>
          </p:cNvPr>
          <p:cNvSpPr txBox="1"/>
          <p:nvPr/>
        </p:nvSpPr>
        <p:spPr>
          <a:xfrm>
            <a:off x="6096000" y="914400"/>
            <a:ext cx="2743200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红色</a:t>
            </a:r>
            <a:r>
              <a:rPr lang="zh-CN" altLang="en-US" dirty="0"/>
              <a:t>为职责变化</a:t>
            </a:r>
            <a:r>
              <a:rPr lang="zh-CN" altLang="en-US" dirty="0">
                <a:solidFill>
                  <a:srgbClr val="0000FF"/>
                </a:solidFill>
              </a:rPr>
              <a:t>蓝色</a:t>
            </a:r>
            <a:r>
              <a:rPr lang="zh-CN" altLang="en-US" dirty="0"/>
              <a:t>为实现变化</a:t>
            </a:r>
          </a:p>
        </p:txBody>
      </p:sp>
    </p:spTree>
    <p:extLst>
      <p:ext uri="{BB962C8B-B14F-4D97-AF65-F5344CB8AC3E}">
        <p14:creationId xmlns:p14="http://schemas.microsoft.com/office/powerpoint/2010/main" val="3730201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8FCEB-D9AE-40B5-834E-94979DD2B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97" y="125002"/>
            <a:ext cx="6028503" cy="498717"/>
          </a:xfrm>
        </p:spPr>
        <p:txBody>
          <a:bodyPr/>
          <a:lstStyle/>
          <a:p>
            <a:r>
              <a:rPr lang="zh-CN" altLang="en-US" dirty="0"/>
              <a:t>职责变化的适应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99E5631-10DC-4681-82A4-02B866332B0B}"/>
              </a:ext>
            </a:extLst>
          </p:cNvPr>
          <p:cNvSpPr txBox="1">
            <a:spLocks noRot="1"/>
          </p:cNvSpPr>
          <p:nvPr/>
        </p:nvSpPr>
        <p:spPr>
          <a:xfrm>
            <a:off x="5181600" y="1030287"/>
            <a:ext cx="3103245" cy="4681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class  Some {</a:t>
            </a:r>
            <a:br>
              <a:rPr lang="en-US" altLang="zh-CN" dirty="0"/>
            </a:br>
            <a:r>
              <a:rPr lang="en-US" altLang="zh-CN" dirty="0"/>
              <a:t>public</a:t>
            </a:r>
            <a:r>
              <a:rPr lang="zh-CN" altLang="en-US" dirty="0"/>
              <a:t>：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dirty="0"/>
              <a:t>void </a:t>
            </a:r>
            <a:r>
              <a:rPr lang="en-US" altLang="zh-CN" dirty="0" err="1"/>
              <a:t>operA</a:t>
            </a:r>
            <a:r>
              <a:rPr lang="en-US" altLang="zh-CN" dirty="0"/>
              <a:t>( );</a:t>
            </a:r>
            <a:br>
              <a:rPr lang="en-US" altLang="zh-CN" dirty="0"/>
            </a:br>
            <a:r>
              <a:rPr lang="en-US" altLang="zh-CN" dirty="0"/>
              <a:t>      void </a:t>
            </a:r>
            <a:r>
              <a:rPr lang="en-US" altLang="zh-CN" dirty="0" err="1"/>
              <a:t>operB</a:t>
            </a:r>
            <a:r>
              <a:rPr lang="en-US" altLang="zh-CN" dirty="0"/>
              <a:t>( );</a:t>
            </a:r>
            <a:br>
              <a:rPr lang="en-US" altLang="zh-CN" dirty="0"/>
            </a:br>
            <a:r>
              <a:rPr lang="en-US" altLang="zh-CN" dirty="0"/>
              <a:t>      //…</a:t>
            </a:r>
            <a:br>
              <a:rPr lang="en-US" altLang="zh-CN" dirty="0"/>
            </a:br>
            <a:r>
              <a:rPr lang="en-US" altLang="zh-CN" dirty="0"/>
              <a:t>private:</a:t>
            </a:r>
            <a:br>
              <a:rPr lang="en-US" altLang="zh-CN" dirty="0"/>
            </a:br>
            <a:r>
              <a:rPr lang="en-US" altLang="zh-CN" dirty="0"/>
              <a:t>      int   </a:t>
            </a:r>
            <a:r>
              <a:rPr lang="en-US" altLang="zh-CN" dirty="0" err="1"/>
              <a:t>mData</a:t>
            </a:r>
            <a:r>
              <a:rPr lang="en-US" altLang="zh-CN" dirty="0"/>
              <a:t>;</a:t>
            </a:r>
          </a:p>
          <a:p>
            <a:pPr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}</a:t>
            </a:r>
            <a:r>
              <a:rPr lang="zh-CN" altLang="en-US" dirty="0"/>
              <a:t>；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01B26E92-5EA8-4250-AE39-A93F0DDDCB5F}"/>
              </a:ext>
            </a:extLst>
          </p:cNvPr>
          <p:cNvSpPr txBox="1"/>
          <p:nvPr/>
        </p:nvSpPr>
        <p:spPr>
          <a:xfrm>
            <a:off x="533400" y="1030287"/>
            <a:ext cx="3886200" cy="24526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800" dirty="0"/>
              <a:t>Some</a:t>
            </a:r>
            <a:r>
              <a:rPr lang="zh-CN" altLang="en-US" sz="2800" dirty="0"/>
              <a:t>类的使用者：</a:t>
            </a: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800" dirty="0"/>
              <a:t>Some * p = new Some;</a:t>
            </a: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800" dirty="0"/>
              <a:t>p-&gt;OperA( );</a:t>
            </a: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800" dirty="0"/>
              <a:t>delete p;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C659D437-0ACB-4E75-83CA-5336DCCBE0C0}"/>
              </a:ext>
            </a:extLst>
          </p:cNvPr>
          <p:cNvSpPr/>
          <p:nvPr/>
        </p:nvSpPr>
        <p:spPr>
          <a:xfrm>
            <a:off x="4152902" y="1828800"/>
            <a:ext cx="1143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348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8FCEB-D9AE-40B5-834E-94979DD2B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97" y="125002"/>
            <a:ext cx="6028503" cy="498717"/>
          </a:xfrm>
        </p:spPr>
        <p:txBody>
          <a:bodyPr/>
          <a:lstStyle/>
          <a:p>
            <a:r>
              <a:rPr lang="zh-CN" altLang="en-US" dirty="0"/>
              <a:t>职责变化的适应</a:t>
            </a:r>
            <a:r>
              <a:rPr lang="en-US" altLang="zh-CN" dirty="0"/>
              <a:t>(2)- </a:t>
            </a:r>
            <a:r>
              <a:rPr lang="zh-CN" altLang="en-US" dirty="0"/>
              <a:t>增加新的行为 </a:t>
            </a:r>
            <a:r>
              <a:rPr lang="en-US" altLang="zh-CN" dirty="0" err="1"/>
              <a:t>operC</a:t>
            </a:r>
            <a:r>
              <a:rPr lang="en-US" altLang="zh-CN" dirty="0"/>
              <a:t>( );</a:t>
            </a:r>
            <a:endParaRPr lang="zh-CN" alt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99E5631-10DC-4681-82A4-02B866332B0B}"/>
              </a:ext>
            </a:extLst>
          </p:cNvPr>
          <p:cNvSpPr txBox="1">
            <a:spLocks noRot="1"/>
          </p:cNvSpPr>
          <p:nvPr/>
        </p:nvSpPr>
        <p:spPr>
          <a:xfrm>
            <a:off x="5181600" y="1030287"/>
            <a:ext cx="3103245" cy="201771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/>
              <a:t>class  Some {</a:t>
            </a:r>
            <a:br>
              <a:rPr lang="en-US" altLang="zh-CN" sz="1600" dirty="0"/>
            </a:br>
            <a:r>
              <a:rPr lang="en-US" altLang="zh-CN" sz="1600" dirty="0"/>
              <a:t>public</a:t>
            </a:r>
            <a:r>
              <a:rPr lang="zh-CN" altLang="en-US" sz="1600" dirty="0"/>
              <a:t>：</a:t>
            </a:r>
            <a:br>
              <a:rPr lang="zh-CN" altLang="en-US" sz="1600" dirty="0"/>
            </a:br>
            <a:r>
              <a:rPr lang="zh-CN" altLang="en-US" sz="1600" dirty="0"/>
              <a:t>      </a:t>
            </a:r>
            <a:r>
              <a:rPr lang="en-US" altLang="zh-CN" sz="1600" dirty="0"/>
              <a:t>void </a:t>
            </a:r>
            <a:r>
              <a:rPr lang="en-US" altLang="zh-CN" sz="1600" dirty="0" err="1"/>
              <a:t>operA</a:t>
            </a:r>
            <a:r>
              <a:rPr lang="en-US" altLang="zh-CN" sz="1600" dirty="0"/>
              <a:t>( );</a:t>
            </a:r>
            <a:br>
              <a:rPr lang="en-US" altLang="zh-CN" sz="1600" dirty="0"/>
            </a:br>
            <a:r>
              <a:rPr lang="en-US" altLang="zh-CN" sz="1600" dirty="0"/>
              <a:t>      void </a:t>
            </a:r>
            <a:r>
              <a:rPr lang="en-US" altLang="zh-CN" sz="1600" dirty="0" err="1"/>
              <a:t>operB</a:t>
            </a:r>
            <a:r>
              <a:rPr lang="en-US" altLang="zh-CN" sz="1600" dirty="0"/>
              <a:t>( );</a:t>
            </a:r>
            <a:br>
              <a:rPr lang="en-US" altLang="zh-CN" sz="1600" dirty="0"/>
            </a:br>
            <a:r>
              <a:rPr lang="en-US" altLang="zh-CN" sz="1600" dirty="0"/>
              <a:t>      //…</a:t>
            </a:r>
            <a:br>
              <a:rPr lang="en-US" altLang="zh-CN" sz="1600" dirty="0"/>
            </a:br>
            <a:r>
              <a:rPr lang="en-US" altLang="zh-CN" sz="1600" dirty="0"/>
              <a:t>private:</a:t>
            </a:r>
            <a:br>
              <a:rPr lang="en-US" altLang="zh-CN" sz="1600" dirty="0"/>
            </a:br>
            <a:r>
              <a:rPr lang="en-US" altLang="zh-CN" sz="1600" dirty="0"/>
              <a:t>      int   </a:t>
            </a:r>
            <a:r>
              <a:rPr lang="en-US" altLang="zh-CN" sz="1600" dirty="0" err="1"/>
              <a:t>mData</a:t>
            </a:r>
            <a:r>
              <a:rPr lang="en-US" altLang="zh-CN" sz="1600" dirty="0"/>
              <a:t>;</a:t>
            </a:r>
          </a:p>
          <a:p>
            <a:pPr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/>
              <a:t>}</a:t>
            </a:r>
            <a:r>
              <a:rPr lang="zh-CN" altLang="en-US" sz="1600" dirty="0"/>
              <a:t>；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01B26E92-5EA8-4250-AE39-A93F0DDDCB5F}"/>
              </a:ext>
            </a:extLst>
          </p:cNvPr>
          <p:cNvSpPr txBox="1"/>
          <p:nvPr/>
        </p:nvSpPr>
        <p:spPr>
          <a:xfrm>
            <a:off x="533400" y="1030287"/>
            <a:ext cx="3505200" cy="14465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1600" dirty="0"/>
              <a:t>Some</a:t>
            </a:r>
            <a:r>
              <a:rPr lang="zh-CN" altLang="en-US" sz="1600" dirty="0"/>
              <a:t>类的使用者：</a:t>
            </a: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1600" dirty="0"/>
              <a:t>Some * p = new Some;</a:t>
            </a: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1600" dirty="0"/>
              <a:t>p-&gt;OperA( );</a:t>
            </a: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1600" dirty="0"/>
              <a:t>delete p;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C659D437-0ACB-4E75-83CA-5336DCCBE0C0}"/>
              </a:ext>
            </a:extLst>
          </p:cNvPr>
          <p:cNvSpPr/>
          <p:nvPr/>
        </p:nvSpPr>
        <p:spPr>
          <a:xfrm>
            <a:off x="3657600" y="1828800"/>
            <a:ext cx="163830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D7E011-9C3C-4B96-AE7B-83AFF21142DB}"/>
              </a:ext>
            </a:extLst>
          </p:cNvPr>
          <p:cNvSpPr txBox="1"/>
          <p:nvPr/>
        </p:nvSpPr>
        <p:spPr>
          <a:xfrm>
            <a:off x="690544" y="3569494"/>
            <a:ext cx="7467600" cy="2462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lvl="0" indent="-342900" eaLnBrk="1" hangingPunct="1">
              <a:spcBef>
                <a:spcPct val="50000"/>
              </a:spcBef>
              <a:buAutoNum type="arabicPeriod"/>
            </a:pPr>
            <a:r>
              <a:rPr lang="zh-CN" altLang="en-US" sz="2800" dirty="0"/>
              <a:t>使用继承，派生出子类</a:t>
            </a:r>
            <a:r>
              <a:rPr lang="en-US" altLang="zh-CN" sz="2800" dirty="0" err="1"/>
              <a:t>NewSome</a:t>
            </a:r>
            <a:r>
              <a:rPr lang="en-US" altLang="zh-CN" sz="2800" dirty="0"/>
              <a:t>,</a:t>
            </a:r>
            <a:r>
              <a:rPr lang="zh-CN" altLang="en-US" sz="2800" dirty="0"/>
              <a:t>在其中增加</a:t>
            </a:r>
            <a:r>
              <a:rPr lang="en-US" altLang="zh-CN" sz="2800" dirty="0" err="1"/>
              <a:t>OperC</a:t>
            </a:r>
            <a:r>
              <a:rPr lang="en-US" altLang="zh-CN" sz="2800" dirty="0"/>
              <a:t>()</a:t>
            </a:r>
          </a:p>
          <a:p>
            <a:pPr marL="342900" lvl="0" indent="-342900" eaLnBrk="1" hangingPunct="1">
              <a:spcBef>
                <a:spcPct val="50000"/>
              </a:spcBef>
              <a:buAutoNum type="arabicPeriod"/>
            </a:pPr>
            <a:r>
              <a:rPr lang="zh-CN" altLang="en-US" sz="2800" dirty="0"/>
              <a:t>使用组合，构造一个新的</a:t>
            </a:r>
            <a:r>
              <a:rPr lang="en-US" altLang="zh-CN" sz="2800" dirty="0" err="1"/>
              <a:t>NewSome</a:t>
            </a:r>
            <a:r>
              <a:rPr lang="zh-CN" altLang="en-US" sz="2800" dirty="0"/>
              <a:t>类，</a:t>
            </a:r>
            <a:r>
              <a:rPr lang="en-US" altLang="zh-CN" sz="2800" dirty="0" err="1"/>
              <a:t>OperA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OperB</a:t>
            </a:r>
            <a:r>
              <a:rPr lang="zh-CN" altLang="en-US" sz="2800" dirty="0"/>
              <a:t>的功能委托给</a:t>
            </a:r>
            <a:r>
              <a:rPr lang="en-US" altLang="zh-CN" sz="2800" dirty="0"/>
              <a:t>Some</a:t>
            </a:r>
            <a:r>
              <a:rPr lang="zh-CN" altLang="en-US" sz="2800" dirty="0"/>
              <a:t>，只新增</a:t>
            </a:r>
            <a:r>
              <a:rPr lang="en-US" altLang="zh-CN" sz="2800" dirty="0" err="1"/>
              <a:t>OperC</a:t>
            </a:r>
            <a:r>
              <a:rPr lang="en-US" altLang="zh-CN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29908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BE48B-227F-4588-8171-7C275997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97" y="125002"/>
            <a:ext cx="6561903" cy="498717"/>
          </a:xfrm>
        </p:spPr>
        <p:txBody>
          <a:bodyPr/>
          <a:lstStyle/>
          <a:p>
            <a:r>
              <a:rPr lang="zh-CN" altLang="en-US" dirty="0"/>
              <a:t>职责变化的适应</a:t>
            </a:r>
            <a:r>
              <a:rPr lang="en-US" altLang="zh-CN" dirty="0"/>
              <a:t>(3)- </a:t>
            </a:r>
            <a:r>
              <a:rPr lang="zh-CN" altLang="en-US" dirty="0"/>
              <a:t>增加新的行为 </a:t>
            </a:r>
            <a:r>
              <a:rPr lang="en-US" altLang="zh-CN" dirty="0" err="1"/>
              <a:t>operC</a:t>
            </a:r>
            <a:r>
              <a:rPr lang="en-US" altLang="zh-CN" dirty="0"/>
              <a:t>( );</a:t>
            </a:r>
            <a:endParaRPr lang="zh-CN" alt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08D4D39-5204-4F40-A14E-74B0CBF99743}"/>
              </a:ext>
            </a:extLst>
          </p:cNvPr>
          <p:cNvSpPr txBox="1">
            <a:spLocks noRot="1"/>
          </p:cNvSpPr>
          <p:nvPr/>
        </p:nvSpPr>
        <p:spPr>
          <a:xfrm>
            <a:off x="4953000" y="889756"/>
            <a:ext cx="3103245" cy="201771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/>
              <a:t>class  Some {</a:t>
            </a:r>
            <a:br>
              <a:rPr lang="en-US" altLang="zh-CN" sz="1600" dirty="0"/>
            </a:br>
            <a:r>
              <a:rPr lang="en-US" altLang="zh-CN" sz="1600" dirty="0"/>
              <a:t>public</a:t>
            </a:r>
            <a:r>
              <a:rPr lang="zh-CN" altLang="en-US" sz="1600" dirty="0"/>
              <a:t>：</a:t>
            </a:r>
            <a:br>
              <a:rPr lang="zh-CN" altLang="en-US" sz="1600" dirty="0"/>
            </a:br>
            <a:r>
              <a:rPr lang="zh-CN" altLang="en-US" sz="1600" dirty="0"/>
              <a:t>      </a:t>
            </a:r>
            <a:r>
              <a:rPr lang="en-US" altLang="zh-CN" sz="1600" dirty="0"/>
              <a:t>void </a:t>
            </a:r>
            <a:r>
              <a:rPr lang="en-US" altLang="zh-CN" sz="1600" dirty="0" err="1"/>
              <a:t>operA</a:t>
            </a:r>
            <a:r>
              <a:rPr lang="en-US" altLang="zh-CN" sz="1600" dirty="0"/>
              <a:t>( );</a:t>
            </a:r>
            <a:br>
              <a:rPr lang="en-US" altLang="zh-CN" sz="1600" dirty="0"/>
            </a:br>
            <a:r>
              <a:rPr lang="en-US" altLang="zh-CN" sz="1600" dirty="0"/>
              <a:t>      void </a:t>
            </a:r>
            <a:r>
              <a:rPr lang="en-US" altLang="zh-CN" sz="1600" dirty="0" err="1"/>
              <a:t>operB</a:t>
            </a:r>
            <a:r>
              <a:rPr lang="en-US" altLang="zh-CN" sz="1600" dirty="0"/>
              <a:t>( );</a:t>
            </a:r>
            <a:br>
              <a:rPr lang="en-US" altLang="zh-CN" sz="1600" dirty="0"/>
            </a:br>
            <a:r>
              <a:rPr lang="en-US" altLang="zh-CN" sz="1600" dirty="0"/>
              <a:t>      //…</a:t>
            </a:r>
            <a:br>
              <a:rPr lang="en-US" altLang="zh-CN" sz="1600" dirty="0"/>
            </a:br>
            <a:r>
              <a:rPr lang="en-US" altLang="zh-CN" sz="1600" dirty="0"/>
              <a:t>private:</a:t>
            </a:r>
            <a:br>
              <a:rPr lang="en-US" altLang="zh-CN" sz="1600" dirty="0"/>
            </a:br>
            <a:r>
              <a:rPr lang="en-US" altLang="zh-CN" sz="1600" dirty="0"/>
              <a:t>      int   </a:t>
            </a:r>
            <a:r>
              <a:rPr lang="en-US" altLang="zh-CN" sz="1600" dirty="0" err="1"/>
              <a:t>mData</a:t>
            </a:r>
            <a:r>
              <a:rPr lang="en-US" altLang="zh-CN" sz="1600" dirty="0"/>
              <a:t>;</a:t>
            </a:r>
          </a:p>
          <a:p>
            <a:pPr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/>
              <a:t>}</a:t>
            </a:r>
            <a:r>
              <a:rPr lang="zh-CN" altLang="en-US" sz="1600" dirty="0"/>
              <a:t>；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4EDACE-818F-4AA2-817B-E5E3A8B3C022}"/>
              </a:ext>
            </a:extLst>
          </p:cNvPr>
          <p:cNvSpPr txBox="1">
            <a:spLocks noRot="1"/>
          </p:cNvSpPr>
          <p:nvPr/>
        </p:nvSpPr>
        <p:spPr>
          <a:xfrm>
            <a:off x="827909" y="3733800"/>
            <a:ext cx="3103245" cy="201771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/>
              <a:t>// </a:t>
            </a:r>
            <a:r>
              <a:rPr lang="zh-CN" altLang="en-US" sz="1600" dirty="0"/>
              <a:t>使用继承</a:t>
            </a:r>
            <a:r>
              <a:rPr lang="en-US" altLang="zh-CN" sz="1600" dirty="0"/>
              <a:t>(</a:t>
            </a:r>
            <a:r>
              <a:rPr lang="zh-CN" altLang="en-US" sz="1600" dirty="0"/>
              <a:t>虚机制</a:t>
            </a:r>
            <a:r>
              <a:rPr lang="en-US" altLang="zh-CN" sz="1600" dirty="0"/>
              <a:t>)</a:t>
            </a:r>
          </a:p>
          <a:p>
            <a:pPr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/>
              <a:t>class  </a:t>
            </a:r>
            <a:r>
              <a:rPr lang="en-US" altLang="zh-CN" sz="1600" dirty="0" err="1"/>
              <a:t>ExtSome:public</a:t>
            </a:r>
            <a:r>
              <a:rPr lang="en-US" altLang="zh-CN" sz="1600" dirty="0"/>
              <a:t> Some {</a:t>
            </a:r>
          </a:p>
          <a:p>
            <a:pPr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/>
              <a:t>public</a:t>
            </a:r>
            <a:r>
              <a:rPr lang="zh-CN" altLang="en-US" sz="1600" dirty="0"/>
              <a:t>：</a:t>
            </a:r>
            <a:br>
              <a:rPr lang="zh-CN" altLang="en-US" sz="1600" dirty="0"/>
            </a:br>
            <a:r>
              <a:rPr lang="zh-CN" altLang="en-US" sz="1600" dirty="0"/>
              <a:t>  </a:t>
            </a:r>
            <a:r>
              <a:rPr lang="en-US" altLang="zh-CN" sz="1600" dirty="0"/>
              <a:t>void </a:t>
            </a:r>
            <a:r>
              <a:rPr lang="en-US" altLang="zh-CN" sz="1600" dirty="0" err="1"/>
              <a:t>operC</a:t>
            </a:r>
            <a:r>
              <a:rPr lang="en-US" altLang="zh-CN" sz="1600" dirty="0"/>
              <a:t>( ) {  }</a:t>
            </a:r>
          </a:p>
          <a:p>
            <a:pPr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/>
              <a:t>}</a:t>
            </a:r>
            <a:r>
              <a:rPr lang="zh-CN" altLang="en-US" sz="1600" dirty="0"/>
              <a:t>；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F5D3F71-721A-42A8-96BE-23ADAF9DBFC3}"/>
              </a:ext>
            </a:extLst>
          </p:cNvPr>
          <p:cNvSpPr txBox="1">
            <a:spLocks noRot="1"/>
          </p:cNvSpPr>
          <p:nvPr/>
        </p:nvSpPr>
        <p:spPr>
          <a:xfrm>
            <a:off x="4343400" y="3200400"/>
            <a:ext cx="4572000" cy="25511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/>
              <a:t>// </a:t>
            </a:r>
            <a:r>
              <a:rPr lang="zh-CN" altLang="en-US" sz="1600" dirty="0"/>
              <a:t>使用组合</a:t>
            </a:r>
            <a:endParaRPr lang="en-US" altLang="zh-CN" sz="1600" dirty="0"/>
          </a:p>
          <a:p>
            <a:pPr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/>
              <a:t>class  </a:t>
            </a:r>
            <a:r>
              <a:rPr lang="en-US" altLang="zh-CN" sz="1600" dirty="0" err="1"/>
              <a:t>ExtSome</a:t>
            </a:r>
            <a:r>
              <a:rPr lang="en-US" altLang="zh-CN" sz="1600" dirty="0"/>
              <a:t> {</a:t>
            </a:r>
          </a:p>
          <a:p>
            <a:pPr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/>
              <a:t>public</a:t>
            </a:r>
            <a:r>
              <a:rPr lang="zh-CN" altLang="en-US" sz="1600" dirty="0"/>
              <a:t>：</a:t>
            </a:r>
            <a:br>
              <a:rPr lang="zh-CN" altLang="en-US" sz="1600" dirty="0"/>
            </a:br>
            <a:r>
              <a:rPr lang="zh-CN" altLang="en-US" sz="1600" dirty="0"/>
              <a:t>  </a:t>
            </a:r>
            <a:r>
              <a:rPr lang="en-US" altLang="zh-CN" sz="1600" dirty="0"/>
              <a:t>void </a:t>
            </a:r>
            <a:r>
              <a:rPr lang="en-US" altLang="zh-CN" sz="1600" dirty="0" err="1"/>
              <a:t>operA</a:t>
            </a:r>
            <a:r>
              <a:rPr lang="en-US" altLang="zh-CN" sz="1600" dirty="0"/>
              <a:t>( ) { return </a:t>
            </a:r>
            <a:r>
              <a:rPr lang="en-US" altLang="zh-CN" sz="1600" dirty="0" err="1"/>
              <a:t>mpSome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operA</a:t>
            </a:r>
            <a:r>
              <a:rPr lang="en-US" altLang="zh-CN" sz="1600" dirty="0"/>
              <a:t>();  }</a:t>
            </a:r>
            <a:br>
              <a:rPr lang="en-US" altLang="zh-CN" sz="1600" dirty="0"/>
            </a:br>
            <a:r>
              <a:rPr lang="en-US" altLang="zh-CN" sz="1600" dirty="0"/>
              <a:t>  void </a:t>
            </a:r>
            <a:r>
              <a:rPr lang="en-US" altLang="zh-CN" sz="1600" dirty="0" err="1"/>
              <a:t>operB</a:t>
            </a:r>
            <a:r>
              <a:rPr lang="en-US" altLang="zh-CN" sz="1600" dirty="0"/>
              <a:t>( )  { return </a:t>
            </a:r>
            <a:r>
              <a:rPr lang="en-US" altLang="zh-CN" sz="1600" dirty="0" err="1"/>
              <a:t>mpSome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operC</a:t>
            </a:r>
            <a:r>
              <a:rPr lang="en-US" altLang="zh-CN" sz="1600" dirty="0"/>
              <a:t>();  }</a:t>
            </a:r>
          </a:p>
          <a:p>
            <a:pPr fontAlgn="auto">
              <a:spcAft>
                <a:spcPts val="0"/>
              </a:spcAft>
              <a:buClrTx/>
              <a:buSzTx/>
              <a:buNone/>
            </a:pPr>
            <a:r>
              <a:rPr lang="en-US" altLang="zh-CN" sz="1600" dirty="0"/>
              <a:t>         void </a:t>
            </a:r>
            <a:r>
              <a:rPr lang="en-US" altLang="zh-CN" sz="1600" dirty="0" err="1"/>
              <a:t>operC</a:t>
            </a:r>
            <a:r>
              <a:rPr lang="en-US" altLang="zh-CN" sz="1600" dirty="0"/>
              <a:t>( ) {  }</a:t>
            </a:r>
          </a:p>
          <a:p>
            <a:pPr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/>
              <a:t>private:</a:t>
            </a:r>
          </a:p>
          <a:p>
            <a:pPr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/>
              <a:t>          Some   * </a:t>
            </a:r>
            <a:r>
              <a:rPr lang="en-US" altLang="zh-CN" sz="1600" dirty="0" err="1"/>
              <a:t>mpSome</a:t>
            </a:r>
            <a:r>
              <a:rPr lang="en-US" altLang="zh-CN" sz="1600" dirty="0"/>
              <a:t>;</a:t>
            </a:r>
          </a:p>
          <a:p>
            <a:pPr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/>
              <a:t>}</a:t>
            </a:r>
            <a:r>
              <a:rPr lang="zh-CN" altLang="en-US" sz="1600" dirty="0"/>
              <a:t>；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0B850398-FB8E-427F-B128-AFC435CCA901}"/>
              </a:ext>
            </a:extLst>
          </p:cNvPr>
          <p:cNvSpPr txBox="1"/>
          <p:nvPr/>
        </p:nvSpPr>
        <p:spPr>
          <a:xfrm>
            <a:off x="381000" y="1075111"/>
            <a:ext cx="3505200" cy="14465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1600" dirty="0"/>
              <a:t>Some</a:t>
            </a:r>
            <a:r>
              <a:rPr lang="zh-CN" altLang="en-US" sz="1600" dirty="0"/>
              <a:t>类的使用者：</a:t>
            </a: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1600" dirty="0"/>
              <a:t>Some * p = new Some;</a:t>
            </a: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1600" dirty="0"/>
              <a:t>p-&gt;OperA( );</a:t>
            </a: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1600" dirty="0"/>
              <a:t>delete p;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56648103-4406-4CC7-B503-7D9F34165553}"/>
              </a:ext>
            </a:extLst>
          </p:cNvPr>
          <p:cNvSpPr/>
          <p:nvPr/>
        </p:nvSpPr>
        <p:spPr>
          <a:xfrm>
            <a:off x="3524249" y="1569159"/>
            <a:ext cx="163830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530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BE48B-227F-4588-8171-7C275997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97" y="125002"/>
            <a:ext cx="6561903" cy="498717"/>
          </a:xfrm>
        </p:spPr>
        <p:txBody>
          <a:bodyPr/>
          <a:lstStyle/>
          <a:p>
            <a:r>
              <a:rPr lang="zh-CN" altLang="en-US" dirty="0"/>
              <a:t>职责变化的适应</a:t>
            </a:r>
            <a:r>
              <a:rPr lang="en-US" altLang="zh-CN" dirty="0"/>
              <a:t>(4)</a:t>
            </a:r>
            <a:endParaRPr lang="zh-CN" alt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08D4D39-5204-4F40-A14E-74B0CBF99743}"/>
              </a:ext>
            </a:extLst>
          </p:cNvPr>
          <p:cNvSpPr txBox="1">
            <a:spLocks noRot="1"/>
          </p:cNvSpPr>
          <p:nvPr/>
        </p:nvSpPr>
        <p:spPr>
          <a:xfrm>
            <a:off x="1807845" y="838200"/>
            <a:ext cx="4572000" cy="201771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800" dirty="0"/>
              <a:t>其它职责变化，同理：</a:t>
            </a:r>
            <a:endParaRPr lang="en-US" altLang="zh-CN" sz="18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1800" dirty="0"/>
              <a:t>如需要删掉</a:t>
            </a:r>
            <a:r>
              <a:rPr lang="en-US" altLang="zh-CN" sz="1800" dirty="0" err="1"/>
              <a:t>OperA</a:t>
            </a:r>
            <a:r>
              <a:rPr lang="en-US" altLang="zh-CN" sz="1800" dirty="0"/>
              <a:t>( ) ?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800" dirty="0"/>
              <a:t>如需要将</a:t>
            </a:r>
            <a:r>
              <a:rPr lang="en-US" altLang="zh-CN" sz="1800" dirty="0" err="1"/>
              <a:t>OperA</a:t>
            </a:r>
            <a:r>
              <a:rPr lang="zh-CN" altLang="en-US" sz="1800" dirty="0"/>
              <a:t>改名为</a:t>
            </a:r>
            <a:r>
              <a:rPr lang="en-US" altLang="zh-CN" sz="1800" dirty="0" err="1"/>
              <a:t>MyOperA</a:t>
            </a:r>
            <a:r>
              <a:rPr lang="zh-CN" altLang="en-US" sz="1800" dirty="0"/>
              <a:t>呢？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800" dirty="0"/>
              <a:t>如需要给</a:t>
            </a:r>
            <a:r>
              <a:rPr lang="en-US" altLang="zh-CN" sz="1800" dirty="0" err="1"/>
              <a:t>OperB</a:t>
            </a:r>
            <a:r>
              <a:rPr lang="en-US" altLang="zh-CN" sz="1800" dirty="0"/>
              <a:t>(),</a:t>
            </a:r>
            <a:r>
              <a:rPr lang="zh-CN" altLang="en-US" sz="1800" dirty="0"/>
              <a:t>增加新的参数项呢？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800" dirty="0"/>
              <a:t>如需要改变</a:t>
            </a:r>
            <a:r>
              <a:rPr lang="en-US" altLang="zh-CN" sz="1800" dirty="0" err="1"/>
              <a:t>OperB</a:t>
            </a:r>
            <a:r>
              <a:rPr lang="en-US" altLang="zh-CN" sz="1800" dirty="0"/>
              <a:t>()</a:t>
            </a:r>
            <a:r>
              <a:rPr lang="zh-CN" altLang="en-US" sz="1800" dirty="0"/>
              <a:t>的返回类型？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F5D3F71-721A-42A8-96BE-23ADAF9DBFC3}"/>
              </a:ext>
            </a:extLst>
          </p:cNvPr>
          <p:cNvSpPr txBox="1">
            <a:spLocks noRot="1"/>
          </p:cNvSpPr>
          <p:nvPr/>
        </p:nvSpPr>
        <p:spPr>
          <a:xfrm>
            <a:off x="1447800" y="3468688"/>
            <a:ext cx="6400800" cy="25511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600" dirty="0"/>
              <a:t>结论：</a:t>
            </a:r>
            <a:endParaRPr lang="en-US" altLang="zh-CN" sz="16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600" dirty="0"/>
          </a:p>
          <a:p>
            <a:pPr>
              <a:lnSpc>
                <a:spcPct val="90000"/>
              </a:lnSpc>
            </a:pPr>
            <a:r>
              <a:rPr lang="zh-CN" altLang="en-US" sz="1600" dirty="0"/>
              <a:t>职责变化，扩展后的类和原有类的接口，不再一致。</a:t>
            </a:r>
            <a:endParaRPr lang="en-US" altLang="zh-CN" sz="1600" dirty="0"/>
          </a:p>
          <a:p>
            <a:pPr eaLnBrk="1" hangingPunct="1">
              <a:lnSpc>
                <a:spcPct val="90000"/>
              </a:lnSpc>
            </a:pPr>
            <a:endParaRPr lang="en-US" altLang="zh-CN" sz="16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1600" dirty="0"/>
              <a:t>职责变化，一般需要同步</a:t>
            </a:r>
            <a:r>
              <a:rPr lang="zh-CN" altLang="en-US" sz="1600" dirty="0">
                <a:solidFill>
                  <a:srgbClr val="FF0000"/>
                </a:solidFill>
              </a:rPr>
              <a:t>“修改”</a:t>
            </a:r>
            <a:r>
              <a:rPr lang="en-US" altLang="zh-CN" sz="1600" dirty="0"/>
              <a:t>Some</a:t>
            </a:r>
            <a:r>
              <a:rPr lang="zh-CN" altLang="en-US" sz="1600" dirty="0"/>
              <a:t>类的使用者。</a:t>
            </a:r>
            <a:endParaRPr lang="en-US" altLang="zh-CN" sz="1600" dirty="0"/>
          </a:p>
          <a:p>
            <a:pPr eaLnBrk="1" hangingPunct="1">
              <a:lnSpc>
                <a:spcPct val="90000"/>
              </a:lnSpc>
            </a:pPr>
            <a:endParaRPr lang="en-US" altLang="zh-CN" sz="16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1600" dirty="0">
                <a:solidFill>
                  <a:srgbClr val="0000FF"/>
                </a:solidFill>
              </a:rPr>
              <a:t>职责变化，应尽早地尽量避免！！！！</a:t>
            </a:r>
          </a:p>
        </p:txBody>
      </p:sp>
    </p:spTree>
    <p:extLst>
      <p:ext uri="{BB962C8B-B14F-4D97-AF65-F5344CB8AC3E}">
        <p14:creationId xmlns:p14="http://schemas.microsoft.com/office/powerpoint/2010/main" val="3625803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BE48B-227F-4588-8171-7C275997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97" y="125002"/>
            <a:ext cx="6561903" cy="498717"/>
          </a:xfrm>
        </p:spPr>
        <p:txBody>
          <a:bodyPr/>
          <a:lstStyle/>
          <a:p>
            <a:r>
              <a:rPr lang="zh-CN" altLang="en-US" dirty="0"/>
              <a:t>实现变化的适应</a:t>
            </a:r>
            <a:r>
              <a:rPr lang="en-US" altLang="zh-CN" dirty="0"/>
              <a:t>(1)-</a:t>
            </a:r>
            <a:r>
              <a:rPr lang="zh-CN" altLang="en-US" dirty="0"/>
              <a:t>增改数据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08D4D39-5204-4F40-A14E-74B0CBF99743}"/>
              </a:ext>
            </a:extLst>
          </p:cNvPr>
          <p:cNvSpPr txBox="1">
            <a:spLocks noRot="1"/>
          </p:cNvSpPr>
          <p:nvPr/>
        </p:nvSpPr>
        <p:spPr>
          <a:xfrm>
            <a:off x="5486400" y="1621232"/>
            <a:ext cx="3505200" cy="201771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ISome</a:t>
            </a:r>
            <a:r>
              <a:rPr lang="en-US" altLang="zh-CN" sz="1800" dirty="0"/>
              <a:t> {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dirty="0"/>
              <a:t>public: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dirty="0"/>
              <a:t>      virtual ~Some() = default;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dirty="0"/>
              <a:t>      virtual void </a:t>
            </a:r>
            <a:r>
              <a:rPr lang="en-US" altLang="zh-CN" sz="1800" dirty="0" err="1"/>
              <a:t>operA</a:t>
            </a:r>
            <a:r>
              <a:rPr lang="en-US" altLang="zh-CN" sz="1800" dirty="0"/>
              <a:t>() =0;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dirty="0"/>
              <a:t>      virtual void </a:t>
            </a:r>
            <a:r>
              <a:rPr lang="en-US" altLang="zh-CN" sz="1800" dirty="0" err="1"/>
              <a:t>operB</a:t>
            </a:r>
            <a:r>
              <a:rPr lang="en-US" altLang="zh-CN" sz="1800" dirty="0"/>
              <a:t>( ) = 0;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dirty="0"/>
              <a:t>};</a:t>
            </a:r>
            <a:endParaRPr lang="zh-CN" altLang="en-US" sz="18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F5D3F71-721A-42A8-96BE-23ADAF9DBFC3}"/>
              </a:ext>
            </a:extLst>
          </p:cNvPr>
          <p:cNvSpPr txBox="1">
            <a:spLocks noRot="1"/>
          </p:cNvSpPr>
          <p:nvPr/>
        </p:nvSpPr>
        <p:spPr>
          <a:xfrm>
            <a:off x="533400" y="4170285"/>
            <a:ext cx="6180903" cy="18288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1600" dirty="0"/>
              <a:t>使用继承，在子类中给出新的数据表示。</a:t>
            </a:r>
            <a:r>
              <a:rPr lang="en-US" altLang="zh-CN" sz="1600" dirty="0"/>
              <a:t>(</a:t>
            </a:r>
            <a:r>
              <a:rPr lang="zh-CN" altLang="en-US" sz="1600" dirty="0"/>
              <a:t>应使用虚机制）</a:t>
            </a:r>
            <a:endParaRPr lang="en-US" altLang="zh-CN" sz="1600" dirty="0"/>
          </a:p>
          <a:p>
            <a:pPr eaLnBrk="1" hangingPunct="1">
              <a:lnSpc>
                <a:spcPct val="90000"/>
              </a:lnSpc>
            </a:pPr>
            <a:endParaRPr lang="zh-CN" altLang="en-US" sz="16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1600" dirty="0"/>
              <a:t>定义一个新类，组合</a:t>
            </a:r>
            <a:r>
              <a:rPr lang="en-US" altLang="zh-CN" sz="1600" dirty="0"/>
              <a:t>Some</a:t>
            </a:r>
            <a:r>
              <a:rPr lang="zh-CN" altLang="en-US" sz="1600" dirty="0"/>
              <a:t>类。在新类中给出新的数据表示；</a:t>
            </a:r>
            <a:br>
              <a:rPr lang="zh-CN" altLang="en-US" sz="1600" dirty="0"/>
            </a:br>
            <a:r>
              <a:rPr lang="zh-CN" altLang="en-US" sz="1600" dirty="0"/>
              <a:t>同时定义</a:t>
            </a:r>
            <a:r>
              <a:rPr lang="en-US" altLang="zh-CN" sz="1600" dirty="0" err="1"/>
              <a:t>OperA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OperB</a:t>
            </a:r>
            <a:r>
              <a:rPr lang="zh-CN" altLang="en-US" sz="1600" dirty="0"/>
              <a:t>。</a:t>
            </a:r>
            <a:r>
              <a:rPr lang="en-US" altLang="zh-CN" sz="1600" dirty="0"/>
              <a:t>(</a:t>
            </a:r>
            <a:r>
              <a:rPr lang="zh-CN" altLang="en-US" sz="1600" dirty="0"/>
              <a:t>需要调整</a:t>
            </a:r>
            <a:r>
              <a:rPr lang="en-US" altLang="zh-CN" sz="1600" dirty="0"/>
              <a:t>Some</a:t>
            </a:r>
            <a:r>
              <a:rPr lang="zh-CN" altLang="en-US" sz="1600" dirty="0"/>
              <a:t>的原使用者</a:t>
            </a:r>
            <a:r>
              <a:rPr lang="en-US" altLang="zh-CN" sz="1600" dirty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zh-CN" sz="16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1600" dirty="0"/>
              <a:t>为保证新类与</a:t>
            </a:r>
            <a:r>
              <a:rPr lang="en-US" altLang="zh-CN" sz="1600" dirty="0"/>
              <a:t>Some</a:t>
            </a:r>
            <a:r>
              <a:rPr lang="zh-CN" altLang="en-US" sz="1600" dirty="0"/>
              <a:t>有同样接口，可都实现</a:t>
            </a:r>
            <a:r>
              <a:rPr lang="en-US" altLang="zh-CN" sz="1600" dirty="0" err="1"/>
              <a:t>ISome</a:t>
            </a:r>
            <a:r>
              <a:rPr lang="zh-CN" altLang="en-US" sz="1600" dirty="0"/>
              <a:t>接口，如右</a:t>
            </a:r>
            <a:endParaRPr lang="en-US" altLang="zh-CN" sz="16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0CE2CA7-4A80-4CD4-B574-68E002DA57CB}"/>
              </a:ext>
            </a:extLst>
          </p:cNvPr>
          <p:cNvSpPr>
            <a:spLocks noRot="1"/>
          </p:cNvSpPr>
          <p:nvPr/>
        </p:nvSpPr>
        <p:spPr>
          <a:xfrm>
            <a:off x="641238" y="858915"/>
            <a:ext cx="3962400" cy="27800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CN" sz="2400" dirty="0"/>
              <a:t>class  Some {</a:t>
            </a:r>
            <a:br>
              <a:rPr lang="en-US" altLang="zh-CN" sz="2400" dirty="0"/>
            </a:br>
            <a:r>
              <a:rPr lang="en-US" altLang="zh-CN" sz="2400" dirty="0"/>
              <a:t>public</a:t>
            </a:r>
            <a:r>
              <a:rPr lang="zh-CN" altLang="en-US" sz="2400" dirty="0"/>
              <a:t>：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dirty="0"/>
              <a:t>void </a:t>
            </a:r>
            <a:r>
              <a:rPr lang="en-US" altLang="zh-CN" sz="2400" dirty="0" err="1"/>
              <a:t>operA</a:t>
            </a:r>
            <a:r>
              <a:rPr lang="en-US" altLang="zh-CN" sz="2400" dirty="0"/>
              <a:t>( );</a:t>
            </a:r>
            <a:br>
              <a:rPr lang="en-US" altLang="zh-CN" sz="2400" dirty="0"/>
            </a:br>
            <a:r>
              <a:rPr lang="en-US" altLang="zh-CN" sz="2400" dirty="0"/>
              <a:t>      void </a:t>
            </a:r>
            <a:r>
              <a:rPr lang="en-US" altLang="zh-CN" sz="2400" dirty="0" err="1"/>
              <a:t>operB</a:t>
            </a:r>
            <a:r>
              <a:rPr lang="en-US" altLang="zh-CN" sz="2400" dirty="0"/>
              <a:t>( );      </a:t>
            </a:r>
            <a:br>
              <a:rPr lang="en-US" altLang="zh-CN" sz="2400" dirty="0"/>
            </a:br>
            <a:r>
              <a:rPr lang="en-US" altLang="zh-CN" sz="2400" dirty="0"/>
              <a:t>private:</a:t>
            </a:r>
            <a:br>
              <a:rPr lang="en-US" altLang="zh-CN" sz="2400" dirty="0"/>
            </a:br>
            <a:r>
              <a:rPr lang="en-US" altLang="zh-CN" sz="2400" dirty="0"/>
              <a:t>      </a:t>
            </a:r>
            <a:r>
              <a:rPr lang="en-US" altLang="zh-CN" sz="2400" dirty="0">
                <a:solidFill>
                  <a:srgbClr val="FF0000"/>
                </a:solidFill>
              </a:rPr>
              <a:t>int   </a:t>
            </a:r>
            <a:r>
              <a:rPr lang="en-US" altLang="zh-CN" sz="2400" dirty="0" err="1">
                <a:solidFill>
                  <a:srgbClr val="FF0000"/>
                </a:solidFill>
              </a:rPr>
              <a:t>mData</a:t>
            </a:r>
            <a:r>
              <a:rPr lang="en-US" altLang="zh-CN" sz="2400" dirty="0">
                <a:solidFill>
                  <a:srgbClr val="FF0000"/>
                </a:solidFill>
              </a:rPr>
              <a:t>;</a:t>
            </a:r>
          </a:p>
          <a:p>
            <a:pPr marL="342900" lvl="0" indent="-342900" eaLnBrk="1" hangingPunct="1">
              <a:buNone/>
            </a:pPr>
            <a:r>
              <a:rPr lang="en-US" altLang="zh-CN" sz="2400" dirty="0"/>
              <a:t>}</a:t>
            </a:r>
            <a:r>
              <a:rPr lang="zh-CN" altLang="en-US" sz="2400" dirty="0"/>
              <a:t>；</a:t>
            </a:r>
          </a:p>
        </p:txBody>
      </p:sp>
      <p:sp>
        <p:nvSpPr>
          <p:cNvPr id="7" name="箭头: 直角上 6">
            <a:extLst>
              <a:ext uri="{FF2B5EF4-FFF2-40B4-BE49-F238E27FC236}">
                <a16:creationId xmlns:a16="http://schemas.microsoft.com/office/drawing/2014/main" id="{AD6AC078-F9CF-4475-87D7-6974BB3D7300}"/>
              </a:ext>
            </a:extLst>
          </p:cNvPr>
          <p:cNvSpPr/>
          <p:nvPr/>
        </p:nvSpPr>
        <p:spPr>
          <a:xfrm>
            <a:off x="6400800" y="3733800"/>
            <a:ext cx="1981200" cy="2133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385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00539-5373-4A2B-9AC3-A34EA5778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97" y="125002"/>
            <a:ext cx="5190303" cy="498717"/>
          </a:xfrm>
        </p:spPr>
        <p:txBody>
          <a:bodyPr/>
          <a:lstStyle/>
          <a:p>
            <a:r>
              <a:rPr lang="zh-CN" altLang="en-US" dirty="0"/>
              <a:t>实现变化的适应</a:t>
            </a:r>
            <a:r>
              <a:rPr lang="en-US" altLang="zh-CN" dirty="0"/>
              <a:t>(2)-</a:t>
            </a:r>
            <a:r>
              <a:rPr lang="zh-CN" altLang="en-US" dirty="0"/>
              <a:t>修改</a:t>
            </a:r>
            <a:r>
              <a:rPr lang="en-US" altLang="zh-CN" dirty="0" err="1"/>
              <a:t>operA</a:t>
            </a:r>
            <a:r>
              <a:rPr lang="en-US" altLang="zh-CN" dirty="0"/>
              <a:t>( )</a:t>
            </a:r>
            <a:r>
              <a:rPr lang="zh-CN" altLang="en-US" dirty="0"/>
              <a:t>的实现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BD9ADA5-3EA8-454F-ADF6-008BC4984D92}"/>
              </a:ext>
            </a:extLst>
          </p:cNvPr>
          <p:cNvSpPr>
            <a:spLocks noRot="1"/>
          </p:cNvSpPr>
          <p:nvPr/>
        </p:nvSpPr>
        <p:spPr>
          <a:xfrm>
            <a:off x="677097" y="1060204"/>
            <a:ext cx="3962400" cy="20177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CN" sz="1800" dirty="0"/>
              <a:t>class  Some {</a:t>
            </a:r>
          </a:p>
          <a:p>
            <a:pPr marL="342900" lvl="0" indent="-342900" eaLnBrk="1" hangingPunct="1">
              <a:buNone/>
            </a:pPr>
            <a:r>
              <a:rPr lang="en-US" altLang="zh-CN" sz="1800" dirty="0"/>
              <a:t>public</a:t>
            </a:r>
            <a:r>
              <a:rPr lang="zh-CN" altLang="en-US" sz="1800" dirty="0"/>
              <a:t>：</a:t>
            </a:r>
            <a:br>
              <a:rPr lang="zh-CN" altLang="en-US" sz="1800" dirty="0"/>
            </a:br>
            <a:r>
              <a:rPr lang="en-US" altLang="zh-CN" sz="1800" dirty="0"/>
              <a:t>void </a:t>
            </a:r>
            <a:r>
              <a:rPr lang="en-US" altLang="zh-CN" sz="1800" dirty="0" err="1"/>
              <a:t>operA</a:t>
            </a:r>
            <a:r>
              <a:rPr lang="en-US" altLang="zh-CN" sz="1800" dirty="0"/>
              <a:t>( ) {   </a:t>
            </a:r>
            <a:r>
              <a:rPr lang="zh-CN" altLang="en-US" sz="1800" dirty="0"/>
              <a:t>需要修改</a:t>
            </a:r>
            <a:r>
              <a:rPr lang="en-US" altLang="zh-CN" sz="1800" dirty="0"/>
              <a:t>   }</a:t>
            </a:r>
            <a:br>
              <a:rPr lang="en-US" altLang="zh-CN" sz="1800" dirty="0"/>
            </a:br>
            <a:r>
              <a:rPr lang="en-US" altLang="zh-CN" sz="1800" dirty="0"/>
              <a:t>void </a:t>
            </a:r>
            <a:r>
              <a:rPr lang="en-US" altLang="zh-CN" sz="1800" dirty="0" err="1"/>
              <a:t>operB</a:t>
            </a:r>
            <a:r>
              <a:rPr lang="en-US" altLang="zh-CN" sz="1800" dirty="0"/>
              <a:t>( );      </a:t>
            </a:r>
          </a:p>
          <a:p>
            <a:pPr marL="342900" lvl="0" indent="-342900" eaLnBrk="1" hangingPunct="1">
              <a:buNone/>
            </a:pPr>
            <a:r>
              <a:rPr lang="en-US" altLang="zh-CN" sz="1800" dirty="0"/>
              <a:t>      …</a:t>
            </a:r>
          </a:p>
          <a:p>
            <a:pPr marL="342900" lvl="0" indent="-342900" eaLnBrk="1" hangingPunct="1">
              <a:buNone/>
            </a:pPr>
            <a:r>
              <a:rPr lang="en-US" altLang="zh-CN" sz="1800" dirty="0"/>
              <a:t>}</a:t>
            </a:r>
            <a:r>
              <a:rPr lang="zh-CN" altLang="en-US" sz="1800" dirty="0"/>
              <a:t>；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388C4C-501C-483F-9926-3B19D95876C6}"/>
              </a:ext>
            </a:extLst>
          </p:cNvPr>
          <p:cNvSpPr txBox="1">
            <a:spLocks noRot="1"/>
          </p:cNvSpPr>
          <p:nvPr/>
        </p:nvSpPr>
        <p:spPr>
          <a:xfrm>
            <a:off x="5486400" y="1060204"/>
            <a:ext cx="3505200" cy="201771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ISome</a:t>
            </a:r>
            <a:r>
              <a:rPr lang="en-US" altLang="zh-CN" sz="1800" dirty="0"/>
              <a:t> {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dirty="0"/>
              <a:t>public: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dirty="0"/>
              <a:t>      virtual ~Some() = default;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dirty="0"/>
              <a:t>      virtual void opera() =0;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dirty="0"/>
              <a:t>      virtual void </a:t>
            </a:r>
            <a:r>
              <a:rPr lang="en-US" altLang="zh-CN" sz="1800" dirty="0" err="1"/>
              <a:t>operB</a:t>
            </a:r>
            <a:r>
              <a:rPr lang="en-US" altLang="zh-CN" sz="1800" dirty="0"/>
              <a:t>( ) = 0;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dirty="0"/>
              <a:t>};</a:t>
            </a:r>
            <a:endParaRPr lang="zh-CN" altLang="en-US" sz="18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18973F2-C669-4859-AA7B-7E76A38F7CA9}"/>
              </a:ext>
            </a:extLst>
          </p:cNvPr>
          <p:cNvSpPr txBox="1">
            <a:spLocks noRot="1"/>
          </p:cNvSpPr>
          <p:nvPr/>
        </p:nvSpPr>
        <p:spPr>
          <a:xfrm>
            <a:off x="533400" y="4170285"/>
            <a:ext cx="6180903" cy="18288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1600" dirty="0"/>
              <a:t>使用继承，在子类中给出新的实现表示。</a:t>
            </a:r>
            <a:r>
              <a:rPr lang="en-US" altLang="zh-CN" sz="1600" dirty="0"/>
              <a:t>(</a:t>
            </a:r>
            <a:r>
              <a:rPr lang="zh-CN" altLang="en-US" sz="1600" dirty="0"/>
              <a:t>应使用虚机制）</a:t>
            </a:r>
            <a:endParaRPr lang="en-US" altLang="zh-CN" sz="1600" dirty="0"/>
          </a:p>
          <a:p>
            <a:pPr eaLnBrk="1" hangingPunct="1">
              <a:lnSpc>
                <a:spcPct val="90000"/>
              </a:lnSpc>
            </a:pPr>
            <a:endParaRPr lang="zh-CN" altLang="en-US" sz="16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1600" dirty="0"/>
              <a:t>定义一个新类，组合</a:t>
            </a:r>
            <a:r>
              <a:rPr lang="en-US" altLang="zh-CN" sz="1600" dirty="0"/>
              <a:t>Some</a:t>
            </a:r>
            <a:r>
              <a:rPr lang="zh-CN" altLang="en-US" sz="1600" dirty="0"/>
              <a:t>类。在新类中给出新的实现；</a:t>
            </a:r>
            <a:br>
              <a:rPr lang="zh-CN" altLang="en-US" sz="1600" dirty="0"/>
            </a:br>
            <a:r>
              <a:rPr lang="en-US" altLang="zh-CN" sz="1600" dirty="0"/>
              <a:t>(</a:t>
            </a:r>
            <a:r>
              <a:rPr lang="zh-CN" altLang="en-US" sz="1600" dirty="0"/>
              <a:t>需要调整</a:t>
            </a:r>
            <a:r>
              <a:rPr lang="en-US" altLang="zh-CN" sz="1600" dirty="0"/>
              <a:t>Some</a:t>
            </a:r>
            <a:r>
              <a:rPr lang="zh-CN" altLang="en-US" sz="1600" dirty="0"/>
              <a:t>的原使用者</a:t>
            </a:r>
            <a:r>
              <a:rPr lang="en-US" altLang="zh-CN" sz="1600" dirty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zh-CN" sz="16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1600" dirty="0"/>
              <a:t>为保证新类与</a:t>
            </a:r>
            <a:r>
              <a:rPr lang="en-US" altLang="zh-CN" sz="1600" dirty="0"/>
              <a:t>Some</a:t>
            </a:r>
            <a:r>
              <a:rPr lang="zh-CN" altLang="en-US" sz="1600" dirty="0"/>
              <a:t>有同样接口，可都实现</a:t>
            </a:r>
            <a:r>
              <a:rPr lang="en-US" altLang="zh-CN" sz="1600" dirty="0" err="1"/>
              <a:t>Isome</a:t>
            </a:r>
            <a:r>
              <a:rPr lang="zh-CN" altLang="en-US" sz="1600" dirty="0"/>
              <a:t>接口，如右</a:t>
            </a:r>
            <a:endParaRPr lang="en-US" altLang="zh-CN" sz="1600" dirty="0"/>
          </a:p>
        </p:txBody>
      </p:sp>
      <p:sp>
        <p:nvSpPr>
          <p:cNvPr id="6" name="箭头: 直角上 5">
            <a:extLst>
              <a:ext uri="{FF2B5EF4-FFF2-40B4-BE49-F238E27FC236}">
                <a16:creationId xmlns:a16="http://schemas.microsoft.com/office/drawing/2014/main" id="{8CC8DBA1-FCA3-42B2-92E3-A1499F5205BC}"/>
              </a:ext>
            </a:extLst>
          </p:cNvPr>
          <p:cNvSpPr/>
          <p:nvPr/>
        </p:nvSpPr>
        <p:spPr>
          <a:xfrm>
            <a:off x="6400800" y="2971800"/>
            <a:ext cx="1981200" cy="2895600"/>
          </a:xfrm>
          <a:prstGeom prst="bentUpArrow">
            <a:avLst>
              <a:gd name="adj1" fmla="val 25000"/>
              <a:gd name="adj2" fmla="val 2409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927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00539-5373-4A2B-9AC3-A34EA5778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97" y="125002"/>
            <a:ext cx="5190303" cy="498717"/>
          </a:xfrm>
        </p:spPr>
        <p:txBody>
          <a:bodyPr/>
          <a:lstStyle/>
          <a:p>
            <a:r>
              <a:rPr lang="zh-CN" altLang="en-US" dirty="0"/>
              <a:t>适应变化的方式 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BD9ADA5-3EA8-454F-ADF6-008BC4984D92}"/>
              </a:ext>
            </a:extLst>
          </p:cNvPr>
          <p:cNvSpPr>
            <a:spLocks noRot="1"/>
          </p:cNvSpPr>
          <p:nvPr/>
        </p:nvSpPr>
        <p:spPr>
          <a:xfrm>
            <a:off x="990600" y="893077"/>
            <a:ext cx="6858000" cy="22163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buNone/>
            </a:pPr>
            <a:r>
              <a:rPr lang="zh-CN" altLang="en-US" sz="2400" dirty="0"/>
              <a:t>适应变化的基本方式：</a:t>
            </a:r>
            <a:endParaRPr lang="en-US" altLang="zh-CN" sz="2400" dirty="0"/>
          </a:p>
          <a:p>
            <a:pPr marL="342900" lvl="0" indent="-342900" eaLnBrk="1" hangingPunct="1">
              <a:buNone/>
            </a:pPr>
            <a:endParaRPr lang="en-US" altLang="zh-CN" sz="2400" dirty="0"/>
          </a:p>
          <a:p>
            <a:pPr marL="342900" lvl="0" indent="-342900" eaLnBrk="1" hangingPunct="1">
              <a:buAutoNum type="arabicPeriod"/>
            </a:pPr>
            <a:r>
              <a:rPr lang="zh-CN" altLang="en-US" sz="2400" dirty="0"/>
              <a:t>修改代码</a:t>
            </a:r>
            <a:endParaRPr lang="en-US" altLang="zh-CN" sz="2400" dirty="0"/>
          </a:p>
          <a:p>
            <a:pPr marL="342900" lvl="0" indent="-342900" eaLnBrk="1" hangingPunct="1">
              <a:buAutoNum type="arabicPeriod"/>
            </a:pPr>
            <a:endParaRPr lang="en-US" altLang="zh-CN" sz="2400" dirty="0"/>
          </a:p>
          <a:p>
            <a:pPr marL="342900" lvl="0" indent="-342900" eaLnBrk="1" hangingPunct="1">
              <a:buAutoNum type="arabicPeriod"/>
            </a:pPr>
            <a:r>
              <a:rPr lang="zh-CN" altLang="en-US" sz="2400" dirty="0">
                <a:solidFill>
                  <a:srgbClr val="0000FF"/>
                </a:solidFill>
              </a:rPr>
              <a:t>通过派生子类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zh-CN" altLang="en-US" sz="2400" dirty="0">
                <a:solidFill>
                  <a:srgbClr val="0000FF"/>
                </a:solidFill>
              </a:rPr>
              <a:t>可能需要调整或修改</a:t>
            </a:r>
            <a:r>
              <a:rPr lang="en-US" altLang="zh-CN" sz="2400" dirty="0">
                <a:solidFill>
                  <a:srgbClr val="0000FF"/>
                </a:solidFill>
              </a:rPr>
              <a:t>Client</a:t>
            </a:r>
            <a:r>
              <a:rPr lang="zh-CN" altLang="en-US" sz="2400" dirty="0">
                <a:solidFill>
                  <a:srgbClr val="0000FF"/>
                </a:solidFill>
              </a:rPr>
              <a:t>端代码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18973F2-C669-4859-AA7B-7E76A38F7CA9}"/>
              </a:ext>
            </a:extLst>
          </p:cNvPr>
          <p:cNvSpPr txBox="1">
            <a:spLocks noRot="1"/>
          </p:cNvSpPr>
          <p:nvPr/>
        </p:nvSpPr>
        <p:spPr>
          <a:xfrm>
            <a:off x="883024" y="3657600"/>
            <a:ext cx="6965576" cy="221639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000" dirty="0"/>
              <a:t>问题是：</a:t>
            </a:r>
            <a:endParaRPr lang="en-US" altLang="zh-CN" sz="20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/>
              <a:t>若派生出的子类数量太多，太频繁，还不如直接修改源码！！！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/>
              <a:t>如何减少子类的数量，很必要。</a:t>
            </a:r>
          </a:p>
        </p:txBody>
      </p:sp>
    </p:spTree>
    <p:extLst>
      <p:ext uri="{BB962C8B-B14F-4D97-AF65-F5344CB8AC3E}">
        <p14:creationId xmlns:p14="http://schemas.microsoft.com/office/powerpoint/2010/main" val="3419207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379C0-857F-4496-8EBA-331381045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减少子类数量 例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C3792A3-A351-488E-AB37-D227BA6D5981}"/>
              </a:ext>
            </a:extLst>
          </p:cNvPr>
          <p:cNvSpPr>
            <a:spLocks noRot="1"/>
          </p:cNvSpPr>
          <p:nvPr/>
        </p:nvSpPr>
        <p:spPr>
          <a:xfrm>
            <a:off x="304800" y="1346895"/>
            <a:ext cx="3657600" cy="449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CN" dirty="0"/>
              <a:t>class  Some {</a:t>
            </a:r>
          </a:p>
          <a:p>
            <a:pPr marL="342900" lvl="0" indent="-342900" eaLnBrk="1" hangingPunct="1">
              <a:buNone/>
            </a:pPr>
            <a:r>
              <a:rPr lang="en-US" altLang="zh-CN" dirty="0"/>
              <a:t>public</a:t>
            </a:r>
            <a:r>
              <a:rPr lang="zh-CN" altLang="en-US" dirty="0"/>
              <a:t>：</a:t>
            </a:r>
            <a:br>
              <a:rPr lang="zh-CN" altLang="en-US" dirty="0"/>
            </a:br>
            <a:r>
              <a:rPr lang="en-US" altLang="zh-CN" dirty="0"/>
              <a:t>void </a:t>
            </a:r>
            <a:r>
              <a:rPr lang="en-US" altLang="zh-CN" dirty="0" err="1"/>
              <a:t>operA</a:t>
            </a:r>
            <a:r>
              <a:rPr lang="en-US" altLang="zh-CN" dirty="0"/>
              <a:t>( );</a:t>
            </a:r>
            <a:br>
              <a:rPr lang="zh-CN" altLang="en-US" dirty="0"/>
            </a:br>
            <a:r>
              <a:rPr lang="en-US" altLang="zh-CN" dirty="0"/>
              <a:t>void </a:t>
            </a:r>
            <a:r>
              <a:rPr lang="en-US" altLang="zh-CN" dirty="0" err="1"/>
              <a:t>operB</a:t>
            </a:r>
            <a:r>
              <a:rPr lang="en-US" altLang="zh-CN" dirty="0"/>
              <a:t>( );</a:t>
            </a:r>
          </a:p>
          <a:p>
            <a:pPr marL="342900" lvl="0" indent="-342900" eaLnBrk="1" hangingPunct="1">
              <a:buNone/>
            </a:pPr>
            <a:r>
              <a:rPr lang="en-US" altLang="zh-CN" dirty="0"/>
              <a:t>private:</a:t>
            </a:r>
            <a:br>
              <a:rPr lang="en-US" altLang="zh-CN" dirty="0"/>
            </a:br>
            <a:r>
              <a:rPr lang="en-US" altLang="zh-CN" dirty="0"/>
              <a:t>int   </a:t>
            </a:r>
            <a:r>
              <a:rPr lang="en-US" altLang="zh-CN" dirty="0" err="1"/>
              <a:t>mData</a:t>
            </a:r>
            <a:r>
              <a:rPr lang="en-US" altLang="zh-CN" dirty="0"/>
              <a:t>;</a:t>
            </a:r>
          </a:p>
          <a:p>
            <a:pPr marL="342900" lvl="0" indent="-342900" eaLnBrk="1" hangingPunct="1">
              <a:buNone/>
            </a:pPr>
            <a:r>
              <a:rPr lang="en-US" altLang="zh-CN" dirty="0"/>
              <a:t>}</a:t>
            </a:r>
            <a:r>
              <a:rPr lang="zh-CN" altLang="en-US" dirty="0"/>
              <a:t>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68BA07-6ABE-429D-83A4-C7DCCFE8FEEA}"/>
              </a:ext>
            </a:extLst>
          </p:cNvPr>
          <p:cNvSpPr txBox="1"/>
          <p:nvPr/>
        </p:nvSpPr>
        <p:spPr>
          <a:xfrm>
            <a:off x="4191000" y="2286000"/>
            <a:ext cx="4589928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/>
              <a:t>如</a:t>
            </a:r>
            <a:r>
              <a:rPr lang="en-US" altLang="zh-CN" dirty="0" err="1"/>
              <a:t>operA</a:t>
            </a:r>
            <a:r>
              <a:rPr lang="zh-CN" altLang="en-US" dirty="0"/>
              <a:t>有多种实现变化？</a:t>
            </a: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/>
              <a:t>如</a:t>
            </a:r>
            <a:r>
              <a:rPr lang="en-US" altLang="zh-CN" dirty="0" err="1"/>
              <a:t>operB</a:t>
            </a:r>
            <a:r>
              <a:rPr lang="zh-CN" altLang="en-US" dirty="0"/>
              <a:t>有多种实现变化？</a:t>
            </a:r>
          </a:p>
        </p:txBody>
      </p:sp>
    </p:spTree>
    <p:extLst>
      <p:ext uri="{BB962C8B-B14F-4D97-AF65-F5344CB8AC3E}">
        <p14:creationId xmlns:p14="http://schemas.microsoft.com/office/powerpoint/2010/main" val="395131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66775"/>
            <a:ext cx="1087438" cy="144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251" name="Rectangle 6"/>
          <p:cNvSpPr/>
          <p:nvPr/>
        </p:nvSpPr>
        <p:spPr>
          <a:xfrm>
            <a:off x="1905000" y="1600200"/>
            <a:ext cx="183991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Erich Gamma</a:t>
            </a:r>
          </a:p>
        </p:txBody>
      </p:sp>
      <p:sp>
        <p:nvSpPr>
          <p:cNvPr id="53252" name="Rectangle 8"/>
          <p:cNvSpPr/>
          <p:nvPr/>
        </p:nvSpPr>
        <p:spPr>
          <a:xfrm>
            <a:off x="4114800" y="1474788"/>
            <a:ext cx="44958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r>
              <a:rPr lang="zh-CN" altLang="en-US" sz="2000" b="1" dirty="0">
                <a:solidFill>
                  <a:srgbClr val="080808"/>
                </a:solidFill>
              </a:rPr>
              <a:t>苏黎世大学计算机科学博士，</a:t>
            </a:r>
            <a:r>
              <a:rPr lang="en-US" altLang="zh-CN" sz="2000" b="1" dirty="0">
                <a:solidFill>
                  <a:srgbClr val="080808"/>
                </a:solidFill>
              </a:rPr>
              <a:t>Eclipse</a:t>
            </a:r>
            <a:r>
              <a:rPr lang="zh-CN" altLang="en-US" sz="2000" b="1" dirty="0">
                <a:solidFill>
                  <a:srgbClr val="080808"/>
                </a:solidFill>
              </a:rPr>
              <a:t>、 </a:t>
            </a:r>
            <a:r>
              <a:rPr lang="en-US" altLang="zh-CN" sz="2000" b="1" dirty="0">
                <a:solidFill>
                  <a:srgbClr val="080808"/>
                </a:solidFill>
              </a:rPr>
              <a:t>JUnit </a:t>
            </a:r>
            <a:r>
              <a:rPr lang="zh-CN" altLang="en-US" sz="2000" b="1" dirty="0">
                <a:solidFill>
                  <a:srgbClr val="080808"/>
                </a:solidFill>
              </a:rPr>
              <a:t>等项目主要技术负责人</a:t>
            </a:r>
          </a:p>
        </p:txBody>
      </p:sp>
      <p:pic>
        <p:nvPicPr>
          <p:cNvPr id="53253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511675"/>
            <a:ext cx="1066800" cy="1155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981200" y="4706938"/>
            <a:ext cx="2009775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John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Vlissides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255" name="Rectangle 12"/>
          <p:cNvSpPr/>
          <p:nvPr/>
        </p:nvSpPr>
        <p:spPr>
          <a:xfrm>
            <a:off x="4057650" y="4554538"/>
            <a:ext cx="447675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r>
              <a:rPr lang="zh-CN" altLang="en-US" sz="2000" b="1" dirty="0">
                <a:solidFill>
                  <a:srgbClr val="080808"/>
                </a:solidFill>
              </a:rPr>
              <a:t>斯坦福大学计算机科学博士，原</a:t>
            </a:r>
            <a:r>
              <a:rPr lang="en-US" altLang="zh-CN" sz="2000" b="1" dirty="0">
                <a:solidFill>
                  <a:srgbClr val="080808"/>
                </a:solidFill>
              </a:rPr>
              <a:t>IBM</a:t>
            </a:r>
            <a:r>
              <a:rPr lang="zh-CN" altLang="en-US" sz="2000" b="1" dirty="0">
                <a:solidFill>
                  <a:srgbClr val="080808"/>
                </a:solidFill>
              </a:rPr>
              <a:t>研究员，于</a:t>
            </a:r>
            <a:r>
              <a:rPr lang="en-US" altLang="zh-CN" sz="2000" b="1" dirty="0">
                <a:solidFill>
                  <a:srgbClr val="080808"/>
                </a:solidFill>
              </a:rPr>
              <a:t>2005</a:t>
            </a:r>
            <a:r>
              <a:rPr lang="zh-CN" altLang="en-US" sz="2000" b="1" dirty="0">
                <a:solidFill>
                  <a:srgbClr val="080808"/>
                </a:solidFill>
              </a:rPr>
              <a:t>年</a:t>
            </a:r>
            <a:r>
              <a:rPr lang="en-US" altLang="zh-CN" sz="2000" b="1" dirty="0">
                <a:solidFill>
                  <a:srgbClr val="080808"/>
                </a:solidFill>
              </a:rPr>
              <a:t>11</a:t>
            </a:r>
            <a:r>
              <a:rPr lang="zh-CN" altLang="en-US" sz="2000" b="1" dirty="0">
                <a:solidFill>
                  <a:srgbClr val="080808"/>
                </a:solidFill>
              </a:rPr>
              <a:t>月</a:t>
            </a:r>
            <a:r>
              <a:rPr lang="en-US" altLang="zh-CN" sz="2000" b="1" dirty="0">
                <a:solidFill>
                  <a:srgbClr val="080808"/>
                </a:solidFill>
              </a:rPr>
              <a:t>24</a:t>
            </a:r>
            <a:r>
              <a:rPr lang="zh-CN" altLang="en-US" sz="2000" b="1" dirty="0">
                <a:solidFill>
                  <a:srgbClr val="080808"/>
                </a:solidFill>
              </a:rPr>
              <a:t>日因脑瘤去世，享年</a:t>
            </a:r>
            <a:r>
              <a:rPr lang="en-US" altLang="zh-CN" sz="2000" b="1" dirty="0">
                <a:solidFill>
                  <a:srgbClr val="080808"/>
                </a:solidFill>
              </a:rPr>
              <a:t>44</a:t>
            </a:r>
            <a:r>
              <a:rPr lang="zh-CN" altLang="en-US" sz="2000" b="1" dirty="0">
                <a:solidFill>
                  <a:srgbClr val="080808"/>
                </a:solidFill>
              </a:rPr>
              <a:t>岁</a:t>
            </a:r>
          </a:p>
        </p:txBody>
      </p:sp>
      <p:pic>
        <p:nvPicPr>
          <p:cNvPr id="53256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2390775"/>
            <a:ext cx="1028700" cy="1066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257" name="Rectangle 14"/>
          <p:cNvSpPr/>
          <p:nvPr/>
        </p:nvSpPr>
        <p:spPr>
          <a:xfrm>
            <a:off x="1905000" y="3776663"/>
            <a:ext cx="21336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Ralph Johnson</a:t>
            </a:r>
            <a:r>
              <a:rPr lang="en-US" altLang="zh-CN" sz="2000" dirty="0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53258" name="Rectangle 15"/>
          <p:cNvSpPr/>
          <p:nvPr/>
        </p:nvSpPr>
        <p:spPr>
          <a:xfrm>
            <a:off x="4114800" y="2465388"/>
            <a:ext cx="44196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r>
              <a:rPr lang="zh-CN" altLang="en-US" sz="2000" b="1" dirty="0">
                <a:solidFill>
                  <a:srgbClr val="080808"/>
                </a:solidFill>
              </a:rPr>
              <a:t>墨尔本大学计算机科学博士，原</a:t>
            </a:r>
            <a:r>
              <a:rPr lang="en-US" altLang="zh-CN" sz="2000" b="1" dirty="0">
                <a:solidFill>
                  <a:srgbClr val="080808"/>
                </a:solidFill>
              </a:rPr>
              <a:t>IBM </a:t>
            </a:r>
            <a:r>
              <a:rPr lang="zh-CN" altLang="en-US" sz="2000" b="1" dirty="0">
                <a:solidFill>
                  <a:srgbClr val="080808"/>
                </a:solidFill>
              </a:rPr>
              <a:t>研究员，现供职于波士顿顾问集团</a:t>
            </a:r>
          </a:p>
        </p:txBody>
      </p:sp>
      <p:pic>
        <p:nvPicPr>
          <p:cNvPr id="53259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00" y="3419475"/>
            <a:ext cx="1079500" cy="1028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260" name="Rectangle 17"/>
          <p:cNvSpPr/>
          <p:nvPr/>
        </p:nvSpPr>
        <p:spPr>
          <a:xfrm>
            <a:off x="1905000" y="2619375"/>
            <a:ext cx="18288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Richard Helm</a:t>
            </a:r>
          </a:p>
        </p:txBody>
      </p:sp>
      <p:sp>
        <p:nvSpPr>
          <p:cNvPr id="53261" name="Rectangle 18"/>
          <p:cNvSpPr/>
          <p:nvPr/>
        </p:nvSpPr>
        <p:spPr>
          <a:xfrm>
            <a:off x="4114800" y="3532188"/>
            <a:ext cx="41910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r>
              <a:rPr lang="zh-CN" altLang="en-US" sz="2000" b="1" dirty="0">
                <a:solidFill>
                  <a:srgbClr val="080808"/>
                </a:solidFill>
              </a:rPr>
              <a:t>康奈尔大学计算机科学博士，伊利诺伊大学教授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5575300" y="668338"/>
            <a:ext cx="29718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Gang of Four</a:t>
            </a:r>
          </a:p>
        </p:txBody>
      </p:sp>
    </p:spTree>
    <p:extLst>
      <p:ext uri="{BB962C8B-B14F-4D97-AF65-F5344CB8AC3E}">
        <p14:creationId xmlns:p14="http://schemas.microsoft.com/office/powerpoint/2010/main" val="2139502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379C0-857F-4496-8EBA-331381045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减少子类数量 例（续）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C3792A3-A351-488E-AB37-D227BA6D5981}"/>
              </a:ext>
            </a:extLst>
          </p:cNvPr>
          <p:cNvSpPr>
            <a:spLocks noRot="1"/>
          </p:cNvSpPr>
          <p:nvPr/>
        </p:nvSpPr>
        <p:spPr>
          <a:xfrm>
            <a:off x="304800" y="1346895"/>
            <a:ext cx="2133600" cy="18932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CN" sz="1400" dirty="0"/>
              <a:t>class  Some {</a:t>
            </a:r>
          </a:p>
          <a:p>
            <a:pPr marL="342900" lvl="0" indent="-342900" eaLnBrk="1" hangingPunct="1">
              <a:buNone/>
            </a:pPr>
            <a:r>
              <a:rPr lang="en-US" altLang="zh-CN" sz="1400" dirty="0"/>
              <a:t>public</a:t>
            </a:r>
            <a:r>
              <a:rPr lang="zh-CN" altLang="en-US" sz="1400" dirty="0"/>
              <a:t>：</a:t>
            </a:r>
            <a:br>
              <a:rPr lang="zh-CN" altLang="en-US" sz="1400" dirty="0"/>
            </a:br>
            <a:r>
              <a:rPr lang="en-US" altLang="zh-CN" sz="1400" dirty="0"/>
              <a:t>void </a:t>
            </a:r>
            <a:r>
              <a:rPr lang="en-US" altLang="zh-CN" sz="1400" dirty="0" err="1"/>
              <a:t>operA</a:t>
            </a:r>
            <a:r>
              <a:rPr lang="en-US" altLang="zh-CN" sz="1400" dirty="0"/>
              <a:t>( );</a:t>
            </a:r>
            <a:br>
              <a:rPr lang="zh-CN" altLang="en-US" sz="1400" dirty="0"/>
            </a:br>
            <a:r>
              <a:rPr lang="en-US" altLang="zh-CN" sz="1400" dirty="0"/>
              <a:t>void </a:t>
            </a:r>
            <a:r>
              <a:rPr lang="en-US" altLang="zh-CN" sz="1400" dirty="0" err="1"/>
              <a:t>operB</a:t>
            </a:r>
            <a:r>
              <a:rPr lang="en-US" altLang="zh-CN" sz="1400" dirty="0"/>
              <a:t>( );</a:t>
            </a:r>
          </a:p>
          <a:p>
            <a:pPr marL="342900" lvl="0" indent="-342900" eaLnBrk="1" hangingPunct="1">
              <a:buNone/>
            </a:pPr>
            <a:r>
              <a:rPr lang="en-US" altLang="zh-CN" sz="1400" dirty="0"/>
              <a:t>private:</a:t>
            </a:r>
            <a:br>
              <a:rPr lang="en-US" altLang="zh-CN" sz="1400" dirty="0"/>
            </a:br>
            <a:r>
              <a:rPr lang="en-US" altLang="zh-CN" sz="1400" dirty="0"/>
              <a:t>int   </a:t>
            </a:r>
            <a:r>
              <a:rPr lang="en-US" altLang="zh-CN" sz="1400" dirty="0" err="1"/>
              <a:t>mData</a:t>
            </a:r>
            <a:r>
              <a:rPr lang="en-US" altLang="zh-CN" sz="1400" dirty="0"/>
              <a:t>;</a:t>
            </a:r>
          </a:p>
          <a:p>
            <a:pPr marL="342900" lvl="0" indent="-342900" eaLnBrk="1" hangingPunct="1">
              <a:buNone/>
            </a:pPr>
            <a:r>
              <a:rPr lang="en-US" altLang="zh-CN" sz="1400" dirty="0"/>
              <a:t>}</a:t>
            </a:r>
            <a:r>
              <a:rPr lang="zh-CN" altLang="en-US" sz="1400" dirty="0"/>
              <a:t>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68BA07-6ABE-429D-83A4-C7DCCFE8FEEA}"/>
              </a:ext>
            </a:extLst>
          </p:cNvPr>
          <p:cNvSpPr txBox="1"/>
          <p:nvPr/>
        </p:nvSpPr>
        <p:spPr>
          <a:xfrm>
            <a:off x="2895600" y="762000"/>
            <a:ext cx="594360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/>
              <a:t>class Some {</a:t>
            </a:r>
          </a:p>
          <a:p>
            <a:pPr eaLnBrk="1" hangingPunct="1"/>
            <a:r>
              <a:rPr lang="en-US" altLang="zh-CN" sz="2000" dirty="0"/>
              <a:t>public:</a:t>
            </a:r>
          </a:p>
          <a:p>
            <a:pPr eaLnBrk="1" hangingPunct="1"/>
            <a:r>
              <a:rPr lang="en-US" altLang="zh-CN" sz="2000" dirty="0"/>
              <a:t>     void </a:t>
            </a:r>
            <a:r>
              <a:rPr lang="en-US" altLang="zh-CN" sz="2000" dirty="0" err="1"/>
              <a:t>operA</a:t>
            </a:r>
            <a:r>
              <a:rPr lang="en-US" altLang="zh-CN" sz="2000" dirty="0"/>
              <a:t>( ) { </a:t>
            </a:r>
            <a:r>
              <a:rPr lang="en-US" altLang="zh-CN" sz="2000" dirty="0" err="1">
                <a:solidFill>
                  <a:srgbClr val="0000FF"/>
                </a:solidFill>
              </a:rPr>
              <a:t>mImpA</a:t>
            </a:r>
            <a:r>
              <a:rPr lang="en-US" altLang="zh-CN" sz="2000" dirty="0">
                <a:solidFill>
                  <a:srgbClr val="0000FF"/>
                </a:solidFill>
              </a:rPr>
              <a:t>-&gt;</a:t>
            </a:r>
            <a:r>
              <a:rPr lang="en-US" altLang="zh-CN" sz="2000" dirty="0" err="1">
                <a:solidFill>
                  <a:srgbClr val="0000FF"/>
                </a:solidFill>
              </a:rPr>
              <a:t>doA</a:t>
            </a:r>
            <a:r>
              <a:rPr lang="en-US" altLang="zh-CN" sz="2000" dirty="0">
                <a:solidFill>
                  <a:srgbClr val="0000FF"/>
                </a:solidFill>
              </a:rPr>
              <a:t>( this);</a:t>
            </a:r>
            <a:r>
              <a:rPr lang="en-US" altLang="zh-CN" sz="2000" dirty="0"/>
              <a:t>}</a:t>
            </a:r>
          </a:p>
          <a:p>
            <a:pPr eaLnBrk="1" hangingPunct="1"/>
            <a:r>
              <a:rPr lang="en-US" altLang="zh-CN" sz="2000" dirty="0"/>
              <a:t>     void </a:t>
            </a:r>
            <a:r>
              <a:rPr lang="en-US" altLang="zh-CN" sz="2000" dirty="0" err="1"/>
              <a:t>operB</a:t>
            </a:r>
            <a:r>
              <a:rPr lang="en-US" altLang="zh-CN" sz="2000" dirty="0"/>
              <a:t>( ) { </a:t>
            </a:r>
            <a:r>
              <a:rPr lang="en-US" altLang="zh-CN" sz="2000" dirty="0" err="1">
                <a:solidFill>
                  <a:srgbClr val="0000FF"/>
                </a:solidFill>
              </a:rPr>
              <a:t>mImpA</a:t>
            </a:r>
            <a:r>
              <a:rPr lang="en-US" altLang="zh-CN" sz="2000" dirty="0">
                <a:solidFill>
                  <a:srgbClr val="0000FF"/>
                </a:solidFill>
              </a:rPr>
              <a:t>-&gt;</a:t>
            </a:r>
            <a:r>
              <a:rPr lang="en-US" altLang="zh-CN" sz="2000" dirty="0" err="1">
                <a:solidFill>
                  <a:srgbClr val="0000FF"/>
                </a:solidFill>
              </a:rPr>
              <a:t>doB</a:t>
            </a:r>
            <a:r>
              <a:rPr lang="en-US" altLang="zh-CN" sz="2000" dirty="0">
                <a:solidFill>
                  <a:srgbClr val="0000FF"/>
                </a:solidFill>
              </a:rPr>
              <a:t>( </a:t>
            </a:r>
            <a:r>
              <a:rPr lang="en-US" altLang="zh-CN" sz="2000" dirty="0" err="1">
                <a:solidFill>
                  <a:srgbClr val="0000FF"/>
                </a:solidFill>
              </a:rPr>
              <a:t>mData</a:t>
            </a:r>
            <a:r>
              <a:rPr lang="en-US" altLang="zh-CN" sz="2000" dirty="0">
                <a:solidFill>
                  <a:srgbClr val="0000FF"/>
                </a:solidFill>
              </a:rPr>
              <a:t>);</a:t>
            </a:r>
            <a:r>
              <a:rPr lang="en-US" altLang="zh-CN" sz="2000" dirty="0"/>
              <a:t>}</a:t>
            </a:r>
          </a:p>
          <a:p>
            <a:pPr eaLnBrk="1" hangingPunct="1"/>
            <a:r>
              <a:rPr lang="en-US" altLang="zh-CN" sz="2000" dirty="0"/>
              <a:t>private:</a:t>
            </a:r>
          </a:p>
          <a:p>
            <a:pPr eaLnBrk="1" hangingPunct="1"/>
            <a:r>
              <a:rPr lang="en-US" altLang="zh-CN" sz="2000" dirty="0"/>
              <a:t>     </a:t>
            </a:r>
            <a:r>
              <a:rPr lang="en-US" altLang="zh-CN" sz="2000" dirty="0" err="1"/>
              <a:t>ImpA</a:t>
            </a:r>
            <a:r>
              <a:rPr lang="en-US" altLang="zh-CN" sz="2000" dirty="0"/>
              <a:t>   * </a:t>
            </a:r>
            <a:r>
              <a:rPr lang="en-US" altLang="zh-CN" sz="2000" dirty="0" err="1"/>
              <a:t>mImpA</a:t>
            </a:r>
            <a:r>
              <a:rPr lang="en-US" altLang="zh-CN" sz="2000" dirty="0"/>
              <a:t>;</a:t>
            </a:r>
          </a:p>
          <a:p>
            <a:pPr eaLnBrk="1" hangingPunct="1"/>
            <a:r>
              <a:rPr lang="en-US" altLang="zh-CN" sz="2000" dirty="0"/>
              <a:t>     </a:t>
            </a:r>
            <a:r>
              <a:rPr lang="en-US" altLang="zh-CN" sz="2000" dirty="0" err="1"/>
              <a:t>ImpB</a:t>
            </a:r>
            <a:r>
              <a:rPr lang="en-US" altLang="zh-CN" sz="2000" dirty="0"/>
              <a:t>   * </a:t>
            </a:r>
            <a:r>
              <a:rPr lang="en-US" altLang="zh-CN" sz="2000" dirty="0" err="1"/>
              <a:t>mImpB</a:t>
            </a:r>
            <a:r>
              <a:rPr lang="en-US" altLang="zh-CN" sz="2000" dirty="0"/>
              <a:t>;</a:t>
            </a:r>
          </a:p>
          <a:p>
            <a:pPr eaLnBrk="1" hangingPunct="1"/>
            <a:r>
              <a:rPr lang="en-US" altLang="zh-CN" sz="2000" dirty="0"/>
              <a:t>     int           </a:t>
            </a:r>
            <a:r>
              <a:rPr lang="en-US" altLang="zh-CN" sz="2000" dirty="0" err="1"/>
              <a:t>mData</a:t>
            </a:r>
            <a:r>
              <a:rPr lang="en-US" altLang="zh-CN" sz="2000" dirty="0"/>
              <a:t>;</a:t>
            </a:r>
          </a:p>
          <a:p>
            <a:pPr eaLnBrk="1" hangingPunct="1"/>
            <a:r>
              <a:rPr lang="en-US" altLang="zh-CN" sz="2000" dirty="0"/>
              <a:t>};</a:t>
            </a:r>
            <a:endParaRPr lang="zh-CN" altLang="en-US" sz="20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177E3FE-AB94-4854-AD47-874A89031C4E}"/>
              </a:ext>
            </a:extLst>
          </p:cNvPr>
          <p:cNvSpPr>
            <a:spLocks noRot="1"/>
          </p:cNvSpPr>
          <p:nvPr/>
        </p:nvSpPr>
        <p:spPr>
          <a:xfrm>
            <a:off x="1600200" y="3886200"/>
            <a:ext cx="3176441" cy="1524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CN" sz="1600" dirty="0"/>
              <a:t>class  </a:t>
            </a:r>
            <a:r>
              <a:rPr lang="en-US" altLang="zh-CN" sz="1600" dirty="0" err="1"/>
              <a:t>ImpA</a:t>
            </a:r>
            <a:r>
              <a:rPr lang="en-US" altLang="zh-CN" sz="1600" dirty="0"/>
              <a:t> {</a:t>
            </a:r>
          </a:p>
          <a:p>
            <a:pPr marL="342900" lvl="0" indent="-342900" eaLnBrk="1" hangingPunct="1">
              <a:buNone/>
            </a:pPr>
            <a:r>
              <a:rPr lang="en-US" altLang="zh-CN" sz="1600" dirty="0"/>
              <a:t>public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pPr marL="342900" lvl="0" indent="-342900" eaLnBrk="1" hangingPunct="1">
              <a:buNone/>
            </a:pPr>
            <a:r>
              <a:rPr lang="en-US" altLang="zh-CN" sz="1600" dirty="0"/>
              <a:t>    virtual ~</a:t>
            </a:r>
            <a:r>
              <a:rPr lang="en-US" altLang="zh-CN" sz="1600" dirty="0" err="1"/>
              <a:t>ImpA</a:t>
            </a:r>
            <a:r>
              <a:rPr lang="en-US" altLang="zh-CN" sz="1600" dirty="0"/>
              <a:t>() = default;</a:t>
            </a:r>
          </a:p>
          <a:p>
            <a:pPr marL="342900" lvl="0" indent="-342900" eaLnBrk="1" hangingPunct="1">
              <a:buNone/>
            </a:pPr>
            <a:r>
              <a:rPr lang="en-US" altLang="zh-CN" sz="1600" dirty="0"/>
              <a:t>    virtual void </a:t>
            </a:r>
            <a:r>
              <a:rPr lang="en-US" altLang="zh-CN" sz="1600" dirty="0" err="1"/>
              <a:t>doA</a:t>
            </a:r>
            <a:r>
              <a:rPr lang="en-US" altLang="zh-CN" sz="1600" dirty="0"/>
              <a:t>(Some *</a:t>
            </a:r>
            <a:r>
              <a:rPr lang="en-US" altLang="zh-CN" sz="1600" dirty="0" err="1"/>
              <a:t>ps</a:t>
            </a:r>
            <a:r>
              <a:rPr lang="en-US" altLang="zh-CN" sz="1600" dirty="0"/>
              <a:t>) = 0;</a:t>
            </a:r>
          </a:p>
          <a:p>
            <a:pPr marL="342900" lvl="0" indent="-342900" eaLnBrk="1" hangingPunct="1">
              <a:buNone/>
            </a:pPr>
            <a:r>
              <a:rPr lang="en-US" altLang="zh-CN" sz="1600" dirty="0"/>
              <a:t>};</a:t>
            </a:r>
            <a:endParaRPr lang="zh-CN" altLang="en-US" sz="16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0C2DB75-3433-423D-B5EA-9867BFE8AAB4}"/>
              </a:ext>
            </a:extLst>
          </p:cNvPr>
          <p:cNvSpPr>
            <a:spLocks noRot="1"/>
          </p:cNvSpPr>
          <p:nvPr/>
        </p:nvSpPr>
        <p:spPr>
          <a:xfrm>
            <a:off x="5257800" y="3881718"/>
            <a:ext cx="3176441" cy="1524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CN" sz="1600" dirty="0"/>
              <a:t>class  </a:t>
            </a:r>
            <a:r>
              <a:rPr lang="en-US" altLang="zh-CN" sz="1600" dirty="0" err="1"/>
              <a:t>ImpB</a:t>
            </a:r>
            <a:r>
              <a:rPr lang="en-US" altLang="zh-CN" sz="1600" dirty="0"/>
              <a:t> {</a:t>
            </a:r>
          </a:p>
          <a:p>
            <a:pPr marL="342900" lvl="0" indent="-342900" eaLnBrk="1" hangingPunct="1">
              <a:buNone/>
            </a:pPr>
            <a:r>
              <a:rPr lang="en-US" altLang="zh-CN" sz="1600" dirty="0"/>
              <a:t>public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pPr marL="342900" lvl="0" indent="-342900" eaLnBrk="1" hangingPunct="1">
              <a:buNone/>
            </a:pPr>
            <a:r>
              <a:rPr lang="en-US" altLang="zh-CN" sz="1600" dirty="0"/>
              <a:t>    virtual ~</a:t>
            </a:r>
            <a:r>
              <a:rPr lang="en-US" altLang="zh-CN" sz="1600" dirty="0" err="1"/>
              <a:t>ImpB</a:t>
            </a:r>
            <a:r>
              <a:rPr lang="en-US" altLang="zh-CN" sz="1600" dirty="0"/>
              <a:t>() = default;</a:t>
            </a:r>
          </a:p>
          <a:p>
            <a:pPr marL="342900" lvl="0" indent="-342900" eaLnBrk="1" hangingPunct="1">
              <a:buNone/>
            </a:pPr>
            <a:r>
              <a:rPr lang="en-US" altLang="zh-CN" sz="1600" dirty="0"/>
              <a:t>    virtual void </a:t>
            </a:r>
            <a:r>
              <a:rPr lang="en-US" altLang="zh-CN" sz="1600" dirty="0" err="1"/>
              <a:t>doB</a:t>
            </a:r>
            <a:r>
              <a:rPr lang="en-US" altLang="zh-CN" sz="1600" dirty="0"/>
              <a:t>(int n) = 0;</a:t>
            </a:r>
          </a:p>
          <a:p>
            <a:pPr marL="342900" lvl="0" indent="-342900" eaLnBrk="1" hangingPunct="1">
              <a:buNone/>
            </a:pPr>
            <a:r>
              <a:rPr lang="en-US" altLang="zh-CN" sz="1600" dirty="0"/>
              <a:t>};</a:t>
            </a:r>
            <a:endParaRPr lang="zh-CN" altLang="en-US" sz="160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CCC4DE6-EDFD-4F77-BA8A-2E306E46F2D9}"/>
              </a:ext>
            </a:extLst>
          </p:cNvPr>
          <p:cNvSpPr>
            <a:spLocks noRot="1"/>
          </p:cNvSpPr>
          <p:nvPr/>
        </p:nvSpPr>
        <p:spPr>
          <a:xfrm>
            <a:off x="457200" y="5629832"/>
            <a:ext cx="2895600" cy="8529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CN" sz="1600" dirty="0"/>
              <a:t>class  ImpA01:public </a:t>
            </a:r>
            <a:r>
              <a:rPr lang="en-US" altLang="zh-CN" sz="1600" dirty="0" err="1"/>
              <a:t>ImpA</a:t>
            </a:r>
            <a:r>
              <a:rPr lang="en-US" altLang="zh-CN" sz="1600" dirty="0"/>
              <a:t> {</a:t>
            </a:r>
          </a:p>
          <a:p>
            <a:pPr marL="342900" lvl="0" indent="-342900" eaLnBrk="1" hangingPunct="1">
              <a:buNone/>
            </a:pPr>
            <a:r>
              <a:rPr lang="en-US" altLang="zh-CN" sz="1600" dirty="0"/>
              <a:t>public</a:t>
            </a:r>
            <a:r>
              <a:rPr lang="zh-CN" altLang="en-US" sz="1600" dirty="0"/>
              <a:t>：</a:t>
            </a:r>
            <a:r>
              <a:rPr lang="en-US" altLang="zh-CN" sz="1600" dirty="0"/>
              <a:t> void </a:t>
            </a:r>
            <a:r>
              <a:rPr lang="en-US" altLang="zh-CN" sz="1600" dirty="0" err="1"/>
              <a:t>doA</a:t>
            </a:r>
            <a:r>
              <a:rPr lang="en-US" altLang="zh-CN" sz="1600" dirty="0"/>
              <a:t>(Some *</a:t>
            </a:r>
            <a:r>
              <a:rPr lang="en-US" altLang="zh-CN" sz="1600" dirty="0" err="1"/>
              <a:t>ps</a:t>
            </a:r>
            <a:r>
              <a:rPr lang="en-US" altLang="zh-CN" sz="1600" dirty="0"/>
              <a:t>) { }</a:t>
            </a:r>
          </a:p>
          <a:p>
            <a:pPr marL="342900" lvl="0" indent="-342900" eaLnBrk="1" hangingPunct="1">
              <a:buNone/>
            </a:pPr>
            <a:r>
              <a:rPr lang="en-US" altLang="zh-CN" sz="1600" dirty="0"/>
              <a:t>};</a:t>
            </a:r>
            <a:endParaRPr lang="zh-CN" altLang="en-US" sz="16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46D1ADF-C80E-4D5A-A978-BCECF1E8BE6F}"/>
              </a:ext>
            </a:extLst>
          </p:cNvPr>
          <p:cNvSpPr>
            <a:spLocks noRot="1"/>
          </p:cNvSpPr>
          <p:nvPr/>
        </p:nvSpPr>
        <p:spPr>
          <a:xfrm>
            <a:off x="3505200" y="5625350"/>
            <a:ext cx="2895600" cy="8529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CN" sz="1600" dirty="0"/>
              <a:t>class  ImpA02:public </a:t>
            </a:r>
            <a:r>
              <a:rPr lang="en-US" altLang="zh-CN" sz="1600" dirty="0" err="1"/>
              <a:t>ImpA</a:t>
            </a:r>
            <a:r>
              <a:rPr lang="en-US" altLang="zh-CN" sz="1600" dirty="0"/>
              <a:t> {</a:t>
            </a:r>
          </a:p>
          <a:p>
            <a:pPr marL="342900" lvl="0" indent="-342900" eaLnBrk="1" hangingPunct="1">
              <a:buNone/>
            </a:pPr>
            <a:r>
              <a:rPr lang="en-US" altLang="zh-CN" sz="1600" dirty="0"/>
              <a:t>public</a:t>
            </a:r>
            <a:r>
              <a:rPr lang="zh-CN" altLang="en-US" sz="1600" dirty="0"/>
              <a:t>：</a:t>
            </a:r>
            <a:r>
              <a:rPr lang="en-US" altLang="zh-CN" sz="1600" dirty="0"/>
              <a:t> void </a:t>
            </a:r>
            <a:r>
              <a:rPr lang="en-US" altLang="zh-CN" sz="1600" dirty="0" err="1"/>
              <a:t>doA</a:t>
            </a:r>
            <a:r>
              <a:rPr lang="en-US" altLang="zh-CN" sz="1600" dirty="0"/>
              <a:t>(Some *</a:t>
            </a:r>
            <a:r>
              <a:rPr lang="en-US" altLang="zh-CN" sz="1600" dirty="0" err="1"/>
              <a:t>ps</a:t>
            </a:r>
            <a:r>
              <a:rPr lang="en-US" altLang="zh-CN" sz="1600" dirty="0"/>
              <a:t>) { }</a:t>
            </a:r>
          </a:p>
          <a:p>
            <a:pPr marL="342900" lvl="0" indent="-342900" eaLnBrk="1" hangingPunct="1">
              <a:buNone/>
            </a:pPr>
            <a:r>
              <a:rPr lang="en-US" altLang="zh-CN" sz="1600" dirty="0"/>
              <a:t>};</a:t>
            </a:r>
            <a:endParaRPr lang="zh-CN" altLang="en-US" sz="16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52A6E78-67EF-4BBA-BB11-A6674FAC2550}"/>
              </a:ext>
            </a:extLst>
          </p:cNvPr>
          <p:cNvSpPr>
            <a:spLocks noRot="1"/>
          </p:cNvSpPr>
          <p:nvPr/>
        </p:nvSpPr>
        <p:spPr>
          <a:xfrm>
            <a:off x="6571129" y="5611900"/>
            <a:ext cx="2496671" cy="8529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CN" sz="1600" dirty="0"/>
              <a:t>class  ImpB01:public </a:t>
            </a:r>
            <a:r>
              <a:rPr lang="en-US" altLang="zh-CN" sz="1600" dirty="0" err="1"/>
              <a:t>ImpB</a:t>
            </a:r>
            <a:r>
              <a:rPr lang="en-US" altLang="zh-CN" sz="1600" dirty="0"/>
              <a:t> {</a:t>
            </a:r>
          </a:p>
          <a:p>
            <a:pPr marL="342900" lvl="0" indent="-342900" eaLnBrk="1" hangingPunct="1">
              <a:buNone/>
            </a:pPr>
            <a:r>
              <a:rPr lang="en-US" altLang="zh-CN" sz="1600" dirty="0"/>
              <a:t>public</a:t>
            </a:r>
            <a:r>
              <a:rPr lang="zh-CN" altLang="en-US" sz="1600" dirty="0"/>
              <a:t>：</a:t>
            </a:r>
            <a:r>
              <a:rPr lang="en-US" altLang="zh-CN" sz="1600" dirty="0"/>
              <a:t> void </a:t>
            </a:r>
            <a:r>
              <a:rPr lang="en-US" altLang="zh-CN" sz="1600" dirty="0" err="1"/>
              <a:t>doB</a:t>
            </a:r>
            <a:r>
              <a:rPr lang="en-US" altLang="zh-CN" sz="1600" dirty="0"/>
              <a:t>(int n) { }</a:t>
            </a:r>
          </a:p>
          <a:p>
            <a:pPr marL="342900" lvl="0" indent="-342900" eaLnBrk="1" hangingPunct="1">
              <a:buNone/>
            </a:pPr>
            <a:r>
              <a:rPr lang="en-US" altLang="zh-CN" sz="1600" dirty="0"/>
              <a:t>};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32027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379C0-857F-4496-8EBA-331381045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设计模式引入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C3792A3-A351-488E-AB37-D227BA6D5981}"/>
              </a:ext>
            </a:extLst>
          </p:cNvPr>
          <p:cNvSpPr>
            <a:spLocks noRot="1"/>
          </p:cNvSpPr>
          <p:nvPr/>
        </p:nvSpPr>
        <p:spPr>
          <a:xfrm>
            <a:off x="1600200" y="2667000"/>
            <a:ext cx="6252882" cy="18932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buNone/>
            </a:pPr>
            <a:r>
              <a:rPr lang="zh-CN" altLang="en-US" sz="2000" dirty="0"/>
              <a:t>解决方式：</a:t>
            </a:r>
            <a:endParaRPr lang="en-US" altLang="zh-CN" sz="2000" dirty="0"/>
          </a:p>
          <a:p>
            <a:pPr marL="342900" lvl="0" indent="-342900" eaLnBrk="1" hangingPunct="1">
              <a:buAutoNum type="arabicPeriod"/>
            </a:pPr>
            <a:r>
              <a:rPr lang="zh-CN" altLang="en-US" sz="2000" b="1" dirty="0"/>
              <a:t>综合使用水平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依赖和管联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和公有继承</a:t>
            </a:r>
            <a:endParaRPr lang="en-US" altLang="zh-CN" sz="2000" b="1" dirty="0"/>
          </a:p>
          <a:p>
            <a:pPr marL="342900" lvl="0" indent="-342900" eaLnBrk="1" hangingPunct="1">
              <a:buAutoNum type="arabicPeriod"/>
            </a:pPr>
            <a:endParaRPr lang="en-US" altLang="zh-CN" sz="2000" b="1" dirty="0"/>
          </a:p>
          <a:p>
            <a:pPr marL="342900" lvl="0" indent="-342900" eaLnBrk="1" hangingPunct="1">
              <a:buAutoNum type="arabicPeriod"/>
            </a:pPr>
            <a:r>
              <a:rPr lang="zh-CN" altLang="en-US" sz="2000" b="1" dirty="0">
                <a:solidFill>
                  <a:srgbClr val="0000FF"/>
                </a:solidFill>
              </a:rPr>
              <a:t>针对特定场景，应用设计模式！！！！</a:t>
            </a:r>
          </a:p>
          <a:p>
            <a:pPr marL="342900" lvl="0" indent="-342900" eaLnBrk="1" hangingPunct="1">
              <a:buNone/>
            </a:pP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68BA07-6ABE-429D-83A4-C7DCCFE8FEEA}"/>
              </a:ext>
            </a:extLst>
          </p:cNvPr>
          <p:cNvSpPr txBox="1"/>
          <p:nvPr/>
        </p:nvSpPr>
        <p:spPr>
          <a:xfrm>
            <a:off x="1909482" y="1025504"/>
            <a:ext cx="59436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zh-CN" altLang="en-US" sz="2000" dirty="0"/>
              <a:t>针对上例：</a:t>
            </a:r>
            <a:endParaRPr lang="en-US" altLang="zh-CN" sz="2000" dirty="0"/>
          </a:p>
          <a:p>
            <a:pPr eaLnBrk="1" hangingPunct="1"/>
            <a:r>
              <a:rPr lang="zh-CN" altLang="en-US" sz="2000" dirty="0"/>
              <a:t>如果还有其它实现变化呢？</a:t>
            </a:r>
            <a:endParaRPr lang="en-US" altLang="zh-CN" sz="2000" dirty="0"/>
          </a:p>
          <a:p>
            <a:pPr eaLnBrk="1" hangingPunct="1"/>
            <a:r>
              <a:rPr lang="zh-CN" altLang="en-US" sz="2000" dirty="0"/>
              <a:t>如果还有其它职责的变化呢？</a:t>
            </a:r>
          </a:p>
        </p:txBody>
      </p:sp>
    </p:spTree>
    <p:extLst>
      <p:ext uri="{BB962C8B-B14F-4D97-AF65-F5344CB8AC3E}">
        <p14:creationId xmlns:p14="http://schemas.microsoft.com/office/powerpoint/2010/main" val="2303699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379C0-857F-4496-8EBA-331381045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设计的原则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68BA07-6ABE-429D-83A4-C7DCCFE8FEEA}"/>
              </a:ext>
            </a:extLst>
          </p:cNvPr>
          <p:cNvSpPr txBox="1"/>
          <p:nvPr/>
        </p:nvSpPr>
        <p:spPr>
          <a:xfrm>
            <a:off x="1371600" y="1047066"/>
            <a:ext cx="6400800" cy="47638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2000" b="1" kern="1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无论是否使用设计模式，设计时都应遵守设计原则</a:t>
            </a: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。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</a:endParaRPr>
          </a:p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endParaRPr lang="en-US" altLang="zh-CN" sz="2000" b="1" kern="1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根本原则：开闭原则</a:t>
            </a:r>
            <a:r>
              <a:rPr lang="en-US" altLang="zh-CN" sz="2000" dirty="0"/>
              <a:t>(Open-Close Principle)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基本原则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抽象与封装原则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接口编程，而不是针对实现编程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组合优先原则</a:t>
            </a:r>
            <a:r>
              <a:rPr lang="en-US" altLang="zh-CN" sz="2000" dirty="0"/>
              <a:t>(</a:t>
            </a:r>
            <a:r>
              <a:rPr lang="zh-CN" altLang="en-US" sz="2000" dirty="0"/>
              <a:t>而不是继承</a:t>
            </a:r>
            <a:r>
              <a:rPr lang="en-US" altLang="zh-CN" sz="2000" dirty="0"/>
              <a:t>)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Char char="u"/>
            </a:pPr>
            <a:endParaRPr lang="en-US" altLang="zh-CN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单一职责原则</a:t>
            </a:r>
            <a:r>
              <a:rPr lang="en-US" altLang="zh-CN" sz="2000" dirty="0"/>
              <a:t>(The single responsibility)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里氏替换原则</a:t>
            </a:r>
            <a:r>
              <a:rPr lang="en-US" altLang="zh-CN" sz="2000" dirty="0"/>
              <a:t>(The </a:t>
            </a:r>
            <a:r>
              <a:rPr lang="en-US" altLang="zh-CN" sz="2000" dirty="0" err="1"/>
              <a:t>Liskov</a:t>
            </a:r>
            <a:r>
              <a:rPr lang="en-US" altLang="zh-CN" sz="2000" dirty="0"/>
              <a:t> substitution )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依赖倒转原则</a:t>
            </a:r>
            <a:endParaRPr lang="en-US" altLang="zh-CN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zh-CN" altLang="en-US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多接口分离原则</a:t>
            </a:r>
            <a:endParaRPr lang="en-US" altLang="zh-CN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zh-CN" altLang="en-US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迪米特法则（委托而不是直接交互</a:t>
            </a:r>
            <a:r>
              <a:rPr lang="zh-CN" altLang="en-US" sz="2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00984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379C0-857F-4496-8EBA-331381045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设计的原则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68BA07-6ABE-429D-83A4-C7DCCFE8FEEA}"/>
              </a:ext>
            </a:extLst>
          </p:cNvPr>
          <p:cNvSpPr txBox="1"/>
          <p:nvPr/>
        </p:nvSpPr>
        <p:spPr>
          <a:xfrm>
            <a:off x="1371600" y="1047066"/>
            <a:ext cx="6400800" cy="47638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2000" b="1" kern="1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无论是否使用设计模式，设计时都应遵守设计原则</a:t>
            </a: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。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</a:endParaRPr>
          </a:p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endParaRPr lang="en-US" altLang="zh-CN" sz="2000" b="1" kern="1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根本原则：开闭原则</a:t>
            </a:r>
            <a:r>
              <a:rPr lang="en-US" altLang="zh-CN" sz="2000" dirty="0"/>
              <a:t>(Open-Close Principle)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基本原则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抽象与封装原则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接口编程，而不是针对实现编程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组合优先原则</a:t>
            </a:r>
            <a:r>
              <a:rPr lang="en-US" altLang="zh-CN" sz="2000" dirty="0"/>
              <a:t>(</a:t>
            </a:r>
            <a:r>
              <a:rPr lang="zh-CN" altLang="en-US" sz="2000" dirty="0"/>
              <a:t>而不是继承</a:t>
            </a:r>
            <a:r>
              <a:rPr lang="en-US" altLang="zh-CN" sz="2000" dirty="0"/>
              <a:t>)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Char char="u"/>
            </a:pPr>
            <a:endParaRPr lang="en-US" altLang="zh-CN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单一职责原则</a:t>
            </a:r>
            <a:r>
              <a:rPr lang="en-US" altLang="zh-CN" sz="2000" dirty="0"/>
              <a:t>(The single responsibility)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里氏替换原则</a:t>
            </a:r>
            <a:r>
              <a:rPr lang="en-US" altLang="zh-CN" sz="2000" dirty="0"/>
              <a:t>(The </a:t>
            </a:r>
            <a:r>
              <a:rPr lang="en-US" altLang="zh-CN" sz="2000" dirty="0" err="1"/>
              <a:t>Liskov</a:t>
            </a:r>
            <a:r>
              <a:rPr lang="en-US" altLang="zh-CN" sz="2000" dirty="0"/>
              <a:t> substitution )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依赖倒转原则</a:t>
            </a:r>
            <a:endParaRPr lang="en-US" altLang="zh-CN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zh-CN" altLang="en-US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多接口分离原则</a:t>
            </a:r>
            <a:endParaRPr lang="en-US" altLang="zh-CN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zh-CN" altLang="en-US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迪米特法则（委托而不是直接交互</a:t>
            </a:r>
            <a:r>
              <a:rPr lang="zh-CN" altLang="en-US" sz="2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37258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/>
          </p:cNvSpPr>
          <p:nvPr>
            <p:ph type="title"/>
          </p:nvPr>
        </p:nvSpPr>
        <p:spPr>
          <a:xfrm>
            <a:off x="677097" y="125002"/>
            <a:ext cx="4580703" cy="498717"/>
          </a:xfrm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b="1" dirty="0"/>
              <a:t>开闭原则</a:t>
            </a:r>
            <a:r>
              <a:rPr lang="en-US" altLang="zh-CN" b="1" dirty="0"/>
              <a:t>(Open-Close Principle)</a:t>
            </a:r>
          </a:p>
        </p:txBody>
      </p:sp>
      <p:sp>
        <p:nvSpPr>
          <p:cNvPr id="34819" name="Rectangle 3"/>
          <p:cNvSpPr>
            <a:spLocks noGrp="1" noRot="1"/>
          </p:cNvSpPr>
          <p:nvPr>
            <p:ph idx="4294967295"/>
          </p:nvPr>
        </p:nvSpPr>
        <p:spPr>
          <a:xfrm>
            <a:off x="677097" y="990600"/>
            <a:ext cx="4838700" cy="1747837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/>
              <a:t>对扩展开放，对修改关闭</a:t>
            </a:r>
          </a:p>
          <a:p>
            <a:pPr eaLnBrk="1" hangingPunct="1"/>
            <a:r>
              <a:rPr lang="zh-CN" altLang="en-US" dirty="0"/>
              <a:t>禁止修改，允许扩展</a:t>
            </a:r>
          </a:p>
          <a:p>
            <a:pPr eaLnBrk="1" hangingPunct="1"/>
            <a:r>
              <a:rPr lang="zh-CN" altLang="en-US" u="sng" dirty="0">
                <a:solidFill>
                  <a:srgbClr val="FF0000"/>
                </a:solidFill>
              </a:rPr>
              <a:t>这是我们的追求！！！</a:t>
            </a:r>
          </a:p>
        </p:txBody>
      </p:sp>
      <p:pic>
        <p:nvPicPr>
          <p:cNvPr id="34820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981200"/>
            <a:ext cx="4057650" cy="4114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b="1" dirty="0"/>
              <a:t>基本原则</a:t>
            </a:r>
          </a:p>
        </p:txBody>
      </p:sp>
      <p:sp>
        <p:nvSpPr>
          <p:cNvPr id="35843" name="Rectangle 3"/>
          <p:cNvSpPr>
            <a:spLocks noGrp="1" noRot="1"/>
          </p:cNvSpPr>
          <p:nvPr>
            <p:ph idx="4294967295"/>
          </p:nvPr>
        </p:nvSpPr>
        <p:spPr>
          <a:xfrm>
            <a:off x="838200" y="1066800"/>
            <a:ext cx="7886700" cy="4351337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1" dirty="0"/>
              <a:t>抽象与封装原则</a:t>
            </a:r>
          </a:p>
          <a:p>
            <a:pPr lvl="1" eaLnBrk="1" hangingPunct="1"/>
            <a:r>
              <a:rPr lang="zh-CN" altLang="en-US" b="1" dirty="0"/>
              <a:t>分离稳定与变化</a:t>
            </a:r>
          </a:p>
          <a:p>
            <a:pPr lvl="1" eaLnBrk="1" hangingPunct="1"/>
            <a:r>
              <a:rPr lang="zh-CN" altLang="en-US" b="1" dirty="0"/>
              <a:t>封装变化</a:t>
            </a:r>
          </a:p>
          <a:p>
            <a:pPr lvl="1" eaLnBrk="1" hangingPunct="1"/>
            <a:r>
              <a:rPr lang="zh-CN" altLang="en-US" b="1" dirty="0"/>
              <a:t>抽象变化接口</a:t>
            </a:r>
          </a:p>
          <a:p>
            <a:pPr eaLnBrk="1" hangingPunct="1"/>
            <a:r>
              <a:rPr lang="zh-CN" altLang="en-US" b="1" dirty="0"/>
              <a:t>针对接口编程，而不是针对实现编程</a:t>
            </a:r>
          </a:p>
          <a:p>
            <a:pPr eaLnBrk="1" hangingPunct="1"/>
            <a:r>
              <a:rPr lang="zh-CN" altLang="en-US" b="1" dirty="0"/>
              <a:t>组合优先原则</a:t>
            </a:r>
            <a:r>
              <a:rPr lang="en-US" altLang="zh-CN" b="1" dirty="0"/>
              <a:t>(</a:t>
            </a:r>
            <a:r>
              <a:rPr lang="zh-CN" altLang="en-US" b="1" dirty="0"/>
              <a:t>而不是继承</a:t>
            </a:r>
            <a:r>
              <a:rPr lang="en-US" altLang="zh-CN" b="1" dirty="0"/>
              <a:t>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分离稳定与变化</a:t>
            </a:r>
          </a:p>
        </p:txBody>
      </p:sp>
      <p:sp>
        <p:nvSpPr>
          <p:cNvPr id="36867" name="Rectangle 3"/>
          <p:cNvSpPr>
            <a:spLocks noGrp="1" noRot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职责是否变化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实现是否变化</a:t>
            </a:r>
          </a:p>
        </p:txBody>
      </p:sp>
      <p:sp>
        <p:nvSpPr>
          <p:cNvPr id="36868" name="Text Box 4"/>
          <p:cNvSpPr txBox="1"/>
          <p:nvPr/>
        </p:nvSpPr>
        <p:spPr>
          <a:xfrm>
            <a:off x="3886200" y="995892"/>
            <a:ext cx="3886200" cy="53553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class  Clock {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public: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 void 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setDate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() { }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 void 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setTime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()  { }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 void draw( ) const{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    { 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drawDate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( ) ; 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drawTime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(); }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protected: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 void 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drawDate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() { }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 void 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drawTime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() { }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private: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 Date  dt;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 Time  tm;    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};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Rot="1"/>
          </p:cNvSpPr>
          <p:nvPr>
            <p:ph idx="1"/>
          </p:nvPr>
        </p:nvSpPr>
        <p:spPr>
          <a:xfrm>
            <a:off x="533400" y="990600"/>
            <a:ext cx="3276600" cy="4351338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class  IClock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public: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virtual ~</a:t>
            </a:r>
            <a:r>
              <a:rPr lang="en-US" altLang="zh-CN" sz="2000" dirty="0" err="1"/>
              <a:t>Iclock</a:t>
            </a:r>
            <a:r>
              <a:rPr lang="en-US" altLang="zh-CN" sz="2000" dirty="0"/>
              <a:t>() = default;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virtual void </a:t>
            </a:r>
            <a:r>
              <a:rPr lang="en-US" altLang="zh-CN" sz="2000" dirty="0" err="1"/>
              <a:t>setCurrent</a:t>
            </a:r>
            <a:r>
              <a:rPr lang="en-US" altLang="zh-CN" sz="2000" dirty="0"/>
              <a:t>()=0;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virtual void draw( ) const=0;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};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000" dirty="0"/>
          </a:p>
        </p:txBody>
      </p:sp>
      <p:sp>
        <p:nvSpPr>
          <p:cNvPr id="37891" name="Rectangle 4"/>
          <p:cNvSpPr>
            <a:spLocks noRot="1"/>
          </p:cNvSpPr>
          <p:nvPr/>
        </p:nvSpPr>
        <p:spPr>
          <a:xfrm>
            <a:off x="4114800" y="685800"/>
            <a:ext cx="4727575" cy="5943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class  BaseClock : public IClock {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public: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void </a:t>
            </a:r>
            <a:r>
              <a:rPr lang="en-US" altLang="zh-CN" sz="2000" dirty="0" err="1"/>
              <a:t>setCurrent</a:t>
            </a:r>
            <a:r>
              <a:rPr lang="en-US" altLang="zh-CN" sz="2000" dirty="0"/>
              <a:t>() {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 	</a:t>
            </a:r>
            <a:r>
              <a:rPr lang="en-US" altLang="zh-CN" sz="2000" dirty="0" err="1"/>
              <a:t>setDate</a:t>
            </a:r>
            <a:r>
              <a:rPr lang="en-US" altLang="zh-CN" sz="2000" dirty="0"/>
              <a:t>();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setTime</a:t>
            </a:r>
            <a:r>
              <a:rPr lang="en-US" altLang="zh-CN" sz="2000" dirty="0"/>
              <a:t>();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  }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void </a:t>
            </a:r>
            <a:r>
              <a:rPr lang="en-US" altLang="zh-CN" sz="2000" dirty="0" err="1"/>
              <a:t>setDate</a:t>
            </a:r>
            <a:r>
              <a:rPr lang="en-US" altLang="zh-CN" sz="2000" dirty="0"/>
              <a:t>() { }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void </a:t>
            </a:r>
            <a:r>
              <a:rPr lang="en-US" altLang="zh-CN" sz="2000" dirty="0" err="1"/>
              <a:t>setTime</a:t>
            </a:r>
            <a:r>
              <a:rPr lang="en-US" altLang="zh-CN" sz="2000" dirty="0"/>
              <a:t>()  { }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void draw( ) const{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 	</a:t>
            </a:r>
            <a:r>
              <a:rPr lang="en-US" altLang="zh-CN" sz="2000" dirty="0" err="1"/>
              <a:t>drawDate</a:t>
            </a:r>
            <a:r>
              <a:rPr lang="en-US" altLang="zh-CN" sz="2000" dirty="0"/>
              <a:t>() ; 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drawTime</a:t>
            </a:r>
            <a:r>
              <a:rPr lang="en-US" altLang="zh-CN" sz="2000" dirty="0"/>
              <a:t>(); 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	  }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protected: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void </a:t>
            </a:r>
            <a:r>
              <a:rPr lang="en-US" altLang="zh-CN" sz="2000" dirty="0" err="1"/>
              <a:t>drawDate</a:t>
            </a:r>
            <a:r>
              <a:rPr lang="en-US" altLang="zh-CN" sz="2000" dirty="0"/>
              <a:t>() { }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void </a:t>
            </a:r>
            <a:r>
              <a:rPr lang="en-US" altLang="zh-CN" sz="2000" dirty="0" err="1"/>
              <a:t>drawTime</a:t>
            </a:r>
            <a:r>
              <a:rPr lang="en-US" altLang="zh-CN" sz="2000" dirty="0"/>
              <a:t>() { }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private:      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	Date  dt;      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	Time  tm;    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};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针对接口编程</a:t>
            </a:r>
          </a:p>
        </p:txBody>
      </p:sp>
      <p:sp>
        <p:nvSpPr>
          <p:cNvPr id="38915" name="Rectangle 3"/>
          <p:cNvSpPr>
            <a:spLocks noGrp="1" noRot="1"/>
          </p:cNvSpPr>
          <p:nvPr>
            <p:ph idx="4294967295"/>
          </p:nvPr>
        </p:nvSpPr>
        <p:spPr>
          <a:xfrm>
            <a:off x="914400" y="1143000"/>
            <a:ext cx="6324600" cy="4351337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MyClass</a:t>
            </a:r>
            <a:r>
              <a:rPr lang="en-US" altLang="zh-CN" dirty="0"/>
              <a:t> {</a:t>
            </a:r>
          </a:p>
          <a:p>
            <a:pPr eaLnBrk="1" hangingPunct="1">
              <a:buNone/>
            </a:pPr>
            <a:r>
              <a:rPr lang="en-US" altLang="zh-CN" dirty="0"/>
              <a:t>        …</a:t>
            </a:r>
          </a:p>
          <a:p>
            <a:pPr eaLnBrk="1" hangingPunct="1">
              <a:buNone/>
            </a:pPr>
            <a:r>
              <a:rPr lang="en-US" altLang="zh-CN" dirty="0"/>
              <a:t>private:</a:t>
            </a:r>
          </a:p>
          <a:p>
            <a:pPr eaLnBrk="1" hangingPunct="1">
              <a:buNone/>
            </a:pPr>
            <a:r>
              <a:rPr lang="en-US" altLang="zh-CN" dirty="0"/>
              <a:t>        IClock   *  </a:t>
            </a:r>
            <a:r>
              <a:rPr lang="en-US" altLang="zh-CN" dirty="0" err="1"/>
              <a:t>mpClock</a:t>
            </a:r>
            <a:r>
              <a:rPr lang="en-US" altLang="zh-CN" dirty="0"/>
              <a:t>;</a:t>
            </a:r>
          </a:p>
          <a:p>
            <a:pPr eaLnBrk="1" hangingPunct="1">
              <a:buNone/>
            </a:pPr>
            <a:r>
              <a:rPr lang="en-US" altLang="zh-CN" dirty="0"/>
              <a:t>        //</a:t>
            </a:r>
            <a:r>
              <a:rPr lang="zh-CN" altLang="en-US" dirty="0"/>
              <a:t>不采用 </a:t>
            </a:r>
            <a:r>
              <a:rPr lang="en-US" altLang="zh-CN" dirty="0"/>
              <a:t>BaseClock * </a:t>
            </a:r>
            <a:r>
              <a:rPr lang="en-US" altLang="zh-CN" dirty="0" err="1"/>
              <a:t>mpClock</a:t>
            </a:r>
            <a:r>
              <a:rPr lang="zh-CN" altLang="en-US" dirty="0"/>
              <a:t>；</a:t>
            </a:r>
          </a:p>
          <a:p>
            <a:pPr eaLnBrk="1" hangingPunct="1">
              <a:buNone/>
            </a:pPr>
            <a:r>
              <a:rPr lang="en-US" altLang="zh-CN" dirty="0"/>
              <a:t>};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组合优先</a:t>
            </a:r>
          </a:p>
        </p:txBody>
      </p:sp>
      <p:sp>
        <p:nvSpPr>
          <p:cNvPr id="39939" name="Rectangle 3"/>
          <p:cNvSpPr>
            <a:spLocks noGrp="1" noRot="1"/>
          </p:cNvSpPr>
          <p:nvPr>
            <p:ph idx="1"/>
          </p:nvPr>
        </p:nvSpPr>
        <p:spPr>
          <a:xfrm>
            <a:off x="685800" y="1219200"/>
            <a:ext cx="2286000" cy="1518708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dirty="0"/>
              <a:t>class A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dirty="0"/>
              <a:t>   //…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dirty="0"/>
              <a:t>}</a:t>
            </a:r>
            <a:r>
              <a:rPr lang="zh-CN" altLang="en-US" sz="2800" dirty="0"/>
              <a:t>；</a:t>
            </a:r>
          </a:p>
        </p:txBody>
      </p:sp>
      <p:sp>
        <p:nvSpPr>
          <p:cNvPr id="39940" name="Text Box 4"/>
          <p:cNvSpPr txBox="1"/>
          <p:nvPr/>
        </p:nvSpPr>
        <p:spPr>
          <a:xfrm>
            <a:off x="3657600" y="3048000"/>
            <a:ext cx="5029200" cy="36317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000" dirty="0"/>
              <a:t>//</a:t>
            </a:r>
            <a:r>
              <a:rPr lang="zh-CN" altLang="en-US" sz="2000" dirty="0"/>
              <a:t>组合方式</a:t>
            </a:r>
            <a:endParaRPr lang="en-US" altLang="zh-CN" sz="2000" dirty="0"/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000" dirty="0"/>
              <a:t>class EA {</a:t>
            </a: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000" dirty="0"/>
              <a:t>public:</a:t>
            </a: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000" dirty="0"/>
              <a:t>      EA( ):</a:t>
            </a:r>
            <a:r>
              <a:rPr lang="en-US" altLang="zh-CN" sz="2000" dirty="0" err="1"/>
              <a:t>mpA</a:t>
            </a:r>
            <a:r>
              <a:rPr lang="en-US" altLang="zh-CN" sz="2000" dirty="0"/>
              <a:t>(new A()  {}</a:t>
            </a: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000" dirty="0"/>
              <a:t>      ~EA() { delete </a:t>
            </a:r>
            <a:r>
              <a:rPr lang="en-US" altLang="zh-CN" sz="2000" dirty="0" err="1"/>
              <a:t>mpA</a:t>
            </a:r>
            <a:r>
              <a:rPr lang="en-US" altLang="zh-CN" sz="2000" dirty="0"/>
              <a:t>;}</a:t>
            </a: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000" dirty="0"/>
              <a:t>private:</a:t>
            </a: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000" dirty="0"/>
              <a:t>    A  *  </a:t>
            </a:r>
            <a:r>
              <a:rPr lang="en-US" altLang="zh-CN" sz="2000" dirty="0" err="1"/>
              <a:t>mpA</a:t>
            </a:r>
            <a:r>
              <a:rPr lang="en-US" altLang="zh-CN" sz="2000" dirty="0"/>
              <a:t>;</a:t>
            </a: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000" dirty="0"/>
              <a:t>};</a:t>
            </a:r>
          </a:p>
        </p:txBody>
      </p:sp>
      <p:sp>
        <p:nvSpPr>
          <p:cNvPr id="39941" name="Text Box 5"/>
          <p:cNvSpPr txBox="1"/>
          <p:nvPr/>
        </p:nvSpPr>
        <p:spPr>
          <a:xfrm>
            <a:off x="3657600" y="1199121"/>
            <a:ext cx="5029200" cy="15696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// </a:t>
            </a:r>
            <a:r>
              <a:rPr lang="zh-CN" altLang="en-US" sz="2400" dirty="0"/>
              <a:t>继承方式 复用</a:t>
            </a:r>
            <a:r>
              <a:rPr lang="en-US" altLang="zh-CN" sz="2400" dirty="0"/>
              <a:t>A</a:t>
            </a: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class EA :public A {</a:t>
            </a: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};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" name="图片 16" descr="45070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006475"/>
            <a:ext cx="3298825" cy="4157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06475"/>
            <a:ext cx="2917825" cy="40386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6608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/>
          </p:cNvSpPr>
          <p:nvPr>
            <p:ph type="title"/>
          </p:nvPr>
        </p:nvSpPr>
        <p:spPr>
          <a:xfrm>
            <a:off x="677097" y="125002"/>
            <a:ext cx="6942903" cy="498717"/>
          </a:xfrm>
          <a:ln/>
        </p:spPr>
        <p:txBody>
          <a:bodyPr vert="horz" wrap="square" lIns="91440" tIns="45720" rIns="91440" bIns="45720" anchor="ctr">
            <a:normAutofit/>
          </a:bodyPr>
          <a:lstStyle/>
          <a:p>
            <a:r>
              <a:rPr lang="zh-CN" altLang="en-US" sz="2100" dirty="0">
                <a:solidFill>
                  <a:schemeClr val="tx1"/>
                </a:solidFill>
                <a:latin typeface="+mj-lt"/>
                <a:ea typeface="+mj-ea"/>
              </a:rPr>
              <a:t>单一职责原则</a:t>
            </a:r>
            <a:r>
              <a:rPr lang="en-US" altLang="zh-CN" sz="2100" dirty="0">
                <a:solidFill>
                  <a:schemeClr val="tx1"/>
                </a:solidFill>
                <a:latin typeface="+mj-lt"/>
                <a:ea typeface="+mj-ea"/>
              </a:rPr>
              <a:t>(The single responsibility)</a:t>
            </a:r>
          </a:p>
        </p:txBody>
      </p:sp>
      <p:sp>
        <p:nvSpPr>
          <p:cNvPr id="40963" name="Rectangle 3"/>
          <p:cNvSpPr>
            <a:spLocks noGrp="1" noRot="1"/>
          </p:cNvSpPr>
          <p:nvPr>
            <p:ph idx="4294967295"/>
          </p:nvPr>
        </p:nvSpPr>
        <p:spPr>
          <a:xfrm>
            <a:off x="533400" y="1371600"/>
            <a:ext cx="8207375" cy="4244975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/>
              <a:t>类的职责不要过多</a:t>
            </a:r>
            <a:endParaRPr lang="en-US" altLang="zh-CN" dirty="0"/>
          </a:p>
          <a:p>
            <a:pPr eaLnBrk="1" hangingPunct="1"/>
            <a:r>
              <a:rPr lang="zh-CN" altLang="en-US" dirty="0"/>
              <a:t>不要定义巨型类</a:t>
            </a:r>
          </a:p>
          <a:p>
            <a:pPr eaLnBrk="1" hangingPunct="1"/>
            <a:r>
              <a:rPr lang="zh-CN" altLang="en-US" dirty="0"/>
              <a:t>单一职责可有效降低类间的耦合度，提高内聚度</a:t>
            </a:r>
          </a:p>
          <a:p>
            <a:pPr eaLnBrk="1" hangingPunct="1"/>
            <a:r>
              <a:rPr lang="zh-CN" altLang="en-US" dirty="0"/>
              <a:t>职责的划分不可过于机械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/>
          </p:cNvSpPr>
          <p:nvPr>
            <p:ph type="title"/>
          </p:nvPr>
        </p:nvSpPr>
        <p:spPr>
          <a:xfrm>
            <a:off x="677097" y="125002"/>
            <a:ext cx="5723703" cy="498717"/>
          </a:xfrm>
          <a:ln/>
        </p:spPr>
        <p:txBody>
          <a:bodyPr vert="horz" wrap="square" lIns="91440" tIns="45720" rIns="91440" bIns="45720" anchor="ctr">
            <a:normAutofit/>
          </a:bodyPr>
          <a:lstStyle/>
          <a:p>
            <a:pPr eaLnBrk="1" hangingPunct="1"/>
            <a:r>
              <a:rPr lang="zh-CN" altLang="en-US" sz="2300" dirty="0">
                <a:solidFill>
                  <a:schemeClr val="tx1"/>
                </a:solidFill>
                <a:latin typeface="+mj-lt"/>
                <a:ea typeface="+mj-ea"/>
              </a:rPr>
              <a:t>里氏替换原则</a:t>
            </a:r>
            <a:r>
              <a:rPr lang="en-US" altLang="zh-CN" sz="2300" dirty="0">
                <a:solidFill>
                  <a:schemeClr val="tx1"/>
                </a:solidFill>
                <a:latin typeface="+mj-lt"/>
                <a:ea typeface="+mj-ea"/>
              </a:rPr>
              <a:t>(The </a:t>
            </a:r>
            <a:r>
              <a:rPr lang="en-US" altLang="zh-CN" sz="2300" dirty="0" err="1">
                <a:solidFill>
                  <a:schemeClr val="tx1"/>
                </a:solidFill>
                <a:latin typeface="+mj-lt"/>
                <a:ea typeface="+mj-ea"/>
              </a:rPr>
              <a:t>Liskov</a:t>
            </a:r>
            <a:r>
              <a:rPr lang="en-US" altLang="zh-CN" sz="2300" dirty="0">
                <a:solidFill>
                  <a:schemeClr val="tx1"/>
                </a:solidFill>
                <a:latin typeface="+mj-lt"/>
                <a:ea typeface="+mj-ea"/>
              </a:rPr>
              <a:t> substitution)</a:t>
            </a:r>
            <a:endParaRPr lang="en-US" altLang="zh-CN" sz="4000" b="1" dirty="0"/>
          </a:p>
        </p:txBody>
      </p:sp>
      <p:sp>
        <p:nvSpPr>
          <p:cNvPr id="41987" name="Rectangle 3"/>
          <p:cNvSpPr>
            <a:spLocks noGrp="1" noRot="1"/>
          </p:cNvSpPr>
          <p:nvPr>
            <p:ph idx="4294967295"/>
          </p:nvPr>
        </p:nvSpPr>
        <p:spPr>
          <a:xfrm>
            <a:off x="762000" y="990600"/>
            <a:ext cx="8207375" cy="1339850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>
            <a:normAutofit fontScale="92500" lnSpcReduction="20000"/>
          </a:bodyPr>
          <a:lstStyle/>
          <a:p>
            <a:pPr eaLnBrk="1" hangingPunct="1"/>
            <a:r>
              <a:rPr lang="zh-CN" altLang="en-US" dirty="0"/>
              <a:t>任何出现父类的地方，均可用子类对象替换；</a:t>
            </a:r>
          </a:p>
          <a:p>
            <a:pPr eaLnBrk="1" hangingPunct="1"/>
            <a:r>
              <a:rPr lang="zh-CN" altLang="en-US" dirty="0"/>
              <a:t>必须正确地使用继承</a:t>
            </a:r>
          </a:p>
          <a:p>
            <a:pPr eaLnBrk="1" hangingPunct="1"/>
            <a:r>
              <a:rPr lang="zh-CN" altLang="en-US" dirty="0"/>
              <a:t>限制</a:t>
            </a:r>
            <a:r>
              <a:rPr lang="en-US" altLang="zh-CN" dirty="0"/>
              <a:t>RTTI</a:t>
            </a:r>
            <a:r>
              <a:rPr lang="zh-CN" altLang="en-US" dirty="0"/>
              <a:t>的使用</a:t>
            </a:r>
          </a:p>
        </p:txBody>
      </p:sp>
      <p:pic>
        <p:nvPicPr>
          <p:cNvPr id="41988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866390"/>
            <a:ext cx="3962400" cy="3429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chemeClr val="tx1"/>
                </a:solidFill>
              </a:rPr>
              <a:t>依赖倒转原则</a:t>
            </a:r>
          </a:p>
        </p:txBody>
      </p:sp>
      <p:sp>
        <p:nvSpPr>
          <p:cNvPr id="43011" name="Rectangle 3"/>
          <p:cNvSpPr>
            <a:spLocks noGrp="1" noRot="1"/>
          </p:cNvSpPr>
          <p:nvPr>
            <p:ph idx="4294967295"/>
          </p:nvPr>
        </p:nvSpPr>
        <p:spPr>
          <a:xfrm>
            <a:off x="990600" y="1066800"/>
            <a:ext cx="7886700" cy="4351337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/>
              <a:t>倒转是指：与结构化设计方法正好相反；</a:t>
            </a:r>
          </a:p>
          <a:p>
            <a:pPr eaLnBrk="1" hangingPunct="1"/>
            <a:r>
              <a:rPr lang="zh-CN" altLang="en-US" dirty="0"/>
              <a:t>结构化中依赖：高层依赖于底层具体实现；</a:t>
            </a:r>
          </a:p>
          <a:p>
            <a:pPr eaLnBrk="1" hangingPunct="1"/>
            <a:r>
              <a:rPr lang="en-US" altLang="zh-CN" dirty="0"/>
              <a:t>OO</a:t>
            </a:r>
            <a:r>
              <a:rPr lang="zh-CN" altLang="en-US" dirty="0"/>
              <a:t>中依赖：高层只依赖于底层的抽象类和接口；即底层的实现类依赖抽象类和接口。</a:t>
            </a:r>
            <a:endParaRPr lang="en-US" altLang="zh-CN" dirty="0"/>
          </a:p>
          <a:p>
            <a:pPr eaLnBrk="1" hangingPunct="1"/>
            <a:r>
              <a:rPr lang="zh-CN" altLang="en-US" dirty="0"/>
              <a:t>应用</a:t>
            </a:r>
            <a:r>
              <a:rPr lang="en-US" altLang="zh-CN" dirty="0"/>
              <a:t>IOC</a:t>
            </a:r>
            <a:r>
              <a:rPr lang="zh-CN" altLang="en-US" dirty="0"/>
              <a:t>（控制反转）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依赖倒置说明</a:t>
            </a:r>
          </a:p>
        </p:txBody>
      </p:sp>
      <p:pic>
        <p:nvPicPr>
          <p:cNvPr id="4403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95400"/>
            <a:ext cx="7467600" cy="49260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依赖倒置的一个应用例</a:t>
            </a:r>
            <a:r>
              <a:rPr lang="en-US" altLang="zh-CN" dirty="0"/>
              <a:t>(IOC/</a:t>
            </a:r>
            <a:r>
              <a:rPr lang="zh-CN" altLang="en-US" dirty="0"/>
              <a:t>控制反转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44189"/>
            <a:ext cx="3810000" cy="4109508"/>
          </a:xfrm>
          <a:ln>
            <a:solidFill>
              <a:srgbClr val="0000FF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/>
              <a:t>class Client {</a:t>
            </a:r>
          </a:p>
          <a:p>
            <a:pPr marL="0" indent="0">
              <a:buNone/>
            </a:pPr>
            <a:r>
              <a:rPr lang="en-US" altLang="zh-CN" dirty="0"/>
              <a:t>public:</a:t>
            </a:r>
          </a:p>
          <a:p>
            <a:pPr marL="0" indent="0">
              <a:buNone/>
            </a:pPr>
            <a:r>
              <a:rPr lang="en-US" altLang="zh-CN" dirty="0"/>
              <a:t>      void call() {</a:t>
            </a:r>
          </a:p>
          <a:p>
            <a:pPr marL="0" indent="0">
              <a:buNone/>
            </a:pPr>
            <a:r>
              <a:rPr lang="en-US" altLang="zh-CN" dirty="0"/>
              <a:t>          IA </a:t>
            </a:r>
            <a:r>
              <a:rPr lang="zh-CN" altLang="en-US" dirty="0"/>
              <a:t>* </a:t>
            </a:r>
            <a:r>
              <a:rPr lang="en-US" altLang="zh-CN" dirty="0" err="1"/>
              <a:t>pA</a:t>
            </a:r>
            <a:r>
              <a:rPr lang="en-US" altLang="zh-CN" dirty="0"/>
              <a:t> = new </a:t>
            </a:r>
            <a:r>
              <a:rPr lang="en-US" altLang="zh-CN" dirty="0" err="1"/>
              <a:t>ImpA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     B </a:t>
            </a:r>
            <a:r>
              <a:rPr lang="zh-CN" altLang="en-US" dirty="0"/>
              <a:t>* </a:t>
            </a:r>
            <a:r>
              <a:rPr lang="en-US" altLang="zh-CN" dirty="0" err="1"/>
              <a:t>pB</a:t>
            </a:r>
            <a:r>
              <a:rPr lang="en-US" altLang="zh-CN" dirty="0"/>
              <a:t> = new B(</a:t>
            </a:r>
            <a:r>
              <a:rPr lang="en-US" altLang="zh-CN" dirty="0" err="1"/>
              <a:t>pA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      </a:t>
            </a:r>
            <a:r>
              <a:rPr lang="en-US" altLang="zh-CN" dirty="0" err="1"/>
              <a:t>pB</a:t>
            </a:r>
            <a:r>
              <a:rPr lang="en-US" altLang="zh-CN" dirty="0"/>
              <a:t>-&gt;</a:t>
            </a:r>
            <a:r>
              <a:rPr lang="en-US" altLang="zh-CN" dirty="0" err="1"/>
              <a:t>func</a:t>
            </a:r>
            <a:r>
              <a:rPr lang="en-US" altLang="zh-CN" dirty="0"/>
              <a:t>( );</a:t>
            </a:r>
          </a:p>
          <a:p>
            <a:pPr marL="0" indent="0">
              <a:buNone/>
            </a:pPr>
            <a:r>
              <a:rPr lang="en-US" altLang="zh-CN" dirty="0"/>
              <a:t>          delete </a:t>
            </a:r>
            <a:r>
              <a:rPr lang="en-US" altLang="zh-CN" dirty="0" err="1"/>
              <a:t>pB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     delete </a:t>
            </a:r>
            <a:r>
              <a:rPr lang="en-US" altLang="zh-CN" dirty="0" err="1"/>
              <a:t>pA</a:t>
            </a:r>
            <a:r>
              <a:rPr lang="en-US" altLang="zh-CN" dirty="0"/>
              <a:t>; </a:t>
            </a:r>
          </a:p>
          <a:p>
            <a:pPr marL="0" indent="0">
              <a:buNone/>
            </a:pPr>
            <a:r>
              <a:rPr lang="en-US" altLang="zh-CN" dirty="0"/>
              <a:t>      }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95800" y="744189"/>
            <a:ext cx="4267200" cy="4109508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class B {</a:t>
            </a:r>
          </a:p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public:</a:t>
            </a:r>
          </a:p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      B(IA * p):</a:t>
            </a:r>
            <a:r>
              <a:rPr lang="en-US" altLang="zh-CN" dirty="0" err="1"/>
              <a:t>pA</a:t>
            </a:r>
            <a:r>
              <a:rPr lang="en-US" altLang="zh-CN" dirty="0"/>
              <a:t>(p) { }</a:t>
            </a:r>
          </a:p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      //</a:t>
            </a:r>
            <a:r>
              <a:rPr lang="zh-CN" altLang="en-US" dirty="0"/>
              <a:t>或</a:t>
            </a:r>
            <a:endParaRPr lang="en-US" altLang="zh-CN" dirty="0"/>
          </a:p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      //void </a:t>
            </a:r>
            <a:r>
              <a:rPr lang="en-US" altLang="zh-CN" dirty="0" err="1"/>
              <a:t>setA</a:t>
            </a:r>
            <a:r>
              <a:rPr lang="en-US" altLang="zh-CN" dirty="0"/>
              <a:t>(IA </a:t>
            </a:r>
            <a:r>
              <a:rPr lang="zh-CN" altLang="en-US" dirty="0"/>
              <a:t>* </a:t>
            </a:r>
            <a:r>
              <a:rPr lang="en-US" altLang="zh-CN" dirty="0"/>
              <a:t>p) { </a:t>
            </a:r>
            <a:r>
              <a:rPr lang="en-US" altLang="zh-CN" dirty="0" err="1"/>
              <a:t>pA</a:t>
            </a:r>
            <a:r>
              <a:rPr lang="en-US" altLang="zh-CN" dirty="0"/>
              <a:t> = p; }</a:t>
            </a:r>
          </a:p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public:</a:t>
            </a:r>
          </a:p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      void </a:t>
            </a:r>
            <a:r>
              <a:rPr lang="en-US" altLang="zh-CN" dirty="0" err="1"/>
              <a:t>func</a:t>
            </a:r>
            <a:r>
              <a:rPr lang="en-US" altLang="zh-CN" dirty="0"/>
              <a:t>() {</a:t>
            </a:r>
          </a:p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pA</a:t>
            </a:r>
            <a:r>
              <a:rPr lang="en-US" altLang="zh-CN" dirty="0"/>
              <a:t>-&gt;xxx ( );            </a:t>
            </a:r>
          </a:p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      }</a:t>
            </a:r>
          </a:p>
          <a:p>
            <a:pPr marL="0" indent="0" fontAlgn="auto">
              <a:spcAft>
                <a:spcPts val="0"/>
              </a:spcAft>
              <a:buClrTx/>
              <a:buSzTx/>
              <a:buNone/>
            </a:pPr>
            <a:r>
              <a:rPr lang="en-US" altLang="zh-CN" dirty="0"/>
              <a:t>private:</a:t>
            </a:r>
            <a:br>
              <a:rPr lang="en-US" altLang="zh-CN" dirty="0"/>
            </a:br>
            <a:r>
              <a:rPr lang="en-US" altLang="zh-CN" b="1" dirty="0">
                <a:solidFill>
                  <a:srgbClr val="0000FF"/>
                </a:solidFill>
              </a:rPr>
              <a:t>      IA  *  </a:t>
            </a:r>
            <a:r>
              <a:rPr lang="en-US" altLang="zh-CN" b="1" dirty="0" err="1">
                <a:solidFill>
                  <a:srgbClr val="0000FF"/>
                </a:solidFill>
              </a:rPr>
              <a:t>pA</a:t>
            </a:r>
            <a:r>
              <a:rPr lang="en-US" altLang="zh-CN" b="1" dirty="0">
                <a:solidFill>
                  <a:srgbClr val="0000FF"/>
                </a:solidFill>
              </a:rPr>
              <a:t>;</a:t>
            </a:r>
          </a:p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01772" y="4953000"/>
            <a:ext cx="8610600" cy="181588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Client</a:t>
            </a:r>
            <a:r>
              <a:rPr lang="zh-CN" altLang="en-US" dirty="0"/>
              <a:t>控制</a:t>
            </a:r>
            <a:r>
              <a:rPr lang="en-US" altLang="zh-CN" dirty="0"/>
              <a:t>B</a:t>
            </a:r>
            <a:r>
              <a:rPr lang="zh-CN" altLang="en-US" dirty="0"/>
              <a:t>中的</a:t>
            </a:r>
            <a:r>
              <a:rPr lang="en-US" altLang="zh-CN" dirty="0" err="1"/>
              <a:t>pA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当需要改变</a:t>
            </a:r>
            <a:r>
              <a:rPr lang="en-US" altLang="zh-CN" dirty="0" err="1"/>
              <a:t>pA</a:t>
            </a:r>
            <a:r>
              <a:rPr lang="zh-CN" altLang="en-US" dirty="0"/>
              <a:t>时</a:t>
            </a:r>
            <a:r>
              <a:rPr lang="en-US" altLang="zh-CN" dirty="0"/>
              <a:t>,</a:t>
            </a:r>
            <a:r>
              <a:rPr lang="zh-CN" altLang="en-US" dirty="0"/>
              <a:t>需修改</a:t>
            </a:r>
            <a:r>
              <a:rPr lang="en-US" altLang="zh-CN" dirty="0"/>
              <a:t>Client;</a:t>
            </a:r>
          </a:p>
          <a:p>
            <a:r>
              <a:rPr lang="zh-CN" altLang="en-US" dirty="0"/>
              <a:t>所以</a:t>
            </a:r>
            <a:r>
              <a:rPr lang="en-US" altLang="zh-CN" dirty="0"/>
              <a:t>,Client</a:t>
            </a:r>
            <a:r>
              <a:rPr lang="zh-CN" altLang="en-US" dirty="0"/>
              <a:t>的责任重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目标</a:t>
            </a:r>
            <a:r>
              <a:rPr lang="en-US" altLang="zh-CN" dirty="0"/>
              <a:t>: </a:t>
            </a:r>
            <a:r>
              <a:rPr lang="zh-CN" altLang="en-US" dirty="0"/>
              <a:t>减少</a:t>
            </a:r>
            <a:r>
              <a:rPr lang="en-US" altLang="zh-CN" dirty="0"/>
              <a:t>Client</a:t>
            </a:r>
            <a:r>
              <a:rPr lang="zh-CN" altLang="en-US" dirty="0"/>
              <a:t>的责任</a:t>
            </a:r>
            <a:r>
              <a:rPr lang="en-US" altLang="zh-CN" dirty="0"/>
              <a:t>,</a:t>
            </a:r>
            <a:r>
              <a:rPr lang="zh-CN" altLang="en-US" dirty="0"/>
              <a:t>即</a:t>
            </a:r>
            <a:r>
              <a:rPr lang="en-US" altLang="zh-CN" dirty="0" err="1"/>
              <a:t>pA</a:t>
            </a:r>
            <a:r>
              <a:rPr lang="zh-CN" altLang="en-US" dirty="0"/>
              <a:t>不再由</a:t>
            </a:r>
            <a:r>
              <a:rPr lang="en-US" altLang="zh-CN" dirty="0"/>
              <a:t>Client</a:t>
            </a:r>
            <a:r>
              <a:rPr lang="zh-CN" altLang="en-US" dirty="0"/>
              <a:t>控制</a:t>
            </a:r>
          </a:p>
        </p:txBody>
      </p:sp>
    </p:spTree>
    <p:extLst>
      <p:ext uri="{BB962C8B-B14F-4D97-AF65-F5344CB8AC3E}">
        <p14:creationId xmlns:p14="http://schemas.microsoft.com/office/powerpoint/2010/main" val="16494381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依赖倒置的一个应用例</a:t>
            </a:r>
            <a:r>
              <a:rPr lang="en-US" altLang="zh-CN" dirty="0"/>
              <a:t>(IOC/</a:t>
            </a:r>
            <a:r>
              <a:rPr lang="zh-CN" altLang="en-US" dirty="0"/>
              <a:t>控制反转</a:t>
            </a:r>
            <a:r>
              <a:rPr lang="en-US" altLang="zh-CN" dirty="0"/>
              <a:t>-2)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44189"/>
            <a:ext cx="3810000" cy="4109508"/>
          </a:xfrm>
          <a:ln>
            <a:solidFill>
              <a:srgbClr val="0000FF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/>
              <a:t>class Client {</a:t>
            </a:r>
          </a:p>
          <a:p>
            <a:pPr marL="0" indent="0">
              <a:buNone/>
            </a:pPr>
            <a:r>
              <a:rPr lang="en-US" altLang="zh-CN" dirty="0"/>
              <a:t>public:</a:t>
            </a:r>
          </a:p>
          <a:p>
            <a:pPr marL="0" indent="0">
              <a:buNone/>
            </a:pPr>
            <a:r>
              <a:rPr lang="en-US" altLang="zh-CN" dirty="0"/>
              <a:t>      void call() {</a:t>
            </a:r>
          </a:p>
          <a:p>
            <a:pPr marL="0" indent="0">
              <a:buNone/>
            </a:pPr>
            <a:r>
              <a:rPr lang="en-US" altLang="zh-CN" dirty="0"/>
              <a:t>          </a:t>
            </a:r>
            <a:r>
              <a:rPr lang="en-US" altLang="zh-CN" strike="sngStrike" dirty="0">
                <a:solidFill>
                  <a:srgbClr val="FF0000"/>
                </a:solidFill>
              </a:rPr>
              <a:t>IA </a:t>
            </a:r>
            <a:r>
              <a:rPr lang="zh-CN" altLang="en-US" strike="sngStrike" dirty="0">
                <a:solidFill>
                  <a:srgbClr val="FF0000"/>
                </a:solidFill>
              </a:rPr>
              <a:t>* </a:t>
            </a:r>
            <a:r>
              <a:rPr lang="en-US" altLang="zh-CN" strike="sngStrike" dirty="0" err="1">
                <a:solidFill>
                  <a:srgbClr val="FF0000"/>
                </a:solidFill>
              </a:rPr>
              <a:t>pA</a:t>
            </a:r>
            <a:r>
              <a:rPr lang="en-US" altLang="zh-CN" strike="sngStrike" dirty="0">
                <a:solidFill>
                  <a:srgbClr val="FF0000"/>
                </a:solidFill>
              </a:rPr>
              <a:t> = new </a:t>
            </a:r>
            <a:r>
              <a:rPr lang="en-US" altLang="zh-CN" strike="sngStrike" dirty="0" err="1">
                <a:solidFill>
                  <a:srgbClr val="FF0000"/>
                </a:solidFill>
              </a:rPr>
              <a:t>ImpA</a:t>
            </a:r>
            <a:r>
              <a:rPr lang="en-US" altLang="zh-CN" strike="sngStrike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/>
              <a:t>          B </a:t>
            </a:r>
            <a:r>
              <a:rPr lang="zh-CN" altLang="en-US" dirty="0"/>
              <a:t>* </a:t>
            </a:r>
            <a:r>
              <a:rPr lang="en-US" altLang="zh-CN" dirty="0" err="1"/>
              <a:t>pB</a:t>
            </a:r>
            <a:r>
              <a:rPr lang="en-US" altLang="zh-CN" dirty="0"/>
              <a:t> = new B(</a:t>
            </a:r>
            <a:r>
              <a:rPr lang="en-US" altLang="zh-CN" strike="sngStrike" dirty="0" err="1">
                <a:solidFill>
                  <a:srgbClr val="FF0000"/>
                </a:solidFill>
              </a:rPr>
              <a:t>pA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      </a:t>
            </a:r>
            <a:r>
              <a:rPr lang="en-US" altLang="zh-CN" dirty="0" err="1"/>
              <a:t>pB</a:t>
            </a:r>
            <a:r>
              <a:rPr lang="en-US" altLang="zh-CN" dirty="0"/>
              <a:t>-&gt;</a:t>
            </a:r>
            <a:r>
              <a:rPr lang="en-US" altLang="zh-CN" dirty="0" err="1"/>
              <a:t>func</a:t>
            </a:r>
            <a:r>
              <a:rPr lang="en-US" altLang="zh-CN" dirty="0"/>
              <a:t>( );</a:t>
            </a:r>
          </a:p>
          <a:p>
            <a:pPr marL="0" indent="0">
              <a:buNone/>
            </a:pPr>
            <a:r>
              <a:rPr lang="en-US" altLang="zh-CN" dirty="0"/>
              <a:t>          delete </a:t>
            </a:r>
            <a:r>
              <a:rPr lang="en-US" altLang="zh-CN" dirty="0" err="1"/>
              <a:t>pB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     </a:t>
            </a:r>
            <a:r>
              <a:rPr lang="en-US" altLang="zh-CN" strike="sngStrike" dirty="0">
                <a:solidFill>
                  <a:srgbClr val="FF0000"/>
                </a:solidFill>
              </a:rPr>
              <a:t>delete </a:t>
            </a:r>
            <a:r>
              <a:rPr lang="en-US" altLang="zh-CN" strike="sngStrike" dirty="0" err="1">
                <a:solidFill>
                  <a:srgbClr val="FF0000"/>
                </a:solidFill>
              </a:rPr>
              <a:t>pA</a:t>
            </a:r>
            <a:r>
              <a:rPr lang="en-US" altLang="zh-CN" strike="sngStrike" dirty="0">
                <a:solidFill>
                  <a:srgbClr val="FF0000"/>
                </a:solidFill>
              </a:rPr>
              <a:t>; </a:t>
            </a:r>
          </a:p>
          <a:p>
            <a:pPr marL="0" indent="0">
              <a:buNone/>
            </a:pPr>
            <a:r>
              <a:rPr lang="en-US" altLang="zh-CN" dirty="0"/>
              <a:t>      }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95800" y="744189"/>
            <a:ext cx="4267200" cy="4109508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class B {</a:t>
            </a:r>
          </a:p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public:</a:t>
            </a:r>
          </a:p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      B( ) { </a:t>
            </a:r>
            <a:br>
              <a:rPr lang="en-US" altLang="zh-CN" dirty="0"/>
            </a:br>
            <a:r>
              <a:rPr lang="en-US" altLang="zh-CN" dirty="0"/>
              <a:t>         </a:t>
            </a:r>
            <a:r>
              <a:rPr lang="en-US" altLang="zh-CN" dirty="0" err="1"/>
              <a:t>pA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rgbClr val="0000FF"/>
                </a:solidFill>
              </a:rPr>
              <a:t>AMgr</a:t>
            </a:r>
            <a:r>
              <a:rPr lang="en-US" altLang="zh-CN" dirty="0"/>
              <a:t>::</a:t>
            </a:r>
            <a:r>
              <a:rPr lang="en-US" altLang="zh-CN" dirty="0" err="1"/>
              <a:t>getAByClassName</a:t>
            </a:r>
            <a:r>
              <a:rPr lang="en-US" altLang="zh-CN" dirty="0"/>
              <a:t>( );</a:t>
            </a:r>
          </a:p>
          <a:p>
            <a:pPr marL="0" indent="0" fontAlgn="auto">
              <a:spcAft>
                <a:spcPts val="0"/>
              </a:spcAft>
              <a:buClrTx/>
              <a:buSzTx/>
              <a:buNone/>
            </a:pPr>
            <a:r>
              <a:rPr lang="en-US" altLang="zh-CN" dirty="0"/>
              <a:t>       //</a:t>
            </a:r>
            <a:r>
              <a:rPr lang="en-US" altLang="zh-CN" dirty="0" err="1"/>
              <a:t>pA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rgbClr val="0000FF"/>
                </a:solidFill>
              </a:rPr>
              <a:t>AMgr</a:t>
            </a:r>
            <a:r>
              <a:rPr lang="en-US" altLang="zh-CN" dirty="0"/>
              <a:t>::</a:t>
            </a:r>
            <a:r>
              <a:rPr lang="en-US" altLang="zh-CN" dirty="0" err="1"/>
              <a:t>getAByObjectName</a:t>
            </a:r>
            <a:r>
              <a:rPr lang="en-US" altLang="zh-CN" dirty="0"/>
              <a:t>( );</a:t>
            </a:r>
          </a:p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      }</a:t>
            </a:r>
          </a:p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public:</a:t>
            </a:r>
          </a:p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      void </a:t>
            </a:r>
            <a:r>
              <a:rPr lang="en-US" altLang="zh-CN" dirty="0" err="1"/>
              <a:t>func</a:t>
            </a:r>
            <a:r>
              <a:rPr lang="en-US" altLang="zh-CN" dirty="0"/>
              <a:t>() {</a:t>
            </a:r>
          </a:p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pA</a:t>
            </a:r>
            <a:r>
              <a:rPr lang="en-US" altLang="zh-CN" dirty="0"/>
              <a:t>-&gt;xxx ( );            </a:t>
            </a:r>
          </a:p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      }</a:t>
            </a:r>
          </a:p>
          <a:p>
            <a:pPr marL="0" indent="0" fontAlgn="auto">
              <a:spcAft>
                <a:spcPts val="0"/>
              </a:spcAft>
              <a:buClrTx/>
              <a:buSzTx/>
              <a:buNone/>
            </a:pPr>
            <a:r>
              <a:rPr lang="en-US" altLang="zh-CN" dirty="0"/>
              <a:t>private:</a:t>
            </a:r>
            <a:br>
              <a:rPr lang="en-US" altLang="zh-CN" dirty="0"/>
            </a:br>
            <a:r>
              <a:rPr lang="en-US" altLang="zh-CN" b="1" dirty="0">
                <a:solidFill>
                  <a:srgbClr val="0000FF"/>
                </a:solidFill>
              </a:rPr>
              <a:t>      IA  *  </a:t>
            </a:r>
            <a:r>
              <a:rPr lang="en-US" altLang="zh-CN" b="1" dirty="0" err="1">
                <a:solidFill>
                  <a:srgbClr val="0000FF"/>
                </a:solidFill>
              </a:rPr>
              <a:t>pA</a:t>
            </a:r>
            <a:r>
              <a:rPr lang="en-US" altLang="zh-CN" b="1" dirty="0">
                <a:solidFill>
                  <a:srgbClr val="0000FF"/>
                </a:solidFill>
              </a:rPr>
              <a:t>;</a:t>
            </a:r>
          </a:p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01772" y="4953000"/>
            <a:ext cx="8610600" cy="20005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结果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/>
              <a:t>Client</a:t>
            </a:r>
            <a:r>
              <a:rPr lang="zh-CN" altLang="en-US" sz="2400" dirty="0"/>
              <a:t>不再对</a:t>
            </a:r>
            <a:r>
              <a:rPr lang="en-US" altLang="zh-CN" sz="2400" dirty="0" err="1"/>
              <a:t>pA</a:t>
            </a:r>
            <a:r>
              <a:rPr lang="zh-CN" altLang="en-US" sz="2400" dirty="0"/>
              <a:t>负责</a:t>
            </a:r>
            <a:endParaRPr lang="en-US" altLang="zh-CN" sz="2400" dirty="0"/>
          </a:p>
          <a:p>
            <a:r>
              <a:rPr lang="zh-CN" altLang="en-US" sz="2400" dirty="0"/>
              <a:t>对</a:t>
            </a:r>
            <a:r>
              <a:rPr lang="en-US" altLang="zh-CN" sz="2400" dirty="0" err="1"/>
              <a:t>pA</a:t>
            </a:r>
            <a:r>
              <a:rPr lang="zh-CN" altLang="en-US" sz="2400" dirty="0"/>
              <a:t>控制</a:t>
            </a:r>
            <a:r>
              <a:rPr lang="en-US" altLang="zh-CN" sz="2400" dirty="0"/>
              <a:t>,</a:t>
            </a:r>
            <a:r>
              <a:rPr lang="zh-CN" altLang="en-US" sz="2400" dirty="0"/>
              <a:t>由</a:t>
            </a:r>
            <a:r>
              <a:rPr lang="en-US" altLang="zh-CN" sz="2400" dirty="0"/>
              <a:t>B</a:t>
            </a:r>
            <a:r>
              <a:rPr lang="zh-CN" altLang="en-US" sz="2400" dirty="0"/>
              <a:t>自己负责了</a:t>
            </a:r>
            <a:endParaRPr lang="en-US" altLang="zh-CN" sz="2400" dirty="0"/>
          </a:p>
          <a:p>
            <a:r>
              <a:rPr lang="zh-CN" altLang="en-US" sz="2400" dirty="0"/>
              <a:t>改变</a:t>
            </a:r>
            <a:r>
              <a:rPr lang="en-US" altLang="zh-CN" sz="2400" dirty="0" err="1"/>
              <a:t>pA</a:t>
            </a:r>
            <a:r>
              <a:rPr lang="en-US" altLang="zh-CN" sz="2400" dirty="0"/>
              <a:t>,</a:t>
            </a:r>
            <a:r>
              <a:rPr lang="zh-CN" altLang="en-US" sz="2400" dirty="0"/>
              <a:t>不再需要改</a:t>
            </a:r>
            <a:r>
              <a:rPr lang="en-US" altLang="zh-CN" sz="2400" dirty="0"/>
              <a:t>Client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了</a:t>
            </a:r>
            <a:endParaRPr lang="en-US" altLang="zh-CN" sz="2400" dirty="0"/>
          </a:p>
          <a:p>
            <a:r>
              <a:rPr lang="zh-CN" altLang="en-US" sz="2400" dirty="0"/>
              <a:t>若将</a:t>
            </a:r>
            <a:r>
              <a:rPr lang="en-US" altLang="zh-CN" sz="2400" dirty="0" err="1"/>
              <a:t>AMgr</a:t>
            </a:r>
            <a:r>
              <a:rPr lang="zh-CN" altLang="en-US" sz="2400" dirty="0"/>
              <a:t>看作一个容器，那就是依赖注入了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139521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b="1" dirty="0"/>
              <a:t>多接口分离原则</a:t>
            </a:r>
          </a:p>
        </p:txBody>
      </p:sp>
      <p:sp>
        <p:nvSpPr>
          <p:cNvPr id="45059" name="Rectangle 3"/>
          <p:cNvSpPr>
            <a:spLocks noGrp="1" noRot="1"/>
          </p:cNvSpPr>
          <p:nvPr>
            <p:ph idx="4294967295"/>
          </p:nvPr>
        </p:nvSpPr>
        <p:spPr>
          <a:xfrm>
            <a:off x="1257300" y="995363"/>
            <a:ext cx="7886700" cy="4351337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/>
              <a:t>一个接口类的职责不要太多</a:t>
            </a:r>
          </a:p>
          <a:p>
            <a:pPr eaLnBrk="1" hangingPunct="1"/>
            <a:r>
              <a:rPr lang="zh-CN" altLang="en-US" dirty="0"/>
              <a:t>可分为多个接口</a:t>
            </a:r>
          </a:p>
          <a:p>
            <a:pPr eaLnBrk="1" hangingPunct="1"/>
            <a:r>
              <a:rPr lang="zh-CN" altLang="en-US" dirty="0"/>
              <a:t>使变化更灵活，提高移植性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9F2C6-831E-40E5-A90A-16D7C667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6082" name="Picture 4"/>
          <p:cNvPicPr>
            <a:picLocks noGrp="1" noChangeAspect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524000" y="1143000"/>
            <a:ext cx="6889750" cy="4700587"/>
          </a:xfrm>
          <a:ln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使用多接口</a:t>
            </a:r>
          </a:p>
        </p:txBody>
      </p:sp>
      <p:pic>
        <p:nvPicPr>
          <p:cNvPr id="47107" name="Picture 4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438400" y="1600993"/>
            <a:ext cx="5105400" cy="3656013"/>
          </a:xfrm>
          <a:ln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/>
          </p:cNvSpPr>
          <p:nvPr>
            <p:ph type="title"/>
          </p:nvPr>
        </p:nvSpPr>
        <p:spPr>
          <a:xfrm>
            <a:off x="677097" y="125002"/>
            <a:ext cx="6257103" cy="498717"/>
          </a:xfrm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迪米特法则（委托而不是直接交互）</a:t>
            </a:r>
            <a:endParaRPr lang="zh-CN" altLang="en-US" sz="4000" b="1" dirty="0"/>
          </a:p>
        </p:txBody>
      </p:sp>
      <p:sp>
        <p:nvSpPr>
          <p:cNvPr id="48131" name="Rectangle 3"/>
          <p:cNvSpPr>
            <a:spLocks noGrp="1" noRot="1"/>
          </p:cNvSpPr>
          <p:nvPr>
            <p:ph idx="4294967295"/>
          </p:nvPr>
        </p:nvSpPr>
        <p:spPr>
          <a:xfrm>
            <a:off x="654685" y="1034248"/>
            <a:ext cx="8207375" cy="1143000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/>
              <a:t>交互过多，将增加类的耦合度</a:t>
            </a:r>
          </a:p>
          <a:p>
            <a:pPr eaLnBrk="1" hangingPunct="1"/>
            <a:r>
              <a:rPr lang="zh-CN" altLang="en-US" dirty="0"/>
              <a:t>引入中间类，负责交互工作，降低耦合度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FE68D9E2-2933-4176-8B42-F85438C1C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19400"/>
            <a:ext cx="3635957" cy="274320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DE592A15-C161-451C-8763-4BA6F829FE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899212" y="2587777"/>
            <a:ext cx="3787588" cy="333126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1EFF1F4B-C59B-4E3A-806C-9E49BC03343D}"/>
              </a:ext>
            </a:extLst>
          </p:cNvPr>
          <p:cNvSpPr/>
          <p:nvPr/>
        </p:nvSpPr>
        <p:spPr>
          <a:xfrm>
            <a:off x="4267200" y="3657600"/>
            <a:ext cx="53340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/>
          <p:nvPr/>
        </p:nvSpPr>
        <p:spPr>
          <a:xfrm>
            <a:off x="6248400" y="1524000"/>
            <a:ext cx="457200" cy="381000"/>
          </a:xfrm>
          <a:prstGeom prst="rect">
            <a:avLst/>
          </a:prstGeom>
          <a:solidFill>
            <a:srgbClr val="7D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23" name="Rectangle 6"/>
          <p:cNvSpPr/>
          <p:nvPr/>
        </p:nvSpPr>
        <p:spPr>
          <a:xfrm>
            <a:off x="5791200" y="1524000"/>
            <a:ext cx="457200" cy="381000"/>
          </a:xfrm>
          <a:prstGeom prst="rect">
            <a:avLst/>
          </a:prstGeom>
          <a:solidFill>
            <a:srgbClr val="7D1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24" name="Rectangle 7"/>
          <p:cNvSpPr/>
          <p:nvPr/>
        </p:nvSpPr>
        <p:spPr>
          <a:xfrm>
            <a:off x="5334000" y="1524000"/>
            <a:ext cx="457200" cy="381000"/>
          </a:xfrm>
          <a:prstGeom prst="rect">
            <a:avLst/>
          </a:prstGeom>
          <a:solidFill>
            <a:srgbClr val="7D32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25" name="Rectangle 8"/>
          <p:cNvSpPr/>
          <p:nvPr/>
        </p:nvSpPr>
        <p:spPr>
          <a:xfrm>
            <a:off x="4876800" y="1524000"/>
            <a:ext cx="457200" cy="381000"/>
          </a:xfrm>
          <a:prstGeom prst="rect">
            <a:avLst/>
          </a:prstGeom>
          <a:solidFill>
            <a:srgbClr val="7D4B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26" name="Rectangle 9"/>
          <p:cNvSpPr/>
          <p:nvPr/>
        </p:nvSpPr>
        <p:spPr>
          <a:xfrm>
            <a:off x="4419600" y="1524000"/>
            <a:ext cx="457200" cy="381000"/>
          </a:xfrm>
          <a:prstGeom prst="rect">
            <a:avLst/>
          </a:prstGeom>
          <a:solidFill>
            <a:srgbClr val="7D64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27" name="Rectangle 10"/>
          <p:cNvSpPr/>
          <p:nvPr/>
        </p:nvSpPr>
        <p:spPr>
          <a:xfrm>
            <a:off x="3962400" y="1524000"/>
            <a:ext cx="457200" cy="381000"/>
          </a:xfrm>
          <a:prstGeom prst="rect">
            <a:avLst/>
          </a:prstGeom>
          <a:solidFill>
            <a:srgbClr val="7D7D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28" name="Rectangle 11"/>
          <p:cNvSpPr/>
          <p:nvPr/>
        </p:nvSpPr>
        <p:spPr>
          <a:xfrm>
            <a:off x="3505200" y="1524000"/>
            <a:ext cx="457200" cy="381000"/>
          </a:xfrm>
          <a:prstGeom prst="rect">
            <a:avLst/>
          </a:prstGeom>
          <a:solidFill>
            <a:srgbClr val="7D9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29" name="Rectangle 12"/>
          <p:cNvSpPr/>
          <p:nvPr/>
        </p:nvSpPr>
        <p:spPr>
          <a:xfrm>
            <a:off x="3048000" y="1524000"/>
            <a:ext cx="457200" cy="381000"/>
          </a:xfrm>
          <a:prstGeom prst="rect">
            <a:avLst/>
          </a:prstGeom>
          <a:solidFill>
            <a:srgbClr val="7DA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30" name="Rectangle 13"/>
          <p:cNvSpPr/>
          <p:nvPr/>
        </p:nvSpPr>
        <p:spPr>
          <a:xfrm>
            <a:off x="2590800" y="1524000"/>
            <a:ext cx="457200" cy="381000"/>
          </a:xfrm>
          <a:prstGeom prst="rect">
            <a:avLst/>
          </a:prstGeom>
          <a:solidFill>
            <a:srgbClr val="7DC8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31" name="Rectangle 14"/>
          <p:cNvSpPr/>
          <p:nvPr/>
        </p:nvSpPr>
        <p:spPr>
          <a:xfrm>
            <a:off x="2133600" y="1524000"/>
            <a:ext cx="457200" cy="381000"/>
          </a:xfrm>
          <a:prstGeom prst="rect">
            <a:avLst/>
          </a:prstGeom>
          <a:solidFill>
            <a:srgbClr val="7DE1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32" name="Rectangle 15"/>
          <p:cNvSpPr/>
          <p:nvPr/>
        </p:nvSpPr>
        <p:spPr>
          <a:xfrm>
            <a:off x="6248400" y="1905000"/>
            <a:ext cx="457200" cy="381000"/>
          </a:xfrm>
          <a:prstGeom prst="rect">
            <a:avLst/>
          </a:prstGeom>
          <a:solidFill>
            <a:srgbClr val="7D001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33" name="Rectangle 16"/>
          <p:cNvSpPr/>
          <p:nvPr/>
        </p:nvSpPr>
        <p:spPr>
          <a:xfrm>
            <a:off x="5791200" y="1905000"/>
            <a:ext cx="457200" cy="381000"/>
          </a:xfrm>
          <a:prstGeom prst="rect">
            <a:avLst/>
          </a:prstGeom>
          <a:solidFill>
            <a:srgbClr val="7D191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34" name="Rectangle 17"/>
          <p:cNvSpPr/>
          <p:nvPr/>
        </p:nvSpPr>
        <p:spPr>
          <a:xfrm>
            <a:off x="5334000" y="1905000"/>
            <a:ext cx="457200" cy="381000"/>
          </a:xfrm>
          <a:prstGeom prst="rect">
            <a:avLst/>
          </a:prstGeom>
          <a:solidFill>
            <a:srgbClr val="7D321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35" name="Rectangle 18"/>
          <p:cNvSpPr/>
          <p:nvPr/>
        </p:nvSpPr>
        <p:spPr>
          <a:xfrm>
            <a:off x="4876800" y="1905000"/>
            <a:ext cx="457200" cy="381000"/>
          </a:xfrm>
          <a:prstGeom prst="rect">
            <a:avLst/>
          </a:prstGeom>
          <a:solidFill>
            <a:srgbClr val="7D4B1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36" name="Rectangle 19"/>
          <p:cNvSpPr/>
          <p:nvPr/>
        </p:nvSpPr>
        <p:spPr>
          <a:xfrm>
            <a:off x="4419600" y="1905000"/>
            <a:ext cx="457200" cy="381000"/>
          </a:xfrm>
          <a:prstGeom prst="rect">
            <a:avLst/>
          </a:prstGeom>
          <a:solidFill>
            <a:srgbClr val="7D641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37" name="Rectangle 20"/>
          <p:cNvSpPr/>
          <p:nvPr/>
        </p:nvSpPr>
        <p:spPr>
          <a:xfrm>
            <a:off x="3962400" y="1905000"/>
            <a:ext cx="457200" cy="381000"/>
          </a:xfrm>
          <a:prstGeom prst="rect">
            <a:avLst/>
          </a:prstGeom>
          <a:solidFill>
            <a:srgbClr val="7D7D1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38" name="Rectangle 21"/>
          <p:cNvSpPr/>
          <p:nvPr/>
        </p:nvSpPr>
        <p:spPr>
          <a:xfrm>
            <a:off x="3505200" y="1905000"/>
            <a:ext cx="457200" cy="381000"/>
          </a:xfrm>
          <a:prstGeom prst="rect">
            <a:avLst/>
          </a:prstGeom>
          <a:solidFill>
            <a:srgbClr val="7D961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39" name="Rectangle 22"/>
          <p:cNvSpPr/>
          <p:nvPr/>
        </p:nvSpPr>
        <p:spPr>
          <a:xfrm>
            <a:off x="3048000" y="1905000"/>
            <a:ext cx="457200" cy="381000"/>
          </a:xfrm>
          <a:prstGeom prst="rect">
            <a:avLst/>
          </a:prstGeom>
          <a:solidFill>
            <a:srgbClr val="7DAF1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40" name="Rectangle 23"/>
          <p:cNvSpPr/>
          <p:nvPr/>
        </p:nvSpPr>
        <p:spPr>
          <a:xfrm>
            <a:off x="2590800" y="1905000"/>
            <a:ext cx="457200" cy="381000"/>
          </a:xfrm>
          <a:prstGeom prst="rect">
            <a:avLst/>
          </a:prstGeom>
          <a:solidFill>
            <a:srgbClr val="7DC81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41" name="Rectangle 24"/>
          <p:cNvSpPr/>
          <p:nvPr/>
        </p:nvSpPr>
        <p:spPr>
          <a:xfrm>
            <a:off x="2133600" y="1905000"/>
            <a:ext cx="457200" cy="381000"/>
          </a:xfrm>
          <a:prstGeom prst="rect">
            <a:avLst/>
          </a:prstGeom>
          <a:solidFill>
            <a:srgbClr val="7DE11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42" name="Rectangle 25"/>
          <p:cNvSpPr/>
          <p:nvPr/>
        </p:nvSpPr>
        <p:spPr>
          <a:xfrm>
            <a:off x="6248400" y="2286000"/>
            <a:ext cx="457200" cy="381000"/>
          </a:xfrm>
          <a:prstGeom prst="rect">
            <a:avLst/>
          </a:prstGeom>
          <a:solidFill>
            <a:srgbClr val="7D003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43" name="Rectangle 26"/>
          <p:cNvSpPr/>
          <p:nvPr/>
        </p:nvSpPr>
        <p:spPr>
          <a:xfrm>
            <a:off x="5791200" y="2286000"/>
            <a:ext cx="457200" cy="381000"/>
          </a:xfrm>
          <a:prstGeom prst="rect">
            <a:avLst/>
          </a:prstGeom>
          <a:solidFill>
            <a:srgbClr val="7D193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44" name="Rectangle 27"/>
          <p:cNvSpPr/>
          <p:nvPr/>
        </p:nvSpPr>
        <p:spPr>
          <a:xfrm>
            <a:off x="5334000" y="2286000"/>
            <a:ext cx="457200" cy="381000"/>
          </a:xfrm>
          <a:prstGeom prst="rect">
            <a:avLst/>
          </a:prstGeom>
          <a:solidFill>
            <a:srgbClr val="7D323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45" name="Rectangle 28"/>
          <p:cNvSpPr/>
          <p:nvPr/>
        </p:nvSpPr>
        <p:spPr>
          <a:xfrm>
            <a:off x="4876800" y="2286000"/>
            <a:ext cx="457200" cy="381000"/>
          </a:xfrm>
          <a:prstGeom prst="rect">
            <a:avLst/>
          </a:prstGeom>
          <a:solidFill>
            <a:srgbClr val="7D4B3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46" name="Rectangle 29"/>
          <p:cNvSpPr/>
          <p:nvPr/>
        </p:nvSpPr>
        <p:spPr>
          <a:xfrm>
            <a:off x="4419600" y="2286000"/>
            <a:ext cx="457200" cy="381000"/>
          </a:xfrm>
          <a:prstGeom prst="rect">
            <a:avLst/>
          </a:prstGeom>
          <a:solidFill>
            <a:srgbClr val="7D643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47" name="Rectangle 30"/>
          <p:cNvSpPr/>
          <p:nvPr/>
        </p:nvSpPr>
        <p:spPr>
          <a:xfrm>
            <a:off x="3962400" y="2286000"/>
            <a:ext cx="457200" cy="381000"/>
          </a:xfrm>
          <a:prstGeom prst="rect">
            <a:avLst/>
          </a:prstGeom>
          <a:solidFill>
            <a:srgbClr val="7D7D3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48" name="Rectangle 31"/>
          <p:cNvSpPr/>
          <p:nvPr/>
        </p:nvSpPr>
        <p:spPr>
          <a:xfrm>
            <a:off x="3505200" y="2286000"/>
            <a:ext cx="457200" cy="381000"/>
          </a:xfrm>
          <a:prstGeom prst="rect">
            <a:avLst/>
          </a:prstGeom>
          <a:solidFill>
            <a:srgbClr val="7D963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49" name="Rectangle 32"/>
          <p:cNvSpPr/>
          <p:nvPr/>
        </p:nvSpPr>
        <p:spPr>
          <a:xfrm>
            <a:off x="3048000" y="2286000"/>
            <a:ext cx="457200" cy="381000"/>
          </a:xfrm>
          <a:prstGeom prst="rect">
            <a:avLst/>
          </a:prstGeom>
          <a:solidFill>
            <a:srgbClr val="7DAF3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50" name="Rectangle 33"/>
          <p:cNvSpPr/>
          <p:nvPr/>
        </p:nvSpPr>
        <p:spPr>
          <a:xfrm>
            <a:off x="2590800" y="2286000"/>
            <a:ext cx="457200" cy="381000"/>
          </a:xfrm>
          <a:prstGeom prst="rect">
            <a:avLst/>
          </a:prstGeom>
          <a:solidFill>
            <a:srgbClr val="7DC83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51" name="Rectangle 34"/>
          <p:cNvSpPr/>
          <p:nvPr/>
        </p:nvSpPr>
        <p:spPr>
          <a:xfrm>
            <a:off x="2133600" y="2286000"/>
            <a:ext cx="457200" cy="381000"/>
          </a:xfrm>
          <a:prstGeom prst="rect">
            <a:avLst/>
          </a:prstGeom>
          <a:solidFill>
            <a:srgbClr val="7DE13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52" name="Rectangle 35"/>
          <p:cNvSpPr/>
          <p:nvPr/>
        </p:nvSpPr>
        <p:spPr>
          <a:xfrm>
            <a:off x="6248400" y="2667000"/>
            <a:ext cx="457200" cy="381000"/>
          </a:xfrm>
          <a:prstGeom prst="rect">
            <a:avLst/>
          </a:prstGeom>
          <a:solidFill>
            <a:srgbClr val="7D004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53" name="Rectangle 36"/>
          <p:cNvSpPr/>
          <p:nvPr/>
        </p:nvSpPr>
        <p:spPr>
          <a:xfrm>
            <a:off x="5791200" y="2667000"/>
            <a:ext cx="457200" cy="381000"/>
          </a:xfrm>
          <a:prstGeom prst="rect">
            <a:avLst/>
          </a:prstGeom>
          <a:solidFill>
            <a:srgbClr val="7D194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54" name="Rectangle 37"/>
          <p:cNvSpPr/>
          <p:nvPr/>
        </p:nvSpPr>
        <p:spPr>
          <a:xfrm>
            <a:off x="5334000" y="2667000"/>
            <a:ext cx="457200" cy="381000"/>
          </a:xfrm>
          <a:prstGeom prst="rect">
            <a:avLst/>
          </a:prstGeom>
          <a:solidFill>
            <a:srgbClr val="7D324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55" name="Rectangle 38"/>
          <p:cNvSpPr/>
          <p:nvPr/>
        </p:nvSpPr>
        <p:spPr>
          <a:xfrm>
            <a:off x="4876800" y="2667000"/>
            <a:ext cx="457200" cy="381000"/>
          </a:xfrm>
          <a:prstGeom prst="rect">
            <a:avLst/>
          </a:prstGeom>
          <a:solidFill>
            <a:srgbClr val="7D4B4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56" name="Rectangle 39"/>
          <p:cNvSpPr/>
          <p:nvPr/>
        </p:nvSpPr>
        <p:spPr>
          <a:xfrm>
            <a:off x="4419600" y="2667000"/>
            <a:ext cx="457200" cy="381000"/>
          </a:xfrm>
          <a:prstGeom prst="rect">
            <a:avLst/>
          </a:prstGeom>
          <a:solidFill>
            <a:srgbClr val="7D644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57" name="Rectangle 40"/>
          <p:cNvSpPr/>
          <p:nvPr/>
        </p:nvSpPr>
        <p:spPr>
          <a:xfrm>
            <a:off x="3962400" y="2667000"/>
            <a:ext cx="457200" cy="381000"/>
          </a:xfrm>
          <a:prstGeom prst="rect">
            <a:avLst/>
          </a:prstGeom>
          <a:solidFill>
            <a:srgbClr val="7D7D4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58" name="Rectangle 41"/>
          <p:cNvSpPr/>
          <p:nvPr/>
        </p:nvSpPr>
        <p:spPr>
          <a:xfrm>
            <a:off x="3505200" y="2667000"/>
            <a:ext cx="457200" cy="381000"/>
          </a:xfrm>
          <a:prstGeom prst="rect">
            <a:avLst/>
          </a:prstGeom>
          <a:solidFill>
            <a:srgbClr val="7D964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59" name="Rectangle 42"/>
          <p:cNvSpPr/>
          <p:nvPr/>
        </p:nvSpPr>
        <p:spPr>
          <a:xfrm>
            <a:off x="3048000" y="2667000"/>
            <a:ext cx="457200" cy="381000"/>
          </a:xfrm>
          <a:prstGeom prst="rect">
            <a:avLst/>
          </a:prstGeom>
          <a:solidFill>
            <a:srgbClr val="7DAF4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60" name="Rectangle 43"/>
          <p:cNvSpPr/>
          <p:nvPr/>
        </p:nvSpPr>
        <p:spPr>
          <a:xfrm>
            <a:off x="2590800" y="2667000"/>
            <a:ext cx="457200" cy="381000"/>
          </a:xfrm>
          <a:prstGeom prst="rect">
            <a:avLst/>
          </a:prstGeom>
          <a:solidFill>
            <a:srgbClr val="7DC84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61" name="Rectangle 44"/>
          <p:cNvSpPr/>
          <p:nvPr/>
        </p:nvSpPr>
        <p:spPr>
          <a:xfrm>
            <a:off x="2133600" y="2667000"/>
            <a:ext cx="457200" cy="381000"/>
          </a:xfrm>
          <a:prstGeom prst="rect">
            <a:avLst/>
          </a:prstGeom>
          <a:solidFill>
            <a:srgbClr val="7DE14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62" name="Rectangle 45"/>
          <p:cNvSpPr/>
          <p:nvPr/>
        </p:nvSpPr>
        <p:spPr>
          <a:xfrm>
            <a:off x="6248400" y="3048000"/>
            <a:ext cx="457200" cy="381000"/>
          </a:xfrm>
          <a:prstGeom prst="rect">
            <a:avLst/>
          </a:prstGeom>
          <a:solidFill>
            <a:srgbClr val="7D0064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63" name="Rectangle 46"/>
          <p:cNvSpPr/>
          <p:nvPr/>
        </p:nvSpPr>
        <p:spPr>
          <a:xfrm>
            <a:off x="5791200" y="3048000"/>
            <a:ext cx="457200" cy="381000"/>
          </a:xfrm>
          <a:prstGeom prst="rect">
            <a:avLst/>
          </a:prstGeom>
          <a:solidFill>
            <a:srgbClr val="7D1964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64" name="Rectangle 47"/>
          <p:cNvSpPr/>
          <p:nvPr/>
        </p:nvSpPr>
        <p:spPr>
          <a:xfrm>
            <a:off x="5334000" y="3048000"/>
            <a:ext cx="457200" cy="381000"/>
          </a:xfrm>
          <a:prstGeom prst="rect">
            <a:avLst/>
          </a:prstGeom>
          <a:solidFill>
            <a:srgbClr val="7D3264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65" name="Rectangle 48"/>
          <p:cNvSpPr/>
          <p:nvPr/>
        </p:nvSpPr>
        <p:spPr>
          <a:xfrm>
            <a:off x="4876800" y="3048000"/>
            <a:ext cx="457200" cy="381000"/>
          </a:xfrm>
          <a:prstGeom prst="rect">
            <a:avLst/>
          </a:prstGeom>
          <a:solidFill>
            <a:srgbClr val="7D4B64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66" name="Rectangle 49"/>
          <p:cNvSpPr/>
          <p:nvPr/>
        </p:nvSpPr>
        <p:spPr>
          <a:xfrm>
            <a:off x="4419600" y="3048000"/>
            <a:ext cx="457200" cy="381000"/>
          </a:xfrm>
          <a:prstGeom prst="rect">
            <a:avLst/>
          </a:prstGeom>
          <a:solidFill>
            <a:srgbClr val="7D6464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67" name="Rectangle 50"/>
          <p:cNvSpPr/>
          <p:nvPr/>
        </p:nvSpPr>
        <p:spPr>
          <a:xfrm>
            <a:off x="3962400" y="3048000"/>
            <a:ext cx="457200" cy="381000"/>
          </a:xfrm>
          <a:prstGeom prst="rect">
            <a:avLst/>
          </a:prstGeom>
          <a:solidFill>
            <a:srgbClr val="7D7D64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68" name="Rectangle 51"/>
          <p:cNvSpPr/>
          <p:nvPr/>
        </p:nvSpPr>
        <p:spPr>
          <a:xfrm>
            <a:off x="3505200" y="3048000"/>
            <a:ext cx="457200" cy="381000"/>
          </a:xfrm>
          <a:prstGeom prst="rect">
            <a:avLst/>
          </a:prstGeom>
          <a:solidFill>
            <a:srgbClr val="7D9664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69" name="Rectangle 52"/>
          <p:cNvSpPr/>
          <p:nvPr/>
        </p:nvSpPr>
        <p:spPr>
          <a:xfrm>
            <a:off x="3048000" y="3048000"/>
            <a:ext cx="457200" cy="381000"/>
          </a:xfrm>
          <a:prstGeom prst="rect">
            <a:avLst/>
          </a:prstGeom>
          <a:solidFill>
            <a:srgbClr val="7DAF64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70" name="Rectangle 53"/>
          <p:cNvSpPr/>
          <p:nvPr/>
        </p:nvSpPr>
        <p:spPr>
          <a:xfrm>
            <a:off x="2590800" y="3048000"/>
            <a:ext cx="457200" cy="381000"/>
          </a:xfrm>
          <a:prstGeom prst="rect">
            <a:avLst/>
          </a:prstGeom>
          <a:solidFill>
            <a:srgbClr val="7DC864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71" name="Rectangle 54"/>
          <p:cNvSpPr/>
          <p:nvPr/>
        </p:nvSpPr>
        <p:spPr>
          <a:xfrm>
            <a:off x="2133600" y="3048000"/>
            <a:ext cx="457200" cy="381000"/>
          </a:xfrm>
          <a:prstGeom prst="rect">
            <a:avLst/>
          </a:prstGeom>
          <a:solidFill>
            <a:srgbClr val="7DE164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72" name="Rectangle 55"/>
          <p:cNvSpPr/>
          <p:nvPr/>
        </p:nvSpPr>
        <p:spPr>
          <a:xfrm>
            <a:off x="6248400" y="3429000"/>
            <a:ext cx="457200" cy="381000"/>
          </a:xfrm>
          <a:prstGeom prst="rect">
            <a:avLst/>
          </a:prstGeom>
          <a:solidFill>
            <a:srgbClr val="7D007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73" name="Rectangle 56"/>
          <p:cNvSpPr/>
          <p:nvPr/>
        </p:nvSpPr>
        <p:spPr>
          <a:xfrm>
            <a:off x="5791200" y="3429000"/>
            <a:ext cx="457200" cy="381000"/>
          </a:xfrm>
          <a:prstGeom prst="rect">
            <a:avLst/>
          </a:prstGeom>
          <a:solidFill>
            <a:srgbClr val="7D197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74" name="Rectangle 57"/>
          <p:cNvSpPr/>
          <p:nvPr/>
        </p:nvSpPr>
        <p:spPr>
          <a:xfrm>
            <a:off x="5334000" y="3429000"/>
            <a:ext cx="457200" cy="381000"/>
          </a:xfrm>
          <a:prstGeom prst="rect">
            <a:avLst/>
          </a:prstGeom>
          <a:solidFill>
            <a:srgbClr val="7D327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75" name="Rectangle 58"/>
          <p:cNvSpPr/>
          <p:nvPr/>
        </p:nvSpPr>
        <p:spPr>
          <a:xfrm>
            <a:off x="4876800" y="3429000"/>
            <a:ext cx="457200" cy="381000"/>
          </a:xfrm>
          <a:prstGeom prst="rect">
            <a:avLst/>
          </a:prstGeom>
          <a:solidFill>
            <a:srgbClr val="7D4B7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76" name="Rectangle 59"/>
          <p:cNvSpPr/>
          <p:nvPr/>
        </p:nvSpPr>
        <p:spPr>
          <a:xfrm>
            <a:off x="4419600" y="3429000"/>
            <a:ext cx="457200" cy="381000"/>
          </a:xfrm>
          <a:prstGeom prst="rect">
            <a:avLst/>
          </a:prstGeom>
          <a:solidFill>
            <a:srgbClr val="7D647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77" name="Rectangle 60"/>
          <p:cNvSpPr/>
          <p:nvPr/>
        </p:nvSpPr>
        <p:spPr>
          <a:xfrm>
            <a:off x="3962400" y="3429000"/>
            <a:ext cx="457200" cy="381000"/>
          </a:xfrm>
          <a:prstGeom prst="rect">
            <a:avLst/>
          </a:prstGeom>
          <a:solidFill>
            <a:srgbClr val="7D7D7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78" name="Rectangle 61"/>
          <p:cNvSpPr/>
          <p:nvPr/>
        </p:nvSpPr>
        <p:spPr>
          <a:xfrm>
            <a:off x="3505200" y="3429000"/>
            <a:ext cx="457200" cy="381000"/>
          </a:xfrm>
          <a:prstGeom prst="rect">
            <a:avLst/>
          </a:prstGeom>
          <a:solidFill>
            <a:srgbClr val="7D967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79" name="Rectangle 62"/>
          <p:cNvSpPr/>
          <p:nvPr/>
        </p:nvSpPr>
        <p:spPr>
          <a:xfrm>
            <a:off x="3048000" y="3429000"/>
            <a:ext cx="457200" cy="381000"/>
          </a:xfrm>
          <a:prstGeom prst="rect">
            <a:avLst/>
          </a:prstGeom>
          <a:solidFill>
            <a:srgbClr val="7DAF7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80" name="Rectangle 63"/>
          <p:cNvSpPr/>
          <p:nvPr/>
        </p:nvSpPr>
        <p:spPr>
          <a:xfrm>
            <a:off x="2590800" y="3429000"/>
            <a:ext cx="457200" cy="381000"/>
          </a:xfrm>
          <a:prstGeom prst="rect">
            <a:avLst/>
          </a:prstGeom>
          <a:solidFill>
            <a:srgbClr val="7DC87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81" name="Rectangle 64"/>
          <p:cNvSpPr/>
          <p:nvPr/>
        </p:nvSpPr>
        <p:spPr>
          <a:xfrm>
            <a:off x="2133600" y="3429000"/>
            <a:ext cx="457200" cy="381000"/>
          </a:xfrm>
          <a:prstGeom prst="rect">
            <a:avLst/>
          </a:prstGeom>
          <a:solidFill>
            <a:srgbClr val="7DE17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82" name="Rectangle 65"/>
          <p:cNvSpPr/>
          <p:nvPr/>
        </p:nvSpPr>
        <p:spPr>
          <a:xfrm>
            <a:off x="6248400" y="3810000"/>
            <a:ext cx="457200" cy="381000"/>
          </a:xfrm>
          <a:prstGeom prst="rect">
            <a:avLst/>
          </a:prstGeom>
          <a:solidFill>
            <a:srgbClr val="7D009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83" name="Rectangle 66"/>
          <p:cNvSpPr/>
          <p:nvPr/>
        </p:nvSpPr>
        <p:spPr>
          <a:xfrm>
            <a:off x="5791200" y="3810000"/>
            <a:ext cx="457200" cy="381000"/>
          </a:xfrm>
          <a:prstGeom prst="rect">
            <a:avLst/>
          </a:prstGeom>
          <a:solidFill>
            <a:srgbClr val="7D199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84" name="Rectangle 67"/>
          <p:cNvSpPr/>
          <p:nvPr/>
        </p:nvSpPr>
        <p:spPr>
          <a:xfrm>
            <a:off x="5334000" y="3810000"/>
            <a:ext cx="457200" cy="381000"/>
          </a:xfrm>
          <a:prstGeom prst="rect">
            <a:avLst/>
          </a:prstGeom>
          <a:solidFill>
            <a:srgbClr val="7D329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85" name="Rectangle 68"/>
          <p:cNvSpPr/>
          <p:nvPr/>
        </p:nvSpPr>
        <p:spPr>
          <a:xfrm>
            <a:off x="4876800" y="3810000"/>
            <a:ext cx="457200" cy="381000"/>
          </a:xfrm>
          <a:prstGeom prst="rect">
            <a:avLst/>
          </a:prstGeom>
          <a:solidFill>
            <a:srgbClr val="7D4B9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86" name="Rectangle 69"/>
          <p:cNvSpPr/>
          <p:nvPr/>
        </p:nvSpPr>
        <p:spPr>
          <a:xfrm>
            <a:off x="4419600" y="3810000"/>
            <a:ext cx="457200" cy="381000"/>
          </a:xfrm>
          <a:prstGeom prst="rect">
            <a:avLst/>
          </a:prstGeom>
          <a:solidFill>
            <a:srgbClr val="7D649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87" name="Rectangle 70"/>
          <p:cNvSpPr/>
          <p:nvPr/>
        </p:nvSpPr>
        <p:spPr>
          <a:xfrm>
            <a:off x="3962400" y="3810000"/>
            <a:ext cx="457200" cy="381000"/>
          </a:xfrm>
          <a:prstGeom prst="rect">
            <a:avLst/>
          </a:prstGeom>
          <a:solidFill>
            <a:srgbClr val="7D7D9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88" name="Rectangle 71"/>
          <p:cNvSpPr/>
          <p:nvPr/>
        </p:nvSpPr>
        <p:spPr>
          <a:xfrm>
            <a:off x="3505200" y="3810000"/>
            <a:ext cx="457200" cy="381000"/>
          </a:xfrm>
          <a:prstGeom prst="rect">
            <a:avLst/>
          </a:prstGeom>
          <a:solidFill>
            <a:srgbClr val="7D969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89" name="Rectangle 72"/>
          <p:cNvSpPr/>
          <p:nvPr/>
        </p:nvSpPr>
        <p:spPr>
          <a:xfrm>
            <a:off x="3048000" y="3810000"/>
            <a:ext cx="457200" cy="381000"/>
          </a:xfrm>
          <a:prstGeom prst="rect">
            <a:avLst/>
          </a:prstGeom>
          <a:solidFill>
            <a:srgbClr val="7DAF9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90" name="Rectangle 73"/>
          <p:cNvSpPr/>
          <p:nvPr/>
        </p:nvSpPr>
        <p:spPr>
          <a:xfrm>
            <a:off x="2590800" y="3810000"/>
            <a:ext cx="457200" cy="381000"/>
          </a:xfrm>
          <a:prstGeom prst="rect">
            <a:avLst/>
          </a:prstGeom>
          <a:solidFill>
            <a:srgbClr val="7DC89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91" name="Rectangle 74"/>
          <p:cNvSpPr/>
          <p:nvPr/>
        </p:nvSpPr>
        <p:spPr>
          <a:xfrm>
            <a:off x="2133600" y="3810000"/>
            <a:ext cx="457200" cy="381000"/>
          </a:xfrm>
          <a:prstGeom prst="rect">
            <a:avLst/>
          </a:prstGeom>
          <a:solidFill>
            <a:srgbClr val="7DE19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92" name="Rectangle 75"/>
          <p:cNvSpPr/>
          <p:nvPr/>
        </p:nvSpPr>
        <p:spPr>
          <a:xfrm>
            <a:off x="6248400" y="4191000"/>
            <a:ext cx="457200" cy="381000"/>
          </a:xfrm>
          <a:prstGeom prst="rect">
            <a:avLst/>
          </a:prstGeom>
          <a:solidFill>
            <a:srgbClr val="7D00A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93" name="Rectangle 76"/>
          <p:cNvSpPr/>
          <p:nvPr/>
        </p:nvSpPr>
        <p:spPr>
          <a:xfrm>
            <a:off x="5791200" y="4191000"/>
            <a:ext cx="457200" cy="381000"/>
          </a:xfrm>
          <a:prstGeom prst="rect">
            <a:avLst/>
          </a:prstGeom>
          <a:solidFill>
            <a:srgbClr val="7D19A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94" name="Rectangle 77"/>
          <p:cNvSpPr/>
          <p:nvPr/>
        </p:nvSpPr>
        <p:spPr>
          <a:xfrm>
            <a:off x="5334000" y="4191000"/>
            <a:ext cx="457200" cy="381000"/>
          </a:xfrm>
          <a:prstGeom prst="rect">
            <a:avLst/>
          </a:prstGeom>
          <a:solidFill>
            <a:srgbClr val="7D32A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95" name="Rectangle 78"/>
          <p:cNvSpPr/>
          <p:nvPr/>
        </p:nvSpPr>
        <p:spPr>
          <a:xfrm>
            <a:off x="4876800" y="4191000"/>
            <a:ext cx="457200" cy="381000"/>
          </a:xfrm>
          <a:prstGeom prst="rect">
            <a:avLst/>
          </a:prstGeom>
          <a:solidFill>
            <a:srgbClr val="7D4BA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96" name="Rectangle 79"/>
          <p:cNvSpPr/>
          <p:nvPr/>
        </p:nvSpPr>
        <p:spPr>
          <a:xfrm>
            <a:off x="4419600" y="4191000"/>
            <a:ext cx="457200" cy="381000"/>
          </a:xfrm>
          <a:prstGeom prst="rect">
            <a:avLst/>
          </a:prstGeom>
          <a:solidFill>
            <a:srgbClr val="7D64A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97" name="Rectangle 80"/>
          <p:cNvSpPr/>
          <p:nvPr/>
        </p:nvSpPr>
        <p:spPr>
          <a:xfrm>
            <a:off x="3962400" y="4191000"/>
            <a:ext cx="457200" cy="381000"/>
          </a:xfrm>
          <a:prstGeom prst="rect">
            <a:avLst/>
          </a:prstGeom>
          <a:solidFill>
            <a:srgbClr val="7D7DA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98" name="Rectangle 81"/>
          <p:cNvSpPr/>
          <p:nvPr/>
        </p:nvSpPr>
        <p:spPr>
          <a:xfrm>
            <a:off x="3505200" y="4191000"/>
            <a:ext cx="457200" cy="381000"/>
          </a:xfrm>
          <a:prstGeom prst="rect">
            <a:avLst/>
          </a:prstGeom>
          <a:solidFill>
            <a:srgbClr val="7D96A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99" name="Rectangle 82"/>
          <p:cNvSpPr/>
          <p:nvPr/>
        </p:nvSpPr>
        <p:spPr>
          <a:xfrm>
            <a:off x="3048000" y="4191000"/>
            <a:ext cx="457200" cy="381000"/>
          </a:xfrm>
          <a:prstGeom prst="rect">
            <a:avLst/>
          </a:prstGeom>
          <a:solidFill>
            <a:srgbClr val="7DAFA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00" name="Rectangle 83"/>
          <p:cNvSpPr/>
          <p:nvPr/>
        </p:nvSpPr>
        <p:spPr>
          <a:xfrm>
            <a:off x="2590800" y="4191000"/>
            <a:ext cx="457200" cy="381000"/>
          </a:xfrm>
          <a:prstGeom prst="rect">
            <a:avLst/>
          </a:prstGeom>
          <a:solidFill>
            <a:srgbClr val="7DC8A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01" name="Rectangle 84"/>
          <p:cNvSpPr/>
          <p:nvPr/>
        </p:nvSpPr>
        <p:spPr>
          <a:xfrm>
            <a:off x="2133600" y="4191000"/>
            <a:ext cx="457200" cy="381000"/>
          </a:xfrm>
          <a:prstGeom prst="rect">
            <a:avLst/>
          </a:prstGeom>
          <a:solidFill>
            <a:srgbClr val="7DE1A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02" name="Rectangle 85"/>
          <p:cNvSpPr/>
          <p:nvPr/>
        </p:nvSpPr>
        <p:spPr>
          <a:xfrm>
            <a:off x="6248400" y="4572000"/>
            <a:ext cx="457200" cy="381000"/>
          </a:xfrm>
          <a:prstGeom prst="rect">
            <a:avLst/>
          </a:prstGeom>
          <a:solidFill>
            <a:srgbClr val="7D00C8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03" name="Rectangle 86"/>
          <p:cNvSpPr/>
          <p:nvPr/>
        </p:nvSpPr>
        <p:spPr>
          <a:xfrm>
            <a:off x="5791200" y="4572000"/>
            <a:ext cx="457200" cy="381000"/>
          </a:xfrm>
          <a:prstGeom prst="rect">
            <a:avLst/>
          </a:prstGeom>
          <a:solidFill>
            <a:srgbClr val="7D19C8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04" name="Rectangle 87"/>
          <p:cNvSpPr/>
          <p:nvPr/>
        </p:nvSpPr>
        <p:spPr>
          <a:xfrm>
            <a:off x="5334000" y="4572000"/>
            <a:ext cx="457200" cy="381000"/>
          </a:xfrm>
          <a:prstGeom prst="rect">
            <a:avLst/>
          </a:prstGeom>
          <a:solidFill>
            <a:srgbClr val="7D32C8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05" name="Rectangle 88"/>
          <p:cNvSpPr/>
          <p:nvPr/>
        </p:nvSpPr>
        <p:spPr>
          <a:xfrm>
            <a:off x="4876800" y="4572000"/>
            <a:ext cx="457200" cy="381000"/>
          </a:xfrm>
          <a:prstGeom prst="rect">
            <a:avLst/>
          </a:prstGeom>
          <a:solidFill>
            <a:srgbClr val="7D4BC8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06" name="Rectangle 89"/>
          <p:cNvSpPr/>
          <p:nvPr/>
        </p:nvSpPr>
        <p:spPr>
          <a:xfrm>
            <a:off x="4419600" y="4572000"/>
            <a:ext cx="457200" cy="381000"/>
          </a:xfrm>
          <a:prstGeom prst="rect">
            <a:avLst/>
          </a:prstGeom>
          <a:solidFill>
            <a:srgbClr val="7D64C8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07" name="Rectangle 90"/>
          <p:cNvSpPr/>
          <p:nvPr/>
        </p:nvSpPr>
        <p:spPr>
          <a:xfrm>
            <a:off x="3962400" y="4572000"/>
            <a:ext cx="457200" cy="381000"/>
          </a:xfrm>
          <a:prstGeom prst="rect">
            <a:avLst/>
          </a:prstGeom>
          <a:solidFill>
            <a:srgbClr val="7D7DC8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08" name="Rectangle 91"/>
          <p:cNvSpPr/>
          <p:nvPr/>
        </p:nvSpPr>
        <p:spPr>
          <a:xfrm>
            <a:off x="3505200" y="4572000"/>
            <a:ext cx="457200" cy="381000"/>
          </a:xfrm>
          <a:prstGeom prst="rect">
            <a:avLst/>
          </a:prstGeom>
          <a:solidFill>
            <a:srgbClr val="7D96C8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09" name="Rectangle 92"/>
          <p:cNvSpPr/>
          <p:nvPr/>
        </p:nvSpPr>
        <p:spPr>
          <a:xfrm>
            <a:off x="3048000" y="4572000"/>
            <a:ext cx="457200" cy="381000"/>
          </a:xfrm>
          <a:prstGeom prst="rect">
            <a:avLst/>
          </a:prstGeom>
          <a:solidFill>
            <a:srgbClr val="7DAFC8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10" name="Rectangle 93"/>
          <p:cNvSpPr/>
          <p:nvPr/>
        </p:nvSpPr>
        <p:spPr>
          <a:xfrm>
            <a:off x="2590800" y="4572000"/>
            <a:ext cx="457200" cy="381000"/>
          </a:xfrm>
          <a:prstGeom prst="rect">
            <a:avLst/>
          </a:prstGeom>
          <a:solidFill>
            <a:srgbClr val="7DC8C8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11" name="Rectangle 94"/>
          <p:cNvSpPr/>
          <p:nvPr/>
        </p:nvSpPr>
        <p:spPr>
          <a:xfrm>
            <a:off x="2133600" y="4572000"/>
            <a:ext cx="457200" cy="381000"/>
          </a:xfrm>
          <a:prstGeom prst="rect">
            <a:avLst/>
          </a:prstGeom>
          <a:solidFill>
            <a:srgbClr val="7DE1C8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12" name="Rectangle 95"/>
          <p:cNvSpPr/>
          <p:nvPr/>
        </p:nvSpPr>
        <p:spPr>
          <a:xfrm>
            <a:off x="6248400" y="4953000"/>
            <a:ext cx="457200" cy="381000"/>
          </a:xfrm>
          <a:prstGeom prst="rect">
            <a:avLst/>
          </a:prstGeom>
          <a:solidFill>
            <a:srgbClr val="7D00E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13" name="Rectangle 96"/>
          <p:cNvSpPr/>
          <p:nvPr/>
        </p:nvSpPr>
        <p:spPr>
          <a:xfrm>
            <a:off x="5791200" y="4953000"/>
            <a:ext cx="457200" cy="381000"/>
          </a:xfrm>
          <a:prstGeom prst="rect">
            <a:avLst/>
          </a:prstGeom>
          <a:solidFill>
            <a:srgbClr val="7D19E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14" name="Rectangle 97"/>
          <p:cNvSpPr/>
          <p:nvPr/>
        </p:nvSpPr>
        <p:spPr>
          <a:xfrm>
            <a:off x="5334000" y="4953000"/>
            <a:ext cx="457200" cy="381000"/>
          </a:xfrm>
          <a:prstGeom prst="rect">
            <a:avLst/>
          </a:prstGeom>
          <a:solidFill>
            <a:srgbClr val="7D32E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15" name="Rectangle 98"/>
          <p:cNvSpPr/>
          <p:nvPr/>
        </p:nvSpPr>
        <p:spPr>
          <a:xfrm>
            <a:off x="4876800" y="4953000"/>
            <a:ext cx="457200" cy="381000"/>
          </a:xfrm>
          <a:prstGeom prst="rect">
            <a:avLst/>
          </a:prstGeom>
          <a:solidFill>
            <a:srgbClr val="7D4BE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16" name="Rectangle 99"/>
          <p:cNvSpPr/>
          <p:nvPr/>
        </p:nvSpPr>
        <p:spPr>
          <a:xfrm>
            <a:off x="4419600" y="4953000"/>
            <a:ext cx="457200" cy="381000"/>
          </a:xfrm>
          <a:prstGeom prst="rect">
            <a:avLst/>
          </a:prstGeom>
          <a:solidFill>
            <a:srgbClr val="7D64E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17" name="Rectangle 100"/>
          <p:cNvSpPr/>
          <p:nvPr/>
        </p:nvSpPr>
        <p:spPr>
          <a:xfrm>
            <a:off x="3962400" y="4953000"/>
            <a:ext cx="457200" cy="381000"/>
          </a:xfrm>
          <a:prstGeom prst="rect">
            <a:avLst/>
          </a:prstGeom>
          <a:solidFill>
            <a:srgbClr val="7D7DE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18" name="Rectangle 101"/>
          <p:cNvSpPr/>
          <p:nvPr/>
        </p:nvSpPr>
        <p:spPr>
          <a:xfrm>
            <a:off x="3505200" y="4953000"/>
            <a:ext cx="457200" cy="381000"/>
          </a:xfrm>
          <a:prstGeom prst="rect">
            <a:avLst/>
          </a:prstGeom>
          <a:solidFill>
            <a:srgbClr val="7D96E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19" name="Rectangle 102"/>
          <p:cNvSpPr/>
          <p:nvPr/>
        </p:nvSpPr>
        <p:spPr>
          <a:xfrm>
            <a:off x="3048000" y="4953000"/>
            <a:ext cx="457200" cy="381000"/>
          </a:xfrm>
          <a:prstGeom prst="rect">
            <a:avLst/>
          </a:prstGeom>
          <a:solidFill>
            <a:srgbClr val="7DAFE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20" name="Rectangle 103"/>
          <p:cNvSpPr/>
          <p:nvPr/>
        </p:nvSpPr>
        <p:spPr>
          <a:xfrm>
            <a:off x="2590800" y="4953000"/>
            <a:ext cx="457200" cy="381000"/>
          </a:xfrm>
          <a:prstGeom prst="rect">
            <a:avLst/>
          </a:prstGeom>
          <a:solidFill>
            <a:srgbClr val="7DC8E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21" name="Rectangle 104"/>
          <p:cNvSpPr/>
          <p:nvPr/>
        </p:nvSpPr>
        <p:spPr>
          <a:xfrm>
            <a:off x="2133600" y="4953000"/>
            <a:ext cx="457200" cy="381000"/>
          </a:xfrm>
          <a:prstGeom prst="rect">
            <a:avLst/>
          </a:prstGeom>
          <a:solidFill>
            <a:srgbClr val="7DE1E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22" name="Line 105"/>
          <p:cNvSpPr/>
          <p:nvPr/>
        </p:nvSpPr>
        <p:spPr>
          <a:xfrm>
            <a:off x="2133600" y="5334000"/>
            <a:ext cx="4953000" cy="1588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223" name="Line 106"/>
          <p:cNvSpPr/>
          <p:nvPr/>
        </p:nvSpPr>
        <p:spPr>
          <a:xfrm flipV="1">
            <a:off x="2133600" y="1066800"/>
            <a:ext cx="1588" cy="426720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224" name="Text Box 107"/>
          <p:cNvSpPr txBox="1"/>
          <p:nvPr/>
        </p:nvSpPr>
        <p:spPr>
          <a:xfrm>
            <a:off x="7010400" y="5365750"/>
            <a:ext cx="1447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技术素质</a:t>
            </a:r>
          </a:p>
        </p:txBody>
      </p:sp>
      <p:sp>
        <p:nvSpPr>
          <p:cNvPr id="5225" name="Text Box 108"/>
          <p:cNvSpPr txBox="1"/>
          <p:nvPr/>
        </p:nvSpPr>
        <p:spPr>
          <a:xfrm>
            <a:off x="914400" y="869950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管理素质</a:t>
            </a:r>
          </a:p>
        </p:txBody>
      </p:sp>
      <p:sp>
        <p:nvSpPr>
          <p:cNvPr id="5226" name="Freeform 109"/>
          <p:cNvSpPr/>
          <p:nvPr/>
        </p:nvSpPr>
        <p:spPr>
          <a:xfrm>
            <a:off x="3048000" y="1508125"/>
            <a:ext cx="3660775" cy="3051175"/>
          </a:xfrm>
          <a:custGeom>
            <a:avLst/>
            <a:gdLst>
              <a:gd name="txL" fmla="*/ 0 w 2306"/>
              <a:gd name="txT" fmla="*/ 0 h 1922"/>
              <a:gd name="txR" fmla="*/ 2306 w 2306"/>
              <a:gd name="txB" fmla="*/ 1922 h 1922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</a:cxnLst>
            <a:rect l="txL" t="txT" r="txR" b="txB"/>
            <a:pathLst>
              <a:path w="2306" h="1922">
                <a:moveTo>
                  <a:pt x="2306" y="1922"/>
                </a:moveTo>
                <a:lnTo>
                  <a:pt x="1739" y="1922"/>
                </a:lnTo>
                <a:lnTo>
                  <a:pt x="1739" y="1685"/>
                </a:lnTo>
                <a:lnTo>
                  <a:pt x="864" y="1684"/>
                </a:lnTo>
                <a:lnTo>
                  <a:pt x="864" y="1437"/>
                </a:lnTo>
                <a:lnTo>
                  <a:pt x="580" y="1437"/>
                </a:lnTo>
                <a:lnTo>
                  <a:pt x="580" y="1199"/>
                </a:lnTo>
                <a:lnTo>
                  <a:pt x="288" y="1199"/>
                </a:lnTo>
                <a:lnTo>
                  <a:pt x="292" y="485"/>
                </a:lnTo>
                <a:lnTo>
                  <a:pt x="0" y="485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bg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7" name="Freeform 110"/>
          <p:cNvSpPr/>
          <p:nvPr/>
        </p:nvSpPr>
        <p:spPr>
          <a:xfrm>
            <a:off x="4876800" y="1511300"/>
            <a:ext cx="1831975" cy="1538288"/>
          </a:xfrm>
          <a:custGeom>
            <a:avLst/>
            <a:gdLst>
              <a:gd name="txL" fmla="*/ 0 w 1154"/>
              <a:gd name="txT" fmla="*/ 0 h 969"/>
              <a:gd name="txR" fmla="*/ 1154 w 1154"/>
              <a:gd name="txB" fmla="*/ 969 h 969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rect l="txL" t="txT" r="txR" b="txB"/>
            <a:pathLst>
              <a:path w="1154" h="969">
                <a:moveTo>
                  <a:pt x="1154" y="969"/>
                </a:moveTo>
                <a:lnTo>
                  <a:pt x="578" y="969"/>
                </a:lnTo>
                <a:lnTo>
                  <a:pt x="578" y="732"/>
                </a:lnTo>
                <a:lnTo>
                  <a:pt x="295" y="732"/>
                </a:lnTo>
                <a:lnTo>
                  <a:pt x="295" y="485"/>
                </a:lnTo>
                <a:lnTo>
                  <a:pt x="0" y="481"/>
                </a:lnTo>
                <a:lnTo>
                  <a:pt x="2" y="0"/>
                </a:lnTo>
              </a:path>
            </a:pathLst>
          </a:custGeom>
          <a:noFill/>
          <a:ln w="38100" cap="flat" cmpd="sng">
            <a:solidFill>
              <a:schemeClr val="bg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8" name="Freeform 111"/>
          <p:cNvSpPr/>
          <p:nvPr/>
        </p:nvSpPr>
        <p:spPr>
          <a:xfrm>
            <a:off x="2181225" y="3790950"/>
            <a:ext cx="1784350" cy="1538288"/>
          </a:xfrm>
          <a:custGeom>
            <a:avLst/>
            <a:gdLst>
              <a:gd name="txL" fmla="*/ 0 w 1124"/>
              <a:gd name="txT" fmla="*/ 0 h 969"/>
              <a:gd name="txR" fmla="*/ 1124 w 1124"/>
              <a:gd name="txB" fmla="*/ 969 h 969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</a:cxnLst>
            <a:rect l="txL" t="txT" r="txR" b="txB"/>
            <a:pathLst>
              <a:path w="1124" h="969">
                <a:moveTo>
                  <a:pt x="1124" y="969"/>
                </a:moveTo>
                <a:lnTo>
                  <a:pt x="1124" y="731"/>
                </a:lnTo>
                <a:lnTo>
                  <a:pt x="548" y="731"/>
                </a:lnTo>
                <a:lnTo>
                  <a:pt x="544" y="490"/>
                </a:lnTo>
                <a:lnTo>
                  <a:pt x="260" y="490"/>
                </a:lnTo>
                <a:lnTo>
                  <a:pt x="256" y="0"/>
                </a:lnTo>
                <a:lnTo>
                  <a:pt x="0" y="18"/>
                </a:lnTo>
              </a:path>
            </a:pathLst>
          </a:custGeom>
          <a:noFill/>
          <a:ln w="38100" cap="flat" cmpd="sng">
            <a:solidFill>
              <a:schemeClr val="bg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9" name="Text Box 112"/>
          <p:cNvSpPr txBox="1"/>
          <p:nvPr/>
        </p:nvSpPr>
        <p:spPr>
          <a:xfrm>
            <a:off x="914400" y="4419600"/>
            <a:ext cx="1143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5230" name="Text Box 113"/>
          <p:cNvSpPr txBox="1"/>
          <p:nvPr/>
        </p:nvSpPr>
        <p:spPr>
          <a:xfrm>
            <a:off x="762000" y="4419600"/>
            <a:ext cx="1219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时间管理</a:t>
            </a:r>
          </a:p>
        </p:txBody>
      </p:sp>
      <p:sp>
        <p:nvSpPr>
          <p:cNvPr id="5231" name="Text Box 114"/>
          <p:cNvSpPr txBox="1"/>
          <p:nvPr/>
        </p:nvSpPr>
        <p:spPr>
          <a:xfrm>
            <a:off x="762000" y="3962400"/>
            <a:ext cx="1219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缺陷管理</a:t>
            </a:r>
          </a:p>
        </p:txBody>
      </p:sp>
      <p:sp>
        <p:nvSpPr>
          <p:cNvPr id="5232" name="Text Box 115"/>
          <p:cNvSpPr txBox="1"/>
          <p:nvPr/>
        </p:nvSpPr>
        <p:spPr>
          <a:xfrm>
            <a:off x="762000" y="3597275"/>
            <a:ext cx="1219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计划管理</a:t>
            </a:r>
          </a:p>
        </p:txBody>
      </p:sp>
      <p:sp>
        <p:nvSpPr>
          <p:cNvPr id="5233" name="Text Box 116"/>
          <p:cNvSpPr txBox="1"/>
          <p:nvPr/>
        </p:nvSpPr>
        <p:spPr>
          <a:xfrm>
            <a:off x="762000" y="2895600"/>
            <a:ext cx="1219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成本管理</a:t>
            </a:r>
          </a:p>
        </p:txBody>
      </p:sp>
      <p:sp>
        <p:nvSpPr>
          <p:cNvPr id="5234" name="Text Box 117"/>
          <p:cNvSpPr txBox="1"/>
          <p:nvPr/>
        </p:nvSpPr>
        <p:spPr>
          <a:xfrm>
            <a:off x="762000" y="2133600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风险管理</a:t>
            </a:r>
          </a:p>
        </p:txBody>
      </p:sp>
      <p:sp>
        <p:nvSpPr>
          <p:cNvPr id="5235" name="Text Box 118"/>
          <p:cNvSpPr txBox="1"/>
          <p:nvPr/>
        </p:nvSpPr>
        <p:spPr>
          <a:xfrm>
            <a:off x="762000" y="1387475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知识管理</a:t>
            </a:r>
          </a:p>
        </p:txBody>
      </p:sp>
      <p:sp>
        <p:nvSpPr>
          <p:cNvPr id="5236" name="Text Box 119"/>
          <p:cNvSpPr txBox="1"/>
          <p:nvPr/>
        </p:nvSpPr>
        <p:spPr>
          <a:xfrm>
            <a:off x="5257800" y="5426075"/>
            <a:ext cx="838200" cy="7080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E65D00"/>
                </a:solidFill>
                <a:latin typeface="Times New Roman" panose="02020603050405020304" pitchFamily="18" charset="0"/>
              </a:rPr>
              <a:t>设计技术</a:t>
            </a:r>
          </a:p>
        </p:txBody>
      </p:sp>
      <p:sp>
        <p:nvSpPr>
          <p:cNvPr id="5237" name="Text Box 120"/>
          <p:cNvSpPr txBox="1"/>
          <p:nvPr/>
        </p:nvSpPr>
        <p:spPr>
          <a:xfrm>
            <a:off x="6172200" y="5426075"/>
            <a:ext cx="838200" cy="7016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E65D00"/>
                </a:solidFill>
                <a:latin typeface="Times New Roman" panose="02020603050405020304" pitchFamily="18" charset="0"/>
              </a:rPr>
              <a:t>架构技术</a:t>
            </a:r>
          </a:p>
        </p:txBody>
      </p:sp>
      <p:sp>
        <p:nvSpPr>
          <p:cNvPr id="5238" name="Text Box 121"/>
          <p:cNvSpPr txBox="1"/>
          <p:nvPr/>
        </p:nvSpPr>
        <p:spPr>
          <a:xfrm>
            <a:off x="2514600" y="5426075"/>
            <a:ext cx="838200" cy="7016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编程技术</a:t>
            </a:r>
          </a:p>
        </p:txBody>
      </p:sp>
      <p:sp>
        <p:nvSpPr>
          <p:cNvPr id="5239" name="Line 122"/>
          <p:cNvSpPr/>
          <p:nvPr/>
        </p:nvSpPr>
        <p:spPr>
          <a:xfrm>
            <a:off x="3048000" y="5334000"/>
            <a:ext cx="0" cy="1524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240" name="Text Box 123"/>
          <p:cNvSpPr txBox="1"/>
          <p:nvPr/>
        </p:nvSpPr>
        <p:spPr>
          <a:xfrm>
            <a:off x="3505200" y="5426075"/>
            <a:ext cx="914400" cy="7016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dirty="0">
                <a:solidFill>
                  <a:srgbClr val="008000"/>
                </a:solidFill>
                <a:latin typeface="Times New Roman" panose="02020603050405020304" pitchFamily="18" charset="0"/>
              </a:rPr>
              <a:t>测试技术</a:t>
            </a:r>
          </a:p>
        </p:txBody>
      </p:sp>
      <p:sp>
        <p:nvSpPr>
          <p:cNvPr id="5241" name="Line 124"/>
          <p:cNvSpPr/>
          <p:nvPr/>
        </p:nvSpPr>
        <p:spPr>
          <a:xfrm>
            <a:off x="3962400" y="5318125"/>
            <a:ext cx="1588" cy="1524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242" name="Text Box 125"/>
          <p:cNvSpPr txBox="1"/>
          <p:nvPr/>
        </p:nvSpPr>
        <p:spPr>
          <a:xfrm>
            <a:off x="4419600" y="5426075"/>
            <a:ext cx="838200" cy="7080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dirty="0">
                <a:solidFill>
                  <a:srgbClr val="004AB8"/>
                </a:solidFill>
                <a:latin typeface="Times New Roman" panose="02020603050405020304" pitchFamily="18" charset="0"/>
              </a:rPr>
              <a:t>分析技术</a:t>
            </a:r>
          </a:p>
        </p:txBody>
      </p:sp>
      <p:sp>
        <p:nvSpPr>
          <p:cNvPr id="5243" name="Line 126"/>
          <p:cNvSpPr/>
          <p:nvPr/>
        </p:nvSpPr>
        <p:spPr>
          <a:xfrm>
            <a:off x="4876800" y="5318125"/>
            <a:ext cx="1588" cy="1524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244" name="Line 127"/>
          <p:cNvSpPr/>
          <p:nvPr/>
        </p:nvSpPr>
        <p:spPr>
          <a:xfrm>
            <a:off x="5791200" y="5318125"/>
            <a:ext cx="1588" cy="1524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245" name="Line 128"/>
          <p:cNvSpPr/>
          <p:nvPr/>
        </p:nvSpPr>
        <p:spPr>
          <a:xfrm>
            <a:off x="6705600" y="5318125"/>
            <a:ext cx="1588" cy="1524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246" name="Line 129"/>
          <p:cNvSpPr/>
          <p:nvPr/>
        </p:nvSpPr>
        <p:spPr>
          <a:xfrm>
            <a:off x="1981200" y="4556125"/>
            <a:ext cx="152400" cy="1588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247" name="Line 130"/>
          <p:cNvSpPr/>
          <p:nvPr/>
        </p:nvSpPr>
        <p:spPr>
          <a:xfrm>
            <a:off x="1981200" y="4175125"/>
            <a:ext cx="152400" cy="1588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248" name="Line 131"/>
          <p:cNvSpPr/>
          <p:nvPr/>
        </p:nvSpPr>
        <p:spPr>
          <a:xfrm>
            <a:off x="1981200" y="3794125"/>
            <a:ext cx="152400" cy="1588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249" name="Line 132"/>
          <p:cNvSpPr/>
          <p:nvPr/>
        </p:nvSpPr>
        <p:spPr>
          <a:xfrm>
            <a:off x="1981200" y="3032125"/>
            <a:ext cx="152400" cy="1588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250" name="Line 133"/>
          <p:cNvSpPr/>
          <p:nvPr/>
        </p:nvSpPr>
        <p:spPr>
          <a:xfrm>
            <a:off x="1981200" y="2270125"/>
            <a:ext cx="152400" cy="1588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251" name="Line 134"/>
          <p:cNvSpPr/>
          <p:nvPr/>
        </p:nvSpPr>
        <p:spPr>
          <a:xfrm>
            <a:off x="1981200" y="1508125"/>
            <a:ext cx="152400" cy="1588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252" name="Text Box 135"/>
          <p:cNvSpPr txBox="1"/>
          <p:nvPr/>
        </p:nvSpPr>
        <p:spPr>
          <a:xfrm>
            <a:off x="685800" y="5289550"/>
            <a:ext cx="1524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初级工作者</a:t>
            </a:r>
          </a:p>
        </p:txBody>
      </p:sp>
      <p:sp>
        <p:nvSpPr>
          <p:cNvPr id="5253" name="Text Box 136"/>
          <p:cNvSpPr txBox="1"/>
          <p:nvPr/>
        </p:nvSpPr>
        <p:spPr>
          <a:xfrm>
            <a:off x="6705600" y="1050925"/>
            <a:ext cx="13716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高级综合人才</a:t>
            </a:r>
          </a:p>
        </p:txBody>
      </p:sp>
      <p:sp>
        <p:nvSpPr>
          <p:cNvPr id="5254" name="Text Box 137"/>
          <p:cNvSpPr txBox="1"/>
          <p:nvPr/>
        </p:nvSpPr>
        <p:spPr>
          <a:xfrm>
            <a:off x="2971800" y="1022350"/>
            <a:ext cx="2209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高级管理人才</a:t>
            </a:r>
          </a:p>
        </p:txBody>
      </p:sp>
      <p:sp>
        <p:nvSpPr>
          <p:cNvPr id="5255" name="Text Box 138"/>
          <p:cNvSpPr txBox="1"/>
          <p:nvPr/>
        </p:nvSpPr>
        <p:spPr>
          <a:xfrm>
            <a:off x="6781800" y="3717925"/>
            <a:ext cx="12954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高级技术人才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56" name="Oval 139"/>
          <p:cNvSpPr/>
          <p:nvPr/>
        </p:nvSpPr>
        <p:spPr>
          <a:xfrm>
            <a:off x="2209800" y="5013325"/>
            <a:ext cx="228600" cy="22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57" name="Oval 140"/>
          <p:cNvSpPr/>
          <p:nvPr/>
        </p:nvSpPr>
        <p:spPr>
          <a:xfrm>
            <a:off x="6400800" y="1584325"/>
            <a:ext cx="228600" cy="22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58" name="Oval 141"/>
          <p:cNvSpPr/>
          <p:nvPr/>
        </p:nvSpPr>
        <p:spPr>
          <a:xfrm>
            <a:off x="3657600" y="1584325"/>
            <a:ext cx="228600" cy="22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59" name="Oval 142"/>
          <p:cNvSpPr/>
          <p:nvPr/>
        </p:nvSpPr>
        <p:spPr>
          <a:xfrm>
            <a:off x="6324600" y="3870325"/>
            <a:ext cx="228600" cy="22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60" name="Line 143"/>
          <p:cNvSpPr/>
          <p:nvPr/>
        </p:nvSpPr>
        <p:spPr>
          <a:xfrm flipV="1">
            <a:off x="2438400" y="1812925"/>
            <a:ext cx="3962400" cy="3200400"/>
          </a:xfrm>
          <a:prstGeom prst="line">
            <a:avLst/>
          </a:prstGeom>
          <a:ln w="76200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261" name="Line 144"/>
          <p:cNvSpPr/>
          <p:nvPr/>
        </p:nvSpPr>
        <p:spPr>
          <a:xfrm flipV="1">
            <a:off x="2362200" y="1889125"/>
            <a:ext cx="1295400" cy="3124200"/>
          </a:xfrm>
          <a:prstGeom prst="line">
            <a:avLst/>
          </a:prstGeom>
          <a:ln w="76200" cap="flat" cmpd="sng">
            <a:solidFill>
              <a:srgbClr val="66FF33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262" name="Line 145"/>
          <p:cNvSpPr/>
          <p:nvPr/>
        </p:nvSpPr>
        <p:spPr>
          <a:xfrm flipV="1">
            <a:off x="2438400" y="4098925"/>
            <a:ext cx="3810000" cy="990600"/>
          </a:xfrm>
          <a:prstGeom prst="line">
            <a:avLst/>
          </a:prstGeom>
          <a:ln w="7620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5263" name="Group 146"/>
          <p:cNvGrpSpPr/>
          <p:nvPr/>
        </p:nvGrpSpPr>
        <p:grpSpPr>
          <a:xfrm>
            <a:off x="3505200" y="2317750"/>
            <a:ext cx="5105400" cy="2590800"/>
            <a:chOff x="2400" y="1680"/>
            <a:chExt cx="3216" cy="1632"/>
          </a:xfrm>
        </p:grpSpPr>
        <p:sp>
          <p:nvSpPr>
            <p:cNvPr id="5264" name="Text Box 147"/>
            <p:cNvSpPr txBox="1"/>
            <p:nvPr/>
          </p:nvSpPr>
          <p:spPr>
            <a:xfrm>
              <a:off x="3408" y="2256"/>
              <a:ext cx="2208" cy="29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企业人才价值等高线</a:t>
              </a:r>
            </a:p>
          </p:txBody>
        </p:sp>
        <p:sp>
          <p:nvSpPr>
            <p:cNvPr id="5265" name="Line 148"/>
            <p:cNvSpPr/>
            <p:nvPr/>
          </p:nvSpPr>
          <p:spPr>
            <a:xfrm flipH="1">
              <a:off x="2592" y="2400"/>
              <a:ext cx="768" cy="912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266" name="Line 149"/>
            <p:cNvSpPr/>
            <p:nvPr/>
          </p:nvSpPr>
          <p:spPr>
            <a:xfrm flipH="1" flipV="1">
              <a:off x="2400" y="1968"/>
              <a:ext cx="1008" cy="432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267" name="Line 150"/>
            <p:cNvSpPr/>
            <p:nvPr/>
          </p:nvSpPr>
          <p:spPr>
            <a:xfrm flipH="1" flipV="1">
              <a:off x="3312" y="1680"/>
              <a:ext cx="48" cy="72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/>
          </p:cNvSpPr>
          <p:nvPr>
            <p:ph type="title"/>
          </p:nvPr>
        </p:nvSpPr>
        <p:spPr>
          <a:xfrm>
            <a:off x="677097" y="125002"/>
            <a:ext cx="6257103" cy="498717"/>
          </a:xfrm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迪米特法则（委托而不是直接交互）</a:t>
            </a:r>
            <a:endParaRPr lang="zh-CN" altLang="en-US" sz="4000" b="1" dirty="0"/>
          </a:p>
        </p:txBody>
      </p:sp>
      <p:sp>
        <p:nvSpPr>
          <p:cNvPr id="48131" name="Rectangle 3"/>
          <p:cNvSpPr>
            <a:spLocks noGrp="1" noRot="1"/>
          </p:cNvSpPr>
          <p:nvPr>
            <p:ph idx="4294967295"/>
          </p:nvPr>
        </p:nvSpPr>
        <p:spPr>
          <a:xfrm>
            <a:off x="528824" y="990600"/>
            <a:ext cx="8207375" cy="1143000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/>
              <a:t>计算机科学与应用中，最常用的分层！！</a:t>
            </a:r>
            <a:endParaRPr lang="en-US" altLang="zh-CN" dirty="0"/>
          </a:p>
          <a:p>
            <a:pPr eaLnBrk="1" hangingPunct="1"/>
            <a:r>
              <a:rPr lang="zh-CN" altLang="en-US" dirty="0"/>
              <a:t>如 网络通信模型等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B00247-6918-4D4D-9FD2-4D1584CFE859}"/>
              </a:ext>
            </a:extLst>
          </p:cNvPr>
          <p:cNvSpPr txBox="1"/>
          <p:nvPr/>
        </p:nvSpPr>
        <p:spPr>
          <a:xfrm>
            <a:off x="990600" y="5257800"/>
            <a:ext cx="739140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系统硬件层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093C60-9E74-470A-A161-0C7875372C32}"/>
              </a:ext>
            </a:extLst>
          </p:cNvPr>
          <p:cNvSpPr txBox="1"/>
          <p:nvPr/>
        </p:nvSpPr>
        <p:spPr>
          <a:xfrm>
            <a:off x="990600" y="4152900"/>
            <a:ext cx="739140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系统软件层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FC0B900-D3D8-491D-9B9F-973EB0FB51FB}"/>
              </a:ext>
            </a:extLst>
          </p:cNvPr>
          <p:cNvSpPr txBox="1"/>
          <p:nvPr/>
        </p:nvSpPr>
        <p:spPr>
          <a:xfrm>
            <a:off x="990600" y="3048000"/>
            <a:ext cx="739140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应用软件层</a:t>
            </a:r>
          </a:p>
        </p:txBody>
      </p:sp>
      <p:sp>
        <p:nvSpPr>
          <p:cNvPr id="3" name="箭头: 上下 2">
            <a:extLst>
              <a:ext uri="{FF2B5EF4-FFF2-40B4-BE49-F238E27FC236}">
                <a16:creationId xmlns:a16="http://schemas.microsoft.com/office/drawing/2014/main" id="{F33C7FEC-1897-4DFD-9853-78954773236F}"/>
              </a:ext>
            </a:extLst>
          </p:cNvPr>
          <p:cNvSpPr/>
          <p:nvPr/>
        </p:nvSpPr>
        <p:spPr>
          <a:xfrm>
            <a:off x="4403912" y="3600450"/>
            <a:ext cx="228600" cy="52322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上下 12">
            <a:extLst>
              <a:ext uri="{FF2B5EF4-FFF2-40B4-BE49-F238E27FC236}">
                <a16:creationId xmlns:a16="http://schemas.microsoft.com/office/drawing/2014/main" id="{12EEA6C8-8645-4BE3-BD14-CD5BF3CA1304}"/>
              </a:ext>
            </a:extLst>
          </p:cNvPr>
          <p:cNvSpPr/>
          <p:nvPr/>
        </p:nvSpPr>
        <p:spPr>
          <a:xfrm>
            <a:off x="4403912" y="4734580"/>
            <a:ext cx="228600" cy="52322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0417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设计模式</a:t>
            </a:r>
          </a:p>
        </p:txBody>
      </p:sp>
      <p:sp>
        <p:nvSpPr>
          <p:cNvPr id="51203" name="Rectangle 3"/>
          <p:cNvSpPr>
            <a:spLocks noGrp="1" noRot="1"/>
          </p:cNvSpPr>
          <p:nvPr>
            <p:ph idx="4294967295"/>
          </p:nvPr>
        </p:nvSpPr>
        <p:spPr>
          <a:xfrm>
            <a:off x="914400" y="990600"/>
            <a:ext cx="7886700" cy="4351337"/>
          </a:xfr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wrap="square" lIns="91440" tIns="45720" rIns="91440" bIns="45720" anchor="t"/>
          <a:lstStyle/>
          <a:p>
            <a:pPr>
              <a:lnSpc>
                <a:spcPct val="80000"/>
              </a:lnSpc>
            </a:pPr>
            <a:r>
              <a:rPr lang="zh-CN" altLang="en-US" sz="2800" dirty="0"/>
              <a:t>模式的层次</a:t>
            </a:r>
            <a:endParaRPr lang="en-US" altLang="zh-CN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什么是设计模式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分类方法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行为型模式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结构型模式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创建型模式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四个要素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模式名称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应用场景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解决方案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效果及说明</a:t>
            </a:r>
          </a:p>
        </p:txBody>
      </p:sp>
      <p:sp>
        <p:nvSpPr>
          <p:cNvPr id="2" name="矩形 1"/>
          <p:cNvSpPr/>
          <p:nvPr/>
        </p:nvSpPr>
        <p:spPr>
          <a:xfrm>
            <a:off x="4038600" y="2971800"/>
            <a:ext cx="4572000" cy="2246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设计模式是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在特定环境下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为解决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某一通用软件设计问题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提供的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一套定制的解决方案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，该方案描述了对象和类之间的相互作用。</a:t>
            </a:r>
            <a:endParaRPr kumimoji="0" lang="en-US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模式的层次</a:t>
            </a:r>
          </a:p>
        </p:txBody>
      </p:sp>
      <p:sp>
        <p:nvSpPr>
          <p:cNvPr id="16387" name="Rectangle 3"/>
          <p:cNvSpPr>
            <a:spLocks noGrp="1" noRot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/>
              <a:t>框架</a:t>
            </a:r>
            <a:r>
              <a:rPr lang="en-US" altLang="zh-CN" dirty="0"/>
              <a:t>(Framework)</a:t>
            </a:r>
          </a:p>
          <a:p>
            <a:pPr lvl="1" eaLnBrk="1" hangingPunct="1"/>
            <a:r>
              <a:rPr lang="en-US" altLang="zh-CN" dirty="0"/>
              <a:t>MVC</a:t>
            </a:r>
            <a:r>
              <a:rPr lang="zh-CN" altLang="en-US" dirty="0"/>
              <a:t>及</a:t>
            </a:r>
            <a:r>
              <a:rPr lang="en-US" altLang="zh-CN" dirty="0"/>
              <a:t>Document/View</a:t>
            </a:r>
          </a:p>
          <a:p>
            <a:pPr lvl="1" eaLnBrk="1" hangingPunct="1"/>
            <a:r>
              <a:rPr lang="en-US" altLang="zh-CN" dirty="0"/>
              <a:t>COM/DCOM/EJB/…</a:t>
            </a:r>
          </a:p>
          <a:p>
            <a:pPr lvl="1" eaLnBrk="1" hangingPunct="1"/>
            <a:r>
              <a:rPr lang="zh-CN" altLang="en-US" dirty="0"/>
              <a:t>其它</a:t>
            </a:r>
            <a:r>
              <a:rPr lang="en-US" altLang="zh-CN" dirty="0"/>
              <a:t>(Spring</a:t>
            </a:r>
            <a:r>
              <a:rPr lang="zh-CN" altLang="en-US" dirty="0"/>
              <a:t>、</a:t>
            </a:r>
            <a:r>
              <a:rPr lang="en-US" altLang="zh-CN" dirty="0"/>
              <a:t>Hibernate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</a:p>
          <a:p>
            <a:pPr eaLnBrk="1" hangingPunct="1"/>
            <a:r>
              <a:rPr lang="zh-CN" altLang="en-US" dirty="0"/>
              <a:t>设计模式</a:t>
            </a:r>
          </a:p>
          <a:p>
            <a:pPr eaLnBrk="1" hangingPunct="1"/>
            <a:r>
              <a:rPr lang="zh-CN" altLang="en-US" dirty="0"/>
              <a:t>微模式</a:t>
            </a:r>
          </a:p>
        </p:txBody>
      </p:sp>
    </p:spTree>
    <p:extLst>
      <p:ext uri="{BB962C8B-B14F-4D97-AF65-F5344CB8AC3E}">
        <p14:creationId xmlns:p14="http://schemas.microsoft.com/office/powerpoint/2010/main" val="29340270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微模式</a:t>
            </a:r>
            <a:r>
              <a:rPr lang="en-US" altLang="zh-CN" dirty="0"/>
              <a:t>(Micro Pattern)</a:t>
            </a:r>
            <a:r>
              <a:rPr lang="zh-CN" altLang="en-US" dirty="0"/>
              <a:t>例</a:t>
            </a:r>
          </a:p>
        </p:txBody>
      </p:sp>
      <p:sp>
        <p:nvSpPr>
          <p:cNvPr id="17411" name="Rectangle 5"/>
          <p:cNvSpPr>
            <a:spLocks noGrp="1" noRot="1"/>
          </p:cNvSpPr>
          <p:nvPr>
            <p:ph sz="half" idx="1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If ( ord == 0 ) {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}else if (ord ==2) {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}else if (ord ==60) {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} else {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}</a:t>
            </a:r>
          </a:p>
        </p:txBody>
      </p:sp>
      <p:sp>
        <p:nvSpPr>
          <p:cNvPr id="17412" name="Rectangle 6"/>
          <p:cNvSpPr>
            <a:spLocks noGrp="1" noRot="1"/>
          </p:cNvSpPr>
          <p:nvPr>
            <p:ph sz="half" idx="2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switch ( ord )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case  0: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	             break;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case  ‘A’: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            break;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case  ‘\0’: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            break;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default: 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            break;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73118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对象的生命周期</a:t>
            </a:r>
          </a:p>
        </p:txBody>
      </p:sp>
      <p:sp>
        <p:nvSpPr>
          <p:cNvPr id="55299" name="Oval 4"/>
          <p:cNvSpPr/>
          <p:nvPr/>
        </p:nvSpPr>
        <p:spPr>
          <a:xfrm>
            <a:off x="228600" y="1981200"/>
            <a:ext cx="1371600" cy="91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>
              <a:spcBef>
                <a:spcPct val="0"/>
              </a:spcBef>
              <a:buClr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类模版</a:t>
            </a:r>
          </a:p>
        </p:txBody>
      </p:sp>
      <p:sp>
        <p:nvSpPr>
          <p:cNvPr id="55300" name="Oval 5"/>
          <p:cNvSpPr/>
          <p:nvPr/>
        </p:nvSpPr>
        <p:spPr>
          <a:xfrm>
            <a:off x="2438400" y="2057400"/>
            <a:ext cx="1371600" cy="91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>
              <a:spcBef>
                <a:spcPct val="0"/>
              </a:spcBef>
              <a:buClr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模版类</a:t>
            </a:r>
          </a:p>
        </p:txBody>
      </p:sp>
      <p:sp>
        <p:nvSpPr>
          <p:cNvPr id="55301" name="Oval 6"/>
          <p:cNvSpPr/>
          <p:nvPr/>
        </p:nvSpPr>
        <p:spPr>
          <a:xfrm>
            <a:off x="2438400" y="3352800"/>
            <a:ext cx="1371600" cy="91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>
              <a:spcBef>
                <a:spcPct val="0"/>
              </a:spcBef>
              <a:buClr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类</a:t>
            </a:r>
          </a:p>
        </p:txBody>
      </p:sp>
      <p:sp>
        <p:nvSpPr>
          <p:cNvPr id="55302" name="Line 7"/>
          <p:cNvSpPr/>
          <p:nvPr/>
        </p:nvSpPr>
        <p:spPr>
          <a:xfrm>
            <a:off x="1600200" y="2514600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303" name="Line 8"/>
          <p:cNvSpPr/>
          <p:nvPr/>
        </p:nvSpPr>
        <p:spPr>
          <a:xfrm>
            <a:off x="3810000" y="2514600"/>
            <a:ext cx="8382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304" name="Oval 9"/>
          <p:cNvSpPr/>
          <p:nvPr/>
        </p:nvSpPr>
        <p:spPr>
          <a:xfrm>
            <a:off x="4648200" y="2667000"/>
            <a:ext cx="1371600" cy="91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>
              <a:spcBef>
                <a:spcPct val="0"/>
              </a:spcBef>
              <a:buClr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类</a:t>
            </a:r>
          </a:p>
        </p:txBody>
      </p:sp>
      <p:sp>
        <p:nvSpPr>
          <p:cNvPr id="55305" name="Line 10"/>
          <p:cNvSpPr/>
          <p:nvPr/>
        </p:nvSpPr>
        <p:spPr>
          <a:xfrm flipV="1">
            <a:off x="3810000" y="3124200"/>
            <a:ext cx="8382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306" name="Oval 11"/>
          <p:cNvSpPr/>
          <p:nvPr/>
        </p:nvSpPr>
        <p:spPr>
          <a:xfrm>
            <a:off x="6705600" y="2590800"/>
            <a:ext cx="1371600" cy="91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>
              <a:spcBef>
                <a:spcPct val="0"/>
              </a:spcBef>
              <a:buClr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对象</a:t>
            </a:r>
          </a:p>
        </p:txBody>
      </p:sp>
      <p:sp>
        <p:nvSpPr>
          <p:cNvPr id="55307" name="Line 12"/>
          <p:cNvSpPr/>
          <p:nvPr/>
        </p:nvSpPr>
        <p:spPr>
          <a:xfrm>
            <a:off x="6019800" y="3048000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308" name="Text Box 13"/>
          <p:cNvSpPr txBox="1"/>
          <p:nvPr/>
        </p:nvSpPr>
        <p:spPr>
          <a:xfrm>
            <a:off x="5867400" y="2514600"/>
            <a:ext cx="9144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实例化</a:t>
            </a:r>
          </a:p>
        </p:txBody>
      </p:sp>
      <p:sp>
        <p:nvSpPr>
          <p:cNvPr id="55309" name="Text Box 14"/>
          <p:cNvSpPr txBox="1"/>
          <p:nvPr/>
        </p:nvSpPr>
        <p:spPr>
          <a:xfrm>
            <a:off x="3352800" y="2971800"/>
            <a:ext cx="12192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初始化类</a:t>
            </a:r>
          </a:p>
        </p:txBody>
      </p:sp>
      <p:cxnSp>
        <p:nvCxnSpPr>
          <p:cNvPr id="55310" name="AutoShape 15"/>
          <p:cNvCxnSpPr>
            <a:stCxn id="55306" idx="6"/>
            <a:endCxn id="55306" idx="1"/>
          </p:cNvCxnSpPr>
          <p:nvPr/>
        </p:nvCxnSpPr>
        <p:spPr>
          <a:xfrm flipH="1" flipV="1">
            <a:off x="6907213" y="2724150"/>
            <a:ext cx="1169987" cy="323850"/>
          </a:xfrm>
          <a:prstGeom prst="curvedConnector4">
            <a:avLst>
              <a:gd name="adj1" fmla="val -19537"/>
              <a:gd name="adj2" fmla="val 386764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5311" name="Text Box 16"/>
          <p:cNvSpPr txBox="1"/>
          <p:nvPr/>
        </p:nvSpPr>
        <p:spPr>
          <a:xfrm>
            <a:off x="7391400" y="1905000"/>
            <a:ext cx="8382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行为</a:t>
            </a:r>
          </a:p>
        </p:txBody>
      </p:sp>
      <p:sp>
        <p:nvSpPr>
          <p:cNvPr id="55312" name="Oval 17"/>
          <p:cNvSpPr/>
          <p:nvPr/>
        </p:nvSpPr>
        <p:spPr>
          <a:xfrm>
            <a:off x="8305800" y="3810000"/>
            <a:ext cx="5334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>
              <a:spcBef>
                <a:spcPct val="0"/>
              </a:spcBef>
              <a:buClrTx/>
            </a:pPr>
            <a:endParaRPr lang="zh-CN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13" name="Line 18"/>
          <p:cNvSpPr/>
          <p:nvPr/>
        </p:nvSpPr>
        <p:spPr>
          <a:xfrm>
            <a:off x="7924800" y="3276600"/>
            <a:ext cx="4572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314" name="Text Box 19"/>
          <p:cNvSpPr txBox="1"/>
          <p:nvPr/>
        </p:nvSpPr>
        <p:spPr>
          <a:xfrm>
            <a:off x="8001000" y="3352800"/>
            <a:ext cx="8382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销毁</a:t>
            </a:r>
          </a:p>
        </p:txBody>
      </p:sp>
      <p:sp>
        <p:nvSpPr>
          <p:cNvPr id="55315" name="Line 20"/>
          <p:cNvSpPr/>
          <p:nvPr/>
        </p:nvSpPr>
        <p:spPr>
          <a:xfrm>
            <a:off x="5257800" y="1447800"/>
            <a:ext cx="0" cy="480060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5316" name="Rectangle 21"/>
          <p:cNvSpPr/>
          <p:nvPr/>
        </p:nvSpPr>
        <p:spPr>
          <a:xfrm>
            <a:off x="457200" y="4724400"/>
            <a:ext cx="4343400" cy="1219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>
              <a:spcBef>
                <a:spcPct val="0"/>
              </a:spcBef>
              <a:buClrTx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对应于</a:t>
            </a:r>
          </a:p>
          <a:p>
            <a:pPr lvl="0" algn="ctr" eaLnBrk="1" hangingPunct="1">
              <a:spcBef>
                <a:spcPct val="0"/>
              </a:spcBef>
              <a:buClrTx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结构型模式</a:t>
            </a:r>
            <a:b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关注如何分解、组织、封装各个类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55317" name="Line 22"/>
          <p:cNvSpPr/>
          <p:nvPr/>
        </p:nvSpPr>
        <p:spPr>
          <a:xfrm>
            <a:off x="6781800" y="1295400"/>
            <a:ext cx="0" cy="4953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18" name="Rectangle 23"/>
          <p:cNvSpPr/>
          <p:nvPr/>
        </p:nvSpPr>
        <p:spPr>
          <a:xfrm>
            <a:off x="5334000" y="4724400"/>
            <a:ext cx="1371600" cy="1143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>
              <a:spcBef>
                <a:spcPct val="0"/>
              </a:spcBef>
              <a:buClrTx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对应于</a:t>
            </a:r>
          </a:p>
          <a:p>
            <a:pPr lvl="0" algn="ctr" eaLnBrk="1" hangingPunct="1">
              <a:spcBef>
                <a:spcPct val="0"/>
              </a:spcBef>
              <a:buClrTx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创建型</a:t>
            </a:r>
          </a:p>
          <a:p>
            <a:pPr lvl="0" algn="ctr" eaLnBrk="1" hangingPunct="1">
              <a:spcBef>
                <a:spcPct val="0"/>
              </a:spcBef>
              <a:buClrTx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模式</a:t>
            </a:r>
          </a:p>
        </p:txBody>
      </p:sp>
      <p:sp>
        <p:nvSpPr>
          <p:cNvPr id="55319" name="Line 24"/>
          <p:cNvSpPr/>
          <p:nvPr/>
        </p:nvSpPr>
        <p:spPr>
          <a:xfrm>
            <a:off x="8305800" y="1295400"/>
            <a:ext cx="0" cy="487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20" name="Rectangle 25"/>
          <p:cNvSpPr/>
          <p:nvPr/>
        </p:nvSpPr>
        <p:spPr>
          <a:xfrm>
            <a:off x="6858000" y="4724400"/>
            <a:ext cx="1371600" cy="1143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>
              <a:spcBef>
                <a:spcPct val="0"/>
              </a:spcBef>
              <a:buClrTx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对应于</a:t>
            </a:r>
          </a:p>
          <a:p>
            <a:pPr lvl="0" algn="ctr" eaLnBrk="1" hangingPunct="1">
              <a:spcBef>
                <a:spcPct val="0"/>
              </a:spcBef>
              <a:buClrTx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行为型</a:t>
            </a:r>
          </a:p>
          <a:p>
            <a:pPr lvl="0" algn="ctr" eaLnBrk="1" hangingPunct="1">
              <a:spcBef>
                <a:spcPct val="0"/>
              </a:spcBef>
              <a:buClrTx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模式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补充设计模式说明</a:t>
            </a:r>
          </a:p>
        </p:txBody>
      </p:sp>
      <p:sp>
        <p:nvSpPr>
          <p:cNvPr id="56323" name="Rectangle 3"/>
          <p:cNvSpPr>
            <a:spLocks noGrp="1" noRot="1"/>
          </p:cNvSpPr>
          <p:nvPr>
            <p:ph idx="1"/>
          </p:nvPr>
        </p:nvSpPr>
        <p:spPr>
          <a:xfrm>
            <a:off x="1028700" y="1295400"/>
            <a:ext cx="7086600" cy="4109508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/>
              <a:t>使用设计模式的后果</a:t>
            </a:r>
          </a:p>
          <a:p>
            <a:pPr lvl="1" eaLnBrk="1" hangingPunct="1"/>
            <a:r>
              <a:rPr lang="zh-CN" altLang="en-US" dirty="0"/>
              <a:t>内聚度，耦合度</a:t>
            </a:r>
          </a:p>
          <a:p>
            <a:pPr lvl="1" eaLnBrk="1" hangingPunct="1"/>
            <a:r>
              <a:rPr lang="zh-CN" altLang="en-US" dirty="0"/>
              <a:t>类的数量及代码量大小</a:t>
            </a:r>
          </a:p>
          <a:p>
            <a:pPr lvl="1" eaLnBrk="1" hangingPunct="1"/>
            <a:r>
              <a:rPr lang="zh-CN" altLang="en-US" dirty="0"/>
              <a:t>易理解性，易维护性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的类图</a:t>
            </a:r>
          </a:p>
        </p:txBody>
      </p:sp>
      <p:sp>
        <p:nvSpPr>
          <p:cNvPr id="4" name="矩形 3"/>
          <p:cNvSpPr/>
          <p:nvPr/>
        </p:nvSpPr>
        <p:spPr>
          <a:xfrm>
            <a:off x="990600" y="914400"/>
            <a:ext cx="7391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依赖关系</a:t>
            </a:r>
            <a:r>
              <a:rPr lang="en-US" altLang="zh-CN" dirty="0"/>
              <a:t>(</a:t>
            </a:r>
            <a:r>
              <a:rPr lang="zh-CN" altLang="en-US" dirty="0"/>
              <a:t>水平关系</a:t>
            </a:r>
            <a:r>
              <a:rPr lang="en-US" altLang="zh-CN" dirty="0"/>
              <a:t>,</a:t>
            </a:r>
            <a:r>
              <a:rPr lang="zh-CN" altLang="en-US" dirty="0"/>
              <a:t>实例级关系</a:t>
            </a:r>
            <a:r>
              <a:rPr lang="en-US" altLang="zh-CN" dirty="0"/>
              <a:t>)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关联关系</a:t>
            </a:r>
            <a:r>
              <a:rPr lang="en-US" altLang="zh-CN" dirty="0"/>
              <a:t>(</a:t>
            </a:r>
            <a:r>
              <a:rPr lang="zh-CN" altLang="en-US" dirty="0"/>
              <a:t>水平关系</a:t>
            </a:r>
            <a:r>
              <a:rPr lang="en-US" altLang="zh-CN" dirty="0"/>
              <a:t>, </a:t>
            </a:r>
            <a:r>
              <a:rPr lang="zh-CN" altLang="en-US" dirty="0"/>
              <a:t>类级关系</a:t>
            </a:r>
            <a:r>
              <a:rPr lang="en-US" altLang="zh-CN" dirty="0"/>
              <a:t>)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普通关联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部分</a:t>
            </a:r>
            <a:r>
              <a:rPr lang="en-US" altLang="zh-CN" dirty="0"/>
              <a:t>/</a:t>
            </a:r>
            <a:r>
              <a:rPr lang="zh-CN" altLang="en-US" dirty="0"/>
              <a:t>整体关联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泛化关系</a:t>
            </a:r>
            <a:r>
              <a:rPr lang="en-US" altLang="zh-CN" dirty="0"/>
              <a:t>(</a:t>
            </a:r>
            <a:r>
              <a:rPr lang="zh-CN" altLang="en-US" dirty="0"/>
              <a:t>垂直关系</a:t>
            </a:r>
            <a:r>
              <a:rPr lang="en-US" altLang="zh-CN" dirty="0"/>
              <a:t>)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父类和子类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抽象类和具体类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实现关系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接口类与实现类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模版与模版类</a:t>
            </a:r>
          </a:p>
        </p:txBody>
      </p:sp>
    </p:spTree>
    <p:extLst>
      <p:ext uri="{BB962C8B-B14F-4D97-AF65-F5344CB8AC3E}">
        <p14:creationId xmlns:p14="http://schemas.microsoft.com/office/powerpoint/2010/main" val="306483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/>
          </p:cNvSpPr>
          <p:nvPr>
            <p:ph type="title"/>
          </p:nvPr>
        </p:nvSpPr>
        <p:spPr>
          <a:xfrm>
            <a:off x="379730" y="140970"/>
            <a:ext cx="8207375" cy="392430"/>
          </a:xfrm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</a:rPr>
              <a:t>依赖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实例级关联</a:t>
            </a:r>
          </a:p>
        </p:txBody>
      </p:sp>
      <p:sp>
        <p:nvSpPr>
          <p:cNvPr id="13315" name="Rectangle 5"/>
          <p:cNvSpPr>
            <a:spLocks noGrp="1" noRot="1"/>
          </p:cNvSpPr>
          <p:nvPr>
            <p:ph idx="1"/>
          </p:nvPr>
        </p:nvSpPr>
        <p:spPr>
          <a:xfrm>
            <a:off x="4304665" y="1004570"/>
            <a:ext cx="3761740" cy="4754880"/>
          </a:xfrm>
          <a:ln>
            <a:solidFill>
              <a:schemeClr val="accent1"/>
            </a:solidFill>
          </a:ln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class B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pulbic</a:t>
            </a:r>
            <a:r>
              <a:rPr lang="zh-CN" altLang="en-US" sz="2400" dirty="0"/>
              <a:t>：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      </a:t>
            </a:r>
            <a:r>
              <a:rPr lang="en-US" altLang="zh-CN" sz="2400" dirty="0"/>
              <a:t>void g()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             A</a:t>
            </a:r>
            <a:r>
              <a:rPr lang="en-US" altLang="zh-CN" sz="2400" dirty="0">
                <a:solidFill>
                  <a:srgbClr val="0000FF"/>
                </a:solidFill>
              </a:rPr>
              <a:t>* p=new A</a:t>
            </a:r>
            <a:r>
              <a:rPr lang="en-US" altLang="zh-CN" sz="2400" dirty="0"/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             p-&gt;f( 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             …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             delete p;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      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      void k(</a:t>
            </a:r>
            <a:r>
              <a:rPr lang="en-US" altLang="zh-CN" sz="2400" dirty="0">
                <a:solidFill>
                  <a:srgbClr val="0000FF"/>
                </a:solidFill>
              </a:rPr>
              <a:t>A &amp; a</a:t>
            </a:r>
            <a:r>
              <a:rPr lang="en-US" altLang="zh-CN" sz="2400" dirty="0"/>
              <a:t>) {</a:t>
            </a:r>
            <a:br>
              <a:rPr lang="en-US" altLang="zh-CN" sz="2400" dirty="0"/>
            </a:br>
            <a:r>
              <a:rPr lang="en-US" altLang="zh-CN" sz="2400" dirty="0"/>
              <a:t>       a.f( );</a:t>
            </a:r>
            <a:br>
              <a:rPr lang="en-US" altLang="zh-CN" sz="2400" dirty="0"/>
            </a:br>
            <a:r>
              <a:rPr lang="en-US" altLang="zh-CN" sz="2400" dirty="0"/>
              <a:t>       ...</a:t>
            </a:r>
            <a:br>
              <a:rPr lang="en-US" altLang="zh-CN" sz="2400" dirty="0"/>
            </a:br>
            <a:r>
              <a:rPr lang="en-US" altLang="zh-CN" sz="2400" dirty="0"/>
              <a:t> 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}</a:t>
            </a:r>
          </a:p>
        </p:txBody>
      </p:sp>
      <p:sp>
        <p:nvSpPr>
          <p:cNvPr id="13316" name="Rectangle 6"/>
          <p:cNvSpPr>
            <a:spLocks noRot="1"/>
          </p:cNvSpPr>
          <p:nvPr/>
        </p:nvSpPr>
        <p:spPr>
          <a:xfrm>
            <a:off x="852170" y="1628775"/>
            <a:ext cx="2136775" cy="25146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CN" dirty="0"/>
              <a:t>class A {</a:t>
            </a:r>
          </a:p>
          <a:p>
            <a:pPr marL="342900" lvl="0" indent="-342900" eaLnBrk="1" hangingPunct="1">
              <a:buNone/>
            </a:pPr>
            <a:r>
              <a:rPr lang="en-US" altLang="zh-CN" dirty="0"/>
              <a:t>pulbic</a:t>
            </a:r>
            <a:r>
              <a:rPr lang="zh-CN" altLang="en-US" dirty="0"/>
              <a:t>：</a:t>
            </a:r>
          </a:p>
          <a:p>
            <a:pPr marL="342900" lvl="0" indent="-342900" eaLnBrk="1" hangingPunct="1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void f();</a:t>
            </a:r>
          </a:p>
          <a:p>
            <a:pPr marL="342900" lvl="0" indent="-342900" eaLnBrk="1" hangingPunct="1">
              <a:buNone/>
            </a:pPr>
            <a:r>
              <a:rPr lang="en-US" altLang="zh-CN" dirty="0"/>
              <a:t>}</a:t>
            </a:r>
            <a:r>
              <a:rPr lang="zh-CN" altLang="en-US" dirty="0"/>
              <a:t>；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依赖关系</a:t>
            </a:r>
            <a:r>
              <a:rPr lang="en-US" altLang="zh-CN" dirty="0"/>
              <a:t>(</a:t>
            </a:r>
            <a:r>
              <a:rPr lang="zh-CN" altLang="en-US" dirty="0"/>
              <a:t>实例级关联</a:t>
            </a:r>
            <a:r>
              <a:rPr lang="en-US" altLang="zh-CN" dirty="0"/>
              <a:t>)</a:t>
            </a:r>
          </a:p>
        </p:txBody>
      </p:sp>
      <p:graphicFrame>
        <p:nvGraphicFramePr>
          <p:cNvPr id="24579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676275" y="2957513"/>
          <a:ext cx="4581525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192655" imgH="514985" progId="Visio.Drawing.11">
                  <p:embed/>
                </p:oleObj>
              </mc:Choice>
              <mc:Fallback>
                <p:oleObj r:id="rId2" imgW="2192655" imgH="514985" progId="Visio.Drawing.11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676275" y="2957513"/>
                        <a:ext cx="4581525" cy="10747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10"/>
          <p:cNvSpPr txBox="1"/>
          <p:nvPr/>
        </p:nvSpPr>
        <p:spPr>
          <a:xfrm>
            <a:off x="5562600" y="2514600"/>
            <a:ext cx="3200400" cy="2449513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#include “B.h”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class A {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public: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void Func(B &amp;  b);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};</a:t>
            </a:r>
          </a:p>
          <a:p>
            <a:pPr lvl="0" algn="l" eaLnBrk="1" hangingPunct="1">
              <a:spcBef>
                <a:spcPct val="50000"/>
              </a:spcBef>
              <a:buClrTx/>
            </a:pP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</a:rPr>
              <a:t>普通关联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类级关联</a:t>
            </a:r>
          </a:p>
        </p:txBody>
      </p:sp>
      <p:sp>
        <p:nvSpPr>
          <p:cNvPr id="11267" name="Rectangle 3"/>
          <p:cNvSpPr>
            <a:spLocks noGrp="1" noRot="1"/>
          </p:cNvSpPr>
          <p:nvPr>
            <p:ph idx="1"/>
          </p:nvPr>
        </p:nvSpPr>
        <p:spPr>
          <a:xfrm>
            <a:off x="914400" y="1411597"/>
            <a:ext cx="2362200" cy="4351338"/>
          </a:xfrm>
          <a:ln>
            <a:solidFill>
              <a:schemeClr val="accent1"/>
            </a:solidFill>
          </a:ln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dirty="0"/>
              <a:t>class A {</a:t>
            </a:r>
          </a:p>
          <a:p>
            <a:pPr eaLnBrk="1" hangingPunct="1">
              <a:buNone/>
            </a:pPr>
            <a:r>
              <a:rPr lang="en-US" altLang="zh-CN" dirty="0"/>
              <a:t>pulbic</a:t>
            </a:r>
            <a:r>
              <a:rPr lang="zh-CN" altLang="en-US" dirty="0"/>
              <a:t>：</a:t>
            </a:r>
          </a:p>
          <a:p>
            <a:pPr eaLnBrk="1" hangingPunct="1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void f();</a:t>
            </a:r>
          </a:p>
          <a:p>
            <a:pPr eaLnBrk="1" hangingPunct="1">
              <a:buNone/>
            </a:pPr>
            <a:r>
              <a:rPr lang="en-US" altLang="zh-CN" dirty="0"/>
              <a:t>}</a:t>
            </a:r>
            <a:r>
              <a:rPr lang="zh-CN" altLang="en-US" dirty="0"/>
              <a:t>；</a:t>
            </a:r>
          </a:p>
        </p:txBody>
      </p:sp>
      <p:sp>
        <p:nvSpPr>
          <p:cNvPr id="11268" name="Rectangle 4"/>
          <p:cNvSpPr>
            <a:spLocks noRot="1"/>
          </p:cNvSpPr>
          <p:nvPr/>
        </p:nvSpPr>
        <p:spPr>
          <a:xfrm>
            <a:off x="4648200" y="1447800"/>
            <a:ext cx="3200400" cy="419417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CN" dirty="0"/>
              <a:t>class B {</a:t>
            </a:r>
          </a:p>
          <a:p>
            <a:pPr marL="342900" lvl="0" indent="-342900" eaLnBrk="1" hangingPunct="1">
              <a:buNone/>
            </a:pPr>
            <a:r>
              <a:rPr lang="en-US" altLang="zh-CN" dirty="0"/>
              <a:t>pulbic</a:t>
            </a:r>
            <a:r>
              <a:rPr lang="zh-CN" altLang="en-US" dirty="0"/>
              <a:t>：</a:t>
            </a:r>
          </a:p>
          <a:p>
            <a:pPr marL="342900" lvl="0" indent="-342900" eaLnBrk="1" hangingPunct="1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void g();</a:t>
            </a:r>
          </a:p>
          <a:p>
            <a:pPr marL="342900" lvl="0" indent="-342900" eaLnBrk="1" hangingPunct="1">
              <a:buNone/>
            </a:pPr>
            <a:r>
              <a:rPr lang="en-US" altLang="zh-CN" dirty="0"/>
              <a:t>private:</a:t>
            </a:r>
          </a:p>
          <a:p>
            <a:pPr marL="342900" lvl="0" indent="-342900" eaLnBrk="1" hangingPunct="1">
              <a:buNone/>
            </a:pPr>
            <a:r>
              <a:rPr lang="en-US" altLang="zh-CN" dirty="0"/>
              <a:t>      </a:t>
            </a:r>
            <a:r>
              <a:rPr lang="en-US" altLang="zh-CN" b="1" dirty="0">
                <a:solidFill>
                  <a:srgbClr val="0000FF"/>
                </a:solidFill>
              </a:rPr>
              <a:t>A    * pA;</a:t>
            </a:r>
          </a:p>
          <a:p>
            <a:pPr marL="342900" lvl="0" indent="-342900" eaLnBrk="1" hangingPunct="1">
              <a:buNone/>
            </a:pPr>
            <a:r>
              <a:rPr lang="en-US" altLang="zh-CN" dirty="0"/>
              <a:t>}</a:t>
            </a:r>
            <a:r>
              <a:rPr lang="zh-CN" altLang="en-US" dirty="0"/>
              <a:t>；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蓝色微立体" id="{14C907B3-82B8-41E2-9B46-0405F7E0CA2A}" vid="{DE92BF00-F6C0-473B-8672-50374DFE09F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蓝色微立体" id="{14C907B3-82B8-41E2-9B46-0405F7E0CA2A}" vid="{7A726720-3CCC-4888-B190-E3A76110E424}"/>
    </a:ext>
  </a:extLst>
</a:theme>
</file>

<file path=ppt/theme/theme3.xml><?xml version="1.0" encoding="utf-8"?>
<a:theme xmlns:a="http://schemas.openxmlformats.org/drawingml/2006/main" name="1_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蓝色微立体" id="{1BE14187-D79A-4A04-8FAE-610F0689D5AE}" vid="{B97DD6E0-8950-4DB3-A5C9-1DF7DF787666}"/>
    </a:ext>
  </a:extLst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蓝色微立体" id="{1BE14187-D79A-4A04-8FAE-610F0689D5AE}" vid="{BCAA6321-FDBA-40B9-BE80-4C813A024FB7}"/>
    </a:ext>
  </a:extLst>
</a:theme>
</file>

<file path=ppt/theme/theme5.xml><?xml version="1.0" encoding="utf-8"?>
<a:theme xmlns:a="http://schemas.openxmlformats.org/drawingml/2006/main" name="2_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_2019_2模板" id="{DFE8D170-8045-489C-B79A-1F02108E76BD}" vid="{A27530C8-6957-464B-B9BE-B76634B3E7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蓝色微立体1</Template>
  <TotalTime>2947</TotalTime>
  <Words>3205</Words>
  <Application>Microsoft Office PowerPoint</Application>
  <PresentationFormat>全屏显示(4:3)</PresentationFormat>
  <Paragraphs>606</Paragraphs>
  <Slides>55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70" baseType="lpstr">
      <vt:lpstr>DFGothic-EB</vt:lpstr>
      <vt:lpstr>Humnst777 BlkCn BT</vt:lpstr>
      <vt:lpstr>黑体</vt:lpstr>
      <vt:lpstr>微软雅黑</vt:lpstr>
      <vt:lpstr>Agency FB</vt:lpstr>
      <vt:lpstr>Arial</vt:lpstr>
      <vt:lpstr>Calibri</vt:lpstr>
      <vt:lpstr>Times New Roman</vt:lpstr>
      <vt:lpstr>Wingdings</vt:lpstr>
      <vt:lpstr>第一PPT，www.1ppt.com</vt:lpstr>
      <vt:lpstr>Office 主题</vt:lpstr>
      <vt:lpstr>1_第一PPT，www.1ppt.com</vt:lpstr>
      <vt:lpstr>1_Office 主题</vt:lpstr>
      <vt:lpstr>2_第一PPT，www.1ppt.com</vt:lpstr>
      <vt:lpstr>Microsoft Visio 2003-2010 Drawing</vt:lpstr>
      <vt:lpstr>第一部分 设计模式基础</vt:lpstr>
      <vt:lpstr> </vt:lpstr>
      <vt:lpstr>PowerPoint 演示文稿</vt:lpstr>
      <vt:lpstr>PowerPoint 演示文稿</vt:lpstr>
      <vt:lpstr>PowerPoint 演示文稿</vt:lpstr>
      <vt:lpstr>UML的类图</vt:lpstr>
      <vt:lpstr>依赖-实例级关联</vt:lpstr>
      <vt:lpstr>依赖关系(实例级关联)</vt:lpstr>
      <vt:lpstr>普通关联-类级关联</vt:lpstr>
      <vt:lpstr>普通关联</vt:lpstr>
      <vt:lpstr>单向关联(相识关系)</vt:lpstr>
      <vt:lpstr>关联类</vt:lpstr>
      <vt:lpstr>聚集中的组合关系</vt:lpstr>
      <vt:lpstr>聚集中的聚合关系</vt:lpstr>
      <vt:lpstr>泛化关系</vt:lpstr>
      <vt:lpstr>实现关系</vt:lpstr>
      <vt:lpstr>面向对象设计与复用</vt:lpstr>
      <vt:lpstr>设计的目的-面向对象的复用</vt:lpstr>
      <vt:lpstr>类设计考虑的问题</vt:lpstr>
      <vt:lpstr>类设计中的变化和适应</vt:lpstr>
      <vt:lpstr>存在的变化</vt:lpstr>
      <vt:lpstr>职责变化的适应(1)</vt:lpstr>
      <vt:lpstr>职责变化的适应(2)- 增加新的行为 operC( );</vt:lpstr>
      <vt:lpstr>职责变化的适应(3)- 增加新的行为 operC( );</vt:lpstr>
      <vt:lpstr>职责变化的适应(4)</vt:lpstr>
      <vt:lpstr>实现变化的适应(1)-增改数据</vt:lpstr>
      <vt:lpstr>实现变化的适应(2)-修改operA( )的实现</vt:lpstr>
      <vt:lpstr>适应变化的方式 </vt:lpstr>
      <vt:lpstr>减少子类数量 例</vt:lpstr>
      <vt:lpstr>减少子类数量 例（续）</vt:lpstr>
      <vt:lpstr>设计模式引入</vt:lpstr>
      <vt:lpstr>设计的原则</vt:lpstr>
      <vt:lpstr>设计的原则</vt:lpstr>
      <vt:lpstr>开闭原则(Open-Close Principle)</vt:lpstr>
      <vt:lpstr>基本原则</vt:lpstr>
      <vt:lpstr>分离稳定与变化</vt:lpstr>
      <vt:lpstr>PowerPoint 演示文稿</vt:lpstr>
      <vt:lpstr>针对接口编程</vt:lpstr>
      <vt:lpstr>组合优先</vt:lpstr>
      <vt:lpstr>单一职责原则(The single responsibility)</vt:lpstr>
      <vt:lpstr>里氏替换原则(The Liskov substitution)</vt:lpstr>
      <vt:lpstr>依赖倒转原则</vt:lpstr>
      <vt:lpstr>依赖倒置说明</vt:lpstr>
      <vt:lpstr>依赖倒置的一个应用例(IOC/控制反转)</vt:lpstr>
      <vt:lpstr>依赖倒置的一个应用例(IOC/控制反转-2)</vt:lpstr>
      <vt:lpstr>多接口分离原则</vt:lpstr>
      <vt:lpstr>PowerPoint 演示文稿</vt:lpstr>
      <vt:lpstr>使用多接口</vt:lpstr>
      <vt:lpstr>迪米特法则（委托而不是直接交互）</vt:lpstr>
      <vt:lpstr>迪米特法则（委托而不是直接交互）</vt:lpstr>
      <vt:lpstr>设计模式</vt:lpstr>
      <vt:lpstr>模式的层次</vt:lpstr>
      <vt:lpstr>微模式(Micro Pattern)例</vt:lpstr>
      <vt:lpstr>对象的生命周期</vt:lpstr>
      <vt:lpstr>补充设计模式说明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张李彭陈</cp:lastModifiedBy>
  <cp:revision>164</cp:revision>
  <dcterms:created xsi:type="dcterms:W3CDTF">2017-08-28T05:57:56Z</dcterms:created>
  <dcterms:modified xsi:type="dcterms:W3CDTF">2024-09-03T07:02:06Z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2052-10.1.0.6235</vt:lpwstr>
  </property>
</Properties>
</file>