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sldIdLst>
    <p:sldId id="289" r:id="rId2"/>
    <p:sldId id="303" r:id="rId3"/>
    <p:sldId id="28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5" r:id="rId13"/>
    <p:sldId id="312" r:id="rId14"/>
    <p:sldId id="290" r:id="rId15"/>
    <p:sldId id="286" r:id="rId16"/>
    <p:sldId id="287" r:id="rId17"/>
    <p:sldId id="285" r:id="rId18"/>
    <p:sldId id="313" r:id="rId19"/>
    <p:sldId id="292" r:id="rId20"/>
    <p:sldId id="293" r:id="rId21"/>
    <p:sldId id="327" r:id="rId22"/>
    <p:sldId id="294" r:id="rId23"/>
    <p:sldId id="328" r:id="rId24"/>
    <p:sldId id="288" r:id="rId25"/>
    <p:sldId id="329" r:id="rId26"/>
    <p:sldId id="297" r:id="rId27"/>
    <p:sldId id="317" r:id="rId28"/>
    <p:sldId id="316" r:id="rId29"/>
    <p:sldId id="318" r:id="rId30"/>
    <p:sldId id="320" r:id="rId31"/>
    <p:sldId id="321" r:id="rId32"/>
    <p:sldId id="322" r:id="rId33"/>
    <p:sldId id="324" r:id="rId34"/>
    <p:sldId id="325" r:id="rId35"/>
    <p:sldId id="323" r:id="rId36"/>
    <p:sldId id="326" r:id="rId37"/>
    <p:sldId id="298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8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BF52D-8258-4645-8063-C970642E5A97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08670-758B-47B0-B55D-3ACA02C4F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7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8670-758B-47B0-B55D-3ACA02C4FB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58291" y="1977446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Pattern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4026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38326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9443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83966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25611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59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32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C03D1-0D94-4EC7-B52F-EA496F4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7A15CB-B2E8-4392-ABE9-E7AF6A7C0E9A}"/>
              </a:ext>
            </a:extLst>
          </p:cNvPr>
          <p:cNvSpPr txBox="1"/>
          <p:nvPr/>
        </p:nvSpPr>
        <p:spPr>
          <a:xfrm>
            <a:off x="490948" y="1295400"/>
            <a:ext cx="8500652" cy="3625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</a:rPr>
              <a:t>效果：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存储位置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大对象存堆区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生命周期控制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就一次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安全性</a:t>
            </a:r>
            <a:endParaRPr lang="en-US" altLang="zh-CN" dirty="0">
              <a:solidFill>
                <a:schemeClr val="tx1"/>
              </a:solidFill>
            </a:endParaRPr>
          </a:p>
          <a:p>
            <a:pPr lvl="2" algn="l" fontAlgn="auto"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多线程时实例化单例安全性可加</a:t>
            </a:r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lvl="2" algn="l" fontAlgn="auto"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异常安全性满足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不需要显式调用</a:t>
            </a:r>
            <a:r>
              <a:rPr lang="en-US" altLang="zh-CN" dirty="0" err="1">
                <a:solidFill>
                  <a:schemeClr val="tx1"/>
                </a:solidFill>
              </a:rPr>
              <a:t>releaseInstance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60408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EA4A-EE4B-4BFE-9240-27CBD24E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  <a:r>
              <a:rPr lang="en-US" altLang="zh-CN" dirty="0"/>
              <a:t>(</a:t>
            </a:r>
            <a:r>
              <a:rPr lang="zh-CN" altLang="en-US" dirty="0"/>
              <a:t>延迟式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891C68-6120-4171-92A3-243EEE31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360"/>
            <a:ext cx="9144000" cy="49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2D0A7-54FD-4745-AAEF-42688A9D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  <a:r>
              <a:rPr lang="en-US" altLang="zh-CN" dirty="0"/>
              <a:t>(</a:t>
            </a:r>
            <a:r>
              <a:rPr lang="zh-CN" altLang="en-US" dirty="0"/>
              <a:t>延迟式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848496-EFFD-43EB-ABDA-2B2BE6BF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858"/>
            <a:ext cx="9144000" cy="57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59D61-CB90-403D-A007-88FCA04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一般的形式的使用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BED97-1EAF-45EC-BE9A-D1FECE5E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86" y="838200"/>
            <a:ext cx="7639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单例模式的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0600" y="1219200"/>
            <a:ext cx="7086600" cy="3022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饥饿式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注册式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延迟式</a:t>
            </a:r>
            <a:r>
              <a:rPr lang="en-US" altLang="zh-CN" dirty="0"/>
              <a:t>(lazy)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线程安全的双重检查锁定实现（</a:t>
            </a:r>
            <a:r>
              <a:rPr lang="en-US" altLang="zh-CN" dirty="0"/>
              <a:t>double check locking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线程安全的静态内部类实现</a:t>
            </a:r>
          </a:p>
        </p:txBody>
      </p:sp>
    </p:spTree>
    <p:extLst>
      <p:ext uri="{BB962C8B-B14F-4D97-AF65-F5344CB8AC3E}">
        <p14:creationId xmlns:p14="http://schemas.microsoft.com/office/powerpoint/2010/main" val="95289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实现方式</a:t>
            </a:r>
            <a:r>
              <a:rPr lang="en-US" altLang="zh-CN" dirty="0"/>
              <a:t>-</a:t>
            </a:r>
            <a:r>
              <a:rPr lang="zh-CN" altLang="en-US" dirty="0"/>
              <a:t>饥饿式（</a:t>
            </a:r>
            <a:r>
              <a:rPr lang="en-US" altLang="zh-CN" dirty="0"/>
              <a:t>Java</a:t>
            </a:r>
            <a:r>
              <a:rPr lang="zh-CN" altLang="en-US" dirty="0"/>
              <a:t>例）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AF054-F12B-4B24-977B-EE8A90EF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4582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29540"/>
            <a:ext cx="8540750" cy="609600"/>
          </a:xfrm>
        </p:spPr>
        <p:txBody>
          <a:bodyPr/>
          <a:lstStyle/>
          <a:p>
            <a:r>
              <a:rPr lang="zh-CN" altLang="en-US" dirty="0"/>
              <a:t>实现方式</a:t>
            </a:r>
            <a:r>
              <a:rPr lang="en-US" altLang="zh-CN" dirty="0"/>
              <a:t>-</a:t>
            </a:r>
            <a:r>
              <a:rPr lang="zh-CN" altLang="en-US" dirty="0"/>
              <a:t>注册式（</a:t>
            </a:r>
            <a:r>
              <a:rPr lang="en-US" altLang="zh-CN" dirty="0"/>
              <a:t>Java</a:t>
            </a:r>
            <a:r>
              <a:rPr lang="zh-CN" altLang="en-US" dirty="0"/>
              <a:t>例）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9EDE0C-C2E7-47A0-A7E1-826506E4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140"/>
            <a:ext cx="9144000" cy="48811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"/>
            <a:ext cx="6257103" cy="560798"/>
          </a:xfrm>
        </p:spPr>
        <p:txBody>
          <a:bodyPr/>
          <a:lstStyle/>
          <a:p>
            <a:r>
              <a:rPr lang="zh-CN" altLang="en-US" sz="2100" dirty="0"/>
              <a:t>实现方式</a:t>
            </a:r>
            <a:r>
              <a:rPr lang="en-US" altLang="zh-CN" sz="2100" dirty="0"/>
              <a:t>-</a:t>
            </a:r>
            <a:r>
              <a:rPr lang="zh-CN" altLang="en-US" sz="2100" dirty="0"/>
              <a:t>延迟式</a:t>
            </a:r>
            <a:r>
              <a:rPr lang="en-US" altLang="zh-CN" sz="2100" dirty="0"/>
              <a:t>(lazy)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838200"/>
            <a:ext cx="8534400" cy="40564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/>
              <a:t>延迟是指：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zh-CN" altLang="en-US" dirty="0"/>
              <a:t>单例的实例化，只在需要时才首次实例化，而不是程序初始化或加载类时就实例化单例。</a:t>
            </a:r>
            <a:endParaRPr lang="en-US" altLang="zh-CN" dirty="0"/>
          </a:p>
          <a:p>
            <a:pPr>
              <a:spcBef>
                <a:spcPct val="20000"/>
              </a:spcBef>
            </a:pP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zh-CN" altLang="en-US" dirty="0"/>
              <a:t>实现上：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常用指针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2.</a:t>
            </a:r>
            <a:r>
              <a:rPr lang="zh-CN" altLang="en-US" dirty="0"/>
              <a:t>在多线程时，要考虑实例化的安全性</a:t>
            </a:r>
            <a:endParaRPr lang="en-US" altLang="zh-CN" dirty="0"/>
          </a:p>
          <a:p>
            <a:pPr>
              <a:spcBef>
                <a:spcPct val="2000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62F1F-06C9-4C0D-B52B-1FD327FD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的延迟式单例线程加锁的实现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19658-6E67-4816-9CAD-41259CF0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61315"/>
            <a:ext cx="8286750" cy="60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多线程中延迟式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5410200"/>
            <a:ext cx="6096000" cy="33855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/>
              <a:t>注意 </a:t>
            </a:r>
            <a:r>
              <a:rPr lang="en-US" altLang="zh-CN" sz="1600" dirty="0">
                <a:solidFill>
                  <a:srgbClr val="0000FF"/>
                </a:solidFill>
              </a:rPr>
              <a:t>synchronized </a:t>
            </a:r>
            <a:r>
              <a:rPr lang="zh-CN" altLang="en-US" sz="1600" dirty="0"/>
              <a:t>关键字的使用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21423-EEC0-465A-BF9D-6A661BD6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129"/>
            <a:ext cx="9144000" cy="3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抽象工厂模式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80616" y="3414761"/>
            <a:ext cx="2010311" cy="568325"/>
          </a:xfrm>
        </p:spPr>
        <p:txBody>
          <a:bodyPr/>
          <a:lstStyle/>
          <a:p>
            <a:r>
              <a:rPr lang="zh-CN" altLang="en-US" dirty="0"/>
              <a:t>简单工厂方法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原型方法模式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工厂方法模式</a:t>
            </a:r>
          </a:p>
        </p:txBody>
      </p:sp>
    </p:spTree>
    <p:extLst>
      <p:ext uri="{BB962C8B-B14F-4D97-AF65-F5344CB8AC3E}">
        <p14:creationId xmlns:p14="http://schemas.microsoft.com/office/powerpoint/2010/main" val="214429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延迟式中的</a:t>
            </a:r>
            <a:r>
              <a:rPr lang="en-US" altLang="zh-CN" dirty="0"/>
              <a:t>Java</a:t>
            </a:r>
            <a:r>
              <a:rPr lang="zh-CN" altLang="en-US" dirty="0"/>
              <a:t>双重检查锁（</a:t>
            </a:r>
            <a:r>
              <a:rPr lang="en-US" altLang="zh-CN" dirty="0"/>
              <a:t>double checked locking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363836" y="905435"/>
            <a:ext cx="3810000" cy="358867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多线程中的</a:t>
            </a:r>
            <a:r>
              <a:rPr lang="en-US" altLang="zh-CN" sz="1600" dirty="0"/>
              <a:t>Java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algn="l"/>
            <a:r>
              <a:rPr lang="en-US" altLang="zh-CN" sz="1600" dirty="0"/>
              <a:t>public class Singleton { </a:t>
            </a:r>
          </a:p>
          <a:p>
            <a:pPr algn="l"/>
            <a:r>
              <a:rPr lang="en-US" altLang="zh-CN" sz="1600" dirty="0"/>
              <a:t>private static Singleton instance; </a:t>
            </a:r>
          </a:p>
          <a:p>
            <a:pPr algn="l"/>
            <a:r>
              <a:rPr lang="en-US" altLang="zh-CN" sz="1600" dirty="0"/>
              <a:t>private Singleton() { } </a:t>
            </a:r>
          </a:p>
          <a:p>
            <a:pPr algn="l"/>
            <a:r>
              <a:rPr lang="en-US" altLang="zh-CN" sz="1600" dirty="0"/>
              <a:t>public static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 </a:t>
            </a:r>
          </a:p>
          <a:p>
            <a:pPr algn="l"/>
            <a:r>
              <a:rPr lang="en-US" altLang="zh-CN" sz="1600" dirty="0"/>
              <a:t>{  </a:t>
            </a:r>
          </a:p>
          <a:p>
            <a:pPr algn="l"/>
            <a:r>
              <a:rPr lang="en-US" altLang="zh-CN" sz="1600" dirty="0"/>
              <a:t>       if (null == instance) {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 synchronized(</a:t>
            </a:r>
            <a:r>
              <a:rPr lang="en-US" altLang="zh-CN" sz="1600" dirty="0" err="1"/>
              <a:t>Singleton.class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            instance = new Singleton; </a:t>
            </a:r>
          </a:p>
          <a:p>
            <a:pPr algn="l"/>
            <a:r>
              <a:rPr lang="en-US" altLang="zh-CN" sz="1600" dirty="0"/>
              <a:t>       }</a:t>
            </a:r>
          </a:p>
          <a:p>
            <a:pPr algn="l"/>
            <a:r>
              <a:rPr lang="en-US" altLang="zh-CN" sz="1600" dirty="0"/>
              <a:t>       return instance;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76800" y="990600"/>
            <a:ext cx="4114800" cy="425347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双重检查锁定的</a:t>
            </a:r>
            <a:r>
              <a:rPr lang="en-US" altLang="zh-CN" sz="1600" dirty="0"/>
              <a:t>volatile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algn="l"/>
            <a:r>
              <a:rPr lang="en-US" altLang="zh-CN" sz="1600" dirty="0"/>
              <a:t>public class Singleton { </a:t>
            </a:r>
          </a:p>
          <a:p>
            <a:pPr algn="l"/>
            <a:r>
              <a:rPr lang="en-US" altLang="zh-CN" sz="1600" dirty="0"/>
              <a:t>private</a:t>
            </a:r>
            <a:r>
              <a:rPr lang="en-US" altLang="zh-CN" sz="2000" dirty="0">
                <a:solidFill>
                  <a:srgbClr val="0000FF"/>
                </a:solidFill>
              </a:rPr>
              <a:t> volatile  </a:t>
            </a:r>
            <a:r>
              <a:rPr lang="en-US" altLang="zh-CN" sz="1600" dirty="0"/>
              <a:t>static Singleton instance; </a:t>
            </a:r>
          </a:p>
          <a:p>
            <a:pPr algn="l"/>
            <a:r>
              <a:rPr lang="en-US" altLang="zh-CN" sz="1600" dirty="0"/>
              <a:t>private Singleton() { } </a:t>
            </a:r>
          </a:p>
          <a:p>
            <a:pPr algn="l"/>
            <a:r>
              <a:rPr lang="en-US" altLang="zh-CN" sz="1600" dirty="0"/>
              <a:t>public static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 </a:t>
            </a:r>
          </a:p>
          <a:p>
            <a:pPr algn="l"/>
            <a:r>
              <a:rPr lang="en-US" altLang="zh-CN" sz="1600" dirty="0"/>
              <a:t>{  </a:t>
            </a:r>
          </a:p>
          <a:p>
            <a:pPr algn="l"/>
            <a:r>
              <a:rPr lang="en-US" altLang="zh-CN" sz="1600" dirty="0"/>
              <a:t>       if (null == instance) {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synchronized(</a:t>
            </a:r>
            <a:r>
              <a:rPr lang="en-US" altLang="zh-CN" sz="1600" dirty="0" err="1"/>
              <a:t>Singleton.class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</a:t>
            </a:r>
            <a:r>
              <a:rPr lang="en-US" altLang="zh-CN" sz="1600" dirty="0"/>
              <a:t>if (null == instance) {</a:t>
            </a:r>
          </a:p>
          <a:p>
            <a:pPr algn="l"/>
            <a:r>
              <a:rPr lang="en-US" altLang="zh-CN" sz="1600" dirty="0"/>
              <a:t>                 </a:t>
            </a:r>
            <a:r>
              <a:rPr lang="en-US" altLang="zh-CN" sz="1600" dirty="0">
                <a:solidFill>
                  <a:srgbClr val="0000FF"/>
                </a:solidFill>
              </a:rPr>
              <a:t>instance = new Singleton; </a:t>
            </a:r>
          </a:p>
          <a:p>
            <a:pPr algn="l"/>
            <a:r>
              <a:rPr lang="en-US" altLang="zh-CN" sz="1600" dirty="0"/>
              <a:t>           }</a:t>
            </a:r>
          </a:p>
          <a:p>
            <a:pPr algn="l"/>
            <a:r>
              <a:rPr lang="en-US" altLang="zh-CN" sz="1600" dirty="0"/>
              <a:t>       }</a:t>
            </a:r>
          </a:p>
          <a:p>
            <a:pPr algn="l"/>
            <a:r>
              <a:rPr lang="en-US" altLang="zh-CN" sz="1600" dirty="0"/>
              <a:t>       return instance;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4334818" y="2507736"/>
            <a:ext cx="381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0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D4B6-7F81-489F-A94B-F3A794F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E837D-038C-46A1-B54F-D3485740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00100"/>
            <a:ext cx="8267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线程安全的静态内部类实现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" y="911369"/>
            <a:ext cx="8686800" cy="592777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//</a:t>
            </a:r>
            <a:r>
              <a:rPr lang="zh-CN" altLang="en-US" sz="2400" dirty="0"/>
              <a:t>以静态内部类方式实现</a:t>
            </a:r>
            <a:r>
              <a:rPr lang="en-US" altLang="zh-CN" sz="2400" dirty="0"/>
              <a:t>lazy</a:t>
            </a:r>
            <a:r>
              <a:rPr lang="zh-CN" altLang="en-US" sz="2400" dirty="0"/>
              <a:t>式单例模式的线程安全</a:t>
            </a:r>
            <a:endParaRPr lang="en-US" altLang="zh-CN" sz="2400" dirty="0"/>
          </a:p>
          <a:p>
            <a:pPr algn="l"/>
            <a:r>
              <a:rPr lang="en-US" altLang="zh-CN" sz="2400" dirty="0"/>
              <a:t>public class Singleton {     </a:t>
            </a:r>
            <a:br>
              <a:rPr lang="en-US" altLang="zh-CN" sz="2400" dirty="0"/>
            </a:br>
            <a:r>
              <a:rPr lang="en-US" altLang="zh-CN" sz="2400" i="1" dirty="0"/>
              <a:t>  //</a:t>
            </a:r>
            <a:r>
              <a:rPr lang="zh-CN" altLang="en-US" sz="2400" i="1" dirty="0"/>
              <a:t>静态内部类</a:t>
            </a:r>
            <a:r>
              <a:rPr lang="en-US" altLang="zh-CN" sz="2400" i="1" dirty="0"/>
              <a:t>  </a:t>
            </a:r>
            <a:r>
              <a:rPr lang="en-US" altLang="zh-CN" sz="2400" i="1" dirty="0" err="1"/>
              <a:t>InstanceHolder</a:t>
            </a:r>
            <a:endParaRPr lang="en-US" altLang="zh-CN" sz="2400" i="1" dirty="0"/>
          </a:p>
          <a:p>
            <a:pPr algn="l"/>
            <a:r>
              <a:rPr lang="en-US" altLang="zh-CN" sz="2400" i="1" dirty="0"/>
              <a:t>  private </a:t>
            </a:r>
            <a:r>
              <a:rPr lang="en-US" altLang="zh-CN" sz="2400" i="1" dirty="0">
                <a:solidFill>
                  <a:srgbClr val="0000FF"/>
                </a:solidFill>
              </a:rPr>
              <a:t>static class</a:t>
            </a:r>
            <a:r>
              <a:rPr lang="en-US" altLang="zh-CN" sz="2400" i="1" dirty="0"/>
              <a:t> </a:t>
            </a:r>
            <a:r>
              <a:rPr lang="en-US" altLang="zh-CN" sz="2400" i="1" dirty="0" err="1"/>
              <a:t>InstanceHolder</a:t>
            </a:r>
            <a:r>
              <a:rPr lang="en-US" altLang="zh-CN" sz="2400" i="1" dirty="0"/>
              <a:t> {          </a:t>
            </a:r>
            <a:br>
              <a:rPr lang="en-US" altLang="zh-CN" sz="2400" i="1" dirty="0"/>
            </a:br>
            <a:r>
              <a:rPr lang="en-US" altLang="zh-CN" sz="2400" i="1" dirty="0"/>
              <a:t>         public </a:t>
            </a:r>
            <a:r>
              <a:rPr lang="en-US" altLang="zh-CN" sz="2400" i="1" dirty="0">
                <a:solidFill>
                  <a:srgbClr val="0000FF"/>
                </a:solidFill>
              </a:rPr>
              <a:t>static final</a:t>
            </a:r>
            <a:r>
              <a:rPr lang="en-US" altLang="zh-CN" sz="2400" i="1" dirty="0"/>
              <a:t>  Singleton  instance = new  Singleton(); </a:t>
            </a:r>
          </a:p>
          <a:p>
            <a:pPr algn="l"/>
            <a:r>
              <a:rPr lang="en-US" altLang="zh-CN" sz="2400" i="1" dirty="0"/>
              <a:t>  }</a:t>
            </a:r>
          </a:p>
          <a:p>
            <a:pPr algn="l"/>
            <a:r>
              <a:rPr lang="en-US" altLang="zh-CN" sz="2400" dirty="0"/>
              <a:t>  //</a:t>
            </a:r>
            <a:r>
              <a:rPr lang="zh-CN" altLang="en-US" sz="2400" dirty="0"/>
              <a:t>单例方法</a:t>
            </a:r>
            <a:r>
              <a:rPr lang="en-US" altLang="zh-CN" sz="2400" dirty="0"/>
              <a:t>              </a:t>
            </a:r>
          </a:p>
          <a:p>
            <a:pPr algn="l"/>
            <a:r>
              <a:rPr lang="en-US" altLang="zh-CN" sz="2400" dirty="0"/>
              <a:t>  public static Singleton </a:t>
            </a:r>
            <a:r>
              <a:rPr lang="en-US" altLang="zh-CN" sz="2400" dirty="0" err="1"/>
              <a:t>getInstance</a:t>
            </a:r>
            <a:r>
              <a:rPr lang="en-US" altLang="zh-CN" sz="2400" dirty="0"/>
              <a:t>() {          </a:t>
            </a:r>
          </a:p>
          <a:p>
            <a:pPr algn="l"/>
            <a:r>
              <a:rPr lang="en-US" altLang="zh-CN" sz="2400" dirty="0"/>
              <a:t>           return </a:t>
            </a:r>
            <a:r>
              <a:rPr lang="en-US" altLang="zh-CN" sz="2400" dirty="0" err="1"/>
              <a:t>InstanceHolder.instance</a:t>
            </a:r>
            <a:r>
              <a:rPr lang="en-US" altLang="zh-CN" sz="2400" dirty="0"/>
              <a:t>;      </a:t>
            </a:r>
          </a:p>
          <a:p>
            <a:pPr algn="l"/>
            <a:r>
              <a:rPr lang="en-US" altLang="zh-CN" sz="2400" dirty="0"/>
              <a:t>  }        </a:t>
            </a:r>
          </a:p>
          <a:p>
            <a:pPr algn="l"/>
            <a:r>
              <a:rPr lang="en-US" altLang="zh-CN" sz="2400" dirty="0"/>
              <a:t>  </a:t>
            </a:r>
          </a:p>
          <a:p>
            <a:pPr algn="l"/>
            <a:r>
              <a:rPr lang="en-US" altLang="zh-CN" sz="2400" dirty="0"/>
              <a:t>  private  Singleton() {      }  </a:t>
            </a:r>
          </a:p>
          <a:p>
            <a:pPr algn="l"/>
            <a:r>
              <a:rPr lang="en-US" altLang="zh-CN" sz="2400" dirty="0"/>
              <a:t>}</a:t>
            </a:r>
          </a:p>
          <a:p>
            <a:pPr algn="l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5670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线程安全的静态内部类实现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BABBE-C397-438A-A487-2CC1912B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494"/>
            <a:ext cx="9144000" cy="44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1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单件模式例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学校单件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-VB</a:t>
            </a:r>
            <a:r>
              <a:rPr lang="zh-CN" altLang="en-US" dirty="0"/>
              <a:t>中</a:t>
            </a:r>
            <a:r>
              <a:rPr lang="en-US" altLang="zh-CN" dirty="0"/>
              <a:t>Screen</a:t>
            </a:r>
            <a:r>
              <a:rPr lang="zh-CN" altLang="en-US" dirty="0"/>
              <a:t>、</a:t>
            </a:r>
            <a:r>
              <a:rPr lang="en-US" altLang="zh-CN" dirty="0"/>
              <a:t>Cursor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-Java</a:t>
            </a:r>
            <a:r>
              <a:rPr lang="zh-CN" altLang="en-US" dirty="0"/>
              <a:t>中</a:t>
            </a:r>
            <a:r>
              <a:rPr lang="en-US" altLang="zh-CN" dirty="0"/>
              <a:t>Runtime</a:t>
            </a:r>
          </a:p>
          <a:p>
            <a:pPr lvl="1"/>
            <a:r>
              <a:rPr lang="zh-CN" altLang="en-US" dirty="0"/>
              <a:t>日志</a:t>
            </a:r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例单例的使用</a:t>
            </a:r>
            <a:endParaRPr lang="en-US" altLang="zh-CN" dirty="0"/>
          </a:p>
          <a:p>
            <a:r>
              <a:rPr lang="zh-CN" altLang="en-US" dirty="0"/>
              <a:t>例多个单例类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B7752-93F5-4A78-AD56-3156C14A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单例使用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FC015B-9249-4E6C-8D0C-F7BB6A054075}"/>
              </a:ext>
            </a:extLst>
          </p:cNvPr>
          <p:cNvSpPr/>
          <p:nvPr/>
        </p:nvSpPr>
        <p:spPr>
          <a:xfrm>
            <a:off x="228600" y="911369"/>
            <a:ext cx="3404347" cy="92948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class </a:t>
            </a:r>
            <a:r>
              <a:rPr lang="en-US" altLang="zh-CN" sz="1600" dirty="0" err="1"/>
              <a:t>MyClass</a:t>
            </a:r>
            <a:r>
              <a:rPr lang="en-US" altLang="zh-CN" sz="1600" dirty="0"/>
              <a:t> {</a:t>
            </a:r>
          </a:p>
          <a:p>
            <a:pPr algn="l"/>
            <a:r>
              <a:rPr lang="en-US" altLang="zh-CN" sz="1600" dirty="0"/>
              <a:t>…</a:t>
            </a:r>
          </a:p>
          <a:p>
            <a:pPr algn="l"/>
            <a:r>
              <a:rPr lang="en-US" altLang="zh-CN" sz="1600" dirty="0"/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BD1667-1D6A-4C23-AA58-DE1E5AFADBA3}"/>
              </a:ext>
            </a:extLst>
          </p:cNvPr>
          <p:cNvSpPr/>
          <p:nvPr/>
        </p:nvSpPr>
        <p:spPr>
          <a:xfrm>
            <a:off x="206188" y="2106092"/>
            <a:ext cx="3429000" cy="181588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class Client1 {</a:t>
            </a:r>
          </a:p>
          <a:p>
            <a:pPr algn="l"/>
            <a:r>
              <a:rPr lang="en-US" altLang="zh-CN" sz="1600" dirty="0"/>
              <a:t>public:</a:t>
            </a:r>
          </a:p>
          <a:p>
            <a:pPr algn="l"/>
            <a:r>
              <a:rPr lang="en-US" altLang="zh-CN" sz="1600" dirty="0"/>
              <a:t>    void </a:t>
            </a:r>
            <a:r>
              <a:rPr lang="en-US" altLang="zh-CN" sz="1600" dirty="0" err="1"/>
              <a:t>useClass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MyClass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pObj</a:t>
            </a:r>
            <a:r>
              <a:rPr lang="en-US" altLang="zh-CN" sz="1600" dirty="0"/>
              <a:t> ) {</a:t>
            </a:r>
          </a:p>
          <a:p>
            <a:pPr algn="l"/>
            <a:r>
              <a:rPr lang="en-US" altLang="zh-CN" sz="1600" dirty="0"/>
              <a:t>           //</a:t>
            </a:r>
            <a:r>
              <a:rPr lang="zh-CN" altLang="en-US" sz="1600" dirty="0"/>
              <a:t>使用</a:t>
            </a:r>
            <a:r>
              <a:rPr lang="en-US" altLang="zh-CN" sz="1600" dirty="0"/>
              <a:t>obj</a:t>
            </a:r>
          </a:p>
          <a:p>
            <a:pPr algn="l"/>
            <a:r>
              <a:rPr lang="en-US" altLang="zh-CN" sz="1600" dirty="0"/>
              <a:t>     }</a:t>
            </a:r>
          </a:p>
          <a:p>
            <a:pPr algn="l"/>
            <a:r>
              <a:rPr lang="en-US" altLang="zh-CN" sz="1600" dirty="0"/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619463-E123-404F-899B-7A4E3C52F31E}"/>
              </a:ext>
            </a:extLst>
          </p:cNvPr>
          <p:cNvSpPr/>
          <p:nvPr/>
        </p:nvSpPr>
        <p:spPr>
          <a:xfrm>
            <a:off x="203947" y="4200659"/>
            <a:ext cx="3429000" cy="240681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class Client2 {</a:t>
            </a:r>
          </a:p>
          <a:p>
            <a:pPr algn="l"/>
            <a:r>
              <a:rPr lang="en-US" altLang="zh-CN" sz="1600" dirty="0"/>
              <a:t>public:</a:t>
            </a:r>
          </a:p>
          <a:p>
            <a:pPr algn="l"/>
            <a:r>
              <a:rPr lang="en-US" altLang="zh-CN" sz="1600" dirty="0"/>
              <a:t>    void </a:t>
            </a:r>
            <a:r>
              <a:rPr lang="en-US" altLang="zh-CN" sz="1600" dirty="0" err="1"/>
              <a:t>useClass</a:t>
            </a:r>
            <a:r>
              <a:rPr lang="en-US" altLang="zh-CN" sz="1600" dirty="0"/>
              <a:t>() {</a:t>
            </a:r>
          </a:p>
          <a:p>
            <a:pPr algn="l"/>
            <a:r>
              <a:rPr lang="en-US" altLang="zh-CN" sz="1600" dirty="0"/>
              <a:t>           //</a:t>
            </a:r>
            <a:r>
              <a:rPr lang="zh-CN" altLang="en-US" sz="1600" dirty="0"/>
              <a:t>使用</a:t>
            </a:r>
            <a:r>
              <a:rPr lang="en-US" altLang="zh-CN" sz="1600" dirty="0"/>
              <a:t>obj</a:t>
            </a:r>
          </a:p>
          <a:p>
            <a:pPr algn="l"/>
            <a:r>
              <a:rPr lang="en-US" altLang="zh-CN" sz="1600" dirty="0"/>
              <a:t>     }</a:t>
            </a:r>
          </a:p>
          <a:p>
            <a:pPr algn="l"/>
            <a:r>
              <a:rPr lang="en-US" altLang="zh-CN" sz="1600" dirty="0"/>
              <a:t>private:</a:t>
            </a:r>
          </a:p>
          <a:p>
            <a:pPr algn="l"/>
            <a:r>
              <a:rPr lang="en-US" altLang="zh-CN" sz="1600" dirty="0"/>
              <a:t>    </a:t>
            </a:r>
            <a:r>
              <a:rPr lang="en-US" altLang="zh-CN" sz="1600" dirty="0" err="1"/>
              <a:t>MyClass</a:t>
            </a:r>
            <a:r>
              <a:rPr lang="en-US" altLang="zh-CN" sz="1600" dirty="0"/>
              <a:t> * </a:t>
            </a:r>
            <a:r>
              <a:rPr lang="en-US" altLang="zh-CN" sz="1600" dirty="0" err="1"/>
              <a:t>pObj</a:t>
            </a:r>
            <a:r>
              <a:rPr lang="en-US" altLang="zh-CN" sz="1600" dirty="0"/>
              <a:t>;</a:t>
            </a:r>
          </a:p>
          <a:p>
            <a:pPr algn="l"/>
            <a:r>
              <a:rPr lang="en-US" altLang="zh-CN" sz="1600" dirty="0"/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F1E02B-0BE4-437C-9433-128004E096CB}"/>
              </a:ext>
            </a:extLst>
          </p:cNvPr>
          <p:cNvSpPr/>
          <p:nvPr/>
        </p:nvSpPr>
        <p:spPr>
          <a:xfrm>
            <a:off x="4572000" y="2590800"/>
            <a:ext cx="4114800" cy="240681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单例的</a:t>
            </a:r>
            <a:r>
              <a:rPr lang="en-US" altLang="zh-CN" sz="1600" dirty="0" err="1"/>
              <a:t>MyClass</a:t>
            </a:r>
            <a:endParaRPr lang="en-US" altLang="zh-CN" sz="1600" dirty="0"/>
          </a:p>
          <a:p>
            <a:pPr algn="l"/>
            <a:r>
              <a:rPr lang="en-US" altLang="zh-CN" sz="1600" dirty="0"/>
              <a:t>class </a:t>
            </a:r>
            <a:r>
              <a:rPr lang="en-US" altLang="zh-CN" sz="1600" dirty="0" err="1"/>
              <a:t>MyClass</a:t>
            </a:r>
            <a:r>
              <a:rPr lang="en-US" altLang="zh-CN" sz="1600" dirty="0"/>
              <a:t> {</a:t>
            </a:r>
          </a:p>
          <a:p>
            <a:pPr algn="l"/>
            <a:r>
              <a:rPr lang="en-US" altLang="zh-CN" sz="1600" dirty="0"/>
              <a:t>public:</a:t>
            </a:r>
          </a:p>
          <a:p>
            <a:pPr algn="l"/>
            <a:r>
              <a:rPr lang="en-US" altLang="zh-CN" sz="1600" dirty="0"/>
              <a:t>    void </a:t>
            </a:r>
            <a:r>
              <a:rPr lang="en-US" altLang="zh-CN" sz="1600" dirty="0" err="1"/>
              <a:t>useClass</a:t>
            </a:r>
            <a:r>
              <a:rPr lang="en-US" altLang="zh-CN" sz="1600" dirty="0"/>
              <a:t>( ) {</a:t>
            </a:r>
          </a:p>
          <a:p>
            <a:pPr algn="l"/>
            <a:r>
              <a:rPr lang="en-US" altLang="zh-CN" sz="1600" dirty="0"/>
              <a:t>           //</a:t>
            </a:r>
            <a:r>
              <a:rPr lang="zh-CN" altLang="en-US" sz="1600" dirty="0"/>
              <a:t>使用单例的</a:t>
            </a:r>
            <a:r>
              <a:rPr lang="en-US" altLang="zh-CN" sz="1600" dirty="0" err="1"/>
              <a:t>MyClass</a:t>
            </a:r>
            <a:endParaRPr lang="en-US" altLang="zh-CN" sz="1600" dirty="0"/>
          </a:p>
          <a:p>
            <a:pPr algn="l"/>
            <a:r>
              <a:rPr lang="en-US" altLang="zh-CN" sz="1600" dirty="0"/>
              <a:t>           </a:t>
            </a:r>
            <a:r>
              <a:rPr lang="en-US" altLang="zh-CN" sz="1600" dirty="0" err="1">
                <a:solidFill>
                  <a:srgbClr val="0000FF"/>
                </a:solidFill>
              </a:rPr>
              <a:t>MyClass</a:t>
            </a:r>
            <a:r>
              <a:rPr lang="en-US" altLang="zh-CN" sz="1600" dirty="0">
                <a:solidFill>
                  <a:srgbClr val="0000FF"/>
                </a:solidFill>
              </a:rPr>
              <a:t>::</a:t>
            </a:r>
            <a:r>
              <a:rPr lang="en-US" altLang="zh-CN" sz="1600" dirty="0" err="1">
                <a:solidFill>
                  <a:srgbClr val="0000FF"/>
                </a:solidFill>
              </a:rPr>
              <a:t>getInstance</a:t>
            </a:r>
            <a:r>
              <a:rPr lang="en-US" altLang="zh-CN" sz="1600" dirty="0">
                <a:solidFill>
                  <a:srgbClr val="0000FF"/>
                </a:solidFill>
              </a:rPr>
              <a:t>( )-&gt;</a:t>
            </a:r>
            <a:r>
              <a:rPr lang="en-US" altLang="zh-CN" sz="1600" dirty="0" err="1">
                <a:solidFill>
                  <a:srgbClr val="0000FF"/>
                </a:solidFill>
              </a:rPr>
              <a:t>func</a:t>
            </a:r>
            <a:r>
              <a:rPr lang="en-US" altLang="zh-CN" sz="1600" dirty="0">
                <a:solidFill>
                  <a:srgbClr val="0000FF"/>
                </a:solidFill>
              </a:rPr>
              <a:t>( );</a:t>
            </a:r>
            <a:r>
              <a:rPr lang="en-US" altLang="zh-CN" sz="1600" dirty="0"/>
              <a:t>           </a:t>
            </a:r>
          </a:p>
          <a:p>
            <a:pPr algn="l"/>
            <a:r>
              <a:rPr lang="en-US" altLang="zh-CN" sz="1600" dirty="0"/>
              <a:t>     }</a:t>
            </a:r>
          </a:p>
          <a:p>
            <a:pPr algn="l"/>
            <a:r>
              <a:rPr lang="en-US" altLang="zh-CN" sz="1600" dirty="0"/>
              <a:t>};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8309704-5265-4E6E-A103-B078673881D5}"/>
              </a:ext>
            </a:extLst>
          </p:cNvPr>
          <p:cNvSpPr/>
          <p:nvPr/>
        </p:nvSpPr>
        <p:spPr>
          <a:xfrm>
            <a:off x="3785347" y="3429000"/>
            <a:ext cx="784412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1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多个单例类的模板及使用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C4882E-42B6-4B62-98E5-C5CABA12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3" y="0"/>
            <a:ext cx="8969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多个单例类的模板及使用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E3C62-B26A-40DA-999C-D92D5905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924333"/>
            <a:ext cx="7067550" cy="2057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B35327-26C8-4F6D-B6BF-B1E59421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1111"/>
            <a:ext cx="9144000" cy="41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1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2003-4C50-477E-B893-3BF1C8B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多例模式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7A72F-826C-42B0-81E7-E6B6AADB82A8}"/>
              </a:ext>
            </a:extLst>
          </p:cNvPr>
          <p:cNvSpPr txBox="1"/>
          <p:nvPr/>
        </p:nvSpPr>
        <p:spPr>
          <a:xfrm>
            <a:off x="331011" y="1368654"/>
            <a:ext cx="8229600" cy="3022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dirty="0"/>
              <a:t>限定某个类具体实例的数量至多为</a:t>
            </a:r>
            <a:r>
              <a:rPr lang="en-US" altLang="zh-CN" dirty="0"/>
              <a:t>N</a:t>
            </a:r>
            <a:r>
              <a:rPr lang="zh-CN" altLang="en-US" dirty="0"/>
              <a:t>个。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通常创建和销毁这样的实例对象非常耗费资源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实例对象的总数量应受到限制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但一个实例对象使用完毕后，通常不释放，只标记为空闲，并可为下一个对象申请获得。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常见例子</a:t>
            </a:r>
            <a:r>
              <a:rPr lang="en-US" altLang="zh-CN" dirty="0"/>
              <a:t>-</a:t>
            </a:r>
            <a:r>
              <a:rPr lang="zh-CN" altLang="en-US" dirty="0"/>
              <a:t>线程池，连接池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3772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085-9BDD-4249-9A7B-470CD010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线程池示意代码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0A1FBE-99C9-4F4F-8060-6B90FAB3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33500"/>
            <a:ext cx="571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单件</a:t>
            </a:r>
            <a:r>
              <a:rPr lang="en-US" altLang="zh-CN" dirty="0"/>
              <a:t>/</a:t>
            </a:r>
            <a:r>
              <a:rPr lang="zh-CN" altLang="en-US" dirty="0"/>
              <a:t>单例</a:t>
            </a:r>
            <a:r>
              <a:rPr lang="en-US" altLang="zh-CN" dirty="0"/>
              <a:t>/</a:t>
            </a:r>
            <a:r>
              <a:rPr lang="zh-CN" altLang="en-US" dirty="0"/>
              <a:t>多例模式</a:t>
            </a:r>
            <a:r>
              <a:rPr lang="en-US" altLang="zh-CN" dirty="0"/>
              <a:t>—</a:t>
            </a:r>
            <a:r>
              <a:rPr lang="zh-CN" altLang="en-US" dirty="0"/>
              <a:t>意图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914400" y="990600"/>
            <a:ext cx="78867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单例模式</a:t>
            </a:r>
            <a:r>
              <a:rPr lang="zh-CN" altLang="en-US" dirty="0">
                <a:solidFill>
                  <a:srgbClr val="FF0000"/>
                </a:solidFill>
              </a:rPr>
              <a:t>：确保</a:t>
            </a:r>
            <a:r>
              <a:rPr lang="zh-CN" altLang="en-US" dirty="0"/>
              <a:t>一个类仅有一个实例</a:t>
            </a:r>
            <a:endParaRPr lang="en-US" altLang="zh-CN" dirty="0"/>
          </a:p>
          <a:p>
            <a:r>
              <a:rPr lang="zh-CN" altLang="en-US" dirty="0"/>
              <a:t>多例模式：</a:t>
            </a:r>
            <a:r>
              <a:rPr lang="zh-CN" altLang="en-US" dirty="0">
                <a:solidFill>
                  <a:srgbClr val="FF0000"/>
                </a:solidFill>
              </a:rPr>
              <a:t>确保</a:t>
            </a:r>
            <a:r>
              <a:rPr lang="zh-CN" altLang="en-US" dirty="0"/>
              <a:t>一个类至多</a:t>
            </a:r>
            <a:r>
              <a:rPr lang="en-US" altLang="zh-CN" dirty="0"/>
              <a:t>N</a:t>
            </a:r>
            <a:r>
              <a:rPr lang="zh-CN" altLang="en-US" dirty="0"/>
              <a:t>个实例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9B83E-C6AC-446E-94BE-ECBDC18101B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914400" y="2971800"/>
            <a:ext cx="78867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bg2"/>
                </a:solidFill>
              </a:rPr>
              <a:t>要求：</a:t>
            </a:r>
            <a:endParaRPr lang="zh-CN" alt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zh-CN" altLang="en-US" dirty="0"/>
              <a:t>保留类的原有行为能力</a:t>
            </a:r>
            <a:endParaRPr lang="en-US" altLang="zh-CN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zh-CN" altLang="en-US" dirty="0"/>
              <a:t>能够从外部以一致的方式访问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085-9BDD-4249-9A7B-470CD010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36" y="75414"/>
            <a:ext cx="474364" cy="6553985"/>
          </a:xfrm>
        </p:spPr>
        <p:txBody>
          <a:bodyPr/>
          <a:lstStyle/>
          <a:p>
            <a:r>
              <a:rPr lang="zh-CN" altLang="en-US" dirty="0"/>
              <a:t>线程池示意代码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58F4F0-9468-41BF-8D29-2BA2F212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0"/>
            <a:ext cx="696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4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中使用单例模式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FF53D8-A229-46BE-B88B-681CBC1A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" y="525456"/>
            <a:ext cx="8839200" cy="3124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CB64FE-B319-44E7-B81C-F20803AD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3276600"/>
            <a:ext cx="9144000" cy="44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8D4A1F-E396-4493-8F7D-34D04A72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8011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9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5" y="380607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7F217-4F44-49A1-ADDF-63C510A4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0"/>
            <a:ext cx="853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9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5" y="380607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175AF-D166-441C-960E-B9111E66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038350"/>
            <a:ext cx="6896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2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中使用单例的类模板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4413A-7B3B-4B58-8BA3-266D1059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99"/>
            <a:ext cx="9144000" cy="4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3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中使用单例的类模板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4413A-7B3B-4B58-8BA3-266D1059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99"/>
            <a:ext cx="9144000" cy="4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69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048000" y="2997200"/>
            <a:ext cx="4114800" cy="960438"/>
          </a:xfrm>
        </p:spPr>
        <p:txBody>
          <a:bodyPr/>
          <a:lstStyle/>
          <a:p>
            <a:r>
              <a:rPr lang="zh-CN" altLang="en-US" sz="8000" dirty="0">
                <a:solidFill>
                  <a:srgbClr val="66FFFF"/>
                </a:solidFill>
              </a:rPr>
              <a:t>本章完</a:t>
            </a:r>
          </a:p>
        </p:txBody>
      </p:sp>
    </p:spTree>
    <p:extLst>
      <p:ext uri="{BB962C8B-B14F-4D97-AF65-F5344CB8AC3E}">
        <p14:creationId xmlns:p14="http://schemas.microsoft.com/office/powerpoint/2010/main" val="23959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F43F-11E3-43D8-99B3-70AEBFDE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使用全局变量的不足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87603-D3E5-4E1F-B6E9-D6CCF00A6EAF}"/>
              </a:ext>
            </a:extLst>
          </p:cNvPr>
          <p:cNvSpPr txBox="1"/>
          <p:nvPr/>
        </p:nvSpPr>
        <p:spPr>
          <a:xfrm>
            <a:off x="609600" y="914400"/>
            <a:ext cx="8162104" cy="1040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Singleton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instance;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全局变量声明</a:t>
            </a:r>
            <a:endParaRPr lang="en-US" altLang="zh-CN" sz="28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Singleton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instance;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全局变量定义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1EBE90-1660-4DA8-98E1-F7CE993589DF}"/>
              </a:ext>
            </a:extLst>
          </p:cNvPr>
          <p:cNvSpPr txBox="1"/>
          <p:nvPr/>
        </p:nvSpPr>
        <p:spPr>
          <a:xfrm>
            <a:off x="599350" y="2650325"/>
            <a:ext cx="8392250" cy="15573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存储位置</a:t>
            </a:r>
            <a:r>
              <a:rPr lang="en-US" altLang="zh-CN" dirty="0"/>
              <a:t>(</a:t>
            </a:r>
            <a:r>
              <a:rPr lang="zh-CN" altLang="en-US" dirty="0"/>
              <a:t>可不在堆区，而在数据区）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生命周期控制</a:t>
            </a:r>
            <a:r>
              <a:rPr lang="en-US" altLang="zh-CN" dirty="0"/>
              <a:t>(</a:t>
            </a:r>
            <a:r>
              <a:rPr lang="zh-CN" altLang="en-US" dirty="0"/>
              <a:t>不能随时释放和重新实例化）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安全性（多线程的实例化安全性，异常安全性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9C92-E565-4DC2-BDFD-CDD357F0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最简单形式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8929C2-623B-4040-92FF-46FDF3ABF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Lucida Console" panose="020B0609040504020204" pitchFamily="49" charset="0"/>
              </a:rPr>
              <a:t>![image-20230904222735091](代码截图_images/image-20230904222735091.png)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2AC3E3-D430-436F-9DCC-D897030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49" y="636729"/>
            <a:ext cx="9144000" cy="5062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DEC6C0-33A8-442D-96DF-FA736FB6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368738"/>
            <a:ext cx="7810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F2E8-E0E9-447B-98CC-9483886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最简单形式中不足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525120-08D8-449F-A3CF-738499E2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29939"/>
            <a:ext cx="7810500" cy="2514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BFB9AC-A39C-495A-8555-5D832941F2A1}"/>
              </a:ext>
            </a:extLst>
          </p:cNvPr>
          <p:cNvSpPr txBox="1"/>
          <p:nvPr/>
        </p:nvSpPr>
        <p:spPr>
          <a:xfrm>
            <a:off x="685800" y="3581400"/>
            <a:ext cx="8162104" cy="2591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存储位置</a:t>
            </a:r>
            <a:r>
              <a:rPr lang="en-US" altLang="zh-CN" dirty="0"/>
              <a:t>(</a:t>
            </a:r>
            <a:r>
              <a:rPr lang="zh-CN" altLang="en-US" dirty="0"/>
              <a:t>可不在堆区，而在数据区）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生命周期控制</a:t>
            </a:r>
            <a:r>
              <a:rPr lang="en-US" altLang="zh-CN" dirty="0"/>
              <a:t>(</a:t>
            </a:r>
            <a:r>
              <a:rPr lang="zh-CN" altLang="en-US" dirty="0"/>
              <a:t>不能随时释放和重新实例化）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</a:t>
            </a:r>
            <a:r>
              <a:rPr lang="zh-CN" altLang="en-US" dirty="0">
                <a:solidFill>
                  <a:srgbClr val="00B050"/>
                </a:solidFill>
              </a:rPr>
              <a:t>多线程实例化安全性</a:t>
            </a:r>
            <a:r>
              <a:rPr lang="zh-CN" altLang="en-US" dirty="0"/>
              <a:t>，异常安全性</a:t>
            </a:r>
            <a:r>
              <a:rPr lang="en-US" altLang="zh-CN" dirty="0"/>
              <a:t>)</a:t>
            </a: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altLang="zh-CN" dirty="0"/>
          </a:p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只有</a:t>
            </a:r>
            <a:r>
              <a:rPr lang="zh-CN" altLang="en-US" dirty="0">
                <a:solidFill>
                  <a:srgbClr val="00B050"/>
                </a:solidFill>
              </a:rPr>
              <a:t>多线程实例化安全性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</a:p>
        </p:txBody>
      </p:sp>
    </p:spTree>
    <p:extLst>
      <p:ext uri="{BB962C8B-B14F-4D97-AF65-F5344CB8AC3E}">
        <p14:creationId xmlns:p14="http://schemas.microsoft.com/office/powerpoint/2010/main" val="25333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28B78-3D2E-4391-9452-09B1346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A4AB35-372D-4934-9089-08FF1B35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99"/>
            <a:ext cx="9144000" cy="63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9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BC6C-EA39-4EC2-A682-AC6D5C28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指针形式使用及不足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48E72-06CE-40DC-9068-6E5261AE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25905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4C511F-2097-4747-84BF-CC16DCEB6FDE}"/>
              </a:ext>
            </a:extLst>
          </p:cNvPr>
          <p:cNvSpPr txBox="1"/>
          <p:nvPr/>
        </p:nvSpPr>
        <p:spPr>
          <a:xfrm>
            <a:off x="190500" y="3581687"/>
            <a:ext cx="8762999" cy="3022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存储位置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可不在堆区，而在数据区）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生命周期控制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不能随时释放和重新实例化）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</a:t>
            </a:r>
            <a:r>
              <a:rPr lang="zh-CN" altLang="en-US" dirty="0">
                <a:solidFill>
                  <a:srgbClr val="FFC000"/>
                </a:solidFill>
              </a:rPr>
              <a:t>多线程实例化安全性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异常安全性</a:t>
            </a:r>
            <a:r>
              <a:rPr lang="en-US" altLang="zh-CN" dirty="0"/>
              <a:t>)</a:t>
            </a: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不足：不能忘记调用</a:t>
            </a:r>
            <a:r>
              <a:rPr lang="en-US" altLang="zh-CN" dirty="0" err="1">
                <a:solidFill>
                  <a:srgbClr val="FF0000"/>
                </a:solidFill>
              </a:rPr>
              <a:t>relaseInstance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只有</a:t>
            </a:r>
            <a:r>
              <a:rPr lang="zh-CN" altLang="en-US" dirty="0">
                <a:solidFill>
                  <a:srgbClr val="FFC000"/>
                </a:solidFill>
              </a:rPr>
              <a:t>多线程实例化安全性</a:t>
            </a:r>
            <a:r>
              <a:rPr lang="zh-CN" altLang="en-US" dirty="0">
                <a:solidFill>
                  <a:schemeClr val="tx1"/>
                </a:solidFill>
              </a:rPr>
              <a:t>不满足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但可以通过</a:t>
            </a:r>
            <a:r>
              <a:rPr lang="en-US" altLang="zh-CN" dirty="0">
                <a:solidFill>
                  <a:schemeClr val="tx1"/>
                </a:solidFill>
              </a:rPr>
              <a:t>lock</a:t>
            </a:r>
            <a:r>
              <a:rPr lang="zh-CN" altLang="en-US" dirty="0">
                <a:solidFill>
                  <a:schemeClr val="tx1"/>
                </a:solidFill>
              </a:rPr>
              <a:t>解决</a:t>
            </a:r>
          </a:p>
        </p:txBody>
      </p:sp>
    </p:spTree>
    <p:extLst>
      <p:ext uri="{BB962C8B-B14F-4D97-AF65-F5344CB8AC3E}">
        <p14:creationId xmlns:p14="http://schemas.microsoft.com/office/powerpoint/2010/main" val="2122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130B-3075-4758-9333-060C9945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指针形式的线程安全锁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77F613-77D6-4F8C-9AFB-479E1BCB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1315"/>
            <a:ext cx="7867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9072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7591</TotalTime>
  <Words>993</Words>
  <Application>Microsoft Office PowerPoint</Application>
  <PresentationFormat>全屏显示(4:3)</PresentationFormat>
  <Paragraphs>157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DFGothic-EB</vt:lpstr>
      <vt:lpstr>Humnst777 BlkCn BT</vt:lpstr>
      <vt:lpstr>微软雅黑</vt:lpstr>
      <vt:lpstr>新宋体</vt:lpstr>
      <vt:lpstr>Arial</vt:lpstr>
      <vt:lpstr>Calibri</vt:lpstr>
      <vt:lpstr>Lucida Console</vt:lpstr>
      <vt:lpstr>Wingdings</vt:lpstr>
      <vt:lpstr>2_第一PPT，www.1ppt.com</vt:lpstr>
      <vt:lpstr>PowerPoint 演示文稿</vt:lpstr>
      <vt:lpstr>创建型设计模式</vt:lpstr>
      <vt:lpstr>单件/单例/多例模式—意图</vt:lpstr>
      <vt:lpstr>使用全局变量的不足</vt:lpstr>
      <vt:lpstr>单例模式-C++最简单形式</vt:lpstr>
      <vt:lpstr>单例模式-C++最简单形式中不足</vt:lpstr>
      <vt:lpstr>单例模式-C++指针形式</vt:lpstr>
      <vt:lpstr>单例模式-C++指针形式使用及不足</vt:lpstr>
      <vt:lpstr>单例模式-C++指针形式的线程安全锁</vt:lpstr>
      <vt:lpstr>单例模式- C++一般的形式</vt:lpstr>
      <vt:lpstr>单例模式- C++一般的形式(延迟式)</vt:lpstr>
      <vt:lpstr>单例模式- C++一般的形式(延迟式)</vt:lpstr>
      <vt:lpstr>单例模式- C++一般的形式的使用</vt:lpstr>
      <vt:lpstr>单例模式的Java实现</vt:lpstr>
      <vt:lpstr>实现方式-饥饿式（Java例）</vt:lpstr>
      <vt:lpstr>实现方式-注册式（Java例）</vt:lpstr>
      <vt:lpstr>实现方式-延迟式(lazy)</vt:lpstr>
      <vt:lpstr>C++的延迟式单例线程加锁的实现</vt:lpstr>
      <vt:lpstr>多线程中延迟式Java实现</vt:lpstr>
      <vt:lpstr>延迟式中的Java双重检查锁（double checked locking）</vt:lpstr>
      <vt:lpstr>PowerPoint 演示文稿</vt:lpstr>
      <vt:lpstr>线程安全的静态内部类实现</vt:lpstr>
      <vt:lpstr>线程安全的静态内部类实现</vt:lpstr>
      <vt:lpstr>单件模式例</vt:lpstr>
      <vt:lpstr>单例使用</vt:lpstr>
      <vt:lpstr>C++多个单例类的模板及使用</vt:lpstr>
      <vt:lpstr>C++多个单例类的模板及使用</vt:lpstr>
      <vt:lpstr>多例模式</vt:lpstr>
      <vt:lpstr>线程池示意代码</vt:lpstr>
      <vt:lpstr>线程池示意代码</vt:lpstr>
      <vt:lpstr> Richer中使用单例模式</vt:lpstr>
      <vt:lpstr>大富翁中使用单例模式</vt:lpstr>
      <vt:lpstr>大富翁中使用单例模式</vt:lpstr>
      <vt:lpstr>大富翁中使用单例模式</vt:lpstr>
      <vt:lpstr> Richer中使用单例的类模板</vt:lpstr>
      <vt:lpstr> Richer中使用单例的类模板</vt:lpstr>
      <vt:lpstr>本章完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张李彭陈</cp:lastModifiedBy>
  <cp:revision>161</cp:revision>
  <cp:lastPrinted>1601-01-01T00:00:00Z</cp:lastPrinted>
  <dcterms:created xsi:type="dcterms:W3CDTF">1601-01-01T00:00:00Z</dcterms:created>
  <dcterms:modified xsi:type="dcterms:W3CDTF">2024-09-10T03:35:08Z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