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94" r:id="rId2"/>
    <p:sldId id="283" r:id="rId3"/>
    <p:sldId id="284" r:id="rId4"/>
    <p:sldId id="286" r:id="rId5"/>
    <p:sldId id="287" r:id="rId6"/>
    <p:sldId id="285" r:id="rId7"/>
    <p:sldId id="288" r:id="rId8"/>
    <p:sldId id="289" r:id="rId9"/>
    <p:sldId id="290" r:id="rId10"/>
    <p:sldId id="291" r:id="rId11"/>
    <p:sldId id="292" r:id="rId12"/>
    <p:sldId id="293" r:id="rId13"/>
    <p:sldId id="295" r:id="rId14"/>
    <p:sldId id="296" r:id="rId15"/>
    <p:sldId id="297" r:id="rId16"/>
    <p:sldId id="298" r:id="rId17"/>
    <p:sldId id="299" r:id="rId18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536" y="-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272179" y="2825381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原型方法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750" b="1" dirty="0" err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Propotype</a:t>
            </a:r>
            <a:r>
              <a:rPr lang="en-US" altLang="zh-CN" sz="3750" b="1" baseline="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Method Pattern)</a:t>
            </a:r>
            <a:endParaRPr lang="zh-CN" altLang="en-US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9193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179684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520036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6" y="76200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 dirty="0"/>
              <a:t>单击此处编辑母版标题样式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270140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011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706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3846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9" r:id="rId5"/>
    <p:sldLayoutId id="2147483680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244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原型方法</a:t>
            </a:r>
            <a:r>
              <a:rPr lang="en-US" altLang="zh-CN"/>
              <a:t>-</a:t>
            </a:r>
            <a:r>
              <a:rPr lang="zh-CN" altLang="en-US"/>
              <a:t>登记式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class </a:t>
            </a:r>
            <a:r>
              <a:rPr lang="en-US" altLang="zh-CN" sz="2400" dirty="0" err="1"/>
              <a:t>ShapeManager</a:t>
            </a:r>
            <a:r>
              <a:rPr lang="en-US" altLang="zh-CN" sz="2400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private: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static  </a:t>
            </a:r>
            <a:r>
              <a:rPr lang="en-US" altLang="zh-CN" sz="2400" dirty="0" err="1"/>
              <a:t>Rectang</a:t>
            </a:r>
            <a:r>
              <a:rPr lang="en-US" altLang="zh-CN" sz="2400" dirty="0"/>
              <a:t> * </a:t>
            </a:r>
            <a:r>
              <a:rPr lang="en-US" altLang="zh-CN" sz="2400" dirty="0" err="1"/>
              <a:t>aRect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static  Circle     * </a:t>
            </a:r>
            <a:r>
              <a:rPr lang="en-US" altLang="zh-CN" sz="2400" dirty="0" err="1"/>
              <a:t>aCircle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Shape * create(int id 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if (id==1)         return </a:t>
            </a:r>
            <a:r>
              <a:rPr lang="en-US" altLang="zh-CN" sz="2400" dirty="0" err="1"/>
              <a:t>aRect</a:t>
            </a:r>
            <a:r>
              <a:rPr lang="en-US" altLang="zh-CN" sz="2400" dirty="0"/>
              <a:t>-&gt;clone();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else if (id==2) return </a:t>
            </a:r>
            <a:r>
              <a:rPr lang="en-US" altLang="zh-CN" sz="2400" dirty="0" err="1"/>
              <a:t>aCricle</a:t>
            </a:r>
            <a:r>
              <a:rPr lang="en-US" altLang="zh-CN" sz="2400" dirty="0"/>
              <a:t>-&gt;clone();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      else return </a:t>
            </a:r>
            <a:r>
              <a:rPr lang="en-US" altLang="zh-CN" sz="2400" dirty="0" err="1"/>
              <a:t>nullptr</a:t>
            </a:r>
            <a:r>
              <a:rPr lang="en-US" altLang="zh-CN" sz="2400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};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原型方法</a:t>
            </a:r>
            <a:r>
              <a:rPr lang="en-US" altLang="zh-CN"/>
              <a:t>-</a:t>
            </a:r>
            <a:r>
              <a:rPr lang="zh-CN" altLang="en-US"/>
              <a:t>登记式</a:t>
            </a:r>
            <a:r>
              <a:rPr lang="en-US" altLang="zh-CN"/>
              <a:t>(</a:t>
            </a:r>
            <a:r>
              <a:rPr lang="zh-CN" altLang="en-US"/>
              <a:t>变化）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sz="2800" dirty="0"/>
              <a:t>可以通过一个”注册表”来记录全部实例对象</a:t>
            </a:r>
          </a:p>
          <a:p>
            <a:r>
              <a:rPr lang="zh-CN" altLang="en-US" sz="2800" dirty="0"/>
              <a:t>增删注册表，就可以实现动态修改产品</a:t>
            </a:r>
          </a:p>
          <a:p>
            <a:r>
              <a:rPr lang="zh-CN" altLang="en-US" sz="2800" dirty="0"/>
              <a:t>改变注册对象，可以相当于新定义一个产品类</a:t>
            </a:r>
          </a:p>
          <a:p>
            <a:r>
              <a:rPr lang="zh-CN" altLang="en-US" sz="2800" dirty="0"/>
              <a:t>创建对象时，通过索引，从注册表中查找，再克隆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sz="2800" dirty="0"/>
              <a:t> </a:t>
            </a:r>
            <a:r>
              <a:rPr lang="en-US" altLang="zh-CN" sz="2800" dirty="0"/>
              <a:t>Shape * create(</a:t>
            </a:r>
            <a:r>
              <a:rPr lang="en-US" altLang="zh-CN" sz="2800" dirty="0" err="1"/>
              <a:t>int</a:t>
            </a:r>
            <a:r>
              <a:rPr lang="en-US" altLang="zh-CN" sz="2800" dirty="0"/>
              <a:t> id ) {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           return  </a:t>
            </a:r>
            <a:r>
              <a:rPr lang="en-US" altLang="zh-CN" sz="2800" dirty="0" err="1"/>
              <a:t>vec</a:t>
            </a:r>
            <a:r>
              <a:rPr lang="en-US" altLang="zh-CN" sz="2800" dirty="0"/>
              <a:t>-&gt;get(id)-&gt;clone();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/>
              <a:t>  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原型方法补充说明</a:t>
            </a:r>
          </a:p>
        </p:txBody>
      </p:sp>
      <p:sp>
        <p:nvSpPr>
          <p:cNvPr id="12800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对比工厂方法：有效减少子类数量</a:t>
            </a:r>
          </a:p>
          <a:p>
            <a:r>
              <a:rPr lang="en-US" altLang="zh-CN" dirty="0"/>
              <a:t>clone</a:t>
            </a:r>
            <a:r>
              <a:rPr lang="zh-CN" altLang="en-US" dirty="0"/>
              <a:t>操作的实现问题</a:t>
            </a:r>
            <a:endParaRPr lang="en-US" altLang="zh-CN" dirty="0"/>
          </a:p>
          <a:p>
            <a:pPr lvl="1"/>
            <a:r>
              <a:rPr lang="en-US" altLang="zh-CN" dirty="0"/>
              <a:t>clone</a:t>
            </a:r>
            <a:r>
              <a:rPr lang="zh-CN" altLang="en-US" dirty="0"/>
              <a:t>的可行性</a:t>
            </a:r>
            <a:endParaRPr lang="en-US" altLang="zh-CN" dirty="0"/>
          </a:p>
          <a:p>
            <a:pPr lvl="1"/>
            <a:r>
              <a:rPr lang="zh-CN" altLang="en-US" dirty="0"/>
              <a:t>修改的难易程度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5322D-DA36-491A-9162-3331E3FB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D04DCD-9B00-4FE7-937E-5AAB1025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561315"/>
            <a:ext cx="4714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53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82D092-0AAF-42AF-BE3D-352CFDC2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0ABC032-400D-4EA9-8292-25CD42328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700" y="0"/>
            <a:ext cx="79629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361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D93F633-C699-4D7C-965D-80725BB40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Block</a:t>
            </a:r>
            <a:r>
              <a:rPr lang="zh-CN" altLang="en-US" dirty="0"/>
              <a:t>的原型工厂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37757F8-2EBE-4CE4-A26D-9C7B54925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728"/>
            <a:ext cx="9144000" cy="509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685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33E0A-DF25-4715-B576-4EF27D901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8DCC81B-2C25-4341-8975-71AD8ACF8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366"/>
            <a:ext cx="9144000" cy="550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813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79C8-2A90-45C0-8448-A5325DF3F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使用原型工厂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2B95D7-7A7F-4134-B9AD-95E72FD6B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9100"/>
            <a:ext cx="9144000" cy="46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757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原型方法模式意图</a:t>
            </a:r>
          </a:p>
        </p:txBody>
      </p:sp>
      <p:graphicFrame>
        <p:nvGraphicFramePr>
          <p:cNvPr id="116741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669555531"/>
              </p:ext>
            </p:extLst>
          </p:nvPr>
        </p:nvGraphicFramePr>
        <p:xfrm>
          <a:off x="990600" y="1726322"/>
          <a:ext cx="76962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45691" imgH="1441864" progId="Visio.Drawing.11">
                  <p:embed/>
                </p:oleObj>
              </mc:Choice>
              <mc:Fallback>
                <p:oleObj name="Visio" r:id="rId2" imgW="3745691" imgH="144186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26322"/>
                        <a:ext cx="76962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3" name="Text Box 7"/>
          <p:cNvSpPr txBox="1">
            <a:spLocks noChangeArrowheads="1"/>
          </p:cNvSpPr>
          <p:nvPr/>
        </p:nvSpPr>
        <p:spPr bwMode="auto">
          <a:xfrm>
            <a:off x="304800" y="5791200"/>
            <a:ext cx="845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Char char="v"/>
            </a:pPr>
            <a:r>
              <a:rPr lang="zh-CN" altLang="en-US">
                <a:solidFill>
                  <a:srgbClr val="FF0000"/>
                </a:solidFill>
              </a:rPr>
              <a:t>需要创建多次、多个，但都“一个样”或“差不多”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不同解决方案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</p:spPr>
        <p:txBody>
          <a:bodyPr/>
          <a:lstStyle/>
          <a:p>
            <a:r>
              <a:rPr lang="zh-CN" altLang="en-US" dirty="0"/>
              <a:t>直接使用构造函数</a:t>
            </a:r>
          </a:p>
          <a:p>
            <a:endParaRPr lang="zh-CN" altLang="en-US" dirty="0"/>
          </a:p>
          <a:p>
            <a:r>
              <a:rPr lang="zh-CN" altLang="en-US" dirty="0"/>
              <a:t>使用拷贝构造函数</a:t>
            </a:r>
          </a:p>
          <a:p>
            <a:endParaRPr lang="zh-CN" altLang="en-US" dirty="0"/>
          </a:p>
          <a:p>
            <a:r>
              <a:rPr lang="zh-CN" altLang="en-US" dirty="0"/>
              <a:t>使用虚拟拷贝构造函数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直接使用构造函数</a:t>
            </a:r>
            <a:r>
              <a:rPr lang="en-US" altLang="zh-CN"/>
              <a:t>-</a:t>
            </a:r>
            <a:r>
              <a:rPr lang="zh-CN" altLang="en-US"/>
              <a:t>问题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形如：   </a:t>
            </a:r>
            <a:r>
              <a:rPr lang="en-US" altLang="zh-CN" dirty="0"/>
              <a:t>Picture pic = new Mountain();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/>
              <a:t>                 Picture pic = new </a:t>
            </a:r>
            <a:r>
              <a:rPr lang="en-US" altLang="zh-CN" dirty="0" err="1"/>
              <a:t>SnowMountain</a:t>
            </a:r>
            <a:r>
              <a:rPr lang="en-US" altLang="zh-CN" dirty="0"/>
              <a:t>();</a:t>
            </a:r>
          </a:p>
          <a:p>
            <a:r>
              <a:rPr lang="zh-CN" altLang="en-US" dirty="0"/>
              <a:t>问题：</a:t>
            </a:r>
          </a:p>
          <a:p>
            <a:pPr lvl="1"/>
            <a:r>
              <a:rPr lang="zh-CN" altLang="en-US" dirty="0"/>
              <a:t>属于硬编码</a:t>
            </a:r>
          </a:p>
          <a:p>
            <a:pPr lvl="1"/>
            <a:r>
              <a:rPr lang="zh-CN" altLang="en-US" dirty="0"/>
              <a:t>增加产品子类，虽可应用工厂方法，但工厂的子类较多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</a:rPr>
              <a:t>而且工厂方法，不能动态改变产品子类类型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“</a:t>
            </a:r>
            <a:r>
              <a:rPr lang="zh-CN" altLang="en-US"/>
              <a:t>复制”的思想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为每个可能用到的产品，实例化出一个“样本”</a:t>
            </a:r>
          </a:p>
          <a:p>
            <a:r>
              <a:rPr lang="zh-CN" altLang="en-US"/>
              <a:t>需要产品时，“复制”相应的“样本”</a:t>
            </a:r>
          </a:p>
          <a:p>
            <a:r>
              <a:rPr lang="zh-CN" altLang="en-US"/>
              <a:t>必要的话，再细微“修改”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使用拷贝构造函数的问题</a:t>
            </a:r>
          </a:p>
        </p:txBody>
      </p:sp>
      <p:sp>
        <p:nvSpPr>
          <p:cNvPr id="119811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219200" y="1066800"/>
            <a:ext cx="6861175" cy="2362200"/>
          </a:xfrm>
        </p:spPr>
        <p:txBody>
          <a:bodyPr/>
          <a:lstStyle/>
          <a:p>
            <a:r>
              <a:rPr lang="zh-CN" altLang="en-US" dirty="0"/>
              <a:t>如已有样本，</a:t>
            </a:r>
            <a:r>
              <a:rPr lang="en-US" altLang="zh-CN" dirty="0" err="1"/>
              <a:t>o,m,p</a:t>
            </a:r>
            <a:endParaRPr lang="en-US" altLang="zh-CN" dirty="0"/>
          </a:p>
          <a:p>
            <a:r>
              <a:rPr lang="en-US" altLang="zh-CN" dirty="0"/>
              <a:t>Picture * pic = new Ocean(0);</a:t>
            </a:r>
          </a:p>
          <a:p>
            <a:r>
              <a:rPr lang="en-US" altLang="zh-CN" dirty="0"/>
              <a:t>Picture * pic = new Mountain(m);</a:t>
            </a:r>
          </a:p>
          <a:p>
            <a:r>
              <a:rPr lang="en-US" altLang="zh-CN" dirty="0"/>
              <a:t>Picture * pic = new Plain(p);</a:t>
            </a: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742087" y="4495800"/>
            <a:ext cx="7543800" cy="103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创建对象必须知道确切类型</a:t>
            </a:r>
          </a:p>
          <a:p>
            <a:pPr>
              <a:spcBef>
                <a:spcPct val="20000"/>
              </a:spcBef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FF0000"/>
                </a:solidFill>
              </a:rPr>
              <a:t>拷贝构造函数，名字不同，也不可</a:t>
            </a:r>
            <a:r>
              <a:rPr lang="en-US" altLang="zh-CN" b="1" dirty="0">
                <a:solidFill>
                  <a:srgbClr val="FF0000"/>
                </a:solidFill>
              </a:rPr>
              <a:t>override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533400"/>
            <a:ext cx="1295400" cy="5638800"/>
          </a:xfrm>
        </p:spPr>
        <p:txBody>
          <a:bodyPr/>
          <a:lstStyle/>
          <a:p>
            <a:r>
              <a:rPr lang="zh-CN" altLang="en-US" sz="4000"/>
              <a:t>使用虚拟的拷贝构造函数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1676400" y="762000"/>
            <a:ext cx="7239000" cy="594360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Picture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public: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virtual ~Picture() = default;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       virtual Picture * clone( ) 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Mountain:public</a:t>
            </a:r>
            <a:r>
              <a:rPr lang="en-US" altLang="zh-CN" dirty="0"/>
              <a:t> Picture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public: </a:t>
            </a:r>
            <a:r>
              <a:rPr lang="en-US" altLang="zh-CN" dirty="0">
                <a:solidFill>
                  <a:schemeClr val="accent2"/>
                </a:solidFill>
              </a:rPr>
              <a:t>virtual Mountain* clone() {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 return new Mountain(*this);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Ocean:public</a:t>
            </a:r>
            <a:r>
              <a:rPr lang="en-US" altLang="zh-CN" dirty="0"/>
              <a:t> Picture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public: </a:t>
            </a:r>
            <a:r>
              <a:rPr lang="en-US" altLang="zh-CN" dirty="0">
                <a:solidFill>
                  <a:schemeClr val="accent2"/>
                </a:solidFill>
              </a:rPr>
              <a:t>virtual Ocean* clone() {</a:t>
            </a:r>
            <a:br>
              <a:rPr lang="en-US" altLang="zh-CN" dirty="0">
                <a:solidFill>
                  <a:schemeClr val="accent2"/>
                </a:solidFill>
              </a:rPr>
            </a:br>
            <a:r>
              <a:rPr lang="en-US" altLang="zh-CN" dirty="0">
                <a:solidFill>
                  <a:schemeClr val="accent2"/>
                </a:solidFill>
              </a:rPr>
              <a:t>             return new Ocean (*this);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/>
              <a:t>};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原型方法结构</a:t>
            </a:r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36" y="1143000"/>
            <a:ext cx="8382000" cy="453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具体应用及实现（例）</a:t>
            </a:r>
          </a:p>
        </p:txBody>
      </p:sp>
      <p:pic>
        <p:nvPicPr>
          <p:cNvPr id="1249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95400"/>
            <a:ext cx="5867400" cy="439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2989</TotalTime>
  <Words>443</Words>
  <Application>Microsoft Office PowerPoint</Application>
  <PresentationFormat>全屏显示(4:3)</PresentationFormat>
  <Paragraphs>68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DFGothic-EB</vt:lpstr>
      <vt:lpstr>Humnst777 BlkCn BT</vt:lpstr>
      <vt:lpstr>微软雅黑</vt:lpstr>
      <vt:lpstr>Arial</vt:lpstr>
      <vt:lpstr>Calibri</vt:lpstr>
      <vt:lpstr>Wingdings</vt:lpstr>
      <vt:lpstr>2_第一PPT，www.1ppt.com</vt:lpstr>
      <vt:lpstr>Visio</vt:lpstr>
      <vt:lpstr>PowerPoint 演示文稿</vt:lpstr>
      <vt:lpstr>原型方法模式意图</vt:lpstr>
      <vt:lpstr>不同解决方案</vt:lpstr>
      <vt:lpstr>直接使用构造函数-问题</vt:lpstr>
      <vt:lpstr>“复制”的思想</vt:lpstr>
      <vt:lpstr>使用拷贝构造函数的问题</vt:lpstr>
      <vt:lpstr>使用虚拟的拷贝构造函数</vt:lpstr>
      <vt:lpstr>原型方法结构</vt:lpstr>
      <vt:lpstr>具体应用及实现（例）</vt:lpstr>
      <vt:lpstr>原型方法-登记式</vt:lpstr>
      <vt:lpstr>原型方法-登记式(变化）</vt:lpstr>
      <vt:lpstr>原型方法补充说明</vt:lpstr>
      <vt:lpstr>PowerPoint 演示文稿</vt:lpstr>
      <vt:lpstr>PowerPoint 演示文稿</vt:lpstr>
      <vt:lpstr>Block的原型工厂</vt:lpstr>
      <vt:lpstr>PowerPoint 演示文稿</vt:lpstr>
      <vt:lpstr>使用原型工厂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张李彭陈</cp:lastModifiedBy>
  <cp:revision>86</cp:revision>
  <cp:lastPrinted>1601-01-01T00:00:00Z</cp:lastPrinted>
  <dcterms:created xsi:type="dcterms:W3CDTF">1601-01-01T00:00:00Z</dcterms:created>
  <dcterms:modified xsi:type="dcterms:W3CDTF">2024-09-10T04:04:30Z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