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sldIdLst>
    <p:sldId id="300" r:id="rId2"/>
    <p:sldId id="301" r:id="rId3"/>
    <p:sldId id="284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3" r:id="rId18"/>
    <p:sldId id="315" r:id="rId19"/>
    <p:sldId id="302" r:id="rId20"/>
    <p:sldId id="305" r:id="rId21"/>
    <p:sldId id="306" r:id="rId22"/>
    <p:sldId id="308" r:id="rId23"/>
    <p:sldId id="309" r:id="rId24"/>
    <p:sldId id="310" r:id="rId25"/>
    <p:sldId id="311" r:id="rId26"/>
    <p:sldId id="312" r:id="rId27"/>
    <p:sldId id="307" r:id="rId28"/>
    <p:sldId id="313" r:id="rId29"/>
    <p:sldId id="314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0" autoAdjust="0"/>
  </p:normalViewPr>
  <p:slideViewPr>
    <p:cSldViewPr>
      <p:cViewPr>
        <p:scale>
          <a:sx n="125" d="100"/>
          <a:sy n="125" d="100"/>
        </p:scale>
        <p:origin x="-294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082" y="43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C7560-3FBD-4AFC-8098-55F25487A4E6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CF7BC-AF12-49B6-8E4B-9B749931F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1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971598" y="2644554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桥接模式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(Bridge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9545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65719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32113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80279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69375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489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12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25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结构型设计模式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>
          <a:xfrm>
            <a:off x="6826402" y="4964789"/>
            <a:ext cx="1803797" cy="568325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代理模式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享元模式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适配器模式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合成模式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门面模式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装饰模式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桥接模式</a:t>
            </a:r>
          </a:p>
        </p:txBody>
      </p:sp>
    </p:spTree>
    <p:extLst>
      <p:ext uri="{BB962C8B-B14F-4D97-AF65-F5344CB8AC3E}">
        <p14:creationId xmlns:p14="http://schemas.microsoft.com/office/powerpoint/2010/main" val="192301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第二步：连接接口和实现 </a:t>
            </a:r>
          </a:p>
        </p:txBody>
      </p:sp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609600" y="2281238"/>
            <a:ext cx="4124325" cy="2298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 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</a:t>
            </a:r>
            <a:r>
              <a:rPr lang="zh-CN" altLang="en-US" sz="1800" b="1"/>
              <a:t>：</a:t>
            </a:r>
          </a:p>
          <a:p>
            <a:pPr eaLnBrk="1" hangingPunct="1">
              <a:buClrTx/>
              <a:buSzTx/>
            </a:pPr>
            <a:r>
              <a:rPr lang="zh-CN" altLang="en-US" sz="1800" b="1"/>
              <a:t>     </a:t>
            </a:r>
            <a:r>
              <a:rPr lang="en-US" altLang="zh-CN" sz="1800" b="1"/>
              <a:t>virutal ~A</a:t>
            </a:r>
            <a:r>
              <a:rPr lang="zh-CN" altLang="en-US" sz="1800" b="1"/>
              <a:t>（</a:t>
            </a:r>
            <a:r>
              <a:rPr lang="en-US" altLang="zh-CN" sz="1800" b="1"/>
              <a:t>ImpA * p</a:t>
            </a:r>
            <a:r>
              <a:rPr lang="zh-CN" altLang="en-US" sz="1800" b="1"/>
              <a:t>）</a:t>
            </a:r>
            <a:r>
              <a:rPr lang="en-US" altLang="zh-CN" sz="1800" b="1"/>
              <a:t>:impA(p) {}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 { impA-&gt;f( );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 { impA-&gt;g( );}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ImpA  * impA;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019800" y="2128838"/>
            <a:ext cx="2225675" cy="2573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~ImpA();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  int    x;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  int    y;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第三步：使接口和实现的变化独立</a:t>
            </a:r>
          </a:p>
        </p:txBody>
      </p:sp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457200" y="1752600"/>
            <a:ext cx="4124325" cy="2298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dirty="0"/>
              <a:t>class  A 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</a:t>
            </a:r>
            <a:r>
              <a:rPr lang="zh-CN" altLang="en-US" sz="1800" b="1" dirty="0"/>
              <a:t>：</a:t>
            </a:r>
          </a:p>
          <a:p>
            <a:pPr eaLnBrk="1" hangingPunct="1">
              <a:buClrTx/>
              <a:buSzTx/>
            </a:pPr>
            <a:r>
              <a:rPr lang="zh-CN" altLang="en-US" sz="1800" b="1" dirty="0"/>
              <a:t>     </a:t>
            </a:r>
            <a:r>
              <a:rPr lang="en-US" altLang="zh-CN" sz="1800" b="1" dirty="0" err="1"/>
              <a:t>virutal</a:t>
            </a:r>
            <a:r>
              <a:rPr lang="en-US" altLang="zh-CN" sz="1800" b="1" dirty="0"/>
              <a:t> ~A</a:t>
            </a:r>
            <a:r>
              <a:rPr lang="zh-CN" altLang="en-US" sz="1800" b="1" dirty="0"/>
              <a:t>（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 * p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: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(p) {}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 {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-&gt;f( ); }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 {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-&gt;g( );}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  *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72200" y="1600200"/>
            <a:ext cx="222567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~ImpA();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  int    x;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  int    y;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57200" y="4970463"/>
            <a:ext cx="3883025" cy="147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 NewA:pubic 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</a:t>
            </a:r>
            <a:r>
              <a:rPr lang="zh-CN" altLang="en-US" sz="1800" b="1"/>
              <a:t>：</a:t>
            </a:r>
          </a:p>
          <a:p>
            <a:pPr eaLnBrk="1" hangingPunct="1">
              <a:buClrTx/>
              <a:buSzTx/>
            </a:pPr>
            <a:r>
              <a:rPr lang="zh-CN" altLang="en-US" sz="1800" b="1"/>
              <a:t>     </a:t>
            </a:r>
            <a:r>
              <a:rPr lang="en-US" altLang="zh-CN" sz="1800" b="1"/>
              <a:t>virutal ~NewA(ImpA * p):A(p) {}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h( ) { 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44196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5562600" y="5029200"/>
            <a:ext cx="3381375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ImpA1:public ImpA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 { /*</a:t>
            </a:r>
            <a:r>
              <a:rPr lang="zh-CN" altLang="en-US" sz="1800" b="1"/>
              <a:t>新实现*</a:t>
            </a:r>
            <a:r>
              <a:rPr lang="en-US" altLang="zh-CN" sz="1800" b="1"/>
              <a:t>/}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2057400" y="4114800"/>
            <a:ext cx="76200" cy="762000"/>
          </a:xfrm>
          <a:prstGeom prst="up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13320" name="AutoShape 9"/>
          <p:cNvSpPr>
            <a:spLocks noChangeArrowheads="1"/>
          </p:cNvSpPr>
          <p:nvPr/>
        </p:nvSpPr>
        <p:spPr bwMode="auto">
          <a:xfrm>
            <a:off x="7086600" y="4191000"/>
            <a:ext cx="76200" cy="762000"/>
          </a:xfrm>
          <a:prstGeom prst="up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2133600" y="4343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/>
              <a:t>继承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7239000" y="4419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/>
              <a:t>继承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4876800" y="2819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 dirty="0"/>
              <a:t>关联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桥接模式效果</a:t>
            </a:r>
          </a:p>
        </p:txBody>
      </p:sp>
      <p:sp>
        <p:nvSpPr>
          <p:cNvPr id="14338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分离了接口及其实现</a:t>
            </a:r>
          </a:p>
          <a:p>
            <a:r>
              <a:rPr lang="zh-CN" altLang="en-US"/>
              <a:t>使得各部分可独立变化、扩展</a:t>
            </a:r>
          </a:p>
          <a:p>
            <a:r>
              <a:rPr lang="zh-CN" altLang="en-US"/>
              <a:t>可对客户隐藏实现部分</a:t>
            </a:r>
          </a:p>
          <a:p>
            <a:r>
              <a:rPr lang="zh-CN" altLang="en-US"/>
              <a:t>也称</a:t>
            </a:r>
            <a:r>
              <a:rPr lang="en-US" altLang="zh-CN"/>
              <a:t>Handle</a:t>
            </a:r>
            <a:r>
              <a:rPr lang="zh-CN" altLang="en-US"/>
              <a:t>模式</a:t>
            </a:r>
            <a:r>
              <a:rPr lang="en-US" altLang="zh-CN"/>
              <a:t>/Handle-Body</a:t>
            </a:r>
            <a:r>
              <a:rPr lang="zh-CN" altLang="en-US"/>
              <a:t>模式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桥接模式（例）</a:t>
            </a:r>
          </a:p>
        </p:txBody>
      </p:sp>
      <p:sp>
        <p:nvSpPr>
          <p:cNvPr id="1536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49229" y="1066862"/>
            <a:ext cx="3432175" cy="48768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class A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public: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void f(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void g(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protected: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void k(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private: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 data;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495800" y="1676446"/>
            <a:ext cx="3432175" cy="392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/>
                </a:solidFill>
              </a:rPr>
              <a:t>1.</a:t>
            </a:r>
            <a:r>
              <a:rPr lang="zh-CN" altLang="en-US" dirty="0">
                <a:solidFill>
                  <a:schemeClr val="accent6"/>
                </a:solidFill>
              </a:rPr>
              <a:t>扩展接口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/>
                </a:solidFill>
              </a:rPr>
              <a:t>2.</a:t>
            </a:r>
            <a:r>
              <a:rPr lang="zh-CN" altLang="en-US" dirty="0">
                <a:solidFill>
                  <a:schemeClr val="accent6"/>
                </a:solidFill>
              </a:rPr>
              <a:t>数据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/>
                </a:solidFill>
              </a:rPr>
              <a:t>3.f( )</a:t>
            </a:r>
            <a:r>
              <a:rPr lang="zh-CN" altLang="en-US" dirty="0">
                <a:solidFill>
                  <a:schemeClr val="accent6"/>
                </a:solidFill>
              </a:rPr>
              <a:t>的多种实现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/>
                </a:solidFill>
              </a:rPr>
              <a:t>4.g( )</a:t>
            </a:r>
            <a:r>
              <a:rPr lang="zh-CN" altLang="en-US" dirty="0">
                <a:solidFill>
                  <a:schemeClr val="accent6"/>
                </a:solidFill>
              </a:rPr>
              <a:t>的多种实现</a:t>
            </a:r>
            <a:endParaRPr lang="en-US" altLang="zh-C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5029182" cy="4194175"/>
          </a:xfrm>
          <a:ln>
            <a:solidFill>
              <a:srgbClr val="3333FF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class A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virtual ~A( 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void f( ) {  imp-&gt;f( );}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void g( ) { imp-&gt;g( );}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>
                <a:solidFill>
                  <a:schemeClr val="accent6"/>
                </a:solidFill>
              </a:rPr>
              <a:t>ImpA</a:t>
            </a:r>
            <a:r>
              <a:rPr lang="en-US" altLang="zh-CN" dirty="0">
                <a:solidFill>
                  <a:schemeClr val="accent6"/>
                </a:solidFill>
              </a:rPr>
              <a:t> * imp;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562574" y="1219258"/>
            <a:ext cx="3054350" cy="419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使用桥接模式分离</a:t>
            </a:r>
            <a:r>
              <a:rPr lang="zh-CN" altLang="en-US" dirty="0">
                <a:solidFill>
                  <a:srgbClr val="3333FF"/>
                </a:solidFill>
              </a:rPr>
              <a:t>接口和实现</a:t>
            </a:r>
            <a:r>
              <a:rPr lang="zh-CN" altLang="en-US" dirty="0"/>
              <a:t>部分；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接口部分如左；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其派生类适应接口的变化；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 noChangeArrowheads="1"/>
          </p:cNvSpPr>
          <p:nvPr>
            <p:ph idx="1"/>
          </p:nvPr>
        </p:nvSpPr>
        <p:spPr>
          <a:xfrm>
            <a:off x="228714" y="643471"/>
            <a:ext cx="3657620" cy="5486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ImpA</a:t>
            </a:r>
            <a:r>
              <a:rPr lang="en-US" altLang="zh-CN" dirty="0"/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virtual ~</a:t>
            </a:r>
            <a:r>
              <a:rPr lang="en-US" altLang="zh-CN" dirty="0" err="1"/>
              <a:t>ImpA</a:t>
            </a:r>
            <a:r>
              <a:rPr lang="en-US" altLang="zh-CN" dirty="0"/>
              <a:t>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virtual void f(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virtual void g( );</a:t>
            </a:r>
            <a:br>
              <a:rPr lang="en-US" altLang="zh-CN" dirty="0"/>
            </a:br>
            <a:r>
              <a:rPr lang="en-US" altLang="zh-CN" dirty="0"/>
              <a:t>protected:</a:t>
            </a:r>
            <a:br>
              <a:rPr lang="en-US" altLang="zh-CN" dirty="0"/>
            </a:br>
            <a:r>
              <a:rPr lang="en-US" altLang="zh-CN" dirty="0"/>
              <a:t>     void k(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data;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114812" y="529171"/>
            <a:ext cx="4730738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使用桥接模式分离</a:t>
            </a:r>
            <a:r>
              <a:rPr lang="zh-CN" altLang="en-US" sz="2800" dirty="0">
                <a:solidFill>
                  <a:schemeClr val="accent6"/>
                </a:solidFill>
              </a:rPr>
              <a:t>接口和实现</a:t>
            </a:r>
            <a:r>
              <a:rPr lang="zh-CN" altLang="en-US" sz="2800" dirty="0"/>
              <a:t>部分；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1.</a:t>
            </a:r>
            <a:r>
              <a:rPr lang="zh-CN" altLang="en-US" sz="2800" dirty="0">
                <a:solidFill>
                  <a:schemeClr val="accent6"/>
                </a:solidFill>
              </a:rPr>
              <a:t>实现部分如左；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2.</a:t>
            </a:r>
            <a:r>
              <a:rPr lang="zh-CN" altLang="en-US" sz="2800" dirty="0">
                <a:solidFill>
                  <a:schemeClr val="accent6"/>
                </a:solidFill>
              </a:rPr>
              <a:t>其派生类适应实现的变化；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3.2</a:t>
            </a:r>
            <a:r>
              <a:rPr lang="zh-CN" altLang="en-US" sz="2800" dirty="0">
                <a:solidFill>
                  <a:schemeClr val="accent6"/>
                </a:solidFill>
              </a:rPr>
              <a:t>中的变化可继续应用其它方法或设计模式；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4.</a:t>
            </a:r>
            <a:r>
              <a:rPr lang="zh-CN" altLang="en-US" sz="2800" dirty="0">
                <a:solidFill>
                  <a:schemeClr val="accent6"/>
                </a:solidFill>
              </a:rPr>
              <a:t>如</a:t>
            </a:r>
            <a:r>
              <a:rPr lang="en-US" altLang="zh-CN" sz="2800" dirty="0" err="1">
                <a:solidFill>
                  <a:schemeClr val="accent6"/>
                </a:solidFill>
              </a:rPr>
              <a:t>f,g</a:t>
            </a:r>
            <a:r>
              <a:rPr lang="zh-CN" altLang="en-US" sz="2800" dirty="0">
                <a:solidFill>
                  <a:schemeClr val="accent6"/>
                </a:solidFill>
              </a:rPr>
              <a:t>本身有多种独立变化，可（应用下页方法、策略模式、状态模式等）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304800" y="762000"/>
            <a:ext cx="4572000" cy="58658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class ImpA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public:</a:t>
            </a:r>
            <a:br>
              <a:rPr lang="en-US" altLang="zh-CN"/>
            </a:br>
            <a:r>
              <a:rPr lang="en-US" altLang="zh-CN"/>
              <a:t>    virtual ~ImpA(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virtual void f( )  {pF-&gt;f();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virtual void g( ) {pG-&gt;g();}</a:t>
            </a:r>
            <a:br>
              <a:rPr lang="en-US" altLang="zh-CN"/>
            </a:br>
            <a:r>
              <a:rPr lang="en-US" altLang="zh-CN"/>
              <a:t>protected:</a:t>
            </a:r>
            <a:br>
              <a:rPr lang="en-US" altLang="zh-CN"/>
            </a:br>
            <a:r>
              <a:rPr lang="en-US" altLang="zh-CN"/>
              <a:t>     void k(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private:</a:t>
            </a:r>
            <a:br>
              <a:rPr lang="en-US" altLang="zh-CN"/>
            </a:br>
            <a:r>
              <a:rPr lang="en-US" altLang="zh-CN"/>
              <a:t>    int data;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ImpF </a:t>
            </a:r>
            <a:r>
              <a:rPr lang="zh-CN" altLang="en-US"/>
              <a:t>* </a:t>
            </a:r>
            <a:r>
              <a:rPr lang="en-US" altLang="zh-CN"/>
              <a:t>pF;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ImpG * pG;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18434" name="矩形 4"/>
          <p:cNvSpPr>
            <a:spLocks noChangeArrowheads="1"/>
          </p:cNvSpPr>
          <p:nvPr/>
        </p:nvSpPr>
        <p:spPr bwMode="auto">
          <a:xfrm>
            <a:off x="5105400" y="685800"/>
            <a:ext cx="3886200" cy="2505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class ImpF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public:</a:t>
            </a:r>
            <a:br>
              <a:rPr lang="en-US" altLang="zh-CN"/>
            </a:br>
            <a:r>
              <a:rPr lang="en-US" altLang="zh-CN"/>
              <a:t>    virtual ~ImpF(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virtual void f( )  {…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5072063" y="3810000"/>
            <a:ext cx="3886200" cy="2505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class ImpG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public:</a:t>
            </a:r>
            <a:br>
              <a:rPr lang="en-US" altLang="zh-CN"/>
            </a:br>
            <a:r>
              <a:rPr lang="en-US" altLang="zh-CN"/>
              <a:t>    virtual ~ImpG(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virtual void g( )  {…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210605" y="1600248"/>
            <a:ext cx="8839200" cy="3108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zh-CN" dirty="0"/>
          </a:p>
          <a:p>
            <a:pPr marL="514350" indent="-514350" eaLnBrk="1" hangingPunct="1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特例：隐藏实现</a:t>
            </a:r>
            <a:endParaRPr lang="en-US" altLang="zh-CN" dirty="0"/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 (</a:t>
            </a:r>
            <a:r>
              <a:rPr lang="zh-CN" altLang="en-US" dirty="0"/>
              <a:t>也称</a:t>
            </a:r>
            <a:r>
              <a:rPr lang="en-US" altLang="zh-CN" dirty="0" err="1"/>
              <a:t>pImpl</a:t>
            </a:r>
            <a:r>
              <a:rPr lang="en-US" altLang="zh-CN" dirty="0"/>
              <a:t>,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Pointer to Implementation</a:t>
            </a:r>
            <a:r>
              <a:rPr lang="en-US" altLang="zh-CN" dirty="0"/>
              <a:t>)</a:t>
            </a:r>
          </a:p>
          <a:p>
            <a:pPr marL="514350" indent="-514350" eaLnBrk="1" hangingPunct="1"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514350" indent="-514350" eaLnBrk="1" hangingPunct="1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dirty="0"/>
              <a:t>允许接口和既有实现，各自独立变化</a:t>
            </a:r>
            <a:endParaRPr lang="en-US" altLang="zh-CN" dirty="0"/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02" y="41031"/>
            <a:ext cx="3176441" cy="498717"/>
          </a:xfrm>
        </p:spPr>
        <p:txBody>
          <a:bodyPr/>
          <a:lstStyle/>
          <a:p>
            <a:r>
              <a:rPr lang="zh-CN" altLang="en-US" dirty="0"/>
              <a:t>桥接模式适应</a:t>
            </a:r>
          </a:p>
        </p:txBody>
      </p:sp>
    </p:spTree>
    <p:extLst>
      <p:ext uri="{BB962C8B-B14F-4D97-AF65-F5344CB8AC3E}">
        <p14:creationId xmlns:p14="http://schemas.microsoft.com/office/powerpoint/2010/main" val="56403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FBAD7-1EC5-448C-902A-0BEA8652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Pimpl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424B1A-E760-42CE-B199-2D0FE48B7124}"/>
              </a:ext>
            </a:extLst>
          </p:cNvPr>
          <p:cNvSpPr/>
          <p:nvPr/>
        </p:nvSpPr>
        <p:spPr>
          <a:xfrm>
            <a:off x="2552753" y="692720"/>
            <a:ext cx="3124118" cy="2276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class Foo {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      void f( ) ;</a:t>
            </a:r>
          </a:p>
          <a:p>
            <a:r>
              <a:rPr lang="en-US" altLang="zh-CN" sz="2000" dirty="0"/>
              <a:t>      void g( );</a:t>
            </a:r>
          </a:p>
          <a:p>
            <a:r>
              <a:rPr lang="en-US" altLang="zh-CN" sz="2000" dirty="0"/>
              <a:t>private:</a:t>
            </a:r>
          </a:p>
          <a:p>
            <a:r>
              <a:rPr lang="en-US" altLang="zh-CN" sz="2000" dirty="0"/>
              <a:t>      ….</a:t>
            </a:r>
          </a:p>
          <a:p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84A5D17-0243-4083-9938-7E6C111915DA}"/>
              </a:ext>
            </a:extLst>
          </p:cNvPr>
          <p:cNvSpPr/>
          <p:nvPr/>
        </p:nvSpPr>
        <p:spPr>
          <a:xfrm>
            <a:off x="381110" y="3429000"/>
            <a:ext cx="4343286" cy="3267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class Foo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  void f( ) { </a:t>
            </a:r>
            <a:r>
              <a:rPr lang="en-US" altLang="zh-CN" dirty="0" err="1"/>
              <a:t>mpImp</a:t>
            </a:r>
            <a:r>
              <a:rPr lang="en-US" altLang="zh-CN" dirty="0"/>
              <a:t>-&gt;f( );}</a:t>
            </a:r>
          </a:p>
          <a:p>
            <a:r>
              <a:rPr lang="en-US" altLang="zh-CN" dirty="0"/>
              <a:t>      void g( ) { </a:t>
            </a:r>
            <a:r>
              <a:rPr lang="en-US" altLang="zh-CN" dirty="0" err="1"/>
              <a:t>mpImp</a:t>
            </a:r>
            <a:r>
              <a:rPr lang="en-US" altLang="zh-CN" dirty="0"/>
              <a:t>-&gt;g( );}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FooImp</a:t>
            </a:r>
            <a:r>
              <a:rPr lang="en-US" altLang="zh-CN" dirty="0"/>
              <a:t> * </a:t>
            </a:r>
            <a:r>
              <a:rPr lang="en-US" altLang="zh-CN" dirty="0" err="1"/>
              <a:t>mpImp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52D3400-2FC2-4825-A06F-B15375C78C8C}"/>
              </a:ext>
            </a:extLst>
          </p:cNvPr>
          <p:cNvSpPr/>
          <p:nvPr/>
        </p:nvSpPr>
        <p:spPr>
          <a:xfrm>
            <a:off x="5638772" y="3357303"/>
            <a:ext cx="3428910" cy="3267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FooImp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  void f( ) ;</a:t>
            </a:r>
          </a:p>
          <a:p>
            <a:r>
              <a:rPr lang="en-US" altLang="zh-CN" dirty="0"/>
              <a:t>      void g( 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  ….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6A16404-8A1B-49E1-B0C8-3309490E96CF}"/>
              </a:ext>
            </a:extLst>
          </p:cNvPr>
          <p:cNvSpPr/>
          <p:nvPr/>
        </p:nvSpPr>
        <p:spPr>
          <a:xfrm>
            <a:off x="4724396" y="4876762"/>
            <a:ext cx="914376" cy="228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342955" y="1185309"/>
            <a:ext cx="8458090" cy="44873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/>
              <a:t>// String</a:t>
            </a:r>
            <a:r>
              <a:rPr lang="zh-CN" altLang="en-US" dirty="0"/>
              <a:t>类的伪代码</a:t>
            </a:r>
            <a:endParaRPr lang="en-US" altLang="zh-CN" dirty="0"/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class String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void </a:t>
            </a:r>
            <a:r>
              <a:rPr lang="en-US" altLang="zh-CN" dirty="0" err="1"/>
              <a:t>xyz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 err="1"/>
              <a:t>mpImp</a:t>
            </a:r>
            <a:r>
              <a:rPr lang="en-US" altLang="zh-CN" dirty="0"/>
              <a:t>-&gt;</a:t>
            </a:r>
            <a:r>
              <a:rPr lang="en-US" altLang="zh-CN" dirty="0" err="1"/>
              <a:t>xyz</a:t>
            </a:r>
            <a:r>
              <a:rPr lang="en-US" altLang="zh-CN" dirty="0"/>
              <a:t>();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 …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 err="1"/>
              <a:t>StringImp</a:t>
            </a:r>
            <a:r>
              <a:rPr lang="en-US" altLang="zh-CN" dirty="0"/>
              <a:t> * </a:t>
            </a:r>
            <a:r>
              <a:rPr lang="en-US" altLang="zh-CN" dirty="0" err="1"/>
              <a:t>mpImp</a:t>
            </a:r>
            <a:r>
              <a:rPr lang="en-US" altLang="zh-CN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</a:t>
            </a:r>
            <a:r>
              <a:rPr lang="zh-CN" altLang="en-US" dirty="0"/>
              <a:t>隐藏实现例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A160FD-2324-46F3-94D2-65507A5C45DD}"/>
              </a:ext>
            </a:extLst>
          </p:cNvPr>
          <p:cNvSpPr txBox="1"/>
          <p:nvPr/>
        </p:nvSpPr>
        <p:spPr>
          <a:xfrm>
            <a:off x="5867366" y="1752644"/>
            <a:ext cx="5105266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StringImp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xyz</a:t>
            </a:r>
            <a:r>
              <a:rPr lang="en-US" altLang="zh-CN" dirty="0"/>
              <a:t>( ) { … 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21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9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68E901-3101-40C3-BA0D-E7185E9AAA77}"/>
              </a:ext>
            </a:extLst>
          </p:cNvPr>
          <p:cNvSpPr txBox="1"/>
          <p:nvPr/>
        </p:nvSpPr>
        <p:spPr>
          <a:xfrm>
            <a:off x="838298" y="1143060"/>
            <a:ext cx="7848394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dirty="0"/>
              <a:t>Player</a:t>
            </a:r>
            <a:r>
              <a:rPr lang="zh-CN" altLang="en-US" dirty="0"/>
              <a:t>的行为和数据，易变。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/>
              <a:t>如，增加新的行为：使用卡片，</a:t>
            </a:r>
            <a:r>
              <a:rPr lang="en-US" altLang="zh-CN" dirty="0" err="1"/>
              <a:t>useCard</a:t>
            </a:r>
            <a:r>
              <a:rPr lang="en-US" altLang="zh-CN" dirty="0"/>
              <a:t>( )</a:t>
            </a:r>
            <a:r>
              <a:rPr lang="zh-CN" altLang="en-US" dirty="0"/>
              <a:t>；  用金钱换生命值，</a:t>
            </a:r>
            <a:r>
              <a:rPr lang="en-US" altLang="zh-CN" dirty="0" err="1"/>
              <a:t>moneyToHp</a:t>
            </a:r>
            <a:r>
              <a:rPr lang="en-US" altLang="zh-CN" dirty="0"/>
              <a:t>( )</a:t>
            </a:r>
            <a:r>
              <a:rPr lang="zh-CN" altLang="en-US" dirty="0"/>
              <a:t>等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/>
              <a:t>如，</a:t>
            </a:r>
            <a:r>
              <a:rPr lang="en-US" altLang="zh-CN" dirty="0"/>
              <a:t>advance( )</a:t>
            </a:r>
            <a:r>
              <a:rPr lang="zh-CN" altLang="en-US" dirty="0"/>
              <a:t>的实现变化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/>
              <a:t>如，区分金币和银币，</a:t>
            </a:r>
            <a:r>
              <a:rPr lang="en-US" altLang="zh-CN" dirty="0" err="1"/>
              <a:t>getMoney</a:t>
            </a:r>
            <a:r>
              <a:rPr lang="en-US" altLang="zh-CN" dirty="0"/>
              <a:t>( ) </a:t>
            </a:r>
            <a:r>
              <a:rPr lang="zh-CN" altLang="en-US" dirty="0"/>
              <a:t>时，一个金币等于</a:t>
            </a:r>
            <a:r>
              <a:rPr lang="en-US" altLang="zh-CN" dirty="0"/>
              <a:t>10</a:t>
            </a:r>
            <a:r>
              <a:rPr lang="zh-CN" altLang="en-US" dirty="0"/>
              <a:t>个银币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/>
              <a:t>如，增加交通工具的数据</a:t>
            </a:r>
          </a:p>
        </p:txBody>
      </p:sp>
    </p:spTree>
    <p:extLst>
      <p:ext uri="{BB962C8B-B14F-4D97-AF65-F5344CB8AC3E}">
        <p14:creationId xmlns:p14="http://schemas.microsoft.com/office/powerpoint/2010/main" val="399385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104645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zh-CN" altLang="en-US" dirty="0"/>
              <a:t>分离接口和实现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68E901-3101-40C3-BA0D-E7185E9AAA77}"/>
              </a:ext>
            </a:extLst>
          </p:cNvPr>
          <p:cNvSpPr txBox="1"/>
          <p:nvPr/>
        </p:nvSpPr>
        <p:spPr>
          <a:xfrm>
            <a:off x="838298" y="1143060"/>
            <a:ext cx="784839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分离接口和实现：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Player  ---------&gt;</a:t>
            </a:r>
            <a:r>
              <a:rPr lang="en-US" altLang="zh-CN" dirty="0" err="1"/>
              <a:t>PlayerImp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原有接口的实现变化，由</a:t>
            </a:r>
            <a:r>
              <a:rPr lang="en-US" altLang="zh-CN" dirty="0" err="1"/>
              <a:t>PlayerImp</a:t>
            </a:r>
            <a:r>
              <a:rPr lang="zh-CN" altLang="en-US" dirty="0"/>
              <a:t>及其子类适应。</a:t>
            </a:r>
          </a:p>
          <a:p>
            <a:endParaRPr lang="zh-CN" altLang="en-US" dirty="0"/>
          </a:p>
          <a:p>
            <a:r>
              <a:rPr lang="zh-CN" altLang="en-US" dirty="0"/>
              <a:t>新增接口的变化，由</a:t>
            </a:r>
            <a:r>
              <a:rPr lang="en-US" altLang="zh-CN" dirty="0"/>
              <a:t>Player</a:t>
            </a:r>
            <a:r>
              <a:rPr lang="zh-CN" altLang="en-US" dirty="0"/>
              <a:t>及其子类适应</a:t>
            </a:r>
          </a:p>
        </p:txBody>
      </p:sp>
    </p:spTree>
    <p:extLst>
      <p:ext uri="{BB962C8B-B14F-4D97-AF65-F5344CB8AC3E}">
        <p14:creationId xmlns:p14="http://schemas.microsoft.com/office/powerpoint/2010/main" val="292302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-Player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AFAFB7-8604-43F8-8E39-AE06D802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121"/>
            <a:ext cx="9144000" cy="57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-Player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C5057-1BFD-4FF9-98C4-135BEE7F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6" y="374360"/>
            <a:ext cx="7756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4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16" y="2819416"/>
            <a:ext cx="2122539" cy="2260552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en-US" altLang="zh-CN" dirty="0" err="1"/>
              <a:t>PlayerImp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C1F2AB-D92D-4BB5-8848-6950BC47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50" y="0"/>
            <a:ext cx="6100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495061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en-US" altLang="zh-CN" dirty="0" err="1"/>
              <a:t>PlayerImp</a:t>
            </a:r>
            <a:r>
              <a:rPr lang="zh-CN" altLang="en-US" dirty="0"/>
              <a:t>的子类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4239D2-83C2-4AB7-BDC6-C7D2CB5A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" y="796073"/>
            <a:ext cx="9144000" cy="52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23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13" y="609674"/>
            <a:ext cx="2126637" cy="4800474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en-US" altLang="zh-CN" dirty="0" err="1"/>
              <a:t>PlayerImp</a:t>
            </a:r>
            <a:r>
              <a:rPr lang="zh-CN" altLang="en-US" dirty="0"/>
              <a:t>的实现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B27303-38B8-4C0B-965B-A5D84046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51" y="-40098"/>
            <a:ext cx="6788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1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0F070D-90BA-45D5-84B6-8989CDB9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418863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zh-CN" altLang="en-US" dirty="0"/>
              <a:t>适应既有实现的变化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C917A-347C-47F6-94CB-55164603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981075"/>
            <a:ext cx="9086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09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0F070D-90BA-45D5-84B6-8989CDB9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418863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zh-CN" altLang="en-US" dirty="0"/>
              <a:t>适应既有实现的变化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C917A-347C-47F6-94CB-55164603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981075"/>
            <a:ext cx="9086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0F070D-90BA-45D5-84B6-8989CDB9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418863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zh-CN" altLang="en-US" dirty="0"/>
              <a:t>适应接口的变化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DCADC2-C5A4-42C8-AA66-02BAA8D6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532"/>
            <a:ext cx="9144000" cy="38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0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结构型模式</a:t>
            </a:r>
          </a:p>
        </p:txBody>
      </p:sp>
      <p:sp>
        <p:nvSpPr>
          <p:cNvPr id="409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914400"/>
            <a:ext cx="7162800" cy="4267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桥接模式</a:t>
            </a:r>
            <a:r>
              <a:rPr lang="en-US" altLang="zh-CN" sz="2800" b="1" dirty="0">
                <a:solidFill>
                  <a:schemeClr val="accent2"/>
                </a:solidFill>
              </a:rPr>
              <a:t>(Bridge Pattern/Handle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适配器模式</a:t>
            </a:r>
            <a:r>
              <a:rPr lang="en-US" altLang="zh-CN" sz="2800" b="1" dirty="0">
                <a:solidFill>
                  <a:schemeClr val="accent2"/>
                </a:solidFill>
              </a:rPr>
              <a:t>(Adapter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合成模式</a:t>
            </a:r>
            <a:r>
              <a:rPr lang="en-US" altLang="zh-CN" sz="2800" b="1" dirty="0">
                <a:solidFill>
                  <a:schemeClr val="accent2"/>
                </a:solidFill>
              </a:rPr>
              <a:t>(Composite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门面模式</a:t>
            </a:r>
            <a:r>
              <a:rPr lang="en-US" altLang="zh-CN" sz="2800" b="1" dirty="0">
                <a:solidFill>
                  <a:schemeClr val="accent2"/>
                </a:solidFill>
              </a:rPr>
              <a:t>(Facade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装饰模式</a:t>
            </a:r>
            <a:r>
              <a:rPr lang="en-US" altLang="zh-CN" sz="2800" b="1" dirty="0">
                <a:solidFill>
                  <a:schemeClr val="accent2"/>
                </a:solidFill>
              </a:rPr>
              <a:t>(Decorator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代理模式</a:t>
            </a:r>
            <a:r>
              <a:rPr lang="en-US" altLang="zh-CN" sz="2800" b="1" dirty="0">
                <a:solidFill>
                  <a:schemeClr val="accent2"/>
                </a:solidFill>
              </a:rPr>
              <a:t>(Proxy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享元模式</a:t>
            </a:r>
            <a:r>
              <a:rPr lang="en-US" altLang="zh-CN" sz="2800" b="1" dirty="0">
                <a:solidFill>
                  <a:schemeClr val="accent2"/>
                </a:solidFill>
              </a:rPr>
              <a:t>(Flyweight Pattern)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5495061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(Bridge Pattern)-</a:t>
            </a:r>
            <a:r>
              <a:rPr lang="zh-CN" altLang="en-US" dirty="0"/>
              <a:t>动机</a:t>
            </a:r>
            <a:endParaRPr lang="en-US" altLang="zh-CN" dirty="0"/>
          </a:p>
        </p:txBody>
      </p:sp>
      <p:sp>
        <p:nvSpPr>
          <p:cNvPr id="5122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381110" y="1447852"/>
            <a:ext cx="3736975" cy="4114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class A{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     virtual ~A();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     virtual void f(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     virtual void g(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private: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       </a:t>
            </a:r>
            <a:r>
              <a:rPr lang="en-US" altLang="zh-CN" sz="2800" dirty="0" err="1"/>
              <a:t>int</a:t>
            </a:r>
            <a:r>
              <a:rPr lang="en-US" altLang="zh-CN" sz="2800"/>
              <a:t>    x;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       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   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};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4440685" y="1676446"/>
            <a:ext cx="4114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zh-CN" altLang="en-US" sz="2400" b="1" dirty="0">
                <a:solidFill>
                  <a:srgbClr val="0000FF"/>
                </a:solidFill>
              </a:rPr>
              <a:t>变化的三个方向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维度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</a:p>
          <a:p>
            <a:pPr eaLnBrk="1" hangingPunct="1">
              <a:buClrTx/>
              <a:buSzTx/>
            </a:pP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）接口的变化</a:t>
            </a:r>
          </a:p>
          <a:p>
            <a:pPr eaLnBrk="1" hangingPunct="1">
              <a:buClrTx/>
              <a:buSzTx/>
            </a:pP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）实现的变化</a:t>
            </a:r>
          </a:p>
          <a:p>
            <a:pPr eaLnBrk="1" hangingPunct="1">
              <a:buClrTx/>
              <a:buSzTx/>
            </a:pP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）属性的变化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本质上，还是实现的变化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4419600" y="4382831"/>
            <a:ext cx="4572000" cy="1384995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适应单个维度的变化：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容易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组合和继承方式均可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17856" y="15525"/>
            <a:ext cx="7552407" cy="498717"/>
          </a:xfrm>
        </p:spPr>
        <p:txBody>
          <a:bodyPr/>
          <a:lstStyle/>
          <a:p>
            <a:r>
              <a:rPr lang="zh-CN" altLang="en-US" sz="3200" dirty="0"/>
              <a:t>接口维度变化及适应（单维度）</a:t>
            </a:r>
          </a:p>
        </p:txBody>
      </p:sp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066800" y="1828800"/>
            <a:ext cx="2225675" cy="284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dirty="0"/>
              <a:t>class A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~A();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protected 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x;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y;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943600" y="990600"/>
            <a:ext cx="2441575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NewA:public A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~NewA(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h(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5181600" y="3043238"/>
            <a:ext cx="3495675" cy="3122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NewA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NewA(A * oldA):pa(oldA) {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~NewA(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 { pa-&gt;f( );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 { pa-&gt;g( );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h(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A   * pa;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3352800" y="1676400"/>
            <a:ext cx="2286000" cy="533400"/>
          </a:xfrm>
          <a:prstGeom prst="rightArrow">
            <a:avLst>
              <a:gd name="adj1" fmla="val 50000"/>
              <a:gd name="adj2" fmla="val 1071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7174" name="AutoShape 7"/>
          <p:cNvSpPr>
            <a:spLocks noChangeArrowheads="1"/>
          </p:cNvSpPr>
          <p:nvPr/>
        </p:nvSpPr>
        <p:spPr bwMode="auto">
          <a:xfrm>
            <a:off x="3352800" y="4419600"/>
            <a:ext cx="1676400" cy="533400"/>
          </a:xfrm>
          <a:prstGeom prst="rightArrow">
            <a:avLst>
              <a:gd name="adj1" fmla="val 50000"/>
              <a:gd name="adj2" fmla="val 785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09600" y="5562600"/>
            <a:ext cx="419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>
                <a:solidFill>
                  <a:srgbClr val="FF0000"/>
                </a:solidFill>
              </a:rPr>
              <a:t>接口变化：增加新的功能</a:t>
            </a:r>
            <a:r>
              <a:rPr lang="en-US" altLang="zh-CN" sz="1800" b="1">
                <a:solidFill>
                  <a:srgbClr val="FF0000"/>
                </a:solidFill>
              </a:rPr>
              <a:t>h()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7933397" cy="498717"/>
          </a:xfrm>
        </p:spPr>
        <p:txBody>
          <a:bodyPr/>
          <a:lstStyle/>
          <a:p>
            <a:r>
              <a:rPr lang="zh-CN" altLang="en-US" sz="3200" dirty="0"/>
              <a:t>实现维度的变化及适应（单维度，单变化）</a:t>
            </a:r>
          </a:p>
        </p:txBody>
      </p:sp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2225675"/>
            <a:ext cx="207327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/>
              <a:t>class A{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~A();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int    x;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int    y;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};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724400" y="914400"/>
            <a:ext cx="3279775" cy="1474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/>
              <a:t>class NewA:public A {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~NewA( 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void f( ) { /*</a:t>
            </a:r>
            <a:r>
              <a:rPr lang="zh-CN" altLang="en-US" sz="1800"/>
              <a:t>新实现*</a:t>
            </a:r>
            <a:r>
              <a:rPr lang="en-US" altLang="zh-CN" sz="1800"/>
              <a:t>/ }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};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724400" y="3810000"/>
            <a:ext cx="340677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/>
              <a:t>class NewA {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NewA(A * oldA):pa(oldA) { }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~NewA( 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void f( ) {  /*</a:t>
            </a:r>
            <a:r>
              <a:rPr lang="zh-CN" altLang="en-US" sz="1800"/>
              <a:t>新实现*</a:t>
            </a:r>
            <a:r>
              <a:rPr lang="en-US" altLang="zh-CN" sz="1800"/>
              <a:t>/  }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void g( ) { pa-&gt;g( ); }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protected 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A   * pa;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};</a:t>
            </a:r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914400" y="1447800"/>
            <a:ext cx="3581400" cy="609600"/>
          </a:xfrm>
          <a:custGeom>
            <a:avLst/>
            <a:gdLst>
              <a:gd name="T0" fmla="*/ 21600 w 21600"/>
              <a:gd name="T1" fmla="*/ 6079 h 21600"/>
              <a:gd name="T2" fmla="*/ 15126 w 21600"/>
              <a:gd name="T3" fmla="*/ 0 h 21600"/>
              <a:gd name="T4" fmla="*/ 15126 w 21600"/>
              <a:gd name="T5" fmla="*/ 2912 h 21600"/>
              <a:gd name="T6" fmla="*/ 12427 w 21600"/>
              <a:gd name="T7" fmla="*/ 2912 h 21600"/>
              <a:gd name="T8" fmla="*/ 0 w 21600"/>
              <a:gd name="T9" fmla="*/ 12158 h 21600"/>
              <a:gd name="T10" fmla="*/ 0 w 21600"/>
              <a:gd name="T11" fmla="*/ 21600 h 21600"/>
              <a:gd name="T12" fmla="*/ 6474 w 21600"/>
              <a:gd name="T13" fmla="*/ 21600 h 21600"/>
              <a:gd name="T14" fmla="*/ 6474 w 21600"/>
              <a:gd name="T15" fmla="*/ 12158 h 21600"/>
              <a:gd name="T16" fmla="*/ 12427 w 21600"/>
              <a:gd name="T17" fmla="*/ 9246 h 21600"/>
              <a:gd name="T18" fmla="*/ 15126 w 21600"/>
              <a:gd name="T19" fmla="*/ 9246 h 21600"/>
              <a:gd name="T20" fmla="*/ 15126 w 21600"/>
              <a:gd name="T21" fmla="*/ 12158 h 21600"/>
              <a:gd name="T22" fmla="*/ 21600 w 21600"/>
              <a:gd name="T23" fmla="*/ 607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 flipV="1">
            <a:off x="762000" y="4953000"/>
            <a:ext cx="3886200" cy="685800"/>
          </a:xfrm>
          <a:custGeom>
            <a:avLst/>
            <a:gdLst>
              <a:gd name="T0" fmla="*/ 21600 w 21600"/>
              <a:gd name="T1" fmla="*/ 6079 h 21600"/>
              <a:gd name="T2" fmla="*/ 15126 w 21600"/>
              <a:gd name="T3" fmla="*/ 0 h 21600"/>
              <a:gd name="T4" fmla="*/ 15126 w 21600"/>
              <a:gd name="T5" fmla="*/ 2912 h 21600"/>
              <a:gd name="T6" fmla="*/ 12427 w 21600"/>
              <a:gd name="T7" fmla="*/ 2912 h 21600"/>
              <a:gd name="T8" fmla="*/ 0 w 21600"/>
              <a:gd name="T9" fmla="*/ 12158 h 21600"/>
              <a:gd name="T10" fmla="*/ 0 w 21600"/>
              <a:gd name="T11" fmla="*/ 21600 h 21600"/>
              <a:gd name="T12" fmla="*/ 6474 w 21600"/>
              <a:gd name="T13" fmla="*/ 21600 h 21600"/>
              <a:gd name="T14" fmla="*/ 6474 w 21600"/>
              <a:gd name="T15" fmla="*/ 12158 h 21600"/>
              <a:gd name="T16" fmla="*/ 12427 w 21600"/>
              <a:gd name="T17" fmla="*/ 9246 h 21600"/>
              <a:gd name="T18" fmla="*/ 15126 w 21600"/>
              <a:gd name="T19" fmla="*/ 9246 h 21600"/>
              <a:gd name="T20" fmla="*/ 15126 w 21600"/>
              <a:gd name="T21" fmla="*/ 12158 h 21600"/>
              <a:gd name="T22" fmla="*/ 21600 w 21600"/>
              <a:gd name="T23" fmla="*/ 607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6942823" cy="498717"/>
          </a:xfrm>
        </p:spPr>
        <p:txBody>
          <a:bodyPr/>
          <a:lstStyle/>
          <a:p>
            <a:r>
              <a:rPr lang="zh-CN" altLang="en-US" sz="2800" dirty="0"/>
              <a:t>实现维度的变化及适应（单维度，多变化）</a:t>
            </a:r>
            <a:endParaRPr lang="zh-CN" altLang="en-US" sz="2800" b="1" dirty="0"/>
          </a:p>
        </p:txBody>
      </p:sp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28600" y="1295400"/>
            <a:ext cx="222567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dirty="0"/>
              <a:t>class A{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~A();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x;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y;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4038600" y="2667000"/>
            <a:ext cx="4800600" cy="3122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A( ImpF * f,ImpG * g ):pf(f),pg(g) {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~A(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 {  pf-&gt;f( );}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 { pg-&gt;g( );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ImpF * pf</a:t>
            </a:r>
            <a:r>
              <a:rPr lang="zh-CN" altLang="en-US" sz="1800" b="1"/>
              <a:t>；</a:t>
            </a:r>
          </a:p>
          <a:p>
            <a:pPr eaLnBrk="1" hangingPunct="1">
              <a:buClrTx/>
              <a:buSzTx/>
            </a:pPr>
            <a:r>
              <a:rPr lang="zh-CN" altLang="en-US" sz="1800" b="1"/>
              <a:t>    </a:t>
            </a:r>
            <a:r>
              <a:rPr lang="en-US" altLang="zh-CN" sz="1800" b="1"/>
              <a:t>ImpG * pg</a:t>
            </a:r>
            <a:r>
              <a:rPr lang="zh-CN" altLang="en-US" sz="1800" b="1"/>
              <a:t>；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  <a:p>
            <a:pPr eaLnBrk="1" hangingPunct="1">
              <a:buClrTx/>
              <a:buSzTx/>
            </a:pPr>
            <a:endParaRPr lang="en-US" altLang="zh-CN" sz="1800" b="1"/>
          </a:p>
        </p:txBody>
      </p:sp>
      <p:sp>
        <p:nvSpPr>
          <p:cNvPr id="9220" name="AutoShape 5"/>
          <p:cNvSpPr>
            <a:spLocks noChangeArrowheads="1"/>
          </p:cNvSpPr>
          <p:nvPr/>
        </p:nvSpPr>
        <p:spPr bwMode="auto">
          <a:xfrm>
            <a:off x="2514600" y="25146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038600" y="1066800"/>
            <a:ext cx="23622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ImpF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virtual ~ImpF(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vritual void f( )=0;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  <a:endParaRPr lang="en-US" altLang="zh-CN" sz="1800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6553200" y="1066800"/>
            <a:ext cx="23622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ImpG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virtual ~ImpG(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vritual void G( )=0;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  <a:endParaRPr lang="en-US" altLang="zh-CN" sz="1800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28600" y="4419600"/>
            <a:ext cx="36576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ImpF1:public ImpF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virtual ~ImpF1(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vritual void f( ) { } 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228600" y="62484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endParaRPr lang="zh-CN" altLang="zh-CN" sz="1800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228600" y="6172200"/>
            <a:ext cx="3657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1800" b="1"/>
              <a:t>class ImpG1:public ImpG { </a:t>
            </a:r>
            <a:r>
              <a:rPr lang="zh-CN" altLang="en-US" sz="1800" b="1"/>
              <a:t>略 </a:t>
            </a:r>
            <a:r>
              <a:rPr lang="en-US" altLang="zh-CN" sz="1800" b="1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902" y="76288"/>
            <a:ext cx="5333860" cy="498717"/>
          </a:xfrm>
        </p:spPr>
        <p:txBody>
          <a:bodyPr/>
          <a:lstStyle/>
          <a:p>
            <a:r>
              <a:rPr lang="zh-CN" altLang="en-US" sz="2400" dirty="0">
                <a:solidFill>
                  <a:srgbClr val="3333FF"/>
                </a:solidFill>
              </a:rPr>
              <a:t>两个维度</a:t>
            </a:r>
            <a:r>
              <a:rPr lang="en-US" altLang="zh-CN" sz="2400" dirty="0">
                <a:solidFill>
                  <a:srgbClr val="3333FF"/>
                </a:solidFill>
              </a:rPr>
              <a:t>(</a:t>
            </a:r>
            <a:r>
              <a:rPr lang="zh-CN" altLang="en-US" sz="2400" dirty="0">
                <a:solidFill>
                  <a:srgbClr val="3333FF"/>
                </a:solidFill>
              </a:rPr>
              <a:t>方向</a:t>
            </a:r>
            <a:r>
              <a:rPr lang="en-US" altLang="zh-CN" sz="2400" dirty="0">
                <a:solidFill>
                  <a:srgbClr val="3333FF"/>
                </a:solidFill>
              </a:rPr>
              <a:t>)</a:t>
            </a:r>
            <a:r>
              <a:rPr lang="zh-CN" altLang="en-US" sz="2400" dirty="0">
                <a:solidFill>
                  <a:srgbClr val="3333FF"/>
                </a:solidFill>
              </a:rPr>
              <a:t>同时变化的适应</a:t>
            </a:r>
          </a:p>
        </p:txBody>
      </p:sp>
      <p:sp>
        <p:nvSpPr>
          <p:cNvPr id="10242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 dirty="0"/>
              <a:t>单一使用组合或继承的不足</a:t>
            </a:r>
          </a:p>
          <a:p>
            <a:r>
              <a:rPr lang="zh-CN" altLang="en-US" dirty="0"/>
              <a:t>结合组合和继承的方式</a:t>
            </a:r>
          </a:p>
          <a:p>
            <a:pPr lvl="1"/>
            <a:r>
              <a:rPr lang="zh-CN" altLang="en-US" dirty="0"/>
              <a:t>分离变化</a:t>
            </a:r>
          </a:p>
          <a:p>
            <a:pPr lvl="1"/>
            <a:r>
              <a:rPr lang="zh-CN" altLang="en-US" dirty="0"/>
              <a:t>用组合关联两个方向的变化</a:t>
            </a:r>
          </a:p>
          <a:p>
            <a:pPr lvl="1"/>
            <a:r>
              <a:rPr lang="zh-CN" altLang="en-US" dirty="0"/>
              <a:t>使单个方向的变化独立出来</a:t>
            </a:r>
            <a:r>
              <a:rPr lang="en-US" altLang="zh-CN" dirty="0"/>
              <a:t>(</a:t>
            </a:r>
            <a:r>
              <a:rPr lang="zh-CN" altLang="en-US" dirty="0"/>
              <a:t>独立变化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第一步： </a:t>
            </a:r>
            <a:r>
              <a:rPr lang="zh-CN" altLang="en-US" dirty="0">
                <a:solidFill>
                  <a:schemeClr val="tx1"/>
                </a:solidFill>
              </a:rPr>
              <a:t>分离接口和实现</a:t>
            </a:r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990600" y="2281238"/>
            <a:ext cx="2225675" cy="2573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endParaRPr lang="en-US" altLang="zh-CN" sz="1800" b="1" dirty="0"/>
          </a:p>
          <a:p>
            <a:pPr eaLnBrk="1" hangingPunct="1">
              <a:buClrTx/>
              <a:buSzTx/>
            </a:pPr>
            <a:r>
              <a:rPr lang="en-US" altLang="zh-CN" sz="1800" b="1" dirty="0"/>
              <a:t>class  A 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</a:t>
            </a:r>
            <a:r>
              <a:rPr lang="zh-CN" altLang="en-US" sz="1800" b="1" dirty="0"/>
              <a:t>：</a:t>
            </a:r>
          </a:p>
          <a:p>
            <a:pPr eaLnBrk="1" hangingPunct="1">
              <a:buClrTx/>
              <a:buSzTx/>
            </a:pPr>
            <a:r>
              <a:rPr lang="zh-CN" altLang="en-US" sz="1800" b="1" dirty="0"/>
              <a:t>     </a:t>
            </a:r>
            <a:r>
              <a:rPr lang="en-US" altLang="zh-CN" sz="1800" b="1" dirty="0" err="1"/>
              <a:t>virutal</a:t>
            </a:r>
            <a:r>
              <a:rPr lang="en-US" altLang="zh-CN" sz="1800" b="1" dirty="0"/>
              <a:t> ~A(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 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  <a:p>
            <a:pPr eaLnBrk="1" hangingPunct="1">
              <a:buClrTx/>
              <a:buSzTx/>
            </a:pPr>
            <a:br>
              <a:rPr lang="en-US" altLang="zh-CN" sz="1800" b="1" dirty="0"/>
            </a:br>
            <a:endParaRPr lang="en-US" altLang="zh-CN" sz="1800" b="1" dirty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105400" y="2057400"/>
            <a:ext cx="2819400" cy="284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endParaRPr lang="en-US" altLang="zh-CN" sz="1800" b="1" dirty="0"/>
          </a:p>
          <a:p>
            <a:pPr eaLnBrk="1" hangingPunct="1">
              <a:buClrTx/>
              <a:buSzTx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 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~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();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x;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y;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99</TotalTime>
  <Pages>0</Pages>
  <Words>1993</Words>
  <Characters>0</Characters>
  <Application>Microsoft Office PowerPoint</Application>
  <PresentationFormat>全屏显示(4:3)</PresentationFormat>
  <Lines>0</Lines>
  <Paragraphs>320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DFGothic-EB</vt:lpstr>
      <vt:lpstr>Humnst777 BlkCn BT</vt:lpstr>
      <vt:lpstr>Microsoft YaHei</vt:lpstr>
      <vt:lpstr>Microsoft YaHei</vt:lpstr>
      <vt:lpstr>Arial</vt:lpstr>
      <vt:lpstr>Calibri</vt:lpstr>
      <vt:lpstr>Wingdings</vt:lpstr>
      <vt:lpstr>2_第一PPT，www.1ppt.com</vt:lpstr>
      <vt:lpstr>结构型设计模式</vt:lpstr>
      <vt:lpstr>PowerPoint 演示文稿</vt:lpstr>
      <vt:lpstr>结构型模式</vt:lpstr>
      <vt:lpstr>桥接模式(Bridge Pattern)-动机</vt:lpstr>
      <vt:lpstr>接口维度变化及适应（单维度）</vt:lpstr>
      <vt:lpstr>实现维度的变化及适应（单维度，单变化）</vt:lpstr>
      <vt:lpstr>实现维度的变化及适应（单维度，多变化）</vt:lpstr>
      <vt:lpstr>两个维度(方向)同时变化的适应</vt:lpstr>
      <vt:lpstr>第一步： 分离接口和实现</vt:lpstr>
      <vt:lpstr>第二步：连接接口和实现 </vt:lpstr>
      <vt:lpstr>第三步：使接口和实现的变化独立</vt:lpstr>
      <vt:lpstr>桥接模式效果</vt:lpstr>
      <vt:lpstr>桥接模式（例）</vt:lpstr>
      <vt:lpstr>PowerPoint 演示文稿</vt:lpstr>
      <vt:lpstr>PowerPoint 演示文稿</vt:lpstr>
      <vt:lpstr>PowerPoint 演示文稿</vt:lpstr>
      <vt:lpstr>桥接模式适应</vt:lpstr>
      <vt:lpstr>Pimpl</vt:lpstr>
      <vt:lpstr>桥接模式-隐藏实现例</vt:lpstr>
      <vt:lpstr>桥接模式-Richer例</vt:lpstr>
      <vt:lpstr>桥接模式-Richer例-分离接口和实现</vt:lpstr>
      <vt:lpstr>桥接模式-Richer例-Player</vt:lpstr>
      <vt:lpstr>桥接模式-Richer例-Player</vt:lpstr>
      <vt:lpstr>桥接模式-Richer例-PlayerImp</vt:lpstr>
      <vt:lpstr>桥接模式-Richer例-PlayerImp的子类</vt:lpstr>
      <vt:lpstr>桥接模式-Richer例-PlayerImp的实现</vt:lpstr>
      <vt:lpstr>桥接模式-Richer例-适应既有实现的变化</vt:lpstr>
      <vt:lpstr>桥接模式-Richer例-适应既有实现的变化</vt:lpstr>
      <vt:lpstr>桥接模式-Richer例-适应接口的变化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张李彭陈</cp:lastModifiedBy>
  <cp:revision>109</cp:revision>
  <dcterms:created xsi:type="dcterms:W3CDTF">2016-09-08T22:32:35Z</dcterms:created>
  <dcterms:modified xsi:type="dcterms:W3CDTF">2024-09-24T05:20:01Z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2052-10.1.0.5866</vt:lpwstr>
  </property>
</Properties>
</file>