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914400" y="2126259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(Proxy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26620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51167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62940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04557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1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856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212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7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91" y="142499"/>
            <a:ext cx="7886700" cy="485900"/>
          </a:xfrm>
        </p:spPr>
        <p:txBody>
          <a:bodyPr/>
          <a:lstStyle/>
          <a:p>
            <a:r>
              <a:rPr lang="zh-CN" altLang="en-US" dirty="0"/>
              <a:t>基于接口的动态代理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,Java)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4509C1-D487-4240-A1EB-0C5339591AFF}"/>
              </a:ext>
            </a:extLst>
          </p:cNvPr>
          <p:cNvSpPr/>
          <p:nvPr/>
        </p:nvSpPr>
        <p:spPr>
          <a:xfrm>
            <a:off x="363071" y="628399"/>
            <a:ext cx="4074458" cy="6334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class Dog implements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@override</a:t>
            </a:r>
          </a:p>
          <a:p>
            <a:pPr algn="l"/>
            <a:r>
              <a:rPr lang="en-US" altLang="zh-CN" sz="1800" dirty="0"/>
              <a:t>public void eat( ) { </a:t>
            </a:r>
          </a:p>
          <a:p>
            <a:pPr algn="l"/>
            <a:r>
              <a:rPr lang="en-US" altLang="zh-CN" sz="1800" dirty="0"/>
              <a:t>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(“</a:t>
            </a:r>
            <a:r>
              <a:rPr lang="zh-CN" altLang="en-US" sz="1800" dirty="0"/>
              <a:t>狗在吃饭</a:t>
            </a:r>
            <a:r>
              <a:rPr lang="en-US" altLang="zh-CN" sz="1800" dirty="0"/>
              <a:t>”);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r>
              <a:rPr lang="en-US" altLang="zh-CN" sz="1800" dirty="0"/>
              <a:t>@override</a:t>
            </a:r>
          </a:p>
          <a:p>
            <a:pPr algn="l"/>
            <a:r>
              <a:rPr lang="en-US" altLang="zh-CN" sz="1800" dirty="0"/>
              <a:t>public void sleep( ) { </a:t>
            </a:r>
          </a:p>
          <a:p>
            <a:pPr algn="l"/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(“</a:t>
            </a:r>
            <a:r>
              <a:rPr lang="zh-CN" altLang="en-US" sz="1800" dirty="0"/>
              <a:t>狗在睡觉</a:t>
            </a:r>
            <a:r>
              <a:rPr lang="en-US" altLang="zh-CN" sz="1800" dirty="0"/>
              <a:t>”);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class Cat implements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@override</a:t>
            </a:r>
          </a:p>
          <a:p>
            <a:pPr algn="l"/>
            <a:r>
              <a:rPr lang="en-US" altLang="zh-CN" sz="1800" dirty="0"/>
              <a:t>public void eat( ) { </a:t>
            </a:r>
          </a:p>
          <a:p>
            <a:pPr algn="l"/>
            <a:r>
              <a:rPr lang="en-US" altLang="zh-CN" sz="1800" dirty="0"/>
              <a:t>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(“</a:t>
            </a:r>
            <a:r>
              <a:rPr lang="zh-CN" altLang="en-US" sz="1800" dirty="0"/>
              <a:t>猫在吃饭</a:t>
            </a:r>
            <a:r>
              <a:rPr lang="en-US" altLang="zh-CN" sz="1800" dirty="0"/>
              <a:t>”);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r>
              <a:rPr lang="en-US" altLang="zh-CN" sz="1800" dirty="0"/>
              <a:t>@override</a:t>
            </a:r>
          </a:p>
          <a:p>
            <a:pPr algn="l"/>
            <a:r>
              <a:rPr lang="en-US" altLang="zh-CN" sz="1800" dirty="0"/>
              <a:t>public void sleep( ) { </a:t>
            </a:r>
          </a:p>
          <a:p>
            <a:pPr algn="l"/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(“</a:t>
            </a:r>
            <a:r>
              <a:rPr lang="zh-CN" altLang="en-US" sz="1800" dirty="0"/>
              <a:t>猫在睡觉</a:t>
            </a:r>
            <a:r>
              <a:rPr lang="en-US" altLang="zh-CN" sz="1800" dirty="0"/>
              <a:t>”);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endParaRPr lang="zh-CN" altLang="en-US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95E5B1-B574-455A-A7A0-10AFA22D9B78}"/>
              </a:ext>
            </a:extLst>
          </p:cNvPr>
          <p:cNvSpPr/>
          <p:nvPr/>
        </p:nvSpPr>
        <p:spPr>
          <a:xfrm>
            <a:off x="4876800" y="663789"/>
            <a:ext cx="5409077" cy="6229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dirty="0"/>
              <a:t>class </a:t>
            </a:r>
            <a:r>
              <a:rPr lang="en-US" altLang="zh-CN" sz="1600" dirty="0" err="1"/>
              <a:t>MyProxy</a:t>
            </a:r>
            <a:r>
              <a:rPr lang="en-US" altLang="zh-CN" sz="1600" dirty="0"/>
              <a:t> implements </a:t>
            </a:r>
            <a:r>
              <a:rPr lang="en-US" altLang="zh-CN" sz="1600" dirty="0" err="1"/>
              <a:t>InvocationHandler</a:t>
            </a:r>
            <a:r>
              <a:rPr lang="en-US" altLang="zh-CN" sz="1600" dirty="0"/>
              <a:t> {</a:t>
            </a:r>
          </a:p>
          <a:p>
            <a:pPr algn="l"/>
            <a:r>
              <a:rPr lang="en-US" altLang="zh-CN" sz="1600" dirty="0"/>
              <a:t>    private Object </a:t>
            </a:r>
            <a:r>
              <a:rPr lang="en-US" altLang="zh-CN" sz="1600" dirty="0" err="1"/>
              <a:t>proxyTarget</a:t>
            </a:r>
            <a:r>
              <a:rPr lang="en-US" altLang="zh-CN" sz="1600" dirty="0"/>
              <a:t>; //</a:t>
            </a:r>
            <a:r>
              <a:rPr lang="zh-CN" altLang="en-US" sz="1600" dirty="0"/>
              <a:t>被代理对象</a:t>
            </a:r>
          </a:p>
          <a:p>
            <a:pPr algn="l"/>
            <a:r>
              <a:rPr lang="zh-CN" altLang="en-US" sz="1600" dirty="0"/>
              <a:t>    </a:t>
            </a:r>
            <a:r>
              <a:rPr lang="en-US" altLang="zh-CN" sz="1600" dirty="0"/>
              <a:t>public Object </a:t>
            </a:r>
            <a:r>
              <a:rPr lang="en-US" altLang="zh-CN" sz="1600" dirty="0" err="1"/>
              <a:t>getProxyInstance</a:t>
            </a:r>
            <a:r>
              <a:rPr lang="en-US" altLang="zh-CN" sz="1600" dirty="0"/>
              <a:t>(Object target) {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this.proxyTarget</a:t>
            </a:r>
            <a:r>
              <a:rPr lang="en-US" altLang="zh-CN" sz="1600" dirty="0"/>
              <a:t> = target;</a:t>
            </a:r>
          </a:p>
          <a:p>
            <a:pPr algn="l"/>
            <a:r>
              <a:rPr lang="en-US" altLang="zh-CN" sz="1600" dirty="0"/>
              <a:t>        return </a:t>
            </a:r>
            <a:r>
              <a:rPr lang="en-US" altLang="zh-CN" sz="1600" dirty="0" err="1"/>
              <a:t>Proxy.newProxyInstance</a:t>
            </a:r>
            <a:r>
              <a:rPr lang="en-US" altLang="zh-CN" sz="1600" dirty="0"/>
              <a:t>(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 err="1"/>
              <a:t>proxyTarget.getClass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getClassLoader</a:t>
            </a:r>
            <a:r>
              <a:rPr lang="en-US" altLang="zh-CN" sz="1600" dirty="0"/>
              <a:t>(), </a:t>
            </a:r>
            <a:r>
              <a:rPr lang="en-US" altLang="zh-CN" sz="1600" dirty="0" err="1"/>
              <a:t>proxyTarget.getClass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getInterfaces</a:t>
            </a:r>
            <a:r>
              <a:rPr lang="en-US" altLang="zh-CN" sz="1600" dirty="0"/>
              <a:t>(), this);</a:t>
            </a:r>
          </a:p>
          <a:p>
            <a:pPr algn="l"/>
            <a:r>
              <a:rPr lang="en-US" altLang="zh-CN" sz="1600" dirty="0"/>
              <a:t>    }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    @Override</a:t>
            </a:r>
          </a:p>
          <a:p>
            <a:pPr algn="l"/>
            <a:r>
              <a:rPr lang="en-US" altLang="zh-CN" sz="1600" dirty="0"/>
              <a:t>    public Object invoke(Object proxy, Method </a:t>
            </a:r>
            <a:r>
              <a:rPr lang="en-US" altLang="zh-CN" sz="1600" dirty="0" err="1"/>
              <a:t>method</a:t>
            </a:r>
            <a:r>
              <a:rPr lang="en-US" altLang="zh-CN" sz="1600" dirty="0"/>
              <a:t>, Object[]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throws Throwable {</a:t>
            </a:r>
          </a:p>
          <a:p>
            <a:pPr algn="l"/>
            <a:r>
              <a:rPr lang="en-US" altLang="zh-CN" sz="1600" dirty="0"/>
              <a:t>        Object </a:t>
            </a:r>
            <a:r>
              <a:rPr lang="en-US" altLang="zh-CN" sz="1600" dirty="0" err="1"/>
              <a:t>returnObject</a:t>
            </a:r>
            <a:r>
              <a:rPr lang="en-US" altLang="zh-CN" sz="1600" dirty="0"/>
              <a:t> = null;  //</a:t>
            </a:r>
            <a:r>
              <a:rPr lang="zh-CN" altLang="en-US" sz="1600" dirty="0"/>
              <a:t>方法返回的对象</a:t>
            </a:r>
          </a:p>
          <a:p>
            <a:pPr algn="l"/>
            <a:r>
              <a:rPr lang="zh-CN" altLang="en-US" sz="1600" dirty="0"/>
              <a:t>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扩展的操作</a:t>
            </a:r>
          </a:p>
          <a:p>
            <a:pPr algn="l"/>
            <a:r>
              <a:rPr lang="zh-CN" altLang="en-US" sz="1600" dirty="0"/>
              <a:t>        </a:t>
            </a:r>
            <a:r>
              <a:rPr lang="en-US" altLang="zh-CN" sz="1600" dirty="0"/>
              <a:t>// ...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returnObject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method.invoke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proxyTarget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);</a:t>
            </a:r>
          </a:p>
          <a:p>
            <a:pPr algn="l"/>
            <a:r>
              <a:rPr lang="en-US" altLang="zh-CN" sz="1600" dirty="0"/>
              <a:t>        //</a:t>
            </a:r>
            <a:r>
              <a:rPr lang="zh-CN" altLang="en-US" sz="1600" dirty="0"/>
              <a:t>扩展的操作</a:t>
            </a:r>
          </a:p>
          <a:p>
            <a:pPr algn="l"/>
            <a:r>
              <a:rPr lang="zh-CN" altLang="en-US" sz="1600" dirty="0"/>
              <a:t>        </a:t>
            </a:r>
            <a:r>
              <a:rPr lang="en-US" altLang="zh-CN" sz="1600" dirty="0"/>
              <a:t>// ...</a:t>
            </a:r>
          </a:p>
          <a:p>
            <a:pPr algn="l"/>
            <a:r>
              <a:rPr lang="en-US" altLang="zh-CN" sz="1600" dirty="0"/>
              <a:t>        return </a:t>
            </a:r>
            <a:r>
              <a:rPr lang="en-US" altLang="zh-CN" sz="1600" dirty="0" err="1"/>
              <a:t>returnObject</a:t>
            </a:r>
            <a:r>
              <a:rPr lang="en-US" altLang="zh-CN" sz="1600" dirty="0"/>
              <a:t>;</a:t>
            </a:r>
          </a:p>
          <a:p>
            <a:pPr algn="l"/>
            <a:r>
              <a:rPr lang="en-US" altLang="zh-CN" sz="1600" dirty="0"/>
              <a:t>    }        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7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91" y="142499"/>
            <a:ext cx="7886700" cy="485900"/>
          </a:xfrm>
        </p:spPr>
        <p:txBody>
          <a:bodyPr/>
          <a:lstStyle/>
          <a:p>
            <a:r>
              <a:rPr lang="zh-CN" altLang="en-US" dirty="0"/>
              <a:t>基于接口的动态代理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,Java)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95E5B1-B574-455A-A7A0-10AFA22D9B78}"/>
              </a:ext>
            </a:extLst>
          </p:cNvPr>
          <p:cNvSpPr/>
          <p:nvPr/>
        </p:nvSpPr>
        <p:spPr>
          <a:xfrm>
            <a:off x="76200" y="675898"/>
            <a:ext cx="8839201" cy="6410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dirty="0"/>
              <a:t>class </a:t>
            </a:r>
            <a:r>
              <a:rPr lang="en-US" altLang="zh-CN" sz="1800" dirty="0" err="1"/>
              <a:t>MyProxy</a:t>
            </a:r>
            <a:r>
              <a:rPr lang="en-US" altLang="zh-CN" sz="1800" dirty="0"/>
              <a:t> implements </a:t>
            </a:r>
            <a:r>
              <a:rPr lang="en-US" altLang="zh-CN" sz="1800" dirty="0" err="1"/>
              <a:t>InvocationHandler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    private Object </a:t>
            </a:r>
            <a:r>
              <a:rPr lang="en-US" altLang="zh-CN" sz="1800" dirty="0" err="1"/>
              <a:t>proxyTarget</a:t>
            </a:r>
            <a:r>
              <a:rPr lang="en-US" altLang="zh-CN" sz="1800" dirty="0"/>
              <a:t>; //</a:t>
            </a:r>
            <a:r>
              <a:rPr lang="zh-CN" altLang="en-US" sz="1800" dirty="0"/>
              <a:t>被代理对象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public Object </a:t>
            </a:r>
            <a:r>
              <a:rPr lang="en-US" altLang="zh-CN" sz="1800" dirty="0" err="1"/>
              <a:t>getProxyInstance</a:t>
            </a:r>
            <a:r>
              <a:rPr lang="en-US" altLang="zh-CN" sz="1800" dirty="0"/>
              <a:t>(Object target) {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this.proxyTarget</a:t>
            </a:r>
            <a:r>
              <a:rPr lang="en-US" altLang="zh-CN" sz="1800" dirty="0"/>
              <a:t> = target;</a:t>
            </a:r>
          </a:p>
          <a:p>
            <a:pPr algn="l"/>
            <a:r>
              <a:rPr lang="en-US" altLang="zh-CN" sz="1800" dirty="0"/>
              <a:t>        return </a:t>
            </a:r>
            <a:r>
              <a:rPr lang="en-US" altLang="zh-CN" sz="1800" dirty="0" err="1"/>
              <a:t>Proxy.newProxyInstance</a:t>
            </a:r>
            <a:r>
              <a:rPr lang="en-US" altLang="zh-CN" sz="1800" dirty="0"/>
              <a:t>(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proxyTarget.getClass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getClassLoader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proxyTarget.getClass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getInterfaces</a:t>
            </a:r>
            <a:r>
              <a:rPr lang="en-US" altLang="zh-CN" sz="1800" dirty="0"/>
              <a:t>(), this);</a:t>
            </a:r>
          </a:p>
          <a:p>
            <a:pPr algn="l"/>
            <a:r>
              <a:rPr lang="en-US" altLang="zh-CN" sz="1800" dirty="0"/>
              <a:t>    }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@Override</a:t>
            </a:r>
          </a:p>
          <a:p>
            <a:pPr algn="l"/>
            <a:r>
              <a:rPr lang="en-US" altLang="zh-CN" sz="1800" dirty="0"/>
              <a:t>    public Object invoke(Object proxy, Method </a:t>
            </a:r>
            <a:r>
              <a:rPr lang="en-US" altLang="zh-CN" sz="1800" dirty="0" err="1"/>
              <a:t>method</a:t>
            </a:r>
            <a:r>
              <a:rPr lang="en-US" altLang="zh-CN" sz="1800" dirty="0"/>
              <a:t>, Object[]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throws Throwable {</a:t>
            </a:r>
          </a:p>
          <a:p>
            <a:pPr algn="l"/>
            <a:r>
              <a:rPr lang="en-US" altLang="zh-CN" sz="1800" dirty="0"/>
              <a:t>        Object </a:t>
            </a:r>
            <a:r>
              <a:rPr lang="en-US" altLang="zh-CN" sz="1800" dirty="0" err="1"/>
              <a:t>returnObject</a:t>
            </a:r>
            <a:r>
              <a:rPr lang="en-US" altLang="zh-CN" sz="1800" dirty="0"/>
              <a:t> = null;  //</a:t>
            </a:r>
            <a:r>
              <a:rPr lang="zh-CN" altLang="en-US" sz="1800" dirty="0"/>
              <a:t>方法返回的对象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/>
              <a:t>//</a:t>
            </a:r>
            <a:r>
              <a:rPr lang="zh-CN" altLang="en-US" sz="1800" dirty="0"/>
              <a:t>扩展的操作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/>
              <a:t>// ...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returnObject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method.invoke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proxyTarget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);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扩展的操作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/>
              <a:t>// ...</a:t>
            </a:r>
          </a:p>
          <a:p>
            <a:pPr algn="l"/>
            <a:r>
              <a:rPr lang="en-US" altLang="zh-CN" sz="1800" dirty="0"/>
              <a:t>        return </a:t>
            </a:r>
            <a:r>
              <a:rPr lang="en-US" altLang="zh-CN" sz="1800" dirty="0" err="1"/>
              <a:t>returnObject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    }        </a:t>
            </a:r>
          </a:p>
          <a:p>
            <a:pPr algn="l"/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14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91" y="142499"/>
            <a:ext cx="7886700" cy="485900"/>
          </a:xfrm>
        </p:spPr>
        <p:txBody>
          <a:bodyPr/>
          <a:lstStyle/>
          <a:p>
            <a:r>
              <a:rPr lang="zh-CN" altLang="en-US" dirty="0"/>
              <a:t>基于接口的动态代理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,Java)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95E5B1-B574-455A-A7A0-10AFA22D9B78}"/>
              </a:ext>
            </a:extLst>
          </p:cNvPr>
          <p:cNvSpPr/>
          <p:nvPr/>
        </p:nvSpPr>
        <p:spPr>
          <a:xfrm>
            <a:off x="304091" y="1252349"/>
            <a:ext cx="7886700" cy="435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400" dirty="0"/>
              <a:t>// </a:t>
            </a:r>
            <a:r>
              <a:rPr lang="zh-CN" altLang="en-US" sz="2400" dirty="0"/>
              <a:t>使用动态代理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err="1"/>
              <a:t>MyProxy</a:t>
            </a:r>
            <a:r>
              <a:rPr lang="en-US" altLang="zh-CN" sz="2400" dirty="0"/>
              <a:t> proxy = new </a:t>
            </a:r>
            <a:r>
              <a:rPr lang="en-US" altLang="zh-CN" sz="2400" dirty="0" err="1"/>
              <a:t>MyProxy</a:t>
            </a:r>
            <a:r>
              <a:rPr lang="en-US" altLang="zh-CN" sz="2400" dirty="0"/>
              <a:t>();</a:t>
            </a:r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err="1"/>
              <a:t>IAnimal</a:t>
            </a:r>
            <a:r>
              <a:rPr lang="en-US" altLang="zh-CN" sz="2400" dirty="0"/>
              <a:t> ani = (</a:t>
            </a:r>
            <a:r>
              <a:rPr lang="en-US" altLang="zh-CN" sz="2400" dirty="0" err="1"/>
              <a:t>IAnimal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proxy.getProxyInstance</a:t>
            </a:r>
            <a:r>
              <a:rPr lang="en-US" altLang="zh-CN" sz="2400" dirty="0"/>
              <a:t>(new Dog());</a:t>
            </a:r>
          </a:p>
          <a:p>
            <a:pPr algn="l"/>
            <a:r>
              <a:rPr lang="en-US" altLang="zh-CN" sz="2400" dirty="0" err="1"/>
              <a:t>ani.eat</a:t>
            </a:r>
            <a:r>
              <a:rPr lang="en-US" altLang="zh-CN" sz="2400" dirty="0"/>
              <a:t>();</a:t>
            </a:r>
          </a:p>
          <a:p>
            <a:pPr algn="l"/>
            <a:r>
              <a:rPr lang="en-US" altLang="zh-CN" sz="2400" dirty="0" err="1"/>
              <a:t>ani.sleep</a:t>
            </a:r>
            <a:r>
              <a:rPr lang="en-US" altLang="zh-CN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449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代理模式</a:t>
            </a:r>
            <a:r>
              <a:rPr lang="en-US" altLang="zh-CN" dirty="0"/>
              <a:t>(proxy pattern</a:t>
            </a:r>
            <a:r>
              <a:rPr lang="zh-CN" altLang="en-US" dirty="0"/>
              <a:t>）</a:t>
            </a:r>
          </a:p>
        </p:txBody>
      </p:sp>
      <p:sp>
        <p:nvSpPr>
          <p:cNvPr id="182275" name="Oval 3"/>
          <p:cNvSpPr>
            <a:spLocks noChangeArrowheads="1"/>
          </p:cNvSpPr>
          <p:nvPr/>
        </p:nvSpPr>
        <p:spPr bwMode="auto">
          <a:xfrm>
            <a:off x="657520" y="1905000"/>
            <a:ext cx="1752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当事人</a:t>
            </a:r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3476920" y="19050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律师</a:t>
            </a: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6296320" y="1905000"/>
            <a:ext cx="1981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法院</a:t>
            </a:r>
          </a:p>
        </p:txBody>
      </p:sp>
      <p:sp>
        <p:nvSpPr>
          <p:cNvPr id="182278" name="AutoShape 6"/>
          <p:cNvSpPr>
            <a:spLocks noChangeArrowheads="1"/>
          </p:cNvSpPr>
          <p:nvPr/>
        </p:nvSpPr>
        <p:spPr bwMode="auto">
          <a:xfrm>
            <a:off x="5305720" y="2057400"/>
            <a:ext cx="990600" cy="381000"/>
          </a:xfrm>
          <a:prstGeom prst="leftRightArrow">
            <a:avLst>
              <a:gd name="adj1" fmla="val 50000"/>
              <a:gd name="adj2" fmla="val 52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9" name="AutoShape 7"/>
          <p:cNvSpPr>
            <a:spLocks noChangeArrowheads="1"/>
          </p:cNvSpPr>
          <p:nvPr/>
        </p:nvSpPr>
        <p:spPr bwMode="auto">
          <a:xfrm>
            <a:off x="2410120" y="2209800"/>
            <a:ext cx="1066800" cy="381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663019" y="3934485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/>
              <a:t>在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对象访问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对象时，为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对象提供一个中介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代理</a:t>
            </a:r>
            <a:r>
              <a:rPr lang="en-US" altLang="zh-CN" sz="2000" b="1" dirty="0"/>
              <a:t>)Proxy</a:t>
            </a:r>
            <a:r>
              <a:rPr lang="zh-CN" altLang="en-US" sz="2000" b="1" dirty="0"/>
              <a:t>，使得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对象不再直接访问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对象，而是直接访问</a:t>
            </a:r>
            <a:r>
              <a:rPr lang="en-US" altLang="zh-CN" sz="2000" b="1" dirty="0"/>
              <a:t>Proxy</a:t>
            </a:r>
            <a:r>
              <a:rPr lang="zh-CN" altLang="en-US" sz="2000" b="1" dirty="0"/>
              <a:t>，由</a:t>
            </a:r>
            <a:r>
              <a:rPr lang="en-US" altLang="zh-CN" sz="2000" b="1" dirty="0"/>
              <a:t>Proxy</a:t>
            </a:r>
            <a:r>
              <a:rPr lang="zh-CN" altLang="en-US" sz="2000" b="1" dirty="0"/>
              <a:t>自行决定是否与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对象交互。这样就可以控制对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对象的</a:t>
            </a:r>
            <a:r>
              <a:rPr lang="zh-CN" altLang="en-US" sz="2000" b="1"/>
              <a:t>访问。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例</a:t>
            </a:r>
            <a:r>
              <a:rPr lang="en-US" altLang="zh-CN" sz="2400" b="1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代理模式结构</a:t>
            </a:r>
          </a:p>
        </p:txBody>
      </p:sp>
      <p:pic>
        <p:nvPicPr>
          <p:cNvPr id="184323" name="Picture 3" descr="201106202015028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46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代理的种类</a:t>
            </a:r>
          </a:p>
        </p:txBody>
      </p:sp>
      <p:sp>
        <p:nvSpPr>
          <p:cNvPr id="18534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/>
              <a:t>远程代理</a:t>
            </a:r>
            <a:r>
              <a:rPr lang="en-US" altLang="zh-CN"/>
              <a:t>(Remote Proxy)</a:t>
            </a:r>
          </a:p>
          <a:p>
            <a:pPr lvl="1"/>
            <a:r>
              <a:rPr lang="zh-CN" altLang="en-US"/>
              <a:t>隐藏目标对象的位置信息</a:t>
            </a:r>
          </a:p>
          <a:p>
            <a:r>
              <a:rPr lang="zh-CN" altLang="en-US"/>
              <a:t>虚拟代理</a:t>
            </a:r>
            <a:r>
              <a:rPr lang="en-US" altLang="zh-CN"/>
              <a:t>(Virtual Proxy)</a:t>
            </a:r>
          </a:p>
          <a:p>
            <a:pPr lvl="1"/>
            <a:r>
              <a:rPr lang="zh-CN" altLang="en-US"/>
              <a:t>隐藏具体的访问过程及具体实现细节</a:t>
            </a:r>
          </a:p>
          <a:p>
            <a:r>
              <a:rPr lang="zh-CN" altLang="en-US"/>
              <a:t>保护代理</a:t>
            </a:r>
            <a:r>
              <a:rPr lang="en-US" altLang="zh-CN"/>
              <a:t>(Protection Proxy)</a:t>
            </a:r>
          </a:p>
          <a:p>
            <a:pPr lvl="1"/>
            <a:r>
              <a:rPr lang="zh-CN" altLang="en-US"/>
              <a:t>保证访问的安全性</a:t>
            </a:r>
          </a:p>
          <a:p>
            <a:r>
              <a:rPr lang="zh-CN" altLang="en-US"/>
              <a:t>灵巧</a:t>
            </a:r>
            <a:r>
              <a:rPr lang="en-US" altLang="zh-CN"/>
              <a:t>(</a:t>
            </a:r>
            <a:r>
              <a:rPr lang="zh-CN" altLang="en-US"/>
              <a:t>智能</a:t>
            </a:r>
            <a:r>
              <a:rPr lang="en-US" altLang="zh-CN"/>
              <a:t>)</a:t>
            </a:r>
            <a:r>
              <a:rPr lang="zh-CN" altLang="en-US"/>
              <a:t>指针</a:t>
            </a:r>
            <a:r>
              <a:rPr lang="en-US" altLang="zh-CN"/>
              <a:t>(Smart Pointer)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5562600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 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{</a:t>
            </a:r>
            <a:br>
              <a:rPr lang="en-US" altLang="zh-CN" sz="1800" b="1" dirty="0"/>
            </a:br>
            <a:r>
              <a:rPr lang="en-US" altLang="zh-CN" sz="1800" b="1" dirty="0"/>
              <a:t>public:</a:t>
            </a:r>
            <a:br>
              <a:rPr lang="en-US" altLang="zh-CN" sz="1800" b="1" dirty="0"/>
            </a:br>
            <a:r>
              <a:rPr lang="en-US" altLang="zh-CN" sz="1800" b="1" dirty="0"/>
              <a:t>   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 (</a:t>
            </a:r>
            <a:r>
              <a:rPr lang="en-US" altLang="zh-CN" sz="1800" b="1" dirty="0">
                <a:solidFill>
                  <a:srgbClr val="0000FF"/>
                </a:solidFill>
              </a:rPr>
              <a:t>A *p): </a:t>
            </a:r>
            <a:r>
              <a:rPr lang="en-US" altLang="zh-CN" sz="1800" b="1" dirty="0" err="1">
                <a:solidFill>
                  <a:srgbClr val="0000FF"/>
                </a:solidFill>
              </a:rPr>
              <a:t>ptr</a:t>
            </a:r>
            <a:r>
              <a:rPr lang="en-US" altLang="zh-CN" sz="1800" b="1" dirty="0">
                <a:solidFill>
                  <a:srgbClr val="0000FF"/>
                </a:solidFill>
              </a:rPr>
              <a:t>(p)</a:t>
            </a:r>
            <a:r>
              <a:rPr lang="en-US" altLang="zh-CN" sz="1800" b="1" dirty="0"/>
              <a:t> { }</a:t>
            </a:r>
            <a:br>
              <a:rPr lang="en-US" altLang="zh-CN" sz="1800" b="1" dirty="0"/>
            </a:br>
            <a:r>
              <a:rPr lang="en-US" altLang="zh-CN" sz="1800" b="1" dirty="0"/>
              <a:t>    ~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( ) { delete </a:t>
            </a:r>
            <a:r>
              <a:rPr lang="en-US" altLang="zh-CN" sz="1800" b="1" dirty="0" err="1"/>
              <a:t>ptr</a:t>
            </a:r>
            <a:r>
              <a:rPr lang="en-US" altLang="zh-CN" sz="1800" b="1" dirty="0"/>
              <a:t>; }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A* operator-&gt;( ) { return </a:t>
            </a:r>
            <a:r>
              <a:rPr lang="en-US" altLang="zh-CN" sz="1800" b="1" dirty="0" err="1">
                <a:solidFill>
                  <a:srgbClr val="0000FF"/>
                </a:solidFill>
              </a:rPr>
              <a:t>ptr</a:t>
            </a:r>
            <a:r>
              <a:rPr lang="en-US" altLang="zh-CN" sz="1800" b="1" dirty="0">
                <a:solidFill>
                  <a:srgbClr val="0000FF"/>
                </a:solidFill>
              </a:rPr>
              <a:t>;}</a:t>
            </a:r>
            <a:br>
              <a:rPr lang="en-US" altLang="zh-CN" sz="1800" b="1" dirty="0"/>
            </a:br>
            <a:r>
              <a:rPr lang="en-US" altLang="zh-CN" sz="1800" b="1" dirty="0">
                <a:solidFill>
                  <a:srgbClr val="0000FF"/>
                </a:solidFill>
              </a:rPr>
              <a:t>    const</a:t>
            </a:r>
            <a:r>
              <a:rPr lang="zh-CN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A</a:t>
            </a:r>
            <a:r>
              <a:rPr lang="zh-CN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*</a:t>
            </a:r>
            <a:r>
              <a:rPr lang="zh-CN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operator-&gt;(</a:t>
            </a:r>
            <a:r>
              <a:rPr lang="zh-CN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)</a:t>
            </a:r>
            <a:r>
              <a:rPr lang="zh-CN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const</a:t>
            </a:r>
            <a:r>
              <a:rPr lang="zh-CN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{ return </a:t>
            </a:r>
            <a:r>
              <a:rPr lang="en-US" altLang="zh-CN" sz="1800" b="1" dirty="0" err="1">
                <a:solidFill>
                  <a:srgbClr val="0000FF"/>
                </a:solidFill>
              </a:rPr>
              <a:t>ptr</a:t>
            </a:r>
            <a:r>
              <a:rPr lang="en-US" altLang="zh-CN" sz="1800" b="1" dirty="0">
                <a:solidFill>
                  <a:srgbClr val="0000FF"/>
                </a:solidFill>
              </a:rPr>
              <a:t>;}</a:t>
            </a:r>
            <a:br>
              <a:rPr lang="en-US" altLang="zh-CN" sz="1800" b="1" dirty="0"/>
            </a:br>
            <a:r>
              <a:rPr lang="en-US" altLang="zh-CN" sz="1800" b="1" dirty="0"/>
              <a:t>private: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&amp;)=delete;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&amp; operator=(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&amp;)=delete;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private:</a:t>
            </a:r>
            <a:br>
              <a:rPr lang="en-US" altLang="zh-CN" sz="1800" b="1" dirty="0"/>
            </a:br>
            <a:r>
              <a:rPr lang="en-US" altLang="zh-CN" sz="1800" b="1" dirty="0"/>
              <a:t>    </a:t>
            </a:r>
            <a:r>
              <a:rPr lang="en-US" altLang="zh-CN" sz="1800" b="1" dirty="0">
                <a:solidFill>
                  <a:srgbClr val="0000FF"/>
                </a:solidFill>
              </a:rPr>
              <a:t>A *</a:t>
            </a:r>
            <a:r>
              <a:rPr lang="en-US" altLang="zh-CN" sz="1800" b="1" dirty="0" err="1">
                <a:solidFill>
                  <a:srgbClr val="0000FF"/>
                </a:solidFill>
              </a:rPr>
              <a:t>ptr</a:t>
            </a:r>
            <a:r>
              <a:rPr lang="en-US" altLang="zh-CN" sz="1800" b="1" dirty="0">
                <a:solidFill>
                  <a:srgbClr val="0000FF"/>
                </a:solidFill>
              </a:rPr>
              <a:t>;</a:t>
            </a:r>
            <a:br>
              <a:rPr lang="en-US" altLang="zh-CN" sz="1800" b="1" dirty="0"/>
            </a:br>
            <a:r>
              <a:rPr lang="en-US" altLang="zh-CN" sz="1800" b="1" dirty="0"/>
              <a:t>};</a:t>
            </a:r>
            <a:br>
              <a:rPr lang="en-US" altLang="zh-CN" sz="1800" b="1" dirty="0"/>
            </a:br>
            <a:endParaRPr lang="en-US" altLang="zh-CN" sz="1800" b="1" dirty="0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867400" y="1447800"/>
            <a:ext cx="28194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/>
              <a:t>main() {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spt</a:t>
            </a:r>
            <a:r>
              <a:rPr lang="en-US" altLang="zh-CN" sz="1800" b="1" dirty="0"/>
              <a:t>(new A);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2400" b="1" dirty="0" err="1">
                <a:solidFill>
                  <a:srgbClr val="0000FF"/>
                </a:solidFill>
              </a:rPr>
              <a:t>spt</a:t>
            </a:r>
            <a:r>
              <a:rPr lang="en-US" altLang="zh-CN" sz="2400" b="1" dirty="0">
                <a:solidFill>
                  <a:srgbClr val="0000FF"/>
                </a:solidFill>
              </a:rPr>
              <a:t>-&gt;f( );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/>
              <a:t>}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/>
              <a:t>对比：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b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main() {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A *  </a:t>
            </a:r>
            <a:r>
              <a:rPr lang="en-US" altLang="zh-CN" sz="1800" b="1" dirty="0" err="1"/>
              <a:t>pt</a:t>
            </a:r>
            <a:r>
              <a:rPr lang="en-US" altLang="zh-CN" sz="1800" b="1" dirty="0"/>
              <a:t> = new A;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pt</a:t>
            </a:r>
            <a:r>
              <a:rPr lang="en-US" altLang="zh-CN" sz="1800" b="1" dirty="0"/>
              <a:t>-&gt;f( );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delete </a:t>
            </a:r>
            <a:r>
              <a:rPr lang="en-US" altLang="zh-CN" sz="1800" b="1" dirty="0" err="1"/>
              <a:t>pt</a:t>
            </a:r>
            <a:r>
              <a:rPr lang="en-US" altLang="zh-CN" sz="1800" b="1" dirty="0"/>
              <a:t>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灵巧</a:t>
            </a:r>
            <a:r>
              <a:rPr lang="en-US" altLang="zh-CN" dirty="0"/>
              <a:t>(</a:t>
            </a:r>
            <a:r>
              <a:rPr lang="zh-CN" altLang="en-US" dirty="0"/>
              <a:t>智能）指针</a:t>
            </a:r>
            <a:r>
              <a:rPr lang="en-US" altLang="zh-CN" dirty="0"/>
              <a:t>(Smart Pointer</a:t>
            </a:r>
            <a:r>
              <a:rPr lang="zh-CN" altLang="en-US" dirty="0"/>
              <a:t>）</a:t>
            </a:r>
            <a:r>
              <a:rPr lang="en-US" altLang="zh-CN" dirty="0"/>
              <a:t>-- </a:t>
            </a:r>
            <a:r>
              <a:rPr lang="zh-CN" altLang="en-US" dirty="0"/>
              <a:t>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静态代理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CBABA3-DE4A-4CE7-AFA0-B183A52D8859}"/>
              </a:ext>
            </a:extLst>
          </p:cNvPr>
          <p:cNvSpPr/>
          <p:nvPr/>
        </p:nvSpPr>
        <p:spPr>
          <a:xfrm>
            <a:off x="1524000" y="1524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22E25-9748-4FEC-B526-0E5FFFDB21F4}"/>
              </a:ext>
            </a:extLst>
          </p:cNvPr>
          <p:cNvSpPr/>
          <p:nvPr/>
        </p:nvSpPr>
        <p:spPr>
          <a:xfrm>
            <a:off x="685800" y="34290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0A6081-614C-4EB0-8CFE-50E1E23FE3D6}"/>
              </a:ext>
            </a:extLst>
          </p:cNvPr>
          <p:cNvSpPr/>
          <p:nvPr/>
        </p:nvSpPr>
        <p:spPr>
          <a:xfrm>
            <a:off x="2743199" y="3429000"/>
            <a:ext cx="138056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ProxyA1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9A25D3-0A26-482A-BEC0-2ED58D3E5A9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057400" y="3924300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40588F-D4F0-44DA-B91E-65193F60BB61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1371600" y="2362200"/>
            <a:ext cx="8001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565DD1-0EAB-40C1-81F5-59E12B2A155B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H="1" flipV="1">
            <a:off x="2171700" y="2362200"/>
            <a:ext cx="1261782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DA8E648-8995-4A57-9205-98A50E1A4653}"/>
              </a:ext>
            </a:extLst>
          </p:cNvPr>
          <p:cNvSpPr/>
          <p:nvPr/>
        </p:nvSpPr>
        <p:spPr>
          <a:xfrm>
            <a:off x="5871883" y="1524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13D7D8-9A73-468C-9AFD-BE1C6AB09BD9}"/>
              </a:ext>
            </a:extLst>
          </p:cNvPr>
          <p:cNvSpPr/>
          <p:nvPr/>
        </p:nvSpPr>
        <p:spPr>
          <a:xfrm>
            <a:off x="5033683" y="34290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E619F3-BA00-4496-99C7-83388B4BB83F}"/>
              </a:ext>
            </a:extLst>
          </p:cNvPr>
          <p:cNvSpPr/>
          <p:nvPr/>
        </p:nvSpPr>
        <p:spPr>
          <a:xfrm>
            <a:off x="7091082" y="3429000"/>
            <a:ext cx="138056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ProxyB1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EA049BC-E80D-49AB-B7AC-021DFE40D75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6405283" y="3924300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7689A5-122C-44B7-ABA5-F909678F72BE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5719483" y="2362200"/>
            <a:ext cx="8001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DA3A08-A099-47BE-944A-8FE1946E2B8A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H="1" flipV="1">
            <a:off x="6519583" y="2362200"/>
            <a:ext cx="1261782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9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E61A98-FCAB-4507-AE97-B0730EA5A375}"/>
              </a:ext>
            </a:extLst>
          </p:cNvPr>
          <p:cNvSpPr txBox="1"/>
          <p:nvPr/>
        </p:nvSpPr>
        <p:spPr>
          <a:xfrm>
            <a:off x="372801" y="1028699"/>
            <a:ext cx="8458200" cy="4573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动态代理：在运行时，决定被代理的对象，并自动生成代理类对象。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实现上，通常使用反射机制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Java)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如：</a:t>
            </a:r>
            <a:endParaRPr lang="en-US" altLang="zh-CN" dirty="0"/>
          </a:p>
          <a:p>
            <a:pPr algn="l"/>
            <a:r>
              <a:rPr lang="zh-CN" altLang="en-US" dirty="0"/>
              <a:t>基于接口的动态代理（</a:t>
            </a:r>
            <a:r>
              <a:rPr lang="en-US" altLang="zh-CN" dirty="0"/>
              <a:t>Invoke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zh-CN" altLang="en-US" dirty="0"/>
              <a:t>基于子类的动态代理（</a:t>
            </a:r>
            <a:r>
              <a:rPr lang="en-US" altLang="zh-CN" dirty="0" err="1"/>
              <a:t>CGLib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5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91" y="142499"/>
            <a:ext cx="7886700" cy="485900"/>
          </a:xfrm>
        </p:spPr>
        <p:txBody>
          <a:bodyPr/>
          <a:lstStyle/>
          <a:p>
            <a:r>
              <a:rPr lang="zh-CN" altLang="en-US" dirty="0"/>
              <a:t>基于接口的动态代理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0D5DBF-4E36-4A16-B185-56F02235AA71}"/>
              </a:ext>
            </a:extLst>
          </p:cNvPr>
          <p:cNvSpPr/>
          <p:nvPr/>
        </p:nvSpPr>
        <p:spPr>
          <a:xfrm>
            <a:off x="1170660" y="1029135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D67FF2-FDE1-4A6E-84CA-AECCE22AB75F}"/>
              </a:ext>
            </a:extLst>
          </p:cNvPr>
          <p:cNvSpPr/>
          <p:nvPr/>
        </p:nvSpPr>
        <p:spPr>
          <a:xfrm>
            <a:off x="332460" y="2476935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E23753-0142-4A09-99DA-AAC6F696121C}"/>
              </a:ext>
            </a:extLst>
          </p:cNvPr>
          <p:cNvSpPr/>
          <p:nvPr/>
        </p:nvSpPr>
        <p:spPr>
          <a:xfrm>
            <a:off x="2389859" y="2476935"/>
            <a:ext cx="9525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21A1B9-6CAE-43C6-B5D1-A78256AF5E3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865860" y="1410135"/>
            <a:ext cx="9525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862A78-A020-407C-8D48-9496A09B0CF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1818360" y="1410135"/>
            <a:ext cx="104775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5E40FAF-72DA-4EEF-98BD-10708382B16D}"/>
              </a:ext>
            </a:extLst>
          </p:cNvPr>
          <p:cNvSpPr/>
          <p:nvPr/>
        </p:nvSpPr>
        <p:spPr>
          <a:xfrm>
            <a:off x="1179625" y="3829517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IB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62953D-5180-4100-B8D3-AAC43F3AA769}"/>
              </a:ext>
            </a:extLst>
          </p:cNvPr>
          <p:cNvSpPr/>
          <p:nvPr/>
        </p:nvSpPr>
        <p:spPr>
          <a:xfrm>
            <a:off x="341425" y="5277317"/>
            <a:ext cx="113851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FC0B18-825F-4DDB-9535-11E4DE364998}"/>
              </a:ext>
            </a:extLst>
          </p:cNvPr>
          <p:cNvSpPr/>
          <p:nvPr/>
        </p:nvSpPr>
        <p:spPr>
          <a:xfrm>
            <a:off x="2398825" y="5277317"/>
            <a:ext cx="123565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E0914E-C2B7-47AA-8C0E-AAD803A6FA03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10684" y="4210517"/>
            <a:ext cx="916641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F5E683-FD1F-4DA6-BB44-91D1087E4810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1827325" y="4210517"/>
            <a:ext cx="1189327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1B3DD58-5BC1-4C4F-9788-014CD0BCB63F}"/>
              </a:ext>
            </a:extLst>
          </p:cNvPr>
          <p:cNvSpPr/>
          <p:nvPr/>
        </p:nvSpPr>
        <p:spPr>
          <a:xfrm>
            <a:off x="4724400" y="871893"/>
            <a:ext cx="3998258" cy="69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InvocationHandler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接口</a:t>
            </a:r>
            <a:endParaRPr lang="zh-CN" altLang="en-US" i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400C65-6049-432F-B6BC-797879AC91C2}"/>
              </a:ext>
            </a:extLst>
          </p:cNvPr>
          <p:cNvSpPr/>
          <p:nvPr/>
        </p:nvSpPr>
        <p:spPr>
          <a:xfrm>
            <a:off x="4572000" y="2685364"/>
            <a:ext cx="4343400" cy="2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实现</a:t>
            </a:r>
            <a:r>
              <a:rPr lang="en-US" altLang="zh-CN" dirty="0" err="1"/>
              <a:t>InvocatinoHandler</a:t>
            </a:r>
            <a:r>
              <a:rPr lang="zh-CN" altLang="en-US" dirty="0"/>
              <a:t>接口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getProxyInstance</a:t>
            </a:r>
            <a:r>
              <a:rPr lang="en-US" altLang="zh-CN" dirty="0"/>
              <a:t>( …)</a:t>
            </a:r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Invoke( …)</a:t>
            </a:r>
            <a:r>
              <a:rPr lang="zh-CN" altLang="en-US" dirty="0"/>
              <a:t>方法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32224B1-4B59-44DF-854E-1A141718E332}"/>
              </a:ext>
            </a:extLst>
          </p:cNvPr>
          <p:cNvCxnSpPr>
            <a:stCxn id="42" idx="0"/>
            <a:endCxn id="24" idx="2"/>
          </p:cNvCxnSpPr>
          <p:nvPr/>
        </p:nvCxnSpPr>
        <p:spPr>
          <a:xfrm flipH="1" flipV="1">
            <a:off x="6723529" y="1567376"/>
            <a:ext cx="20171" cy="111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80685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2114</TotalTime>
  <Words>737</Words>
  <Application>Microsoft Office PowerPoint</Application>
  <PresentationFormat>全屏显示(4:3)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PowerPoint 演示文稿</vt:lpstr>
      <vt:lpstr>代理模式(proxy pattern）</vt:lpstr>
      <vt:lpstr>PowerPoint 演示文稿</vt:lpstr>
      <vt:lpstr>代理模式结构</vt:lpstr>
      <vt:lpstr>代理的种类</vt:lpstr>
      <vt:lpstr>灵巧(智能）指针(Smart Pointer）-- 例</vt:lpstr>
      <vt:lpstr>静态代理</vt:lpstr>
      <vt:lpstr>动态代理</vt:lpstr>
      <vt:lpstr>基于接口的动态代理</vt:lpstr>
      <vt:lpstr>基于接口的动态代理(例,Java)</vt:lpstr>
      <vt:lpstr>基于接口的动态代理(例,Java)</vt:lpstr>
      <vt:lpstr>基于接口的动态代理(例,Java)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张李彭陈</cp:lastModifiedBy>
  <cp:revision>103</cp:revision>
  <cp:lastPrinted>1601-01-01T00:00:00Z</cp:lastPrinted>
  <dcterms:created xsi:type="dcterms:W3CDTF">1601-01-01T00:00:00Z</dcterms:created>
  <dcterms:modified xsi:type="dcterms:W3CDTF">2024-09-26T03:49:31Z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