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3" r:id="rId2"/>
  </p:sldMasterIdLst>
  <p:sldIdLst>
    <p:sldId id="272" r:id="rId3"/>
    <p:sldId id="257" r:id="rId4"/>
    <p:sldId id="259" r:id="rId5"/>
    <p:sldId id="260" r:id="rId6"/>
    <p:sldId id="262" r:id="rId7"/>
    <p:sldId id="263" r:id="rId8"/>
    <p:sldId id="261" r:id="rId9"/>
    <p:sldId id="264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660" autoAdjust="0"/>
  </p:normalViewPr>
  <p:slideViewPr>
    <p:cSldViewPr>
      <p:cViewPr varScale="1">
        <p:scale>
          <a:sx n="107" d="100"/>
          <a:sy n="107" d="100"/>
        </p:scale>
        <p:origin x="10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课程名学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7651" y="2220512"/>
            <a:ext cx="749450" cy="999267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-1496892" y="7449140"/>
            <a:ext cx="10562035" cy="69527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6" name="TextBox 73"/>
          <p:cNvSpPr txBox="1"/>
          <p:nvPr/>
        </p:nvSpPr>
        <p:spPr>
          <a:xfrm>
            <a:off x="3221109" y="4982985"/>
            <a:ext cx="29931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500" dirty="0">
                <a:solidFill>
                  <a:schemeClr val="accent1"/>
                </a:solidFill>
                <a:latin typeface="+mn-ea"/>
              </a:rPr>
              <a:t>吉林大学  计算机科学与技术学院</a:t>
            </a:r>
            <a:endParaRPr lang="en-US" altLang="zh-CN" sz="15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TextBox 74"/>
          <p:cNvSpPr txBox="1"/>
          <p:nvPr/>
        </p:nvSpPr>
        <p:spPr>
          <a:xfrm>
            <a:off x="1227737" y="3914987"/>
            <a:ext cx="7362337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2019-2020-1</a:t>
            </a:r>
            <a:r>
              <a:rPr lang="zh-CN" altLang="en-US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学期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969109" y="4939731"/>
            <a:ext cx="58849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46"/>
          <p:cNvSpPr txBox="1"/>
          <p:nvPr/>
        </p:nvSpPr>
        <p:spPr>
          <a:xfrm>
            <a:off x="413484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10" name="椭圆 9"/>
          <p:cNvSpPr/>
          <p:nvPr/>
        </p:nvSpPr>
        <p:spPr>
          <a:xfrm>
            <a:off x="7804165" y="1093733"/>
            <a:ext cx="386710" cy="5156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11" name="椭圆 10"/>
          <p:cNvSpPr/>
          <p:nvPr/>
        </p:nvSpPr>
        <p:spPr>
          <a:xfrm>
            <a:off x="8121802" y="136617"/>
            <a:ext cx="212133" cy="2828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8702760" y="1401308"/>
            <a:ext cx="169672" cy="226229"/>
            <a:chOff x="304800" y="673100"/>
            <a:chExt cx="4000500" cy="4000500"/>
          </a:xfrm>
          <a:solidFill>
            <a:schemeClr val="accent3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09489" y="527901"/>
            <a:ext cx="222278" cy="29637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57231" y="127442"/>
            <a:ext cx="315275" cy="420366"/>
            <a:chOff x="304800" y="673100"/>
            <a:chExt cx="4000500" cy="4000500"/>
          </a:xfrm>
          <a:solidFill>
            <a:schemeClr val="accent4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1" name="椭圆 20"/>
          <p:cNvSpPr/>
          <p:nvPr/>
        </p:nvSpPr>
        <p:spPr>
          <a:xfrm>
            <a:off x="8596693" y="2187073"/>
            <a:ext cx="106067" cy="141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>
              <a:solidFill>
                <a:schemeClr val="accent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83514" y="165685"/>
            <a:ext cx="601799" cy="802398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775599" y="894519"/>
            <a:ext cx="387022" cy="516029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5672" y="975481"/>
            <a:ext cx="561109" cy="748145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0883" y="3261786"/>
            <a:ext cx="304705" cy="40627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6577" y="4223868"/>
            <a:ext cx="874894" cy="1166525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41" name="TextBox 102"/>
          <p:cNvSpPr txBox="1"/>
          <p:nvPr/>
        </p:nvSpPr>
        <p:spPr>
          <a:xfrm>
            <a:off x="-419390" y="8349580"/>
            <a:ext cx="807009" cy="332781"/>
          </a:xfrm>
          <a:prstGeom prst="rect">
            <a:avLst/>
          </a:prstGeom>
          <a:noFill/>
        </p:spPr>
        <p:txBody>
          <a:bodyPr wrap="none" lIns="47177" tIns="23589" rIns="47177" bIns="23589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42" name="TextBox 4"/>
          <p:cNvSpPr txBox="1"/>
          <p:nvPr/>
        </p:nvSpPr>
        <p:spPr>
          <a:xfrm>
            <a:off x="1529331" y="1793335"/>
            <a:ext cx="6786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accent1"/>
                </a:solidFill>
                <a:latin typeface="Agency FB" panose="020B0503020202020204" pitchFamily="34" charset="0"/>
              </a:rPr>
              <a:t>软件设计模式</a:t>
            </a:r>
          </a:p>
        </p:txBody>
      </p:sp>
      <p:sp>
        <p:nvSpPr>
          <p:cNvPr id="43" name="TextBox 27"/>
          <p:cNvSpPr txBox="1"/>
          <p:nvPr/>
        </p:nvSpPr>
        <p:spPr>
          <a:xfrm>
            <a:off x="3945644" y="5529883"/>
            <a:ext cx="12041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主讲：陈伟 </a:t>
            </a:r>
          </a:p>
        </p:txBody>
      </p:sp>
    </p:spTree>
    <p:extLst>
      <p:ext uri="{BB962C8B-B14F-4D97-AF65-F5344CB8AC3E}">
        <p14:creationId xmlns:p14="http://schemas.microsoft.com/office/powerpoint/2010/main" val="418672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名及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64" y="287380"/>
            <a:ext cx="7886700" cy="707037"/>
          </a:xfrm>
        </p:spPr>
        <p:txBody>
          <a:bodyPr/>
          <a:lstStyle>
            <a:lvl1pPr algn="ctr">
              <a:defRPr sz="330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40475" y="1427911"/>
            <a:ext cx="2501616" cy="4595561"/>
          </a:xfrm>
          <a:prstGeom prst="rect">
            <a:avLst/>
          </a:pr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70593" tIns="35297" rIns="70593" bIns="35297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grpSp>
        <p:nvGrpSpPr>
          <p:cNvPr id="4" name="组合 3"/>
          <p:cNvGrpSpPr/>
          <p:nvPr/>
        </p:nvGrpSpPr>
        <p:grpSpPr>
          <a:xfrm>
            <a:off x="2526985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7" name="椭圆 6"/>
          <p:cNvSpPr/>
          <p:nvPr/>
        </p:nvSpPr>
        <p:spPr>
          <a:xfrm>
            <a:off x="2614830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 dirty="0"/>
          </a:p>
        </p:txBody>
      </p:sp>
      <p:grpSp>
        <p:nvGrpSpPr>
          <p:cNvPr id="8" name="组合 7"/>
          <p:cNvGrpSpPr/>
          <p:nvPr/>
        </p:nvGrpSpPr>
        <p:grpSpPr>
          <a:xfrm>
            <a:off x="2514085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1" name="椭圆 10"/>
          <p:cNvSpPr/>
          <p:nvPr/>
        </p:nvSpPr>
        <p:spPr>
          <a:xfrm>
            <a:off x="2601929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2514085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2"/>
              <a:ext cx="1504272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5" name="椭圆 14"/>
          <p:cNvSpPr/>
          <p:nvPr/>
        </p:nvSpPr>
        <p:spPr>
          <a:xfrm>
            <a:off x="2601929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6" name="组合 15"/>
          <p:cNvGrpSpPr/>
          <p:nvPr/>
        </p:nvGrpSpPr>
        <p:grpSpPr>
          <a:xfrm>
            <a:off x="6035110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9" name="椭圆 18"/>
          <p:cNvSpPr/>
          <p:nvPr/>
        </p:nvSpPr>
        <p:spPr>
          <a:xfrm>
            <a:off x="6122953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0" name="组合 19"/>
          <p:cNvGrpSpPr/>
          <p:nvPr/>
        </p:nvGrpSpPr>
        <p:grpSpPr>
          <a:xfrm>
            <a:off x="6022210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3" name="椭圆 22"/>
          <p:cNvSpPr/>
          <p:nvPr/>
        </p:nvSpPr>
        <p:spPr>
          <a:xfrm>
            <a:off x="6110052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4" name="组合 23"/>
          <p:cNvGrpSpPr/>
          <p:nvPr/>
        </p:nvGrpSpPr>
        <p:grpSpPr>
          <a:xfrm>
            <a:off x="6022210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7" name="椭圆 26"/>
          <p:cNvSpPr/>
          <p:nvPr/>
        </p:nvSpPr>
        <p:spPr>
          <a:xfrm>
            <a:off x="6110052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sp>
        <p:nvSpPr>
          <p:cNvPr id="28" name="TextBox 2053"/>
          <p:cNvSpPr txBox="1"/>
          <p:nvPr/>
        </p:nvSpPr>
        <p:spPr>
          <a:xfrm>
            <a:off x="2618079" y="1741429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Humnst777 BlkCn BT" panose="020B0803030504020204" pitchFamily="34" charset="0"/>
              </a:rPr>
              <a:t>01</a:t>
            </a:r>
            <a:endParaRPr lang="zh-CN" altLang="en-US" sz="2393" dirty="0">
              <a:solidFill>
                <a:schemeClr val="bg1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29" name="TextBox 100"/>
          <p:cNvSpPr txBox="1"/>
          <p:nvPr/>
        </p:nvSpPr>
        <p:spPr>
          <a:xfrm>
            <a:off x="2614827" y="3303361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0" name="TextBox 101"/>
          <p:cNvSpPr txBox="1"/>
          <p:nvPr/>
        </p:nvSpPr>
        <p:spPr>
          <a:xfrm>
            <a:off x="2614830" y="4906992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1" name="TextBox 102"/>
          <p:cNvSpPr txBox="1"/>
          <p:nvPr/>
        </p:nvSpPr>
        <p:spPr>
          <a:xfrm>
            <a:off x="6110052" y="489322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06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2" name="TextBox 103"/>
          <p:cNvSpPr txBox="1"/>
          <p:nvPr/>
        </p:nvSpPr>
        <p:spPr>
          <a:xfrm>
            <a:off x="6129161" y="336226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3" name="TextBox 104"/>
          <p:cNvSpPr txBox="1"/>
          <p:nvPr/>
        </p:nvSpPr>
        <p:spPr>
          <a:xfrm>
            <a:off x="6133645" y="170827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>
            <a:off x="3451657" y="1547289"/>
            <a:ext cx="1116587" cy="2123944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>
            <a:off x="4632104" y="1547289"/>
            <a:ext cx="1115618" cy="2123944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6" name="Freeform 13"/>
          <p:cNvSpPr>
            <a:spLocks/>
          </p:cNvSpPr>
          <p:nvPr/>
        </p:nvSpPr>
        <p:spPr bwMode="auto">
          <a:xfrm>
            <a:off x="4632104" y="3751284"/>
            <a:ext cx="1115618" cy="2123944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7" name="Freeform 14"/>
          <p:cNvSpPr>
            <a:spLocks/>
          </p:cNvSpPr>
          <p:nvPr/>
        </p:nvSpPr>
        <p:spPr bwMode="auto">
          <a:xfrm>
            <a:off x="3451657" y="3751284"/>
            <a:ext cx="1116587" cy="2123944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0" hasCustomPrompt="1"/>
          </p:nvPr>
        </p:nvSpPr>
        <p:spPr>
          <a:xfrm>
            <a:off x="6924841" y="4940163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6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511426" y="3395437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7" name="文本占位符 38"/>
          <p:cNvSpPr>
            <a:spLocks noGrp="1"/>
          </p:cNvSpPr>
          <p:nvPr>
            <p:ph type="body" sz="quarter" idx="12" hasCustomPrompt="1"/>
          </p:nvPr>
        </p:nvSpPr>
        <p:spPr>
          <a:xfrm>
            <a:off x="517269" y="500766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8" name="文本占位符 38"/>
          <p:cNvSpPr>
            <a:spLocks noGrp="1"/>
          </p:cNvSpPr>
          <p:nvPr>
            <p:ph type="body" sz="quarter" idx="13" hasCustomPrompt="1"/>
          </p:nvPr>
        </p:nvSpPr>
        <p:spPr>
          <a:xfrm>
            <a:off x="6836482" y="1708275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9" name="文本占位符 38"/>
          <p:cNvSpPr>
            <a:spLocks noGrp="1"/>
          </p:cNvSpPr>
          <p:nvPr>
            <p:ph type="body" sz="quarter" idx="14" hasCustomPrompt="1"/>
          </p:nvPr>
        </p:nvSpPr>
        <p:spPr>
          <a:xfrm>
            <a:off x="6924841" y="3336532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50" name="文本占位符 38"/>
          <p:cNvSpPr>
            <a:spLocks noGrp="1"/>
          </p:cNvSpPr>
          <p:nvPr>
            <p:ph type="body" sz="quarter" idx="15" hasCustomPrompt="1"/>
          </p:nvPr>
        </p:nvSpPr>
        <p:spPr>
          <a:xfrm>
            <a:off x="617444" y="186067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</p:spTree>
    <p:extLst>
      <p:ext uri="{BB962C8B-B14F-4D97-AF65-F5344CB8AC3E}">
        <p14:creationId xmlns:p14="http://schemas.microsoft.com/office/powerpoint/2010/main" val="36048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2025127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1406143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2ECB4F7-CDA6-4D6A-8231-574AF9D11862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59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87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54716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4386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名及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64" y="287380"/>
            <a:ext cx="7886700" cy="707037"/>
          </a:xfrm>
        </p:spPr>
        <p:txBody>
          <a:bodyPr/>
          <a:lstStyle>
            <a:lvl1pPr algn="ctr">
              <a:defRPr sz="330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40475" y="1427911"/>
            <a:ext cx="2501616" cy="4595561"/>
          </a:xfrm>
          <a:prstGeom prst="rect">
            <a:avLst/>
          </a:pr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70593" tIns="35297" rIns="70593" bIns="35297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grpSp>
        <p:nvGrpSpPr>
          <p:cNvPr id="4" name="组合 3"/>
          <p:cNvGrpSpPr/>
          <p:nvPr/>
        </p:nvGrpSpPr>
        <p:grpSpPr>
          <a:xfrm>
            <a:off x="2526985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7" name="椭圆 6"/>
          <p:cNvSpPr/>
          <p:nvPr/>
        </p:nvSpPr>
        <p:spPr>
          <a:xfrm>
            <a:off x="2614830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 dirty="0"/>
          </a:p>
        </p:txBody>
      </p:sp>
      <p:grpSp>
        <p:nvGrpSpPr>
          <p:cNvPr id="8" name="组合 7"/>
          <p:cNvGrpSpPr/>
          <p:nvPr/>
        </p:nvGrpSpPr>
        <p:grpSpPr>
          <a:xfrm>
            <a:off x="2514085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1" name="椭圆 10"/>
          <p:cNvSpPr/>
          <p:nvPr/>
        </p:nvSpPr>
        <p:spPr>
          <a:xfrm>
            <a:off x="2601929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2514085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2"/>
              <a:ext cx="1504272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5" name="椭圆 14"/>
          <p:cNvSpPr/>
          <p:nvPr/>
        </p:nvSpPr>
        <p:spPr>
          <a:xfrm>
            <a:off x="2601929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6" name="组合 15"/>
          <p:cNvGrpSpPr/>
          <p:nvPr/>
        </p:nvGrpSpPr>
        <p:grpSpPr>
          <a:xfrm>
            <a:off x="6035110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9" name="椭圆 18"/>
          <p:cNvSpPr/>
          <p:nvPr/>
        </p:nvSpPr>
        <p:spPr>
          <a:xfrm>
            <a:off x="6122953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0" name="组合 19"/>
          <p:cNvGrpSpPr/>
          <p:nvPr/>
        </p:nvGrpSpPr>
        <p:grpSpPr>
          <a:xfrm>
            <a:off x="6022210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3" name="椭圆 22"/>
          <p:cNvSpPr/>
          <p:nvPr/>
        </p:nvSpPr>
        <p:spPr>
          <a:xfrm>
            <a:off x="6110052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4" name="组合 23"/>
          <p:cNvGrpSpPr/>
          <p:nvPr/>
        </p:nvGrpSpPr>
        <p:grpSpPr>
          <a:xfrm>
            <a:off x="6022210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7" name="椭圆 26"/>
          <p:cNvSpPr/>
          <p:nvPr/>
        </p:nvSpPr>
        <p:spPr>
          <a:xfrm>
            <a:off x="6110052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sp>
        <p:nvSpPr>
          <p:cNvPr id="28" name="TextBox 2053"/>
          <p:cNvSpPr txBox="1"/>
          <p:nvPr/>
        </p:nvSpPr>
        <p:spPr>
          <a:xfrm>
            <a:off x="2618079" y="1741429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Humnst777 BlkCn BT" panose="020B0803030504020204" pitchFamily="34" charset="0"/>
              </a:rPr>
              <a:t>01</a:t>
            </a:r>
            <a:endParaRPr lang="zh-CN" altLang="en-US" sz="2393" dirty="0">
              <a:solidFill>
                <a:schemeClr val="bg1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29" name="TextBox 100"/>
          <p:cNvSpPr txBox="1"/>
          <p:nvPr/>
        </p:nvSpPr>
        <p:spPr>
          <a:xfrm>
            <a:off x="2614827" y="3303361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0" name="TextBox 101"/>
          <p:cNvSpPr txBox="1"/>
          <p:nvPr/>
        </p:nvSpPr>
        <p:spPr>
          <a:xfrm>
            <a:off x="2614830" y="4906992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1" name="TextBox 102"/>
          <p:cNvSpPr txBox="1"/>
          <p:nvPr/>
        </p:nvSpPr>
        <p:spPr>
          <a:xfrm>
            <a:off x="6110052" y="489322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06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2" name="TextBox 103"/>
          <p:cNvSpPr txBox="1"/>
          <p:nvPr/>
        </p:nvSpPr>
        <p:spPr>
          <a:xfrm>
            <a:off x="6129161" y="336226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3" name="TextBox 104"/>
          <p:cNvSpPr txBox="1"/>
          <p:nvPr/>
        </p:nvSpPr>
        <p:spPr>
          <a:xfrm>
            <a:off x="6133645" y="170827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>
            <a:off x="3451657" y="1547289"/>
            <a:ext cx="1116587" cy="2123944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>
            <a:off x="4632104" y="1547289"/>
            <a:ext cx="1115618" cy="2123944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6" name="Freeform 13"/>
          <p:cNvSpPr>
            <a:spLocks/>
          </p:cNvSpPr>
          <p:nvPr/>
        </p:nvSpPr>
        <p:spPr bwMode="auto">
          <a:xfrm>
            <a:off x="4632104" y="3751284"/>
            <a:ext cx="1115618" cy="2123944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7" name="Freeform 14"/>
          <p:cNvSpPr>
            <a:spLocks/>
          </p:cNvSpPr>
          <p:nvPr/>
        </p:nvSpPr>
        <p:spPr bwMode="auto">
          <a:xfrm>
            <a:off x="3451657" y="3751284"/>
            <a:ext cx="1116587" cy="2123944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0" hasCustomPrompt="1"/>
          </p:nvPr>
        </p:nvSpPr>
        <p:spPr>
          <a:xfrm>
            <a:off x="6924841" y="4940163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6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511426" y="3395437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7" name="文本占位符 38"/>
          <p:cNvSpPr>
            <a:spLocks noGrp="1"/>
          </p:cNvSpPr>
          <p:nvPr>
            <p:ph type="body" sz="quarter" idx="12" hasCustomPrompt="1"/>
          </p:nvPr>
        </p:nvSpPr>
        <p:spPr>
          <a:xfrm>
            <a:off x="517269" y="500766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8" name="文本占位符 38"/>
          <p:cNvSpPr>
            <a:spLocks noGrp="1"/>
          </p:cNvSpPr>
          <p:nvPr>
            <p:ph type="body" sz="quarter" idx="13" hasCustomPrompt="1"/>
          </p:nvPr>
        </p:nvSpPr>
        <p:spPr>
          <a:xfrm>
            <a:off x="6836482" y="1708275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9" name="文本占位符 38"/>
          <p:cNvSpPr>
            <a:spLocks noGrp="1"/>
          </p:cNvSpPr>
          <p:nvPr>
            <p:ph type="body" sz="quarter" idx="14" hasCustomPrompt="1"/>
          </p:nvPr>
        </p:nvSpPr>
        <p:spPr>
          <a:xfrm>
            <a:off x="6924841" y="3336532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50" name="文本占位符 38"/>
          <p:cNvSpPr>
            <a:spLocks noGrp="1"/>
          </p:cNvSpPr>
          <p:nvPr>
            <p:ph type="body" sz="quarter" idx="15" hasCustomPrompt="1"/>
          </p:nvPr>
        </p:nvSpPr>
        <p:spPr>
          <a:xfrm>
            <a:off x="617444" y="186067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</p:spTree>
    <p:extLst>
      <p:ext uri="{BB962C8B-B14F-4D97-AF65-F5344CB8AC3E}">
        <p14:creationId xmlns:p14="http://schemas.microsoft.com/office/powerpoint/2010/main" val="30331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145501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162999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1_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/>
          </p:cNvSpPr>
          <p:nvPr>
            <p:ph type="ctrTitle"/>
          </p:nvPr>
        </p:nvSpPr>
        <p:spPr>
          <a:xfrm>
            <a:off x="468313" y="2997200"/>
            <a:ext cx="8207375" cy="9604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r">
              <a:defRPr sz="3400" b="0">
                <a:solidFill>
                  <a:schemeClr val="tx1"/>
                </a:solidFill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31"/>
          <p:cNvSpPr>
            <a:spLocks noGrp="1"/>
          </p:cNvSpPr>
          <p:nvPr>
            <p:ph type="subTitle" idx="1" hasCustomPrompt="1"/>
          </p:nvPr>
        </p:nvSpPr>
        <p:spPr>
          <a:xfrm>
            <a:off x="468313" y="3952875"/>
            <a:ext cx="8207375" cy="4079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r">
              <a:buNone/>
              <a:defRPr sz="1800" b="0">
                <a:ea typeface="微软雅黑" panose="020B0503020204020204" charset="-122"/>
              </a:defRPr>
            </a:lvl1pPr>
            <a:lvl2pPr marL="457200" lvl="1" indent="0" algn="ctr">
              <a:buNone/>
              <a:defRPr sz="1800" b="1">
                <a:ea typeface="华文细黑" panose="02010600040101010101" pitchFamily="2" charset="-122"/>
              </a:defRPr>
            </a:lvl2pPr>
            <a:lvl3pPr marL="914400" lvl="2" indent="0" algn="ctr">
              <a:buNone/>
              <a:defRPr sz="1800" b="1">
                <a:ea typeface="华文细黑" panose="02010600040101010101" pitchFamily="2" charset="-122"/>
              </a:defRPr>
            </a:lvl3pPr>
            <a:lvl4pPr marL="1371600" lvl="3" indent="0" algn="ctr">
              <a:buNone/>
              <a:defRPr sz="1800" b="1">
                <a:ea typeface="华文细黑" panose="02010600040101010101" pitchFamily="2" charset="-122"/>
              </a:defRPr>
            </a:lvl4pPr>
            <a:lvl5pPr marL="1828800" lvl="4" indent="0" algn="ctr">
              <a:buNone/>
              <a:defRPr sz="1800" b="1"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单击添加署名或公司信息</a:t>
            </a:r>
          </a:p>
        </p:txBody>
      </p:sp>
    </p:spTree>
    <p:extLst>
      <p:ext uri="{BB962C8B-B14F-4D97-AF65-F5344CB8AC3E}">
        <p14:creationId xmlns:p14="http://schemas.microsoft.com/office/powerpoint/2010/main" val="8219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2ECB4F7-CDA6-4D6A-8231-574AF9D11862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59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70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2018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6834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课程名学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7651" y="2220512"/>
            <a:ext cx="749450" cy="999267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-1496892" y="7449140"/>
            <a:ext cx="10562035" cy="69527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7" name="TextBox 74"/>
          <p:cNvSpPr txBox="1"/>
          <p:nvPr/>
        </p:nvSpPr>
        <p:spPr>
          <a:xfrm>
            <a:off x="1399934" y="2980463"/>
            <a:ext cx="7362337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行为的变化</a:t>
            </a:r>
          </a:p>
        </p:txBody>
      </p:sp>
      <p:sp>
        <p:nvSpPr>
          <p:cNvPr id="9" name="TextBox 46"/>
          <p:cNvSpPr txBox="1"/>
          <p:nvPr/>
        </p:nvSpPr>
        <p:spPr>
          <a:xfrm>
            <a:off x="413484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10" name="椭圆 9"/>
          <p:cNvSpPr/>
          <p:nvPr/>
        </p:nvSpPr>
        <p:spPr>
          <a:xfrm>
            <a:off x="7804165" y="1093733"/>
            <a:ext cx="386710" cy="5156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11" name="椭圆 10"/>
          <p:cNvSpPr/>
          <p:nvPr/>
        </p:nvSpPr>
        <p:spPr>
          <a:xfrm>
            <a:off x="8121802" y="136617"/>
            <a:ext cx="212133" cy="2828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8702760" y="1401308"/>
            <a:ext cx="169672" cy="226229"/>
            <a:chOff x="304800" y="673100"/>
            <a:chExt cx="4000500" cy="4000500"/>
          </a:xfrm>
          <a:solidFill>
            <a:schemeClr val="accent3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09489" y="527901"/>
            <a:ext cx="222278" cy="29637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57231" y="127442"/>
            <a:ext cx="315275" cy="420366"/>
            <a:chOff x="304800" y="673100"/>
            <a:chExt cx="4000500" cy="4000500"/>
          </a:xfrm>
          <a:solidFill>
            <a:schemeClr val="accent4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1" name="椭圆 20"/>
          <p:cNvSpPr/>
          <p:nvPr/>
        </p:nvSpPr>
        <p:spPr>
          <a:xfrm>
            <a:off x="8596693" y="2187073"/>
            <a:ext cx="106067" cy="141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>
              <a:solidFill>
                <a:schemeClr val="accent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83514" y="165685"/>
            <a:ext cx="601799" cy="802398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775599" y="894519"/>
            <a:ext cx="387022" cy="516029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5672" y="975481"/>
            <a:ext cx="561109" cy="748145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0883" y="3261786"/>
            <a:ext cx="304705" cy="40627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6577" y="4223868"/>
            <a:ext cx="874894" cy="1166525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41" name="TextBox 102"/>
          <p:cNvSpPr txBox="1"/>
          <p:nvPr/>
        </p:nvSpPr>
        <p:spPr>
          <a:xfrm>
            <a:off x="-419390" y="8349580"/>
            <a:ext cx="807009" cy="332781"/>
          </a:xfrm>
          <a:prstGeom prst="rect">
            <a:avLst/>
          </a:prstGeom>
          <a:noFill/>
        </p:spPr>
        <p:txBody>
          <a:bodyPr wrap="none" lIns="47177" tIns="23589" rIns="47177" bIns="23589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183885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63837" y="615637"/>
            <a:ext cx="8293540" cy="1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3"/>
          <p:cNvSpPr txBox="1"/>
          <p:nvPr/>
        </p:nvSpPr>
        <p:spPr>
          <a:xfrm>
            <a:off x="1910375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54" name="标题占位符 53"/>
          <p:cNvSpPr>
            <a:spLocks noGrp="1"/>
          </p:cNvSpPr>
          <p:nvPr>
            <p:ph type="title"/>
          </p:nvPr>
        </p:nvSpPr>
        <p:spPr>
          <a:xfrm>
            <a:off x="363836" y="75415"/>
            <a:ext cx="7886700" cy="485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85800" y="99589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4183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</p:sldLayoutIdLst>
  <p:txStyles>
    <p:titleStyle>
      <a:lvl1pPr algn="l" defTabSz="825056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396" indent="-309396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74" kern="1200">
          <a:solidFill>
            <a:schemeClr val="tx1"/>
          </a:solidFill>
          <a:latin typeface="+mn-lt"/>
          <a:ea typeface="+mn-ea"/>
          <a:cs typeface="+mn-cs"/>
        </a:defRPr>
      </a:lvl1pPr>
      <a:lvl2pPr marL="670358" indent="-257830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131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44384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5637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»"/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68901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68142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09395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50648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1pPr>
      <a:lvl2pPr marL="41252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2pPr>
      <a:lvl3pPr marL="825056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3pPr>
      <a:lvl4pPr marL="1237583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5011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206263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475165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887692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30022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63837" y="615637"/>
            <a:ext cx="8293540" cy="1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3"/>
          <p:cNvSpPr txBox="1"/>
          <p:nvPr/>
        </p:nvSpPr>
        <p:spPr>
          <a:xfrm>
            <a:off x="1910375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54" name="标题占位符 53"/>
          <p:cNvSpPr>
            <a:spLocks noGrp="1"/>
          </p:cNvSpPr>
          <p:nvPr>
            <p:ph type="title"/>
          </p:nvPr>
        </p:nvSpPr>
        <p:spPr>
          <a:xfrm>
            <a:off x="363836" y="75415"/>
            <a:ext cx="7886700" cy="485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85800" y="99589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7873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9" r:id="rId5"/>
    <p:sldLayoutId id="2147483690" r:id="rId6"/>
    <p:sldLayoutId id="2147483691" r:id="rId7"/>
  </p:sldLayoutIdLst>
  <p:txStyles>
    <p:titleStyle>
      <a:lvl1pPr algn="l" defTabSz="825056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396" indent="-309396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74" kern="1200">
          <a:solidFill>
            <a:schemeClr val="tx1"/>
          </a:solidFill>
          <a:latin typeface="+mn-lt"/>
          <a:ea typeface="+mn-ea"/>
          <a:cs typeface="+mn-cs"/>
        </a:defRPr>
      </a:lvl1pPr>
      <a:lvl2pPr marL="670358" indent="-257830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131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44384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5637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»"/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68901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68142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09395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50648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1pPr>
      <a:lvl2pPr marL="41252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2pPr>
      <a:lvl3pPr marL="825056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3pPr>
      <a:lvl4pPr marL="1237583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5011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206263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475165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887692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30022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890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图片 2007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89916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标题 200706"/>
          <p:cNvSpPr>
            <a:spLocks noGrp="1" noRot="1" noChangeArrowheads="1"/>
          </p:cNvSpPr>
          <p:nvPr>
            <p:ph type="title"/>
          </p:nvPr>
        </p:nvSpPr>
        <p:spPr>
          <a:xfrm>
            <a:off x="2819400" y="5105400"/>
            <a:ext cx="3048000" cy="1143000"/>
          </a:xfrm>
        </p:spPr>
        <p:txBody>
          <a:bodyPr/>
          <a:lstStyle/>
          <a:p>
            <a:r>
              <a:rPr lang="en-US" altLang="zh-CN" sz="4000"/>
              <a:t>Do1</a:t>
            </a:r>
            <a:r>
              <a:rPr lang="zh-CN" altLang="en-US" sz="4000"/>
              <a:t>和</a:t>
            </a:r>
            <a:r>
              <a:rPr lang="en-US" altLang="zh-CN" sz="4000"/>
              <a:t>Do2</a:t>
            </a:r>
            <a:r>
              <a:rPr lang="zh-CN" altLang="en-US" sz="4000"/>
              <a:t>同时变化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201729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41375" cy="5638800"/>
          </a:xfrm>
        </p:spPr>
        <p:txBody>
          <a:bodyPr/>
          <a:lstStyle/>
          <a:p>
            <a:r>
              <a:rPr lang="zh-CN" altLang="en-US" sz="4000"/>
              <a:t>具体类行为的动态性</a:t>
            </a:r>
          </a:p>
        </p:txBody>
      </p:sp>
      <p:sp>
        <p:nvSpPr>
          <p:cNvPr id="13314" name="文本占位符 201730"/>
          <p:cNvSpPr>
            <a:spLocks noGrp="1" noRot="1" noChangeArrowheads="1"/>
          </p:cNvSpPr>
          <p:nvPr>
            <p:ph idx="1"/>
          </p:nvPr>
        </p:nvSpPr>
        <p:spPr>
          <a:xfrm>
            <a:off x="1222794" y="492919"/>
            <a:ext cx="7546975" cy="2362200"/>
          </a:xfrm>
        </p:spPr>
        <p:txBody>
          <a:bodyPr/>
          <a:lstStyle/>
          <a:p>
            <a:r>
              <a:rPr lang="zh-CN" altLang="en-US" dirty="0"/>
              <a:t>可以动态改变行为的</a:t>
            </a:r>
            <a:r>
              <a:rPr lang="zh-CN" altLang="en-US" b="1" dirty="0">
                <a:solidFill>
                  <a:schemeClr val="hlink"/>
                </a:solidFill>
              </a:rPr>
              <a:t>执行结果</a:t>
            </a:r>
          </a:p>
          <a:p>
            <a:r>
              <a:rPr lang="zh-CN" altLang="en-US" dirty="0"/>
              <a:t>根据：</a:t>
            </a:r>
          </a:p>
          <a:p>
            <a:pPr lvl="1"/>
            <a:r>
              <a:rPr lang="zh-CN" altLang="en-US" dirty="0"/>
              <a:t>环境上下文、当前配置文件、系统状态</a:t>
            </a:r>
          </a:p>
          <a:p>
            <a:pPr lvl="1"/>
            <a:r>
              <a:rPr lang="zh-CN" altLang="en-US" dirty="0"/>
              <a:t>客户的主观意愿，选择的</a:t>
            </a:r>
            <a:r>
              <a:rPr lang="zh-CN" altLang="en-US"/>
              <a:t>策略等 </a:t>
            </a:r>
            <a:endParaRPr lang="zh-CN" altLang="en-US" dirty="0"/>
          </a:p>
        </p:txBody>
      </p:sp>
      <p:sp>
        <p:nvSpPr>
          <p:cNvPr id="13315" name="文本框 201731"/>
          <p:cNvSpPr txBox="1">
            <a:spLocks noChangeArrowheads="1"/>
          </p:cNvSpPr>
          <p:nvPr/>
        </p:nvSpPr>
        <p:spPr bwMode="auto">
          <a:xfrm>
            <a:off x="1181100" y="2743218"/>
            <a:ext cx="4191000" cy="3678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 b="1" dirty="0"/>
              <a:t>class Some {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/>
              <a:t>public: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/>
              <a:t>      void do() {  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/>
              <a:t>        {  /*….;*/  </a:t>
            </a:r>
            <a:r>
              <a:rPr lang="en-US" altLang="zh-CN" sz="1800" b="1" dirty="0" err="1"/>
              <a:t>pObj</a:t>
            </a:r>
            <a:r>
              <a:rPr lang="en-US" altLang="zh-CN" sz="1800" b="1" dirty="0"/>
              <a:t>-&gt;</a:t>
            </a:r>
            <a:r>
              <a:rPr lang="en-US" altLang="zh-CN" sz="1800" b="1" dirty="0" err="1"/>
              <a:t>Func</a:t>
            </a:r>
            <a:r>
              <a:rPr lang="en-US" altLang="zh-CN" sz="1800" b="1" dirty="0"/>
              <a:t>(); /*…; */ }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/>
              <a:t>      void Change(</a:t>
            </a:r>
            <a:r>
              <a:rPr lang="en-US" altLang="zh-CN" sz="1800" b="1" dirty="0" err="1"/>
              <a:t>MyObject</a:t>
            </a:r>
            <a:r>
              <a:rPr lang="en-US" altLang="zh-CN" sz="1800" b="1" dirty="0"/>
              <a:t> * o) {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/>
              <a:t>             { </a:t>
            </a:r>
            <a:r>
              <a:rPr lang="en-US" altLang="zh-CN" sz="1800" b="1" dirty="0" err="1"/>
              <a:t>pObj</a:t>
            </a:r>
            <a:r>
              <a:rPr lang="en-US" altLang="zh-CN" sz="1800" b="1" dirty="0"/>
              <a:t> = o; }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/>
              <a:t>private: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/>
              <a:t>       </a:t>
            </a:r>
            <a:r>
              <a:rPr lang="en-US" altLang="zh-CN" sz="1800" b="1" dirty="0" err="1"/>
              <a:t>MyObject</a:t>
            </a:r>
            <a:r>
              <a:rPr lang="en-US" altLang="zh-CN" sz="1800" b="1" dirty="0"/>
              <a:t> * </a:t>
            </a:r>
            <a:r>
              <a:rPr lang="en-US" altLang="zh-CN" sz="1800" b="1" dirty="0" err="1"/>
              <a:t>pObj</a:t>
            </a:r>
            <a:r>
              <a:rPr lang="en-US" altLang="zh-CN" sz="1800" b="1" dirty="0"/>
              <a:t>;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/>
              <a:t>};</a:t>
            </a:r>
          </a:p>
        </p:txBody>
      </p:sp>
      <p:sp>
        <p:nvSpPr>
          <p:cNvPr id="13316" name="文本框 201732"/>
          <p:cNvSpPr txBox="1">
            <a:spLocks noChangeArrowheads="1"/>
          </p:cNvSpPr>
          <p:nvPr/>
        </p:nvSpPr>
        <p:spPr bwMode="auto">
          <a:xfrm>
            <a:off x="6477000" y="3429000"/>
            <a:ext cx="1295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/>
              <a:t>MyObject</a:t>
            </a:r>
          </a:p>
        </p:txBody>
      </p:sp>
      <p:sp>
        <p:nvSpPr>
          <p:cNvPr id="13317" name="文本框 201733"/>
          <p:cNvSpPr txBox="1">
            <a:spLocks noChangeArrowheads="1"/>
          </p:cNvSpPr>
          <p:nvPr/>
        </p:nvSpPr>
        <p:spPr bwMode="auto">
          <a:xfrm>
            <a:off x="5715000" y="4953000"/>
            <a:ext cx="1447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/>
              <a:t>SubClass1</a:t>
            </a:r>
          </a:p>
        </p:txBody>
      </p:sp>
      <p:sp>
        <p:nvSpPr>
          <p:cNvPr id="13318" name="文本框 201734"/>
          <p:cNvSpPr txBox="1">
            <a:spLocks noChangeArrowheads="1"/>
          </p:cNvSpPr>
          <p:nvPr/>
        </p:nvSpPr>
        <p:spPr bwMode="auto">
          <a:xfrm>
            <a:off x="7467600" y="4953000"/>
            <a:ext cx="1447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/>
              <a:t>SubClass2</a:t>
            </a:r>
          </a:p>
        </p:txBody>
      </p:sp>
      <p:sp>
        <p:nvSpPr>
          <p:cNvPr id="13319" name="直接连接符 201735"/>
          <p:cNvSpPr>
            <a:spLocks noChangeShapeType="1"/>
          </p:cNvSpPr>
          <p:nvPr/>
        </p:nvSpPr>
        <p:spPr bwMode="auto">
          <a:xfrm flipV="1">
            <a:off x="6400800" y="3886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0" name="直接连接符 201736"/>
          <p:cNvSpPr>
            <a:spLocks noChangeShapeType="1"/>
          </p:cNvSpPr>
          <p:nvPr/>
        </p:nvSpPr>
        <p:spPr bwMode="auto">
          <a:xfrm flipH="1" flipV="1">
            <a:off x="7391400" y="3886200"/>
            <a:ext cx="838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202753"/>
          <p:cNvSpPr>
            <a:spLocks noGrp="1" noRot="1" noChangeArrowheads="1"/>
          </p:cNvSpPr>
          <p:nvPr>
            <p:ph type="title"/>
          </p:nvPr>
        </p:nvSpPr>
        <p:spPr>
          <a:xfrm>
            <a:off x="457308" y="304882"/>
            <a:ext cx="689069" cy="5638800"/>
          </a:xfrm>
        </p:spPr>
        <p:txBody>
          <a:bodyPr/>
          <a:lstStyle/>
          <a:p>
            <a:r>
              <a:rPr lang="zh-CN" altLang="en-US" dirty="0"/>
              <a:t>交</a:t>
            </a:r>
            <a:br>
              <a:rPr lang="en-US" altLang="zh-CN" dirty="0"/>
            </a:br>
            <a:r>
              <a:rPr lang="zh-CN" altLang="en-US" dirty="0"/>
              <a:t>互</a:t>
            </a:r>
            <a:br>
              <a:rPr lang="en-US" altLang="zh-CN" dirty="0"/>
            </a:br>
            <a:r>
              <a:rPr lang="zh-CN" altLang="en-US" dirty="0"/>
              <a:t>上</a:t>
            </a:r>
            <a:br>
              <a:rPr lang="en-US" altLang="zh-CN" dirty="0"/>
            </a:br>
            <a:r>
              <a:rPr lang="zh-CN" altLang="en-US" dirty="0"/>
              <a:t>的</a:t>
            </a:r>
            <a:br>
              <a:rPr lang="en-US" altLang="zh-CN" dirty="0"/>
            </a:br>
            <a:r>
              <a:rPr lang="zh-CN" altLang="en-US" dirty="0"/>
              <a:t>变</a:t>
            </a:r>
            <a:br>
              <a:rPr lang="en-US" altLang="zh-CN" dirty="0"/>
            </a:br>
            <a:r>
              <a:rPr lang="zh-CN" altLang="en-US" dirty="0"/>
              <a:t>化</a:t>
            </a:r>
            <a:br>
              <a:rPr lang="en-US" altLang="zh-CN" dirty="0"/>
            </a:br>
            <a:r>
              <a:rPr lang="zh-CN" altLang="en-US" dirty="0"/>
              <a:t>需</a:t>
            </a:r>
            <a:br>
              <a:rPr lang="en-US" altLang="zh-CN" dirty="0"/>
            </a:br>
            <a:r>
              <a:rPr lang="zh-CN" altLang="en-US" dirty="0"/>
              <a:t>要</a:t>
            </a:r>
          </a:p>
        </p:txBody>
      </p:sp>
      <p:sp>
        <p:nvSpPr>
          <p:cNvPr id="14338" name="文本占位符 202754"/>
          <p:cNvSpPr>
            <a:spLocks noGrp="1" noRot="1" noChangeArrowheads="1"/>
          </p:cNvSpPr>
          <p:nvPr>
            <p:ph idx="1"/>
          </p:nvPr>
        </p:nvSpPr>
        <p:spPr>
          <a:xfrm>
            <a:off x="1447800" y="3810000"/>
            <a:ext cx="7394575" cy="2289175"/>
          </a:xfrm>
        </p:spPr>
        <p:txBody>
          <a:bodyPr/>
          <a:lstStyle/>
          <a:p>
            <a:r>
              <a:rPr lang="zh-CN" altLang="en-US" dirty="0"/>
              <a:t>直接交互</a:t>
            </a:r>
            <a:r>
              <a:rPr lang="en-US" altLang="zh-CN" dirty="0"/>
              <a:t>/</a:t>
            </a:r>
            <a:r>
              <a:rPr lang="zh-CN" altLang="en-US" dirty="0"/>
              <a:t>间接交互？</a:t>
            </a:r>
          </a:p>
          <a:p>
            <a:r>
              <a:rPr lang="zh-CN" altLang="en-US" dirty="0"/>
              <a:t>依赖型交互</a:t>
            </a:r>
            <a:r>
              <a:rPr lang="en-US" altLang="zh-CN" dirty="0"/>
              <a:t>/</a:t>
            </a:r>
            <a:r>
              <a:rPr lang="zh-CN" altLang="en-US" dirty="0"/>
              <a:t>关联型交互？</a:t>
            </a:r>
          </a:p>
          <a:p>
            <a:r>
              <a:rPr lang="zh-CN" altLang="en-US" dirty="0"/>
              <a:t>交互的主动方和被动方？</a:t>
            </a:r>
          </a:p>
        </p:txBody>
      </p:sp>
      <p:pic>
        <p:nvPicPr>
          <p:cNvPr id="14339" name="图片 2027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1600"/>
            <a:ext cx="6324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203777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行为模式主要针对</a:t>
            </a:r>
          </a:p>
        </p:txBody>
      </p:sp>
      <p:sp>
        <p:nvSpPr>
          <p:cNvPr id="15362" name="文本占位符 203778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行为的静态性变化及适应</a:t>
            </a:r>
          </a:p>
          <a:p>
            <a:r>
              <a:rPr lang="zh-CN" altLang="en-US"/>
              <a:t>行为的动态性变化及适应</a:t>
            </a:r>
          </a:p>
          <a:p>
            <a:r>
              <a:rPr lang="zh-CN" altLang="en-US"/>
              <a:t>交互上的变化及使用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88417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第四部分 行为型设计模式</a:t>
            </a:r>
          </a:p>
        </p:txBody>
      </p:sp>
      <p:sp>
        <p:nvSpPr>
          <p:cNvPr id="3074" name="文本占位符 188418"/>
          <p:cNvSpPr>
            <a:spLocks noGrp="1" noRot="1" noChangeArrowheads="1"/>
          </p:cNvSpPr>
          <p:nvPr>
            <p:ph idx="1"/>
          </p:nvPr>
        </p:nvSpPr>
        <p:spPr>
          <a:xfrm>
            <a:off x="468313" y="990664"/>
            <a:ext cx="8207375" cy="5714850"/>
          </a:xfrm>
        </p:spPr>
        <p:txBody>
          <a:bodyPr>
            <a:normAutofit lnSpcReduction="10000"/>
          </a:bodyPr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dirty="0"/>
              <a:t>策略模式</a:t>
            </a:r>
            <a:r>
              <a:rPr lang="en-US" altLang="zh-CN" dirty="0"/>
              <a:t>(Strategy Pattern) 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dirty="0"/>
              <a:t>状态模式</a:t>
            </a:r>
            <a:r>
              <a:rPr lang="en-US" altLang="zh-CN" dirty="0"/>
              <a:t>(State Pattern)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dirty="0"/>
              <a:t>中介者模式</a:t>
            </a:r>
            <a:r>
              <a:rPr lang="en-US" altLang="zh-CN" dirty="0"/>
              <a:t>(Mediator Pattern)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dirty="0">
                <a:solidFill>
                  <a:schemeClr val="tx2"/>
                </a:solidFill>
              </a:rPr>
              <a:t>迭代器模式</a:t>
            </a:r>
            <a:r>
              <a:rPr lang="en-US" altLang="zh-CN" dirty="0">
                <a:solidFill>
                  <a:schemeClr val="tx2"/>
                </a:solidFill>
              </a:rPr>
              <a:t>(Iterator Pattern)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dirty="0">
                <a:solidFill>
                  <a:schemeClr val="tx2"/>
                </a:solidFill>
              </a:rPr>
              <a:t>命令模式</a:t>
            </a:r>
            <a:r>
              <a:rPr lang="en-US" altLang="zh-CN" dirty="0">
                <a:solidFill>
                  <a:schemeClr val="tx2"/>
                </a:solidFill>
              </a:rPr>
              <a:t>(Command Pattern)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dirty="0">
                <a:solidFill>
                  <a:schemeClr val="tx2"/>
                </a:solidFill>
              </a:rPr>
              <a:t>责任链模式</a:t>
            </a:r>
            <a:r>
              <a:rPr lang="en-US" altLang="zh-CN" dirty="0">
                <a:solidFill>
                  <a:schemeClr val="tx2"/>
                </a:solidFill>
              </a:rPr>
              <a:t>(Chain of Responsibility Pattern)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b="1" dirty="0"/>
              <a:t>观察者模式</a:t>
            </a:r>
            <a:r>
              <a:rPr lang="en-US" altLang="zh-CN" b="1" dirty="0"/>
              <a:t>(Observer Pattern)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dirty="0"/>
              <a:t>模板方法模式</a:t>
            </a:r>
            <a:r>
              <a:rPr lang="en-US" altLang="zh-CN" dirty="0"/>
              <a:t>(Template Method Pattern)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b="1" dirty="0"/>
              <a:t>访问者模式</a:t>
            </a:r>
            <a:r>
              <a:rPr lang="en-US" altLang="zh-CN" b="1" dirty="0"/>
              <a:t>(</a:t>
            </a:r>
            <a:r>
              <a:rPr lang="en-US" altLang="zh-CN" b="1" dirty="0" err="1"/>
              <a:t>Vistor</a:t>
            </a:r>
            <a:r>
              <a:rPr lang="en-US" altLang="zh-CN" b="1" dirty="0"/>
              <a:t> Pattern)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dirty="0"/>
              <a:t>备忘录模式</a:t>
            </a:r>
            <a:r>
              <a:rPr lang="en-US" altLang="zh-CN" dirty="0"/>
              <a:t>(Memento Pattern)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dirty="0"/>
              <a:t>解释器模式</a:t>
            </a:r>
            <a:r>
              <a:rPr lang="en-US" altLang="zh-CN" dirty="0"/>
              <a:t>(Interpreter Pattern)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矩形 190467"/>
          <p:cNvSpPr>
            <a:spLocks noRot="1" noChangeArrowheads="1"/>
          </p:cNvSpPr>
          <p:nvPr/>
        </p:nvSpPr>
        <p:spPr bwMode="auto">
          <a:xfrm>
            <a:off x="304800" y="533400"/>
            <a:ext cx="106997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</a:rPr>
              <a:t>接口的变化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122" name="文本占位符 190468"/>
          <p:cNvSpPr>
            <a:spLocks noGrp="1" noRot="1" noChangeArrowheads="1"/>
          </p:cNvSpPr>
          <p:nvPr>
            <p:ph idx="4294967295"/>
          </p:nvPr>
        </p:nvSpPr>
        <p:spPr>
          <a:xfrm>
            <a:off x="2054225" y="685800"/>
            <a:ext cx="7089775" cy="1905000"/>
          </a:xfrm>
        </p:spPr>
        <p:txBody>
          <a:bodyPr/>
          <a:lstStyle/>
          <a:p>
            <a:r>
              <a:rPr lang="zh-CN" altLang="en-US" sz="2000" dirty="0"/>
              <a:t>功能的增加</a:t>
            </a:r>
          </a:p>
          <a:p>
            <a:r>
              <a:rPr lang="zh-CN" altLang="en-US" sz="2000" dirty="0"/>
              <a:t>功能的减少</a:t>
            </a:r>
            <a:r>
              <a:rPr lang="en-US" altLang="zh-CN" sz="2000" dirty="0"/>
              <a:t>(OO</a:t>
            </a:r>
            <a:r>
              <a:rPr lang="zh-CN" altLang="en-US" sz="2000" dirty="0"/>
              <a:t>不支持</a:t>
            </a:r>
            <a:r>
              <a:rPr lang="en-US" altLang="zh-CN" sz="2000" dirty="0"/>
              <a:t>)</a:t>
            </a:r>
          </a:p>
          <a:p>
            <a:r>
              <a:rPr lang="zh-CN" altLang="en-US" sz="2000" dirty="0"/>
              <a:t>参数个数及类型的变化</a:t>
            </a:r>
          </a:p>
          <a:p>
            <a:r>
              <a:rPr lang="zh-CN" altLang="en-US" sz="2000" dirty="0"/>
              <a:t>可访问性的变化</a:t>
            </a:r>
          </a:p>
          <a:p>
            <a:r>
              <a:rPr lang="zh-CN" altLang="en-US" sz="2000" dirty="0"/>
              <a:t>等等</a:t>
            </a:r>
          </a:p>
        </p:txBody>
      </p:sp>
      <p:sp>
        <p:nvSpPr>
          <p:cNvPr id="5123" name="文本框 190469"/>
          <p:cNvSpPr txBox="1">
            <a:spLocks noChangeArrowheads="1"/>
          </p:cNvSpPr>
          <p:nvPr/>
        </p:nvSpPr>
        <p:spPr bwMode="auto">
          <a:xfrm>
            <a:off x="1752600" y="2895600"/>
            <a:ext cx="3200400" cy="2989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/>
              <a:t>class  One {</a:t>
            </a:r>
          </a:p>
          <a:p>
            <a:pPr algn="l">
              <a:spcBef>
                <a:spcPct val="50000"/>
              </a:spcBef>
            </a:pPr>
            <a:r>
              <a:rPr lang="en-US" altLang="zh-CN" sz="1800"/>
              <a:t>public</a:t>
            </a:r>
            <a:r>
              <a:rPr lang="zh-CN" altLang="en-US" sz="1800"/>
              <a:t>：</a:t>
            </a:r>
          </a:p>
          <a:p>
            <a:pPr algn="l">
              <a:spcBef>
                <a:spcPct val="50000"/>
              </a:spcBef>
            </a:pPr>
            <a:r>
              <a:rPr lang="zh-CN" altLang="en-US" sz="1800"/>
              <a:t>     </a:t>
            </a:r>
            <a:r>
              <a:rPr lang="en-US" altLang="zh-CN" sz="1800"/>
              <a:t>virtual ~One() { ….. } </a:t>
            </a:r>
          </a:p>
          <a:p>
            <a:pPr algn="l">
              <a:spcBef>
                <a:spcPct val="50000"/>
              </a:spcBef>
            </a:pPr>
            <a:r>
              <a:rPr lang="en-US" altLang="zh-CN" sz="1800"/>
              <a:t>     virtual  void Do()  {  …. }</a:t>
            </a:r>
            <a:br>
              <a:rPr lang="en-US" altLang="zh-CN" sz="1800"/>
            </a:br>
            <a:r>
              <a:rPr lang="en-US" altLang="zh-CN" sz="1800"/>
              <a:t>private:</a:t>
            </a:r>
          </a:p>
          <a:p>
            <a:pPr algn="l">
              <a:spcBef>
                <a:spcPct val="50000"/>
              </a:spcBef>
            </a:pPr>
            <a:r>
              <a:rPr lang="en-US" altLang="zh-CN" sz="1800"/>
              <a:t>     int    x;</a:t>
            </a:r>
          </a:p>
          <a:p>
            <a:pPr algn="l">
              <a:spcBef>
                <a:spcPct val="50000"/>
              </a:spcBef>
            </a:pPr>
            <a:r>
              <a:rPr lang="en-US" altLang="zh-CN" sz="1800"/>
              <a:t>     int    y;</a:t>
            </a:r>
            <a:br>
              <a:rPr lang="en-US" altLang="zh-CN" sz="1800"/>
            </a:br>
            <a:r>
              <a:rPr lang="en-US" altLang="zh-CN" sz="1800"/>
              <a:t>}</a:t>
            </a:r>
            <a:r>
              <a:rPr lang="zh-CN" altLang="en-US" sz="1800"/>
              <a:t>；</a:t>
            </a:r>
          </a:p>
        </p:txBody>
      </p:sp>
      <p:sp>
        <p:nvSpPr>
          <p:cNvPr id="5124" name="文本框 190470"/>
          <p:cNvSpPr txBox="1">
            <a:spLocks noChangeArrowheads="1"/>
          </p:cNvSpPr>
          <p:nvPr/>
        </p:nvSpPr>
        <p:spPr bwMode="auto">
          <a:xfrm>
            <a:off x="5788025" y="2895600"/>
            <a:ext cx="3200400" cy="3125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/>
              <a:t>class  One {</a:t>
            </a:r>
          </a:p>
          <a:p>
            <a:pPr algn="l">
              <a:spcBef>
                <a:spcPct val="50000"/>
              </a:spcBef>
            </a:pPr>
            <a:r>
              <a:rPr lang="en-US" altLang="zh-CN" sz="1800"/>
              <a:t>public</a:t>
            </a:r>
            <a:r>
              <a:rPr lang="zh-CN" altLang="en-US" sz="1800"/>
              <a:t>：</a:t>
            </a:r>
          </a:p>
          <a:p>
            <a:pPr algn="l">
              <a:spcBef>
                <a:spcPct val="50000"/>
              </a:spcBef>
            </a:pPr>
            <a:r>
              <a:rPr lang="zh-CN" altLang="en-US" sz="1800"/>
              <a:t>     </a:t>
            </a:r>
            <a:r>
              <a:rPr lang="en-US" altLang="zh-CN" sz="1800"/>
              <a:t>virtual ~One() { ….. } </a:t>
            </a:r>
          </a:p>
          <a:p>
            <a:pPr algn="l">
              <a:spcBef>
                <a:spcPct val="50000"/>
              </a:spcBef>
            </a:pPr>
            <a:r>
              <a:rPr lang="en-US" altLang="zh-CN" sz="1800"/>
              <a:t>     virtual  void Do()  {  …. }</a:t>
            </a:r>
          </a:p>
          <a:p>
            <a:pPr algn="l">
              <a:spcBef>
                <a:spcPct val="50000"/>
              </a:spcBef>
            </a:pPr>
            <a:r>
              <a:rPr lang="en-US" altLang="zh-CN" sz="1800"/>
              <a:t>      </a:t>
            </a:r>
            <a:r>
              <a:rPr lang="en-US" altLang="zh-CN" sz="1800">
                <a:solidFill>
                  <a:schemeClr val="hlink"/>
                </a:solidFill>
              </a:rPr>
              <a:t>virtual  void Do2()  {  …. }</a:t>
            </a:r>
          </a:p>
          <a:p>
            <a:pPr algn="l">
              <a:spcBef>
                <a:spcPct val="0"/>
              </a:spcBef>
            </a:pPr>
            <a:r>
              <a:rPr lang="en-US" altLang="zh-CN" sz="1800"/>
              <a:t>private:</a:t>
            </a:r>
          </a:p>
          <a:p>
            <a:pPr algn="l">
              <a:spcBef>
                <a:spcPct val="0"/>
              </a:spcBef>
            </a:pPr>
            <a:r>
              <a:rPr lang="en-US" altLang="zh-CN" sz="1800"/>
              <a:t>     int    x;</a:t>
            </a:r>
          </a:p>
          <a:p>
            <a:pPr algn="l">
              <a:spcBef>
                <a:spcPct val="0"/>
              </a:spcBef>
            </a:pPr>
            <a:r>
              <a:rPr lang="en-US" altLang="zh-CN" sz="1800"/>
              <a:t>     int    y;</a:t>
            </a:r>
            <a:br>
              <a:rPr lang="en-US" altLang="zh-CN" sz="1800"/>
            </a:br>
            <a:r>
              <a:rPr lang="en-US" altLang="zh-CN" sz="1800"/>
              <a:t>}</a:t>
            </a:r>
            <a:r>
              <a:rPr lang="zh-CN" altLang="en-US" sz="1800"/>
              <a:t>；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91489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实现的变化</a:t>
            </a:r>
          </a:p>
        </p:txBody>
      </p:sp>
      <p:sp>
        <p:nvSpPr>
          <p:cNvPr id="6146" name="矩形 191491"/>
          <p:cNvSpPr>
            <a:spLocks noRot="1" noChangeArrowheads="1"/>
          </p:cNvSpPr>
          <p:nvPr/>
        </p:nvSpPr>
        <p:spPr bwMode="auto">
          <a:xfrm>
            <a:off x="457200" y="1905000"/>
            <a:ext cx="8232775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en-US" sz="3200" dirty="0"/>
              <a:t>数据表示的变化</a:t>
            </a:r>
          </a:p>
          <a:p>
            <a:pPr algn="l"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en-US" sz="3200" dirty="0"/>
              <a:t>行为的变化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93537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688975" cy="5638800"/>
          </a:xfrm>
        </p:spPr>
        <p:txBody>
          <a:bodyPr/>
          <a:lstStyle/>
          <a:p>
            <a:r>
              <a:rPr lang="zh-CN" altLang="en-US"/>
              <a:t>数据表示的变化</a:t>
            </a:r>
          </a:p>
        </p:txBody>
      </p:sp>
      <p:sp>
        <p:nvSpPr>
          <p:cNvPr id="7170" name="文本占位符 193538"/>
          <p:cNvSpPr>
            <a:spLocks noGrp="1" noRot="1" noChangeArrowheads="1"/>
          </p:cNvSpPr>
          <p:nvPr>
            <p:ph idx="1"/>
          </p:nvPr>
        </p:nvSpPr>
        <p:spPr>
          <a:xfrm>
            <a:off x="1524000" y="990600"/>
            <a:ext cx="6327775" cy="1295400"/>
          </a:xfrm>
        </p:spPr>
        <p:txBody>
          <a:bodyPr/>
          <a:lstStyle/>
          <a:p>
            <a:r>
              <a:rPr lang="zh-CN" altLang="en-US"/>
              <a:t>数据的类型、数量、可访问性、组织形式等</a:t>
            </a:r>
          </a:p>
        </p:txBody>
      </p:sp>
      <p:sp>
        <p:nvSpPr>
          <p:cNvPr id="7171" name="文本框 193539"/>
          <p:cNvSpPr txBox="1">
            <a:spLocks noChangeArrowheads="1"/>
          </p:cNvSpPr>
          <p:nvPr/>
        </p:nvSpPr>
        <p:spPr bwMode="auto">
          <a:xfrm>
            <a:off x="1752674" y="2286000"/>
            <a:ext cx="3200400" cy="38147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 dirty="0"/>
              <a:t>class  One {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/>
              <a:t>public</a:t>
            </a:r>
            <a:r>
              <a:rPr lang="zh-CN" altLang="en-US" sz="1800" dirty="0"/>
              <a:t>：</a:t>
            </a:r>
          </a:p>
          <a:p>
            <a:pPr algn="l">
              <a:spcBef>
                <a:spcPct val="50000"/>
              </a:spcBef>
            </a:pPr>
            <a:r>
              <a:rPr lang="zh-CN" altLang="en-US" sz="1800" dirty="0"/>
              <a:t>     </a:t>
            </a:r>
            <a:r>
              <a:rPr lang="en-US" altLang="zh-CN" sz="1800" dirty="0"/>
              <a:t>virtual ~One() { ….. } 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/>
              <a:t>     virtual  void Do()  {  …. }</a:t>
            </a:r>
            <a:br>
              <a:rPr lang="en-US" altLang="zh-CN" sz="1800" dirty="0"/>
            </a:br>
            <a:r>
              <a:rPr lang="en-US" altLang="zh-CN" sz="1800" dirty="0"/>
              <a:t>private: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  x;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  y;</a:t>
            </a:r>
            <a:br>
              <a:rPr lang="en-US" altLang="zh-CN" sz="1800" dirty="0"/>
            </a:br>
            <a:endParaRPr lang="en-US" altLang="zh-CN" sz="1800" dirty="0"/>
          </a:p>
          <a:p>
            <a:pPr algn="l">
              <a:spcBef>
                <a:spcPct val="50000"/>
              </a:spcBef>
            </a:pPr>
            <a:r>
              <a:rPr lang="en-US" altLang="zh-CN" sz="1800" dirty="0"/>
              <a:t>     Two  *   </a:t>
            </a:r>
            <a:r>
              <a:rPr lang="en-US" altLang="zh-CN" sz="1800" dirty="0" err="1"/>
              <a:t>pTwo</a:t>
            </a:r>
            <a:r>
              <a:rPr lang="en-US" altLang="zh-CN" sz="1800" dirty="0"/>
              <a:t>;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/>
              <a:t>}</a:t>
            </a:r>
            <a:r>
              <a:rPr lang="zh-CN" altLang="en-US" sz="1800" dirty="0"/>
              <a:t>；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94561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行为的变化</a:t>
            </a:r>
          </a:p>
        </p:txBody>
      </p:sp>
      <p:sp>
        <p:nvSpPr>
          <p:cNvPr id="8194" name="文本占位符 194562"/>
          <p:cNvSpPr>
            <a:spLocks noGrp="1" noRot="1" noChangeArrowheads="1"/>
          </p:cNvSpPr>
          <p:nvPr>
            <p:ph idx="4294967295"/>
          </p:nvPr>
        </p:nvSpPr>
        <p:spPr>
          <a:xfrm>
            <a:off x="1257300" y="995363"/>
            <a:ext cx="7886700" cy="4351337"/>
          </a:xfrm>
        </p:spPr>
        <p:txBody>
          <a:bodyPr/>
          <a:lstStyle/>
          <a:p>
            <a:r>
              <a:rPr lang="zh-CN" altLang="en-US"/>
              <a:t>体现在：</a:t>
            </a:r>
          </a:p>
          <a:p>
            <a:pPr lvl="1"/>
            <a:r>
              <a:rPr lang="zh-CN" altLang="en-US" sz="3200" b="1"/>
              <a:t>静态性变化</a:t>
            </a:r>
          </a:p>
          <a:p>
            <a:pPr lvl="2"/>
            <a:r>
              <a:rPr lang="zh-CN" altLang="en-US" sz="3200"/>
              <a:t>模版的静态性变化</a:t>
            </a:r>
          </a:p>
          <a:p>
            <a:pPr lvl="2"/>
            <a:r>
              <a:rPr lang="zh-CN" altLang="en-US" sz="3200"/>
              <a:t>具体类的静态性变化</a:t>
            </a:r>
          </a:p>
          <a:p>
            <a:pPr lvl="1"/>
            <a:r>
              <a:rPr lang="zh-CN" altLang="en-US" sz="3200" b="1"/>
              <a:t>动态性变化</a:t>
            </a:r>
          </a:p>
          <a:p>
            <a:pPr lvl="1"/>
            <a:r>
              <a:rPr lang="zh-CN" altLang="en-US" sz="3200" b="1"/>
              <a:t>交互性变化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92515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1146175" cy="5486400"/>
          </a:xfrm>
        </p:spPr>
        <p:txBody>
          <a:bodyPr/>
          <a:lstStyle/>
          <a:p>
            <a:r>
              <a:rPr lang="zh-CN" altLang="en-US"/>
              <a:t>模版的静态性变化</a:t>
            </a:r>
          </a:p>
        </p:txBody>
      </p:sp>
      <p:sp>
        <p:nvSpPr>
          <p:cNvPr id="9218" name="文本占位符 192519"/>
          <p:cNvSpPr>
            <a:spLocks noGrp="1" noRot="1" noChangeArrowheads="1"/>
          </p:cNvSpPr>
          <p:nvPr>
            <p:ph idx="1"/>
          </p:nvPr>
        </p:nvSpPr>
        <p:spPr>
          <a:xfrm>
            <a:off x="5410200" y="990600"/>
            <a:ext cx="3429000" cy="4194175"/>
          </a:xfrm>
        </p:spPr>
        <p:txBody>
          <a:bodyPr/>
          <a:lstStyle/>
          <a:p>
            <a:r>
              <a:rPr lang="zh-CN" altLang="en-US"/>
              <a:t>可以改变模版的参数</a:t>
            </a:r>
          </a:p>
          <a:p>
            <a:r>
              <a:rPr lang="zh-CN" altLang="en-US"/>
              <a:t>在实例化</a:t>
            </a:r>
            <a:r>
              <a:rPr lang="en-US" altLang="zh-CN"/>
              <a:t>(</a:t>
            </a:r>
            <a:r>
              <a:rPr lang="zh-CN" altLang="en-US"/>
              <a:t>编译期</a:t>
            </a:r>
            <a:r>
              <a:rPr lang="en-US" altLang="zh-CN"/>
              <a:t>)</a:t>
            </a:r>
            <a:r>
              <a:rPr lang="zh-CN" altLang="en-US"/>
              <a:t>时确定，具体参数</a:t>
            </a:r>
          </a:p>
          <a:p>
            <a:endParaRPr lang="zh-CN" altLang="en-US"/>
          </a:p>
        </p:txBody>
      </p:sp>
      <p:sp>
        <p:nvSpPr>
          <p:cNvPr id="9219" name="文本框 192516"/>
          <p:cNvSpPr txBox="1">
            <a:spLocks noChangeArrowheads="1"/>
          </p:cNvSpPr>
          <p:nvPr/>
        </p:nvSpPr>
        <p:spPr bwMode="auto">
          <a:xfrm>
            <a:off x="1905000" y="838200"/>
            <a:ext cx="3200400" cy="3402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/>
              <a:t>template &lt;typename  T &gt;</a:t>
            </a:r>
          </a:p>
          <a:p>
            <a:pPr algn="l">
              <a:spcBef>
                <a:spcPct val="50000"/>
              </a:spcBef>
            </a:pPr>
            <a:r>
              <a:rPr lang="en-US" altLang="zh-CN" sz="1800"/>
              <a:t>class  One {</a:t>
            </a:r>
          </a:p>
          <a:p>
            <a:pPr algn="l">
              <a:spcBef>
                <a:spcPct val="50000"/>
              </a:spcBef>
            </a:pPr>
            <a:r>
              <a:rPr lang="en-US" altLang="zh-CN" sz="1800"/>
              <a:t>public</a:t>
            </a:r>
            <a:r>
              <a:rPr lang="zh-CN" altLang="en-US" sz="1800"/>
              <a:t>：</a:t>
            </a:r>
          </a:p>
          <a:p>
            <a:pPr algn="l">
              <a:spcBef>
                <a:spcPct val="50000"/>
              </a:spcBef>
            </a:pPr>
            <a:r>
              <a:rPr lang="zh-CN" altLang="en-US" sz="1800"/>
              <a:t>     </a:t>
            </a:r>
            <a:r>
              <a:rPr lang="en-US" altLang="zh-CN" sz="1800"/>
              <a:t>virtual ~One() { ….. } </a:t>
            </a:r>
          </a:p>
          <a:p>
            <a:pPr algn="l">
              <a:spcBef>
                <a:spcPct val="50000"/>
              </a:spcBef>
            </a:pPr>
            <a:r>
              <a:rPr lang="en-US" altLang="zh-CN" sz="1800"/>
              <a:t>     virtual  void Do(T&amp; aT)</a:t>
            </a:r>
          </a:p>
          <a:p>
            <a:pPr algn="l">
              <a:spcBef>
                <a:spcPct val="50000"/>
              </a:spcBef>
            </a:pPr>
            <a:r>
              <a:rPr lang="en-US" altLang="zh-CN" sz="1800"/>
              <a:t>              {  …. }</a:t>
            </a:r>
            <a:br>
              <a:rPr lang="en-US" altLang="zh-CN" sz="1800"/>
            </a:br>
            <a:r>
              <a:rPr lang="en-US" altLang="zh-CN" sz="1800"/>
              <a:t>private:</a:t>
            </a:r>
          </a:p>
          <a:p>
            <a:pPr algn="l">
              <a:spcBef>
                <a:spcPct val="50000"/>
              </a:spcBef>
            </a:pPr>
            <a:r>
              <a:rPr lang="en-US" altLang="zh-CN" sz="1800"/>
              <a:t>     T    *   pt;</a:t>
            </a:r>
            <a:br>
              <a:rPr lang="en-US" altLang="zh-CN" sz="1800"/>
            </a:br>
            <a:r>
              <a:rPr lang="en-US" altLang="zh-CN" sz="1800"/>
              <a:t>}</a:t>
            </a:r>
            <a:r>
              <a:rPr lang="zh-CN" altLang="en-US" sz="1800"/>
              <a:t>；</a:t>
            </a:r>
          </a:p>
        </p:txBody>
      </p:sp>
      <p:sp>
        <p:nvSpPr>
          <p:cNvPr id="9220" name="文本框 192517"/>
          <p:cNvSpPr txBox="1">
            <a:spLocks noChangeArrowheads="1"/>
          </p:cNvSpPr>
          <p:nvPr/>
        </p:nvSpPr>
        <p:spPr bwMode="auto">
          <a:xfrm>
            <a:off x="1905000" y="4724400"/>
            <a:ext cx="3200400" cy="788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/>
              <a:t>#include “Two.h”</a:t>
            </a:r>
          </a:p>
          <a:p>
            <a:pPr algn="l">
              <a:spcBef>
                <a:spcPct val="50000"/>
              </a:spcBef>
            </a:pPr>
            <a:r>
              <a:rPr lang="en-US" altLang="zh-CN" sz="1800"/>
              <a:t>One&lt;Two&gt;   aOne;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97635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536575" cy="5486400"/>
          </a:xfrm>
        </p:spPr>
        <p:txBody>
          <a:bodyPr/>
          <a:lstStyle/>
          <a:p>
            <a:r>
              <a:rPr lang="zh-CN" altLang="en-US"/>
              <a:t>具体类的行为静态性</a:t>
            </a:r>
          </a:p>
        </p:txBody>
      </p:sp>
      <p:sp>
        <p:nvSpPr>
          <p:cNvPr id="10242" name="文本占位符 197636"/>
          <p:cNvSpPr>
            <a:spLocks noGrp="1" noRot="1" noChangeArrowheads="1"/>
          </p:cNvSpPr>
          <p:nvPr>
            <p:ph idx="1"/>
          </p:nvPr>
        </p:nvSpPr>
        <p:spPr>
          <a:xfrm>
            <a:off x="1219200" y="685800"/>
            <a:ext cx="7620000" cy="5257800"/>
          </a:xfrm>
        </p:spPr>
        <p:txBody>
          <a:bodyPr/>
          <a:lstStyle/>
          <a:p>
            <a:r>
              <a:rPr lang="zh-CN" altLang="en-US" dirty="0"/>
              <a:t>一旦具体类确定了，类的行为就确定了。即无论该类有多少个对象，各对象的行为完全一致，且在实例化时就确定了，而在运行期间不会改变。</a:t>
            </a:r>
          </a:p>
          <a:p>
            <a:r>
              <a:rPr lang="zh-CN" altLang="en-US" dirty="0"/>
              <a:t>举例：</a:t>
            </a:r>
          </a:p>
          <a:p>
            <a:pPr lvl="1"/>
            <a:r>
              <a:rPr lang="en-US" altLang="zh-CN" dirty="0"/>
              <a:t>Do1</a:t>
            </a:r>
            <a:r>
              <a:rPr lang="zh-CN" altLang="en-US" dirty="0"/>
              <a:t>的实现变化；</a:t>
            </a:r>
          </a:p>
          <a:p>
            <a:pPr lvl="1"/>
            <a:r>
              <a:rPr lang="en-US" altLang="zh-CN" dirty="0"/>
              <a:t>Do2</a:t>
            </a:r>
            <a:r>
              <a:rPr lang="zh-CN" altLang="en-US" dirty="0"/>
              <a:t>的实现变化</a:t>
            </a:r>
          </a:p>
        </p:txBody>
      </p:sp>
      <p:pic>
        <p:nvPicPr>
          <p:cNvPr id="10243" name="图片 1976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733800"/>
            <a:ext cx="2286000" cy="176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文本占位符 199681"/>
          <p:cNvSpPr>
            <a:spLocks noGrp="1" noRot="1" noChangeArrowheads="1"/>
          </p:cNvSpPr>
          <p:nvPr>
            <p:ph idx="1"/>
          </p:nvPr>
        </p:nvSpPr>
        <p:spPr>
          <a:xfrm>
            <a:off x="1447800" y="5181600"/>
            <a:ext cx="7239000" cy="841375"/>
          </a:xfrm>
        </p:spPr>
        <p:txBody>
          <a:bodyPr/>
          <a:lstStyle/>
          <a:p>
            <a:r>
              <a:rPr lang="zh-CN" altLang="en-US"/>
              <a:t>只有</a:t>
            </a:r>
            <a:r>
              <a:rPr lang="en-US" altLang="zh-CN"/>
              <a:t>Do1</a:t>
            </a:r>
            <a:r>
              <a:rPr lang="zh-CN" altLang="en-US"/>
              <a:t>的实现改变</a:t>
            </a:r>
          </a:p>
        </p:txBody>
      </p:sp>
      <p:pic>
        <p:nvPicPr>
          <p:cNvPr id="11266" name="图片 1996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838200"/>
            <a:ext cx="6781800" cy="386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《设计模式01》.pptx" id="{8C16D3DF-CC41-45B9-9CE5-244542505BFA}" vid="{AD6C6112-84CA-4F2A-96DF-3777AD4B44BF}"/>
    </a:ext>
  </a:extLst>
</a:theme>
</file>

<file path=ppt/theme/theme2.xml><?xml version="1.0" encoding="utf-8"?>
<a:theme xmlns:a="http://schemas.openxmlformats.org/drawingml/2006/main" name="3_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《设计模式01》.pptx" id="{8C16D3DF-CC41-45B9-9CE5-244542505BFA}" vid="{AD6C6112-84CA-4F2A-96DF-3777AD4B44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设计模式</Template>
  <TotalTime>899</TotalTime>
  <Pages>0</Pages>
  <Words>560</Words>
  <Characters>0</Characters>
  <Application>Microsoft Office PowerPoint</Application>
  <PresentationFormat>全屏显示(4:3)</PresentationFormat>
  <Lines>0</Lines>
  <Paragraphs>96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DFGothic-EB</vt:lpstr>
      <vt:lpstr>Humnst777 BlkCn BT</vt:lpstr>
      <vt:lpstr>微软雅黑</vt:lpstr>
      <vt:lpstr>Agency FB</vt:lpstr>
      <vt:lpstr>Arial</vt:lpstr>
      <vt:lpstr>Calibri</vt:lpstr>
      <vt:lpstr>Wingdings</vt:lpstr>
      <vt:lpstr>2_第一PPT，www.1ppt.com</vt:lpstr>
      <vt:lpstr>3_第一PPT，www.1ppt.com</vt:lpstr>
      <vt:lpstr>PowerPoint 演示文稿</vt:lpstr>
      <vt:lpstr>第四部分 行为型设计模式</vt:lpstr>
      <vt:lpstr>PowerPoint 演示文稿</vt:lpstr>
      <vt:lpstr>实现的变化</vt:lpstr>
      <vt:lpstr>数据表示的变化</vt:lpstr>
      <vt:lpstr>行为的变化</vt:lpstr>
      <vt:lpstr>模版的静态性变化</vt:lpstr>
      <vt:lpstr>具体类的行为静态性</vt:lpstr>
      <vt:lpstr>PowerPoint 演示文稿</vt:lpstr>
      <vt:lpstr>Do1和Do2同时变化</vt:lpstr>
      <vt:lpstr>具体类行为的动态性</vt:lpstr>
      <vt:lpstr>交 互 上 的 变 化 需 要</vt:lpstr>
      <vt:lpstr>行为模式主要针对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张李彭陈</cp:lastModifiedBy>
  <cp:revision>94</cp:revision>
  <dcterms:created xsi:type="dcterms:W3CDTF">2016-10-10T08:43:54Z</dcterms:created>
  <dcterms:modified xsi:type="dcterms:W3CDTF">2024-10-10T06:01:27Z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2052-10.1.0.5975</vt:lpwstr>
  </property>
</Properties>
</file>