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2" r:id="rId2"/>
    <p:sldId id="258" r:id="rId3"/>
    <p:sldId id="267" r:id="rId4"/>
    <p:sldId id="269" r:id="rId5"/>
    <p:sldId id="268" r:id="rId6"/>
    <p:sldId id="270" r:id="rId7"/>
    <p:sldId id="271" r:id="rId8"/>
    <p:sldId id="260" r:id="rId9"/>
    <p:sldId id="259" r:id="rId10"/>
    <p:sldId id="261" r:id="rId11"/>
    <p:sldId id="263" r:id="rId12"/>
    <p:sldId id="264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0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066892" y="2679559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(strategy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22568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324565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0973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30223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78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18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0" r:id="rId5"/>
    <p:sldLayoutId id="2147483681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2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0684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适用性</a:t>
            </a:r>
          </a:p>
        </p:txBody>
      </p:sp>
      <p:sp>
        <p:nvSpPr>
          <p:cNvPr id="6146" name="文本占位符 206850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只是行为上有差异，</a:t>
            </a:r>
          </a:p>
          <a:p>
            <a:r>
              <a:rPr lang="zh-CN" altLang="en-US"/>
              <a:t>差异部分可动态替换（区别于静态变化适应方式）</a:t>
            </a:r>
          </a:p>
          <a:p>
            <a:r>
              <a:rPr lang="zh-CN" altLang="en-US"/>
              <a:t>差异部分可能有更多的变体</a:t>
            </a:r>
          </a:p>
          <a:p>
            <a:r>
              <a:rPr lang="zh-CN" altLang="en-US"/>
              <a:t>实现中以多个条件语句的形式区别不同的实质行为。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0889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效果</a:t>
            </a:r>
          </a:p>
        </p:txBody>
      </p:sp>
      <p:sp>
        <p:nvSpPr>
          <p:cNvPr id="8194" name="文本占位符 208898"/>
          <p:cNvSpPr>
            <a:spLocks noGrp="1" noRot="1" noChangeArrowheads="1"/>
          </p:cNvSpPr>
          <p:nvPr>
            <p:ph idx="1"/>
          </p:nvPr>
        </p:nvSpPr>
        <p:spPr>
          <a:xfrm>
            <a:off x="468313" y="1125538"/>
            <a:ext cx="8207375" cy="3827422"/>
          </a:xfrm>
        </p:spPr>
        <p:txBody>
          <a:bodyPr/>
          <a:lstStyle/>
          <a:p>
            <a:r>
              <a:rPr lang="zh-CN" altLang="en-US" dirty="0"/>
              <a:t>封装一部分实现细节</a:t>
            </a:r>
          </a:p>
          <a:p>
            <a:r>
              <a:rPr lang="zh-CN" altLang="en-US" dirty="0"/>
              <a:t>允许在不新建上下文</a:t>
            </a:r>
            <a:r>
              <a:rPr lang="en-US" altLang="zh-CN" dirty="0"/>
              <a:t>(Context)</a:t>
            </a:r>
            <a:r>
              <a:rPr lang="zh-CN" altLang="en-US" dirty="0"/>
              <a:t>的情况下，改变行为。</a:t>
            </a:r>
          </a:p>
          <a:p>
            <a:r>
              <a:rPr lang="zh-CN" altLang="en-US" dirty="0"/>
              <a:t>允许相同的行为有不同的实现，而且可动态地选择并改变。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实现说明</a:t>
            </a:r>
          </a:p>
        </p:txBody>
      </p:sp>
      <p:sp>
        <p:nvSpPr>
          <p:cNvPr id="9218" name="文本占位符 20992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比较静态、动态行为变化</a:t>
            </a:r>
          </a:p>
          <a:p>
            <a:r>
              <a:rPr lang="zh-CN" altLang="en-US" sz="2800" dirty="0"/>
              <a:t>可代替条件分支或</a:t>
            </a:r>
            <a:r>
              <a:rPr lang="en-US" altLang="zh-CN" sz="2800" dirty="0"/>
              <a:t>case</a:t>
            </a:r>
            <a:r>
              <a:rPr lang="zh-CN" altLang="en-US" sz="2800" dirty="0"/>
              <a:t>语句。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具体策略的建立与绑定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可以依赖或关联形式</a:t>
            </a:r>
            <a:endParaRPr lang="en-US" altLang="zh-CN" sz="2400" dirty="0"/>
          </a:p>
          <a:p>
            <a:pPr lvl="1"/>
            <a:r>
              <a:rPr lang="zh-CN" altLang="en-US" sz="2400" dirty="0"/>
              <a:t>策略可使用创建型模式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Context</a:t>
            </a:r>
            <a:r>
              <a:rPr lang="zh-CN" altLang="en-US" sz="2800" dirty="0"/>
              <a:t>与</a:t>
            </a:r>
            <a:r>
              <a:rPr lang="en-US" altLang="zh-CN" sz="2800" dirty="0"/>
              <a:t>Strategy</a:t>
            </a:r>
            <a:r>
              <a:rPr lang="zh-CN" altLang="en-US" sz="2800" dirty="0"/>
              <a:t>间的信息传递</a:t>
            </a:r>
            <a:endParaRPr lang="en-US" altLang="zh-CN" sz="28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Context</a:t>
            </a:r>
            <a:r>
              <a:rPr lang="zh-CN" altLang="en-US" sz="2400" dirty="0"/>
              <a:t>的数据作为</a:t>
            </a:r>
            <a:r>
              <a:rPr lang="en-US" altLang="zh-CN" sz="2400" dirty="0"/>
              <a:t>Strategy</a:t>
            </a:r>
            <a:r>
              <a:rPr lang="zh-CN" altLang="en-US" sz="2400" dirty="0"/>
              <a:t>的参数</a:t>
            </a:r>
            <a:endParaRPr lang="en-US" altLang="zh-CN" sz="2400" dirty="0"/>
          </a:p>
          <a:p>
            <a:pPr lvl="1"/>
            <a:r>
              <a:rPr lang="en-US" altLang="zh-CN" sz="2400" dirty="0"/>
              <a:t>Context</a:t>
            </a:r>
            <a:r>
              <a:rPr lang="zh-CN" altLang="en-US" sz="2400" dirty="0"/>
              <a:t>整个作为</a:t>
            </a:r>
            <a:r>
              <a:rPr lang="en-US" altLang="zh-CN" sz="2400" dirty="0"/>
              <a:t>Strategy</a:t>
            </a:r>
            <a:r>
              <a:rPr lang="zh-CN" altLang="en-US" sz="2400" dirty="0"/>
              <a:t>的参数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</a:t>
            </a:r>
            <a:r>
              <a:rPr lang="en-US" altLang="zh-CN" sz="2400" dirty="0"/>
              <a:t>Context</a:t>
            </a:r>
            <a:r>
              <a:rPr lang="zh-CN" altLang="en-US" sz="2400" dirty="0"/>
              <a:t>的接口访问</a:t>
            </a:r>
            <a:r>
              <a:rPr lang="en-US" altLang="zh-CN" sz="2400" dirty="0"/>
              <a:t>Context</a:t>
            </a:r>
            <a:r>
              <a:rPr lang="zh-CN" altLang="en-US" sz="2400" dirty="0"/>
              <a:t>的数据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代替条件分支或</a:t>
            </a:r>
            <a:r>
              <a:rPr lang="en-US" altLang="zh-CN" sz="2400" dirty="0"/>
              <a:t>case</a:t>
            </a:r>
            <a:r>
              <a:rPr lang="zh-CN" altLang="en-US" sz="2400" dirty="0"/>
              <a:t>语句</a:t>
            </a:r>
            <a:r>
              <a:rPr lang="en-US" altLang="zh-CN" sz="2400" dirty="0"/>
              <a:t>(</a:t>
            </a:r>
            <a:r>
              <a:rPr lang="zh-CN" altLang="en-US" sz="2400" dirty="0"/>
              <a:t>例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9412" y="838268"/>
            <a:ext cx="3733702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A {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 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 ) {</a:t>
            </a:r>
          </a:p>
          <a:p>
            <a:r>
              <a:rPr lang="en-US" altLang="zh-CN" sz="2000" dirty="0"/>
              <a:t>    if(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 == COND1) {</a:t>
            </a:r>
          </a:p>
          <a:p>
            <a:r>
              <a:rPr lang="en-US" altLang="zh-CN" sz="2000" dirty="0"/>
              <a:t>    …</a:t>
            </a:r>
          </a:p>
          <a:p>
            <a:r>
              <a:rPr lang="en-US" altLang="zh-CN" sz="2000" dirty="0"/>
              <a:t>    } else if(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 == COND2) {</a:t>
            </a:r>
          </a:p>
          <a:p>
            <a:r>
              <a:rPr lang="en-US" altLang="zh-CN" sz="2000" dirty="0"/>
              <a:t>    …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…</a:t>
            </a:r>
          </a:p>
          <a:p>
            <a:r>
              <a:rPr lang="en-US" altLang="zh-CN" sz="2000" dirty="0"/>
              <a:t>   else if(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 == COND3) {</a:t>
            </a:r>
          </a:p>
          <a:p>
            <a:r>
              <a:rPr lang="en-US" altLang="zh-CN" sz="2000" dirty="0"/>
              <a:t>   }</a:t>
            </a:r>
          </a:p>
          <a:p>
            <a:r>
              <a:rPr lang="en-US" altLang="zh-CN" sz="2000" dirty="0"/>
              <a:t>private: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…</a:t>
            </a:r>
          </a:p>
          <a:p>
            <a:r>
              <a:rPr lang="en-US" altLang="zh-CN" sz="2000" dirty="0"/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19604" y="844194"/>
            <a:ext cx="373370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A {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 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 Strategy &amp; s) {</a:t>
            </a:r>
          </a:p>
          <a:p>
            <a:r>
              <a:rPr lang="en-US" altLang="zh-CN" sz="2000" dirty="0"/>
              <a:t>       s-&gt;</a:t>
            </a:r>
            <a:r>
              <a:rPr lang="en-US" altLang="zh-CN" sz="2000" dirty="0" err="1"/>
              <a:t>doFunc</a:t>
            </a:r>
            <a:r>
              <a:rPr lang="en-US" altLang="zh-CN" sz="2000" dirty="0"/>
              <a:t>( );</a:t>
            </a:r>
          </a:p>
          <a:p>
            <a:r>
              <a:rPr lang="en-US" altLang="zh-CN" sz="2000" dirty="0"/>
              <a:t> }</a:t>
            </a:r>
          </a:p>
          <a:p>
            <a:r>
              <a:rPr lang="en-US" altLang="zh-CN" sz="2000" dirty="0"/>
              <a:t>private: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…</a:t>
            </a:r>
          </a:p>
          <a:p>
            <a:r>
              <a:rPr lang="en-US" altLang="zh-CN" sz="2000" dirty="0"/>
              <a:t>};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19604" y="4267178"/>
            <a:ext cx="373370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Strategy {</a:t>
            </a:r>
          </a:p>
          <a:p>
            <a:r>
              <a:rPr lang="en-US" altLang="zh-CN" sz="2000" dirty="0"/>
              <a:t>public:</a:t>
            </a:r>
            <a:br>
              <a:rPr lang="en-US" altLang="zh-CN" sz="2000" dirty="0"/>
            </a:br>
            <a:r>
              <a:rPr lang="en-US" altLang="zh-CN" sz="2000" dirty="0"/>
              <a:t>   virtual ~Strategy( ) { }</a:t>
            </a:r>
          </a:p>
          <a:p>
            <a:r>
              <a:rPr lang="en-US" altLang="zh-CN" sz="2000" dirty="0"/>
              <a:t>   virtual void </a:t>
            </a:r>
            <a:r>
              <a:rPr lang="en-US" altLang="zh-CN" sz="2000" dirty="0" err="1"/>
              <a:t>doFunc</a:t>
            </a:r>
            <a:r>
              <a:rPr lang="en-US" altLang="zh-CN" sz="2000" dirty="0"/>
              <a:t>( ) =0;</a:t>
            </a:r>
          </a:p>
          <a:p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7672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策略的建立与绑定</a:t>
            </a:r>
            <a:r>
              <a:rPr lang="en-US" altLang="zh-CN" sz="2400" dirty="0"/>
              <a:t>(</a:t>
            </a:r>
            <a:r>
              <a:rPr lang="zh-CN" altLang="en-US" sz="2400" dirty="0"/>
              <a:t>例</a:t>
            </a:r>
            <a:r>
              <a:rPr lang="en-US" altLang="zh-CN" sz="2400" dirty="0"/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10" y="812736"/>
            <a:ext cx="4648078" cy="3736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策略的创建可使用各种创建模式</a:t>
            </a:r>
            <a:endParaRPr lang="en-US" altLang="zh-CN" sz="1600" dirty="0"/>
          </a:p>
          <a:p>
            <a:r>
              <a:rPr lang="en-US" altLang="zh-CN" sz="1600" dirty="0"/>
              <a:t>class Client {</a:t>
            </a:r>
          </a:p>
          <a:p>
            <a:r>
              <a:rPr lang="en-US" altLang="zh-CN" sz="1600" dirty="0"/>
              <a:t>public:</a:t>
            </a:r>
          </a:p>
          <a:p>
            <a:r>
              <a:rPr lang="en-US" altLang="zh-CN" sz="1600" dirty="0"/>
              <a:t> void </a:t>
            </a:r>
            <a:r>
              <a:rPr lang="en-US" altLang="zh-CN" sz="1600" dirty="0" err="1"/>
              <a:t>useA</a:t>
            </a:r>
            <a:r>
              <a:rPr lang="en-US" altLang="zh-CN" sz="1600" dirty="0"/>
              <a:t>( ) {</a:t>
            </a:r>
            <a:br>
              <a:rPr lang="en-US" altLang="zh-CN" sz="1600" dirty="0"/>
            </a:b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shared_ptr</a:t>
            </a:r>
            <a:r>
              <a:rPr lang="en-US" altLang="zh-CN" sz="1600" dirty="0"/>
              <a:t>&lt;A&gt; pa(new A);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Strategy &amp; s  =</a:t>
            </a:r>
          </a:p>
          <a:p>
            <a:r>
              <a:rPr lang="en-US" altLang="zh-CN" sz="1600" dirty="0" err="1"/>
              <a:t>Stragegy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StrategyEnum</a:t>
            </a:r>
            <a:r>
              <a:rPr lang="en-US" altLang="zh-CN" sz="1600" dirty="0"/>
              <a:t>::KIND_ID);</a:t>
            </a:r>
          </a:p>
          <a:p>
            <a:br>
              <a:rPr lang="en-US" altLang="zh-CN" sz="1600" dirty="0"/>
            </a:br>
            <a:r>
              <a:rPr lang="en-US" altLang="zh-CN" sz="1600" dirty="0"/>
              <a:t>  pa-&gt;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(s);</a:t>
            </a:r>
            <a:br>
              <a:rPr lang="en-US" altLang="zh-CN" sz="1600" dirty="0"/>
            </a:br>
            <a:r>
              <a:rPr lang="en-US" altLang="zh-CN" sz="1600" dirty="0"/>
              <a:t> }</a:t>
            </a:r>
          </a:p>
          <a:p>
            <a:r>
              <a:rPr lang="en-US" altLang="zh-CN" sz="1600" dirty="0"/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3836" y="838268"/>
            <a:ext cx="3733702" cy="273921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A {</a:t>
            </a:r>
            <a:br>
              <a:rPr lang="en-US" altLang="zh-CN" sz="2000" dirty="0"/>
            </a:br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  //</a:t>
            </a:r>
            <a:r>
              <a:rPr lang="zh-CN" altLang="en-US" sz="2000" dirty="0"/>
              <a:t>依赖形式</a:t>
            </a:r>
            <a:br>
              <a:rPr lang="en-US" altLang="zh-CN" sz="2000" dirty="0"/>
            </a:br>
            <a:r>
              <a:rPr lang="en-US" altLang="zh-CN" sz="2000" dirty="0"/>
              <a:t> 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 Strategy &amp; s) {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en-US" altLang="zh-CN" sz="2000" dirty="0" err="1"/>
              <a:t>s.doFunc</a:t>
            </a:r>
            <a:r>
              <a:rPr lang="en-US" altLang="zh-CN" sz="2000" dirty="0"/>
              <a:t>( );</a:t>
            </a:r>
            <a:br>
              <a:rPr lang="en-US" altLang="zh-CN" sz="2000" dirty="0"/>
            </a:br>
            <a:r>
              <a:rPr lang="en-US" altLang="zh-CN" sz="2000" dirty="0"/>
              <a:t> }</a:t>
            </a:r>
          </a:p>
          <a:p>
            <a:r>
              <a:rPr lang="en-US" altLang="zh-CN" sz="2000" dirty="0"/>
              <a:t>…</a:t>
            </a:r>
          </a:p>
          <a:p>
            <a:r>
              <a:rPr lang="en-US" altLang="zh-CN" sz="2000" dirty="0"/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836" y="3651668"/>
            <a:ext cx="3733702" cy="304698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A {</a:t>
            </a:r>
            <a:br>
              <a:rPr lang="en-US" altLang="zh-CN" sz="2000" dirty="0"/>
            </a:br>
            <a:r>
              <a:rPr lang="en-US" altLang="zh-CN" sz="2000" dirty="0"/>
              <a:t>public:</a:t>
            </a:r>
            <a:br>
              <a:rPr lang="en-US" altLang="zh-CN" sz="2000" dirty="0"/>
            </a:br>
            <a:r>
              <a:rPr lang="en-US" altLang="zh-CN" sz="2000" dirty="0"/>
              <a:t> 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 {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doFunc</a:t>
            </a:r>
            <a:r>
              <a:rPr lang="en-US" altLang="zh-CN" sz="2000" dirty="0"/>
              <a:t>( );</a:t>
            </a:r>
            <a:br>
              <a:rPr lang="en-US" altLang="zh-CN" sz="2000" dirty="0"/>
            </a:br>
            <a:r>
              <a:rPr lang="en-US" altLang="zh-CN" sz="2000" dirty="0"/>
              <a:t> }</a:t>
            </a:r>
            <a:br>
              <a:rPr lang="en-US" altLang="zh-CN" sz="2000" dirty="0"/>
            </a:br>
            <a:r>
              <a:rPr lang="en-US" altLang="zh-CN" sz="2000" dirty="0"/>
              <a:t>…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    Strategy *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; //</a:t>
            </a:r>
            <a:r>
              <a:rPr lang="zh-CN" altLang="en-US" sz="2000" dirty="0"/>
              <a:t>关联形式</a:t>
            </a:r>
            <a:endParaRPr lang="en-US" altLang="zh-CN" sz="2000" dirty="0"/>
          </a:p>
          <a:p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322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Context</a:t>
            </a:r>
            <a:r>
              <a:rPr lang="zh-CN" altLang="en-US" sz="2000" dirty="0"/>
              <a:t>与</a:t>
            </a:r>
            <a:r>
              <a:rPr lang="en-US" altLang="zh-CN" sz="2000" dirty="0"/>
              <a:t>Strategy</a:t>
            </a:r>
            <a:r>
              <a:rPr lang="zh-CN" altLang="en-US" sz="2000" dirty="0"/>
              <a:t>间的信息传递</a:t>
            </a:r>
            <a:r>
              <a:rPr lang="en-US" altLang="zh-CN" sz="2000" dirty="0"/>
              <a:t>(</a:t>
            </a:r>
            <a:r>
              <a:rPr lang="zh-CN" altLang="en-US" sz="2000" dirty="0"/>
              <a:t>例</a:t>
            </a:r>
            <a:r>
              <a:rPr lang="en-US" altLang="zh-CN" sz="2000" dirty="0"/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640" y="762070"/>
            <a:ext cx="7637074" cy="61863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class A {</a:t>
            </a:r>
            <a:br>
              <a:rPr lang="en-US" altLang="zh-CN" sz="2000" dirty="0"/>
            </a:br>
            <a:r>
              <a:rPr lang="en-US" altLang="zh-CN" sz="2000" dirty="0"/>
              <a:t>public:</a:t>
            </a:r>
            <a:br>
              <a:rPr lang="en-US" altLang="zh-CN" sz="2000" dirty="0"/>
            </a:br>
            <a:r>
              <a:rPr lang="en-US" altLang="zh-CN" sz="2000" dirty="0"/>
              <a:t> void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 Strategy &amp; s,…) {</a:t>
            </a:r>
          </a:p>
          <a:p>
            <a:br>
              <a:rPr lang="en-US" altLang="zh-CN" sz="2000" dirty="0"/>
            </a:br>
            <a:r>
              <a:rPr lang="en-US" altLang="zh-CN" sz="2000" dirty="0"/>
              <a:t>       //</a:t>
            </a:r>
            <a:r>
              <a:rPr lang="zh-CN" altLang="en-US" sz="2000" dirty="0"/>
              <a:t>可以传</a:t>
            </a:r>
            <a:r>
              <a:rPr lang="en-US" altLang="zh-CN" sz="2000" dirty="0"/>
              <a:t>context</a:t>
            </a:r>
            <a:r>
              <a:rPr lang="zh-CN" altLang="en-US" sz="2000" dirty="0"/>
              <a:t>的值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en-US" altLang="zh-CN" sz="2000" dirty="0" err="1"/>
              <a:t>s.doFunc</a:t>
            </a:r>
            <a:r>
              <a:rPr lang="en-US" altLang="zh-CN" sz="2000" dirty="0"/>
              <a:t>(2,5,8);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//</a:t>
            </a:r>
            <a:r>
              <a:rPr lang="zh-CN" altLang="en-US" sz="2000" dirty="0"/>
              <a:t>可以传</a:t>
            </a:r>
            <a:r>
              <a:rPr lang="en-US" altLang="zh-CN" sz="2000" dirty="0"/>
              <a:t>context</a:t>
            </a:r>
            <a:r>
              <a:rPr lang="zh-CN" altLang="en-US" sz="2000" dirty="0"/>
              <a:t>的对象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en-US" altLang="zh-CN" sz="2000" dirty="0" err="1"/>
              <a:t>s.doFunc</a:t>
            </a:r>
            <a:r>
              <a:rPr lang="en-US" altLang="zh-CN" sz="2000" dirty="0"/>
              <a:t>( context);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//s</a:t>
            </a:r>
            <a:r>
              <a:rPr lang="zh-CN" altLang="en-US" sz="2000" dirty="0"/>
              <a:t>中可以访问</a:t>
            </a:r>
            <a:r>
              <a:rPr lang="en-US" altLang="zh-CN" sz="2000" dirty="0"/>
              <a:t>A</a:t>
            </a:r>
            <a:r>
              <a:rPr lang="zh-CN" altLang="en-US" sz="2000" dirty="0"/>
              <a:t>对象的</a:t>
            </a:r>
            <a:r>
              <a:rPr lang="en-US" altLang="zh-CN" sz="2000" dirty="0"/>
              <a:t>public</a:t>
            </a:r>
            <a:r>
              <a:rPr lang="zh-CN" altLang="en-US" sz="2000" dirty="0"/>
              <a:t>成员</a:t>
            </a:r>
            <a:br>
              <a:rPr lang="en-US" altLang="zh-CN" sz="2000" dirty="0"/>
            </a:br>
            <a:r>
              <a:rPr lang="en-US" altLang="zh-CN" sz="2000" dirty="0"/>
              <a:t>      </a:t>
            </a:r>
            <a:r>
              <a:rPr lang="en-US" altLang="zh-CN" sz="2000" dirty="0" err="1"/>
              <a:t>s.doFunc</a:t>
            </a:r>
            <a:r>
              <a:rPr lang="en-US" altLang="zh-CN" sz="2000" dirty="0"/>
              <a:t>(this);</a:t>
            </a:r>
          </a:p>
          <a:p>
            <a:r>
              <a:rPr lang="en-US" altLang="zh-CN" sz="2000" dirty="0"/>
              <a:t>      </a:t>
            </a:r>
          </a:p>
          <a:p>
            <a:r>
              <a:rPr lang="en-US" altLang="zh-CN" sz="2000" dirty="0"/>
              <a:t>      //s</a:t>
            </a:r>
            <a:r>
              <a:rPr lang="zh-CN" altLang="en-US" sz="2000" dirty="0"/>
              <a:t>中也可以通过</a:t>
            </a:r>
            <a:r>
              <a:rPr lang="en-US" altLang="zh-CN" sz="2000" dirty="0"/>
              <a:t>context</a:t>
            </a:r>
            <a:r>
              <a:rPr lang="zh-CN" altLang="en-US" sz="2000" dirty="0"/>
              <a:t>接口访问</a:t>
            </a:r>
            <a:r>
              <a:rPr lang="en-US" altLang="zh-CN" sz="2000" dirty="0"/>
              <a:t>,</a:t>
            </a:r>
            <a:r>
              <a:rPr lang="zh-CN" altLang="en-US" sz="2000" dirty="0"/>
              <a:t>如先取得</a:t>
            </a:r>
            <a:r>
              <a:rPr lang="en-US" altLang="zh-CN" sz="2000" dirty="0"/>
              <a:t>context</a:t>
            </a:r>
            <a:r>
              <a:rPr lang="zh-CN" altLang="en-US" sz="2000" dirty="0"/>
              <a:t>中的单例</a:t>
            </a:r>
            <a:r>
              <a:rPr lang="en-US" altLang="zh-CN" sz="2000" dirty="0"/>
              <a:t>,</a:t>
            </a:r>
            <a:r>
              <a:rPr lang="zh-CN" altLang="en-US" sz="2000" dirty="0"/>
              <a:t>再访问单例的接口</a:t>
            </a:r>
            <a:endParaRPr lang="en-US" altLang="zh-CN" sz="2000" dirty="0"/>
          </a:p>
          <a:p>
            <a:r>
              <a:rPr lang="en-US" altLang="zh-CN" sz="2000" dirty="0"/>
              <a:t>     </a:t>
            </a:r>
            <a:r>
              <a:rPr lang="en-US" altLang="zh-CN" sz="2000" dirty="0" err="1"/>
              <a:t>s.doFunc</a:t>
            </a:r>
            <a:r>
              <a:rPr lang="en-US" altLang="zh-CN" sz="2000" dirty="0"/>
              <a:t>( );</a:t>
            </a:r>
            <a:br>
              <a:rPr lang="en-US" altLang="zh-CN" sz="2000" dirty="0"/>
            </a:br>
            <a:r>
              <a:rPr lang="en-US" altLang="zh-CN" sz="2000" dirty="0"/>
              <a:t> }</a:t>
            </a:r>
          </a:p>
          <a:p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2655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9441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275893" cy="498717"/>
          </a:xfrm>
        </p:spPr>
        <p:txBody>
          <a:bodyPr/>
          <a:lstStyle/>
          <a:p>
            <a:r>
              <a:rPr lang="zh-CN" altLang="en-US" dirty="0"/>
              <a:t>策略模式</a:t>
            </a:r>
            <a:r>
              <a:rPr lang="en-US" altLang="zh-CN" dirty="0"/>
              <a:t>(Strategy Pattern)</a:t>
            </a:r>
          </a:p>
        </p:txBody>
      </p:sp>
      <p:sp>
        <p:nvSpPr>
          <p:cNvPr id="3074" name="文本占位符 189442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>
            <a:normAutofit fontScale="92500"/>
          </a:bodyPr>
          <a:lstStyle/>
          <a:p>
            <a:pPr marL="812800" indent="-812800"/>
            <a:r>
              <a:rPr lang="zh-CN" altLang="en-US" b="1" dirty="0">
                <a:solidFill>
                  <a:srgbClr val="000000"/>
                </a:solidFill>
              </a:rPr>
              <a:t>举例：</a:t>
            </a: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一个扑克牌游戏中的玩家</a:t>
            </a:r>
            <a:r>
              <a:rPr lang="en-US" altLang="zh-CN" b="1" dirty="0">
                <a:solidFill>
                  <a:srgbClr val="000000"/>
                </a:solidFill>
              </a:rPr>
              <a:t>(Player),</a:t>
            </a:r>
            <a:r>
              <a:rPr lang="zh-CN" altLang="en-US" b="1" dirty="0">
                <a:solidFill>
                  <a:srgbClr val="000000"/>
                </a:solidFill>
              </a:rPr>
              <a:t>其行为出牌</a:t>
            </a:r>
            <a:r>
              <a:rPr lang="en-US" altLang="zh-CN" b="1" dirty="0">
                <a:solidFill>
                  <a:srgbClr val="000000"/>
                </a:solidFill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</a:rPr>
              <a:t>outCards</a:t>
            </a:r>
            <a:r>
              <a:rPr lang="en-US" altLang="zh-CN" b="1" dirty="0">
                <a:solidFill>
                  <a:srgbClr val="000000"/>
                </a:solidFill>
              </a:rPr>
              <a:t>)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812800" indent="-812800"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在其玩的过程中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）可以选择难度级别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zh-CN" altLang="en-US" b="1" dirty="0">
                <a:solidFill>
                  <a:srgbClr val="000000"/>
                </a:solidFill>
              </a:rPr>
              <a:t>如</a:t>
            </a:r>
            <a:r>
              <a:rPr lang="en-US" altLang="zh-CN" b="1" dirty="0">
                <a:solidFill>
                  <a:srgbClr val="000000"/>
                </a:solidFill>
              </a:rPr>
              <a:t>Beginner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</a:rPr>
              <a:t>Expert</a:t>
            </a:r>
            <a:r>
              <a:rPr lang="zh-CN" altLang="en-US" b="1" dirty="0">
                <a:solidFill>
                  <a:srgbClr val="000000"/>
                </a:solidFill>
              </a:rPr>
              <a:t>等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）可以动态更改难度</a:t>
            </a:r>
            <a:br>
              <a:rPr lang="en-US" altLang="zh-CN" b="1" dirty="0">
                <a:solidFill>
                  <a:srgbClr val="000000"/>
                </a:solidFill>
              </a:rPr>
            </a:br>
            <a:r>
              <a:rPr lang="zh-CN" altLang="en-US" b="1" dirty="0">
                <a:solidFill>
                  <a:srgbClr val="000000"/>
                </a:solidFill>
              </a:rPr>
              <a:t>若嫌电脑太笨，可能加大电脑的</a:t>
            </a:r>
            <a:r>
              <a:rPr lang="en-US" altLang="zh-CN" b="1" dirty="0">
                <a:solidFill>
                  <a:srgbClr val="000000"/>
                </a:solidFill>
              </a:rPr>
              <a:t>AI</a:t>
            </a:r>
            <a:r>
              <a:rPr lang="zh-CN" altLang="en-US" b="1" dirty="0">
                <a:solidFill>
                  <a:srgbClr val="000000"/>
                </a:solidFill>
              </a:rPr>
              <a:t>；若总是玩不过电脑，便可能选择较低难度的出牌方式。</a:t>
            </a:r>
          </a:p>
          <a:p>
            <a:pPr marL="812800" indent="-812800"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原有实现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36" y="838268"/>
            <a:ext cx="5551449" cy="5427580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AutoPlayer</a:t>
            </a:r>
            <a:r>
              <a:rPr lang="zh-CN" altLang="en-US" dirty="0"/>
              <a:t>：</a:t>
            </a:r>
            <a:r>
              <a:rPr lang="en-US" altLang="zh-CN" dirty="0"/>
              <a:t>public Player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…</a:t>
            </a:r>
            <a:br>
              <a:rPr lang="en-US" altLang="zh-CN" dirty="0"/>
            </a:br>
            <a:r>
              <a:rPr lang="en-US" altLang="zh-CN" dirty="0"/>
              <a:t>       void </a:t>
            </a:r>
            <a:r>
              <a:rPr lang="en-US" altLang="zh-CN" dirty="0" err="1"/>
              <a:t>outCards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level ) {</a:t>
            </a:r>
            <a:br>
              <a:rPr lang="en-US" altLang="zh-CN" dirty="0"/>
            </a:br>
            <a:r>
              <a:rPr lang="en-US" altLang="zh-CN" dirty="0"/>
              <a:t>            if(level == BEGINNER) {</a:t>
            </a:r>
            <a:br>
              <a:rPr lang="en-US" altLang="zh-CN" dirty="0"/>
            </a:br>
            <a:r>
              <a:rPr lang="en-US" altLang="zh-CN" dirty="0"/>
              <a:t>                  …</a:t>
            </a:r>
            <a:br>
              <a:rPr lang="en-US" altLang="zh-CN" dirty="0"/>
            </a:br>
            <a:r>
              <a:rPr lang="en-US" altLang="zh-CN" dirty="0"/>
              <a:t>            }else if (level== EXPERT) {</a:t>
            </a:r>
            <a:br>
              <a:rPr lang="en-US" altLang="zh-CN" dirty="0"/>
            </a:br>
            <a:r>
              <a:rPr lang="en-US" altLang="zh-CN" dirty="0"/>
              <a:t>                  …</a:t>
            </a:r>
            <a:br>
              <a:rPr lang="en-US" altLang="zh-CN" dirty="0"/>
            </a:br>
            <a:r>
              <a:rPr lang="en-US" altLang="zh-CN" dirty="0"/>
              <a:t>            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virtual void  </a:t>
            </a:r>
            <a:r>
              <a:rPr lang="en-US" altLang="zh-CN" dirty="0" err="1"/>
              <a:t>otherFunction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19762" y="1219258"/>
            <a:ext cx="304792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/>
              <a:t>level/</a:t>
            </a:r>
            <a:r>
              <a:rPr lang="zh-CN" altLang="en-US" dirty="0"/>
              <a:t>变更实现时：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、修改</a:t>
            </a:r>
            <a:r>
              <a:rPr lang="en-US" altLang="zh-CN" dirty="0" err="1"/>
              <a:t>outCards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派生子类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（实现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2566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原有实现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12" y="914466"/>
            <a:ext cx="6678411" cy="4894194"/>
          </a:xfrm>
          <a:solidFill>
            <a:schemeClr val="bg1"/>
          </a:solidFill>
          <a:ln>
            <a:solidFill>
              <a:schemeClr val="accent5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ExpandAutoPlayer</a:t>
            </a:r>
            <a:r>
              <a:rPr lang="zh-CN" altLang="en-US" dirty="0"/>
              <a:t>：</a:t>
            </a:r>
            <a:r>
              <a:rPr lang="en-US" altLang="zh-CN" dirty="0"/>
              <a:t>public </a:t>
            </a:r>
            <a:r>
              <a:rPr lang="en-US" altLang="zh-CN" dirty="0" err="1"/>
              <a:t>AutoPlayer</a:t>
            </a:r>
            <a:r>
              <a:rPr lang="en-US" altLang="zh-CN" dirty="0"/>
              <a:t>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…</a:t>
            </a:r>
            <a:br>
              <a:rPr lang="en-US" altLang="zh-CN" dirty="0"/>
            </a:br>
            <a:r>
              <a:rPr lang="en-US" altLang="zh-CN" dirty="0"/>
              <a:t>       virtual void </a:t>
            </a:r>
            <a:r>
              <a:rPr lang="en-US" altLang="zh-CN" dirty="0" err="1"/>
              <a:t>outCards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level ) {</a:t>
            </a:r>
            <a:br>
              <a:rPr lang="en-US" altLang="zh-CN" dirty="0"/>
            </a:br>
            <a:r>
              <a:rPr lang="en-US" altLang="zh-CN" dirty="0"/>
              <a:t>            if(level == GENIUS) {</a:t>
            </a:r>
            <a:br>
              <a:rPr lang="en-US" altLang="zh-CN" dirty="0"/>
            </a:br>
            <a:r>
              <a:rPr lang="en-US" altLang="zh-CN" dirty="0"/>
              <a:t>                  …</a:t>
            </a:r>
            <a:br>
              <a:rPr lang="en-US" altLang="zh-CN" dirty="0"/>
            </a:br>
            <a:r>
              <a:rPr lang="en-US" altLang="zh-CN" dirty="0"/>
              <a:t>            }else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AutoPlayer</a:t>
            </a:r>
            <a:r>
              <a:rPr lang="en-US" altLang="zh-CN" dirty="0"/>
              <a:t>::</a:t>
            </a:r>
            <a:r>
              <a:rPr lang="en-US" altLang="zh-CN" dirty="0" err="1"/>
              <a:t>outCards</a:t>
            </a:r>
            <a:r>
              <a:rPr lang="en-US" altLang="zh-CN" dirty="0"/>
              <a:t>(level);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virtual void  </a:t>
            </a:r>
            <a:r>
              <a:rPr lang="en-US" altLang="zh-CN" dirty="0" err="1"/>
              <a:t>otherFunction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4970" y="1828842"/>
            <a:ext cx="3505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限制了其它方向的变化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 </a:t>
            </a:r>
            <a:r>
              <a:rPr lang="en-US" altLang="zh-CN" dirty="0" err="1">
                <a:solidFill>
                  <a:srgbClr val="FF0000"/>
                </a:solidFill>
              </a:rPr>
              <a:t>otherFunction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1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原有实现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110" y="914466"/>
            <a:ext cx="6465825" cy="5503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AutoPlayer</a:t>
            </a:r>
            <a:r>
              <a:rPr lang="zh-CN" altLang="en-US" dirty="0"/>
              <a:t>：</a:t>
            </a:r>
            <a:r>
              <a:rPr lang="en-US" altLang="zh-CN" dirty="0"/>
              <a:t>public Player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     virtual void </a:t>
            </a:r>
            <a:r>
              <a:rPr lang="en-US" altLang="zh-CN" dirty="0" err="1"/>
              <a:t>outCards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level );</a:t>
            </a:r>
            <a:br>
              <a:rPr lang="en-US" altLang="zh-CN" dirty="0"/>
            </a:br>
            <a:r>
              <a:rPr lang="en-US" altLang="zh-CN" dirty="0"/>
              <a:t>        virtual void  </a:t>
            </a:r>
            <a:r>
              <a:rPr lang="en-US" altLang="zh-CN" dirty="0" err="1"/>
              <a:t>otherFunction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zh-CN" altLang="en-US" dirty="0"/>
              <a:t>；</a:t>
            </a:r>
            <a:br>
              <a:rPr lang="en-US" altLang="zh-CN" dirty="0"/>
            </a:b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BeginnerPlayer</a:t>
            </a:r>
            <a:r>
              <a:rPr lang="zh-CN" altLang="en-US" dirty="0"/>
              <a:t>：</a:t>
            </a:r>
            <a:r>
              <a:rPr lang="en-US" altLang="zh-CN" dirty="0"/>
              <a:t>public </a:t>
            </a:r>
            <a:r>
              <a:rPr lang="en-US" altLang="zh-CN" dirty="0" err="1"/>
              <a:t>AutoPlayer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       void </a:t>
            </a:r>
            <a:r>
              <a:rPr lang="en-US" altLang="zh-CN" dirty="0" err="1"/>
              <a:t>outCards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    virtual void  </a:t>
            </a:r>
            <a:r>
              <a:rPr lang="en-US" altLang="zh-CN" dirty="0" err="1"/>
              <a:t>otherFunction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ExpertPlayer</a:t>
            </a:r>
            <a:r>
              <a:rPr lang="zh-CN" altLang="en-US" dirty="0"/>
              <a:t>：</a:t>
            </a:r>
            <a:r>
              <a:rPr lang="en-US" altLang="zh-CN" dirty="0"/>
              <a:t>public </a:t>
            </a:r>
            <a:r>
              <a:rPr lang="en-US" altLang="zh-CN" dirty="0" err="1"/>
              <a:t>AutoPlayer</a:t>
            </a:r>
            <a:r>
              <a:rPr lang="en-US" altLang="zh-CN" dirty="0"/>
              <a:t> { … }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38892" y="2057436"/>
            <a:ext cx="3505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同样限制了其它方向的变化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 </a:t>
            </a:r>
            <a:r>
              <a:rPr lang="en-US" altLang="zh-CN" dirty="0" err="1">
                <a:solidFill>
                  <a:srgbClr val="FF0000"/>
                </a:solidFill>
              </a:rPr>
              <a:t>otherFunction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1905040"/>
            <a:ext cx="8207375" cy="11604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各</a:t>
            </a:r>
            <a:r>
              <a:rPr lang="en-US" altLang="zh-CN" dirty="0" err="1"/>
              <a:t>outCards</a:t>
            </a:r>
            <a:r>
              <a:rPr lang="zh-CN" altLang="en-US" dirty="0"/>
              <a:t>的差异，是因为各种算法的变化导致的。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将算法的变化进行封装，再独立出来。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72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" y="381080"/>
            <a:ext cx="8762770" cy="60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1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058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策略模式结构</a:t>
            </a:r>
          </a:p>
        </p:txBody>
      </p:sp>
      <p:pic>
        <p:nvPicPr>
          <p:cNvPr id="4" name="Picture 2" descr="http://my.csdn.net/uploads/201205/11/1336732187_4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981238"/>
            <a:ext cx="8076988" cy="396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0480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策略模式意图</a:t>
            </a:r>
          </a:p>
        </p:txBody>
      </p:sp>
      <p:sp>
        <p:nvSpPr>
          <p:cNvPr id="4098" name="文本占位符 204802"/>
          <p:cNvSpPr>
            <a:spLocks noGrp="1" noRot="1" noChangeArrowheads="1"/>
          </p:cNvSpPr>
          <p:nvPr>
            <p:ph idx="4294967295"/>
          </p:nvPr>
        </p:nvSpPr>
        <p:spPr>
          <a:xfrm>
            <a:off x="457308" y="1371654"/>
            <a:ext cx="8207375" cy="4632325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>
                <a:solidFill>
                  <a:schemeClr val="hlink"/>
                </a:solidFill>
              </a:rPr>
              <a:t>多个</a:t>
            </a:r>
            <a:r>
              <a:rPr lang="zh-CN" altLang="en-US" dirty="0"/>
              <a:t>实现或实现的一部分，并一一封装起来。</a:t>
            </a:r>
          </a:p>
          <a:p>
            <a:r>
              <a:rPr lang="zh-CN" altLang="en-US" dirty="0"/>
              <a:t>在行为的</a:t>
            </a:r>
            <a:r>
              <a:rPr lang="zh-CN" altLang="en-US" dirty="0">
                <a:solidFill>
                  <a:schemeClr val="hlink"/>
                </a:solidFill>
              </a:rPr>
              <a:t>动态</a:t>
            </a:r>
            <a:r>
              <a:rPr lang="zh-CN" altLang="en-US" dirty="0"/>
              <a:t>执行过程中，可以</a:t>
            </a:r>
            <a:r>
              <a:rPr lang="zh-CN" altLang="en-US" dirty="0">
                <a:solidFill>
                  <a:schemeClr val="hlink"/>
                </a:solidFill>
              </a:rPr>
              <a:t>替换</a:t>
            </a:r>
            <a:r>
              <a:rPr lang="zh-CN" altLang="en-US" dirty="0"/>
              <a:t>各实现。</a:t>
            </a:r>
          </a:p>
          <a:p>
            <a:r>
              <a:rPr lang="zh-CN" altLang="en-US" dirty="0"/>
              <a:t>这样，各实现可独立于使用者</a:t>
            </a:r>
            <a:r>
              <a:rPr lang="en-US" altLang="zh-CN" dirty="0"/>
              <a:t>(</a:t>
            </a:r>
            <a:r>
              <a:rPr lang="zh-CN" altLang="en-US" dirty="0"/>
              <a:t>客户</a:t>
            </a:r>
            <a:r>
              <a:rPr lang="en-US" altLang="zh-CN" dirty="0"/>
              <a:t>)</a:t>
            </a:r>
            <a:r>
              <a:rPr lang="zh-CN" altLang="en-US" dirty="0"/>
              <a:t>而变化。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126</TotalTime>
  <Pages>0</Pages>
  <Words>909</Words>
  <Characters>0</Characters>
  <Application>Microsoft Office PowerPoint</Application>
  <PresentationFormat>全屏显示(4:3)</PresentationFormat>
  <Lines>0</Lines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策略模式(Strategy Pattern)</vt:lpstr>
      <vt:lpstr>原有实现1：</vt:lpstr>
      <vt:lpstr>原有实现2：</vt:lpstr>
      <vt:lpstr>原有实现3：</vt:lpstr>
      <vt:lpstr>解决方案</vt:lpstr>
      <vt:lpstr>PowerPoint 演示文稿</vt:lpstr>
      <vt:lpstr>策略模式结构</vt:lpstr>
      <vt:lpstr>策略模式意图</vt:lpstr>
      <vt:lpstr>适用性</vt:lpstr>
      <vt:lpstr>效果</vt:lpstr>
      <vt:lpstr>实现说明</vt:lpstr>
      <vt:lpstr>代替条件分支或case语句(例)</vt:lpstr>
      <vt:lpstr>策略的建立与绑定(例)</vt:lpstr>
      <vt:lpstr>Context与Strategy间的信息传递(例)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张李彭陈</cp:lastModifiedBy>
  <cp:revision>109</cp:revision>
  <dcterms:created xsi:type="dcterms:W3CDTF">2017-09-26T11:09:24Z</dcterms:created>
  <dcterms:modified xsi:type="dcterms:W3CDTF">2024-09-26T03:33:16Z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2052-10.1.0.6235</vt:lpwstr>
  </property>
</Properties>
</file>