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69" r:id="rId2"/>
    <p:sldId id="257" r:id="rId3"/>
    <p:sldId id="263" r:id="rId4"/>
    <p:sldId id="264" r:id="rId5"/>
    <p:sldId id="265" r:id="rId6"/>
    <p:sldId id="266" r:id="rId7"/>
    <p:sldId id="26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10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857436" y="2345874"/>
            <a:ext cx="736233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</a:t>
            </a:r>
            <a:endParaRPr lang="en-US" altLang="zh-CN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(Observer Pattern)</a:t>
            </a:r>
            <a:endParaRPr lang="zh-CN" altLang="en-US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24115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</p:spTree>
    <p:extLst>
      <p:ext uri="{BB962C8B-B14F-4D97-AF65-F5344CB8AC3E}">
        <p14:creationId xmlns:p14="http://schemas.microsoft.com/office/powerpoint/2010/main" val="357464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104533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97989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94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6548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114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</p:sldLayoutIdLst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074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206849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观察者模式变体</a:t>
            </a:r>
          </a:p>
        </p:txBody>
      </p:sp>
      <p:pic>
        <p:nvPicPr>
          <p:cNvPr id="6146" name="图片 2068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3820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20787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观察者模式效果</a:t>
            </a:r>
          </a:p>
        </p:txBody>
      </p:sp>
      <p:sp>
        <p:nvSpPr>
          <p:cNvPr id="7170" name="文本占位符 207874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目标与观察者间解耦（只在抽象层耦合）</a:t>
            </a:r>
          </a:p>
          <a:p>
            <a:r>
              <a:rPr lang="zh-CN" altLang="en-US"/>
              <a:t>支持广播通信</a:t>
            </a:r>
          </a:p>
          <a:p>
            <a:r>
              <a:rPr lang="zh-CN" altLang="en-US"/>
              <a:t>不足：更新可能出现意外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20889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观察者模式的实现问题</a:t>
            </a:r>
          </a:p>
        </p:txBody>
      </p:sp>
      <p:sp>
        <p:nvSpPr>
          <p:cNvPr id="8194" name="文本占位符 208898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目标与观察者间的关联管理</a:t>
            </a:r>
          </a:p>
          <a:p>
            <a:pPr lvl="1"/>
            <a:r>
              <a:rPr lang="zh-CN" altLang="en-US" dirty="0"/>
              <a:t>可直接关联，也可将关联关系存入一个</a:t>
            </a:r>
            <a:r>
              <a:rPr lang="en-US" altLang="zh-CN" dirty="0"/>
              <a:t>Map</a:t>
            </a:r>
            <a:r>
              <a:rPr lang="zh-CN" altLang="en-US" dirty="0"/>
              <a:t>表中</a:t>
            </a:r>
          </a:p>
          <a:p>
            <a:pPr lvl="1"/>
            <a:r>
              <a:rPr lang="zh-CN" altLang="en-US" dirty="0"/>
              <a:t>目标可以多个。即二者为多对多关系。</a:t>
            </a:r>
          </a:p>
          <a:p>
            <a:r>
              <a:rPr lang="zh-CN" altLang="en-US" dirty="0"/>
              <a:t>更新的触发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88417"/>
          <p:cNvSpPr>
            <a:spLocks noGrp="1" noRot="1" noChangeArrowheads="1"/>
          </p:cNvSpPr>
          <p:nvPr>
            <p:ph type="title"/>
          </p:nvPr>
        </p:nvSpPr>
        <p:spPr>
          <a:xfrm>
            <a:off x="677097" y="125002"/>
            <a:ext cx="4352091" cy="498717"/>
          </a:xfrm>
        </p:spPr>
        <p:txBody>
          <a:bodyPr/>
          <a:lstStyle/>
          <a:p>
            <a:r>
              <a:rPr lang="zh-CN" altLang="en-US" dirty="0"/>
              <a:t>观察者模式（</a:t>
            </a:r>
            <a:r>
              <a:rPr lang="en-US" altLang="zh-CN" dirty="0"/>
              <a:t>Observer Pattern</a:t>
            </a:r>
            <a:r>
              <a:rPr lang="zh-CN" altLang="en-US" dirty="0"/>
              <a:t>）</a:t>
            </a:r>
          </a:p>
        </p:txBody>
      </p:sp>
      <p:sp>
        <p:nvSpPr>
          <p:cNvPr id="3074" name="文本占位符 188418"/>
          <p:cNvSpPr>
            <a:spLocks noGrp="1" noRot="1" noChangeArrowheads="1"/>
          </p:cNvSpPr>
          <p:nvPr>
            <p:ph idx="4294967295"/>
          </p:nvPr>
        </p:nvSpPr>
        <p:spPr>
          <a:xfrm>
            <a:off x="533506" y="1143060"/>
            <a:ext cx="7886700" cy="4351337"/>
          </a:xfrm>
        </p:spPr>
        <p:txBody>
          <a:bodyPr/>
          <a:lstStyle/>
          <a:p>
            <a:pPr marL="609600" indent="-609600"/>
            <a:r>
              <a:rPr lang="zh-CN" altLang="en-US" dirty="0"/>
              <a:t>又名：订阅</a:t>
            </a:r>
            <a:r>
              <a:rPr lang="en-US" altLang="zh-CN" dirty="0"/>
              <a:t>-</a:t>
            </a:r>
            <a:r>
              <a:rPr lang="zh-CN" altLang="en-US" dirty="0"/>
              <a:t>发布模式</a:t>
            </a:r>
          </a:p>
          <a:p>
            <a:pPr marL="609600" indent="-609600"/>
            <a:r>
              <a:rPr lang="zh-CN" altLang="en-US" dirty="0"/>
              <a:t>例：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zh-CN" altLang="en-US" dirty="0"/>
              <a:t>       一个时钟模型，当时间改变时，通知各显示界面，如以数字形式显示，或以表盘形式显示。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209921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例子代码</a:t>
            </a:r>
          </a:p>
        </p:txBody>
      </p:sp>
      <p:sp>
        <p:nvSpPr>
          <p:cNvPr id="9218" name="矩形 209922"/>
          <p:cNvSpPr>
            <a:spLocks noChangeArrowheads="1"/>
          </p:cNvSpPr>
          <p:nvPr/>
        </p:nvSpPr>
        <p:spPr bwMode="auto">
          <a:xfrm>
            <a:off x="304800" y="1752600"/>
            <a:ext cx="8077200" cy="22891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sz="1800" b="1" dirty="0"/>
              <a:t>class Subject;</a:t>
            </a:r>
          </a:p>
          <a:p>
            <a:pPr algn="l">
              <a:spcBef>
                <a:spcPct val="0"/>
              </a:spcBef>
            </a:pPr>
            <a:endParaRPr lang="en-US" altLang="zh-CN" sz="1800" b="1" dirty="0"/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class Observer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public</a:t>
            </a:r>
            <a:r>
              <a:rPr lang="zh-CN" altLang="en-US" sz="1800" b="1" dirty="0"/>
              <a:t>：</a:t>
            </a:r>
          </a:p>
          <a:p>
            <a:pPr algn="l">
              <a:spcBef>
                <a:spcPct val="0"/>
              </a:spcBef>
            </a:pPr>
            <a:r>
              <a:rPr lang="zh-CN" altLang="en-US" sz="1800" b="1" dirty="0"/>
              <a:t>    </a:t>
            </a:r>
            <a:r>
              <a:rPr lang="en-US" altLang="zh-CN" sz="1800" b="1" dirty="0"/>
              <a:t>virtual ~Observer</a:t>
            </a:r>
            <a:r>
              <a:rPr lang="zh-CN" altLang="en-US" sz="1800" b="1" dirty="0"/>
              <a:t>（）</a:t>
            </a:r>
            <a:r>
              <a:rPr lang="en-US" altLang="zh-CN" sz="1800" b="1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virtual void Update(Subject * </a:t>
            </a:r>
            <a:r>
              <a:rPr lang="en-US" altLang="zh-CN" sz="1800" b="1" dirty="0" err="1"/>
              <a:t>theChangedSubject</a:t>
            </a:r>
            <a:r>
              <a:rPr lang="en-US" altLang="zh-CN" sz="1800" b="1" dirty="0"/>
              <a:t>) = 0;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}</a:t>
            </a:r>
            <a:r>
              <a:rPr lang="zh-CN" altLang="en-US" sz="1800" b="1" dirty="0"/>
              <a:t>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矩形 210945"/>
          <p:cNvSpPr>
            <a:spLocks noChangeArrowheads="1"/>
          </p:cNvSpPr>
          <p:nvPr/>
        </p:nvSpPr>
        <p:spPr bwMode="auto">
          <a:xfrm>
            <a:off x="419100" y="685872"/>
            <a:ext cx="8305800" cy="585946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sz="1800" b="1" dirty="0"/>
              <a:t>class Subject  {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public: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Subject( );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virtual ~Subject( );</a:t>
            </a:r>
          </a:p>
          <a:p>
            <a:pPr algn="l">
              <a:spcBef>
                <a:spcPct val="0"/>
              </a:spcBef>
            </a:pPr>
            <a:endParaRPr lang="en-US" altLang="zh-CN" sz="1800" b="1" dirty="0"/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virtual void </a:t>
            </a:r>
            <a:r>
              <a:rPr lang="en-US" altLang="zh-CN" sz="1800" b="1" dirty="0" err="1"/>
              <a:t>Atach</a:t>
            </a:r>
            <a:r>
              <a:rPr lang="en-US" altLang="zh-CN" sz="1800" b="1" dirty="0"/>
              <a:t>(Observer * </a:t>
            </a:r>
            <a:r>
              <a:rPr lang="en-US" altLang="zh-CN" sz="1800" b="1" dirty="0" err="1"/>
              <a:t>obj</a:t>
            </a:r>
            <a:r>
              <a:rPr lang="en-US" altLang="zh-CN" sz="1800" b="1" dirty="0"/>
              <a:t> ) {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     observers-&gt;Append(</a:t>
            </a:r>
            <a:r>
              <a:rPr lang="en-US" altLang="zh-CN" sz="1800" b="1" dirty="0" err="1"/>
              <a:t>obj</a:t>
            </a:r>
            <a:r>
              <a:rPr lang="en-US" altLang="zh-CN" sz="1800" b="1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}</a:t>
            </a:r>
          </a:p>
          <a:p>
            <a:pPr algn="l">
              <a:spcBef>
                <a:spcPct val="0"/>
              </a:spcBef>
            </a:pPr>
            <a:endParaRPr lang="en-US" altLang="zh-CN" sz="1800" b="1" dirty="0"/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virtual void Detach(Observer * </a:t>
            </a:r>
            <a:r>
              <a:rPr lang="en-US" altLang="zh-CN" sz="1800" b="1" dirty="0" err="1"/>
              <a:t>obj</a:t>
            </a:r>
            <a:r>
              <a:rPr lang="en-US" altLang="zh-CN" sz="1800" b="1" dirty="0"/>
              <a:t>)  {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     observers-&gt;Remove(</a:t>
            </a:r>
            <a:r>
              <a:rPr lang="en-US" altLang="zh-CN" sz="1800" b="1" dirty="0" err="1"/>
              <a:t>obj</a:t>
            </a:r>
            <a:r>
              <a:rPr lang="en-US" altLang="zh-CN" sz="1800" b="1" dirty="0"/>
              <a:t>);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}</a:t>
            </a:r>
          </a:p>
          <a:p>
            <a:pPr algn="l">
              <a:spcBef>
                <a:spcPct val="0"/>
              </a:spcBef>
            </a:pPr>
            <a:endParaRPr lang="en-US" altLang="zh-CN" sz="1800" b="1" dirty="0"/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virtual void Notify() {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   </a:t>
            </a:r>
            <a:r>
              <a:rPr lang="en-US" altLang="zh-CN" sz="1800" b="1" dirty="0" err="1"/>
              <a:t>ListIterator</a:t>
            </a:r>
            <a:r>
              <a:rPr lang="en-US" altLang="zh-CN" sz="1800" b="1" dirty="0"/>
              <a:t>&lt;Observer *&gt;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(observers);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   for( </a:t>
            </a:r>
            <a:r>
              <a:rPr lang="en-US" altLang="zh-CN" sz="1800" b="1" dirty="0" err="1"/>
              <a:t>i.First</a:t>
            </a:r>
            <a:r>
              <a:rPr lang="en-US" altLang="zh-CN" sz="1800" b="1" dirty="0"/>
              <a:t>(); !</a:t>
            </a:r>
            <a:r>
              <a:rPr lang="en-US" altLang="zh-CN" sz="1800" b="1" dirty="0" err="1"/>
              <a:t>i.IsDone</a:t>
            </a:r>
            <a:r>
              <a:rPr lang="en-US" altLang="zh-CN" sz="1800" b="1" dirty="0"/>
              <a:t>();</a:t>
            </a:r>
            <a:r>
              <a:rPr lang="en-US" altLang="zh-CN" sz="1800" b="1" dirty="0" err="1"/>
              <a:t>i.Next</a:t>
            </a:r>
            <a:r>
              <a:rPr lang="en-US" altLang="zh-CN" sz="1800" b="1" dirty="0"/>
              <a:t>()) {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       </a:t>
            </a:r>
            <a:r>
              <a:rPr lang="en-US" altLang="zh-CN" sz="1800" b="1" dirty="0" err="1"/>
              <a:t>i.CurrentItem</a:t>
            </a:r>
            <a:r>
              <a:rPr lang="en-US" altLang="zh-CN" sz="1800" b="1" dirty="0"/>
              <a:t>()-&gt;Update(this);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   }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}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private:             List&lt;Observer *&gt; * observers;    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};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矩形 211969"/>
          <p:cNvSpPr>
            <a:spLocks noChangeArrowheads="1"/>
          </p:cNvSpPr>
          <p:nvPr/>
        </p:nvSpPr>
        <p:spPr bwMode="auto">
          <a:xfrm>
            <a:off x="990600" y="1371600"/>
            <a:ext cx="6858000" cy="3937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sz="1800" b="1" dirty="0"/>
              <a:t>//</a:t>
            </a:r>
            <a:r>
              <a:rPr lang="zh-CN" altLang="en-US" sz="1800" b="1" dirty="0"/>
              <a:t>具体的目标类</a:t>
            </a:r>
            <a:r>
              <a:rPr lang="en-US" altLang="zh-CN" sz="1800" b="1" dirty="0" err="1"/>
              <a:t>ClockTimer</a:t>
            </a:r>
            <a:endParaRPr lang="en-US" altLang="zh-CN" sz="1800" b="1" dirty="0"/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class </a:t>
            </a:r>
            <a:r>
              <a:rPr lang="en-US" altLang="zh-CN" sz="1800" b="1" dirty="0" err="1"/>
              <a:t>ClockTimer:public</a:t>
            </a:r>
            <a:r>
              <a:rPr lang="en-US" altLang="zh-CN" sz="1800" b="1" dirty="0"/>
              <a:t> Subject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public: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 </a:t>
            </a:r>
            <a:r>
              <a:rPr lang="en-US" altLang="zh-CN" sz="1800" b="1" dirty="0" err="1"/>
              <a:t>ClockTimer</a:t>
            </a:r>
            <a:r>
              <a:rPr lang="en-US" altLang="zh-CN" sz="1800" b="1" dirty="0"/>
              <a:t>( );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virtual int </a:t>
            </a:r>
            <a:r>
              <a:rPr lang="en-US" altLang="zh-CN" sz="1800" b="1" dirty="0" err="1"/>
              <a:t>GetHour</a:t>
            </a:r>
            <a:r>
              <a:rPr lang="en-US" altLang="zh-CN" sz="1800" b="1" dirty="0"/>
              <a:t>();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 virtual int </a:t>
            </a:r>
            <a:r>
              <a:rPr lang="en-US" altLang="zh-CN" sz="1800" b="1" dirty="0" err="1"/>
              <a:t>GetMinute</a:t>
            </a:r>
            <a:r>
              <a:rPr lang="en-US" altLang="zh-CN" sz="1800" b="1" dirty="0"/>
              <a:t>();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 virtual int </a:t>
            </a:r>
            <a:r>
              <a:rPr lang="en-US" altLang="zh-CN" sz="1800" b="1" dirty="0" err="1"/>
              <a:t>GetSecond</a:t>
            </a:r>
            <a:r>
              <a:rPr lang="en-US" altLang="zh-CN" sz="1800" b="1" dirty="0"/>
              <a:t>();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 void Tick() {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        //</a:t>
            </a:r>
            <a:r>
              <a:rPr lang="zh-CN" altLang="en-US" sz="1800" b="1" dirty="0"/>
              <a:t>记录当前时间</a:t>
            </a:r>
          </a:p>
          <a:p>
            <a:pPr algn="l">
              <a:spcBef>
                <a:spcPct val="0"/>
              </a:spcBef>
            </a:pPr>
            <a:r>
              <a:rPr lang="zh-CN" altLang="en-US" sz="1800" b="1" dirty="0"/>
              <a:t>            </a:t>
            </a:r>
            <a:r>
              <a:rPr lang="en-US" altLang="zh-CN" sz="1800" b="1" dirty="0"/>
              <a:t>Notify</a:t>
            </a:r>
            <a:r>
              <a:rPr lang="zh-CN" altLang="en-US" sz="1800" b="1" dirty="0"/>
              <a:t>（）；</a:t>
            </a:r>
          </a:p>
          <a:p>
            <a:pPr algn="l">
              <a:spcBef>
                <a:spcPct val="0"/>
              </a:spcBef>
            </a:pPr>
            <a:r>
              <a:rPr lang="zh-CN" altLang="en-US" sz="1800" b="1" dirty="0"/>
              <a:t>     </a:t>
            </a:r>
            <a:r>
              <a:rPr lang="en-US" altLang="zh-CN" sz="1800" b="1" dirty="0"/>
              <a:t>}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};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矩形 212993"/>
          <p:cNvSpPr>
            <a:spLocks noChangeArrowheads="1"/>
          </p:cNvSpPr>
          <p:nvPr/>
        </p:nvSpPr>
        <p:spPr bwMode="auto">
          <a:xfrm>
            <a:off x="533400" y="228600"/>
            <a:ext cx="8305800" cy="66833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zh-CN" sz="1800" b="1" dirty="0"/>
              <a:t>//</a:t>
            </a:r>
            <a:r>
              <a:rPr lang="zh-CN" altLang="en-US" sz="1800" b="1" dirty="0"/>
              <a:t>具体的观察者类</a:t>
            </a:r>
            <a:r>
              <a:rPr lang="en-US" altLang="zh-CN" sz="1800" b="1" dirty="0" err="1"/>
              <a:t>DigitalClock</a:t>
            </a:r>
            <a:endParaRPr lang="en-US" altLang="zh-CN" sz="1800" b="1" dirty="0"/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class </a:t>
            </a:r>
            <a:r>
              <a:rPr lang="en-US" altLang="zh-CN" sz="1800" b="1" dirty="0" err="1"/>
              <a:t>DigitalClock</a:t>
            </a:r>
            <a:r>
              <a:rPr lang="zh-CN" altLang="en-US" sz="1800" b="1" dirty="0"/>
              <a:t>：</a:t>
            </a:r>
            <a:r>
              <a:rPr lang="en-US" altLang="zh-CN" sz="1800" b="1" dirty="0"/>
              <a:t>public Observer  {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public</a:t>
            </a:r>
            <a:r>
              <a:rPr lang="zh-CN" altLang="en-US" sz="1800" b="1" dirty="0"/>
              <a:t>：</a:t>
            </a:r>
          </a:p>
          <a:p>
            <a:pPr algn="l">
              <a:spcBef>
                <a:spcPct val="0"/>
              </a:spcBef>
            </a:pPr>
            <a:r>
              <a:rPr lang="zh-CN" altLang="en-US" sz="1800" b="1" dirty="0"/>
              <a:t>     </a:t>
            </a:r>
            <a:r>
              <a:rPr lang="en-US" altLang="zh-CN" sz="1800" b="1" dirty="0" err="1"/>
              <a:t>DigitalClock</a:t>
            </a:r>
            <a:r>
              <a:rPr lang="zh-CN" altLang="en-US" sz="1800" b="1" dirty="0"/>
              <a:t>（</a:t>
            </a:r>
            <a:r>
              <a:rPr lang="en-US" altLang="zh-CN" sz="1800" b="1" dirty="0" err="1"/>
              <a:t>ClockTiemr</a:t>
            </a:r>
            <a:r>
              <a:rPr lang="en-US" altLang="zh-CN" sz="1800" b="1" dirty="0"/>
              <a:t> * </a:t>
            </a:r>
            <a:r>
              <a:rPr lang="en-US" altLang="zh-CN" sz="1800" b="1" dirty="0" err="1"/>
              <a:t>theSubject</a:t>
            </a:r>
            <a:r>
              <a:rPr lang="zh-CN" altLang="en-US" sz="1800" b="1" dirty="0"/>
              <a:t>）</a:t>
            </a:r>
            <a:r>
              <a:rPr lang="en-US" altLang="zh-CN" sz="1800" b="1" dirty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         subject = </a:t>
            </a:r>
            <a:r>
              <a:rPr lang="en-US" altLang="zh-CN" sz="1800" b="1" dirty="0" err="1"/>
              <a:t>theSubject</a:t>
            </a:r>
            <a:r>
              <a:rPr lang="en-US" altLang="zh-CN" sz="1800" b="1" dirty="0"/>
              <a:t>;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         subject-&gt;Attach(this);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 }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 virtual ~</a:t>
            </a:r>
            <a:r>
              <a:rPr lang="en-US" altLang="zh-CN" sz="1800" b="1" dirty="0" err="1"/>
              <a:t>DigitalClock</a:t>
            </a:r>
            <a:r>
              <a:rPr lang="zh-CN" altLang="en-US" sz="1800" b="1" dirty="0"/>
              <a:t>（）</a:t>
            </a:r>
            <a:r>
              <a:rPr lang="en-US" altLang="zh-CN" sz="1800" b="1" dirty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         subject-&gt;Detach(this);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 }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 virtual  void Update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Subject * </a:t>
            </a:r>
            <a:r>
              <a:rPr lang="en-US" altLang="zh-CN" sz="1800" b="1" dirty="0" err="1"/>
              <a:t>theChangedSubject</a:t>
            </a:r>
            <a:r>
              <a:rPr lang="zh-CN" altLang="en-US" sz="1800" b="1" dirty="0"/>
              <a:t>）</a:t>
            </a:r>
            <a:r>
              <a:rPr lang="en-US" altLang="zh-CN" sz="1800" b="1" dirty="0"/>
              <a:t>{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          if(</a:t>
            </a:r>
            <a:r>
              <a:rPr lang="en-US" altLang="zh-CN" sz="1800" b="1" dirty="0" err="1"/>
              <a:t>theChangedSubject</a:t>
            </a:r>
            <a:r>
              <a:rPr lang="en-US" altLang="zh-CN" sz="1800" b="1" dirty="0"/>
              <a:t> == subject) {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                Draw();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          }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 }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 virtual void Draw() {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       int h= subject-&gt;</a:t>
            </a:r>
            <a:r>
              <a:rPr lang="en-US" altLang="zh-CN" sz="1800" b="1" dirty="0" err="1"/>
              <a:t>GetHour</a:t>
            </a:r>
            <a:r>
              <a:rPr lang="en-US" altLang="zh-CN" sz="1800" b="1" dirty="0"/>
              <a:t>();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       int m = subject-&gt;</a:t>
            </a:r>
            <a:r>
              <a:rPr lang="en-US" altLang="zh-CN" sz="1800" b="1" dirty="0" err="1"/>
              <a:t>GetMinute</a:t>
            </a:r>
            <a:r>
              <a:rPr lang="en-US" altLang="zh-CN" sz="1800" b="1" dirty="0"/>
              <a:t>();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       int s = subject-&gt;</a:t>
            </a:r>
            <a:r>
              <a:rPr lang="en-US" altLang="zh-CN" sz="1800" b="1" dirty="0" err="1"/>
              <a:t>GetSecond</a:t>
            </a:r>
            <a:r>
              <a:rPr lang="en-US" altLang="zh-CN" sz="1800" b="1" dirty="0"/>
              <a:t>();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       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           //</a:t>
            </a:r>
            <a:r>
              <a:rPr lang="zh-CN" altLang="en-US" sz="1800" b="1" dirty="0"/>
              <a:t>绘制时钟，略</a:t>
            </a:r>
          </a:p>
          <a:p>
            <a:pPr algn="l">
              <a:spcBef>
                <a:spcPct val="0"/>
              </a:spcBef>
            </a:pPr>
            <a:r>
              <a:rPr lang="zh-CN" altLang="en-US" sz="1800" b="1" dirty="0"/>
              <a:t>     </a:t>
            </a:r>
            <a:r>
              <a:rPr lang="en-US" altLang="zh-CN" sz="1800" b="1" dirty="0"/>
              <a:t>}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private:     </a:t>
            </a:r>
            <a:r>
              <a:rPr lang="en-US" altLang="zh-CN" sz="1800" b="1" dirty="0" err="1"/>
              <a:t>ClockTimer</a:t>
            </a:r>
            <a:r>
              <a:rPr lang="en-US" altLang="zh-CN" sz="1800" b="1" dirty="0"/>
              <a:t> * subject;</a:t>
            </a:r>
          </a:p>
          <a:p>
            <a:pPr algn="l">
              <a:spcBef>
                <a:spcPct val="0"/>
              </a:spcBef>
            </a:pPr>
            <a:r>
              <a:rPr lang="en-US" altLang="zh-CN" sz="1800" b="1" dirty="0"/>
              <a:t>}</a:t>
            </a:r>
            <a:r>
              <a:rPr lang="zh-CN" altLang="en-US" sz="1800" b="1" dirty="0"/>
              <a:t>；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矩形 214017"/>
          <p:cNvSpPr>
            <a:spLocks noChangeArrowheads="1"/>
          </p:cNvSpPr>
          <p:nvPr/>
        </p:nvSpPr>
        <p:spPr bwMode="auto">
          <a:xfrm>
            <a:off x="363220" y="1219200"/>
            <a:ext cx="8429625" cy="230695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sz="2400" b="1" dirty="0"/>
              <a:t>客户代码：</a:t>
            </a:r>
          </a:p>
          <a:p>
            <a:pPr algn="l">
              <a:spcBef>
                <a:spcPct val="0"/>
              </a:spcBef>
            </a:pPr>
            <a:r>
              <a:rPr lang="en-US" altLang="zh-CN" sz="2400" b="1" dirty="0" err="1"/>
              <a:t>ClockTimer</a:t>
            </a:r>
            <a:r>
              <a:rPr lang="en-US" altLang="zh-CN" sz="2400" b="1" dirty="0"/>
              <a:t> * timer = new </a:t>
            </a:r>
            <a:r>
              <a:rPr lang="en-US" altLang="zh-CN" sz="2400" b="1" dirty="0" err="1"/>
              <a:t>ClockTimer</a:t>
            </a:r>
            <a:r>
              <a:rPr lang="zh-CN" altLang="en-US" sz="2400" b="1" dirty="0"/>
              <a:t>；</a:t>
            </a:r>
          </a:p>
          <a:p>
            <a:pPr algn="l">
              <a:spcBef>
                <a:spcPct val="0"/>
              </a:spcBef>
            </a:pPr>
            <a:endParaRPr lang="zh-CN" altLang="en-US" sz="2400" b="1" dirty="0"/>
          </a:p>
          <a:p>
            <a:pPr algn="l">
              <a:spcBef>
                <a:spcPct val="0"/>
              </a:spcBef>
            </a:pPr>
            <a:r>
              <a:rPr lang="en-US" altLang="zh-CN" sz="2400" b="1" dirty="0" err="1"/>
              <a:t>AnalogClock</a:t>
            </a:r>
            <a:r>
              <a:rPr lang="en-US" altLang="zh-CN" sz="2400" b="1" dirty="0"/>
              <a:t> * </a:t>
            </a:r>
            <a:r>
              <a:rPr lang="en-US" altLang="zh-CN" sz="2400" b="1" dirty="0" err="1"/>
              <a:t>analogClock</a:t>
            </a:r>
            <a:r>
              <a:rPr lang="en-US" altLang="zh-CN" sz="2400" b="1" dirty="0"/>
              <a:t> = new </a:t>
            </a:r>
            <a:r>
              <a:rPr lang="en-US" altLang="zh-CN" sz="2400" b="1" dirty="0" err="1"/>
              <a:t>AnalogClock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timer</a:t>
            </a:r>
            <a:r>
              <a:rPr lang="zh-CN" altLang="en-US" sz="2400" b="1" dirty="0"/>
              <a:t>）；</a:t>
            </a:r>
          </a:p>
          <a:p>
            <a:pPr algn="l">
              <a:spcBef>
                <a:spcPct val="0"/>
              </a:spcBef>
            </a:pPr>
            <a:endParaRPr lang="zh-CN" altLang="en-US" sz="2400" b="1" dirty="0"/>
          </a:p>
          <a:p>
            <a:pPr algn="l">
              <a:spcBef>
                <a:spcPct val="0"/>
              </a:spcBef>
            </a:pPr>
            <a:r>
              <a:rPr lang="en-US" altLang="zh-CN" sz="2400" b="1" dirty="0" err="1"/>
              <a:t>DigitalClock</a:t>
            </a:r>
            <a:r>
              <a:rPr lang="en-US" altLang="zh-CN" sz="2400" b="1" dirty="0"/>
              <a:t> * </a:t>
            </a:r>
            <a:r>
              <a:rPr lang="en-US" altLang="zh-CN" sz="2400" b="1" dirty="0" err="1"/>
              <a:t>digitalClock</a:t>
            </a:r>
            <a:r>
              <a:rPr lang="en-US" altLang="zh-CN" sz="2400" b="1" dirty="0"/>
              <a:t> = new </a:t>
            </a:r>
            <a:r>
              <a:rPr lang="en-US" altLang="zh-CN" sz="2400" b="1" dirty="0" err="1"/>
              <a:t>DigitalClock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timer</a:t>
            </a:r>
            <a:r>
              <a:rPr lang="zh-CN" altLang="en-US" sz="2400" b="1" dirty="0"/>
              <a:t>）；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204801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观察者模式意图</a:t>
            </a:r>
          </a:p>
        </p:txBody>
      </p:sp>
      <p:sp>
        <p:nvSpPr>
          <p:cNvPr id="4098" name="文本占位符 204802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多个对象间是一种一对多的关系；</a:t>
            </a:r>
          </a:p>
          <a:p>
            <a:r>
              <a:rPr lang="zh-CN" altLang="en-US"/>
              <a:t>当一个对象的状态改变时，所有依赖于它的对象都将得到通知，并自动更新；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20582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观察者模式结构</a:t>
            </a:r>
          </a:p>
        </p:txBody>
      </p:sp>
      <p:pic>
        <p:nvPicPr>
          <p:cNvPr id="5122" name="图片 2058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10</TotalTime>
  <Words>505</Words>
  <Application>Microsoft Office PowerPoint</Application>
  <PresentationFormat>全屏显示(4:3)</PresentationFormat>
  <Paragraphs>92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DFGothic-EB</vt:lpstr>
      <vt:lpstr>Humnst777 BlkCn BT</vt:lpstr>
      <vt:lpstr>微软雅黑</vt:lpstr>
      <vt:lpstr>Arial</vt:lpstr>
      <vt:lpstr>Calibri</vt:lpstr>
      <vt:lpstr>Wingdings</vt:lpstr>
      <vt:lpstr>2_第一PPT，www.1ppt.com</vt:lpstr>
      <vt:lpstr>PowerPoint 演示文稿</vt:lpstr>
      <vt:lpstr>观察者模式（Observer Pattern）</vt:lpstr>
      <vt:lpstr>例子代码</vt:lpstr>
      <vt:lpstr>PowerPoint 演示文稿</vt:lpstr>
      <vt:lpstr>PowerPoint 演示文稿</vt:lpstr>
      <vt:lpstr>PowerPoint 演示文稿</vt:lpstr>
      <vt:lpstr>PowerPoint 演示文稿</vt:lpstr>
      <vt:lpstr> 观察者模式意图</vt:lpstr>
      <vt:lpstr>观察者模式结构</vt:lpstr>
      <vt:lpstr>观察者模式变体</vt:lpstr>
      <vt:lpstr>观察者模式效果</vt:lpstr>
      <vt:lpstr>观察者模式的实现问题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张李彭陈</cp:lastModifiedBy>
  <cp:revision>93</cp:revision>
  <dcterms:created xsi:type="dcterms:W3CDTF">2016-09-28T00:52:00Z</dcterms:created>
  <dcterms:modified xsi:type="dcterms:W3CDTF">2024-10-14T04:18:22Z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2052-10.1.0.6876</vt:lpwstr>
  </property>
</Properties>
</file>