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445" r:id="rId2"/>
    <p:sldId id="447" r:id="rId3"/>
    <p:sldId id="393" r:id="rId4"/>
    <p:sldId id="448" r:id="rId5"/>
    <p:sldId id="449" r:id="rId6"/>
    <p:sldId id="450" r:id="rId7"/>
    <p:sldId id="451" r:id="rId8"/>
    <p:sldId id="399" r:id="rId9"/>
    <p:sldId id="400" r:id="rId10"/>
    <p:sldId id="401" r:id="rId11"/>
    <p:sldId id="349" r:id="rId12"/>
    <p:sldId id="350" r:id="rId13"/>
    <p:sldId id="351" r:id="rId14"/>
    <p:sldId id="352" r:id="rId15"/>
    <p:sldId id="378" r:id="rId16"/>
    <p:sldId id="452" r:id="rId17"/>
    <p:sldId id="453" r:id="rId18"/>
    <p:sldId id="454" r:id="rId19"/>
    <p:sldId id="456" r:id="rId20"/>
    <p:sldId id="457" r:id="rId21"/>
    <p:sldId id="458" r:id="rId22"/>
    <p:sldId id="455" r:id="rId23"/>
    <p:sldId id="459" r:id="rId24"/>
    <p:sldId id="460" r:id="rId25"/>
    <p:sldId id="443" r:id="rId26"/>
    <p:sldId id="444" r:id="rId27"/>
    <p:sldId id="392" r:id="rId28"/>
    <p:sldId id="463" r:id="rId29"/>
    <p:sldId id="461" r:id="rId30"/>
    <p:sldId id="464" r:id="rId31"/>
    <p:sldId id="361" r:id="rId32"/>
    <p:sldId id="362" r:id="rId33"/>
    <p:sldId id="363" r:id="rId34"/>
    <p:sldId id="462" r:id="rId3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 autoAdjust="0"/>
  </p:normalViewPr>
  <p:slideViewPr>
    <p:cSldViewPr>
      <p:cViewPr varScale="1">
        <p:scale>
          <a:sx n="84" d="100"/>
          <a:sy n="84" d="100"/>
        </p:scale>
        <p:origin x="1339" y="41"/>
      </p:cViewPr>
      <p:guideLst>
        <p:guide orient="horz" pos="2198"/>
        <p:guide pos="2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510095" y="2356091"/>
            <a:ext cx="736233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访问者模式</a:t>
            </a:r>
            <a:endParaRPr lang="en-US" altLang="zh-CN" sz="3750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(Visitor</a:t>
            </a:r>
            <a:r>
              <a:rPr lang="en-US" altLang="zh-CN" sz="3750" b="1" baseline="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58448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9410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33068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41158124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552369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2020-10-06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3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54163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476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5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iming>
    <p:tnLst>
      <p:par>
        <p:cTn id="1" dur="indefinite" restart="never" nodeType="tmRoot"/>
      </p:par>
    </p:tnLst>
  </p:timing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22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2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72619" y="32682"/>
            <a:ext cx="8540750" cy="762000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 smtClean="0"/>
              <a:t>静态多分派（重载为例） 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453983" y="4419640"/>
            <a:ext cx="8308975" cy="1908175"/>
          </a:xfrm>
          <a:prstGeom prst="rect">
            <a:avLst/>
          </a:prstGeom>
          <a:ln>
            <a:solidFill>
              <a:schemeClr val="tx1"/>
            </a:solidFill>
            <a:miter lim="800000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/>
              <a:t>class  Some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/>
              <a:t>public</a:t>
            </a:r>
            <a:r>
              <a:rPr lang="zh-CN" altLang="en-US" sz="2000" b="1" smtClean="0"/>
              <a:t>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smtClean="0"/>
              <a:t>     </a:t>
            </a:r>
            <a:r>
              <a:rPr lang="en-US" altLang="zh-CN" sz="2000" b="1" smtClean="0"/>
              <a:t>virtual  void  Do(Base&amp; d) {  cout&lt;&lt;" Some::Do(Base&amp;)";}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/>
              <a:t>     virtual  void  Do(D1 &amp;  d1) {  cout&lt;&lt;" Some:: Do(D1&amp;)";}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/>
              <a:t>     virtual  void  Do(D2 &amp;  d2) {  cout&lt;&lt;" Some:: Do(D2&amp;)";}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smtClean="0"/>
              <a:t>}</a:t>
            </a:r>
            <a:r>
              <a:rPr lang="zh-CN" altLang="en-US" sz="2000" b="1" smtClean="0"/>
              <a:t>；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257782" y="1676399"/>
          <a:ext cx="3124200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7" r:id="rId3" imgW="1500505" imgH="1624330" progId="Visio.Drawing.11">
                  <p:embed/>
                </p:oleObj>
              </mc:Choice>
              <mc:Fallback>
                <p:oleObj r:id="rId3" imgW="1500505" imgH="1624330" progId="Visio.Drawing.11">
                  <p:embed/>
                  <p:pic>
                    <p:nvPicPr>
                      <p:cNvPr id="0" name="图片 39940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782" y="1676399"/>
                        <a:ext cx="3124200" cy="21875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04800" y="1072515"/>
          <a:ext cx="4953635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98" r:id="rId5" imgW="3784600" imgH="2692400" progId="Visio.Drawing.11">
                  <p:embed/>
                </p:oleObj>
              </mc:Choice>
              <mc:Fallback>
                <p:oleObj r:id="rId5" imgW="3784600" imgH="2692400" progId="Visio.Drawing.11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4800" y="1072515"/>
                        <a:ext cx="4953635" cy="297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609704" y="304800"/>
            <a:ext cx="7597671" cy="304874"/>
          </a:xfrm>
        </p:spPr>
        <p:txBody>
          <a:bodyPr/>
          <a:lstStyle/>
          <a:p>
            <a:r>
              <a:rPr lang="zh-CN" altLang="en-US" dirty="0" smtClean="0"/>
              <a:t>静态多分派（重载为例）</a:t>
            </a:r>
          </a:p>
        </p:txBody>
      </p:sp>
      <p:sp>
        <p:nvSpPr>
          <p:cNvPr id="10242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381110" y="1387311"/>
            <a:ext cx="8207375" cy="4751388"/>
          </a:xfrm>
          <a:ln>
            <a:solidFill>
              <a:srgbClr val="0000FF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class  SubSome1:public Some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public</a:t>
            </a:r>
            <a:r>
              <a:rPr lang="zh-CN" altLang="en-US" sz="2000" b="1" dirty="0" smtClean="0"/>
              <a:t>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     </a:t>
            </a:r>
            <a:r>
              <a:rPr lang="en-US" altLang="zh-CN" sz="2000" b="1" dirty="0" smtClean="0"/>
              <a:t>virtual  void  Do(Base&amp; d) {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&lt;&lt;"SumSome1::Do(Base&amp;)";}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     virtual  void  Do(D1 &amp;  d1) {  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&lt;&lt;"SumSome1:: Do(D1&amp;)";}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     virtual  void  Do(D2 &amp;  d2) {  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&lt;&lt;"SumSome1:: Do(D2&amp;)";}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；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class  SubSome2:public Some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public</a:t>
            </a:r>
            <a:r>
              <a:rPr lang="zh-CN" altLang="en-US" sz="2000" b="1" dirty="0" smtClean="0"/>
              <a:t>：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     </a:t>
            </a:r>
            <a:r>
              <a:rPr lang="en-US" altLang="zh-CN" sz="2000" b="1" dirty="0" smtClean="0"/>
              <a:t>virtual  void  Do(Base&amp; d) {  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&lt;&lt;"SumSome2::Do(Base&amp;)";}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     virtual  void  Do(D1 &amp;  d1) {  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&lt;&lt;"SumSome2:: Do(D1&amp;)";}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     virtual  void  Do(D2 &amp;  d2) {  </a:t>
            </a:r>
            <a:r>
              <a:rPr lang="en-US" altLang="zh-CN" sz="2000" b="1" dirty="0" err="1" smtClean="0"/>
              <a:t>cout</a:t>
            </a:r>
            <a:r>
              <a:rPr lang="en-US" altLang="zh-CN" sz="2000" b="1" dirty="0" smtClean="0"/>
              <a:t>&lt;&lt;"SumSome2:: Do(D2&amp;)";}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}</a:t>
            </a:r>
            <a:r>
              <a:rPr lang="zh-CN" altLang="en-US" sz="2000" b="1" dirty="0" smtClean="0"/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381110" y="98425"/>
            <a:ext cx="8540750" cy="685800"/>
          </a:xfrm>
        </p:spPr>
        <p:txBody>
          <a:bodyPr/>
          <a:lstStyle/>
          <a:p>
            <a:r>
              <a:rPr lang="zh-CN" altLang="en-US" sz="4000" dirty="0" smtClean="0"/>
              <a:t>静态多分派（重载为例）</a:t>
            </a:r>
          </a:p>
        </p:txBody>
      </p:sp>
      <p:sp>
        <p:nvSpPr>
          <p:cNvPr id="11266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603250" y="1159218"/>
            <a:ext cx="8540750" cy="41910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main()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            D1  </a:t>
            </a:r>
            <a:r>
              <a:rPr lang="en-US" altLang="zh-CN" sz="2400" b="1" dirty="0" err="1" smtClean="0"/>
              <a:t>d1</a:t>
            </a:r>
            <a:r>
              <a:rPr lang="en-US" altLang="zh-CN" sz="2400" b="1" dirty="0" smtClean="0"/>
              <a:t>;              D2 </a:t>
            </a:r>
            <a:r>
              <a:rPr lang="en-US" altLang="zh-CN" sz="2400" b="1" dirty="0" err="1" smtClean="0"/>
              <a:t>d2</a:t>
            </a:r>
            <a:r>
              <a:rPr lang="en-US" altLang="zh-CN" sz="2400" b="1" dirty="0" smtClean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            SubSome1  s1; SubSome2 s2;</a:t>
            </a:r>
            <a:endParaRPr lang="zh-CN" altLang="en-US" sz="24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            Some &amp; </a:t>
            </a:r>
            <a:r>
              <a:rPr lang="en-US" altLang="zh-CN" sz="2400" b="1" dirty="0" err="1" smtClean="0"/>
              <a:t>obj</a:t>
            </a:r>
            <a:r>
              <a:rPr lang="en-US" altLang="zh-CN" sz="2400" b="1" dirty="0" smtClean="0"/>
              <a:t> = s2;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b="1" dirty="0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            </a:t>
            </a:r>
            <a:r>
              <a:rPr lang="en-US" altLang="zh-CN" sz="2400" b="1" dirty="0" err="1" smtClean="0"/>
              <a:t>obj.Do</a:t>
            </a:r>
            <a:r>
              <a:rPr lang="en-US" altLang="zh-CN" sz="2400" b="1" dirty="0" smtClean="0"/>
              <a:t>(d1);   // </a:t>
            </a:r>
            <a:r>
              <a:rPr lang="zh-CN" altLang="en-US" sz="2400" b="1" dirty="0" smtClean="0"/>
              <a:t>输出为：  </a:t>
            </a:r>
            <a:r>
              <a:rPr lang="en-US" altLang="zh-CN" sz="2400" b="1" dirty="0" smtClean="0"/>
              <a:t>SubSome2::Do(d1&amp;);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            </a:t>
            </a:r>
            <a:r>
              <a:rPr lang="en-US" altLang="zh-CN" sz="2400" b="1" dirty="0" err="1" smtClean="0"/>
              <a:t>obj.Do</a:t>
            </a:r>
            <a:r>
              <a:rPr lang="en-US" altLang="zh-CN" sz="2400" b="1" dirty="0" smtClean="0"/>
              <a:t>(d2);   // </a:t>
            </a:r>
            <a:r>
              <a:rPr lang="zh-CN" altLang="en-US" sz="2400" b="1" dirty="0" smtClean="0"/>
              <a:t>输出为：  </a:t>
            </a:r>
            <a:r>
              <a:rPr lang="en-US" altLang="zh-CN" sz="2400" b="1" dirty="0" smtClean="0"/>
              <a:t>SubSome2::Do(d2&amp;);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             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           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Base &amp;  d = d1;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>
                <a:solidFill>
                  <a:srgbClr val="0000FF"/>
                </a:solidFill>
              </a:rPr>
              <a:t>            </a:t>
            </a:r>
            <a:r>
              <a:rPr lang="en-US" altLang="zh-CN" sz="2400" b="1" dirty="0" err="1" smtClean="0">
                <a:solidFill>
                  <a:srgbClr val="0000FF"/>
                </a:solidFill>
              </a:rPr>
              <a:t>obj.Do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(d);   // 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输出为： 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SubSome2::Do(Base&amp;);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 smtClean="0"/>
              <a:t>}</a:t>
            </a:r>
            <a:endParaRPr lang="zh-CN" altLang="en-US" sz="2400" b="1" dirty="0" smtClean="0"/>
          </a:p>
        </p:txBody>
      </p:sp>
      <p:sp>
        <p:nvSpPr>
          <p:cNvPr id="11267" name="Text Box 4"/>
          <p:cNvSpPr txBox="1">
            <a:spLocks noChangeArrowheads="1"/>
          </p:cNvSpPr>
          <p:nvPr/>
        </p:nvSpPr>
        <p:spPr bwMode="auto">
          <a:xfrm>
            <a:off x="228600" y="5638800"/>
            <a:ext cx="8610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1.</a:t>
            </a:r>
            <a:r>
              <a:rPr lang="zh-CN" altLang="en-US" sz="2000" b="1">
                <a:solidFill>
                  <a:srgbClr val="FF0000"/>
                </a:solidFill>
              </a:rPr>
              <a:t>决定程序执行哪个重载函数，是在编译时就确定的，而不是运行时刻。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2.</a:t>
            </a:r>
            <a:r>
              <a:rPr lang="zh-CN" altLang="en-US" sz="2000" b="1">
                <a:solidFill>
                  <a:srgbClr val="FF0000"/>
                </a:solidFill>
              </a:rPr>
              <a:t>在编译时，编译器只能识别变量的静态类型，所以重载是静态编联的。</a:t>
            </a:r>
          </a:p>
          <a:p>
            <a:pPr eaLnBrk="1" hangingPunct="1"/>
            <a:r>
              <a:rPr lang="en-US" altLang="zh-CN" sz="2000" b="1">
                <a:solidFill>
                  <a:srgbClr val="FF0000"/>
                </a:solidFill>
              </a:rPr>
              <a:t>3.</a:t>
            </a:r>
            <a:r>
              <a:rPr lang="zh-CN" altLang="en-US" sz="2000" b="1">
                <a:solidFill>
                  <a:srgbClr val="FF0000"/>
                </a:solidFill>
              </a:rPr>
              <a:t>例子说明重载可以实现多分派，但属于静态多分派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603250" y="76288"/>
            <a:ext cx="8540750" cy="536647"/>
          </a:xfrm>
        </p:spPr>
        <p:txBody>
          <a:bodyPr/>
          <a:lstStyle/>
          <a:p>
            <a:r>
              <a:rPr lang="zh-CN" altLang="en-US" dirty="0" smtClean="0"/>
              <a:t>动态单分派</a:t>
            </a:r>
          </a:p>
        </p:txBody>
      </p:sp>
      <p:sp>
        <p:nvSpPr>
          <p:cNvPr id="12290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228714" y="1295456"/>
            <a:ext cx="4876800" cy="45720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class Horse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	 virtual ~Horse() 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	virtual void Name( ) {   cout&lt;&lt;"</a:t>
            </a:r>
            <a:r>
              <a:rPr lang="zh-CN" altLang="en-US" sz="1800" b="1" smtClean="0"/>
              <a:t>马</a:t>
            </a:r>
            <a:r>
              <a:rPr lang="en-US" altLang="zh-CN" sz="1800" b="1" smtClean="0"/>
              <a:t>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/>
            </a:r>
            <a:br>
              <a:rPr lang="en-US" altLang="zh-CN" sz="1800" b="1" smtClean="0"/>
            </a:br>
            <a:endParaRPr lang="en-US" altLang="zh-CN" sz="1800" b="1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class WhiteHorse:public Horse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	virtual void Name( ) {   cout&lt;&lt;"</a:t>
            </a:r>
            <a:r>
              <a:rPr lang="zh-CN" altLang="en-US" sz="1800" b="1" smtClean="0"/>
              <a:t>白马</a:t>
            </a:r>
            <a:r>
              <a:rPr lang="en-US" altLang="zh-CN" sz="1800" b="1" smtClean="0"/>
              <a:t>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};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 smtClean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class RedHorse:public Horse{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	virtual void Name( ) {   cout&lt;&lt;"</a:t>
            </a:r>
            <a:r>
              <a:rPr lang="zh-CN" altLang="en-US" sz="1800" b="1" smtClean="0"/>
              <a:t>红马</a:t>
            </a:r>
            <a:r>
              <a:rPr lang="en-US" altLang="zh-CN" sz="1800" b="1" smtClean="0"/>
              <a:t>";}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smtClean="0"/>
              <a:t>};</a:t>
            </a:r>
            <a:endParaRPr lang="zh-CN" altLang="en-US" sz="1800" b="1" smtClean="0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5486376" y="1295456"/>
            <a:ext cx="3276600" cy="2573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main() {</a:t>
            </a:r>
          </a:p>
          <a:p>
            <a:pPr eaLnBrk="1" hangingPunct="1"/>
            <a:r>
              <a:rPr lang="en-US" altLang="zh-CN" b="1"/>
              <a:t>      WhiteHorse  wh; </a:t>
            </a:r>
          </a:p>
          <a:p>
            <a:pPr eaLnBrk="1" hangingPunct="1"/>
            <a:r>
              <a:rPr lang="en-US" altLang="zh-CN" b="1"/>
              <a:t>      RedHorse      rh;</a:t>
            </a:r>
          </a:p>
          <a:p>
            <a:pPr eaLnBrk="1" hangingPunct="1"/>
            <a:r>
              <a:rPr lang="en-US" altLang="zh-CN" b="1"/>
              <a:t>             </a:t>
            </a:r>
          </a:p>
          <a:p>
            <a:pPr eaLnBrk="1" hangingPunct="1"/>
            <a:r>
              <a:rPr lang="en-US" altLang="zh-CN" b="1"/>
              <a:t>     Horse&amp;  h = wh;</a:t>
            </a:r>
          </a:p>
          <a:p>
            <a:pPr eaLnBrk="1" hangingPunct="1"/>
            <a:r>
              <a:rPr lang="en-US" altLang="zh-CN" b="1"/>
              <a:t>      </a:t>
            </a:r>
          </a:p>
          <a:p>
            <a:pPr eaLnBrk="1" hangingPunct="1"/>
            <a:r>
              <a:rPr lang="en-US" altLang="zh-CN" b="1"/>
              <a:t>     //</a:t>
            </a:r>
            <a:r>
              <a:rPr lang="zh-CN" altLang="en-US" b="1"/>
              <a:t>输出 白马</a:t>
            </a:r>
          </a:p>
          <a:p>
            <a:pPr eaLnBrk="1" hangingPunct="1"/>
            <a:r>
              <a:rPr lang="zh-CN" altLang="en-US" b="1"/>
              <a:t>     </a:t>
            </a:r>
            <a:r>
              <a:rPr lang="en-US" altLang="zh-CN" b="1">
                <a:solidFill>
                  <a:schemeClr val="tx2"/>
                </a:solidFill>
              </a:rPr>
              <a:t>cout&lt;&lt;h.Name( );</a:t>
            </a:r>
            <a:r>
              <a:rPr lang="en-US" altLang="zh-CN" b="1"/>
              <a:t>  </a:t>
            </a:r>
            <a:r>
              <a:rPr lang="zh-CN" altLang="en-US" b="1"/>
              <a:t>           </a:t>
            </a:r>
          </a:p>
          <a:p>
            <a:pPr eaLnBrk="1" hangingPunct="1"/>
            <a:r>
              <a:rPr lang="en-US" altLang="zh-CN" b="1"/>
              <a:t>}</a:t>
            </a:r>
            <a:endParaRPr lang="zh-CN" altLang="en-US" b="1"/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5516959" y="4419574"/>
            <a:ext cx="33528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</a:t>
            </a:r>
            <a:r>
              <a:rPr lang="zh-CN" altLang="en-US" b="1" dirty="0">
                <a:solidFill>
                  <a:srgbClr val="FF0000"/>
                </a:solidFill>
              </a:rPr>
              <a:t>的具体行为是由接收对象决定的，这个接收对象的类型是在运行时才能确定的。因此称运行时的单分派。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sym typeface="宋体" panose="02010600030101010101" pitchFamily="2" charset="-122"/>
              </a:rPr>
              <a:t>回到问题</a:t>
            </a:r>
            <a:endParaRPr lang="en-US" altLang="zh-CN" dirty="0" smtClean="0"/>
          </a:p>
        </p:txBody>
      </p:sp>
      <p:sp>
        <p:nvSpPr>
          <p:cNvPr id="2" name="Rectangle 3"/>
          <p:cNvSpPr>
            <a:spLocks noGrp="1" noRot="1"/>
          </p:cNvSpPr>
          <p:nvPr/>
        </p:nvSpPr>
        <p:spPr>
          <a:xfrm>
            <a:off x="417195" y="1020445"/>
            <a:ext cx="8540750" cy="4057015"/>
          </a:xfrm>
          <a:prstGeom prst="rect">
            <a:avLst/>
          </a:prstGeom>
          <a:noFill/>
          <a:ln w="9525">
            <a:solidFill>
              <a:schemeClr val="tx1">
                <a:alpha val="100000"/>
              </a:schemeClr>
            </a:solidFill>
            <a:miter lim="800000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noProof="1">
                <a:sym typeface="+mn-ea"/>
              </a:rPr>
              <a:t>回到原始问题</a:t>
            </a:r>
            <a:r>
              <a:rPr lang="zh-CN" altLang="en-US" noProof="1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noProof="1"/>
              <a:t>void Animal::Eat(Food* food)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noProof="1"/>
              <a:t>      (this,food)-&gt;Eat( );           </a:t>
            </a:r>
            <a:endParaRPr lang="en-US" altLang="zh-CN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noProof="1"/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ym typeface="+mn-ea"/>
              </a:rPr>
              <a:t>void Animal::Cook(Food* food) {</a:t>
            </a:r>
            <a:endParaRPr lang="en-US" altLang="zh-CN" b="1" noProof="1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ym typeface="+mn-ea"/>
              </a:rPr>
              <a:t>      (</a:t>
            </a:r>
            <a:r>
              <a:rPr lang="en-US" altLang="zh-CN" b="1" dirty="0" err="1">
                <a:sym typeface="+mn-ea"/>
              </a:rPr>
              <a:t>this,food</a:t>
            </a:r>
            <a:r>
              <a:rPr lang="en-US" altLang="zh-CN" b="1" dirty="0">
                <a:sym typeface="+mn-ea"/>
              </a:rPr>
              <a:t>)-&gt;Cook( );           </a:t>
            </a:r>
            <a:endParaRPr lang="en-US" altLang="zh-CN" b="1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ym typeface="+mn-ea"/>
              </a:rPr>
              <a:t>}</a:t>
            </a:r>
            <a:endParaRPr lang="zh-CN" altLang="en-US" b="1" noProof="1"/>
          </a:p>
          <a:p>
            <a:pPr>
              <a:buFont typeface="Wingdings" panose="05000000000000000000" pitchFamily="2" charset="2"/>
              <a:buNone/>
            </a:pPr>
            <a:endParaRPr lang="zh-CN" altLang="en-US" b="1" noProof="1"/>
          </a:p>
        </p:txBody>
      </p:sp>
      <p:sp>
        <p:nvSpPr>
          <p:cNvPr id="13315" name="文本框 3"/>
          <p:cNvSpPr txBox="1">
            <a:spLocks noChangeArrowheads="1"/>
          </p:cNvSpPr>
          <p:nvPr/>
        </p:nvSpPr>
        <p:spPr bwMode="auto">
          <a:xfrm>
            <a:off x="804545" y="5397818"/>
            <a:ext cx="7766050" cy="120032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/>
              <a:t>解决办法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sz="2400" dirty="0" smtClean="0"/>
              <a:t>分离访问行为</a:t>
            </a:r>
            <a:r>
              <a:rPr lang="en-US" altLang="zh-CN" sz="2400" dirty="0" smtClean="0"/>
              <a:t>(Eat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Cook)</a:t>
            </a:r>
            <a:r>
              <a:rPr lang="zh-CN" altLang="en-US" sz="2400" dirty="0"/>
              <a:t>和结构</a:t>
            </a:r>
            <a:r>
              <a:rPr lang="en-US" altLang="zh-CN" sz="2400" dirty="0"/>
              <a:t>(Food)</a:t>
            </a:r>
          </a:p>
          <a:p>
            <a:pPr lvl="1">
              <a:buFont typeface="Wingdings" panose="05000000000000000000" pitchFamily="2" charset="2"/>
              <a:buAutoNum type="arabicPeriod"/>
            </a:pPr>
            <a:r>
              <a:rPr lang="zh-CN" altLang="en-US" sz="2400" dirty="0"/>
              <a:t>充分利用静态多分派和动态单分派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228714" y="76288"/>
            <a:ext cx="8457978" cy="577922"/>
          </a:xfrm>
        </p:spPr>
        <p:txBody>
          <a:bodyPr/>
          <a:lstStyle/>
          <a:p>
            <a:r>
              <a:rPr lang="zh-CN" altLang="en-US" dirty="0" smtClean="0"/>
              <a:t>稳定和变化的部分</a:t>
            </a:r>
          </a:p>
        </p:txBody>
      </p:sp>
      <p:sp>
        <p:nvSpPr>
          <p:cNvPr id="2" name="Rectangle 3"/>
          <p:cNvSpPr>
            <a:spLocks noGrp="1" noRot="1"/>
          </p:cNvSpPr>
          <p:nvPr/>
        </p:nvSpPr>
        <p:spPr>
          <a:xfrm>
            <a:off x="917260" y="742395"/>
            <a:ext cx="7080885" cy="275081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800" b="1" kern="0" noProof="1">
                <a:sym typeface="+mn-ea"/>
              </a:rPr>
              <a:t>稳定：Food的结构</a:t>
            </a:r>
          </a:p>
          <a:p>
            <a:r>
              <a:rPr lang="zh-CN" altLang="en-US" sz="2800" b="1" kern="0" noProof="1">
                <a:sym typeface="+mn-ea"/>
              </a:rPr>
              <a:t>需要</a:t>
            </a:r>
            <a:r>
              <a:rPr lang="zh-CN" altLang="en-US" sz="2800" b="1" kern="0" noProof="1" smtClean="0">
                <a:sym typeface="+mn-ea"/>
              </a:rPr>
              <a:t>适应的</a:t>
            </a:r>
            <a:r>
              <a:rPr lang="en-US" altLang="zh-CN" sz="2800" b="1" kern="0" noProof="1">
                <a:sym typeface="+mn-ea"/>
              </a:rPr>
              <a:t>变化：</a:t>
            </a:r>
            <a:endParaRPr lang="en-US" altLang="zh-CN" sz="2450" b="1" kern="0" noProof="1"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50" b="1" kern="0" noProof="1">
                <a:solidFill>
                  <a:srgbClr val="7030A0"/>
                </a:solidFill>
                <a:cs typeface="+mn-ea"/>
                <a:sym typeface="+mn-ea"/>
              </a:rPr>
              <a:t>Animal和Food组合下的不同实现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50" b="1" kern="0" dirty="0" smtClean="0">
                <a:solidFill>
                  <a:srgbClr val="7030A0"/>
                </a:solidFill>
                <a:cs typeface="+mn-ea"/>
                <a:sym typeface="+mn-ea"/>
              </a:rPr>
              <a:t>Animal</a:t>
            </a:r>
            <a:r>
              <a:rPr lang="zh-CN" altLang="en-US" sz="2450" b="1" kern="0" dirty="0" smtClean="0">
                <a:solidFill>
                  <a:srgbClr val="7030A0"/>
                </a:solidFill>
                <a:cs typeface="+mn-ea"/>
                <a:sym typeface="+mn-ea"/>
              </a:rPr>
              <a:t>的</a:t>
            </a:r>
            <a:r>
              <a:rPr lang="en-US" altLang="zh-CN" sz="2450" b="1" kern="0" dirty="0" err="1" smtClean="0">
                <a:solidFill>
                  <a:srgbClr val="7030A0"/>
                </a:solidFill>
                <a:cs typeface="+mn-ea"/>
                <a:sym typeface="+mn-ea"/>
              </a:rPr>
              <a:t>子类</a:t>
            </a:r>
            <a:r>
              <a:rPr lang="zh-CN" altLang="en-US" sz="2450" b="1" kern="0" dirty="0" smtClean="0">
                <a:solidFill>
                  <a:srgbClr val="7030A0"/>
                </a:solidFill>
                <a:cs typeface="+mn-ea"/>
                <a:sym typeface="+mn-ea"/>
              </a:rPr>
              <a:t>增加</a:t>
            </a:r>
            <a:endParaRPr lang="zh-CN" altLang="en-US" sz="2450" b="1" kern="0" noProof="1">
              <a:solidFill>
                <a:srgbClr val="7030A0"/>
              </a:solidFill>
              <a:cs typeface="+mn-ea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50" b="1" kern="0" dirty="0" smtClean="0">
                <a:solidFill>
                  <a:srgbClr val="7030A0"/>
                </a:solidFill>
                <a:cs typeface="+mn-ea"/>
                <a:sym typeface="+mn-ea"/>
              </a:rPr>
              <a:t>Animal</a:t>
            </a:r>
            <a:r>
              <a:rPr lang="zh-CN" altLang="en-US" sz="2450" b="1" kern="0" dirty="0" smtClean="0">
                <a:solidFill>
                  <a:srgbClr val="7030A0"/>
                </a:solidFill>
                <a:cs typeface="+mn-ea"/>
                <a:sym typeface="+mn-ea"/>
              </a:rPr>
              <a:t>中增加访问</a:t>
            </a:r>
            <a:r>
              <a:rPr lang="en-US" altLang="zh-CN" sz="2450" b="1" kern="0" dirty="0" smtClean="0">
                <a:solidFill>
                  <a:srgbClr val="7030A0"/>
                </a:solidFill>
                <a:cs typeface="+mn-ea"/>
                <a:sym typeface="+mn-ea"/>
              </a:rPr>
              <a:t>Food</a:t>
            </a:r>
            <a:r>
              <a:rPr lang="zh-CN" altLang="en-US" sz="2450" b="1" kern="0" dirty="0" smtClean="0">
                <a:solidFill>
                  <a:srgbClr val="7030A0"/>
                </a:solidFill>
                <a:cs typeface="+mn-ea"/>
                <a:sym typeface="+mn-ea"/>
              </a:rPr>
              <a:t>的</a:t>
            </a:r>
            <a:r>
              <a:rPr lang="en-US" altLang="zh-CN" sz="2450" b="1" kern="0" dirty="0" err="1" smtClean="0">
                <a:solidFill>
                  <a:srgbClr val="7030A0"/>
                </a:solidFill>
                <a:cs typeface="+mn-ea"/>
                <a:sym typeface="+mn-ea"/>
              </a:rPr>
              <a:t>行为</a:t>
            </a:r>
            <a:endParaRPr lang="en-US" altLang="zh-CN" sz="2450" b="1" kern="0" dirty="0" smtClean="0">
              <a:solidFill>
                <a:srgbClr val="7030A0"/>
              </a:solidFill>
              <a:cs typeface="+mn-ea"/>
              <a:sym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50" b="1" kern="0" noProof="1" smtClean="0">
                <a:solidFill>
                  <a:srgbClr val="0000FF"/>
                </a:solidFill>
                <a:cs typeface="+mn-ea"/>
                <a:sym typeface="+mn-ea"/>
              </a:rPr>
              <a:t>Animal</a:t>
            </a:r>
            <a:r>
              <a:rPr lang="zh-CN" altLang="en-US" sz="2450" b="1" kern="0" noProof="1" smtClean="0">
                <a:solidFill>
                  <a:srgbClr val="0000FF"/>
                </a:solidFill>
                <a:cs typeface="+mn-ea"/>
                <a:sym typeface="+mn-ea"/>
              </a:rPr>
              <a:t>各类以一致的方式访问</a:t>
            </a:r>
            <a:r>
              <a:rPr lang="en-US" altLang="zh-CN" sz="2450" b="1" kern="0" noProof="1" smtClean="0">
                <a:solidFill>
                  <a:srgbClr val="0000FF"/>
                </a:solidFill>
                <a:cs typeface="+mn-ea"/>
                <a:sym typeface="+mn-ea"/>
              </a:rPr>
              <a:t>Food</a:t>
            </a:r>
            <a:endParaRPr lang="zh-CN" altLang="en-US" sz="2450" b="1" kern="0" noProof="1">
              <a:solidFill>
                <a:srgbClr val="0000FF"/>
              </a:solidFill>
              <a:cs typeface="+mn-ea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" y="3581396"/>
            <a:ext cx="9025258" cy="3112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适应</a:t>
            </a:r>
            <a:r>
              <a:rPr lang="en-US" altLang="zh-CN" dirty="0" smtClean="0"/>
              <a:t>1,2,3</a:t>
            </a:r>
            <a:r>
              <a:rPr lang="zh-CN" altLang="en-US" dirty="0" smtClean="0"/>
              <a:t>项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如命令模式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3" y="1143060"/>
            <a:ext cx="8915166" cy="56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8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适应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/>
              <a:t>项</a:t>
            </a:r>
            <a:r>
              <a:rPr lang="en-US" altLang="zh-CN" dirty="0"/>
              <a:t>-</a:t>
            </a:r>
            <a:r>
              <a:rPr lang="zh-CN" altLang="en-US" dirty="0"/>
              <a:t>如命令模式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60"/>
            <a:ext cx="8915166" cy="5626021"/>
          </a:xfrm>
          <a:prstGeom prst="rect">
            <a:avLst/>
          </a:prstGeom>
        </p:spPr>
      </p:pic>
      <p:sp>
        <p:nvSpPr>
          <p:cNvPr id="7" name="文本框 3"/>
          <p:cNvSpPr txBox="1">
            <a:spLocks noChangeArrowheads="1"/>
          </p:cNvSpPr>
          <p:nvPr/>
        </p:nvSpPr>
        <p:spPr bwMode="auto">
          <a:xfrm>
            <a:off x="1752674" y="1524050"/>
            <a:ext cx="4724276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r>
              <a:rPr lang="en-US" altLang="zh-CN" sz="2400" dirty="0" smtClean="0"/>
              <a:t>void Dog::use(Food * food) {</a:t>
            </a:r>
          </a:p>
          <a:p>
            <a:r>
              <a:rPr lang="en-US" altLang="zh-CN" sz="2400" dirty="0" smtClean="0"/>
              <a:t>      </a:t>
            </a:r>
            <a:r>
              <a:rPr lang="en-US" altLang="zh-CN" sz="2400" dirty="0" err="1" smtClean="0"/>
              <a:t>DogEatCommand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cmd</a:t>
            </a:r>
            <a:r>
              <a:rPr lang="en-US" altLang="zh-CN" sz="2400" dirty="0" smtClean="0"/>
              <a:t>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en-US" altLang="zh-CN" sz="2400" dirty="0" err="1" smtClean="0"/>
              <a:t>cmd.excute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this,food</a:t>
            </a:r>
            <a:r>
              <a:rPr lang="en-US" altLang="zh-CN" sz="2400" dirty="0" smtClean="0"/>
              <a:t>);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  <p:sp>
        <p:nvSpPr>
          <p:cNvPr id="8" name="文本框 3"/>
          <p:cNvSpPr txBox="1">
            <a:spLocks noChangeArrowheads="1"/>
          </p:cNvSpPr>
          <p:nvPr/>
        </p:nvSpPr>
        <p:spPr bwMode="auto">
          <a:xfrm>
            <a:off x="1007884" y="1962823"/>
            <a:ext cx="8153306" cy="37856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609600" indent="-609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90600" indent="-5334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dirty="0" smtClean="0"/>
              <a:t>例：</a:t>
            </a:r>
            <a:endParaRPr lang="en-US" altLang="zh-CN" sz="2400" dirty="0" smtClean="0"/>
          </a:p>
          <a:p>
            <a:r>
              <a:rPr lang="en-US" altLang="zh-CN" sz="2400" dirty="0" smtClean="0"/>
              <a:t>void </a:t>
            </a:r>
            <a:r>
              <a:rPr lang="en-US" altLang="zh-CN" sz="2400" dirty="0" err="1" smtClean="0"/>
              <a:t>DogEatCommand</a:t>
            </a:r>
            <a:r>
              <a:rPr lang="en-US" altLang="zh-CN" sz="2400" dirty="0" smtClean="0"/>
              <a:t>::</a:t>
            </a:r>
            <a:r>
              <a:rPr lang="en-US" altLang="zh-CN" sz="2400" dirty="0" err="1" smtClean="0"/>
              <a:t>excute</a:t>
            </a:r>
            <a:r>
              <a:rPr lang="en-US" altLang="zh-CN" sz="2400" dirty="0" smtClean="0"/>
              <a:t>(Animal *</a:t>
            </a:r>
            <a:r>
              <a:rPr lang="en-US" altLang="zh-CN" sz="2400" dirty="0" err="1" smtClean="0"/>
              <a:t>ani,Food</a:t>
            </a:r>
            <a:r>
              <a:rPr lang="en-US" altLang="zh-CN" sz="2400" dirty="0" smtClean="0"/>
              <a:t> * food) </a:t>
            </a:r>
          </a:p>
          <a:p>
            <a:r>
              <a:rPr lang="en-US" altLang="zh-CN" sz="2400" dirty="0" smtClean="0"/>
              <a:t>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//</a:t>
            </a:r>
            <a:r>
              <a:rPr lang="en-US" altLang="zh-CN" sz="2400" dirty="0" err="1" smtClean="0"/>
              <a:t>ani</a:t>
            </a:r>
            <a:r>
              <a:rPr lang="zh-CN" altLang="en-US" sz="2400" dirty="0"/>
              <a:t>必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dog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if(Meat </a:t>
            </a:r>
            <a:r>
              <a:rPr lang="zh-CN" altLang="en-US" sz="2400" dirty="0" smtClean="0"/>
              <a:t>* </a:t>
            </a:r>
            <a:r>
              <a:rPr lang="en-US" altLang="zh-CN" sz="2400" dirty="0" smtClean="0"/>
              <a:t>m=</a:t>
            </a:r>
            <a:r>
              <a:rPr lang="en-US" altLang="zh-CN" sz="2400" dirty="0" err="1" smtClean="0"/>
              <a:t>dynamic_cast</a:t>
            </a:r>
            <a:r>
              <a:rPr lang="en-US" altLang="zh-CN" sz="2400" dirty="0" smtClean="0"/>
              <a:t>&lt;Meat*&gt;(food)) {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    m-&gt;</a:t>
            </a:r>
            <a:r>
              <a:rPr lang="en-US" altLang="zh-CN" sz="2400" dirty="0" err="1" smtClean="0"/>
              <a:t>meatFunction</a:t>
            </a:r>
            <a:r>
              <a:rPr lang="en-US" altLang="zh-CN" sz="2400" dirty="0" smtClean="0"/>
              <a:t>( );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}else if(Bone </a:t>
            </a:r>
            <a:r>
              <a:rPr lang="zh-CN" altLang="en-US" sz="2400" dirty="0"/>
              <a:t>* </a:t>
            </a:r>
            <a:r>
              <a:rPr lang="en-US" altLang="zh-CN" sz="2400" dirty="0" smtClean="0"/>
              <a:t>b=</a:t>
            </a:r>
            <a:r>
              <a:rPr lang="en-US" altLang="zh-CN" sz="2400" dirty="0" err="1" smtClean="0"/>
              <a:t>dynamic_cast</a:t>
            </a:r>
            <a:r>
              <a:rPr lang="en-US" altLang="zh-CN" sz="2400" dirty="0" smtClean="0"/>
              <a:t>&lt;Bone*&gt;(</a:t>
            </a:r>
            <a:r>
              <a:rPr lang="en-US" altLang="zh-CN" sz="2400" dirty="0"/>
              <a:t>food)) </a:t>
            </a:r>
            <a:r>
              <a:rPr lang="en-US" altLang="zh-CN" sz="2400" dirty="0" smtClean="0"/>
              <a:t>{</a:t>
            </a:r>
            <a:br>
              <a:rPr lang="en-US" altLang="zh-CN" sz="2400" dirty="0" smtClean="0"/>
            </a:br>
            <a:r>
              <a:rPr lang="en-US" altLang="zh-CN" sz="2400" dirty="0" smtClean="0"/>
              <a:t>      b-&gt;</a:t>
            </a:r>
            <a:r>
              <a:rPr lang="en-US" altLang="zh-CN" sz="2400" dirty="0" err="1" smtClean="0"/>
              <a:t>boneFunction</a:t>
            </a:r>
            <a:r>
              <a:rPr lang="en-US" altLang="zh-CN" sz="2400" dirty="0" smtClean="0"/>
              <a:t>( );</a:t>
            </a:r>
            <a:br>
              <a:rPr lang="en-US" altLang="zh-CN" sz="2400" dirty="0" smtClean="0"/>
            </a:br>
            <a:r>
              <a:rPr lang="en-US" altLang="zh-CN" sz="2400" dirty="0" smtClean="0"/>
              <a:t>}</a:t>
            </a:r>
          </a:p>
          <a:p>
            <a:r>
              <a:rPr lang="en-US" altLang="zh-CN" sz="2400" dirty="0" smtClean="0"/>
              <a:t>}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8917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剩下的问题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86" y="4267178"/>
            <a:ext cx="5695960" cy="2305704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void </a:t>
            </a:r>
            <a:r>
              <a:rPr lang="en-US" altLang="zh-CN" sz="1600" b="1" dirty="0" err="1" smtClean="0">
                <a:latin typeface="+mn-ea"/>
              </a:rPr>
              <a:t>XXXCommand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 smtClean="0">
                <a:latin typeface="+mn-ea"/>
              </a:rPr>
              <a:t>excute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smtClean="0">
                <a:latin typeface="+mn-ea"/>
              </a:rPr>
              <a:t>Food </a:t>
            </a:r>
            <a:r>
              <a:rPr lang="en-US" altLang="zh-CN" sz="1600" b="1" dirty="0">
                <a:latin typeface="+mn-ea"/>
              </a:rPr>
              <a:t>* food) 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+mn-ea"/>
              </a:rPr>
              <a:t>     if(Meat </a:t>
            </a:r>
            <a:r>
              <a:rPr lang="zh-CN" altLang="en-US" sz="1600" b="1" dirty="0">
                <a:latin typeface="+mn-ea"/>
              </a:rPr>
              <a:t>* </a:t>
            </a:r>
            <a:r>
              <a:rPr lang="en-US" altLang="zh-CN" sz="1600" b="1" dirty="0">
                <a:latin typeface="+mn-ea"/>
              </a:rPr>
              <a:t>m=</a:t>
            </a:r>
            <a:r>
              <a:rPr lang="en-US" altLang="zh-CN" sz="1600" b="1" dirty="0" err="1">
                <a:latin typeface="+mn-ea"/>
              </a:rPr>
              <a:t>dynamic_cast</a:t>
            </a:r>
            <a:r>
              <a:rPr lang="en-US" altLang="zh-CN" sz="1600" b="1" dirty="0">
                <a:latin typeface="+mn-ea"/>
              </a:rPr>
              <a:t>&lt;Meat*&gt;(food))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m-&gt;</a:t>
            </a:r>
            <a:r>
              <a:rPr lang="en-US" altLang="zh-CN" sz="1600" b="1" dirty="0" err="1">
                <a:latin typeface="+mn-ea"/>
              </a:rPr>
              <a:t>meatFunction</a:t>
            </a:r>
            <a:r>
              <a:rPr lang="en-US" altLang="zh-CN" sz="1600" b="1" dirty="0">
                <a:latin typeface="+mn-ea"/>
              </a:rPr>
              <a:t>( );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}else if(Bone </a:t>
            </a:r>
            <a:r>
              <a:rPr lang="zh-CN" altLang="en-US" sz="1600" b="1" dirty="0">
                <a:latin typeface="+mn-ea"/>
              </a:rPr>
              <a:t>* </a:t>
            </a:r>
            <a:r>
              <a:rPr lang="en-US" altLang="zh-CN" sz="1600" b="1" dirty="0">
                <a:latin typeface="+mn-ea"/>
              </a:rPr>
              <a:t>b=</a:t>
            </a:r>
            <a:r>
              <a:rPr lang="en-US" altLang="zh-CN" sz="1600" b="1" dirty="0" err="1">
                <a:latin typeface="+mn-ea"/>
              </a:rPr>
              <a:t>dynamic_cast</a:t>
            </a:r>
            <a:r>
              <a:rPr lang="en-US" altLang="zh-CN" sz="1600" b="1" dirty="0">
                <a:latin typeface="+mn-ea"/>
              </a:rPr>
              <a:t>&lt;Bone*&gt;(food)) {</a:t>
            </a:r>
            <a:br>
              <a:rPr lang="en-US" altLang="zh-CN" sz="1600" b="1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smtClean="0">
                <a:latin typeface="+mn-ea"/>
              </a:rPr>
              <a:t>       b-</a:t>
            </a:r>
            <a:r>
              <a:rPr lang="en-US" altLang="zh-CN" sz="1600" b="1" dirty="0">
                <a:latin typeface="+mn-ea"/>
              </a:rPr>
              <a:t>&gt;</a:t>
            </a:r>
            <a:r>
              <a:rPr lang="en-US" altLang="zh-CN" sz="1600" b="1" dirty="0" err="1">
                <a:latin typeface="+mn-ea"/>
              </a:rPr>
              <a:t>boneFunction</a:t>
            </a:r>
            <a:r>
              <a:rPr lang="en-US" altLang="zh-CN" sz="1600" b="1" dirty="0">
                <a:latin typeface="+mn-ea"/>
              </a:rPr>
              <a:t>( );</a:t>
            </a:r>
            <a:br>
              <a:rPr lang="en-US" altLang="zh-CN" sz="1600" b="1" dirty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}</a:t>
            </a:r>
            <a:endParaRPr lang="en-US" altLang="zh-CN" sz="16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}</a:t>
            </a:r>
          </a:p>
          <a:p>
            <a:pPr marL="0" indent="0">
              <a:buNone/>
            </a:pPr>
            <a:endParaRPr lang="zh-CN" altLang="en-US" sz="1600" b="1" dirty="0"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780871"/>
            <a:ext cx="8534176" cy="32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190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调整代码实现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676476" y="914466"/>
            <a:ext cx="5695960" cy="2305704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void </a:t>
            </a:r>
            <a:r>
              <a:rPr lang="en-US" altLang="zh-CN" sz="1600" b="1" dirty="0" err="1" smtClean="0">
                <a:latin typeface="+mn-ea"/>
              </a:rPr>
              <a:t>XXXCommand</a:t>
            </a:r>
            <a:r>
              <a:rPr lang="en-US" altLang="zh-CN" sz="1600" b="1" dirty="0">
                <a:latin typeface="+mn-ea"/>
              </a:rPr>
              <a:t>::</a:t>
            </a:r>
            <a:r>
              <a:rPr lang="en-US" altLang="zh-CN" sz="1600" b="1" dirty="0" err="1" smtClean="0">
                <a:latin typeface="+mn-ea"/>
              </a:rPr>
              <a:t>excute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smtClean="0">
                <a:latin typeface="+mn-ea"/>
              </a:rPr>
              <a:t>Food </a:t>
            </a:r>
            <a:r>
              <a:rPr lang="en-US" altLang="zh-CN" sz="1600" b="1" dirty="0">
                <a:latin typeface="+mn-ea"/>
              </a:rPr>
              <a:t>* food) 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{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+mn-ea"/>
              </a:rPr>
              <a:t>     if(Meat </a:t>
            </a:r>
            <a:r>
              <a:rPr lang="zh-CN" altLang="en-US" sz="1600" b="1" dirty="0">
                <a:latin typeface="+mn-ea"/>
              </a:rPr>
              <a:t>* </a:t>
            </a:r>
            <a:r>
              <a:rPr lang="en-US" altLang="zh-CN" sz="1600" b="1" dirty="0">
                <a:latin typeface="+mn-ea"/>
              </a:rPr>
              <a:t>m=</a:t>
            </a:r>
            <a:r>
              <a:rPr lang="en-US" altLang="zh-CN" sz="1600" b="1" dirty="0" err="1">
                <a:latin typeface="+mn-ea"/>
              </a:rPr>
              <a:t>dynamic_cast</a:t>
            </a:r>
            <a:r>
              <a:rPr lang="en-US" altLang="zh-CN" sz="1600" b="1" dirty="0">
                <a:latin typeface="+mn-ea"/>
              </a:rPr>
              <a:t>&lt;Meat*&gt;(food)) {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       m-&gt;</a:t>
            </a:r>
            <a:r>
              <a:rPr lang="en-US" altLang="zh-CN" sz="1600" b="1" dirty="0" err="1">
                <a:latin typeface="+mn-ea"/>
              </a:rPr>
              <a:t>meatFunction</a:t>
            </a:r>
            <a:r>
              <a:rPr lang="en-US" altLang="zh-CN" sz="1600" b="1" dirty="0">
                <a:latin typeface="+mn-ea"/>
              </a:rPr>
              <a:t>( );</a:t>
            </a: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      }else if(Bone </a:t>
            </a:r>
            <a:r>
              <a:rPr lang="zh-CN" altLang="en-US" sz="1600" b="1" dirty="0">
                <a:latin typeface="+mn-ea"/>
              </a:rPr>
              <a:t>* </a:t>
            </a:r>
            <a:r>
              <a:rPr lang="en-US" altLang="zh-CN" sz="1600" b="1" dirty="0">
                <a:latin typeface="+mn-ea"/>
              </a:rPr>
              <a:t>b=</a:t>
            </a:r>
            <a:r>
              <a:rPr lang="en-US" altLang="zh-CN" sz="1600" b="1" dirty="0" err="1">
                <a:latin typeface="+mn-ea"/>
              </a:rPr>
              <a:t>dynamic_cast</a:t>
            </a:r>
            <a:r>
              <a:rPr lang="en-US" altLang="zh-CN" sz="1600" b="1" dirty="0">
                <a:latin typeface="+mn-ea"/>
              </a:rPr>
              <a:t>&lt;Bone*&gt;(food)) {</a:t>
            </a:r>
            <a:br>
              <a:rPr lang="en-US" altLang="zh-CN" sz="1600" b="1" dirty="0">
                <a:latin typeface="+mn-ea"/>
              </a:rPr>
            </a:br>
            <a:r>
              <a:rPr lang="en-US" altLang="zh-CN" sz="1600" b="1" dirty="0">
                <a:latin typeface="+mn-ea"/>
              </a:rPr>
              <a:t>      </a:t>
            </a:r>
            <a:r>
              <a:rPr lang="en-US" altLang="zh-CN" sz="1600" b="1" dirty="0" smtClean="0">
                <a:latin typeface="+mn-ea"/>
              </a:rPr>
              <a:t>       b-</a:t>
            </a:r>
            <a:r>
              <a:rPr lang="en-US" altLang="zh-CN" sz="1600" b="1" dirty="0">
                <a:latin typeface="+mn-ea"/>
              </a:rPr>
              <a:t>&gt;</a:t>
            </a:r>
            <a:r>
              <a:rPr lang="en-US" altLang="zh-CN" sz="1600" b="1" dirty="0" err="1">
                <a:latin typeface="+mn-ea"/>
              </a:rPr>
              <a:t>boneFunction</a:t>
            </a:r>
            <a:r>
              <a:rPr lang="en-US" altLang="zh-CN" sz="1600" b="1" dirty="0">
                <a:latin typeface="+mn-ea"/>
              </a:rPr>
              <a:t>( );</a:t>
            </a:r>
            <a:br>
              <a:rPr lang="en-US" altLang="zh-CN" sz="1600" b="1" dirty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}</a:t>
            </a:r>
            <a:endParaRPr lang="en-US" altLang="zh-CN" sz="1600" b="1" dirty="0">
              <a:latin typeface="+mn-ea"/>
            </a:endParaRPr>
          </a:p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}</a:t>
            </a:r>
          </a:p>
          <a:p>
            <a:pPr marL="0" indent="0">
              <a:buNone/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152516" y="3962386"/>
            <a:ext cx="4419484" cy="23057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void </a:t>
            </a:r>
            <a:r>
              <a:rPr lang="en-US" altLang="zh-CN" sz="1600" b="1" dirty="0" err="1" smtClean="0">
                <a:latin typeface="+mn-ea"/>
              </a:rPr>
              <a:t>XXXCommand</a:t>
            </a:r>
            <a:r>
              <a:rPr lang="en-US" altLang="zh-CN" sz="1600" b="1" dirty="0" smtClean="0">
                <a:latin typeface="+mn-ea"/>
              </a:rPr>
              <a:t>::</a:t>
            </a:r>
            <a:r>
              <a:rPr lang="en-US" altLang="zh-CN" sz="1600" b="1" dirty="0" err="1" smtClean="0">
                <a:latin typeface="+mn-ea"/>
              </a:rPr>
              <a:t>excute</a:t>
            </a:r>
            <a:r>
              <a:rPr lang="en-US" altLang="zh-CN" sz="1600" b="1" dirty="0" smtClean="0">
                <a:latin typeface="+mn-ea"/>
              </a:rPr>
              <a:t>(Food * food)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 food-&gt;</a:t>
            </a:r>
            <a:r>
              <a:rPr lang="en-US" altLang="zh-CN" sz="1600" b="1" dirty="0" err="1" smtClean="0">
                <a:latin typeface="+mn-ea"/>
              </a:rPr>
              <a:t>beUsed</a:t>
            </a:r>
            <a:r>
              <a:rPr lang="zh-CN" altLang="en-US" sz="1600" b="1" dirty="0" smtClean="0">
                <a:latin typeface="+mn-ea"/>
              </a:rPr>
              <a:t>（</a:t>
            </a:r>
            <a:r>
              <a:rPr lang="en-US" altLang="zh-CN" sz="1600" b="1" dirty="0" smtClean="0">
                <a:latin typeface="+mn-ea"/>
              </a:rPr>
              <a:t>this</a:t>
            </a:r>
            <a:r>
              <a:rPr lang="zh-CN" altLang="en-US" sz="1600" b="1" dirty="0" smtClean="0">
                <a:latin typeface="+mn-ea"/>
              </a:rPr>
              <a:t>）</a:t>
            </a:r>
            <a:r>
              <a:rPr lang="en-US" altLang="zh-CN" sz="1600" b="1" dirty="0" smtClean="0">
                <a:latin typeface="+mn-ea"/>
              </a:rPr>
              <a:t>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705506" y="3948796"/>
            <a:ext cx="4209780" cy="230570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void Meat::</a:t>
            </a:r>
            <a:r>
              <a:rPr lang="en-US" altLang="zh-CN" sz="1600" b="1" dirty="0" err="1" smtClean="0">
                <a:latin typeface="+mn-ea"/>
              </a:rPr>
              <a:t>beUsed</a:t>
            </a:r>
            <a:r>
              <a:rPr lang="en-US" altLang="zh-CN" sz="1600" b="1" dirty="0" smtClean="0">
                <a:latin typeface="+mn-ea"/>
              </a:rPr>
              <a:t>(Command * </a:t>
            </a:r>
            <a:r>
              <a:rPr lang="en-US" altLang="zh-CN" sz="1600" b="1" dirty="0" err="1" smtClean="0">
                <a:latin typeface="+mn-ea"/>
              </a:rPr>
              <a:t>cmd</a:t>
            </a:r>
            <a:r>
              <a:rPr lang="en-US" altLang="zh-CN" sz="1600" b="1" dirty="0" smtClean="0">
                <a:latin typeface="+mn-ea"/>
              </a:rPr>
              <a:t>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+mn-ea"/>
              </a:rPr>
              <a:t> </a:t>
            </a:r>
            <a:r>
              <a:rPr lang="en-US" altLang="zh-CN" sz="1600" b="1" dirty="0" smtClean="0">
                <a:latin typeface="+mn-ea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+mn-ea"/>
              </a:rPr>
              <a:t>cmd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-&gt;use(this);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3657624" y="3352802"/>
            <a:ext cx="1904950" cy="4571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48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访问者模式</a:t>
            </a:r>
            <a:r>
              <a:rPr lang="en-US" altLang="zh-CN" dirty="0"/>
              <a:t>(Visitor Pattern)</a:t>
            </a:r>
            <a:endParaRPr lang="zh-CN" altLang="en-US" dirty="0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3506" y="4876762"/>
            <a:ext cx="4352916" cy="1323439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 smtClean="0"/>
              <a:t>条件：</a:t>
            </a:r>
            <a:endParaRPr lang="en-US" altLang="zh-CN" sz="2000" b="1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1.  Food</a:t>
            </a:r>
            <a:r>
              <a:rPr lang="zh-CN" altLang="en-US" sz="2000" b="1" dirty="0"/>
              <a:t>结构</a:t>
            </a:r>
            <a:r>
              <a:rPr lang="zh-CN" altLang="en-US" sz="2000" b="1" dirty="0" smtClean="0"/>
              <a:t>稳定</a:t>
            </a:r>
            <a:endParaRPr lang="en-US" altLang="zh-CN" sz="2000" b="1" dirty="0" smtClean="0"/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 smtClean="0"/>
              <a:t>2. Food</a:t>
            </a:r>
            <a:r>
              <a:rPr lang="zh-CN" altLang="en-US" sz="2000" b="1" dirty="0" smtClean="0"/>
              <a:t>的子类会有不同的访问接口</a:t>
            </a:r>
            <a:endParaRPr lang="en-US" altLang="zh-CN" sz="2000" b="1" dirty="0" smtClean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5029188" y="5338427"/>
            <a:ext cx="3906541" cy="8617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dirty="0"/>
              <a:t>目标</a:t>
            </a:r>
            <a:r>
              <a:rPr lang="zh-CN" altLang="en-US" sz="2000" b="1" dirty="0" smtClean="0"/>
              <a:t>：</a:t>
            </a:r>
            <a:endParaRPr lang="en-US" altLang="zh-CN" sz="2000" b="1" dirty="0" smtClean="0"/>
          </a:p>
          <a:p>
            <a:pPr eaLnBrk="1" hangingPunct="1">
              <a:spcBef>
                <a:spcPct val="50000"/>
              </a:spcBef>
            </a:pPr>
            <a:r>
              <a:rPr lang="zh-CN" altLang="en-US" sz="2000" b="1" dirty="0" smtClean="0"/>
              <a:t>以一致的方式访问</a:t>
            </a:r>
            <a:r>
              <a:rPr lang="en-US" altLang="zh-CN" sz="2000" b="1" dirty="0" smtClean="0"/>
              <a:t>Food</a:t>
            </a:r>
            <a:r>
              <a:rPr lang="zh-CN" altLang="en-US" sz="2000" b="1" dirty="0" smtClean="0"/>
              <a:t>及其子类</a:t>
            </a:r>
            <a:endParaRPr lang="zh-CN" altLang="en-US" sz="2000" b="1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82" y="838268"/>
            <a:ext cx="6194551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5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新的结构和实现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08" y="636664"/>
            <a:ext cx="8627648" cy="4011504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318" y="5110813"/>
            <a:ext cx="2819326" cy="1543724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void </a:t>
            </a:r>
            <a:r>
              <a:rPr lang="en-US" altLang="zh-CN" sz="1600" b="1" dirty="0" smtClean="0">
                <a:latin typeface="+mn-ea"/>
              </a:rPr>
              <a:t>Animal::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 use(Food </a:t>
            </a:r>
            <a:r>
              <a:rPr lang="en-US" altLang="zh-CN" sz="1600" b="1" dirty="0">
                <a:latin typeface="+mn-ea"/>
              </a:rPr>
              <a:t>* food) 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+mn-ea"/>
              </a:rPr>
              <a:t>{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latin typeface="+mn-ea"/>
              </a:rPr>
              <a:t>EatCommand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en-US" altLang="zh-CN" sz="1600" b="1" dirty="0" err="1" smtClean="0">
                <a:latin typeface="+mn-ea"/>
              </a:rPr>
              <a:t>cmd</a:t>
            </a:r>
            <a:r>
              <a:rPr lang="en-US" altLang="zh-CN" sz="1600" b="1" dirty="0" smtClean="0">
                <a:latin typeface="+mn-ea"/>
              </a:rPr>
              <a:t>;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+mn-ea"/>
              </a:rPr>
              <a:t>cmd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-&gt;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+mn-ea"/>
              </a:rPr>
              <a:t>excute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(food);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48040" y="5110813"/>
            <a:ext cx="2785568" cy="15437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void </a:t>
            </a:r>
            <a:r>
              <a:rPr lang="en-US" altLang="zh-CN" sz="1600" b="1" dirty="0" err="1" smtClean="0">
                <a:latin typeface="+mn-ea"/>
              </a:rPr>
              <a:t>xxCommand</a:t>
            </a:r>
            <a:r>
              <a:rPr lang="en-US" altLang="zh-CN" sz="1600" b="1" dirty="0" smtClean="0">
                <a:latin typeface="+mn-ea"/>
              </a:rPr>
              <a:t>::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  </a:t>
            </a:r>
            <a:r>
              <a:rPr lang="en-US" altLang="zh-CN" sz="1600" b="1" dirty="0" err="1" smtClean="0">
                <a:latin typeface="+mn-ea"/>
              </a:rPr>
              <a:t>excute</a:t>
            </a:r>
            <a:r>
              <a:rPr lang="en-US" altLang="zh-CN" sz="1600" b="1" dirty="0" smtClean="0">
                <a:latin typeface="+mn-ea"/>
              </a:rPr>
              <a:t>(Food * food)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{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food-&gt;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+mn-ea"/>
              </a:rPr>
              <a:t>beUsed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(this);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974894" y="5110813"/>
            <a:ext cx="3124118" cy="15437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void Meat::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latin typeface="+mn-ea"/>
              </a:rPr>
              <a:t>beUsed</a:t>
            </a:r>
            <a:r>
              <a:rPr lang="en-US" altLang="zh-CN" sz="1600" b="1" dirty="0" smtClean="0">
                <a:latin typeface="+mn-ea"/>
              </a:rPr>
              <a:t>(Command* </a:t>
            </a:r>
            <a:r>
              <a:rPr lang="en-US" altLang="zh-CN" sz="1600" b="1" dirty="0" err="1" smtClean="0">
                <a:latin typeface="+mn-ea"/>
              </a:rPr>
              <a:t>cmd</a:t>
            </a:r>
            <a:r>
              <a:rPr lang="en-US" altLang="zh-CN" sz="1600" b="1" dirty="0" smtClean="0">
                <a:latin typeface="+mn-ea"/>
              </a:rPr>
              <a:t>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{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+mn-ea"/>
              </a:rPr>
              <a:t>cmd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-&gt;used(this);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523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去掉</a:t>
            </a:r>
            <a:r>
              <a:rPr lang="en-US" altLang="zh-CN" dirty="0" err="1" smtClean="0"/>
              <a:t>Comand</a:t>
            </a:r>
            <a:r>
              <a:rPr lang="en-US" altLang="zh-CN" dirty="0" smtClean="0"/>
              <a:t>::</a:t>
            </a:r>
            <a:r>
              <a:rPr lang="en-US" altLang="zh-CN" dirty="0" err="1" smtClean="0"/>
              <a:t>excute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76318" y="4724366"/>
            <a:ext cx="2819326" cy="1930171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void </a:t>
            </a:r>
            <a:r>
              <a:rPr lang="en-US" altLang="zh-CN" sz="1600" b="1" dirty="0" smtClean="0">
                <a:latin typeface="+mn-ea"/>
              </a:rPr>
              <a:t>Animal::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 use(Food </a:t>
            </a:r>
            <a:r>
              <a:rPr lang="en-US" altLang="zh-CN" sz="1600" b="1" dirty="0">
                <a:latin typeface="+mn-ea"/>
              </a:rPr>
              <a:t>* food) </a:t>
            </a:r>
          </a:p>
          <a:p>
            <a:pPr marL="0" indent="0">
              <a:buNone/>
            </a:pPr>
            <a:r>
              <a:rPr lang="en-US" altLang="zh-CN" sz="1600" b="1" dirty="0" smtClean="0">
                <a:latin typeface="+mn-ea"/>
              </a:rPr>
              <a:t>{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latin typeface="+mn-ea"/>
              </a:rPr>
              <a:t>EatCommand</a:t>
            </a:r>
            <a:r>
              <a:rPr lang="en-US" altLang="zh-CN" sz="1600" b="1" dirty="0" smtClean="0">
                <a:latin typeface="+mn-ea"/>
              </a:rPr>
              <a:t> </a:t>
            </a:r>
            <a:r>
              <a:rPr lang="en-US" altLang="zh-CN" sz="1600" b="1" dirty="0" err="1" smtClean="0">
                <a:latin typeface="+mn-ea"/>
              </a:rPr>
              <a:t>cmd</a:t>
            </a:r>
            <a:r>
              <a:rPr lang="en-US" altLang="zh-CN" sz="1600" b="1" dirty="0" smtClean="0">
                <a:latin typeface="+mn-ea"/>
              </a:rPr>
              <a:t>;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strike="sngStrike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cmd</a:t>
            </a:r>
            <a:r>
              <a:rPr lang="en-US" altLang="zh-CN" sz="1600" b="1" strike="sngStrik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-&gt;</a:t>
            </a:r>
            <a:r>
              <a:rPr lang="en-US" altLang="zh-CN" sz="1600" b="1" strike="sngStrike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excute</a:t>
            </a:r>
            <a:r>
              <a:rPr lang="en-US" altLang="zh-CN" sz="1600" b="1" strike="sngStrike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(food);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</a:t>
            </a:r>
            <a:r>
              <a:rPr lang="en-US" altLang="zh-CN" sz="1600" b="1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+mn-ea"/>
              </a:rPr>
              <a:t>     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food-&gt;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+mn-ea"/>
              </a:rPr>
              <a:t>beUsed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(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+mn-ea"/>
              </a:rPr>
              <a:t>cmd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);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>
          <a:xfrm>
            <a:off x="3048040" y="5110813"/>
            <a:ext cx="2785568" cy="15437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void </a:t>
            </a:r>
            <a:r>
              <a:rPr lang="en-US" altLang="zh-CN" sz="1600" b="1" strike="sngStrike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xxCommand</a:t>
            </a:r>
            <a: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::</a:t>
            </a:r>
            <a:b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  </a:t>
            </a:r>
            <a:r>
              <a:rPr lang="en-US" altLang="zh-CN" sz="1600" b="1" strike="sngStrike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excute</a:t>
            </a:r>
            <a: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(Food * food)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{</a:t>
            </a:r>
            <a:b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     food-&gt;</a:t>
            </a:r>
            <a:r>
              <a:rPr lang="en-US" altLang="zh-CN" sz="1600" b="1" strike="sngStrike" dirty="0" err="1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beUsed</a:t>
            </a:r>
            <a: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(this);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strike="sngStrike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}</a:t>
            </a:r>
            <a:endParaRPr lang="zh-CN" altLang="en-US" sz="1600" b="1" strike="sngStrike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5974894" y="5110813"/>
            <a:ext cx="3124118" cy="1543724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void Meat::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latin typeface="+mn-ea"/>
              </a:rPr>
              <a:t>beUsed</a:t>
            </a:r>
            <a:r>
              <a:rPr lang="en-US" altLang="zh-CN" sz="1600" b="1" dirty="0" smtClean="0">
                <a:latin typeface="+mn-ea"/>
              </a:rPr>
              <a:t>(Command* </a:t>
            </a:r>
            <a:r>
              <a:rPr lang="en-US" altLang="zh-CN" sz="1600" b="1" dirty="0" err="1" smtClean="0">
                <a:latin typeface="+mn-ea"/>
              </a:rPr>
              <a:t>cmd</a:t>
            </a:r>
            <a:r>
              <a:rPr lang="en-US" altLang="zh-CN" sz="1600" b="1" dirty="0" smtClean="0">
                <a:latin typeface="+mn-ea"/>
              </a:rPr>
              <a:t>) 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{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+mn-ea"/>
              </a:rPr>
              <a:t>cmd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-&gt;used(this);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" y="685872"/>
            <a:ext cx="8915166" cy="403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53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</a:t>
            </a:r>
            <a:r>
              <a:rPr lang="zh-CN" altLang="en-US" dirty="0" smtClean="0"/>
              <a:t>成</a:t>
            </a:r>
            <a:r>
              <a:rPr lang="en-US" altLang="zh-CN" dirty="0" err="1" smtClean="0"/>
              <a:t>Vistor</a:t>
            </a:r>
            <a:r>
              <a:rPr lang="zh-CN" altLang="en-US" dirty="0" smtClean="0"/>
              <a:t>模式名称：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51" y="1905040"/>
            <a:ext cx="8627648" cy="4622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85061" y="762070"/>
            <a:ext cx="723881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Command=&gt;</a:t>
            </a:r>
            <a:r>
              <a:rPr lang="en-US" altLang="zh-CN" dirty="0" err="1"/>
              <a:t>Vistor</a:t>
            </a:r>
            <a:r>
              <a:rPr lang="en-US" altLang="zh-CN" dirty="0" smtClean="0"/>
              <a:t>,   </a:t>
            </a:r>
          </a:p>
          <a:p>
            <a:r>
              <a:rPr lang="en-US" altLang="zh-CN" dirty="0" smtClean="0"/>
              <a:t>Command::</a:t>
            </a:r>
            <a:r>
              <a:rPr lang="en-US" altLang="zh-CN" dirty="0" err="1" smtClean="0"/>
              <a:t>excute</a:t>
            </a:r>
            <a:r>
              <a:rPr lang="en-US" altLang="zh-CN" dirty="0" smtClean="0"/>
              <a:t>=&gt;</a:t>
            </a:r>
            <a:r>
              <a:rPr lang="en-US" altLang="zh-CN" dirty="0" err="1" smtClean="0"/>
              <a:t>Vistor</a:t>
            </a:r>
            <a:r>
              <a:rPr lang="en-US" altLang="zh-CN" dirty="0" smtClean="0"/>
              <a:t>::visit,</a:t>
            </a:r>
          </a:p>
          <a:p>
            <a:r>
              <a:rPr lang="en-US" altLang="zh-CN" dirty="0" smtClean="0"/>
              <a:t>Food::</a:t>
            </a:r>
            <a:r>
              <a:rPr lang="en-US" altLang="zh-CN" dirty="0" err="1" smtClean="0"/>
              <a:t>beUsed</a:t>
            </a:r>
            <a:r>
              <a:rPr lang="en-US" altLang="zh-CN" dirty="0" smtClean="0"/>
              <a:t>(Command)=&gt;Food::accept(Visitor)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639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模式实现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3506" y="4714039"/>
            <a:ext cx="3657504" cy="1153297"/>
          </a:xfr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b="1" dirty="0">
                <a:latin typeface="+mn-ea"/>
              </a:rPr>
              <a:t>void </a:t>
            </a:r>
            <a:r>
              <a:rPr lang="en-US" altLang="zh-CN" sz="1600" b="1" dirty="0" smtClean="0">
                <a:latin typeface="+mn-ea"/>
              </a:rPr>
              <a:t>Animal::use(Food </a:t>
            </a:r>
            <a:r>
              <a:rPr lang="en-US" altLang="zh-CN" sz="1600" b="1" dirty="0">
                <a:latin typeface="+mn-ea"/>
              </a:rPr>
              <a:t>* food</a:t>
            </a:r>
            <a:r>
              <a:rPr lang="en-US" altLang="zh-CN" sz="1600" b="1" dirty="0" smtClean="0">
                <a:latin typeface="+mn-ea"/>
              </a:rPr>
              <a:t>) {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err="1" smtClean="0">
                <a:latin typeface="+mn-ea"/>
              </a:rPr>
              <a:t>EatVisitor</a:t>
            </a:r>
            <a:r>
              <a:rPr lang="en-US" altLang="zh-CN" sz="1600" b="1" dirty="0" smtClean="0">
                <a:latin typeface="+mn-ea"/>
              </a:rPr>
              <a:t> visitor;</a:t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food-&gt;accept(visitor);</a:t>
            </a:r>
            <a:endParaRPr lang="en-US" altLang="zh-CN" sz="1600" b="1" dirty="0">
              <a:solidFill>
                <a:srgbClr val="0000FF"/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724396" y="4717119"/>
            <a:ext cx="4298418" cy="115021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void Meat::accept(</a:t>
            </a:r>
            <a:r>
              <a:rPr lang="en-US" altLang="zh-CN" sz="1600" b="1" dirty="0" err="1" smtClean="0">
                <a:latin typeface="+mn-ea"/>
              </a:rPr>
              <a:t>Vistor</a:t>
            </a:r>
            <a:r>
              <a:rPr lang="en-US" altLang="zh-CN" sz="1600" b="1" dirty="0" smtClean="0">
                <a:latin typeface="+mn-ea"/>
              </a:rPr>
              <a:t>* v) 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b="1" dirty="0" smtClean="0">
                <a:solidFill>
                  <a:srgbClr val="FF0000"/>
                </a:solidFill>
              </a:rPr>
              <a:t>       ///</a:t>
            </a:r>
            <a:r>
              <a:rPr lang="zh-CN" altLang="en-US" sz="1600" b="1" dirty="0">
                <a:solidFill>
                  <a:srgbClr val="FF0000"/>
                </a:solidFill>
              </a:rPr>
              <a:t>注意</a:t>
            </a:r>
            <a:r>
              <a:rPr lang="en-US" altLang="zh-CN" sz="1600" b="1" dirty="0">
                <a:solidFill>
                  <a:srgbClr val="FF0000"/>
                </a:solidFill>
              </a:rPr>
              <a:t>this</a:t>
            </a:r>
            <a:r>
              <a:rPr lang="zh-CN" altLang="en-US" sz="1600" b="1" dirty="0">
                <a:solidFill>
                  <a:srgbClr val="FF0000"/>
                </a:solidFill>
              </a:rPr>
              <a:t>指针的静态类型</a:t>
            </a:r>
            <a:r>
              <a:rPr lang="en-US" altLang="zh-CN" sz="1600" b="1" dirty="0" smtClean="0">
                <a:latin typeface="+mn-ea"/>
              </a:rPr>
              <a:t/>
            </a:r>
            <a:br>
              <a:rPr lang="en-US" altLang="zh-CN" sz="1600" b="1" dirty="0" smtClean="0">
                <a:latin typeface="+mn-ea"/>
              </a:rPr>
            </a:br>
            <a:r>
              <a:rPr lang="en-US" altLang="zh-CN" sz="1600" b="1" dirty="0" smtClean="0">
                <a:latin typeface="+mn-ea"/>
              </a:rPr>
              <a:t>      </a:t>
            </a:r>
            <a:r>
              <a:rPr lang="en-US" altLang="zh-CN" sz="1600" b="1" dirty="0" smtClean="0">
                <a:solidFill>
                  <a:srgbClr val="0000FF"/>
                </a:solidFill>
                <a:latin typeface="+mn-ea"/>
              </a:rPr>
              <a:t>v-&gt;visit (this);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1600" b="1" dirty="0" smtClean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6" y="658069"/>
            <a:ext cx="8627648" cy="396229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3506" y="5997072"/>
            <a:ext cx="838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思考：既然</a:t>
            </a:r>
            <a:r>
              <a:rPr lang="en-US" altLang="zh-CN" b="1" dirty="0">
                <a:solidFill>
                  <a:srgbClr val="FF0000"/>
                </a:solidFill>
              </a:rPr>
              <a:t>Meat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Bone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accept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实现，在代码上一模一样，能否只在</a:t>
            </a:r>
            <a:r>
              <a:rPr lang="en-US" altLang="zh-CN" b="1" dirty="0">
                <a:solidFill>
                  <a:srgbClr val="FF0000"/>
                </a:solidFill>
              </a:rPr>
              <a:t>Food</a:t>
            </a:r>
            <a:r>
              <a:rPr lang="zh-CN" altLang="en-US" b="1" dirty="0">
                <a:solidFill>
                  <a:srgbClr val="FF0000"/>
                </a:solidFill>
              </a:rPr>
              <a:t>类给出缺省的同样实现，使得</a:t>
            </a:r>
            <a:r>
              <a:rPr lang="en-US" altLang="zh-CN" b="1" dirty="0">
                <a:solidFill>
                  <a:srgbClr val="FF0000"/>
                </a:solidFill>
              </a:rPr>
              <a:t>Meat</a:t>
            </a:r>
            <a:r>
              <a:rPr lang="zh-CN" altLang="en-US" b="1" dirty="0">
                <a:solidFill>
                  <a:srgbClr val="FF0000"/>
                </a:solidFill>
              </a:rPr>
              <a:t>和</a:t>
            </a:r>
            <a:r>
              <a:rPr lang="en-US" altLang="zh-CN" b="1" dirty="0">
                <a:solidFill>
                  <a:srgbClr val="FF0000"/>
                </a:solidFill>
              </a:rPr>
              <a:t>Bone</a:t>
            </a:r>
            <a:r>
              <a:rPr lang="zh-CN" altLang="en-US" b="1" dirty="0">
                <a:solidFill>
                  <a:srgbClr val="FF0000"/>
                </a:solidFill>
              </a:rPr>
              <a:t>直接使用继承来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accept</a:t>
            </a:r>
            <a:r>
              <a:rPr lang="zh-CN" altLang="en-US" b="1" dirty="0" smtClean="0">
                <a:solidFill>
                  <a:srgbClr val="FF0000"/>
                </a:solidFill>
              </a:rPr>
              <a:t>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8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_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86" y="457278"/>
            <a:ext cx="759142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304912" y="457278"/>
            <a:ext cx="765175" cy="5791200"/>
          </a:xfrm>
        </p:spPr>
        <p:txBody>
          <a:bodyPr/>
          <a:lstStyle/>
          <a:p>
            <a:r>
              <a:rPr lang="zh-CN" altLang="en-US" dirty="0" smtClean="0"/>
              <a:t>访问者模式结构</a:t>
            </a:r>
          </a:p>
        </p:txBody>
      </p:sp>
    </p:spTree>
    <p:extLst>
      <p:ext uri="{BB962C8B-B14F-4D97-AF65-F5344CB8AC3E}">
        <p14:creationId xmlns:p14="http://schemas.microsoft.com/office/powerpoint/2010/main" val="39569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7010" y="125730"/>
            <a:ext cx="7655560" cy="551180"/>
          </a:xfrm>
        </p:spPr>
        <p:txBody>
          <a:bodyPr/>
          <a:lstStyle/>
          <a:p>
            <a:r>
              <a:rPr lang="en-US" altLang="zh-CN" dirty="0" smtClean="0"/>
              <a:t>Animal</a:t>
            </a:r>
            <a:r>
              <a:rPr lang="zh-CN" altLang="en-US" dirty="0" smtClean="0"/>
              <a:t>带子类的实现</a:t>
            </a:r>
            <a:r>
              <a:rPr lang="en-US" altLang="zh-CN" dirty="0" smtClean="0"/>
              <a:t>-</a:t>
            </a:r>
            <a:r>
              <a:rPr lang="zh-CN" altLang="en-US" dirty="0" smtClean="0"/>
              <a:t>类图</a:t>
            </a:r>
            <a:endParaRPr lang="en-US" altLang="zh-CN" dirty="0"/>
          </a:p>
        </p:txBody>
      </p:sp>
      <p:graphicFrame>
        <p:nvGraphicFramePr>
          <p:cNvPr id="15" name="对象 14"/>
          <p:cNvGraphicFramePr/>
          <p:nvPr/>
        </p:nvGraphicFramePr>
        <p:xfrm>
          <a:off x="3451225" y="767715"/>
          <a:ext cx="6250305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8" r:id="rId3" imgW="5994400" imgH="3441700" progId="Visio.Drawing.11">
                  <p:embed/>
                </p:oleObj>
              </mc:Choice>
              <mc:Fallback>
                <p:oleObj r:id="rId3" imgW="5994400" imgH="3441700" progId="Visio.Drawing.11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51225" y="767715"/>
                        <a:ext cx="6250305" cy="572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22866" y="3936365"/>
            <a:ext cx="3101372" cy="2555875"/>
            <a:chOff x="1725" y="1356"/>
            <a:chExt cx="2310" cy="161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5" y="1356"/>
              <a:ext cx="2310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410" y="1735"/>
              <a:ext cx="1066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410" y="1735"/>
              <a:ext cx="1066" cy="169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427" y="1761"/>
              <a:ext cx="11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481" y="1761"/>
              <a:ext cx="37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accept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804" y="1761"/>
              <a:ext cx="11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865" y="1760"/>
              <a:ext cx="5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in </a:t>
              </a: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Visitor)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2410" y="1566"/>
              <a:ext cx="1066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410" y="1566"/>
              <a:ext cx="1066" cy="169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410" y="1372"/>
              <a:ext cx="1066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410" y="1372"/>
              <a:ext cx="1066" cy="219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750" y="1417"/>
              <a:ext cx="26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Food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1776" y="2780"/>
              <a:ext cx="1082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776" y="2780"/>
              <a:ext cx="1082" cy="168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794" y="2805"/>
              <a:ext cx="11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1847" y="2805"/>
              <a:ext cx="7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kumimoji="0" lang="zh-CN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ccept</a:t>
              </a: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(in</a:t>
              </a:r>
              <a:r>
                <a:rPr kumimoji="0" lang="en-US" altLang="zh-CN" sz="1300" b="1" i="0" u="none" strike="noStrike" cap="none" normalizeH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Visitor)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1776" y="2610"/>
              <a:ext cx="1082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76" y="2610"/>
              <a:ext cx="1082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1776" y="2417"/>
              <a:ext cx="1082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1776" y="2417"/>
              <a:ext cx="1082" cy="193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2117" y="2460"/>
              <a:ext cx="2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Meat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2941" y="2797"/>
              <a:ext cx="889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2941" y="2785"/>
              <a:ext cx="889" cy="169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2950" y="2794"/>
              <a:ext cx="82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kumimoji="0" lang="zh-CN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accept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(in Visitor)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907" y="27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6"/>
            <p:cNvSpPr>
              <a:spLocks noChangeArrowheads="1"/>
            </p:cNvSpPr>
            <p:nvPr/>
          </p:nvSpPr>
          <p:spPr bwMode="auto">
            <a:xfrm>
              <a:off x="2943" y="2588"/>
              <a:ext cx="889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Rectangle 37"/>
            <p:cNvSpPr>
              <a:spLocks noChangeArrowheads="1"/>
            </p:cNvSpPr>
            <p:nvPr/>
          </p:nvSpPr>
          <p:spPr bwMode="auto">
            <a:xfrm>
              <a:off x="2937" y="2596"/>
              <a:ext cx="889" cy="168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2950" y="2380"/>
              <a:ext cx="889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39"/>
            <p:cNvSpPr>
              <a:spLocks noChangeArrowheads="1"/>
            </p:cNvSpPr>
            <p:nvPr/>
          </p:nvSpPr>
          <p:spPr bwMode="auto">
            <a:xfrm>
              <a:off x="2937" y="2395"/>
              <a:ext cx="889" cy="19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40"/>
            <p:cNvSpPr>
              <a:spLocks noChangeArrowheads="1"/>
            </p:cNvSpPr>
            <p:nvPr/>
          </p:nvSpPr>
          <p:spPr bwMode="auto">
            <a:xfrm>
              <a:off x="3476" y="2441"/>
              <a:ext cx="28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Bone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cxnSp>
        <p:nvCxnSpPr>
          <p:cNvPr id="40" name="肘形连接符 39"/>
          <p:cNvCxnSpPr>
            <a:stCxn id="29" idx="0"/>
            <a:endCxn id="17" idx="1"/>
          </p:cNvCxnSpPr>
          <p:nvPr/>
        </p:nvCxnSpPr>
        <p:spPr>
          <a:xfrm rot="5400000" flipH="1" flipV="1">
            <a:off x="271698" y="4949864"/>
            <a:ext cx="1216819" cy="124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肘形连接符 40"/>
          <p:cNvCxnSpPr>
            <a:stCxn id="38" idx="0"/>
            <a:endCxn id="17" idx="3"/>
          </p:cNvCxnSpPr>
          <p:nvPr/>
        </p:nvCxnSpPr>
        <p:spPr>
          <a:xfrm rot="5400000" flipH="1" flipV="1">
            <a:off x="1719348" y="4931394"/>
            <a:ext cx="1181894" cy="126875"/>
          </a:xfrm>
          <a:prstGeom prst="bentConnector4">
            <a:avLst>
              <a:gd name="adj1" fmla="val 44325"/>
              <a:gd name="adj2" fmla="val 2801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"/>
          <p:cNvGrpSpPr>
            <a:grpSpLocks noChangeAspect="1"/>
          </p:cNvGrpSpPr>
          <p:nvPr/>
        </p:nvGrpSpPr>
        <p:grpSpPr bwMode="auto">
          <a:xfrm>
            <a:off x="1342751" y="693733"/>
            <a:ext cx="1435100" cy="1136673"/>
            <a:chOff x="3600" y="868"/>
            <a:chExt cx="904" cy="710"/>
          </a:xfrm>
        </p:grpSpPr>
        <p:sp>
          <p:nvSpPr>
            <p:cNvPr id="4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5"/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7"/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8"/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se(in Food)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11"/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16"/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17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Rectangle 19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Rectangle 20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21"/>
            <p:cNvSpPr>
              <a:spLocks noChangeArrowheads="1"/>
            </p:cNvSpPr>
            <p:nvPr/>
          </p:nvSpPr>
          <p:spPr bwMode="auto">
            <a:xfrm>
              <a:off x="3913" y="929"/>
              <a:ext cx="40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Animal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344362" y="2493198"/>
            <a:ext cx="1435100" cy="1136673"/>
            <a:chOff x="3600" y="868"/>
            <a:chExt cx="904" cy="710"/>
          </a:xfrm>
        </p:grpSpPr>
        <p:sp>
          <p:nvSpPr>
            <p:cNvPr id="5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5"/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Rectangle 6"/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Rectangle 7"/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8"/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se(in Food)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11"/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16"/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17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18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19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Rectangle 20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21"/>
            <p:cNvSpPr>
              <a:spLocks noChangeArrowheads="1"/>
            </p:cNvSpPr>
            <p:nvPr/>
          </p:nvSpPr>
          <p:spPr bwMode="auto">
            <a:xfrm>
              <a:off x="3913" y="929"/>
              <a:ext cx="1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Dog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8" name="Group 4"/>
          <p:cNvGrpSpPr>
            <a:grpSpLocks noChangeAspect="1"/>
          </p:cNvGrpSpPr>
          <p:nvPr/>
        </p:nvGrpSpPr>
        <p:grpSpPr bwMode="auto">
          <a:xfrm>
            <a:off x="2123949" y="2481991"/>
            <a:ext cx="1435100" cy="1136673"/>
            <a:chOff x="3600" y="868"/>
            <a:chExt cx="904" cy="710"/>
          </a:xfrm>
        </p:grpSpPr>
        <p:sp>
          <p:nvSpPr>
            <p:cNvPr id="6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5"/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Rectangle 7"/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8"/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se(in Food)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1"/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16"/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17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18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19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9" name="Rectangle 20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21"/>
            <p:cNvSpPr>
              <a:spLocks noChangeArrowheads="1"/>
            </p:cNvSpPr>
            <p:nvPr/>
          </p:nvSpPr>
          <p:spPr bwMode="auto">
            <a:xfrm>
              <a:off x="3913" y="929"/>
              <a:ext cx="26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Tiger</a:t>
              </a:r>
              <a:endPara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  <p:pic>
        <p:nvPicPr>
          <p:cNvPr id="81" name="图片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368" y="1611110"/>
            <a:ext cx="1028194" cy="9271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4796" y="1592590"/>
            <a:ext cx="1002806" cy="92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2681" y="-34766"/>
            <a:ext cx="7655560" cy="551180"/>
          </a:xfrm>
        </p:spPr>
        <p:txBody>
          <a:bodyPr/>
          <a:lstStyle/>
          <a:p>
            <a:r>
              <a:rPr lang="en-US" altLang="zh-CN" dirty="0"/>
              <a:t>Animal</a:t>
            </a:r>
            <a:r>
              <a:rPr lang="zh-CN" altLang="en-US" dirty="0"/>
              <a:t>带子类的</a:t>
            </a:r>
            <a:r>
              <a:rPr lang="zh-CN" altLang="en-US" dirty="0" smtClean="0"/>
              <a:t>实现</a:t>
            </a:r>
            <a:endParaRPr lang="en-US"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116840" y="3590925"/>
            <a:ext cx="4509770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void Dog:</a:t>
            </a:r>
            <a:r>
              <a:rPr lang="zh-CN" altLang="en-US" dirty="0" smtClean="0"/>
              <a:t>:</a:t>
            </a:r>
            <a:r>
              <a:rPr lang="en-US" altLang="zh-CN" dirty="0" smtClean="0"/>
              <a:t>use</a:t>
            </a:r>
            <a:r>
              <a:rPr lang="zh-CN" altLang="en-US" dirty="0" smtClean="0"/>
              <a:t>(</a:t>
            </a:r>
            <a:r>
              <a:rPr lang="zh-CN" altLang="en-US" dirty="0"/>
              <a:t>Food * food) {</a:t>
            </a:r>
          </a:p>
          <a:p>
            <a:r>
              <a:rPr lang="zh-CN" altLang="en-US" dirty="0"/>
              <a:t>   </a:t>
            </a:r>
            <a:r>
              <a:rPr lang="en-US" altLang="zh-CN" b="1" dirty="0">
                <a:solidFill>
                  <a:srgbClr val="0000FF"/>
                </a:solidFill>
              </a:rPr>
              <a:t>Visitor* v = new </a:t>
            </a:r>
            <a:r>
              <a:rPr lang="en-US" altLang="zh-CN" b="1" dirty="0" err="1">
                <a:solidFill>
                  <a:srgbClr val="FF0000"/>
                </a:solidFill>
              </a:rPr>
              <a:t>DogEatVisitor</a:t>
            </a:r>
            <a:r>
              <a:rPr lang="en-US" altLang="zh-CN" b="1" dirty="0">
                <a:solidFill>
                  <a:srgbClr val="FF0000"/>
                </a:solidFill>
              </a:rPr>
              <a:t>(this);</a:t>
            </a:r>
            <a:r>
              <a:rPr lang="en-US" altLang="zh-CN" b="1" dirty="0">
                <a:solidFill>
                  <a:srgbClr val="0000FF"/>
                </a:solidFill>
              </a:rPr>
              <a:t/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en-US" altLang="zh-CN" b="1" dirty="0">
                <a:solidFill>
                  <a:srgbClr val="0000FF"/>
                </a:solidFill>
              </a:rPr>
              <a:t>   </a:t>
            </a:r>
            <a:r>
              <a:rPr lang="en-US" altLang="zh-CN" b="1" dirty="0">
                <a:solidFill>
                  <a:srgbClr val="FF0000"/>
                </a:solidFill>
              </a:rPr>
              <a:t>food-&gt;accept(v);</a:t>
            </a:r>
            <a:br>
              <a:rPr lang="en-US" altLang="zh-CN" b="1" dirty="0">
                <a:solidFill>
                  <a:srgbClr val="FF0000"/>
                </a:solidFill>
              </a:rPr>
            </a:br>
            <a:r>
              <a:rPr lang="en-US" altLang="zh-CN" b="1" dirty="0">
                <a:solidFill>
                  <a:srgbClr val="FF0000"/>
                </a:solidFill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>delete v;</a:t>
            </a:r>
            <a:r>
              <a:rPr lang="en-US" altLang="zh-CN" b="1" dirty="0">
                <a:solidFill>
                  <a:srgbClr val="0000FF"/>
                </a:solidFill>
              </a:rPr>
              <a:t/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dirty="0" smtClean="0"/>
              <a:t>}</a:t>
            </a:r>
            <a:endParaRPr lang="en-US" altLang="zh-CN" dirty="0" smtClean="0"/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//</a:t>
            </a:r>
            <a:r>
              <a:rPr lang="zh-CN" altLang="en-US" b="1" dirty="0" smtClean="0">
                <a:solidFill>
                  <a:srgbClr val="0000FF"/>
                </a:solidFill>
              </a:rPr>
              <a:t>也可将</a:t>
            </a:r>
            <a:r>
              <a:rPr lang="en-US" altLang="zh-CN" b="1" dirty="0" smtClean="0">
                <a:solidFill>
                  <a:srgbClr val="0000FF"/>
                </a:solidFill>
              </a:rPr>
              <a:t>Visitor</a:t>
            </a:r>
            <a:r>
              <a:rPr lang="zh-CN" altLang="en-US" b="1" dirty="0" smtClean="0">
                <a:solidFill>
                  <a:srgbClr val="0000FF"/>
                </a:solidFill>
              </a:rPr>
              <a:t>做参数</a:t>
            </a:r>
            <a:endParaRPr lang="zh-CN" altLang="en-US" b="1" dirty="0">
              <a:solidFill>
                <a:srgbClr val="0000FF"/>
              </a:solidFill>
            </a:endParaRPr>
          </a:p>
          <a:p>
            <a:r>
              <a:rPr lang="zh-CN" altLang="en-US" dirty="0">
                <a:sym typeface="+mn-ea"/>
              </a:rPr>
              <a:t>void Dog:</a:t>
            </a:r>
            <a:r>
              <a:rPr lang="zh-CN" altLang="en-US" dirty="0" smtClean="0">
                <a:sym typeface="+mn-ea"/>
              </a:rPr>
              <a:t>:</a:t>
            </a:r>
            <a:r>
              <a:rPr lang="en-US" altLang="zh-CN" dirty="0">
                <a:sym typeface="+mn-ea"/>
              </a:rPr>
              <a:t>use</a:t>
            </a:r>
            <a:r>
              <a:rPr lang="zh-CN" altLang="en-US" dirty="0" smtClean="0">
                <a:sym typeface="+mn-ea"/>
              </a:rPr>
              <a:t>(</a:t>
            </a:r>
            <a:r>
              <a:rPr lang="en-US" altLang="zh-CN" dirty="0" smtClean="0">
                <a:sym typeface="+mn-ea"/>
              </a:rPr>
              <a:t>Visitor</a:t>
            </a:r>
            <a:r>
              <a:rPr lang="zh-CN" altLang="en-US" dirty="0" smtClean="0">
                <a:sym typeface="+mn-ea"/>
              </a:rPr>
              <a:t>* </a:t>
            </a:r>
            <a:r>
              <a:rPr lang="en-US" altLang="zh-CN" dirty="0" smtClean="0">
                <a:sym typeface="+mn-ea"/>
              </a:rPr>
              <a:t>v,</a:t>
            </a:r>
            <a:r>
              <a:rPr lang="zh-CN" altLang="en-US" dirty="0" smtClean="0">
                <a:sym typeface="+mn-ea"/>
              </a:rPr>
              <a:t>Food </a:t>
            </a:r>
            <a:r>
              <a:rPr lang="zh-CN" altLang="en-US" dirty="0">
                <a:sym typeface="+mn-ea"/>
              </a:rPr>
              <a:t>* food) </a:t>
            </a:r>
            <a:r>
              <a:rPr lang="zh-CN" altLang="en-US" dirty="0" smtClean="0">
                <a:sym typeface="+mn-ea"/>
              </a:rPr>
              <a:t>{   </a:t>
            </a:r>
            <a:r>
              <a:rPr lang="en-US" altLang="zh-CN" b="1" dirty="0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b="1" dirty="0">
                <a:solidFill>
                  <a:srgbClr val="0000FF"/>
                </a:solidFill>
                <a:sym typeface="+mn-ea"/>
              </a:rPr>
            </a:br>
            <a:r>
              <a:rPr lang="en-US" altLang="zh-CN" b="1" dirty="0">
                <a:solidFill>
                  <a:srgbClr val="0000FF"/>
                </a:solidFill>
                <a:sym typeface="+mn-ea"/>
              </a:rPr>
              <a:t>   </a:t>
            </a:r>
            <a:r>
              <a:rPr lang="en-US" altLang="zh-CN" b="1" dirty="0">
                <a:solidFill>
                  <a:srgbClr val="FF0000"/>
                </a:solidFill>
                <a:sym typeface="+mn-ea"/>
              </a:rPr>
              <a:t>food-&gt;accept(v</a:t>
            </a:r>
            <a:r>
              <a:rPr lang="en-US" altLang="zh-CN" b="1" dirty="0" smtClean="0">
                <a:solidFill>
                  <a:srgbClr val="FF0000"/>
                </a:solidFill>
                <a:sym typeface="+mn-ea"/>
              </a:rPr>
              <a:t>);</a:t>
            </a:r>
            <a:r>
              <a:rPr lang="en-US" altLang="zh-CN" b="1" dirty="0">
                <a:solidFill>
                  <a:srgbClr val="7030A0"/>
                </a:solidFill>
                <a:sym typeface="+mn-ea"/>
              </a:rPr>
              <a:t/>
            </a:r>
            <a:br>
              <a:rPr lang="en-US" altLang="zh-CN" b="1" dirty="0">
                <a:solidFill>
                  <a:srgbClr val="7030A0"/>
                </a:solidFill>
                <a:sym typeface="+mn-ea"/>
              </a:rPr>
            </a:br>
            <a:r>
              <a:rPr lang="zh-CN" altLang="en-US" dirty="0">
                <a:sym typeface="+mn-ea"/>
              </a:rPr>
              <a:t>}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58715" y="3656330"/>
            <a:ext cx="4008120" cy="203009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/>
              <a:t>void </a:t>
            </a:r>
            <a:r>
              <a:rPr lang="en-US" altLang="zh-CN"/>
              <a:t>Meat</a:t>
            </a:r>
            <a:r>
              <a:rPr lang="zh-CN" altLang="en-US"/>
              <a:t>::</a:t>
            </a:r>
            <a:r>
              <a:rPr lang="en-US" altLang="zh-CN"/>
              <a:t>accept</a:t>
            </a:r>
            <a:r>
              <a:rPr lang="zh-CN" altLang="en-US"/>
              <a:t>(</a:t>
            </a:r>
            <a:r>
              <a:rPr lang="en-US" altLang="zh-CN"/>
              <a:t>Visitor</a:t>
            </a:r>
            <a:r>
              <a:rPr lang="zh-CN" altLang="en-US"/>
              <a:t> * </a:t>
            </a:r>
            <a:r>
              <a:rPr lang="en-US" altLang="zh-CN"/>
              <a:t>v</a:t>
            </a:r>
            <a:r>
              <a:rPr lang="zh-CN" altLang="en-US"/>
              <a:t>) {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</a:rPr>
              <a:t>   </a:t>
            </a:r>
            <a:r>
              <a:rPr lang="en-US" altLang="zh-CN" b="1">
                <a:solidFill>
                  <a:srgbClr val="FF0000"/>
                </a:solidFill>
              </a:rPr>
              <a:t>v-&gt;visit(this);</a:t>
            </a:r>
            <a:r>
              <a:rPr lang="en-US" altLang="zh-CN" b="1">
                <a:solidFill>
                  <a:srgbClr val="0000FF"/>
                </a:solidFill>
              </a:rPr>
              <a:t/>
            </a:r>
            <a:br>
              <a:rPr lang="en-US" altLang="zh-CN" b="1">
                <a:solidFill>
                  <a:srgbClr val="0000FF"/>
                </a:solidFill>
              </a:rPr>
            </a:br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void </a:t>
            </a:r>
            <a:r>
              <a:rPr lang="en-US" altLang="zh-CN">
                <a:sym typeface="+mn-ea"/>
              </a:rPr>
              <a:t>Bone</a:t>
            </a:r>
            <a:r>
              <a:rPr lang="zh-CN" altLang="en-US">
                <a:sym typeface="+mn-ea"/>
              </a:rPr>
              <a:t>::</a:t>
            </a:r>
            <a:r>
              <a:rPr lang="en-US" altLang="zh-CN">
                <a:sym typeface="+mn-ea"/>
              </a:rPr>
              <a:t>accept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Visitor</a:t>
            </a:r>
            <a:r>
              <a:rPr lang="zh-CN" altLang="en-US">
                <a:sym typeface="+mn-ea"/>
              </a:rPr>
              <a:t> * 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) {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b="1">
                <a:solidFill>
                  <a:srgbClr val="0000FF"/>
                </a:solidFill>
                <a:sym typeface="+mn-ea"/>
              </a:rPr>
            </a:br>
            <a:r>
              <a:rPr lang="en-US" altLang="zh-CN" b="1">
                <a:solidFill>
                  <a:srgbClr val="0000FF"/>
                </a:solidFill>
                <a:sym typeface="+mn-ea"/>
              </a:rPr>
              <a:t>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v-&gt;visit(this);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b="1">
                <a:solidFill>
                  <a:srgbClr val="0000FF"/>
                </a:solidFill>
                <a:sym typeface="+mn-ea"/>
              </a:rPr>
            </a:b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590800" y="1296035"/>
            <a:ext cx="3352800" cy="0"/>
          </a:xfrm>
          <a:prstGeom prst="straightConnector1">
            <a:avLst/>
          </a:prstGeom>
          <a:ln>
            <a:prstDash val="sysDash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958715" y="5853668"/>
            <a:ext cx="4008120" cy="64516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注：本例</a:t>
            </a:r>
            <a:r>
              <a:rPr lang="en-US" altLang="zh-CN" b="1">
                <a:solidFill>
                  <a:srgbClr val="0000FF"/>
                </a:solidFill>
              </a:rPr>
              <a:t>Visitor</a:t>
            </a:r>
            <a:r>
              <a:rPr lang="zh-CN" altLang="en-US" b="1">
                <a:solidFill>
                  <a:srgbClr val="0000FF"/>
                </a:solidFill>
              </a:rPr>
              <a:t>中，采用的是重载</a:t>
            </a:r>
            <a:r>
              <a:rPr lang="en-US" altLang="zh-CN" b="1">
                <a:solidFill>
                  <a:srgbClr val="0000FF"/>
                </a:solidFill>
              </a:rPr>
              <a:t>visit</a:t>
            </a:r>
            <a:r>
              <a:rPr lang="zh-CN" altLang="en-US" b="1">
                <a:solidFill>
                  <a:srgbClr val="0000FF"/>
                </a:solidFill>
              </a:rPr>
              <a:t>的形式，也可采用非重载形式的。                          </a:t>
            </a:r>
            <a:endParaRPr lang="zh-CN" altLang="en-US" b="1">
              <a:solidFill>
                <a:srgbClr val="FF0000"/>
              </a:solidFill>
            </a:endParaRP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3214991138"/>
              </p:ext>
            </p:extLst>
          </p:nvPr>
        </p:nvGraphicFramePr>
        <p:xfrm>
          <a:off x="5257782" y="747258"/>
          <a:ext cx="3199765" cy="2329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0" r:id="rId3" imgW="3683000" imgH="2082800" progId="Visio.Drawing.11">
                  <p:embed/>
                </p:oleObj>
              </mc:Choice>
              <mc:Fallback>
                <p:oleObj r:id="rId3" imgW="3683000" imgH="2082800" progId="Visio.Drawing.11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57782" y="747258"/>
                        <a:ext cx="3199765" cy="2329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4"/>
          <p:cNvGrpSpPr>
            <a:grpSpLocks noChangeAspect="1"/>
          </p:cNvGrpSpPr>
          <p:nvPr/>
        </p:nvGrpSpPr>
        <p:grpSpPr bwMode="auto">
          <a:xfrm>
            <a:off x="1155700" y="625387"/>
            <a:ext cx="1435100" cy="1136673"/>
            <a:chOff x="3600" y="868"/>
            <a:chExt cx="904" cy="710"/>
          </a:xfrm>
        </p:grpSpPr>
        <p:sp>
          <p:nvSpPr>
            <p:cNvPr id="53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Rectangle 5"/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7"/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8"/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se(in Food)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11"/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16"/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17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Rectangle 18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9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20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21"/>
            <p:cNvSpPr>
              <a:spLocks noChangeArrowheads="1"/>
            </p:cNvSpPr>
            <p:nvPr/>
          </p:nvSpPr>
          <p:spPr bwMode="auto">
            <a:xfrm>
              <a:off x="3913" y="929"/>
              <a:ext cx="40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Animal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5" name="Group 4"/>
          <p:cNvGrpSpPr>
            <a:grpSpLocks noChangeAspect="1"/>
          </p:cNvGrpSpPr>
          <p:nvPr/>
        </p:nvGrpSpPr>
        <p:grpSpPr bwMode="auto">
          <a:xfrm>
            <a:off x="157311" y="2424852"/>
            <a:ext cx="1435100" cy="1136673"/>
            <a:chOff x="3600" y="868"/>
            <a:chExt cx="904" cy="710"/>
          </a:xfrm>
        </p:grpSpPr>
        <p:sp>
          <p:nvSpPr>
            <p:cNvPr id="66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6"/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7"/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se(in Food)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11"/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16"/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17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18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9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20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1"/>
            <p:cNvSpPr>
              <a:spLocks noChangeArrowheads="1"/>
            </p:cNvSpPr>
            <p:nvPr/>
          </p:nvSpPr>
          <p:spPr bwMode="auto">
            <a:xfrm>
              <a:off x="3913" y="929"/>
              <a:ext cx="1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Dog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8" name="Group 4"/>
          <p:cNvGrpSpPr>
            <a:grpSpLocks noChangeAspect="1"/>
          </p:cNvGrpSpPr>
          <p:nvPr/>
        </p:nvGrpSpPr>
        <p:grpSpPr bwMode="auto">
          <a:xfrm>
            <a:off x="1936898" y="2413645"/>
            <a:ext cx="1435100" cy="1136673"/>
            <a:chOff x="3600" y="868"/>
            <a:chExt cx="904" cy="710"/>
          </a:xfrm>
        </p:grpSpPr>
        <p:sp>
          <p:nvSpPr>
            <p:cNvPr id="7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0" name="Rectangle 5"/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1" name="Rectangle 6"/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2" name="Rectangle 7"/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"/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</a:t>
              </a:r>
              <a:r>
                <a:rPr lang="en-US" altLang="zh-CN" sz="1300" b="1" dirty="0" smtClean="0">
                  <a:solidFill>
                    <a:srgbClr val="000000"/>
                  </a:solidFill>
                  <a:latin typeface="宋体" panose="02010600030101010101" pitchFamily="2" charset="-122"/>
                </a:rPr>
                <a:t>se(in Food)</a:t>
              </a: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11"/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16"/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17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7" name="Rectangle 18"/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8" name="Rectangle 19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9" name="Rectangle 20"/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21"/>
            <p:cNvSpPr>
              <a:spLocks noChangeArrowheads="1"/>
            </p:cNvSpPr>
            <p:nvPr/>
          </p:nvSpPr>
          <p:spPr bwMode="auto">
            <a:xfrm>
              <a:off x="3913" y="929"/>
              <a:ext cx="26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Tiger</a:t>
              </a:r>
              <a:endParaRPr kumimoji="0" lang="zh-CN" altLang="zh-CN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  <p:pic>
        <p:nvPicPr>
          <p:cNvPr id="91" name="图片 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317" y="1542764"/>
            <a:ext cx="1028194" cy="927100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745" y="1524244"/>
            <a:ext cx="1002806" cy="927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rrowheads="1"/>
          </p:cNvSpPr>
          <p:nvPr>
            <p:ph type="ctrTitle" idx="4294967295"/>
          </p:nvPr>
        </p:nvSpPr>
        <p:spPr>
          <a:xfrm>
            <a:off x="5491163" y="131763"/>
            <a:ext cx="3652837" cy="773112"/>
          </a:xfrm>
        </p:spPr>
        <p:txBody>
          <a:bodyPr/>
          <a:lstStyle/>
          <a:p>
            <a:r>
              <a:rPr lang="en-US" altLang="zh-CN" smtClean="0"/>
              <a:t>Visitor</a:t>
            </a:r>
            <a:r>
              <a:rPr lang="zh-CN" altLang="en-US" smtClean="0"/>
              <a:t>的非重载实现</a:t>
            </a:r>
          </a:p>
        </p:txBody>
      </p:sp>
      <p:graphicFrame>
        <p:nvGraphicFramePr>
          <p:cNvPr id="9" name="对象 8"/>
          <p:cNvGraphicFramePr/>
          <p:nvPr/>
        </p:nvGraphicFramePr>
        <p:xfrm>
          <a:off x="169545" y="243840"/>
          <a:ext cx="4633595" cy="347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1" r:id="rId3" imgW="4076700" imgH="3454400" progId="Visio.Drawing.11">
                  <p:embed/>
                </p:oleObj>
              </mc:Choice>
              <mc:Fallback>
                <p:oleObj r:id="rId3" imgW="4076700" imgH="3454400" progId="Visio.Drawing.11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545" y="243840"/>
                        <a:ext cx="4633595" cy="3477895"/>
                      </a:xfrm>
                      <a:prstGeom prst="rect">
                        <a:avLst/>
                      </a:prstGeom>
                      <a:ln>
                        <a:solidFill>
                          <a:prstClr val="black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124450" y="3313430"/>
            <a:ext cx="3711575" cy="230695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/>
              <a:t>///</a:t>
            </a:r>
            <a:r>
              <a:rPr lang="zh-CN" altLang="en-US"/>
              <a:t>以非重载形式定义</a:t>
            </a:r>
            <a:r>
              <a:rPr lang="en-US" altLang="zh-CN"/>
              <a:t>visitor</a:t>
            </a:r>
          </a:p>
          <a:p>
            <a:r>
              <a:rPr lang="zh-CN" altLang="en-US"/>
              <a:t>void </a:t>
            </a:r>
            <a:r>
              <a:rPr lang="en-US" altLang="zh-CN"/>
              <a:t>Meat</a:t>
            </a:r>
            <a:r>
              <a:rPr lang="zh-CN" altLang="en-US"/>
              <a:t>::</a:t>
            </a:r>
            <a:r>
              <a:rPr lang="en-US" altLang="zh-CN"/>
              <a:t>accept</a:t>
            </a:r>
            <a:r>
              <a:rPr lang="zh-CN" altLang="en-US"/>
              <a:t>(</a:t>
            </a:r>
            <a:r>
              <a:rPr lang="en-US" altLang="zh-CN">
                <a:sym typeface="+mn-ea"/>
              </a:rPr>
              <a:t>Visitor</a:t>
            </a:r>
            <a:r>
              <a:rPr lang="zh-CN" altLang="en-US">
                <a:sym typeface="+mn-ea"/>
              </a:rPr>
              <a:t> * </a:t>
            </a:r>
            <a:r>
              <a:rPr lang="en-US" altLang="zh-CN">
                <a:sym typeface="+mn-ea"/>
              </a:rPr>
              <a:t>v</a:t>
            </a:r>
            <a:r>
              <a:rPr lang="zh-CN" altLang="en-US"/>
              <a:t>) {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en-US" altLang="zh-CN" b="1">
                <a:solidFill>
                  <a:srgbClr val="0000FF"/>
                </a:solidFill>
              </a:rPr>
              <a:t>   </a:t>
            </a:r>
            <a:r>
              <a:rPr lang="en-US" altLang="zh-CN" b="1">
                <a:solidFill>
                  <a:srgbClr val="FF0000"/>
                </a:solidFill>
              </a:rPr>
              <a:t>v-&gt;</a:t>
            </a:r>
            <a:r>
              <a:rPr lang="en-US" altLang="zh-CN" b="1">
                <a:solidFill>
                  <a:srgbClr val="0000FF"/>
                </a:solidFill>
              </a:rPr>
              <a:t>visitMeat</a:t>
            </a:r>
            <a:r>
              <a:rPr lang="en-US" altLang="zh-CN" b="1">
                <a:solidFill>
                  <a:srgbClr val="FF0000"/>
                </a:solidFill>
              </a:rPr>
              <a:t>(this);</a:t>
            </a:r>
            <a:r>
              <a:rPr lang="en-US" altLang="zh-CN" b="1">
                <a:solidFill>
                  <a:srgbClr val="0000FF"/>
                </a:solidFill>
              </a:rPr>
              <a:t/>
            </a:r>
            <a:br>
              <a:rPr lang="en-US" altLang="zh-CN" b="1">
                <a:solidFill>
                  <a:srgbClr val="0000FF"/>
                </a:solidFill>
              </a:rPr>
            </a:br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void </a:t>
            </a:r>
            <a:r>
              <a:rPr lang="en-US" altLang="zh-CN">
                <a:sym typeface="+mn-ea"/>
              </a:rPr>
              <a:t>Bone</a:t>
            </a:r>
            <a:r>
              <a:rPr lang="zh-CN" altLang="en-US">
                <a:sym typeface="+mn-ea"/>
              </a:rPr>
              <a:t>::</a:t>
            </a:r>
            <a:r>
              <a:rPr lang="en-US" altLang="zh-CN">
                <a:sym typeface="+mn-ea"/>
              </a:rPr>
              <a:t>accept</a:t>
            </a:r>
            <a:r>
              <a:rPr lang="zh-CN" altLang="en-US">
                <a:sym typeface="+mn-ea"/>
              </a:rPr>
              <a:t>(</a:t>
            </a:r>
            <a:r>
              <a:rPr lang="en-US" altLang="zh-CN">
                <a:sym typeface="+mn-ea"/>
              </a:rPr>
              <a:t>Visitor</a:t>
            </a:r>
            <a:r>
              <a:rPr lang="zh-CN" altLang="en-US">
                <a:sym typeface="+mn-ea"/>
              </a:rPr>
              <a:t> * </a:t>
            </a:r>
            <a:r>
              <a:rPr lang="en-US" altLang="zh-CN">
                <a:sym typeface="+mn-ea"/>
              </a:rPr>
              <a:t>v</a:t>
            </a:r>
            <a:r>
              <a:rPr lang="zh-CN" altLang="en-US">
                <a:sym typeface="+mn-ea"/>
              </a:rPr>
              <a:t>) {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b="1">
                <a:solidFill>
                  <a:srgbClr val="0000FF"/>
                </a:solidFill>
                <a:sym typeface="+mn-ea"/>
              </a:rPr>
            </a:br>
            <a:r>
              <a:rPr lang="en-US" altLang="zh-CN" b="1">
                <a:solidFill>
                  <a:srgbClr val="0000FF"/>
                </a:solidFill>
                <a:sym typeface="+mn-ea"/>
              </a:rPr>
              <a:t>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v-&gt;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>visitBone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(this);</a:t>
            </a:r>
            <a:r>
              <a:rPr lang="en-US" altLang="zh-CN" b="1">
                <a:solidFill>
                  <a:srgbClr val="0000FF"/>
                </a:solidFill>
                <a:sym typeface="+mn-ea"/>
              </a:rPr>
              <a:t/>
            </a:r>
            <a:br>
              <a:rPr lang="en-US" altLang="zh-CN" b="1">
                <a:solidFill>
                  <a:srgbClr val="0000FF"/>
                </a:solidFill>
                <a:sym typeface="+mn-ea"/>
              </a:rPr>
            </a:br>
            <a:r>
              <a:rPr lang="zh-CN" altLang="en-US">
                <a:sym typeface="+mn-ea"/>
              </a:rPr>
              <a:t>}</a:t>
            </a:r>
            <a:endParaRPr lang="zh-CN" altLang="en-US"/>
          </a:p>
        </p:txBody>
      </p:sp>
      <p:graphicFrame>
        <p:nvGraphicFramePr>
          <p:cNvPr id="2" name="对象 1"/>
          <p:cNvGraphicFramePr/>
          <p:nvPr/>
        </p:nvGraphicFramePr>
        <p:xfrm>
          <a:off x="168910" y="3796030"/>
          <a:ext cx="4955540" cy="2655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2" r:id="rId5" imgW="3683000" imgH="2082800" progId="Visio.Drawing.11">
                  <p:embed/>
                </p:oleObj>
              </mc:Choice>
              <mc:Fallback>
                <p:oleObj r:id="rId5" imgW="3683000" imgH="208280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910" y="3796030"/>
                        <a:ext cx="4955540" cy="2655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访问者模式效果</a:t>
            </a:r>
          </a:p>
        </p:txBody>
      </p:sp>
      <p:sp>
        <p:nvSpPr>
          <p:cNvPr id="31746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381110" y="1066862"/>
            <a:ext cx="8305582" cy="4495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CN" altLang="en-US" dirty="0" smtClean="0"/>
              <a:t>前提条件：</a:t>
            </a:r>
            <a:r>
              <a:rPr lang="en-US" altLang="zh-CN" dirty="0" smtClean="0">
                <a:sym typeface="+mn-ea"/>
              </a:rPr>
              <a:t>Food</a:t>
            </a:r>
            <a:r>
              <a:rPr lang="zh-CN" altLang="en-US" dirty="0" smtClean="0"/>
              <a:t>子类需要稳定。否则会导致</a:t>
            </a:r>
            <a:r>
              <a:rPr lang="en-US" altLang="zh-CN" dirty="0" smtClean="0"/>
              <a:t>Visitor</a:t>
            </a:r>
            <a:r>
              <a:rPr lang="zh-CN" altLang="en-US" dirty="0" smtClean="0"/>
              <a:t>的接口变化</a:t>
            </a:r>
          </a:p>
          <a:p>
            <a:pPr marL="0" indent="0">
              <a:lnSpc>
                <a:spcPct val="90000"/>
              </a:lnSpc>
              <a:buNone/>
            </a:pPr>
            <a:endParaRPr lang="zh-CN" altLang="en-US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使得外部访问各子类对象时，有统一的访问接口</a:t>
            </a:r>
            <a:br>
              <a:rPr lang="zh-CN" altLang="en-US" dirty="0" smtClean="0"/>
            </a:br>
            <a:r>
              <a:rPr lang="zh-CN" altLang="en-US" dirty="0" smtClean="0"/>
              <a:t> 即接口：  </a:t>
            </a:r>
            <a:r>
              <a:rPr lang="en-US" altLang="zh-CN" dirty="0" smtClean="0"/>
              <a:t>accept(Visitor ).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扩展各种访问的实现容易。如从</a:t>
            </a:r>
            <a:r>
              <a:rPr lang="en-US" altLang="zh-CN" dirty="0" err="1" smtClean="0"/>
              <a:t>TigerXXXVisitor</a:t>
            </a:r>
            <a:r>
              <a:rPr lang="zh-CN" altLang="en-US" dirty="0" smtClean="0"/>
              <a:t>派生子类扩展即可。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增加新的访问容易。如增加</a:t>
            </a:r>
            <a:r>
              <a:rPr lang="en-US" altLang="zh-CN" dirty="0" smtClean="0"/>
              <a:t>Tiger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Store(Meat*)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Store(Bone *),</a:t>
            </a:r>
            <a:r>
              <a:rPr lang="zh-CN" altLang="en-US" dirty="0" smtClean="0"/>
              <a:t>只需从</a:t>
            </a:r>
            <a:r>
              <a:rPr lang="en-US" altLang="zh-CN" dirty="0" err="1" smtClean="0"/>
              <a:t>TigerVisitor</a:t>
            </a:r>
            <a:r>
              <a:rPr lang="zh-CN" altLang="en-US" dirty="0" smtClean="0"/>
              <a:t>派生新的子类</a:t>
            </a:r>
            <a:r>
              <a:rPr lang="en-US" altLang="zh-CN" dirty="0" err="1" smtClean="0"/>
              <a:t>TigerStoreVisitor</a:t>
            </a:r>
            <a:r>
              <a:rPr lang="zh-CN" altLang="en-US" dirty="0" smtClean="0"/>
              <a:t>即可。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 smtClean="0"/>
              <a:t>增加新的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容易。如增加</a:t>
            </a:r>
            <a:r>
              <a:rPr lang="en-US" altLang="zh-CN" dirty="0" err="1" smtClean="0"/>
              <a:t>Rabit</a:t>
            </a:r>
            <a:r>
              <a:rPr lang="zh-CN" altLang="en-US" dirty="0" smtClean="0"/>
              <a:t>类，派生</a:t>
            </a:r>
            <a:r>
              <a:rPr lang="en-US" altLang="zh-CN" dirty="0" err="1" smtClean="0"/>
              <a:t>EatVisitor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CookVisitor</a:t>
            </a:r>
            <a:r>
              <a:rPr lang="zh-CN" altLang="en-US" dirty="0" smtClean="0"/>
              <a:t>的子类即可。</a:t>
            </a:r>
          </a:p>
        </p:txBody>
      </p:sp>
    </p:spTree>
    <p:extLst>
      <p:ext uri="{BB962C8B-B14F-4D97-AF65-F5344CB8AC3E}">
        <p14:creationId xmlns:p14="http://schemas.microsoft.com/office/powerpoint/2010/main" val="267280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10" y="1117600"/>
            <a:ext cx="8610374" cy="462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64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一般实现及问题</a:t>
            </a:r>
            <a:endParaRPr lang="zh-CN" altLang="en-US" dirty="0"/>
          </a:p>
        </p:txBody>
      </p:sp>
      <p:sp>
        <p:nvSpPr>
          <p:cNvPr id="4" name="Rectangle 3"/>
          <p:cNvSpPr txBox="1">
            <a:spLocks noRot="1" noChangeArrowheads="1"/>
          </p:cNvSpPr>
          <p:nvPr/>
        </p:nvSpPr>
        <p:spPr>
          <a:xfrm>
            <a:off x="457308" y="1143060"/>
            <a:ext cx="854075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void Animal::eat(Food* food)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  if ((Meat * m = </a:t>
            </a:r>
            <a:r>
              <a:rPr lang="en-US" altLang="zh-CN" sz="2000" b="1" dirty="0" err="1" smtClean="0"/>
              <a:t>dynamic_cast</a:t>
            </a:r>
            <a:r>
              <a:rPr lang="en-US" altLang="zh-CN" sz="2000" b="1" dirty="0" smtClean="0"/>
              <a:t>&lt;Meat *&gt;(food)_!=NULL)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       //animal </a:t>
            </a:r>
            <a:r>
              <a:rPr lang="zh-CN" altLang="en-US" sz="2000" b="1" dirty="0" smtClean="0"/>
              <a:t>吃 </a:t>
            </a:r>
            <a:r>
              <a:rPr lang="en-US" altLang="zh-CN" sz="2000" b="1" dirty="0" smtClean="0"/>
              <a:t>m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       m-&gt;</a:t>
            </a:r>
            <a:r>
              <a:rPr lang="en-US" altLang="zh-CN" sz="2000" b="1" dirty="0" err="1" smtClean="0"/>
              <a:t>MeatFunction</a:t>
            </a:r>
            <a:r>
              <a:rPr lang="en-US" altLang="zh-CN" sz="2000" b="1" dirty="0" smtClean="0"/>
              <a:t>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} else if ((Bone *  b= </a:t>
            </a:r>
            <a:r>
              <a:rPr lang="en-US" altLang="zh-CN" sz="2000" b="1" dirty="0" err="1" smtClean="0"/>
              <a:t>dynamic_cast</a:t>
            </a:r>
            <a:r>
              <a:rPr lang="en-US" altLang="zh-CN" sz="2000" b="1" dirty="0" smtClean="0"/>
              <a:t>&lt;Bone *&gt;(food)_!=NULL)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		//animal </a:t>
            </a:r>
            <a:r>
              <a:rPr lang="zh-CN" altLang="en-US" sz="2000" b="1" dirty="0" smtClean="0"/>
              <a:t>吃 </a:t>
            </a:r>
            <a:r>
              <a:rPr lang="en-US" altLang="zh-CN" sz="2000" b="1" dirty="0" smtClean="0"/>
              <a:t>b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                b-&gt;</a:t>
            </a:r>
            <a:r>
              <a:rPr lang="en-US" altLang="zh-CN" sz="2000" b="1" dirty="0" err="1" smtClean="0"/>
              <a:t>BoneFunction</a:t>
            </a:r>
            <a:r>
              <a:rPr lang="en-US" altLang="zh-CN" sz="2000" b="1" dirty="0" smtClean="0"/>
              <a:t>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</a:t>
            </a:r>
            <a:r>
              <a:rPr lang="en-US" altLang="zh-CN" sz="2000" b="1" dirty="0" smtClean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smtClean="0"/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25423" y="4800564"/>
            <a:ext cx="8534400" cy="131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1. </a:t>
            </a:r>
            <a:r>
              <a:rPr lang="zh-CN" altLang="en-US" sz="2000" b="1" dirty="0">
                <a:solidFill>
                  <a:srgbClr val="FF0000"/>
                </a:solidFill>
              </a:rPr>
              <a:t>使用了</a:t>
            </a:r>
            <a:r>
              <a:rPr lang="en-US" altLang="zh-CN" sz="2000" b="1" dirty="0">
                <a:solidFill>
                  <a:srgbClr val="FF0000"/>
                </a:solidFill>
              </a:rPr>
              <a:t>if-else</a:t>
            </a:r>
            <a:r>
              <a:rPr lang="zh-CN" altLang="en-US" sz="2000" b="1" dirty="0">
                <a:solidFill>
                  <a:srgbClr val="FF0000"/>
                </a:solidFill>
              </a:rPr>
              <a:t>结构，多了不易处理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2. </a:t>
            </a:r>
            <a:r>
              <a:rPr lang="zh-CN" altLang="en-US" sz="2000" b="1" dirty="0">
                <a:solidFill>
                  <a:srgbClr val="FF0000"/>
                </a:solidFill>
              </a:rPr>
              <a:t>使用了动态类型识别和向下类型转换，违背了里氏替换原则，不易扩展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rgbClr val="FF0000"/>
                </a:solidFill>
              </a:rPr>
              <a:t>3. </a:t>
            </a:r>
            <a:r>
              <a:rPr lang="zh-CN" altLang="en-US" sz="2000" b="1" dirty="0">
                <a:solidFill>
                  <a:srgbClr val="FF0000"/>
                </a:solidFill>
              </a:rPr>
              <a:t>由于</a:t>
            </a:r>
            <a:r>
              <a:rPr lang="en-US" altLang="zh-CN" sz="2000" b="1" dirty="0">
                <a:solidFill>
                  <a:srgbClr val="FF0000"/>
                </a:solidFill>
              </a:rPr>
              <a:t>Meat</a:t>
            </a:r>
            <a:r>
              <a:rPr lang="zh-CN" altLang="en-US" sz="2000" b="1" dirty="0">
                <a:solidFill>
                  <a:srgbClr val="FF0000"/>
                </a:solidFill>
              </a:rPr>
              <a:t>和</a:t>
            </a:r>
            <a:r>
              <a:rPr lang="en-US" altLang="zh-CN" sz="2000" b="1" dirty="0">
                <a:solidFill>
                  <a:srgbClr val="FF0000"/>
                </a:solidFill>
              </a:rPr>
              <a:t>Bone</a:t>
            </a:r>
            <a:r>
              <a:rPr lang="zh-CN" altLang="en-US" sz="2000" b="1" dirty="0">
                <a:solidFill>
                  <a:srgbClr val="FF0000"/>
                </a:solidFill>
              </a:rPr>
              <a:t>会有不同的外部接口，难以在</a:t>
            </a:r>
            <a:r>
              <a:rPr lang="en-US" altLang="zh-CN" sz="2000" b="1" dirty="0">
                <a:solidFill>
                  <a:srgbClr val="FF0000"/>
                </a:solidFill>
              </a:rPr>
              <a:t>Eat</a:t>
            </a:r>
            <a:r>
              <a:rPr lang="zh-CN" altLang="en-US" sz="2000" b="1" dirty="0">
                <a:solidFill>
                  <a:srgbClr val="FF0000"/>
                </a:solidFill>
              </a:rPr>
              <a:t>中形成一致的行为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2" y="2438426"/>
            <a:ext cx="8745995" cy="44030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2516" y="152486"/>
            <a:ext cx="3962296" cy="25853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void Client::sum(Data* data) {</a:t>
            </a:r>
          </a:p>
          <a:p>
            <a:r>
              <a:rPr lang="en-US" altLang="zh-CN" b="1" dirty="0" smtClean="0">
                <a:solidFill>
                  <a:srgbClr val="0000FF"/>
                </a:solidFill>
              </a:rPr>
              <a:t>      Visitor * v = new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SumVisitor</a:t>
            </a:r>
            <a:r>
              <a:rPr lang="en-US" altLang="zh-CN" b="1" dirty="0" smtClean="0">
                <a:solidFill>
                  <a:srgbClr val="0000FF"/>
                </a:solidFill>
              </a:rPr>
              <a:t>();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     data-&gt;accept(v);</a:t>
            </a:r>
            <a:r>
              <a:rPr lang="en-US" altLang="zh-CN" b="1" dirty="0">
                <a:solidFill>
                  <a:srgbClr val="0000FF"/>
                </a:solidFill>
              </a:rPr>
              <a:t/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en-US" altLang="zh-CN" dirty="0"/>
              <a:t>void Client</a:t>
            </a:r>
            <a:r>
              <a:rPr lang="en-US" altLang="zh-CN" dirty="0" smtClean="0"/>
              <a:t>::max(Data * data) </a:t>
            </a:r>
            <a:r>
              <a:rPr lang="en-US" altLang="zh-CN" dirty="0"/>
              <a:t>{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      Visitor * v = new </a:t>
            </a:r>
            <a:r>
              <a:rPr lang="en-US" altLang="zh-CN" b="1" dirty="0" err="1" smtClean="0">
                <a:solidFill>
                  <a:srgbClr val="0000FF"/>
                </a:solidFill>
              </a:rPr>
              <a:t>maxVisitor</a:t>
            </a:r>
            <a:r>
              <a:rPr lang="en-US" altLang="zh-CN" b="1" dirty="0">
                <a:solidFill>
                  <a:srgbClr val="0000FF"/>
                </a:solidFill>
              </a:rPr>
              <a:t>();</a:t>
            </a:r>
          </a:p>
          <a:p>
            <a:r>
              <a:rPr lang="en-US" altLang="zh-CN" b="1" dirty="0">
                <a:solidFill>
                  <a:srgbClr val="0000FF"/>
                </a:solidFill>
              </a:rPr>
              <a:t>      data-&gt;accept(v);</a:t>
            </a:r>
            <a:br>
              <a:rPr lang="en-US" altLang="zh-CN" b="1" dirty="0">
                <a:solidFill>
                  <a:srgbClr val="0000FF"/>
                </a:solidFill>
              </a:rPr>
            </a:br>
            <a:r>
              <a:rPr lang="zh-CN" altLang="en-US" dirty="0"/>
              <a:t>}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0" y="152486"/>
            <a:ext cx="4385447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void Number::accept(Visitor * v) {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v-&gt;visit(this);</a:t>
            </a:r>
          </a:p>
          <a:p>
            <a:r>
              <a:rPr lang="zh-CN" altLang="en-US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void Matrix::</a:t>
            </a:r>
            <a:r>
              <a:rPr lang="en-US" altLang="zh-CN" dirty="0" err="1"/>
              <a:t>accpt</a:t>
            </a:r>
            <a:r>
              <a:rPr lang="en-US" altLang="zh-CN" dirty="0"/>
              <a:t>(Visitor * v) {</a:t>
            </a:r>
          </a:p>
          <a:p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v-&gt;visit(this);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49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597881254"/>
              </p:ext>
            </p:extLst>
          </p:nvPr>
        </p:nvGraphicFramePr>
        <p:xfrm>
          <a:off x="381110" y="1066862"/>
          <a:ext cx="81534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4" r:id="rId3" imgW="4190365" imgH="1899920" progId="Visio.Drawing.11">
                  <p:embed/>
                </p:oleObj>
              </mc:Choice>
              <mc:Fallback>
                <p:oleObj r:id="rId3" imgW="4190365" imgH="1899920" progId="Visio.Drawing.11">
                  <p:embed/>
                  <p:pic>
                    <p:nvPicPr>
                      <p:cNvPr id="0" name="Object 4"/>
                      <p:cNvPicPr>
                        <a:picLocks noRot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10" y="1066862"/>
                        <a:ext cx="8153400" cy="46482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例子说明</a:t>
            </a:r>
          </a:p>
        </p:txBody>
      </p:sp>
      <p:sp>
        <p:nvSpPr>
          <p:cNvPr id="34818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533506" y="1295456"/>
            <a:ext cx="8207375" cy="2286000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 smtClean="0"/>
              <a:t>货车、轿车、车组的属性各不相同，成员函数也不相同，即接口难以统一</a:t>
            </a:r>
          </a:p>
          <a:p>
            <a:r>
              <a:rPr lang="zh-CN" altLang="en-US" dirty="0" smtClean="0"/>
              <a:t>计算运营费用时，使用的算法、依据、原则等总会有变化</a:t>
            </a:r>
          </a:p>
          <a:p>
            <a:r>
              <a:rPr lang="zh-CN" altLang="en-US" dirty="0" smtClean="0"/>
              <a:t>还会增加计算保险费用，计算固定资产净值等</a:t>
            </a:r>
          </a:p>
          <a:p>
            <a:r>
              <a:rPr lang="zh-CN" altLang="en-US" dirty="0" smtClean="0"/>
              <a:t>（货车、轿车、车组）结构稳定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3"/>
          <p:cNvSpPr>
            <a:spLocks noGrp="1" noRot="1" noChangeArrowheads="1"/>
          </p:cNvSpPr>
          <p:nvPr>
            <p:ph type="subTitle" idx="4294967295"/>
          </p:nvPr>
        </p:nvSpPr>
        <p:spPr>
          <a:xfrm>
            <a:off x="228714" y="156807"/>
            <a:ext cx="4267200" cy="6019800"/>
          </a:xfrm>
          <a:ln>
            <a:solidFill>
              <a:schemeClr val="tx1"/>
            </a:solidFill>
            <a:miter lim="800000"/>
          </a:ln>
        </p:spPr>
        <p:txBody>
          <a:bodyPr/>
          <a:lstStyle/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class Visitor 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public: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virtual ~Visitor() { 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</a:t>
            </a:r>
            <a:r>
              <a:rPr lang="en-US" altLang="zh-CN" sz="1600" b="1" dirty="0" smtClean="0"/>
              <a:t>virtual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计算货车 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货车 * </a:t>
            </a:r>
            <a:r>
              <a:rPr lang="en-US" altLang="zh-CN" sz="1600" b="1" dirty="0" smtClean="0"/>
              <a:t>) = 0;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	 virtual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计算轿车 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轿车 *</a:t>
            </a:r>
            <a:r>
              <a:rPr lang="en-US" altLang="zh-CN" sz="1600" b="1" dirty="0" smtClean="0"/>
              <a:t>) = 0;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	 virtual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计算车组 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车组 *</a:t>
            </a:r>
            <a:r>
              <a:rPr lang="en-US" altLang="zh-CN" sz="1600" b="1" dirty="0" smtClean="0"/>
              <a:t>) = 0;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};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1600" b="1" dirty="0" smtClean="0"/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class </a:t>
            </a:r>
            <a:r>
              <a:rPr lang="zh-CN" altLang="en-US" sz="1600" b="1" dirty="0" smtClean="0"/>
              <a:t>运营费用</a:t>
            </a:r>
            <a:r>
              <a:rPr lang="en-US" altLang="zh-CN" sz="1600" b="1" dirty="0" err="1" smtClean="0"/>
              <a:t>Visitor:public</a:t>
            </a:r>
            <a:r>
              <a:rPr lang="en-US" altLang="zh-CN" sz="1600" b="1" dirty="0" smtClean="0"/>
              <a:t> Visitor 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Public</a:t>
            </a:r>
            <a:r>
              <a:rPr lang="zh-CN" altLang="en-US" sz="1600" b="1" dirty="0" smtClean="0"/>
              <a:t>：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600" b="1" dirty="0" smtClean="0"/>
              <a:t>        </a:t>
            </a:r>
            <a:r>
              <a:rPr lang="en-US" altLang="zh-CN" sz="1600" b="1" dirty="0" smtClean="0"/>
              <a:t>virtual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计算货车 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货车 * </a:t>
            </a:r>
            <a:r>
              <a:rPr lang="en-US" altLang="zh-CN" sz="1600" b="1" dirty="0" smtClean="0"/>
              <a:t>c) 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     money += c-&gt;Get</a:t>
            </a:r>
            <a:r>
              <a:rPr lang="zh-CN" altLang="en-US" sz="1600" b="1" dirty="0" smtClean="0"/>
              <a:t>载重</a:t>
            </a:r>
            <a:r>
              <a:rPr lang="en-US" altLang="zh-CN" sz="1600" b="1" dirty="0" smtClean="0"/>
              <a:t>()*10;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 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virtual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计算轿车 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轿车 *</a:t>
            </a:r>
            <a:r>
              <a:rPr lang="en-US" altLang="zh-CN" sz="1600" b="1" dirty="0" smtClean="0"/>
              <a:t>c) 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     money += c-&gt;Get</a:t>
            </a:r>
            <a:r>
              <a:rPr lang="zh-CN" altLang="en-US" sz="1600" b="1" dirty="0" smtClean="0"/>
              <a:t>车龄</a:t>
            </a:r>
            <a:r>
              <a:rPr lang="en-US" altLang="zh-CN" sz="1600" b="1" dirty="0" smtClean="0"/>
              <a:t>( )*5;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   virtual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zh-CN" altLang="en-US" sz="1600" b="1" dirty="0" smtClean="0"/>
              <a:t>计算车组 </a:t>
            </a:r>
            <a:r>
              <a:rPr lang="en-US" altLang="zh-CN" sz="1600" b="1" dirty="0" smtClean="0"/>
              <a:t>(</a:t>
            </a:r>
            <a:r>
              <a:rPr lang="zh-CN" altLang="en-US" sz="1600" b="1" dirty="0" smtClean="0"/>
              <a:t>车组 *</a:t>
            </a:r>
            <a:r>
              <a:rPr lang="en-US" altLang="zh-CN" sz="1600" b="1" dirty="0" smtClean="0"/>
              <a:t>c) {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	money += c-&gt;</a:t>
            </a:r>
            <a:r>
              <a:rPr lang="en-US" altLang="zh-CN" sz="1600" b="1" dirty="0" err="1" smtClean="0"/>
              <a:t>GetTotalCount</a:t>
            </a:r>
            <a:r>
              <a:rPr lang="en-US" altLang="zh-CN" sz="1600" b="1" dirty="0" smtClean="0"/>
              <a:t>()*8;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	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     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</a:t>
            </a:r>
            <a:r>
              <a:rPr lang="en-US" altLang="zh-CN" sz="1600" b="1" dirty="0" err="1" smtClean="0"/>
              <a:t>GetMoney</a:t>
            </a:r>
            <a:r>
              <a:rPr lang="en-US" altLang="zh-CN" sz="1600" b="1" dirty="0" smtClean="0"/>
              <a:t>() </a:t>
            </a:r>
            <a:r>
              <a:rPr lang="en-US" altLang="zh-CN" sz="1600" b="1" dirty="0" err="1" smtClean="0"/>
              <a:t>const</a:t>
            </a:r>
            <a:r>
              <a:rPr lang="en-US" altLang="zh-CN" sz="1600" b="1" dirty="0" smtClean="0"/>
              <a:t> { return money;}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Private: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	</a:t>
            </a:r>
            <a:r>
              <a:rPr lang="en-US" altLang="zh-CN" sz="1600" b="1" dirty="0" err="1" smtClean="0"/>
              <a:t>int</a:t>
            </a:r>
            <a:r>
              <a:rPr lang="en-US" altLang="zh-CN" sz="1600" b="1" dirty="0" smtClean="0"/>
              <a:t>  money;                     </a:t>
            </a:r>
          </a:p>
          <a:p>
            <a:pPr algn="l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b="1" dirty="0" smtClean="0"/>
              <a:t>};</a:t>
            </a:r>
            <a:endParaRPr lang="zh-CN" altLang="en-US" sz="1600" b="1" dirty="0" smtClean="0"/>
          </a:p>
        </p:txBody>
      </p:sp>
      <p:sp>
        <p:nvSpPr>
          <p:cNvPr id="35842" name="Text Box 4"/>
          <p:cNvSpPr txBox="1">
            <a:spLocks noChangeArrowheads="1"/>
          </p:cNvSpPr>
          <p:nvPr/>
        </p:nvSpPr>
        <p:spPr bwMode="auto">
          <a:xfrm>
            <a:off x="4726163" y="152486"/>
            <a:ext cx="4114800" cy="4086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void </a:t>
            </a:r>
            <a:r>
              <a:rPr lang="zh-CN" altLang="en-US" b="1" dirty="0"/>
              <a:t>货车</a:t>
            </a:r>
            <a:r>
              <a:rPr lang="en-US" altLang="zh-CN" b="1" dirty="0"/>
              <a:t>::Accept(Visitor&amp; v)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      {   v.</a:t>
            </a:r>
            <a:r>
              <a:rPr lang="zh-CN" altLang="en-US" b="1" dirty="0"/>
              <a:t>计算货车</a:t>
            </a:r>
            <a:r>
              <a:rPr lang="en-US" altLang="zh-CN" b="1" dirty="0"/>
              <a:t>(this); }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 dirty="0"/>
          </a:p>
          <a:p>
            <a:pPr eaLnBrk="1" hangingPunct="1"/>
            <a:r>
              <a:rPr lang="en-US" altLang="zh-CN" b="1" dirty="0"/>
              <a:t>void </a:t>
            </a:r>
            <a:r>
              <a:rPr lang="zh-CN" altLang="en-US" b="1" dirty="0"/>
              <a:t>轿车</a:t>
            </a:r>
            <a:r>
              <a:rPr lang="en-US" altLang="zh-CN" b="1" dirty="0"/>
              <a:t>::Accept(Visitor&amp; v) </a:t>
            </a:r>
          </a:p>
          <a:p>
            <a:pPr eaLnBrk="1" hangingPunct="1"/>
            <a:r>
              <a:rPr lang="en-US" altLang="zh-CN" b="1" dirty="0"/>
              <a:t>      {   v.</a:t>
            </a:r>
            <a:r>
              <a:rPr lang="zh-CN" altLang="en-US" b="1" dirty="0"/>
              <a:t>计算轿车</a:t>
            </a:r>
            <a:r>
              <a:rPr lang="en-US" altLang="zh-CN" b="1" dirty="0"/>
              <a:t>(this); }</a:t>
            </a:r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void </a:t>
            </a:r>
            <a:r>
              <a:rPr lang="zh-CN" altLang="en-US" b="1" dirty="0"/>
              <a:t>车组</a:t>
            </a:r>
            <a:r>
              <a:rPr lang="en-US" altLang="zh-CN" b="1" dirty="0"/>
              <a:t>::Accept(Visitor&amp; v) {</a:t>
            </a:r>
          </a:p>
          <a:p>
            <a:pPr eaLnBrk="1" hangingPunct="1"/>
            <a:r>
              <a:rPr lang="en-US" altLang="zh-CN" b="1" dirty="0"/>
              <a:t>         for each </a:t>
            </a:r>
            <a:r>
              <a:rPr lang="zh-CN" altLang="en-US" b="1" dirty="0"/>
              <a:t>车 </a:t>
            </a:r>
            <a:r>
              <a:rPr lang="en-US" altLang="zh-CN" b="1" dirty="0"/>
              <a:t>in </a:t>
            </a:r>
            <a:r>
              <a:rPr lang="zh-CN" altLang="en-US" b="1" dirty="0"/>
              <a:t>组内 </a:t>
            </a:r>
            <a:r>
              <a:rPr lang="en-US" altLang="zh-CN" b="1" dirty="0"/>
              <a:t>{</a:t>
            </a:r>
          </a:p>
          <a:p>
            <a:pPr eaLnBrk="1" hangingPunct="1"/>
            <a:r>
              <a:rPr lang="en-US" altLang="zh-CN" b="1" dirty="0"/>
              <a:t>	</a:t>
            </a:r>
            <a:r>
              <a:rPr lang="zh-CN" altLang="en-US" b="1" dirty="0"/>
              <a:t>车</a:t>
            </a:r>
            <a:r>
              <a:rPr lang="en-US" altLang="zh-CN" b="1" dirty="0"/>
              <a:t>-&gt;Accept(this)</a:t>
            </a:r>
          </a:p>
          <a:p>
            <a:pPr eaLnBrk="1" hangingPunct="1"/>
            <a:r>
              <a:rPr lang="en-US" altLang="zh-CN" b="1" dirty="0"/>
              <a:t>         }</a:t>
            </a:r>
          </a:p>
          <a:p>
            <a:pPr eaLnBrk="1" hangingPunct="1"/>
            <a:r>
              <a:rPr lang="en-US" altLang="zh-CN" b="1" dirty="0"/>
              <a:t>         v.</a:t>
            </a:r>
            <a:r>
              <a:rPr lang="zh-CN" altLang="en-US" b="1" dirty="0"/>
              <a:t>计算车组</a:t>
            </a:r>
            <a:r>
              <a:rPr lang="en-US" altLang="zh-CN" b="1" dirty="0"/>
              <a:t>(this);</a:t>
            </a:r>
          </a:p>
          <a:p>
            <a:pPr eaLnBrk="1" hangingPunct="1"/>
            <a:r>
              <a:rPr lang="en-US" altLang="zh-CN" b="1" dirty="0"/>
              <a:t>}</a:t>
            </a:r>
          </a:p>
          <a:p>
            <a:pPr eaLnBrk="1" hangingPunct="1">
              <a:spcBef>
                <a:spcPct val="50000"/>
              </a:spcBef>
            </a:pPr>
            <a:endParaRPr lang="en-US" altLang="zh-CN" b="1" dirty="0"/>
          </a:p>
        </p:txBody>
      </p:sp>
      <p:sp>
        <p:nvSpPr>
          <p:cNvPr id="35843" name="Text Box 5"/>
          <p:cNvSpPr txBox="1">
            <a:spLocks noChangeArrowheads="1"/>
          </p:cNvSpPr>
          <p:nvPr/>
        </p:nvSpPr>
        <p:spPr bwMode="auto">
          <a:xfrm>
            <a:off x="4726163" y="4343376"/>
            <a:ext cx="41148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 smtClean="0"/>
              <a:t>void </a:t>
            </a:r>
            <a:r>
              <a:rPr lang="zh-CN" altLang="en-US" b="1" dirty="0" smtClean="0"/>
              <a:t>物流公司</a:t>
            </a:r>
            <a:r>
              <a:rPr lang="en-US" altLang="zh-CN" b="1" dirty="0" smtClean="0"/>
              <a:t>::</a:t>
            </a:r>
            <a:r>
              <a:rPr lang="zh-CN" altLang="en-US" b="1" dirty="0" smtClean="0"/>
              <a:t>运营费用</a:t>
            </a:r>
            <a:r>
              <a:rPr lang="en-US" altLang="zh-CN" b="1" dirty="0" smtClean="0"/>
              <a:t>( ) 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 </a:t>
            </a:r>
            <a:r>
              <a:rPr lang="en-US" altLang="zh-CN" b="1" dirty="0" smtClean="0"/>
              <a:t> </a:t>
            </a:r>
            <a:r>
              <a:rPr lang="zh-CN" altLang="en-US" b="1" dirty="0" smtClean="0"/>
              <a:t> 车辆 </a:t>
            </a:r>
            <a:r>
              <a:rPr lang="zh-CN" altLang="en-US" b="1" dirty="0"/>
              <a:t>* 车</a:t>
            </a:r>
            <a:r>
              <a:rPr lang="en-US" altLang="zh-CN" b="1" dirty="0"/>
              <a:t>= new </a:t>
            </a:r>
            <a:r>
              <a:rPr lang="zh-CN" altLang="en-US" b="1" dirty="0"/>
              <a:t>货车；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/>
              <a:t>    运营</a:t>
            </a:r>
            <a:r>
              <a:rPr lang="zh-CN" altLang="en-US" b="1" dirty="0"/>
              <a:t>费用</a:t>
            </a:r>
            <a:r>
              <a:rPr lang="en-US" altLang="zh-CN" b="1" dirty="0"/>
              <a:t>Visitor </a:t>
            </a:r>
            <a:r>
              <a:rPr lang="en-US" altLang="zh-CN" b="1" dirty="0" err="1"/>
              <a:t>visitor</a:t>
            </a:r>
            <a:r>
              <a:rPr lang="en-US" altLang="zh-CN" b="1" dirty="0"/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b="1" dirty="0" smtClean="0"/>
              <a:t>    车</a:t>
            </a:r>
            <a:r>
              <a:rPr lang="en-US" altLang="zh-CN" b="1" dirty="0"/>
              <a:t>-&gt;Accept(visitor);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 dirty="0" smtClean="0"/>
              <a:t>    </a:t>
            </a:r>
            <a:r>
              <a:rPr lang="en-US" altLang="zh-CN" b="1" dirty="0" err="1" smtClean="0"/>
              <a:t>cout</a:t>
            </a:r>
            <a:r>
              <a:rPr lang="en-US" altLang="zh-CN" b="1" dirty="0" smtClean="0"/>
              <a:t>&lt;&lt; </a:t>
            </a:r>
            <a:r>
              <a:rPr lang="en-US" altLang="zh-CN" b="1" dirty="0" err="1"/>
              <a:t>visitor.GetMoney</a:t>
            </a:r>
            <a:r>
              <a:rPr lang="en-US" altLang="zh-CN" b="1" dirty="0"/>
              <a:t>()&lt;&lt;</a:t>
            </a:r>
            <a:r>
              <a:rPr lang="en-US" altLang="zh-CN" b="1" dirty="0" err="1"/>
              <a:t>endl</a:t>
            </a:r>
            <a:r>
              <a:rPr lang="en-US" altLang="zh-CN" b="1" dirty="0" smtClean="0"/>
              <a:t>;</a:t>
            </a:r>
            <a:br>
              <a:rPr lang="en-US" altLang="zh-CN" b="1" dirty="0" smtClean="0"/>
            </a:br>
            <a:r>
              <a:rPr lang="en-US" altLang="zh-CN" b="1" dirty="0" smtClean="0"/>
              <a:t>}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823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以被动形式设计行为呢？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6" y="838268"/>
            <a:ext cx="8610374" cy="579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9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仍难以适应新变化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Cook</a:t>
            </a:r>
            <a:r>
              <a:rPr lang="zh-CN" altLang="en-US" dirty="0" smtClean="0"/>
              <a:t>行为？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14" y="914466"/>
            <a:ext cx="8627648" cy="575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仍难以适应新变化</a:t>
            </a:r>
            <a:r>
              <a:rPr lang="en-US" altLang="zh-CN" dirty="0" smtClean="0"/>
              <a:t>-</a:t>
            </a:r>
            <a:r>
              <a:rPr lang="zh-CN" altLang="en-US" dirty="0" smtClean="0"/>
              <a:t>新增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子类？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36" y="838268"/>
            <a:ext cx="8595874" cy="556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3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访问</a:t>
            </a:r>
            <a:r>
              <a:rPr lang="en-US" altLang="zh-CN" dirty="0" smtClean="0"/>
              <a:t>Food</a:t>
            </a:r>
            <a:r>
              <a:rPr lang="zh-CN" altLang="en-US" dirty="0" smtClean="0"/>
              <a:t>，需要适应的变化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66"/>
            <a:ext cx="9025258" cy="35306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4080" y="4952960"/>
            <a:ext cx="5333860" cy="1477328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Food</a:t>
            </a:r>
            <a:r>
              <a:rPr lang="zh-CN" altLang="en-US" dirty="0" smtClean="0"/>
              <a:t>结构稳定的前提下：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更改</a:t>
            </a:r>
            <a:r>
              <a:rPr lang="en-US" altLang="zh-CN" dirty="0" smtClean="0"/>
              <a:t>eat(Food *food)</a:t>
            </a:r>
            <a:r>
              <a:rPr lang="zh-CN" altLang="en-US" dirty="0" smtClean="0"/>
              <a:t>的实现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添加新访问方法</a:t>
            </a:r>
            <a:r>
              <a:rPr lang="en-US" altLang="zh-CN" dirty="0" smtClean="0"/>
              <a:t>-</a:t>
            </a:r>
            <a:r>
              <a:rPr lang="zh-CN" altLang="en-US" dirty="0" smtClean="0"/>
              <a:t>如</a:t>
            </a:r>
            <a:r>
              <a:rPr lang="en-US" altLang="zh-CN" dirty="0" smtClean="0"/>
              <a:t>cook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store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dirty="0" smtClean="0"/>
              <a:t>添加新的</a:t>
            </a:r>
            <a:r>
              <a:rPr lang="en-US" altLang="zh-CN" dirty="0" smtClean="0"/>
              <a:t>Animal</a:t>
            </a:r>
            <a:r>
              <a:rPr lang="zh-CN" altLang="en-US" dirty="0" smtClean="0"/>
              <a:t>子类</a:t>
            </a:r>
            <a:endParaRPr lang="en-US" altLang="zh-CN" dirty="0" smtClean="0"/>
          </a:p>
          <a:p>
            <a:pPr marL="342900" indent="-342900">
              <a:buAutoNum type="arabicPeriod"/>
            </a:pPr>
            <a:r>
              <a:rPr lang="zh-CN" altLang="en-US" b="1" dirty="0" smtClean="0">
                <a:solidFill>
                  <a:srgbClr val="0000FF"/>
                </a:solidFill>
              </a:rPr>
              <a:t>以一致的方式访问</a:t>
            </a:r>
            <a:r>
              <a:rPr lang="en-US" altLang="zh-CN" b="1" dirty="0" smtClean="0">
                <a:solidFill>
                  <a:srgbClr val="0000FF"/>
                </a:solidFill>
              </a:rPr>
              <a:t>Food</a:t>
            </a:r>
            <a:r>
              <a:rPr lang="zh-CN" altLang="en-US" b="1" dirty="0" smtClean="0">
                <a:solidFill>
                  <a:srgbClr val="0000FF"/>
                </a:solidFill>
              </a:rPr>
              <a:t>及其子类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85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Rot="1" noChangeArrowheads="1"/>
          </p:cNvSpPr>
          <p:nvPr/>
        </p:nvSpPr>
        <p:spPr>
          <a:xfrm>
            <a:off x="1066892" y="1143060"/>
            <a:ext cx="7432591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dirty="0" smtClean="0"/>
              <a:t>理想中的实现：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void Animal::eat(Food* food)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      (</a:t>
            </a:r>
            <a:r>
              <a:rPr lang="en-US" altLang="zh-CN" b="1" dirty="0" err="1" smtClean="0"/>
              <a:t>this,food</a:t>
            </a:r>
            <a:r>
              <a:rPr lang="en-US" altLang="zh-CN" b="1" dirty="0" smtClean="0"/>
              <a:t>)-&gt;eat( );</a:t>
            </a:r>
            <a:endParaRPr lang="zh-CN" altLang="en-US" b="1" dirty="0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 smtClean="0"/>
              <a:t>}</a:t>
            </a:r>
            <a:endParaRPr lang="zh-CN" altLang="en-US" b="1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5554" y="4343376"/>
            <a:ext cx="845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FF0000"/>
                </a:solidFill>
              </a:rPr>
              <a:t>我们</a:t>
            </a:r>
            <a:r>
              <a:rPr lang="zh-CN" altLang="en-US" sz="2000" b="1" dirty="0">
                <a:solidFill>
                  <a:srgbClr val="FF0000"/>
                </a:solidFill>
              </a:rPr>
              <a:t>常用的语言</a:t>
            </a:r>
            <a:r>
              <a:rPr lang="en-US" altLang="zh-CN" sz="2000" b="1" dirty="0">
                <a:solidFill>
                  <a:srgbClr val="FF0000"/>
                </a:solidFill>
              </a:rPr>
              <a:t>C/C++,</a:t>
            </a:r>
            <a:r>
              <a:rPr lang="en-US" altLang="zh-CN" sz="2000" b="1" dirty="0" err="1">
                <a:solidFill>
                  <a:srgbClr val="FF0000"/>
                </a:solidFill>
              </a:rPr>
              <a:t>Java,C#,Objective</a:t>
            </a:r>
            <a:r>
              <a:rPr lang="en-US" altLang="zh-CN" sz="2000" b="1" dirty="0">
                <a:solidFill>
                  <a:srgbClr val="FF0000"/>
                </a:solidFill>
              </a:rPr>
              <a:t> C</a:t>
            </a:r>
            <a:r>
              <a:rPr lang="zh-CN" altLang="en-US" sz="2000" b="1" dirty="0">
                <a:solidFill>
                  <a:srgbClr val="FF0000"/>
                </a:solidFill>
              </a:rPr>
              <a:t>等都不支持动态双分派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。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FF"/>
                </a:solidFill>
              </a:rPr>
              <a:t>问题的</a:t>
            </a:r>
            <a:r>
              <a:rPr lang="zh-CN" altLang="en-US" sz="2800" dirty="0" smtClean="0">
                <a:solidFill>
                  <a:srgbClr val="0000FF"/>
                </a:solidFill>
              </a:rPr>
              <a:t>根源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 noChangeArrowheads="1"/>
          </p:cNvSpPr>
          <p:nvPr/>
        </p:nvSpPr>
        <p:spPr>
          <a:xfrm>
            <a:off x="533506" y="76288"/>
            <a:ext cx="8148755" cy="600073"/>
          </a:xfrm>
          <a:prstGeom prst="rect">
            <a:avLst/>
          </a:prstGeom>
        </p:spPr>
        <p:txBody>
          <a:bodyPr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000" b="0" i="0" u="none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FontTx/>
            </a:pPr>
            <a:r>
              <a:rPr lang="zh-CN" altLang="en-US" dirty="0" smtClean="0"/>
              <a:t>单分派和多分派 </a:t>
            </a:r>
          </a:p>
        </p:txBody>
      </p:sp>
      <p:sp>
        <p:nvSpPr>
          <p:cNvPr id="3" name="Rectangle 3"/>
          <p:cNvSpPr txBox="1">
            <a:spLocks noRot="1" noChangeArrowheads="1"/>
          </p:cNvSpPr>
          <p:nvPr/>
        </p:nvSpPr>
        <p:spPr>
          <a:xfrm>
            <a:off x="381110" y="1600248"/>
            <a:ext cx="8207375" cy="3886098"/>
          </a:xfrm>
          <a:prstGeom prst="rect">
            <a:avLst/>
          </a:prstGeom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»"/>
              <a:defRPr sz="1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b="1" dirty="0" smtClean="0"/>
              <a:t>决定执行哪个具体行为过程，由消息名，接收对象，参数共同决定。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b="1" dirty="0" smtClean="0"/>
          </a:p>
          <a:p>
            <a:r>
              <a:rPr lang="zh-CN" altLang="en-US" dirty="0" smtClean="0"/>
              <a:t>    除消息名之外，</a:t>
            </a:r>
          </a:p>
          <a:p>
            <a:r>
              <a:rPr lang="zh-CN" altLang="en-US" dirty="0" smtClean="0"/>
              <a:t>    若由接收对象决定行为过程，称单分派；</a:t>
            </a:r>
          </a:p>
          <a:p>
            <a:r>
              <a:rPr lang="zh-CN" altLang="en-US" dirty="0" smtClean="0"/>
              <a:t>    若由接收对象和参数对象共同决定行为过程， 成多分派；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722</TotalTime>
  <Words>1176</Words>
  <Application>Microsoft Office PowerPoint</Application>
  <PresentationFormat>全屏显示(4:3)</PresentationFormat>
  <Paragraphs>305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DFGothic-EB</vt:lpstr>
      <vt:lpstr>Humnst777 BlkCn BT</vt:lpstr>
      <vt:lpstr>华文细黑</vt:lpstr>
      <vt:lpstr>宋体</vt:lpstr>
      <vt:lpstr>微软雅黑</vt:lpstr>
      <vt:lpstr>Arial</vt:lpstr>
      <vt:lpstr>Calibri</vt:lpstr>
      <vt:lpstr>Wingdings</vt:lpstr>
      <vt:lpstr>2_第一PPT，www.1ppt.com</vt:lpstr>
      <vt:lpstr>Microsoft Visio 2003-2010 绘图</vt:lpstr>
      <vt:lpstr>PowerPoint 演示文稿</vt:lpstr>
      <vt:lpstr>访问者模式(Visitor Pattern)</vt:lpstr>
      <vt:lpstr>一般实现及问题</vt:lpstr>
      <vt:lpstr>以被动形式设计行为呢？</vt:lpstr>
      <vt:lpstr>仍难以适应新变化-新增Cook行为？</vt:lpstr>
      <vt:lpstr>仍难以适应新变化-新增Animal子类？</vt:lpstr>
      <vt:lpstr>访问Food，需要适应的变化</vt:lpstr>
      <vt:lpstr>问题的根源</vt:lpstr>
      <vt:lpstr>PowerPoint 演示文稿</vt:lpstr>
      <vt:lpstr>PowerPoint 演示文稿</vt:lpstr>
      <vt:lpstr>静态多分派（重载为例）</vt:lpstr>
      <vt:lpstr>静态多分派（重载为例）</vt:lpstr>
      <vt:lpstr>动态单分派</vt:lpstr>
      <vt:lpstr>回到问题</vt:lpstr>
      <vt:lpstr>稳定和变化的部分</vt:lpstr>
      <vt:lpstr>适应1,2,3项-如命令模式</vt:lpstr>
      <vt:lpstr>适应1，2，3项-如命令模式</vt:lpstr>
      <vt:lpstr>剩下的问题:</vt:lpstr>
      <vt:lpstr>调整代码实现</vt:lpstr>
      <vt:lpstr>新的结构和实现</vt:lpstr>
      <vt:lpstr>去掉Comand::excute</vt:lpstr>
      <vt:lpstr>改成Vistor模式名称：</vt:lpstr>
      <vt:lpstr>使用Visitor模式实现</vt:lpstr>
      <vt:lpstr>访问者模式结构</vt:lpstr>
      <vt:lpstr>Animal带子类的实现-类图</vt:lpstr>
      <vt:lpstr>Animal带子类的实现</vt:lpstr>
      <vt:lpstr>Visitor的非重载实现</vt:lpstr>
      <vt:lpstr>访问者模式效果</vt:lpstr>
      <vt:lpstr>例1</vt:lpstr>
      <vt:lpstr>PowerPoint 演示文稿</vt:lpstr>
      <vt:lpstr>例2</vt:lpstr>
      <vt:lpstr>例子说明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陈</cp:lastModifiedBy>
  <cp:revision>253</cp:revision>
  <dcterms:created xsi:type="dcterms:W3CDTF">2016-10-11T17:34:00Z</dcterms:created>
  <dcterms:modified xsi:type="dcterms:W3CDTF">2020-10-06T04:48:56Z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