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9" r:id="rId4"/>
    <p:sldId id="270" r:id="rId6"/>
    <p:sldId id="301" r:id="rId7"/>
    <p:sldId id="302" r:id="rId8"/>
    <p:sldId id="303" r:id="rId9"/>
    <p:sldId id="304" r:id="rId10"/>
    <p:sldId id="305" r:id="rId11"/>
    <p:sldId id="308" r:id="rId12"/>
    <p:sldId id="306" r:id="rId13"/>
    <p:sldId id="307" r:id="rId14"/>
    <p:sldId id="310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3" r:id="rId27"/>
    <p:sldId id="321" r:id="rId28"/>
    <p:sldId id="322" r:id="rId29"/>
    <p:sldId id="324" r:id="rId30"/>
    <p:sldId id="325" r:id="rId31"/>
    <p:sldId id="326" r:id="rId32"/>
    <p:sldId id="32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3.png"/><Relationship Id="rId1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2.xml"/><Relationship Id="rId2" Type="http://schemas.openxmlformats.org/officeDocument/2006/relationships/image" Target="../media/image1.png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129030" y="2701290"/>
            <a:ext cx="9933940" cy="89916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14153" y="2828290"/>
            <a:ext cx="4163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  <a:sym typeface="+mn-ea"/>
              </a:rPr>
              <a:t>大创经验分享会</a:t>
            </a:r>
            <a:endParaRPr lang="zh-CN" altLang="en-US" sz="3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56423" y="4163695"/>
            <a:ext cx="847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吉林大学</a:t>
            </a:r>
            <a:r>
              <a:rPr lang="en-US" altLang="zh-CN" sz="2400"/>
              <a:t>  </a:t>
            </a:r>
            <a:r>
              <a:rPr lang="zh-CN" altLang="en-US" sz="2400"/>
              <a:t>软件学院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2022</a:t>
            </a:r>
            <a:r>
              <a:rPr lang="zh-CN" altLang="en-US" sz="2400">
                <a:sym typeface="+mn-ea"/>
              </a:rPr>
              <a:t>级</a:t>
            </a: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陈赓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192588" y="531431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2025.03.25</a:t>
            </a:r>
            <a:endParaRPr lang="en-US" altLang="zh-CN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04 </a:t>
            </a:r>
            <a:r>
              <a:rPr lang="en-US" altLang="zh-CN" sz="3200" b="1">
                <a:solidFill>
                  <a:schemeClr val="bg1"/>
                </a:solidFill>
              </a:rPr>
              <a:t>“</a:t>
            </a:r>
            <a:r>
              <a:rPr lang="zh-CN" altLang="en-US" sz="3200" b="1">
                <a:solidFill>
                  <a:schemeClr val="bg1"/>
                </a:solidFill>
              </a:rPr>
              <a:t>我</a:t>
            </a:r>
            <a:r>
              <a:rPr lang="en-US" altLang="zh-CN" sz="3200" b="1">
                <a:solidFill>
                  <a:schemeClr val="bg1"/>
                </a:solidFill>
              </a:rPr>
              <a:t>”</a:t>
            </a:r>
            <a:r>
              <a:rPr lang="zh-CN" altLang="en-US" sz="3200" b="1">
                <a:solidFill>
                  <a:schemeClr val="bg1"/>
                </a:solidFill>
              </a:rPr>
              <a:t>为什么做</a:t>
            </a:r>
            <a:r>
              <a:rPr lang="zh-CN" altLang="en-US" sz="3200" b="1">
                <a:solidFill>
                  <a:schemeClr val="bg1"/>
                </a:solidFill>
              </a:rPr>
              <a:t>大创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39825" y="2413635"/>
            <a:ext cx="7876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为了加分？</a:t>
            </a:r>
            <a:endParaRPr lang="zh-CN" altLang="en-US" sz="28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随波逐流？</a:t>
            </a:r>
            <a:endParaRPr lang="zh-CN" altLang="en-US" sz="28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为了做科研？</a:t>
            </a:r>
            <a:endParaRPr lang="zh-CN" altLang="en-US" sz="28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04 </a:t>
            </a:r>
            <a:r>
              <a:rPr lang="en-US" altLang="zh-CN" sz="3200" b="1">
                <a:solidFill>
                  <a:schemeClr val="bg1"/>
                </a:solidFill>
              </a:rPr>
              <a:t>“</a:t>
            </a:r>
            <a:r>
              <a:rPr lang="zh-CN" altLang="en-US" sz="3200" b="1">
                <a:solidFill>
                  <a:schemeClr val="bg1"/>
                </a:solidFill>
              </a:rPr>
              <a:t>我</a:t>
            </a:r>
            <a:r>
              <a:rPr lang="en-US" altLang="zh-CN" sz="3200" b="1">
                <a:solidFill>
                  <a:schemeClr val="bg1"/>
                </a:solidFill>
              </a:rPr>
              <a:t>”</a:t>
            </a:r>
            <a:r>
              <a:rPr lang="zh-CN" altLang="en-US" sz="3200" b="1">
                <a:solidFill>
                  <a:schemeClr val="bg1"/>
                </a:solidFill>
              </a:rPr>
              <a:t>为什么做</a:t>
            </a:r>
            <a:r>
              <a:rPr lang="zh-CN" altLang="en-US" sz="3200" b="1">
                <a:solidFill>
                  <a:schemeClr val="bg1"/>
                </a:solidFill>
              </a:rPr>
              <a:t>大创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374708" y="1221740"/>
            <a:ext cx="5442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为了加分</a:t>
            </a:r>
            <a:r>
              <a:rPr lang="en-US" altLang="zh-CN" sz="2400" b="1"/>
              <a:t>——</a:t>
            </a:r>
            <a:r>
              <a:rPr lang="zh-CN" altLang="en-US" sz="2400" b="1"/>
              <a:t>软件学院加分政策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6115" y="1607820"/>
            <a:ext cx="8323580" cy="4706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18095" y="636587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参考自软件学院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官网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04 </a:t>
            </a:r>
            <a:r>
              <a:rPr lang="en-US" altLang="zh-CN" sz="3200" b="1">
                <a:solidFill>
                  <a:schemeClr val="bg1"/>
                </a:solidFill>
              </a:rPr>
              <a:t>“</a:t>
            </a:r>
            <a:r>
              <a:rPr lang="zh-CN" altLang="en-US" sz="3200" b="1">
                <a:solidFill>
                  <a:schemeClr val="bg1"/>
                </a:solidFill>
              </a:rPr>
              <a:t>我</a:t>
            </a:r>
            <a:r>
              <a:rPr lang="en-US" altLang="zh-CN" sz="3200" b="1">
                <a:solidFill>
                  <a:schemeClr val="bg1"/>
                </a:solidFill>
              </a:rPr>
              <a:t>”</a:t>
            </a:r>
            <a:r>
              <a:rPr lang="zh-CN" altLang="en-US" sz="3200" b="1">
                <a:solidFill>
                  <a:schemeClr val="bg1"/>
                </a:solidFill>
              </a:rPr>
              <a:t>为什么做</a:t>
            </a:r>
            <a:r>
              <a:rPr lang="zh-CN" altLang="en-US" sz="3200" b="1">
                <a:solidFill>
                  <a:schemeClr val="bg1"/>
                </a:solidFill>
              </a:rPr>
              <a:t>大创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374708" y="1221740"/>
            <a:ext cx="5442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为了加分</a:t>
            </a:r>
            <a:r>
              <a:rPr lang="en-US" altLang="zh-CN" sz="2400" b="1"/>
              <a:t>——</a:t>
            </a:r>
            <a:r>
              <a:rPr lang="zh-CN" altLang="en-US" sz="2400" b="1"/>
              <a:t>软件学院加分政策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18095" y="626300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参考自软件学院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官网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1892935"/>
            <a:ext cx="8084820" cy="4076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04 </a:t>
            </a:r>
            <a:r>
              <a:rPr lang="en-US" altLang="zh-CN" sz="3200" b="1">
                <a:solidFill>
                  <a:schemeClr val="bg1"/>
                </a:solidFill>
              </a:rPr>
              <a:t>“</a:t>
            </a:r>
            <a:r>
              <a:rPr lang="zh-CN" altLang="en-US" sz="3200" b="1">
                <a:solidFill>
                  <a:schemeClr val="bg1"/>
                </a:solidFill>
              </a:rPr>
              <a:t>我</a:t>
            </a:r>
            <a:r>
              <a:rPr lang="en-US" altLang="zh-CN" sz="3200" b="1">
                <a:solidFill>
                  <a:schemeClr val="bg1"/>
                </a:solidFill>
              </a:rPr>
              <a:t>”</a:t>
            </a:r>
            <a:r>
              <a:rPr lang="zh-CN" altLang="en-US" sz="3200" b="1">
                <a:solidFill>
                  <a:schemeClr val="bg1"/>
                </a:solidFill>
              </a:rPr>
              <a:t>为什么做</a:t>
            </a:r>
            <a:r>
              <a:rPr lang="zh-CN" altLang="en-US" sz="3200" b="1">
                <a:solidFill>
                  <a:schemeClr val="bg1"/>
                </a:solidFill>
              </a:rPr>
              <a:t>大创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随波逐流</a:t>
            </a:r>
            <a:r>
              <a:rPr lang="en-US" altLang="zh-CN" sz="2400" b="1"/>
              <a:t>——“</a:t>
            </a:r>
            <a:r>
              <a:rPr lang="zh-CN" altLang="en-US" sz="2400" b="1"/>
              <a:t>我</a:t>
            </a:r>
            <a:r>
              <a:rPr lang="en-US" altLang="zh-CN" sz="2400" b="1"/>
              <a:t>”</a:t>
            </a:r>
            <a:r>
              <a:rPr lang="zh-CN" altLang="en-US" sz="2400" b="1"/>
              <a:t>是否需要做大创？</a:t>
            </a:r>
            <a:r>
              <a:rPr lang="en-US" altLang="zh-CN" sz="2400" b="1"/>
              <a:t>“</a:t>
            </a:r>
            <a:r>
              <a:rPr lang="zh-CN" altLang="en-US" sz="2400" b="1"/>
              <a:t>我</a:t>
            </a:r>
            <a:r>
              <a:rPr lang="en-US" altLang="zh-CN" sz="2400" b="1"/>
              <a:t>”</a:t>
            </a:r>
            <a:r>
              <a:rPr lang="zh-CN" altLang="en-US" sz="2400" b="1"/>
              <a:t>是否有做大创的</a:t>
            </a:r>
            <a:r>
              <a:rPr lang="zh-CN" altLang="en-US" sz="2400" b="1"/>
              <a:t>能力？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18095" y="616458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参考自郎骐玮学长的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840" y="1898650"/>
            <a:ext cx="11449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能力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：包括应对课内学业压力的能力、自主学习能力、英语水平、建模技能、编程能力、信息检索能力、领导才能以及团队合作能力等。</a:t>
            </a:r>
            <a:endParaRPr lang="en-US" altLang="zh-CN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精力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：如何在学业、科研和学生工作之间合理分配时间并保持平衡。</a:t>
            </a:r>
            <a:endParaRPr lang="en-US" altLang="zh-CN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兴趣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是否真正对科研或工程问题抱有兴趣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（尤其针对可能考虑考公务员、选调生或考研的学生）。</a:t>
            </a:r>
            <a:endParaRPr lang="en-US" altLang="zh-CN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方向性兴趣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：是否对某一特定领域或方向有真实的兴趣或实际的了解。</a:t>
            </a:r>
            <a:endParaRPr lang="en-US" altLang="zh-CN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目标需求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：是否有保研或出国的明确需求。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04 </a:t>
            </a:r>
            <a:r>
              <a:rPr lang="en-US" altLang="zh-CN" sz="3200" b="1">
                <a:solidFill>
                  <a:schemeClr val="bg1"/>
                </a:solidFill>
              </a:rPr>
              <a:t>“</a:t>
            </a:r>
            <a:r>
              <a:rPr lang="zh-CN" altLang="en-US" sz="3200" b="1">
                <a:solidFill>
                  <a:schemeClr val="bg1"/>
                </a:solidFill>
              </a:rPr>
              <a:t>我</a:t>
            </a:r>
            <a:r>
              <a:rPr lang="en-US" altLang="zh-CN" sz="3200" b="1">
                <a:solidFill>
                  <a:schemeClr val="bg1"/>
                </a:solidFill>
              </a:rPr>
              <a:t>”</a:t>
            </a:r>
            <a:r>
              <a:rPr lang="zh-CN" altLang="en-US" sz="3200" b="1">
                <a:solidFill>
                  <a:schemeClr val="bg1"/>
                </a:solidFill>
              </a:rPr>
              <a:t>为什么做</a:t>
            </a:r>
            <a:r>
              <a:rPr lang="zh-CN" altLang="en-US" sz="3200" b="1">
                <a:solidFill>
                  <a:schemeClr val="bg1"/>
                </a:solidFill>
              </a:rPr>
              <a:t>大创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为了做科研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18095" y="616458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参考自郎骐玮学长的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840" y="1898650"/>
            <a:ext cx="11449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科研经历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科研能力的培养：快速进入了解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一个领域、快速忘掉原有知识并能把原有思维迁移到新知识的学习上、快速上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手模型代码和调试训练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功利角度：成果产出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工程经历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大型系统的开发过程、增长调试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bug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的经验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软著、专利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016635" y="1898650"/>
            <a:ext cx="9265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研究方向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基础知识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队友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指导老师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016635" y="1863090"/>
            <a:ext cx="9265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研究方向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自己感兴趣的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比较热门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or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还能做且比较好做的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红海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方向尽量不要碰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太古老的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方向尽量不要碰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Baseline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太高的方向尽量去不要做纯研究刷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点的研究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16458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参考自郎骐玮学长的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016635" y="1863090"/>
            <a:ext cx="9265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基础知识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数学学科知识（线性代数、概率论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……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编程语言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尽早学习体系化的理论（机器学习、深度学习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……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队友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时间点：找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老师前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/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后（推荐前）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自己想要承担的角色：负责人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/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参与者（本院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or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给别的学院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打工）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/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挂件（不可取）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作为负责人要考虑的：自己的能力和队友能力（补充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/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互助）、擅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长方向的衡量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参考自郎骐玮学长的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指导老师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如何找老师？</a:t>
            </a:r>
            <a:endParaRPr lang="zh-CN" altLang="en-US" sz="20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途径：自己上的课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/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学长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学姐推荐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/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官网找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方向：尽量和你想做的方向一致或相近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要找对学生负责的老师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如何跟老师沟通？</a:t>
            </a:r>
            <a:endParaRPr lang="zh-CN" altLang="en-US" sz="20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邮件礼仪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信息密度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换位思考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张柏荣学长的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</a:rPr>
              <a:t>目录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567815" y="1642745"/>
            <a:ext cx="6785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01  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参考文献与资料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02  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个人大创情况说明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03  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什么是大创？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04 “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我</a:t>
            </a: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”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为什么做大创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05  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怎么样经营好大创？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06  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个人见解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07  Q&amp;A</a:t>
            </a:r>
            <a:endParaRPr lang="en-US" altLang="zh-CN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、前期准备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748155"/>
            <a:ext cx="105505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指导老师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老师的职责是？</a:t>
            </a:r>
            <a:endParaRPr lang="zh-CN" altLang="en-US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把控整体方向。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提供探索方向的指导。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针对立项书和论文提供反馈，指出问题。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…</a:t>
            </a:r>
            <a:endParaRPr lang="en-US" altLang="zh-CN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但绝对不是手把手一对一辅导</a:t>
            </a: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想象中的老师跟实际当中的老师？</a:t>
            </a:r>
            <a:endParaRPr lang="zh-CN" altLang="en-US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老师很忙，你需要主动跟老师交流。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要对老师的时间负责，不要进行无谓的沟通。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要向老师展现出自驱力。</a:t>
            </a:r>
            <a:endParaRPr lang="zh-CN" altLang="en-US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张柏荣学长的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、选题与</a:t>
            </a:r>
            <a:r>
              <a:rPr lang="zh-CN" altLang="en-US" sz="2800" b="1"/>
              <a:t>立项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选题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来源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自己想的：自由度较大，但老师接收难度也较大</a:t>
            </a:r>
            <a:endParaRPr lang="en-US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目前的热点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方向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自己想做的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项目（如开发等）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老师的课题：自由度较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小，但更容易找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子课题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  <a:sym typeface="+mn-ea"/>
              </a:rPr>
              <a:t>郎骐玮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、选题与</a:t>
            </a:r>
            <a:r>
              <a:rPr lang="zh-CN" altLang="en-US" sz="2800" b="1"/>
              <a:t>立项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如何自己想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选题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对领域进行广泛调研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综述（读英文文献，语言是最不重要的因素）。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近几年的顶刊顶会论文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(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特指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CCF-A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分类当中的顶刊顶会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努力克服畏难心态，并不是更差的论文就更容易懂，越好的论文越希望读者可以读懂。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在各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大视频网站，资源分享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网站看知名学者的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tutorial &amp; talk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多与人交流。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  <a:sym typeface="+mn-ea"/>
              </a:rPr>
              <a:t>张柏荣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、选题与</a:t>
            </a:r>
            <a:r>
              <a:rPr lang="zh-CN" altLang="en-US" sz="2800" b="1"/>
              <a:t>立项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如何自己想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选题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对领域进行广泛调研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综述（读英文文献，语言是最不重要的因素）。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近几年的顶刊顶会论文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(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特指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CCF-A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分类当中的顶刊顶会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努力克服畏难心态，并不是更差的论文就更容易懂，越好的论文越希望读者可以读懂。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在各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大视频网站，资源分享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网站看知名学者的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tutorial &amp; talk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多与人交流。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8095" y="60712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  <a:sym typeface="+mn-ea"/>
              </a:rPr>
              <a:t>张柏荣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31762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、选题与</a:t>
            </a:r>
            <a:r>
              <a:rPr lang="zh-CN" altLang="en-US" sz="2800" b="1"/>
              <a:t>立项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05790" y="1863090"/>
            <a:ext cx="105505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如何自己想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选题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大量阅读所研究问题或方向的顶刊顶会论文</a:t>
            </a:r>
            <a:endParaRPr lang="en-US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找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方法：作为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baseline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、作为提出新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idea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的基本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找数据集：研究方向常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用的测试模型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performance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的数据集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找到其开源代码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复现现有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方法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发现现有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方法问题，提出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idea</a:t>
            </a: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从原论文中发现问题，并进行小修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小补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从综述或其他同行论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文中获得灵感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大量实验验证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idea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正确性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切忌空对空的想法和讨论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——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只有实验结果才能证明想法的效果好坏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1000" y="570293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  <a:sym typeface="+mn-ea"/>
              </a:rPr>
              <a:t>郎骐玮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57924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、选题与</a:t>
            </a:r>
            <a:r>
              <a:rPr lang="zh-CN" altLang="en-US" sz="2800" b="1"/>
              <a:t>立项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768350" y="2609850"/>
            <a:ext cx="10550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立项申请书与立项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答辩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立项申请书是前期工作的重要呈现，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需要反复打磨。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申请书需要格式正确，预期成果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合理。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立项答辩时主要基于立项申请书提问，也会参考答辩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PPT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的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呈现效果。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05 </a:t>
            </a:r>
            <a:r>
              <a:rPr lang="zh-CN" altLang="en-US" sz="3200" b="1">
                <a:solidFill>
                  <a:schemeClr val="bg1"/>
                </a:solidFill>
              </a:rPr>
              <a:t>怎么样经营好大创？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5305" y="124396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3</a:t>
            </a:r>
            <a:r>
              <a:rPr lang="zh-CN" altLang="en-US" sz="2800" b="1"/>
              <a:t>、结项</a:t>
            </a:r>
            <a:r>
              <a:rPr lang="en-US" altLang="zh-CN" sz="2800" b="1"/>
              <a:t>——</a:t>
            </a:r>
            <a:r>
              <a:rPr lang="zh-CN" altLang="en-US" sz="2800" b="1"/>
              <a:t>成果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423545" y="1844040"/>
            <a:ext cx="109905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尽量现实一点</a:t>
            </a:r>
            <a:endParaRPr lang="en-US" altLang="zh-CN" sz="2000" b="1" kern="0" dirty="0">
              <a:solidFill>
                <a:srgbClr val="FF0000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软著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：周期在</a:t>
            </a:r>
            <a:r>
              <a:rPr lang="en-US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⼀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个月到三个月不等，相对较水</a:t>
            </a:r>
            <a:endParaRPr lang="en-US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申请步骤：公众号</a:t>
            </a:r>
            <a:r>
              <a:rPr lang="en-US" altLang="zh-CN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JLU</a:t>
            </a: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软团团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有教程，搜索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“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软著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”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（基本流程，细节可能有所不同）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论文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：周期在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3-7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天、三个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月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、半年、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一年不等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EI / SCI</a:t>
            </a: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EI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水刊水会：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3-7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天给结果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常规会议及期刊：会议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deadline 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明确，周期相对短；期刊随时可投，周期相对长（看实际情况）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CCF A/B/C</a:t>
            </a: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专利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：周期基本为</a:t>
            </a:r>
            <a:r>
              <a:rPr lang="en-US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⼀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4425" y="618363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  <a:sym typeface="+mn-ea"/>
              </a:rPr>
              <a:t>郎骐玮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06 </a:t>
            </a:r>
            <a:r>
              <a:rPr lang="zh-CN" altLang="en-US" sz="3200" b="1">
                <a:solidFill>
                  <a:schemeClr val="bg1"/>
                </a:solidFill>
              </a:rPr>
              <a:t>个人见解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95300" y="1737995"/>
            <a:ext cx="109905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不要神话大创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要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搞清楚自己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到底想要什么（不仅仅是在大创上）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不要拘泥于课内的课程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尽量将成果放在第一位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多向学长</a:t>
            </a: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/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学姐请教，可以少走很多弯路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如果可能且对科研感兴趣的话，越早开始搞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科研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越好</a:t>
            </a: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	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07 </a:t>
            </a:r>
            <a:r>
              <a:rPr lang="en-US" altLang="zh-CN" sz="3200" b="1">
                <a:solidFill>
                  <a:schemeClr val="bg1"/>
                </a:solidFill>
              </a:rPr>
              <a:t>Q&amp;A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064000" y="30137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/>
              <a:t>Q &amp; A</a:t>
            </a:r>
            <a:endParaRPr lang="en-US" altLang="zh-CN" sz="4800" b="1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02423" y="2390775"/>
            <a:ext cx="8795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/>
              <a:t>祝各位都能</a:t>
            </a:r>
            <a:endParaRPr lang="zh-CN" altLang="en-US" sz="4800" b="1"/>
          </a:p>
          <a:p>
            <a:pPr algn="ctr"/>
            <a:r>
              <a:rPr lang="zh-CN" altLang="en-US" sz="4800" b="1"/>
              <a:t>学有所获</a:t>
            </a:r>
            <a:r>
              <a:rPr lang="en-US" altLang="zh-CN" sz="4800" b="1"/>
              <a:t> </a:t>
            </a:r>
            <a:r>
              <a:rPr lang="zh-CN" altLang="en-US" sz="4800" b="1"/>
              <a:t>事有</a:t>
            </a:r>
            <a:r>
              <a:rPr lang="zh-CN" altLang="en-US" sz="4800" b="1"/>
              <a:t>所成</a:t>
            </a:r>
            <a:endParaRPr lang="zh-CN" altLang="en-US" sz="4800" b="1"/>
          </a:p>
          <a:p>
            <a:pPr algn="ctr"/>
            <a:r>
              <a:rPr lang="zh-CN" altLang="en-US" sz="4800" b="1"/>
              <a:t>不辜负自己的</a:t>
            </a:r>
            <a:r>
              <a:rPr lang="zh-CN" altLang="en-US" sz="4800" b="1"/>
              <a:t>大学生活</a:t>
            </a:r>
            <a:endParaRPr lang="zh-CN" altLang="en-US" sz="4800" b="1"/>
          </a:p>
          <a:p>
            <a:pPr algn="ctr"/>
            <a:endParaRPr lang="zh-CN" altLang="en-US" sz="48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01 </a:t>
            </a:r>
            <a:r>
              <a:rPr lang="zh-CN" altLang="en-US" sz="3200" b="1">
                <a:solidFill>
                  <a:schemeClr val="bg1"/>
                </a:solidFill>
              </a:rPr>
              <a:t>参考文献与资料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95300" y="1638935"/>
            <a:ext cx="10922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吕帅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老师于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2022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15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日的分享（侧重于科研规范，筹备、规划项目的整套细致流程）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郎骐玮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学长于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2023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21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日的分享（分享了很多个人经验以及资源）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张柏荣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学长于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2024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10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日的分享（极其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详细）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吉林大学软件学院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官网</a:t>
            </a:r>
            <a:endParaRPr lang="zh-CN" altLang="en-US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3701415"/>
            <a:ext cx="2006600" cy="2006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8810" y="5832475"/>
            <a:ext cx="8374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https://pan.baidu.com/s/15EOMoK-0CvcDnisRlA_rwg?pwd=5adg </a:t>
            </a:r>
            <a:r>
              <a:rPr lang="zh-CN" altLang="en-US"/>
              <a:t>提取码</a:t>
            </a:r>
            <a:r>
              <a:rPr lang="en-US" altLang="zh-CN"/>
              <a:t>: 5adg </a:t>
            </a:r>
            <a:endParaRPr lang="en-US" altLang="zh-CN"/>
          </a:p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</a:rPr>
              <a:t>资源分享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1633855"/>
            <a:ext cx="2006600" cy="2006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8810" y="3764915"/>
            <a:ext cx="8374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https://pan.baidu.com/s/15EOMoK-0CvcDnisRlA_rwg?pwd=5adg </a:t>
            </a:r>
            <a:r>
              <a:rPr lang="zh-CN" altLang="en-US"/>
              <a:t>提取码</a:t>
            </a:r>
            <a:r>
              <a:rPr lang="en-US" altLang="zh-CN"/>
              <a:t>: 5adg 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455" y="4726305"/>
            <a:ext cx="459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https://github.com/ChenGeng0102/JLU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02 </a:t>
            </a:r>
            <a:r>
              <a:rPr lang="zh-CN" altLang="en-US" sz="3200" b="1">
                <a:solidFill>
                  <a:schemeClr val="bg1"/>
                </a:solidFill>
              </a:rPr>
              <a:t>个人大创情况说明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46480" y="2552700"/>
            <a:ext cx="9946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2023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</a:t>
            </a:r>
            <a:r>
              <a:rPr 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月进入实验室进行强化学习相关知识学习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日提交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立项申请书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29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立项答辩，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确定国家级立项，第一负责人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4825" y="1646555"/>
            <a:ext cx="8642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《基于情景控制的深度强化学习算法研究》</a:t>
            </a:r>
            <a:endParaRPr lang="zh-CN" altLang="en-US" sz="3600" b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03 </a:t>
            </a:r>
            <a:r>
              <a:rPr lang="zh-CN" altLang="en-US" sz="3200" b="1">
                <a:solidFill>
                  <a:schemeClr val="bg1"/>
                </a:solidFill>
              </a:rPr>
              <a:t>什么是大创？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90270" y="1968500"/>
            <a:ext cx="10415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全名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大学生创业创新训练计划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项目类型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创新训练项目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、创业训练项目、创业实践项目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实施范围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：主要面向全校在籍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二年级本科生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（大一也可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参与）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组队方式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：申请人必须以团队（</a:t>
            </a: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至</a:t>
            </a:r>
            <a:r>
              <a:rPr lang="en-US" altLang="zh-CN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人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）形式申报，鼓励跨学科、跨学院组队申报。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一些限制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：每个参与人</a:t>
            </a: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只能参加一个项目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。在研项目参与人必须完成在研项目，方可申报。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项目完成时间基本为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1-2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年。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5803" y="1263650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大创简单</a:t>
            </a:r>
            <a:r>
              <a:rPr lang="zh-CN" altLang="en-US" sz="3600" b="1"/>
              <a:t>介绍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7618095" y="599757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参考自吕帅老师的讲座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03 </a:t>
            </a:r>
            <a:r>
              <a:rPr lang="zh-CN" altLang="en-US" sz="3200" b="1">
                <a:solidFill>
                  <a:schemeClr val="bg1"/>
                </a:solidFill>
              </a:rPr>
              <a:t>什么是大创？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0" y="2345690"/>
            <a:ext cx="11737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4-5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月（</a:t>
            </a:r>
            <a:r>
              <a:rPr lang="en-US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⼀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般为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月中旬前后）：立项评审，确定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立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项级别【国家级、省级、校级】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9-10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月：中期检查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/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定级评审【提交中期检查报告】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第二年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4-5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9-10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月：进度检查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/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结题验收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结题项目遴选优秀候选项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目（不超过结题数的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20%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10%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，取整），上报学部确定优秀结题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5803" y="1474470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大创时间</a:t>
            </a:r>
            <a:r>
              <a:rPr lang="zh-CN" altLang="en-US" sz="3600" b="1"/>
              <a:t>节点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7618095" y="599757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参考自吕帅老师的讲座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03 </a:t>
            </a:r>
            <a:r>
              <a:rPr lang="zh-CN" altLang="en-US" sz="3200" b="1">
                <a:solidFill>
                  <a:schemeClr val="bg1"/>
                </a:solidFill>
              </a:rPr>
              <a:t>什么是大创？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36220" y="2447925"/>
            <a:ext cx="11449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年：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8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日通知报名，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21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日之前交立项申请书，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29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日答辩</a:t>
            </a:r>
            <a:endParaRPr lang="en-US" altLang="zh-CN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2023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年：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日通知报名，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29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日之前交立项申请书，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6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日左右答辩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2022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年：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日通知报名，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9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日之前交立项申请书，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日前答辩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2021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年：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30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日通知报名，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日之前交立项申请书，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5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20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日前答辩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5803" y="1522095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往年大创申请与立项时间</a:t>
            </a:r>
            <a:endParaRPr lang="zh-CN" altLang="en-US" sz="3600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03 </a:t>
            </a:r>
            <a:r>
              <a:rPr lang="zh-CN" altLang="en-US" sz="3200" b="1">
                <a:solidFill>
                  <a:schemeClr val="bg1"/>
                </a:solidFill>
              </a:rPr>
              <a:t>什么是大创？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36220" y="1989455"/>
            <a:ext cx="11449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论文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会议（文章较短，投稿时间固定，审稿快）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期刊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（文章较长，全年可投稿，审稿周期长）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软著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专利</a:t>
            </a:r>
            <a:endParaRPr lang="zh-CN" altLang="en-US" sz="2400" b="1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实用新型专利（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6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个月左右）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发明专利（一年半左右）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5803" y="1344295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大创</a:t>
            </a:r>
            <a:r>
              <a:rPr lang="zh-CN" altLang="en-US" sz="3600" b="1"/>
              <a:t>成果形式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7618095" y="599757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参考自张柏荣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学长的讲座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5810" cy="1069975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5300" y="24320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chemeClr val="bg1"/>
                </a:solidFill>
              </a:rPr>
              <a:t>03 </a:t>
            </a:r>
            <a:r>
              <a:rPr lang="zh-CN" altLang="en-US" sz="3200" b="1">
                <a:solidFill>
                  <a:schemeClr val="bg1"/>
                </a:solidFill>
              </a:rPr>
              <a:t>什么是大创？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36220" y="1989455"/>
            <a:ext cx="114496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中科院分区（中科院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1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区、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……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、中科院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区）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JCR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分区（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Q1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……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Q4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CCF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推荐分类（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A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B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CCF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推荐中文分类（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A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B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类、</a:t>
            </a: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类）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SCI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检索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EI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检索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CPCI</a:t>
            </a: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检索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北大核心期刊、科技核心期刊</a:t>
            </a:r>
            <a:endParaRPr lang="zh-CN" altLang="en-US" sz="24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0548" y="1305560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大创成果形式</a:t>
            </a:r>
            <a:r>
              <a:rPr lang="en-US" altLang="zh-CN" sz="3600" b="1"/>
              <a:t>——</a:t>
            </a:r>
            <a:r>
              <a:rPr lang="zh-CN" altLang="en-US" sz="3600" b="1"/>
              <a:t>论文级别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7618095" y="5997575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参考自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吕帅老师的讲座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演示</Application>
  <PresentationFormat>宽屏</PresentationFormat>
  <Paragraphs>383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微软雅黑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chen</cp:lastModifiedBy>
  <cp:revision>178</cp:revision>
  <dcterms:created xsi:type="dcterms:W3CDTF">2019-06-19T02:08:00Z</dcterms:created>
  <dcterms:modified xsi:type="dcterms:W3CDTF">2025-03-24T14:47:42Z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C08E4CECEF0D4B1A88820F0842CB1217_11</vt:lpwstr>
  </property>
</Properties>
</file>