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5"/>
  </p:notesMasterIdLst>
  <p:sldIdLst>
    <p:sldId id="256" r:id="rId3"/>
    <p:sldId id="439" r:id="rId4"/>
    <p:sldId id="440" r:id="rId5"/>
    <p:sldId id="441" r:id="rId6"/>
    <p:sldId id="442" r:id="rId7"/>
    <p:sldId id="443" r:id="rId8"/>
    <p:sldId id="444" r:id="rId9"/>
    <p:sldId id="446" r:id="rId10"/>
    <p:sldId id="462" r:id="rId11"/>
    <p:sldId id="684" r:id="rId12"/>
    <p:sldId id="450" r:id="rId13"/>
    <p:sldId id="451" r:id="rId14"/>
    <p:sldId id="452" r:id="rId15"/>
    <p:sldId id="685" r:id="rId16"/>
    <p:sldId id="258" r:id="rId17"/>
    <p:sldId id="481" r:id="rId18"/>
    <p:sldId id="490" r:id="rId19"/>
    <p:sldId id="482" r:id="rId20"/>
    <p:sldId id="485" r:id="rId21"/>
    <p:sldId id="487" r:id="rId22"/>
    <p:sldId id="489" r:id="rId23"/>
    <p:sldId id="260" r:id="rId24"/>
    <p:sldId id="261" r:id="rId25"/>
    <p:sldId id="262" r:id="rId26"/>
    <p:sldId id="686" r:id="rId27"/>
    <p:sldId id="263" r:id="rId28"/>
    <p:sldId id="265" r:id="rId29"/>
    <p:sldId id="264" r:id="rId30"/>
    <p:sldId id="687" r:id="rId31"/>
    <p:sldId id="266" r:id="rId32"/>
    <p:sldId id="436" r:id="rId33"/>
    <p:sldId id="437" r:id="rId34"/>
    <p:sldId id="434" r:id="rId35"/>
    <p:sldId id="492" r:id="rId36"/>
    <p:sldId id="435" r:id="rId37"/>
    <p:sldId id="296" r:id="rId38"/>
    <p:sldId id="267" r:id="rId39"/>
    <p:sldId id="463" r:id="rId40"/>
    <p:sldId id="438" r:id="rId41"/>
    <p:sldId id="432" r:id="rId42"/>
    <p:sldId id="271" r:id="rId43"/>
    <p:sldId id="287" r:id="rId44"/>
    <p:sldId id="288" r:id="rId45"/>
    <p:sldId id="433" r:id="rId46"/>
    <p:sldId id="270" r:id="rId47"/>
    <p:sldId id="453" r:id="rId48"/>
    <p:sldId id="272" r:id="rId49"/>
    <p:sldId id="273" r:id="rId50"/>
    <p:sldId id="276" r:id="rId51"/>
    <p:sldId id="414" r:id="rId52"/>
    <p:sldId id="289" r:id="rId53"/>
    <p:sldId id="290" r:id="rId54"/>
    <p:sldId id="402" r:id="rId55"/>
    <p:sldId id="493" r:id="rId56"/>
    <p:sldId id="399" r:id="rId57"/>
    <p:sldId id="277" r:id="rId58"/>
    <p:sldId id="278" r:id="rId59"/>
    <p:sldId id="280" r:id="rId60"/>
    <p:sldId id="494" r:id="rId61"/>
    <p:sldId id="334" r:id="rId62"/>
    <p:sldId id="281" r:id="rId63"/>
    <p:sldId id="316" r:id="rId64"/>
    <p:sldId id="282" r:id="rId65"/>
    <p:sldId id="283" r:id="rId66"/>
    <p:sldId id="284" r:id="rId67"/>
    <p:sldId id="496" r:id="rId68"/>
    <p:sldId id="498" r:id="rId69"/>
    <p:sldId id="500" r:id="rId70"/>
    <p:sldId id="502" r:id="rId71"/>
    <p:sldId id="504" r:id="rId72"/>
    <p:sldId id="404" r:id="rId73"/>
    <p:sldId id="285" r:id="rId74"/>
    <p:sldId id="416" r:id="rId75"/>
    <p:sldId id="303" r:id="rId76"/>
    <p:sldId id="417" r:id="rId77"/>
    <p:sldId id="291" r:id="rId78"/>
    <p:sldId id="418" r:id="rId79"/>
    <p:sldId id="286" r:id="rId80"/>
    <p:sldId id="297" r:id="rId81"/>
    <p:sldId id="304" r:id="rId82"/>
    <p:sldId id="419" r:id="rId83"/>
    <p:sldId id="305" r:id="rId84"/>
    <p:sldId id="298" r:id="rId85"/>
    <p:sldId id="302" r:id="rId86"/>
    <p:sldId id="299" r:id="rId87"/>
    <p:sldId id="300" r:id="rId88"/>
    <p:sldId id="301" r:id="rId89"/>
    <p:sldId id="505" r:id="rId90"/>
    <p:sldId id="319" r:id="rId91"/>
    <p:sldId id="320" r:id="rId92"/>
    <p:sldId id="322" r:id="rId93"/>
    <p:sldId id="321" r:id="rId94"/>
    <p:sldId id="323" r:id="rId95"/>
    <p:sldId id="306" r:id="rId96"/>
    <p:sldId id="307" r:id="rId97"/>
    <p:sldId id="308" r:id="rId98"/>
    <p:sldId id="309" r:id="rId99"/>
    <p:sldId id="324" r:id="rId100"/>
    <p:sldId id="325" r:id="rId101"/>
    <p:sldId id="326" r:id="rId102"/>
    <p:sldId id="311" r:id="rId103"/>
    <p:sldId id="689" r:id="rId104"/>
    <p:sldId id="364" r:id="rId105"/>
    <p:sldId id="310" r:id="rId106"/>
    <p:sldId id="312" r:id="rId107"/>
    <p:sldId id="688" r:id="rId108"/>
    <p:sldId id="313" r:id="rId109"/>
    <p:sldId id="328" r:id="rId110"/>
    <p:sldId id="314" r:id="rId111"/>
    <p:sldId id="315" r:id="rId112"/>
    <p:sldId id="329" r:id="rId113"/>
    <p:sldId id="330" r:id="rId114"/>
    <p:sldId id="331" r:id="rId115"/>
    <p:sldId id="332" r:id="rId116"/>
    <p:sldId id="509" r:id="rId117"/>
    <p:sldId id="510" r:id="rId118"/>
    <p:sldId id="333" r:id="rId119"/>
    <p:sldId id="335" r:id="rId120"/>
    <p:sldId id="365" r:id="rId121"/>
    <p:sldId id="338" r:id="rId122"/>
    <p:sldId id="480" r:id="rId123"/>
    <p:sldId id="336" r:id="rId124"/>
    <p:sldId id="337" r:id="rId125"/>
    <p:sldId id="339" r:id="rId126"/>
    <p:sldId id="465" r:id="rId127"/>
    <p:sldId id="466" r:id="rId128"/>
    <p:sldId id="467" r:id="rId129"/>
    <p:sldId id="468" r:id="rId130"/>
    <p:sldId id="469" r:id="rId131"/>
    <p:sldId id="470" r:id="rId132"/>
    <p:sldId id="471" r:id="rId133"/>
    <p:sldId id="472" r:id="rId134"/>
    <p:sldId id="473" r:id="rId135"/>
    <p:sldId id="474" r:id="rId136"/>
    <p:sldId id="475" r:id="rId137"/>
    <p:sldId id="476" r:id="rId138"/>
    <p:sldId id="477" r:id="rId139"/>
    <p:sldId id="478" r:id="rId140"/>
    <p:sldId id="479" r:id="rId141"/>
    <p:sldId id="506" r:id="rId142"/>
    <p:sldId id="412" r:id="rId143"/>
    <p:sldId id="461" r:id="rId144"/>
    <p:sldId id="456" r:id="rId145"/>
    <p:sldId id="457" r:id="rId146"/>
    <p:sldId id="458" r:id="rId147"/>
    <p:sldId id="459" r:id="rId148"/>
    <p:sldId id="413" r:id="rId149"/>
    <p:sldId id="340" r:id="rId150"/>
    <p:sldId id="342" r:id="rId151"/>
    <p:sldId id="375" r:id="rId152"/>
    <p:sldId id="343" r:id="rId153"/>
    <p:sldId id="344" r:id="rId154"/>
    <p:sldId id="345" r:id="rId155"/>
    <p:sldId id="366" r:id="rId156"/>
    <p:sldId id="347" r:id="rId157"/>
    <p:sldId id="426" r:id="rId158"/>
    <p:sldId id="396" r:id="rId159"/>
    <p:sldId id="348" r:id="rId160"/>
    <p:sldId id="354" r:id="rId161"/>
    <p:sldId id="427" r:id="rId162"/>
    <p:sldId id="428" r:id="rId163"/>
    <p:sldId id="507" r:id="rId164"/>
    <p:sldId id="355" r:id="rId165"/>
    <p:sldId id="356" r:id="rId166"/>
    <p:sldId id="357" r:id="rId167"/>
    <p:sldId id="358" r:id="rId168"/>
    <p:sldId id="369" r:id="rId169"/>
    <p:sldId id="386" r:id="rId170"/>
    <p:sldId id="387" r:id="rId171"/>
    <p:sldId id="388" r:id="rId172"/>
    <p:sldId id="389" r:id="rId173"/>
    <p:sldId id="390" r:id="rId174"/>
    <p:sldId id="368" r:id="rId175"/>
    <p:sldId id="370" r:id="rId176"/>
    <p:sldId id="371" r:id="rId177"/>
    <p:sldId id="376" r:id="rId178"/>
    <p:sldId id="377" r:id="rId179"/>
    <p:sldId id="378" r:id="rId180"/>
    <p:sldId id="379" r:id="rId181"/>
    <p:sldId id="380" r:id="rId182"/>
    <p:sldId id="381" r:id="rId183"/>
    <p:sldId id="382" r:id="rId184"/>
    <p:sldId id="383" r:id="rId185"/>
    <p:sldId id="420" r:id="rId186"/>
    <p:sldId id="421" r:id="rId187"/>
    <p:sldId id="422" r:id="rId188"/>
    <p:sldId id="423" r:id="rId189"/>
    <p:sldId id="424" r:id="rId190"/>
    <p:sldId id="425" r:id="rId191"/>
    <p:sldId id="384" r:id="rId192"/>
    <p:sldId id="407" r:id="rId193"/>
    <p:sldId id="408" r:id="rId194"/>
    <p:sldId id="409" r:id="rId195"/>
    <p:sldId id="410" r:id="rId196"/>
    <p:sldId id="385" r:id="rId197"/>
    <p:sldId id="359" r:id="rId198"/>
    <p:sldId id="429" r:id="rId199"/>
    <p:sldId id="430" r:id="rId200"/>
    <p:sldId id="360" r:id="rId201"/>
    <p:sldId id="361" r:id="rId202"/>
    <p:sldId id="362" r:id="rId203"/>
    <p:sldId id="363" r:id="rId204"/>
    <p:sldId id="391" r:id="rId205"/>
    <p:sldId id="392" r:id="rId206"/>
    <p:sldId id="393" r:id="rId207"/>
    <p:sldId id="394" r:id="rId208"/>
    <p:sldId id="395" r:id="rId209"/>
    <p:sldId id="397" r:id="rId210"/>
    <p:sldId id="411" r:id="rId211"/>
    <p:sldId id="372" r:id="rId212"/>
    <p:sldId id="373" r:id="rId213"/>
    <p:sldId id="374" r:id="rId214"/>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ahoma" panose="020B060403050404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ahoma" panose="020B060403050404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chemeClr val="tx1"/>
    </p:penClr>
    <p:extLst>
      <p:ext uri="{2FDB2607-1784-4EEB-B798-7EB5836EED8A}">
        <p14:showMediaCtrls xmlns:p14="http://schemas.microsoft.com/office/powerpoint/2010/main" val="1"/>
      </p:ext>
    </p:extLst>
  </p:showPr>
  <p:clrMru>
    <a:srgbClr val="4245B6"/>
    <a:srgbClr val="C1D5D5"/>
    <a:srgbClr val="333300"/>
    <a:srgbClr val="336600"/>
    <a:srgbClr val="FF9900"/>
    <a:srgbClr val="000066"/>
    <a:srgbClr val="000099"/>
    <a:srgbClr val="003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91" d="100"/>
          <a:sy n="91" d="100"/>
        </p:scale>
        <p:origin x="-438" y="-90"/>
      </p:cViewPr>
      <p:guideLst>
        <p:guide orient="horz" pos="2880"/>
        <p:guide pos="2160"/>
      </p:guideLst>
    </p:cSldViewPr>
  </p:slideViewPr>
  <p:notesTextViewPr>
    <p:cViewPr>
      <p:scale>
        <a:sx n="100" d="100"/>
        <a:sy n="100" d="100"/>
      </p:scale>
      <p:origin x="0" y="0"/>
    </p:cViewPr>
  </p:notesTextViewPr>
  <p:gridSpacing cx="36004" cy="36004"/>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8" Type="http://schemas.openxmlformats.org/officeDocument/2006/relationships/tableStyles" Target="tableStyles.xml"/><Relationship Id="rId217" Type="http://schemas.openxmlformats.org/officeDocument/2006/relationships/viewProps" Target="viewProps.xml"/><Relationship Id="rId216" Type="http://schemas.openxmlformats.org/officeDocument/2006/relationships/presProps" Target="presProps.xml"/><Relationship Id="rId215" Type="http://schemas.openxmlformats.org/officeDocument/2006/relationships/notesMaster" Target="notesMasters/notesMaster1.xml"/><Relationship Id="rId214" Type="http://schemas.openxmlformats.org/officeDocument/2006/relationships/slide" Target="slides/slide212.xml"/><Relationship Id="rId213" Type="http://schemas.openxmlformats.org/officeDocument/2006/relationships/slide" Target="slides/slide211.xml"/><Relationship Id="rId212" Type="http://schemas.openxmlformats.org/officeDocument/2006/relationships/slide" Target="slides/slide210.xml"/><Relationship Id="rId211" Type="http://schemas.openxmlformats.org/officeDocument/2006/relationships/slide" Target="slides/slide209.xml"/><Relationship Id="rId210" Type="http://schemas.openxmlformats.org/officeDocument/2006/relationships/slide" Target="slides/slide208.xml"/><Relationship Id="rId21" Type="http://schemas.openxmlformats.org/officeDocument/2006/relationships/slide" Target="slides/slide19.xml"/><Relationship Id="rId209" Type="http://schemas.openxmlformats.org/officeDocument/2006/relationships/slide" Target="slides/slide207.xml"/><Relationship Id="rId208" Type="http://schemas.openxmlformats.org/officeDocument/2006/relationships/slide" Target="slides/slide206.xml"/><Relationship Id="rId207" Type="http://schemas.openxmlformats.org/officeDocument/2006/relationships/slide" Target="slides/slide205.xml"/><Relationship Id="rId206" Type="http://schemas.openxmlformats.org/officeDocument/2006/relationships/slide" Target="slides/slide204.xml"/><Relationship Id="rId205" Type="http://schemas.openxmlformats.org/officeDocument/2006/relationships/slide" Target="slides/slide203.xml"/><Relationship Id="rId204" Type="http://schemas.openxmlformats.org/officeDocument/2006/relationships/slide" Target="slides/slide202.xml"/><Relationship Id="rId203" Type="http://schemas.openxmlformats.org/officeDocument/2006/relationships/slide" Target="slides/slide201.xml"/><Relationship Id="rId202" Type="http://schemas.openxmlformats.org/officeDocument/2006/relationships/slide" Target="slides/slide200.xml"/><Relationship Id="rId201" Type="http://schemas.openxmlformats.org/officeDocument/2006/relationships/slide" Target="slides/slide199.xml"/><Relationship Id="rId200" Type="http://schemas.openxmlformats.org/officeDocument/2006/relationships/slide" Target="slides/slide198.xml"/><Relationship Id="rId20" Type="http://schemas.openxmlformats.org/officeDocument/2006/relationships/slide" Target="slides/slide18.xml"/><Relationship Id="rId2" Type="http://schemas.openxmlformats.org/officeDocument/2006/relationships/theme" Target="theme/theme1.xml"/><Relationship Id="rId199" Type="http://schemas.openxmlformats.org/officeDocument/2006/relationships/slide" Target="slides/slide197.xml"/><Relationship Id="rId198" Type="http://schemas.openxmlformats.org/officeDocument/2006/relationships/slide" Target="slides/slide196.xml"/><Relationship Id="rId197" Type="http://schemas.openxmlformats.org/officeDocument/2006/relationships/slide" Target="slides/slide195.xml"/><Relationship Id="rId196" Type="http://schemas.openxmlformats.org/officeDocument/2006/relationships/slide" Target="slides/slide194.xml"/><Relationship Id="rId195" Type="http://schemas.openxmlformats.org/officeDocument/2006/relationships/slide" Target="slides/slide193.xml"/><Relationship Id="rId194" Type="http://schemas.openxmlformats.org/officeDocument/2006/relationships/slide" Target="slides/slide192.xml"/><Relationship Id="rId193" Type="http://schemas.openxmlformats.org/officeDocument/2006/relationships/slide" Target="slides/slide191.xml"/><Relationship Id="rId192" Type="http://schemas.openxmlformats.org/officeDocument/2006/relationships/slide" Target="slides/slide190.xml"/><Relationship Id="rId191" Type="http://schemas.openxmlformats.org/officeDocument/2006/relationships/slide" Target="slides/slide189.xml"/><Relationship Id="rId190" Type="http://schemas.openxmlformats.org/officeDocument/2006/relationships/slide" Target="slides/slide188.xml"/><Relationship Id="rId19" Type="http://schemas.openxmlformats.org/officeDocument/2006/relationships/slide" Target="slides/slide17.xml"/><Relationship Id="rId189" Type="http://schemas.openxmlformats.org/officeDocument/2006/relationships/slide" Target="slides/slide187.xml"/><Relationship Id="rId188" Type="http://schemas.openxmlformats.org/officeDocument/2006/relationships/slide" Target="slides/slide186.xml"/><Relationship Id="rId187" Type="http://schemas.openxmlformats.org/officeDocument/2006/relationships/slide" Target="slides/slide185.xml"/><Relationship Id="rId186" Type="http://schemas.openxmlformats.org/officeDocument/2006/relationships/slide" Target="slides/slide184.xml"/><Relationship Id="rId185" Type="http://schemas.openxmlformats.org/officeDocument/2006/relationships/slide" Target="slides/slide183.xml"/><Relationship Id="rId184" Type="http://schemas.openxmlformats.org/officeDocument/2006/relationships/slide" Target="slides/slide182.xml"/><Relationship Id="rId183" Type="http://schemas.openxmlformats.org/officeDocument/2006/relationships/slide" Target="slides/slide181.xml"/><Relationship Id="rId182" Type="http://schemas.openxmlformats.org/officeDocument/2006/relationships/slide" Target="slides/slide180.xml"/><Relationship Id="rId181" Type="http://schemas.openxmlformats.org/officeDocument/2006/relationships/slide" Target="slides/slide179.xml"/><Relationship Id="rId180" Type="http://schemas.openxmlformats.org/officeDocument/2006/relationships/slide" Target="slides/slide178.xml"/><Relationship Id="rId18" Type="http://schemas.openxmlformats.org/officeDocument/2006/relationships/slide" Target="slides/slide16.xml"/><Relationship Id="rId179" Type="http://schemas.openxmlformats.org/officeDocument/2006/relationships/slide" Target="slides/slide177.xml"/><Relationship Id="rId178" Type="http://schemas.openxmlformats.org/officeDocument/2006/relationships/slide" Target="slides/slide176.xml"/><Relationship Id="rId177" Type="http://schemas.openxmlformats.org/officeDocument/2006/relationships/slide" Target="slides/slide175.xml"/><Relationship Id="rId176" Type="http://schemas.openxmlformats.org/officeDocument/2006/relationships/slide" Target="slides/slide174.xml"/><Relationship Id="rId175" Type="http://schemas.openxmlformats.org/officeDocument/2006/relationships/slide" Target="slides/slide173.xml"/><Relationship Id="rId174" Type="http://schemas.openxmlformats.org/officeDocument/2006/relationships/slide" Target="slides/slide172.xml"/><Relationship Id="rId173" Type="http://schemas.openxmlformats.org/officeDocument/2006/relationships/slide" Target="slides/slide171.xml"/><Relationship Id="rId172" Type="http://schemas.openxmlformats.org/officeDocument/2006/relationships/slide" Target="slides/slide170.xml"/><Relationship Id="rId171" Type="http://schemas.openxmlformats.org/officeDocument/2006/relationships/slide" Target="slides/slide169.xml"/><Relationship Id="rId170" Type="http://schemas.openxmlformats.org/officeDocument/2006/relationships/slide" Target="slides/slide168.xml"/><Relationship Id="rId17" Type="http://schemas.openxmlformats.org/officeDocument/2006/relationships/slide" Target="slides/slide15.xml"/><Relationship Id="rId169" Type="http://schemas.openxmlformats.org/officeDocument/2006/relationships/slide" Target="slides/slide167.xml"/><Relationship Id="rId168" Type="http://schemas.openxmlformats.org/officeDocument/2006/relationships/slide" Target="slides/slide166.xml"/><Relationship Id="rId167" Type="http://schemas.openxmlformats.org/officeDocument/2006/relationships/slide" Target="slides/slide165.xml"/><Relationship Id="rId166" Type="http://schemas.openxmlformats.org/officeDocument/2006/relationships/slide" Target="slides/slide164.xml"/><Relationship Id="rId165" Type="http://schemas.openxmlformats.org/officeDocument/2006/relationships/slide" Target="slides/slide163.xml"/><Relationship Id="rId164" Type="http://schemas.openxmlformats.org/officeDocument/2006/relationships/slide" Target="slides/slide162.xml"/><Relationship Id="rId163" Type="http://schemas.openxmlformats.org/officeDocument/2006/relationships/slide" Target="slides/slide161.xml"/><Relationship Id="rId162" Type="http://schemas.openxmlformats.org/officeDocument/2006/relationships/slide" Target="slides/slide160.xml"/><Relationship Id="rId161" Type="http://schemas.openxmlformats.org/officeDocument/2006/relationships/slide" Target="slides/slide159.xml"/><Relationship Id="rId160" Type="http://schemas.openxmlformats.org/officeDocument/2006/relationships/slide" Target="slides/slide158.xml"/><Relationship Id="rId16" Type="http://schemas.openxmlformats.org/officeDocument/2006/relationships/slide" Target="slides/slide14.xml"/><Relationship Id="rId159" Type="http://schemas.openxmlformats.org/officeDocument/2006/relationships/slide" Target="slides/slide157.xml"/><Relationship Id="rId158" Type="http://schemas.openxmlformats.org/officeDocument/2006/relationships/slide" Target="slides/slide156.xml"/><Relationship Id="rId157" Type="http://schemas.openxmlformats.org/officeDocument/2006/relationships/slide" Target="slides/slide155.xml"/><Relationship Id="rId156" Type="http://schemas.openxmlformats.org/officeDocument/2006/relationships/slide" Target="slides/slide154.xml"/><Relationship Id="rId155" Type="http://schemas.openxmlformats.org/officeDocument/2006/relationships/slide" Target="slides/slide153.xml"/><Relationship Id="rId154" Type="http://schemas.openxmlformats.org/officeDocument/2006/relationships/slide" Target="slides/slide152.xml"/><Relationship Id="rId153" Type="http://schemas.openxmlformats.org/officeDocument/2006/relationships/slide" Target="slides/slide151.xml"/><Relationship Id="rId152" Type="http://schemas.openxmlformats.org/officeDocument/2006/relationships/slide" Target="slides/slide150.xml"/><Relationship Id="rId151" Type="http://schemas.openxmlformats.org/officeDocument/2006/relationships/slide" Target="slides/slide149.xml"/><Relationship Id="rId150" Type="http://schemas.openxmlformats.org/officeDocument/2006/relationships/slide" Target="slides/slide148.xml"/><Relationship Id="rId15" Type="http://schemas.openxmlformats.org/officeDocument/2006/relationships/slide" Target="slides/slide13.xml"/><Relationship Id="rId149" Type="http://schemas.openxmlformats.org/officeDocument/2006/relationships/slide" Target="slides/slide147.xml"/><Relationship Id="rId148" Type="http://schemas.openxmlformats.org/officeDocument/2006/relationships/slide" Target="slides/slide146.xml"/><Relationship Id="rId147" Type="http://schemas.openxmlformats.org/officeDocument/2006/relationships/slide" Target="slides/slide145.xml"/><Relationship Id="rId146" Type="http://schemas.openxmlformats.org/officeDocument/2006/relationships/slide" Target="slides/slide144.xml"/><Relationship Id="rId145" Type="http://schemas.openxmlformats.org/officeDocument/2006/relationships/slide" Target="slides/slide143.xml"/><Relationship Id="rId144" Type="http://schemas.openxmlformats.org/officeDocument/2006/relationships/slide" Target="slides/slide142.xml"/><Relationship Id="rId143" Type="http://schemas.openxmlformats.org/officeDocument/2006/relationships/slide" Target="slides/slide141.xml"/><Relationship Id="rId142" Type="http://schemas.openxmlformats.org/officeDocument/2006/relationships/slide" Target="slides/slide140.xml"/><Relationship Id="rId141" Type="http://schemas.openxmlformats.org/officeDocument/2006/relationships/slide" Target="slides/slide139.xml"/><Relationship Id="rId140" Type="http://schemas.openxmlformats.org/officeDocument/2006/relationships/slide" Target="slides/slide138.xml"/><Relationship Id="rId14" Type="http://schemas.openxmlformats.org/officeDocument/2006/relationships/slide" Target="slides/slide12.xml"/><Relationship Id="rId139" Type="http://schemas.openxmlformats.org/officeDocument/2006/relationships/slide" Target="slides/slide137.xml"/><Relationship Id="rId138" Type="http://schemas.openxmlformats.org/officeDocument/2006/relationships/slide" Target="slides/slide136.xml"/><Relationship Id="rId137" Type="http://schemas.openxmlformats.org/officeDocument/2006/relationships/slide" Target="slides/slide135.xml"/><Relationship Id="rId136" Type="http://schemas.openxmlformats.org/officeDocument/2006/relationships/slide" Target="slides/slide134.xml"/><Relationship Id="rId135" Type="http://schemas.openxmlformats.org/officeDocument/2006/relationships/slide" Target="slides/slide133.xml"/><Relationship Id="rId134" Type="http://schemas.openxmlformats.org/officeDocument/2006/relationships/slide" Target="slides/slide132.xml"/><Relationship Id="rId133" Type="http://schemas.openxmlformats.org/officeDocument/2006/relationships/slide" Target="slides/slide131.xml"/><Relationship Id="rId132" Type="http://schemas.openxmlformats.org/officeDocument/2006/relationships/slide" Target="slides/slide130.xml"/><Relationship Id="rId131" Type="http://schemas.openxmlformats.org/officeDocument/2006/relationships/slide" Target="slides/slide129.xml"/><Relationship Id="rId130" Type="http://schemas.openxmlformats.org/officeDocument/2006/relationships/slide" Target="slides/slide128.xml"/><Relationship Id="rId13" Type="http://schemas.openxmlformats.org/officeDocument/2006/relationships/slide" Target="slides/slide11.xml"/><Relationship Id="rId129" Type="http://schemas.openxmlformats.org/officeDocument/2006/relationships/slide" Target="slides/slide127.xml"/><Relationship Id="rId128" Type="http://schemas.openxmlformats.org/officeDocument/2006/relationships/slide" Target="slides/slide126.xml"/><Relationship Id="rId127" Type="http://schemas.openxmlformats.org/officeDocument/2006/relationships/slide" Target="slides/slide125.xml"/><Relationship Id="rId126" Type="http://schemas.openxmlformats.org/officeDocument/2006/relationships/slide" Target="slides/slide124.xml"/><Relationship Id="rId125" Type="http://schemas.openxmlformats.org/officeDocument/2006/relationships/slide" Target="slides/slide123.xml"/><Relationship Id="rId124" Type="http://schemas.openxmlformats.org/officeDocument/2006/relationships/slide" Target="slides/slide122.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页眉占位符 3073"/>
          <p:cNvSpPr>
            <a:spLocks noGrp="1"/>
          </p:cNvSpPr>
          <p:nvPr>
            <p:ph type="hdr" sz="quarter"/>
          </p:nvPr>
        </p:nvSpPr>
        <p:spPr>
          <a:xfrm>
            <a:off x="0" y="0"/>
            <a:ext cx="2971800" cy="457200"/>
          </a:xfrm>
          <a:prstGeom prst="rect">
            <a:avLst/>
          </a:prstGeom>
          <a:noFill/>
          <a:ln w="9525">
            <a:noFill/>
          </a:ln>
        </p:spPr>
        <p:txBody>
          <a:bodyPr/>
          <a:p>
            <a:pPr lvl="0" eaLnBrk="1" hangingPunct="1"/>
            <a:endParaRPr lang="zh-CN" altLang="en-US" sz="1200" b="0" dirty="0"/>
          </a:p>
        </p:txBody>
      </p:sp>
      <p:sp>
        <p:nvSpPr>
          <p:cNvPr id="3075" name="日期占位符 3074"/>
          <p:cNvSpPr>
            <a:spLocks noGrp="1"/>
          </p:cNvSpPr>
          <p:nvPr>
            <p:ph type="dt" idx="1"/>
          </p:nvPr>
        </p:nvSpPr>
        <p:spPr>
          <a:xfrm>
            <a:off x="3886200" y="0"/>
            <a:ext cx="2971800" cy="457200"/>
          </a:xfrm>
          <a:prstGeom prst="rect">
            <a:avLst/>
          </a:prstGeom>
          <a:noFill/>
          <a:ln w="9525">
            <a:noFill/>
          </a:ln>
        </p:spPr>
        <p:txBody>
          <a:bodyPr/>
          <a:p>
            <a:pPr lvl="0" algn="r" eaLnBrk="1" hangingPunct="1"/>
            <a:endParaRPr lang="zh-CN" altLang="en-US" sz="1200" b="0" dirty="0"/>
          </a:p>
        </p:txBody>
      </p:sp>
      <p:sp>
        <p:nvSpPr>
          <p:cNvPr id="3076" name="幻灯片图像占位符 3075"/>
          <p:cNvSpPr>
            <a:spLocks noGrp="1"/>
          </p:cNvSpPr>
          <p:nvPr>
            <p:ph type="sldImg" idx="2"/>
          </p:nvPr>
        </p:nvSpPr>
        <p:spPr>
          <a:xfrm>
            <a:off x="1143000" y="685800"/>
            <a:ext cx="4572000" cy="3429000"/>
          </a:xfrm>
          <a:prstGeom prst="rect">
            <a:avLst/>
          </a:prstGeom>
          <a:noFill/>
          <a:ln w="9525">
            <a:noFill/>
          </a:ln>
        </p:spPr>
      </p:sp>
      <p:sp>
        <p:nvSpPr>
          <p:cNvPr id="3077" name="文本占位符 3076"/>
          <p:cNvSpPr>
            <a:spLocks noGrp="1"/>
          </p:cNvSpPr>
          <p:nvPr>
            <p:ph type="body" sz="quarter" idx="3"/>
          </p:nvPr>
        </p:nvSpPr>
        <p:spPr>
          <a:xfrm>
            <a:off x="914400" y="4343400"/>
            <a:ext cx="5029200" cy="4114800"/>
          </a:xfrm>
          <a:prstGeom prst="rect">
            <a:avLst/>
          </a:prstGeom>
          <a:noFill/>
          <a:ln w="9525">
            <a:noFill/>
          </a:ln>
        </p:spPr>
        <p:txBody>
          <a:bodyPr anchor="ctr"/>
          <a:p>
            <a:pPr lvl="0"/>
            <a:r>
              <a:rPr lang="zh-CN" altLang="en-US"/>
              <a:t>单击以编辑母版文本样式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3078" name="页脚占位符 3077"/>
          <p:cNvSpPr>
            <a:spLocks noGrp="1"/>
          </p:cNvSpPr>
          <p:nvPr>
            <p:ph type="ftr" sz="quarter" idx="4"/>
          </p:nvPr>
        </p:nvSpPr>
        <p:spPr>
          <a:xfrm>
            <a:off x="0" y="8686800"/>
            <a:ext cx="2971800" cy="457200"/>
          </a:xfrm>
          <a:prstGeom prst="rect">
            <a:avLst/>
          </a:prstGeom>
          <a:noFill/>
          <a:ln w="9525">
            <a:noFill/>
          </a:ln>
        </p:spPr>
        <p:txBody>
          <a:bodyPr anchor="b"/>
          <a:p>
            <a:pPr lvl="0" eaLnBrk="1" hangingPunct="1"/>
            <a:endParaRPr lang="zh-CN" altLang="en-US" sz="1200" b="0" dirty="0"/>
          </a:p>
        </p:txBody>
      </p:sp>
      <p:sp>
        <p:nvSpPr>
          <p:cNvPr id="3079" name="灯片编号占位符 3078"/>
          <p:cNvSpPr>
            <a:spLocks noGrp="1"/>
          </p:cNvSpPr>
          <p:nvPr>
            <p:ph type="sldNum" sz="quarter" idx="5"/>
          </p:nvPr>
        </p:nvSpPr>
        <p:spPr>
          <a:xfrm>
            <a:off x="3886200" y="8686800"/>
            <a:ext cx="2971800" cy="457200"/>
          </a:xfrm>
          <a:prstGeom prst="rect">
            <a:avLst/>
          </a:prstGeom>
          <a:noFill/>
          <a:ln w="9525">
            <a:noFill/>
          </a:ln>
        </p:spPr>
        <p:txBody>
          <a:bodyPr anchor="b"/>
          <a:p>
            <a:pPr lvl="0" algn="r" eaLnBrk="1" hangingPunct="1"/>
            <a:fld id="{9A0DB2DC-4C9A-4742-B13C-FB6460FD3503}" type="slidenum">
              <a:rPr lang="zh-CN" altLang="en-US" sz="1200" b="0" dirty="0"/>
            </a:fld>
            <a:endParaRPr lang="zh-CN" altLang="en-US" sz="1200" b="0" dirty="0"/>
          </a:p>
        </p:txBody>
      </p:sp>
    </p:spTree>
  </p:cSld>
  <p:clrMap bg1="lt1" tx1="dk1" bg2="lt2" tx2="dk2" accent1="accent1" accent2="accent2" accent3="accent3" accent4="accent4" accent5="accent5" accent6="accent6" hlink="hlink" folHlink="folHlink"/>
  <p:hf hdr="0" ftr="0" dt="0"/>
  <p:notesStyle>
    <a:lvl1pPr marL="0" lvl="0"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1pPr>
    <a:lvl2pPr marL="457200" lvl="1"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2pPr>
    <a:lvl3pPr marL="914400" lvl="2"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3pPr>
    <a:lvl4pPr marL="1371600" lvl="3"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4pPr>
    <a:lvl5pPr marL="1828800" lvl="4"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Times New Roman" panose="02020603050405020304" pitchFamily="18"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PhAnim="0" showMasterSp="0">
  <p:cSld name="标题幻灯片">
    <p:bg>
      <p:bgPr>
        <a:solidFill>
          <a:schemeClr val="bg1"/>
        </a:solidFill>
        <a:effectLst/>
      </p:bgPr>
    </p:bg>
    <p:spTree>
      <p:nvGrpSpPr>
        <p:cNvPr id="1" name=""/>
        <p:cNvGrpSpPr/>
        <p:nvPr/>
      </p:nvGrpSpPr>
      <p:grpSpPr/>
      <p:grpSp>
        <p:nvGrpSpPr>
          <p:cNvPr id="2050" name="组合 2049"/>
          <p:cNvGrpSpPr/>
          <p:nvPr/>
        </p:nvGrpSpPr>
        <p:grpSpPr>
          <a:xfrm>
            <a:off x="0" y="2438400"/>
            <a:ext cx="9009063" cy="1052513"/>
            <a:chOff x="0" y="0"/>
            <a:chExt cx="5675" cy="663"/>
          </a:xfrm>
        </p:grpSpPr>
        <p:grpSp>
          <p:nvGrpSpPr>
            <p:cNvPr id="2051" name="组合 2050"/>
            <p:cNvGrpSpPr/>
            <p:nvPr/>
          </p:nvGrpSpPr>
          <p:grpSpPr>
            <a:xfrm>
              <a:off x="183" y="68"/>
              <a:ext cx="448" cy="299"/>
              <a:chOff x="0" y="0"/>
              <a:chExt cx="624" cy="432"/>
            </a:xfrm>
          </p:grpSpPr>
          <p:sp>
            <p:nvSpPr>
              <p:cNvPr id="2052" name="矩形 2051"/>
              <p:cNvSpPr/>
              <p:nvPr/>
            </p:nvSpPr>
            <p:spPr>
              <a:xfrm>
                <a:off x="0" y="0"/>
                <a:ext cx="384" cy="432"/>
              </a:xfrm>
              <a:prstGeom prst="rect">
                <a:avLst/>
              </a:prstGeom>
              <a:solidFill>
                <a:schemeClr val="folHlink"/>
              </a:solidFill>
              <a:ln w="9525">
                <a:noFill/>
              </a:ln>
            </p:spPr>
            <p:txBody>
              <a:bodyPr/>
              <a:p>
                <a:endParaRPr lang="zh-CN" altLang="en-US"/>
              </a:p>
            </p:txBody>
          </p:sp>
          <p:sp>
            <p:nvSpPr>
              <p:cNvPr id="2053" name="矩形 2052"/>
              <p:cNvSpPr/>
              <p:nvPr/>
            </p:nvSpPr>
            <p:spPr>
              <a:xfrm>
                <a:off x="336" y="0"/>
                <a:ext cx="288" cy="432"/>
              </a:xfrm>
              <a:prstGeom prst="rect">
                <a:avLst/>
              </a:prstGeom>
              <a:gradFill rotWithShape="0">
                <a:gsLst>
                  <a:gs pos="0">
                    <a:schemeClr val="folHlink"/>
                  </a:gs>
                  <a:gs pos="100000">
                    <a:schemeClr val="bg1"/>
                  </a:gs>
                </a:gsLst>
                <a:lin ang="0" scaled="1"/>
                <a:tileRect/>
              </a:gradFill>
              <a:ln w="9525">
                <a:noFill/>
              </a:ln>
            </p:spPr>
            <p:txBody>
              <a:bodyPr/>
              <a:p>
                <a:endParaRPr lang="zh-CN" altLang="en-US"/>
              </a:p>
            </p:txBody>
          </p:sp>
        </p:grpSp>
        <p:grpSp>
          <p:nvGrpSpPr>
            <p:cNvPr id="2054" name="组合 2053"/>
            <p:cNvGrpSpPr/>
            <p:nvPr/>
          </p:nvGrpSpPr>
          <p:grpSpPr>
            <a:xfrm>
              <a:off x="261" y="334"/>
              <a:ext cx="465" cy="299"/>
              <a:chOff x="0" y="0"/>
              <a:chExt cx="672" cy="432"/>
            </a:xfrm>
          </p:grpSpPr>
          <p:sp>
            <p:nvSpPr>
              <p:cNvPr id="2055" name="矩形 2054"/>
              <p:cNvSpPr/>
              <p:nvPr/>
            </p:nvSpPr>
            <p:spPr>
              <a:xfrm>
                <a:off x="0" y="0"/>
                <a:ext cx="384" cy="432"/>
              </a:xfrm>
              <a:prstGeom prst="rect">
                <a:avLst/>
              </a:prstGeom>
              <a:solidFill>
                <a:schemeClr val="accent2"/>
              </a:solidFill>
              <a:ln w="9525">
                <a:noFill/>
              </a:ln>
            </p:spPr>
            <p:txBody>
              <a:bodyPr/>
              <a:p>
                <a:endParaRPr lang="zh-CN" altLang="en-US"/>
              </a:p>
            </p:txBody>
          </p:sp>
          <p:sp>
            <p:nvSpPr>
              <p:cNvPr id="2056" name="矩形 2055"/>
              <p:cNvSpPr/>
              <p:nvPr/>
            </p:nvSpPr>
            <p:spPr>
              <a:xfrm>
                <a:off x="336" y="0"/>
                <a:ext cx="336" cy="432"/>
              </a:xfrm>
              <a:prstGeom prst="rect">
                <a:avLst/>
              </a:prstGeom>
              <a:gradFill rotWithShape="0">
                <a:gsLst>
                  <a:gs pos="0">
                    <a:schemeClr val="accent2"/>
                  </a:gs>
                  <a:gs pos="100000">
                    <a:schemeClr val="bg1"/>
                  </a:gs>
                </a:gsLst>
                <a:lin ang="0" scaled="1"/>
                <a:tileRect/>
              </a:gradFill>
              <a:ln w="9525">
                <a:noFill/>
              </a:ln>
            </p:spPr>
            <p:txBody>
              <a:bodyPr/>
              <a:p>
                <a:endParaRPr lang="zh-CN" altLang="en-US"/>
              </a:p>
            </p:txBody>
          </p:sp>
        </p:grpSp>
        <p:sp>
          <p:nvSpPr>
            <p:cNvPr id="2057" name="矩形 2056"/>
            <p:cNvSpPr/>
            <p:nvPr/>
          </p:nvSpPr>
          <p:spPr>
            <a:xfrm>
              <a:off x="0" y="288"/>
              <a:ext cx="353" cy="266"/>
            </a:xfrm>
            <a:prstGeom prst="rect">
              <a:avLst/>
            </a:prstGeom>
            <a:gradFill rotWithShape="0">
              <a:gsLst>
                <a:gs pos="0">
                  <a:schemeClr val="bg1"/>
                </a:gs>
                <a:gs pos="100000">
                  <a:schemeClr val="hlink"/>
                </a:gs>
              </a:gsLst>
              <a:lin ang="18900000" scaled="1"/>
              <a:tileRect/>
            </a:gradFill>
            <a:ln w="9525">
              <a:noFill/>
            </a:ln>
          </p:spPr>
          <p:txBody>
            <a:bodyPr/>
            <a:p>
              <a:endParaRPr lang="zh-CN" altLang="en-US"/>
            </a:p>
          </p:txBody>
        </p:sp>
        <p:sp>
          <p:nvSpPr>
            <p:cNvPr id="2058" name="矩形 2057"/>
            <p:cNvSpPr/>
            <p:nvPr/>
          </p:nvSpPr>
          <p:spPr>
            <a:xfrm>
              <a:off x="400" y="0"/>
              <a:ext cx="20" cy="663"/>
            </a:xfrm>
            <a:prstGeom prst="rect">
              <a:avLst/>
            </a:prstGeom>
            <a:solidFill>
              <a:schemeClr val="bg2"/>
            </a:solidFill>
            <a:ln w="9525">
              <a:noFill/>
            </a:ln>
          </p:spPr>
          <p:txBody>
            <a:bodyPr/>
            <a:p>
              <a:endParaRPr lang="zh-CN" altLang="en-US"/>
            </a:p>
          </p:txBody>
        </p:sp>
        <p:sp>
          <p:nvSpPr>
            <p:cNvPr id="2059" name="矩形 2058"/>
            <p:cNvSpPr/>
            <p:nvPr/>
          </p:nvSpPr>
          <p:spPr>
            <a:xfrm flipV="1">
              <a:off x="199" y="518"/>
              <a:ext cx="5476" cy="35"/>
            </a:xfrm>
            <a:prstGeom prst="rect">
              <a:avLst/>
            </a:prstGeom>
            <a:gradFill rotWithShape="0">
              <a:gsLst>
                <a:gs pos="0">
                  <a:schemeClr val="bg2"/>
                </a:gs>
                <a:gs pos="100000">
                  <a:schemeClr val="bg1"/>
                </a:gs>
              </a:gsLst>
              <a:lin ang="0" scaled="1"/>
              <a:tileRect/>
            </a:gradFill>
            <a:ln w="9525">
              <a:noFill/>
            </a:ln>
          </p:spPr>
          <p:txBody>
            <a:bodyPr/>
            <a:p>
              <a:endParaRPr lang="zh-CN" altLang="en-US"/>
            </a:p>
          </p:txBody>
        </p:sp>
      </p:grpSp>
      <p:sp>
        <p:nvSpPr>
          <p:cNvPr id="2060" name="标题 2059"/>
          <p:cNvSpPr>
            <a:spLocks noGrp="1"/>
          </p:cNvSpPr>
          <p:nvPr>
            <p:ph type="ctrTitle"/>
          </p:nvPr>
        </p:nvSpPr>
        <p:spPr>
          <a:xfrm>
            <a:off x="990600" y="1828800"/>
            <a:ext cx="7772400" cy="1143000"/>
          </a:xfrm>
          <a:prstGeom prst="rect">
            <a:avLst/>
          </a:prstGeom>
          <a:noFill/>
          <a:ln w="9525">
            <a:noFill/>
          </a:ln>
        </p:spPr>
        <p:txBody>
          <a:bodyPr anchor="b"/>
          <a:lstStyle>
            <a:lvl1pPr lvl="0">
              <a:buClrTx/>
              <a:buSzTx/>
              <a:buFontTx/>
              <a:defRPr/>
            </a:lvl1pPr>
          </a:lstStyle>
          <a:p>
            <a:pPr lvl="0"/>
            <a:r>
              <a:rPr lang="zh-CN" altLang="en-US"/>
              <a:t>单击此处编辑母版标题样式</a:t>
            </a:r>
            <a:endParaRPr lang="zh-CN" altLang="en-US"/>
          </a:p>
        </p:txBody>
      </p:sp>
      <p:sp>
        <p:nvSpPr>
          <p:cNvPr id="2061" name="副标题 2060"/>
          <p:cNvSpPr>
            <a:spLocks noGrp="1"/>
          </p:cNvSpPr>
          <p:nvPr>
            <p:ph type="subTitle" idx="1"/>
          </p:nvPr>
        </p:nvSpPr>
        <p:spPr>
          <a:xfrm>
            <a:off x="1371600" y="3886200"/>
            <a:ext cx="6400800" cy="1752600"/>
          </a:xfrm>
          <a:prstGeom prst="rect">
            <a:avLst/>
          </a:prstGeom>
          <a:noFill/>
          <a:ln w="9525">
            <a:noFill/>
          </a:ln>
        </p:spPr>
        <p:txBody>
          <a:bodyPr anchor="t"/>
          <a:lstStyle>
            <a:lvl1pPr marL="0" lvl="0" indent="0" algn="ctr">
              <a:buClr>
                <a:schemeClr val="folHlink"/>
              </a:buClr>
              <a:buSzPct val="60000"/>
              <a:buFont typeface="Wingdings" panose="05000000000000000000" pitchFamily="2" charset="2"/>
              <a:buNone/>
              <a:defRPr/>
            </a:lvl1pPr>
            <a:lvl2pPr marL="457200" lvl="1" indent="0" algn="ctr">
              <a:buClr>
                <a:schemeClr val="folHlink"/>
              </a:buClr>
              <a:buSzPct val="60000"/>
              <a:buFont typeface="Wingdings" panose="05000000000000000000" pitchFamily="2" charset="2"/>
              <a:buNone/>
              <a:defRPr/>
            </a:lvl2pPr>
            <a:lvl3pPr marL="914400" lvl="2" indent="0" algn="ctr">
              <a:buClr>
                <a:schemeClr val="folHlink"/>
              </a:buClr>
              <a:buSzPct val="60000"/>
              <a:buFont typeface="Wingdings" panose="05000000000000000000" pitchFamily="2" charset="2"/>
              <a:buNone/>
              <a:defRPr/>
            </a:lvl3pPr>
            <a:lvl4pPr marL="1371600" lvl="3" indent="0" algn="ctr">
              <a:buClr>
                <a:schemeClr val="folHlink"/>
              </a:buClr>
              <a:buSzPct val="60000"/>
              <a:buFont typeface="Wingdings" panose="05000000000000000000" pitchFamily="2" charset="2"/>
              <a:buNone/>
              <a:defRPr/>
            </a:lvl4pPr>
            <a:lvl5pPr marL="1828800" lvl="4" indent="0" algn="ctr">
              <a:buClr>
                <a:schemeClr val="folHlink"/>
              </a:buClr>
              <a:buSzPct val="60000"/>
              <a:buFont typeface="Wingdings" panose="05000000000000000000" pitchFamily="2" charset="2"/>
              <a:buNone/>
              <a:defRPr/>
            </a:lvl5pPr>
          </a:lstStyle>
          <a:p>
            <a:pPr lvl="0"/>
            <a:r>
              <a:rPr lang="zh-CN" altLang="en-US"/>
              <a:t>单击此处编辑母版副标题样式</a:t>
            </a:r>
            <a:endParaRPr lang="zh-CN" altLang="en-US"/>
          </a:p>
        </p:txBody>
      </p:sp>
      <p:sp>
        <p:nvSpPr>
          <p:cNvPr id="2062" name="日期占位符 2061"/>
          <p:cNvSpPr>
            <a:spLocks noGrp="1"/>
          </p:cNvSpPr>
          <p:nvPr>
            <p:ph type="dt" sz="half" idx="2"/>
          </p:nvPr>
        </p:nvSpPr>
        <p:spPr>
          <a:xfrm>
            <a:off x="990600" y="6248400"/>
            <a:ext cx="1905000" cy="457200"/>
          </a:xfrm>
          <a:prstGeom prst="rect">
            <a:avLst/>
          </a:prstGeom>
          <a:noFill/>
          <a:ln w="9525">
            <a:noFill/>
          </a:ln>
        </p:spPr>
        <p:txBody>
          <a:bodyPr anchor="b"/>
          <a:lstStyle>
            <a:lvl1pPr>
              <a:defRPr sz="1400" b="0">
                <a:solidFill>
                  <a:schemeClr val="bg2"/>
                </a:solidFill>
                <a:latin typeface="Tahoma" panose="020B0604030504040204" pitchFamily="34" charset="0"/>
              </a:defRPr>
            </a:lvl1pPr>
          </a:lstStyle>
          <a:p>
            <a:pPr eaLnBrk="1" hangingPunct="1"/>
            <a:endParaRPr lang="zh-CN" altLang="en-US" dirty="0">
              <a:latin typeface="Times New Roman" panose="02020603050405020304" pitchFamily="18" charset="0"/>
            </a:endParaRPr>
          </a:p>
        </p:txBody>
      </p:sp>
      <p:sp>
        <p:nvSpPr>
          <p:cNvPr id="2063" name="页脚占位符 2062"/>
          <p:cNvSpPr>
            <a:spLocks noGrp="1"/>
          </p:cNvSpPr>
          <p:nvPr>
            <p:ph type="ftr" sz="quarter" idx="3"/>
          </p:nvPr>
        </p:nvSpPr>
        <p:spPr>
          <a:xfrm>
            <a:off x="3429000" y="6248400"/>
            <a:ext cx="2895600" cy="457200"/>
          </a:xfrm>
          <a:prstGeom prst="rect">
            <a:avLst/>
          </a:prstGeom>
          <a:noFill/>
          <a:ln w="9525">
            <a:noFill/>
          </a:ln>
        </p:spPr>
        <p:txBody>
          <a:bodyPr anchor="b"/>
          <a:lstStyle>
            <a:lvl1pPr algn="ctr">
              <a:defRPr sz="1400" b="0">
                <a:solidFill>
                  <a:schemeClr val="bg2"/>
                </a:solidFill>
                <a:latin typeface="Tahoma" panose="020B0604030504040204" pitchFamily="34" charset="0"/>
              </a:defRPr>
            </a:lvl1pPr>
          </a:lstStyle>
          <a:p>
            <a:pPr eaLnBrk="1" hangingPunct="1"/>
            <a:endParaRPr lang="zh-CN" altLang="en-US" dirty="0"/>
          </a:p>
        </p:txBody>
      </p:sp>
      <p:sp>
        <p:nvSpPr>
          <p:cNvPr id="2064" name="灯片编号占位符 2063"/>
          <p:cNvSpPr>
            <a:spLocks noGrp="1"/>
          </p:cNvSpPr>
          <p:nvPr>
            <p:ph type="sldNum" sz="quarter" idx="4"/>
          </p:nvPr>
        </p:nvSpPr>
        <p:spPr>
          <a:xfrm>
            <a:off x="6858000" y="6248400"/>
            <a:ext cx="1905000" cy="457200"/>
          </a:xfrm>
          <a:prstGeom prst="rect">
            <a:avLst/>
          </a:prstGeom>
          <a:noFill/>
          <a:ln w="9525">
            <a:noFill/>
          </a:ln>
        </p:spPr>
        <p:txBody>
          <a:bodyPr anchor="b"/>
          <a:lstStyle>
            <a:lvl1pPr algn="r">
              <a:defRPr sz="1400" b="0">
                <a:solidFill>
                  <a:schemeClr val="bg2"/>
                </a:solidFill>
                <a:latin typeface="Tahoma" panose="020B0604030504040204" pitchFamily="34" charset="0"/>
              </a:defRPr>
            </a:lvl1pPr>
          </a:lstStyle>
          <a:p>
            <a:pPr eaLnBrk="1" hangingPunct="1"/>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004051" y="617538"/>
            <a:ext cx="1951038" cy="55149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1150938" y="617538"/>
            <a:ext cx="5740009" cy="55149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pPr lvl="0" eaLnBrk="1" hangingPunct="1"/>
            <a:fld id="{BB962C8B-B14F-4D97-AF65-F5344CB8AC3E}" type="datetime1">
              <a:rPr lang="zh-CN" altLang="en-US" dirty="0"/>
            </a:fld>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pPr lvl="0" eaLnBrk="1" hangingPunct="1"/>
            <a:endParaRPr lang="zh-CN" altLang="en-US" dirty="0">
              <a:latin typeface="Times New Roman" panose="02020603050405020304" pitchFamily="18" charset="0"/>
            </a:endParaRPr>
          </a:p>
        </p:txBody>
      </p:sp>
      <p:sp>
        <p:nvSpPr>
          <p:cNvPr id="5" name="页脚占位符 4"/>
          <p:cNvSpPr>
            <a:spLocks noGrp="1"/>
          </p:cNvSpPr>
          <p:nvPr>
            <p:ph type="ftr" sz="quarter" idx="11"/>
          </p:nvPr>
        </p:nvSpPr>
        <p:spPr/>
        <p:txBody>
          <a:bodyPr/>
          <a:lstStyle/>
          <a:p>
            <a:pPr lvl="0" eaLnBrk="1" hangingPunct="1"/>
            <a:endParaRPr lang="zh-CN" altLang="en-US" dirty="0"/>
          </a:p>
        </p:txBody>
      </p:sp>
      <p:sp>
        <p:nvSpPr>
          <p:cNvPr id="6" name="灯片编号占位符 5"/>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1182688" y="2017713"/>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5146612" y="2017713"/>
            <a:ext cx="3808476" cy="4114800"/>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pPr lvl="0" eaLnBrk="1" hangingPunct="1"/>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pPr lvl="0" eaLnBrk="1" hangingPunct="1"/>
            <a:endParaRPr lang="zh-CN" altLang="en-US" dirty="0">
              <a:latin typeface="Times New Roman" panose="02020603050405020304" pitchFamily="18" charset="0"/>
            </a:endParaRPr>
          </a:p>
        </p:txBody>
      </p:sp>
      <p:sp>
        <p:nvSpPr>
          <p:cNvPr id="8" name="页脚占位符 7"/>
          <p:cNvSpPr>
            <a:spLocks noGrp="1"/>
          </p:cNvSpPr>
          <p:nvPr>
            <p:ph type="ftr" sz="quarter" idx="11"/>
          </p:nvPr>
        </p:nvSpPr>
        <p:spPr/>
        <p:txBody>
          <a:bodyPr/>
          <a:lstStyle/>
          <a:p>
            <a:pPr lvl="0" eaLnBrk="1" hangingPunct="1"/>
            <a:endParaRPr lang="zh-CN" altLang="en-US" dirty="0"/>
          </a:p>
        </p:txBody>
      </p:sp>
      <p:sp>
        <p:nvSpPr>
          <p:cNvPr id="9" name="灯片编号占位符 8"/>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lvl="0" eaLnBrk="1" hangingPunct="1"/>
            <a:endParaRPr lang="zh-CN" altLang="en-US" dirty="0">
              <a:latin typeface="Times New Roman" panose="02020603050405020304" pitchFamily="18" charset="0"/>
            </a:endParaRPr>
          </a:p>
        </p:txBody>
      </p:sp>
      <p:sp>
        <p:nvSpPr>
          <p:cNvPr id="4" name="页脚占位符 3"/>
          <p:cNvSpPr>
            <a:spLocks noGrp="1"/>
          </p:cNvSpPr>
          <p:nvPr>
            <p:ph type="ftr" sz="quarter" idx="11"/>
          </p:nvPr>
        </p:nvSpPr>
        <p:spPr/>
        <p:txBody>
          <a:bodyPr/>
          <a:lstStyle/>
          <a:p>
            <a:pPr lvl="0" eaLnBrk="1" hangingPunct="1"/>
            <a:endParaRPr lang="zh-CN" altLang="en-US" dirty="0"/>
          </a:p>
        </p:txBody>
      </p:sp>
      <p:sp>
        <p:nvSpPr>
          <p:cNvPr id="5" name="灯片编号占位符 4"/>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eaLnBrk="1" hangingPunct="1"/>
            <a:endParaRPr lang="zh-CN" altLang="en-US" dirty="0">
              <a:latin typeface="Times New Roman" panose="02020603050405020304" pitchFamily="18" charset="0"/>
            </a:endParaRPr>
          </a:p>
        </p:txBody>
      </p:sp>
      <p:sp>
        <p:nvSpPr>
          <p:cNvPr id="3" name="页脚占位符 2"/>
          <p:cNvSpPr>
            <a:spLocks noGrp="1"/>
          </p:cNvSpPr>
          <p:nvPr>
            <p:ph type="ftr" sz="quarter" idx="11"/>
          </p:nvPr>
        </p:nvSpPr>
        <p:spPr/>
        <p:txBody>
          <a:bodyPr/>
          <a:lstStyle/>
          <a:p>
            <a:pPr lvl="0" eaLnBrk="1" hangingPunct="1"/>
            <a:endParaRPr lang="zh-CN" altLang="en-US" dirty="0"/>
          </a:p>
        </p:txBody>
      </p:sp>
      <p:sp>
        <p:nvSpPr>
          <p:cNvPr id="4" name="灯片编号占位符 3"/>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pPr lvl="0" eaLnBrk="1" hangingPunct="1"/>
            <a:endParaRPr lang="zh-CN" altLang="en-US" dirty="0">
              <a:latin typeface="Times New Roman" panose="02020603050405020304" pitchFamily="18" charset="0"/>
            </a:endParaRPr>
          </a:p>
        </p:txBody>
      </p:sp>
      <p:sp>
        <p:nvSpPr>
          <p:cNvPr id="6" name="页脚占位符 5"/>
          <p:cNvSpPr>
            <a:spLocks noGrp="1"/>
          </p:cNvSpPr>
          <p:nvPr>
            <p:ph type="ftr" sz="quarter" idx="11"/>
          </p:nvPr>
        </p:nvSpPr>
        <p:spPr/>
        <p:txBody>
          <a:bodyPr/>
          <a:lstStyle/>
          <a:p>
            <a:pPr lvl="0" eaLnBrk="1" hangingPunct="1"/>
            <a:endParaRPr lang="zh-CN" altLang="en-US" dirty="0"/>
          </a:p>
        </p:txBody>
      </p:sp>
      <p:sp>
        <p:nvSpPr>
          <p:cNvPr id="7" name="灯片编号占位符 6"/>
          <p:cNvSpPr>
            <a:spLocks noGrp="1"/>
          </p:cNvSpPr>
          <p:nvPr>
            <p:ph type="sldNum" sz="quarter" idx="12"/>
          </p:nvPr>
        </p:nvSpPr>
        <p:spPr/>
        <p:txBody>
          <a:bodyPr/>
          <a:lstStyle/>
          <a:p>
            <a:pPr lvl="0" eaLnBrk="1" hangingPunct="1"/>
            <a:fld id="{9A0DB2DC-4C9A-4742-B13C-FB6460FD3503}" type="slidenum">
              <a:rPr lang="zh-CN" altLang="en-US" dirty="0"/>
            </a:fld>
            <a:endParaRPr lang="zh-CN" altLang="en-US" dirty="0">
              <a:latin typeface="Times New Roman" panose="0202060305040502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矩形 1025"/>
          <p:cNvSpPr/>
          <p:nvPr/>
        </p:nvSpPr>
        <p:spPr>
          <a:xfrm>
            <a:off x="417513" y="1098550"/>
            <a:ext cx="438150" cy="474663"/>
          </a:xfrm>
          <a:prstGeom prst="rect">
            <a:avLst/>
          </a:prstGeom>
          <a:solidFill>
            <a:schemeClr val="accent2"/>
          </a:solidFill>
          <a:ln w="9525">
            <a:noFill/>
          </a:ln>
        </p:spPr>
        <p:txBody>
          <a:bodyPr wrap="none" anchor="ctr"/>
          <a:p>
            <a:pPr lvl="0" algn="ctr" eaLnBrk="1" hangingPunct="1"/>
            <a:endParaRPr lang="zh-CN" altLang="en-US" sz="2400" b="0" dirty="0">
              <a:latin typeface="Tahoma" panose="020B0604030504040204" pitchFamily="34" charset="0"/>
            </a:endParaRPr>
          </a:p>
        </p:txBody>
      </p:sp>
      <p:sp>
        <p:nvSpPr>
          <p:cNvPr id="1027" name="矩形 1026"/>
          <p:cNvSpPr/>
          <p:nvPr/>
        </p:nvSpPr>
        <p:spPr>
          <a:xfrm>
            <a:off x="800100" y="1098550"/>
            <a:ext cx="328613" cy="474663"/>
          </a:xfrm>
          <a:prstGeom prst="rect">
            <a:avLst/>
          </a:prstGeom>
          <a:gradFill rotWithShape="0">
            <a:gsLst>
              <a:gs pos="0">
                <a:schemeClr val="accent2"/>
              </a:gs>
              <a:gs pos="100000">
                <a:schemeClr val="bg1"/>
              </a:gs>
            </a:gsLst>
            <a:lin ang="0" scaled="1"/>
            <a:tileRect/>
          </a:gradFill>
          <a:ln w="9525">
            <a:noFill/>
          </a:ln>
        </p:spPr>
        <p:txBody>
          <a:bodyPr wrap="none" anchor="ctr"/>
          <a:p>
            <a:pPr lvl="0" algn="ctr" eaLnBrk="1" hangingPunct="1"/>
            <a:endParaRPr lang="zh-CN" altLang="en-US" sz="2400" b="0" dirty="0">
              <a:latin typeface="Tahoma" panose="020B0604030504040204" pitchFamily="34" charset="0"/>
            </a:endParaRPr>
          </a:p>
        </p:txBody>
      </p:sp>
      <p:sp>
        <p:nvSpPr>
          <p:cNvPr id="1028" name="矩形 1027"/>
          <p:cNvSpPr/>
          <p:nvPr/>
        </p:nvSpPr>
        <p:spPr>
          <a:xfrm>
            <a:off x="541338" y="1520825"/>
            <a:ext cx="422275" cy="474663"/>
          </a:xfrm>
          <a:prstGeom prst="rect">
            <a:avLst/>
          </a:prstGeom>
          <a:solidFill>
            <a:schemeClr val="folHlink"/>
          </a:solidFill>
          <a:ln w="9525">
            <a:noFill/>
          </a:ln>
        </p:spPr>
        <p:txBody>
          <a:bodyPr wrap="none" anchor="ctr"/>
          <a:p>
            <a:pPr lvl="0" algn="ctr" eaLnBrk="1" hangingPunct="1"/>
            <a:endParaRPr lang="zh-CN" altLang="en-US" sz="2400" b="0" dirty="0">
              <a:latin typeface="Tahoma" panose="020B0604030504040204" pitchFamily="34" charset="0"/>
            </a:endParaRPr>
          </a:p>
        </p:txBody>
      </p:sp>
      <p:sp>
        <p:nvSpPr>
          <p:cNvPr id="1029" name="矩形 1028"/>
          <p:cNvSpPr/>
          <p:nvPr/>
        </p:nvSpPr>
        <p:spPr>
          <a:xfrm>
            <a:off x="911225" y="1520825"/>
            <a:ext cx="368300" cy="474663"/>
          </a:xfrm>
          <a:prstGeom prst="rect">
            <a:avLst/>
          </a:prstGeom>
          <a:gradFill rotWithShape="0">
            <a:gsLst>
              <a:gs pos="0">
                <a:schemeClr val="folHlink"/>
              </a:gs>
              <a:gs pos="100000">
                <a:schemeClr val="bg1"/>
              </a:gs>
            </a:gsLst>
            <a:lin ang="0" scaled="1"/>
            <a:tileRect/>
          </a:gradFill>
          <a:ln w="9525">
            <a:noFill/>
          </a:ln>
        </p:spPr>
        <p:txBody>
          <a:bodyPr wrap="none" anchor="ctr"/>
          <a:p>
            <a:pPr lvl="0" algn="ctr" eaLnBrk="1" hangingPunct="1"/>
            <a:endParaRPr lang="zh-CN" altLang="en-US" sz="2400" b="0" dirty="0">
              <a:latin typeface="Tahoma" panose="020B0604030504040204" pitchFamily="34" charset="0"/>
            </a:endParaRPr>
          </a:p>
        </p:txBody>
      </p:sp>
      <p:sp>
        <p:nvSpPr>
          <p:cNvPr id="1030" name="矩形 1029"/>
          <p:cNvSpPr/>
          <p:nvPr/>
        </p:nvSpPr>
        <p:spPr>
          <a:xfrm>
            <a:off x="127000" y="1447800"/>
            <a:ext cx="560388" cy="422275"/>
          </a:xfrm>
          <a:prstGeom prst="rect">
            <a:avLst/>
          </a:prstGeom>
          <a:gradFill rotWithShape="0">
            <a:gsLst>
              <a:gs pos="0">
                <a:schemeClr val="bg1"/>
              </a:gs>
              <a:gs pos="100000">
                <a:schemeClr val="hlink"/>
              </a:gs>
            </a:gsLst>
            <a:lin ang="18900000" scaled="1"/>
            <a:tileRect/>
          </a:gradFill>
          <a:ln w="9525">
            <a:noFill/>
          </a:ln>
        </p:spPr>
        <p:txBody>
          <a:bodyPr wrap="none" anchor="ctr"/>
          <a:p>
            <a:pPr lvl="0" algn="ctr" eaLnBrk="1" hangingPunct="1"/>
            <a:endParaRPr lang="zh-CN" altLang="en-US" sz="2400" b="0" dirty="0">
              <a:latin typeface="Tahoma" panose="020B0604030504040204" pitchFamily="34" charset="0"/>
            </a:endParaRPr>
          </a:p>
        </p:txBody>
      </p:sp>
      <p:sp>
        <p:nvSpPr>
          <p:cNvPr id="1031" name="矩形 1030"/>
          <p:cNvSpPr/>
          <p:nvPr/>
        </p:nvSpPr>
        <p:spPr>
          <a:xfrm>
            <a:off x="762000" y="990600"/>
            <a:ext cx="31750" cy="1052513"/>
          </a:xfrm>
          <a:prstGeom prst="rect">
            <a:avLst/>
          </a:prstGeom>
          <a:solidFill>
            <a:schemeClr val="bg2"/>
          </a:solidFill>
          <a:ln w="9525">
            <a:noFill/>
          </a:ln>
        </p:spPr>
        <p:txBody>
          <a:bodyPr wrap="none" anchor="ctr"/>
          <a:p>
            <a:pPr lvl="0" algn="ctr" eaLnBrk="1" hangingPunct="1"/>
            <a:endParaRPr lang="zh-CN" altLang="en-US" sz="2400" b="0" dirty="0">
              <a:latin typeface="Tahoma" panose="020B0604030504040204" pitchFamily="34" charset="0"/>
            </a:endParaRPr>
          </a:p>
        </p:txBody>
      </p:sp>
      <p:sp>
        <p:nvSpPr>
          <p:cNvPr id="1032" name="矩形 1031"/>
          <p:cNvSpPr/>
          <p:nvPr/>
        </p:nvSpPr>
        <p:spPr>
          <a:xfrm>
            <a:off x="442913" y="1781175"/>
            <a:ext cx="8226425" cy="31750"/>
          </a:xfrm>
          <a:prstGeom prst="rect">
            <a:avLst/>
          </a:prstGeom>
          <a:gradFill rotWithShape="0">
            <a:gsLst>
              <a:gs pos="0">
                <a:schemeClr val="bg2"/>
              </a:gs>
              <a:gs pos="100000">
                <a:schemeClr val="bg1"/>
              </a:gs>
            </a:gsLst>
            <a:lin ang="0" scaled="1"/>
            <a:tileRect/>
          </a:gradFill>
          <a:ln w="9525">
            <a:noFill/>
          </a:ln>
        </p:spPr>
        <p:txBody>
          <a:bodyPr wrap="none" anchor="ctr"/>
          <a:p>
            <a:pPr lvl="0" algn="ctr" eaLnBrk="1" hangingPunct="1"/>
            <a:endParaRPr lang="zh-CN" altLang="en-US" sz="2400" b="0" dirty="0">
              <a:latin typeface="Tahoma" panose="020B0604030504040204" pitchFamily="34" charset="0"/>
            </a:endParaRPr>
          </a:p>
        </p:txBody>
      </p:sp>
      <p:sp>
        <p:nvSpPr>
          <p:cNvPr id="1033" name="标题 1032"/>
          <p:cNvSpPr>
            <a:spLocks noGrp="1"/>
          </p:cNvSpPr>
          <p:nvPr>
            <p:ph type="title"/>
          </p:nvPr>
        </p:nvSpPr>
        <p:spPr>
          <a:xfrm>
            <a:off x="1150938" y="617538"/>
            <a:ext cx="7793037" cy="1143000"/>
          </a:xfrm>
          <a:prstGeom prst="rect">
            <a:avLst/>
          </a:prstGeom>
          <a:noFill/>
          <a:ln w="9525">
            <a:noFill/>
          </a:ln>
        </p:spPr>
        <p:txBody>
          <a:bodyPr anchor="b"/>
          <a:p>
            <a:pPr lvl="0"/>
            <a:r>
              <a:rPr lang="zh-CN" altLang="en-US"/>
              <a:t>单击此处编辑母版标题样式</a:t>
            </a:r>
            <a:endParaRPr lang="zh-CN" altLang="en-US"/>
          </a:p>
        </p:txBody>
      </p:sp>
      <p:sp>
        <p:nvSpPr>
          <p:cNvPr id="1034" name="文本占位符 1033"/>
          <p:cNvSpPr>
            <a:spLocks noGrp="1"/>
          </p:cNvSpPr>
          <p:nvPr>
            <p:ph type="body" idx="1"/>
          </p:nvPr>
        </p:nvSpPr>
        <p:spPr>
          <a:xfrm>
            <a:off x="1182688" y="2017713"/>
            <a:ext cx="7772400" cy="4114800"/>
          </a:xfrm>
          <a:prstGeom prst="rect">
            <a:avLst/>
          </a:prstGeom>
          <a:noFill/>
          <a:ln w="9525">
            <a:noFill/>
          </a:ln>
        </p:spPr>
        <p:txBody>
          <a:bodyPr/>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35" name="日期占位符 1034"/>
          <p:cNvSpPr>
            <a:spLocks noGrp="1"/>
          </p:cNvSpPr>
          <p:nvPr>
            <p:ph type="dt" sz="half" idx="2"/>
          </p:nvPr>
        </p:nvSpPr>
        <p:spPr>
          <a:xfrm>
            <a:off x="914400" y="6324600"/>
            <a:ext cx="1905000" cy="457200"/>
          </a:xfrm>
          <a:prstGeom prst="rect">
            <a:avLst/>
          </a:prstGeom>
          <a:noFill/>
          <a:ln w="9525">
            <a:noFill/>
          </a:ln>
        </p:spPr>
        <p:txBody>
          <a:bodyPr anchor="b"/>
          <a:lstStyle>
            <a:lvl1pPr>
              <a:defRPr sz="1400" b="0">
                <a:latin typeface="Tahoma" panose="020B0604030504040204" pitchFamily="34" charset="0"/>
              </a:defRPr>
            </a:lvl1pPr>
          </a:lstStyle>
          <a:p>
            <a:pPr lvl="0" eaLnBrk="1" hangingPunct="1"/>
            <a:fld id="{BB962C8B-B14F-4D97-AF65-F5344CB8AC3E}" type="datetime1">
              <a:rPr lang="zh-CN" altLang="en-US" dirty="0"/>
            </a:fld>
            <a:endParaRPr lang="zh-CN" altLang="en-US" dirty="0">
              <a:latin typeface="Times New Roman" panose="02020603050405020304" pitchFamily="18" charset="0"/>
            </a:endParaRPr>
          </a:p>
        </p:txBody>
      </p:sp>
      <p:sp>
        <p:nvSpPr>
          <p:cNvPr id="1036" name="页脚占位符 1035"/>
          <p:cNvSpPr>
            <a:spLocks noGrp="1"/>
          </p:cNvSpPr>
          <p:nvPr>
            <p:ph type="ftr" sz="quarter" idx="3"/>
          </p:nvPr>
        </p:nvSpPr>
        <p:spPr>
          <a:xfrm>
            <a:off x="3352800" y="6324600"/>
            <a:ext cx="2895600" cy="457200"/>
          </a:xfrm>
          <a:prstGeom prst="rect">
            <a:avLst/>
          </a:prstGeom>
          <a:noFill/>
          <a:ln w="9525">
            <a:noFill/>
          </a:ln>
        </p:spPr>
        <p:txBody>
          <a:bodyPr anchor="b"/>
          <a:lstStyle>
            <a:lvl1pPr algn="ctr">
              <a:defRPr sz="1400" b="0">
                <a:latin typeface="Tahoma" panose="020B0604030504040204" pitchFamily="34" charset="0"/>
              </a:defRPr>
            </a:lvl1pPr>
          </a:lstStyle>
          <a:p>
            <a:pPr lvl="0" eaLnBrk="1" hangingPunct="1"/>
            <a:endParaRPr lang="zh-CN" altLang="en-US" dirty="0"/>
          </a:p>
        </p:txBody>
      </p:sp>
      <p:sp>
        <p:nvSpPr>
          <p:cNvPr id="1037" name="灯片编号占位符 1036"/>
          <p:cNvSpPr>
            <a:spLocks noGrp="1"/>
          </p:cNvSpPr>
          <p:nvPr>
            <p:ph type="sldNum" sz="quarter" idx="4"/>
          </p:nvPr>
        </p:nvSpPr>
        <p:spPr>
          <a:xfrm>
            <a:off x="6781800" y="6324600"/>
            <a:ext cx="1905000" cy="457200"/>
          </a:xfrm>
          <a:prstGeom prst="rect">
            <a:avLst/>
          </a:prstGeom>
          <a:noFill/>
          <a:ln w="9525">
            <a:noFill/>
          </a:ln>
        </p:spPr>
        <p:txBody>
          <a:bodyPr anchor="b"/>
          <a:lstStyle>
            <a:lvl1pPr algn="r">
              <a:defRPr sz="1400" b="0">
                <a:latin typeface="Tahoma" panose="020B0604030504040204" pitchFamily="34" charset="0"/>
              </a:defRPr>
            </a:lvl1pPr>
          </a:lstStyle>
          <a:p>
            <a:pPr lvl="0" eaLnBrk="1" hangingPunct="1"/>
            <a:fld id="{9A0DB2DC-4C9A-4742-B13C-FB6460FD3503}" type="slidenum">
              <a:rPr lang="zh-CN" altLang="en-US" dirty="0"/>
            </a:fld>
            <a:endParaRPr lang="zh-CN" altLang="en-US" dirty="0">
              <a:latin typeface="Times New Roman" panose="02020603050405020304"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l"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mn-lt"/>
          <a:ea typeface="+mn-ea"/>
          <a:cs typeface="+mn-cs"/>
        </a:defRPr>
      </a:lvl9pPr>
    </p:bodyStyle>
    <p:other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24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ahoma" panose="020B060403050404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ahoma" panose="020B060403050404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ahoma" panose="020B060403050404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ahoma" panose="020B060403050404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ahoma" panose="020B060403050404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ahoma" panose="020B060403050404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ahoma" panose="020B060403050404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000" b="1" i="0" u="none" kern="1200" baseline="0">
          <a:solidFill>
            <a:schemeClr val="tx1"/>
          </a:solidFill>
          <a:latin typeface="Tahoma" panose="020B060403050404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1.emf"/><Relationship Id="rId1" Type="http://schemas.openxmlformats.org/officeDocument/2006/relationships/oleObject" Target="../embeddings/oleObject1.bin"/></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标题 4097"/>
          <p:cNvSpPr>
            <a:spLocks noGrp="1"/>
          </p:cNvSpPr>
          <p:nvPr>
            <p:ph type="title"/>
          </p:nvPr>
        </p:nvSpPr>
        <p:spPr/>
        <p:txBody>
          <a:bodyPr anchor="b"/>
          <a:p>
            <a:r>
              <a:rPr lang="zh-CN" altLang="en-US" b="1"/>
              <a:t>第四章  互斥、同步与通讯</a:t>
            </a:r>
            <a:endParaRPr lang="zh-CN" altLang="en-US" b="1"/>
          </a:p>
        </p:txBody>
      </p:sp>
      <p:sp>
        <p:nvSpPr>
          <p:cNvPr id="4099" name="文本占位符 4098"/>
          <p:cNvSpPr>
            <a:spLocks noGrp="1"/>
          </p:cNvSpPr>
          <p:nvPr>
            <p:ph type="body" idx="1"/>
          </p:nvPr>
        </p:nvSpPr>
        <p:spPr/>
        <p:txBody>
          <a:bodyPr/>
          <a:p>
            <a:r>
              <a:rPr lang="zh-CN" altLang="en-US" b="1"/>
              <a:t>并发进程</a:t>
            </a:r>
            <a:r>
              <a:rPr lang="en-US" altLang="zh-CN" b="1">
                <a:latin typeface="Comic Sans MS" panose="030F0702030302020204" pitchFamily="66" charset="0"/>
              </a:rPr>
              <a:t>(concurrent processes)</a:t>
            </a:r>
            <a:endParaRPr lang="en-US" altLang="zh-CN" b="1"/>
          </a:p>
          <a:p>
            <a:r>
              <a:rPr lang="zh-CN" altLang="en-US" b="1"/>
              <a:t>进程互斥</a:t>
            </a:r>
            <a:r>
              <a:rPr lang="en-US" altLang="zh-CN" b="1">
                <a:latin typeface="Comic Sans MS" panose="030F0702030302020204" pitchFamily="66" charset="0"/>
              </a:rPr>
              <a:t>(mutual exclusion)</a:t>
            </a:r>
            <a:endParaRPr lang="en-US" altLang="zh-CN" b="1">
              <a:latin typeface="Comic Sans MS" panose="030F0702030302020204" pitchFamily="66" charset="0"/>
            </a:endParaRPr>
          </a:p>
          <a:p>
            <a:r>
              <a:rPr lang="zh-CN" altLang="en-US" b="1"/>
              <a:t>进程同步</a:t>
            </a:r>
            <a:r>
              <a:rPr lang="en-US" altLang="zh-CN" b="1">
                <a:latin typeface="Comic Sans MS" panose="030F0702030302020204" pitchFamily="66" charset="0"/>
              </a:rPr>
              <a:t>(synchronization)</a:t>
            </a:r>
            <a:endParaRPr lang="en-US" altLang="zh-CN" b="1"/>
          </a:p>
          <a:p>
            <a:r>
              <a:rPr lang="zh-CN" altLang="en-US" b="1"/>
              <a:t>进程高级通讯</a:t>
            </a:r>
            <a:r>
              <a:rPr lang="en-US" altLang="zh-CN" b="1">
                <a:latin typeface="Comic Sans MS" panose="030F0702030302020204" pitchFamily="66" charset="0"/>
              </a:rPr>
              <a:t>(communication)</a:t>
            </a:r>
            <a:endParaRPr lang="en-US" altLang="zh-CN" b="1"/>
          </a:p>
          <a:p>
            <a:endParaRPr lang="zh-CN" altLang="en-US" b="1"/>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标题 13313"/>
          <p:cNvSpPr>
            <a:spLocks noGrp="1"/>
          </p:cNvSpPr>
          <p:nvPr>
            <p:ph type="title"/>
          </p:nvPr>
        </p:nvSpPr>
        <p:spPr/>
        <p:txBody>
          <a:bodyPr anchor="b"/>
          <a:p>
            <a:r>
              <a:rPr lang="en-US" altLang="zh-CN" b="1"/>
              <a:t>4.1.3 </a:t>
            </a:r>
            <a:r>
              <a:rPr lang="zh-CN" altLang="en-US" b="1"/>
              <a:t>并发程序及其特性</a:t>
            </a:r>
            <a:endParaRPr lang="zh-CN" altLang="en-US" b="1"/>
          </a:p>
        </p:txBody>
      </p:sp>
      <p:sp>
        <p:nvSpPr>
          <p:cNvPr id="13315" name="文本占位符 13314"/>
          <p:cNvSpPr>
            <a:spLocks noGrp="1"/>
          </p:cNvSpPr>
          <p:nvPr>
            <p:ph type="body" idx="1"/>
          </p:nvPr>
        </p:nvSpPr>
        <p:spPr>
          <a:xfrm>
            <a:off x="1182688" y="2017713"/>
            <a:ext cx="7772400" cy="4506912"/>
          </a:xfrm>
        </p:spPr>
        <p:txBody>
          <a:bodyPr/>
          <a:p>
            <a:pPr>
              <a:lnSpc>
                <a:spcPct val="80000"/>
              </a:lnSpc>
            </a:pPr>
            <a:r>
              <a:rPr lang="zh-CN" altLang="en-US" sz="2400" b="1"/>
              <a:t>不可再现性的例子</a:t>
            </a:r>
            <a:endParaRPr lang="zh-CN" altLang="en-US" sz="2400" b="1"/>
          </a:p>
          <a:p>
            <a:pPr lvl="1">
              <a:lnSpc>
                <a:spcPct val="80000"/>
              </a:lnSpc>
            </a:pPr>
            <a:r>
              <a:rPr lang="zh-CN" altLang="en-US" sz="2000" b="1"/>
              <a:t>进程</a:t>
            </a:r>
            <a:r>
              <a:rPr lang="en-US" altLang="zh-CN" sz="2000" b="1"/>
              <a:t>P</a:t>
            </a:r>
            <a:r>
              <a:rPr lang="zh-CN" altLang="en-US" sz="2000" b="1"/>
              <a:t>：                    进程</a:t>
            </a:r>
            <a:r>
              <a:rPr lang="en-US" altLang="zh-CN" sz="2000" b="1"/>
              <a:t>Q</a:t>
            </a:r>
            <a:r>
              <a:rPr lang="zh-CN" altLang="en-US" sz="2000" b="1"/>
              <a:t>：</a:t>
            </a:r>
            <a:endParaRPr lang="zh-CN" altLang="en-US" sz="2000" b="1"/>
          </a:p>
          <a:p>
            <a:pPr lvl="1">
              <a:lnSpc>
                <a:spcPct val="80000"/>
              </a:lnSpc>
            </a:pPr>
            <a:r>
              <a:rPr lang="en-US" altLang="zh-CN" sz="2000" b="1"/>
              <a:t>A1: N:=0</a:t>
            </a:r>
            <a:r>
              <a:rPr lang="zh-CN" altLang="en-US" sz="2000" b="1"/>
              <a:t>；             </a:t>
            </a:r>
            <a:r>
              <a:rPr lang="en-US" altLang="zh-CN" sz="2000" b="1"/>
              <a:t>B1: PRINT</a:t>
            </a:r>
            <a:r>
              <a:rPr lang="zh-CN" altLang="en-US" sz="2000" b="1"/>
              <a:t>（</a:t>
            </a:r>
            <a:r>
              <a:rPr lang="en-US" altLang="zh-CN" sz="2000" b="1"/>
              <a:t>N</a:t>
            </a:r>
            <a:r>
              <a:rPr lang="zh-CN" altLang="en-US" sz="2000" b="1"/>
              <a:t>）；</a:t>
            </a:r>
            <a:endParaRPr lang="zh-CN" altLang="en-US" sz="2000" b="1"/>
          </a:p>
          <a:p>
            <a:pPr lvl="1">
              <a:lnSpc>
                <a:spcPct val="80000"/>
              </a:lnSpc>
            </a:pPr>
            <a:r>
              <a:rPr lang="en-US" altLang="zh-CN" sz="2000" b="1"/>
              <a:t>A2: N:=N+1</a:t>
            </a:r>
            <a:r>
              <a:rPr lang="zh-CN" altLang="en-US" sz="2000" b="1"/>
              <a:t>；        </a:t>
            </a:r>
            <a:r>
              <a:rPr lang="en-US" altLang="zh-CN" sz="2000" b="1"/>
              <a:t>B2: N:=0</a:t>
            </a:r>
            <a:r>
              <a:rPr lang="zh-CN" altLang="en-US" sz="2000" b="1"/>
              <a:t>；</a:t>
            </a:r>
            <a:endParaRPr lang="zh-CN" altLang="en-US" sz="2000" b="1"/>
          </a:p>
          <a:p>
            <a:pPr lvl="1">
              <a:lnSpc>
                <a:spcPct val="80000"/>
              </a:lnSpc>
            </a:pPr>
            <a:r>
              <a:rPr lang="en-US" altLang="zh-CN" sz="2000" b="1"/>
              <a:t>A3: GOTO A2</a:t>
            </a:r>
            <a:r>
              <a:rPr lang="zh-CN" altLang="en-US" sz="2000" b="1"/>
              <a:t>；       </a:t>
            </a:r>
            <a:r>
              <a:rPr lang="en-US" altLang="zh-CN" sz="2000" b="1"/>
              <a:t>B3: GOTO B1</a:t>
            </a:r>
            <a:r>
              <a:rPr lang="zh-CN" altLang="en-US" sz="2000" b="1"/>
              <a:t>；</a:t>
            </a:r>
            <a:endParaRPr lang="zh-CN" altLang="en-US" sz="2000" b="1"/>
          </a:p>
          <a:p>
            <a:pPr>
              <a:lnSpc>
                <a:spcPct val="80000"/>
              </a:lnSpc>
            </a:pPr>
            <a:r>
              <a:rPr lang="zh-CN" altLang="en-US" sz="2400" b="1"/>
              <a:t>此例中进程</a:t>
            </a:r>
            <a:r>
              <a:rPr lang="en-US" altLang="zh-CN" sz="2400" b="1"/>
              <a:t>P</a:t>
            </a:r>
            <a:r>
              <a:rPr lang="zh-CN" altLang="en-US" sz="2400" b="1"/>
              <a:t>累计计数，进程</a:t>
            </a:r>
            <a:r>
              <a:rPr lang="en-US" altLang="zh-CN" sz="2400" b="1"/>
              <a:t>Q</a:t>
            </a:r>
            <a:r>
              <a:rPr lang="zh-CN" altLang="en-US" sz="2400" b="1"/>
              <a:t>将累计的结果打印出来。希望打印出的数是累计数的和。</a:t>
            </a:r>
            <a:endParaRPr lang="zh-CN" altLang="en-US" sz="2400" b="1"/>
          </a:p>
          <a:p>
            <a:pPr>
              <a:lnSpc>
                <a:spcPct val="80000"/>
              </a:lnSpc>
            </a:pPr>
            <a:r>
              <a:rPr lang="zh-CN" altLang="en-US" sz="2400" b="1"/>
              <a:t>两个进程并发执行时有许多可能的交叉</a:t>
            </a:r>
            <a:r>
              <a:rPr lang="en-US" altLang="zh-CN" sz="2400" b="1"/>
              <a:t>:</a:t>
            </a:r>
            <a:endParaRPr lang="en-US" altLang="zh-CN" sz="2400" b="1"/>
          </a:p>
          <a:p>
            <a:pPr lvl="1">
              <a:lnSpc>
                <a:spcPct val="80000"/>
              </a:lnSpc>
            </a:pPr>
            <a:r>
              <a:rPr lang="zh-CN" altLang="en-US" sz="2000" b="1"/>
              <a:t>如进程</a:t>
            </a:r>
            <a:r>
              <a:rPr lang="en-US" altLang="zh-CN" sz="2000" b="1"/>
              <a:t>P</a:t>
            </a:r>
            <a:r>
              <a:rPr lang="zh-CN" altLang="en-US" sz="2000" b="1"/>
              <a:t>循环</a:t>
            </a:r>
            <a:r>
              <a:rPr lang="en-US" altLang="zh-CN" sz="2000" b="1"/>
              <a:t>5</a:t>
            </a:r>
            <a:r>
              <a:rPr lang="zh-CN" altLang="en-US" sz="2000" b="1"/>
              <a:t>次进程</a:t>
            </a:r>
            <a:r>
              <a:rPr lang="en-US" altLang="zh-CN" sz="2000" b="1"/>
              <a:t>Q</a:t>
            </a:r>
            <a:r>
              <a:rPr lang="zh-CN" altLang="en-US" sz="2000" b="1"/>
              <a:t>循环</a:t>
            </a:r>
            <a:r>
              <a:rPr lang="en-US" altLang="zh-CN" sz="2000" b="1"/>
              <a:t>1</a:t>
            </a:r>
            <a:r>
              <a:rPr lang="zh-CN" altLang="en-US" sz="2000" b="1"/>
              <a:t>次，然后进程</a:t>
            </a:r>
            <a:r>
              <a:rPr lang="en-US" altLang="zh-CN" sz="2000" b="1"/>
              <a:t>P</a:t>
            </a:r>
            <a:r>
              <a:rPr lang="zh-CN" altLang="en-US" sz="2000" b="1"/>
              <a:t>又循环</a:t>
            </a:r>
            <a:r>
              <a:rPr lang="en-US" altLang="zh-CN" sz="2000" b="1"/>
              <a:t>3</a:t>
            </a:r>
            <a:r>
              <a:rPr lang="zh-CN" altLang="en-US" sz="2000" b="1"/>
              <a:t>次进程</a:t>
            </a:r>
            <a:r>
              <a:rPr lang="en-US" altLang="zh-CN" sz="2000" b="1"/>
              <a:t>Q</a:t>
            </a:r>
            <a:r>
              <a:rPr lang="zh-CN" altLang="en-US" sz="2000" b="1"/>
              <a:t>循环</a:t>
            </a:r>
            <a:r>
              <a:rPr lang="en-US" altLang="zh-CN" sz="2000" b="1"/>
              <a:t>1</a:t>
            </a:r>
            <a:r>
              <a:rPr lang="zh-CN" altLang="en-US" sz="2000" b="1"/>
              <a:t>次，则输出结果是</a:t>
            </a:r>
            <a:r>
              <a:rPr lang="en-US" altLang="zh-CN" sz="2000" b="1"/>
              <a:t>5</a:t>
            </a:r>
            <a:r>
              <a:rPr lang="zh-CN" altLang="en-US" sz="2000" b="1"/>
              <a:t>，</a:t>
            </a:r>
            <a:r>
              <a:rPr lang="en-US" altLang="zh-CN" sz="2000" b="1"/>
              <a:t>3</a:t>
            </a:r>
            <a:r>
              <a:rPr lang="zh-CN" altLang="en-US" sz="2000" b="1"/>
              <a:t>；</a:t>
            </a:r>
            <a:endParaRPr lang="zh-CN" altLang="en-US" sz="2000" b="1"/>
          </a:p>
          <a:p>
            <a:pPr lvl="1">
              <a:lnSpc>
                <a:spcPct val="80000"/>
              </a:lnSpc>
            </a:pPr>
            <a:r>
              <a:rPr lang="zh-CN" altLang="en-US" sz="2000" b="1"/>
              <a:t>如进程</a:t>
            </a:r>
            <a:r>
              <a:rPr lang="en-US" altLang="zh-CN" sz="2000" b="1"/>
              <a:t>P</a:t>
            </a:r>
            <a:r>
              <a:rPr lang="zh-CN" altLang="en-US" sz="2000" b="1"/>
              <a:t>循环</a:t>
            </a:r>
            <a:r>
              <a:rPr lang="en-US" altLang="zh-CN" sz="2000" b="1"/>
              <a:t>2</a:t>
            </a:r>
            <a:r>
              <a:rPr lang="zh-CN" altLang="en-US" sz="2000" b="1"/>
              <a:t>次进程</a:t>
            </a:r>
            <a:r>
              <a:rPr lang="en-US" altLang="zh-CN" sz="2000" b="1"/>
              <a:t>Q</a:t>
            </a:r>
            <a:r>
              <a:rPr lang="zh-CN" altLang="en-US" sz="2000" b="1"/>
              <a:t>循环</a:t>
            </a:r>
            <a:r>
              <a:rPr lang="en-US" altLang="zh-CN" sz="2000" b="1"/>
              <a:t>1</a:t>
            </a:r>
            <a:r>
              <a:rPr lang="zh-CN" altLang="en-US" sz="2000" b="1"/>
              <a:t>次，然后进程</a:t>
            </a:r>
            <a:r>
              <a:rPr lang="en-US" altLang="zh-CN" sz="2000" b="1"/>
              <a:t>P</a:t>
            </a:r>
            <a:r>
              <a:rPr lang="zh-CN" altLang="en-US" sz="2000" b="1"/>
              <a:t>又循环</a:t>
            </a:r>
            <a:r>
              <a:rPr lang="en-US" altLang="zh-CN" sz="2000" b="1"/>
              <a:t>6</a:t>
            </a:r>
            <a:r>
              <a:rPr lang="zh-CN" altLang="en-US" sz="2000" b="1"/>
              <a:t>次进程</a:t>
            </a:r>
            <a:r>
              <a:rPr lang="en-US" altLang="zh-CN" sz="2000" b="1"/>
              <a:t>Q</a:t>
            </a:r>
            <a:r>
              <a:rPr lang="zh-CN" altLang="en-US" sz="2000" b="1"/>
              <a:t>循环</a:t>
            </a:r>
            <a:r>
              <a:rPr lang="en-US" altLang="zh-CN" sz="2000" b="1"/>
              <a:t>1</a:t>
            </a:r>
            <a:r>
              <a:rPr lang="zh-CN" altLang="en-US" sz="2000" b="1"/>
              <a:t>次，则输出结果是</a:t>
            </a:r>
            <a:r>
              <a:rPr lang="en-US" altLang="zh-CN" sz="2000" b="1"/>
              <a:t>2</a:t>
            </a:r>
            <a:r>
              <a:rPr lang="zh-CN" altLang="en-US" sz="2000" b="1"/>
              <a:t>，</a:t>
            </a:r>
            <a:r>
              <a:rPr lang="en-US" altLang="zh-CN" sz="2000" b="1"/>
              <a:t>6</a:t>
            </a:r>
            <a:r>
              <a:rPr lang="zh-CN" altLang="en-US" sz="2000" b="1"/>
              <a:t>。两次执行结果完全不同。</a:t>
            </a:r>
            <a:endParaRPr lang="zh-CN" altLang="en-US" sz="2000" b="1"/>
          </a:p>
          <a:p>
            <a:pPr lvl="1">
              <a:lnSpc>
                <a:spcPct val="80000"/>
              </a:lnSpc>
            </a:pPr>
            <a:r>
              <a:rPr lang="zh-CN" altLang="en-US" sz="2000" b="1"/>
              <a:t>进程</a:t>
            </a:r>
            <a:r>
              <a:rPr lang="en-US" altLang="zh-CN" sz="2000" b="1"/>
              <a:t>Q</a:t>
            </a:r>
            <a:r>
              <a:rPr lang="zh-CN" altLang="en-US" sz="2000" b="1"/>
              <a:t>执行完</a:t>
            </a:r>
            <a:r>
              <a:rPr lang="en-US" altLang="zh-CN" sz="2000" b="1"/>
              <a:t>B1</a:t>
            </a:r>
            <a:r>
              <a:rPr lang="zh-CN" altLang="en-US" sz="2000" b="1"/>
              <a:t>后被中断，进程</a:t>
            </a:r>
            <a:r>
              <a:rPr lang="en-US" altLang="zh-CN" sz="2000" b="1"/>
              <a:t>P</a:t>
            </a:r>
            <a:r>
              <a:rPr lang="zh-CN" altLang="en-US" sz="2000" b="1"/>
              <a:t>对</a:t>
            </a:r>
            <a:r>
              <a:rPr lang="en-US" altLang="zh-CN" sz="2000" b="1"/>
              <a:t>N</a:t>
            </a:r>
            <a:r>
              <a:rPr lang="zh-CN" altLang="en-US" sz="2000" b="1"/>
              <a:t>执行加</a:t>
            </a:r>
            <a:r>
              <a:rPr lang="en-US" altLang="zh-CN" sz="2000" b="1"/>
              <a:t>1</a:t>
            </a:r>
            <a:r>
              <a:rPr lang="zh-CN" altLang="en-US" sz="2000" b="1"/>
              <a:t>操作，然后进程</a:t>
            </a:r>
            <a:r>
              <a:rPr lang="en-US" altLang="zh-CN" sz="2000" b="1"/>
              <a:t>Q</a:t>
            </a:r>
            <a:r>
              <a:rPr lang="zh-CN" altLang="en-US" sz="2000" b="1"/>
              <a:t>执行</a:t>
            </a:r>
            <a:r>
              <a:rPr lang="en-US" altLang="zh-CN" sz="2000" b="1"/>
              <a:t>B2</a:t>
            </a:r>
            <a:r>
              <a:rPr lang="zh-CN" altLang="en-US" sz="2000" b="1"/>
              <a:t>，在这种情况下进程</a:t>
            </a:r>
            <a:r>
              <a:rPr lang="en-US" altLang="zh-CN" sz="2000" b="1"/>
              <a:t>P</a:t>
            </a:r>
            <a:r>
              <a:rPr lang="zh-CN" altLang="en-US" sz="2000" b="1"/>
              <a:t>的累计数将被丢失。</a:t>
            </a:r>
            <a:endParaRPr lang="zh-CN" altLang="en-US" sz="2000" b="1"/>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3426" name="标题 103425"/>
          <p:cNvSpPr>
            <a:spLocks noGrp="1"/>
          </p:cNvSpPr>
          <p:nvPr>
            <p:ph type="title"/>
          </p:nvPr>
        </p:nvSpPr>
        <p:spPr/>
        <p:txBody>
          <a:bodyPr anchor="b"/>
          <a:p>
            <a:r>
              <a:rPr lang="zh-CN" altLang="en-US" b="1"/>
              <a:t>程序（</a:t>
            </a:r>
            <a:r>
              <a:rPr lang="en-US" altLang="zh-CN" b="1"/>
              <a:t>Cont.</a:t>
            </a:r>
            <a:r>
              <a:rPr lang="zh-CN" altLang="en-US" b="1"/>
              <a:t>）</a:t>
            </a:r>
            <a:endParaRPr lang="zh-CN" altLang="en-US" b="1"/>
          </a:p>
        </p:txBody>
      </p:sp>
      <p:sp>
        <p:nvSpPr>
          <p:cNvPr id="103427" name="文本框 103426"/>
          <p:cNvSpPr txBox="1"/>
          <p:nvPr/>
        </p:nvSpPr>
        <p:spPr>
          <a:xfrm>
            <a:off x="1295400" y="2057400"/>
            <a:ext cx="7620000" cy="457200"/>
          </a:xfrm>
          <a:prstGeom prst="rect">
            <a:avLst/>
          </a:prstGeom>
          <a:noFill/>
          <a:ln w="9525">
            <a:noFill/>
          </a:ln>
        </p:spPr>
        <p:txBody>
          <a:bodyPr>
            <a:spAutoFit/>
          </a:bodyPr>
          <a:p>
            <a:pPr>
              <a:spcBef>
                <a:spcPct val="50000"/>
              </a:spcBef>
            </a:pPr>
            <a:endParaRPr lang="zh-CN" altLang="en-US" sz="2400" dirty="0">
              <a:latin typeface="Comic Sans MS" panose="030F0702030302020204" pitchFamily="66" charset="0"/>
            </a:endParaRPr>
          </a:p>
        </p:txBody>
      </p:sp>
      <p:sp>
        <p:nvSpPr>
          <p:cNvPr id="103428" name="文本框 103427"/>
          <p:cNvSpPr txBox="1"/>
          <p:nvPr/>
        </p:nvSpPr>
        <p:spPr>
          <a:xfrm>
            <a:off x="914400" y="2057400"/>
            <a:ext cx="7467600" cy="4291013"/>
          </a:xfrm>
          <a:prstGeom prst="rect">
            <a:avLst/>
          </a:prstGeom>
          <a:noFill/>
          <a:ln w="9525">
            <a:noFill/>
          </a:ln>
        </p:spPr>
        <p:txBody>
          <a:bodyPr>
            <a:spAutoFit/>
          </a:bodyPr>
          <a:p>
            <a:pPr>
              <a:lnSpc>
                <a:spcPct val="70000"/>
              </a:lnSpc>
              <a:spcBef>
                <a:spcPct val="50000"/>
              </a:spcBef>
            </a:pPr>
            <a:r>
              <a:rPr lang="en-US" altLang="zh-CN" sz="2400">
                <a:latin typeface="Comic Sans MS" panose="030F0702030302020204" pitchFamily="66" charset="0"/>
              </a:rPr>
              <a:t>begin</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read_count:=0;</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r_w_w.value:=1;  </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mutex.value:=1;</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cobegin</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r1: reader; ……; rm: reader; </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w1: writer; ,,,,,,; wn: writer</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coend</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end.</a:t>
            </a:r>
            <a:endParaRPr lang="en-US" altLang="zh-CN" sz="2400">
              <a:latin typeface="Comic Sans MS" panose="030F0702030302020204" pitchFamily="66" charset="0"/>
            </a:endParaRPr>
          </a:p>
          <a:p>
            <a:pPr>
              <a:lnSpc>
                <a:spcPct val="70000"/>
              </a:lnSpc>
              <a:spcBef>
                <a:spcPct val="50000"/>
              </a:spcBef>
            </a:pPr>
            <a:endParaRPr lang="zh-CN" altLang="en-US" sz="240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428">
                                            <p:txEl>
                                              <p:charRg st="0" end="6"/>
                                            </p:txEl>
                                          </p:spTgt>
                                        </p:tgtEl>
                                        <p:attrNameLst>
                                          <p:attrName>style.visibility</p:attrName>
                                        </p:attrNameLst>
                                      </p:cBhvr>
                                      <p:to>
                                        <p:strVal val="visible"/>
                                      </p:to>
                                    </p:set>
                                    <p:animEffect transition="in" filter="wipe(left)">
                                      <p:cBhvr>
                                        <p:cTn id="7" dur="500"/>
                                        <p:tgtEl>
                                          <p:spTgt spid="103428">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3428">
                                            <p:txEl>
                                              <p:charRg st="6" end="25"/>
                                            </p:txEl>
                                          </p:spTgt>
                                        </p:tgtEl>
                                        <p:attrNameLst>
                                          <p:attrName>style.visibility</p:attrName>
                                        </p:attrNameLst>
                                      </p:cBhvr>
                                      <p:to>
                                        <p:strVal val="visible"/>
                                      </p:to>
                                    </p:set>
                                    <p:animEffect transition="in" filter="wipe(left)">
                                      <p:cBhvr>
                                        <p:cTn id="12" dur="500"/>
                                        <p:tgtEl>
                                          <p:spTgt spid="103428">
                                            <p:txEl>
                                              <p:charRg st="6" end="2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3428">
                                            <p:txEl>
                                              <p:charRg st="25" end="47"/>
                                            </p:txEl>
                                          </p:spTgt>
                                        </p:tgtEl>
                                        <p:attrNameLst>
                                          <p:attrName>style.visibility</p:attrName>
                                        </p:attrNameLst>
                                      </p:cBhvr>
                                      <p:to>
                                        <p:strVal val="visible"/>
                                      </p:to>
                                    </p:set>
                                    <p:animEffect transition="in" filter="wipe(left)">
                                      <p:cBhvr>
                                        <p:cTn id="17" dur="500"/>
                                        <p:tgtEl>
                                          <p:spTgt spid="103428">
                                            <p:txEl>
                                              <p:charRg st="25" end="4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3428">
                                            <p:txEl>
                                              <p:charRg st="47" end="67"/>
                                            </p:txEl>
                                          </p:spTgt>
                                        </p:tgtEl>
                                        <p:attrNameLst>
                                          <p:attrName>style.visibility</p:attrName>
                                        </p:attrNameLst>
                                      </p:cBhvr>
                                      <p:to>
                                        <p:strVal val="visible"/>
                                      </p:to>
                                    </p:set>
                                    <p:animEffect transition="in" filter="wipe(left)">
                                      <p:cBhvr>
                                        <p:cTn id="22" dur="500"/>
                                        <p:tgtEl>
                                          <p:spTgt spid="103428">
                                            <p:txEl>
                                              <p:charRg st="47" end="6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3428">
                                            <p:txEl>
                                              <p:charRg st="67" end="79"/>
                                            </p:txEl>
                                          </p:spTgt>
                                        </p:tgtEl>
                                        <p:attrNameLst>
                                          <p:attrName>style.visibility</p:attrName>
                                        </p:attrNameLst>
                                      </p:cBhvr>
                                      <p:to>
                                        <p:strVal val="visible"/>
                                      </p:to>
                                    </p:set>
                                    <p:animEffect transition="in" filter="wipe(left)">
                                      <p:cBhvr>
                                        <p:cTn id="27" dur="500"/>
                                        <p:tgtEl>
                                          <p:spTgt spid="103428">
                                            <p:txEl>
                                              <p:charRg st="67" end="7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3428">
                                            <p:txEl>
                                              <p:charRg st="79" end="116"/>
                                            </p:txEl>
                                          </p:spTgt>
                                        </p:tgtEl>
                                        <p:attrNameLst>
                                          <p:attrName>style.visibility</p:attrName>
                                        </p:attrNameLst>
                                      </p:cBhvr>
                                      <p:to>
                                        <p:strVal val="visible"/>
                                      </p:to>
                                    </p:set>
                                    <p:animEffect transition="in" filter="wipe(left)">
                                      <p:cBhvr>
                                        <p:cTn id="32" dur="500"/>
                                        <p:tgtEl>
                                          <p:spTgt spid="103428">
                                            <p:txEl>
                                              <p:charRg st="79" end="11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3428">
                                            <p:txEl>
                                              <p:charRg st="116" end="155"/>
                                            </p:txEl>
                                          </p:spTgt>
                                        </p:tgtEl>
                                        <p:attrNameLst>
                                          <p:attrName>style.visibility</p:attrName>
                                        </p:attrNameLst>
                                      </p:cBhvr>
                                      <p:to>
                                        <p:strVal val="visible"/>
                                      </p:to>
                                    </p:set>
                                    <p:animEffect transition="in" filter="wipe(left)">
                                      <p:cBhvr>
                                        <p:cTn id="37" dur="500"/>
                                        <p:tgtEl>
                                          <p:spTgt spid="103428">
                                            <p:txEl>
                                              <p:charRg st="116" end="15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3428">
                                            <p:txEl>
                                              <p:charRg st="155" end="165"/>
                                            </p:txEl>
                                          </p:spTgt>
                                        </p:tgtEl>
                                        <p:attrNameLst>
                                          <p:attrName>style.visibility</p:attrName>
                                        </p:attrNameLst>
                                      </p:cBhvr>
                                      <p:to>
                                        <p:strVal val="visible"/>
                                      </p:to>
                                    </p:set>
                                    <p:animEffect transition="in" filter="wipe(left)">
                                      <p:cBhvr>
                                        <p:cTn id="42" dur="500"/>
                                        <p:tgtEl>
                                          <p:spTgt spid="103428">
                                            <p:txEl>
                                              <p:charRg st="155" end="16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3428">
                                            <p:txEl>
                                              <p:charRg st="165" end="170"/>
                                            </p:txEl>
                                          </p:spTgt>
                                        </p:tgtEl>
                                        <p:attrNameLst>
                                          <p:attrName>style.visibility</p:attrName>
                                        </p:attrNameLst>
                                      </p:cBhvr>
                                      <p:to>
                                        <p:strVal val="visible"/>
                                      </p:to>
                                    </p:set>
                                    <p:animEffect transition="in" filter="wipe(left)">
                                      <p:cBhvr>
                                        <p:cTn id="47" dur="500"/>
                                        <p:tgtEl>
                                          <p:spTgt spid="103428">
                                            <p:txEl>
                                              <p:charRg st="165" end="17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build="p"/>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4450" name="标题 104449"/>
          <p:cNvSpPr>
            <a:spLocks noGrp="1"/>
          </p:cNvSpPr>
          <p:nvPr>
            <p:ph type="title"/>
          </p:nvPr>
        </p:nvSpPr>
        <p:spPr/>
        <p:txBody>
          <a:bodyPr anchor="b"/>
          <a:p>
            <a:r>
              <a:rPr lang="zh-CN" altLang="en-US" b="1"/>
              <a:t>分析：</a:t>
            </a:r>
            <a:endParaRPr lang="zh-CN" altLang="en-US" b="1"/>
          </a:p>
        </p:txBody>
      </p:sp>
      <p:sp>
        <p:nvSpPr>
          <p:cNvPr id="104451" name="文本框 104450"/>
          <p:cNvSpPr txBox="1"/>
          <p:nvPr/>
        </p:nvSpPr>
        <p:spPr>
          <a:xfrm>
            <a:off x="762000" y="1981200"/>
            <a:ext cx="7772400" cy="2562225"/>
          </a:xfrm>
          <a:prstGeom prst="rect">
            <a:avLst/>
          </a:prstGeom>
          <a:noFill/>
          <a:ln w="9525">
            <a:noFill/>
          </a:ln>
        </p:spPr>
        <p:txBody>
          <a:bodyPr>
            <a:spAutoFit/>
          </a:bodyPr>
          <a:p>
            <a:pPr>
              <a:spcBef>
                <a:spcPct val="50000"/>
              </a:spcBef>
            </a:pPr>
            <a:r>
              <a:rPr lang="zh-CN" altLang="en-US" sz="2800" u="sng">
                <a:latin typeface="Times New Roman" panose="02020603050405020304" pitchFamily="18" charset="0"/>
              </a:rPr>
              <a:t>问题</a:t>
            </a:r>
            <a:r>
              <a:rPr lang="zh-CN" altLang="en-US" sz="2800">
                <a:latin typeface="Times New Roman" panose="02020603050405020304" pitchFamily="18" charset="0"/>
              </a:rPr>
              <a:t>：读者源源不断，</a:t>
            </a:r>
            <a:r>
              <a:rPr lang="en-US" altLang="zh-CN" sz="2800">
                <a:latin typeface="Comic Sans MS" panose="030F0702030302020204" pitchFamily="66" charset="0"/>
              </a:rPr>
              <a:t>read_count</a:t>
            </a:r>
            <a:r>
              <a:rPr lang="zh-CN" altLang="en-US" sz="2800">
                <a:latin typeface="Times New Roman" panose="02020603050405020304" pitchFamily="18" charset="0"/>
              </a:rPr>
              <a:t>不归</a:t>
            </a:r>
            <a:r>
              <a:rPr lang="en-US" altLang="zh-CN" sz="2800">
                <a:latin typeface="Times New Roman" panose="02020603050405020304" pitchFamily="18" charset="0"/>
              </a:rPr>
              <a:t>0</a:t>
            </a:r>
            <a:r>
              <a:rPr lang="zh-CN" altLang="en-US" sz="2800">
                <a:latin typeface="Times New Roman" panose="02020603050405020304" pitchFamily="18" charset="0"/>
              </a:rPr>
              <a:t>，写者会被饿死。</a:t>
            </a:r>
            <a:endParaRPr lang="zh-CN" altLang="en-US" sz="2800">
              <a:latin typeface="Times New Roman" panose="02020603050405020304" pitchFamily="18" charset="0"/>
            </a:endParaRPr>
          </a:p>
          <a:p>
            <a:pPr>
              <a:spcBef>
                <a:spcPct val="50000"/>
              </a:spcBef>
            </a:pPr>
            <a:r>
              <a:rPr lang="zh-CN" altLang="en-US" sz="2800" u="sng">
                <a:latin typeface="Times New Roman" panose="02020603050405020304" pitchFamily="18" charset="0"/>
              </a:rPr>
              <a:t>策略</a:t>
            </a:r>
            <a:r>
              <a:rPr lang="zh-CN" altLang="en-US" sz="2800">
                <a:latin typeface="Times New Roman" panose="02020603050405020304" pitchFamily="18" charset="0"/>
              </a:rPr>
              <a:t>：一旦有写者等待，新到达读者等待，正在读的读者都结束后，写者进入。</a:t>
            </a:r>
            <a:endParaRPr lang="zh-CN" altLang="en-US" sz="2800">
              <a:latin typeface="Times New Roman" panose="02020603050405020304" pitchFamily="18" charset="0"/>
            </a:endParaRPr>
          </a:p>
          <a:p>
            <a:pPr>
              <a:spcBef>
                <a:spcPct val="50000"/>
              </a:spcBef>
            </a:pPr>
            <a:endParaRPr lang="zh-CN" altLang="en-US" sz="2400">
              <a:latin typeface="Times New Roman" panose="02020603050405020304" pitchFamily="18" charset="0"/>
            </a:endParaRPr>
          </a:p>
        </p:txBody>
      </p:sp>
      <p:sp>
        <p:nvSpPr>
          <p:cNvPr id="104452" name="云形标注 104451"/>
          <p:cNvSpPr/>
          <p:nvPr/>
        </p:nvSpPr>
        <p:spPr>
          <a:xfrm>
            <a:off x="2895600" y="4724400"/>
            <a:ext cx="5791200" cy="1371600"/>
          </a:xfrm>
          <a:prstGeom prst="cloudCallout">
            <a:avLst>
              <a:gd name="adj1" fmla="val -43750"/>
              <a:gd name="adj2" fmla="val 70000"/>
            </a:avLst>
          </a:prstGeom>
          <a:noFill/>
          <a:ln w="9525" cap="flat" cmpd="sng">
            <a:solidFill>
              <a:schemeClr val="tx1"/>
            </a:solidFill>
            <a:prstDash val="solid"/>
            <a:headEnd type="none" w="med" len="med"/>
            <a:tailEnd type="none" w="med" len="med"/>
          </a:ln>
        </p:spPr>
        <p:txBody>
          <a:bodyPr wrap="none" anchor="ctr"/>
          <a:p>
            <a:pPr algn="ctr"/>
            <a:r>
              <a:rPr lang="zh-CN" altLang="en-US" sz="2400" b="0">
                <a:latin typeface="Comic Sans MS" panose="030F0702030302020204" pitchFamily="66" charset="0"/>
              </a:rPr>
              <a:t>       </a:t>
            </a:r>
            <a:r>
              <a:rPr lang="en-US" altLang="zh-CN" sz="2400" b="0">
                <a:latin typeface="Comic Sans MS" panose="030F0702030302020204" pitchFamily="66" charset="0"/>
              </a:rPr>
              <a:t>Further improvement is left to </a:t>
            </a:r>
            <a:endParaRPr lang="en-US" altLang="zh-CN" sz="2400" b="0">
              <a:latin typeface="Comic Sans MS" panose="030F0702030302020204" pitchFamily="66" charset="0"/>
            </a:endParaRPr>
          </a:p>
          <a:p>
            <a:pPr algn="ctr"/>
            <a:r>
              <a:rPr lang="en-US" altLang="zh-CN" sz="2400" b="0">
                <a:latin typeface="Comic Sans MS" panose="030F0702030302020204" pitchFamily="66" charset="0"/>
              </a:rPr>
              <a:t>interested students.</a:t>
            </a:r>
            <a:endParaRPr lang="en-US" altLang="zh-CN" sz="2400" b="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4452"/>
                                        </p:tgtEl>
                                        <p:attrNameLst>
                                          <p:attrName>style.visibility</p:attrName>
                                        </p:attrNameLst>
                                      </p:cBhvr>
                                      <p:to>
                                        <p:strVal val="visible"/>
                                      </p:to>
                                    </p:set>
                                    <p:animEffect transition="in" filter="dissolve">
                                      <p:cBhvr>
                                        <p:cTn id="7" dur="500"/>
                                        <p:tgtEl>
                                          <p:spTgt spid="104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2"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2210" name="标题 222209"/>
          <p:cNvSpPr>
            <a:spLocks noGrp="1"/>
          </p:cNvSpPr>
          <p:nvPr>
            <p:ph type="title"/>
          </p:nvPr>
        </p:nvSpPr>
        <p:spPr/>
        <p:txBody>
          <a:bodyPr anchor="b"/>
          <a:p>
            <a:r>
              <a:rPr lang="zh-CN" altLang="en-US" dirty="0"/>
              <a:t>作业</a:t>
            </a:r>
            <a:r>
              <a:rPr lang="en-US" altLang="zh-CN"/>
              <a:t>3</a:t>
            </a:r>
            <a:r>
              <a:rPr lang="zh-CN" altLang="en-US" dirty="0"/>
              <a:t>：</a:t>
            </a:r>
            <a:endParaRPr lang="zh-CN" altLang="en-US" dirty="0"/>
          </a:p>
        </p:txBody>
      </p:sp>
      <p:sp>
        <p:nvSpPr>
          <p:cNvPr id="222211" name="文本占位符 222210"/>
          <p:cNvSpPr>
            <a:spLocks noGrp="1"/>
          </p:cNvSpPr>
          <p:nvPr>
            <p:ph type="body" idx="1"/>
          </p:nvPr>
        </p:nvSpPr>
        <p:spPr/>
        <p:txBody>
          <a:bodyPr/>
          <a:p>
            <a:r>
              <a:rPr lang="zh-CN" altLang="en-US" dirty="0"/>
              <a:t>完成</a:t>
            </a:r>
            <a:r>
              <a:rPr lang="en-US" altLang="zh-CN" dirty="0"/>
              <a:t>P141</a:t>
            </a:r>
            <a:r>
              <a:rPr lang="zh-CN" altLang="en-US" dirty="0"/>
              <a:t>习题四中第</a:t>
            </a:r>
            <a:r>
              <a:rPr lang="en-US" altLang="zh-CN"/>
              <a:t>25</a:t>
            </a:r>
            <a:r>
              <a:rPr lang="zh-CN" altLang="en-US" dirty="0"/>
              <a:t>题，并说明所做结论的原因。</a:t>
            </a:r>
            <a:endParaRPr lang="zh-CN" altLang="en-US" dirty="0"/>
          </a:p>
          <a:p>
            <a:r>
              <a:rPr lang="zh-CN" altLang="en-US" dirty="0"/>
              <a:t>完成</a:t>
            </a:r>
            <a:r>
              <a:rPr lang="en-US" altLang="zh-CN"/>
              <a:t>P142</a:t>
            </a:r>
            <a:r>
              <a:rPr lang="zh-CN" altLang="en-US" dirty="0"/>
              <a:t>习题四中的第</a:t>
            </a:r>
            <a:r>
              <a:rPr lang="en-US" altLang="zh-CN"/>
              <a:t>26</a:t>
            </a:r>
            <a:r>
              <a:rPr lang="zh-CN" altLang="en-US" dirty="0"/>
              <a:t>题，给出当有写者在写时，读者所等待的位置？当有读者在读时，写者等待的位置？</a:t>
            </a:r>
            <a:endParaRPr lang="zh-CN" alt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5474" name="标题 105473"/>
          <p:cNvSpPr>
            <a:spLocks noGrp="1"/>
          </p:cNvSpPr>
          <p:nvPr>
            <p:ph type="title"/>
          </p:nvPr>
        </p:nvSpPr>
        <p:spPr/>
        <p:txBody>
          <a:bodyPr anchor="b"/>
          <a:p>
            <a:r>
              <a:rPr lang="zh-CN" altLang="en-US" b="1"/>
              <a:t>例</a:t>
            </a:r>
            <a:r>
              <a:rPr lang="en-US" altLang="zh-CN" b="1"/>
              <a:t>3. </a:t>
            </a:r>
            <a:r>
              <a:rPr lang="zh-CN" altLang="en-US" b="1"/>
              <a:t>哲学家就餐问题</a:t>
            </a:r>
            <a:endParaRPr lang="zh-CN" altLang="en-US" b="1"/>
          </a:p>
        </p:txBody>
      </p:sp>
      <p:sp>
        <p:nvSpPr>
          <p:cNvPr id="105475" name="文本框 105474"/>
          <p:cNvSpPr txBox="1"/>
          <p:nvPr/>
        </p:nvSpPr>
        <p:spPr>
          <a:xfrm>
            <a:off x="762000" y="2057400"/>
            <a:ext cx="7467600" cy="2968625"/>
          </a:xfrm>
          <a:prstGeom prst="rect">
            <a:avLst/>
          </a:prstGeom>
          <a:noFill/>
          <a:ln w="9525">
            <a:noFill/>
          </a:ln>
        </p:spPr>
        <p:txBody>
          <a:bodyPr>
            <a:spAutoFit/>
          </a:bodyPr>
          <a:p>
            <a:pPr>
              <a:spcBef>
                <a:spcPct val="50000"/>
              </a:spcBef>
            </a:pPr>
            <a:r>
              <a:rPr lang="en-US" altLang="zh-CN" sz="3200">
                <a:latin typeface="Comic Sans MS" panose="030F0702030302020204" pitchFamily="66" charset="0"/>
              </a:rPr>
              <a:t>Dining Philosophers Problem</a:t>
            </a:r>
            <a:endParaRPr lang="en-US" altLang="zh-CN" sz="3200">
              <a:latin typeface="Comic Sans MS" panose="030F0702030302020204" pitchFamily="66" charset="0"/>
            </a:endParaRPr>
          </a:p>
          <a:p>
            <a:pPr eaLnBrk="0" hangingPunct="0"/>
            <a:endParaRPr lang="en-US" altLang="zh-CN" sz="3200">
              <a:latin typeface="Comic Sans MS" panose="030F0702030302020204" pitchFamily="66" charset="0"/>
            </a:endParaRPr>
          </a:p>
          <a:p>
            <a:pPr eaLnBrk="0" hangingPunct="0"/>
            <a:r>
              <a:rPr lang="en-US" altLang="zh-CN" sz="3200">
                <a:latin typeface="Comic Sans MS" panose="030F0702030302020204" pitchFamily="66" charset="0"/>
              </a:rPr>
              <a:t>Proposed and solved by</a:t>
            </a:r>
            <a:endParaRPr lang="en-US" altLang="zh-CN" sz="3200">
              <a:latin typeface="Comic Sans MS" panose="030F0702030302020204" pitchFamily="66" charset="0"/>
            </a:endParaRPr>
          </a:p>
          <a:p>
            <a:pPr eaLnBrk="0" hangingPunct="0">
              <a:lnSpc>
                <a:spcPct val="140000"/>
              </a:lnSpc>
            </a:pPr>
            <a:r>
              <a:rPr lang="en-US" altLang="zh-CN" sz="3200">
                <a:latin typeface="Comic Sans MS" panose="030F0702030302020204" pitchFamily="66" charset="0"/>
              </a:rPr>
              <a:t>E.W. Dijkstra, in 1965</a:t>
            </a:r>
            <a:endParaRPr lang="en-US" altLang="zh-CN" sz="3200">
              <a:latin typeface="Times New Roman" panose="02020603050405020304" pitchFamily="18" charset="0"/>
            </a:endParaRPr>
          </a:p>
          <a:p>
            <a:pPr>
              <a:spcBef>
                <a:spcPct val="50000"/>
              </a:spcBef>
            </a:pPr>
            <a:endParaRPr lang="zh-CN" altLang="en-US" sz="3200" b="0">
              <a:latin typeface="Comic Sans MS" panose="030F0702030302020204" pitchFamily="66" charset="0"/>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6498" name="矩形 106497"/>
          <p:cNvSpPr/>
          <p:nvPr/>
        </p:nvSpPr>
        <p:spPr>
          <a:xfrm>
            <a:off x="1371600" y="2082800"/>
            <a:ext cx="6781800" cy="4318000"/>
          </a:xfrm>
          <a:prstGeom prst="rect">
            <a:avLst/>
          </a:prstGeom>
          <a:noFill/>
          <a:ln w="9525" cap="flat" cmpd="sng">
            <a:solidFill>
              <a:schemeClr val="tx2"/>
            </a:solidFill>
            <a:prstDash val="solid"/>
            <a:miter/>
            <a:headEnd type="none" w="med" len="med"/>
            <a:tailEnd type="none" w="med" len="med"/>
          </a:ln>
        </p:spPr>
        <p:txBody>
          <a:bodyPr wrap="none" anchor="ctr"/>
          <a:p>
            <a:pPr algn="ctr"/>
            <a:endParaRPr lang="zh-CN" altLang="en-US" sz="2400" b="0" dirty="0">
              <a:solidFill>
                <a:srgbClr val="FFFF00"/>
              </a:solidFill>
              <a:latin typeface="Times New Roman" panose="02020603050405020304" pitchFamily="18" charset="0"/>
            </a:endParaRPr>
          </a:p>
        </p:txBody>
      </p:sp>
      <p:sp>
        <p:nvSpPr>
          <p:cNvPr id="106499" name="任意多边形 106498"/>
          <p:cNvSpPr/>
          <p:nvPr/>
        </p:nvSpPr>
        <p:spPr>
          <a:xfrm flipV="1">
            <a:off x="3962400" y="3429000"/>
            <a:ext cx="457200" cy="468313"/>
          </a:xfrm>
          <a:custGeom>
            <a:avLst/>
            <a:gdLst>
              <a:gd name="txL" fmla="*/ 4500 w 21600"/>
              <a:gd name="txT" fmla="*/ 4500 h 21600"/>
              <a:gd name="txR" fmla="*/ 17100 w 21600"/>
              <a:gd name="txB" fmla="*/ 17100 h 21600"/>
            </a:gdLst>
            <a:ahLst/>
            <a:cxnLst>
              <a:cxn ang="0">
                <a:pos x="18900" y="10800"/>
              </a:cxn>
              <a:cxn ang="90">
                <a:pos x="10800" y="21600"/>
              </a:cxn>
              <a:cxn ang="180">
                <a:pos x="2700" y="10800"/>
              </a:cxn>
              <a:cxn ang="270">
                <a:pos x="10800" y="0"/>
              </a:cxn>
            </a:cxnLst>
            <a:rect l="txL" t="txT" r="txR" b="txB"/>
            <a:pathLst>
              <a:path w="21600" h="21600">
                <a:moveTo>
                  <a:pt x="0" y="0"/>
                </a:moveTo>
                <a:lnTo>
                  <a:pt x="5400" y="21600"/>
                </a:lnTo>
                <a:lnTo>
                  <a:pt x="16200" y="21600"/>
                </a:lnTo>
                <a:lnTo>
                  <a:pt x="21600" y="0"/>
                </a:lnTo>
                <a:close/>
              </a:path>
            </a:pathLst>
          </a:custGeom>
          <a:solidFill>
            <a:srgbClr val="FF9900"/>
          </a:solidFill>
          <a:ln w="9525" cap="flat" cmpd="sng">
            <a:solidFill>
              <a:schemeClr val="tx1"/>
            </a:solidFill>
            <a:prstDash val="solid"/>
            <a:miter/>
            <a:headEnd type="none" w="med" len="med"/>
            <a:tailEnd type="none" w="med" len="med"/>
          </a:ln>
        </p:spPr>
        <p:txBody>
          <a:bodyPr/>
          <a:p>
            <a:endParaRPr lang="zh-CN" altLang="en-US"/>
          </a:p>
        </p:txBody>
      </p:sp>
      <p:sp>
        <p:nvSpPr>
          <p:cNvPr id="106500" name="任意多边形 106499"/>
          <p:cNvSpPr/>
          <p:nvPr/>
        </p:nvSpPr>
        <p:spPr>
          <a:xfrm flipV="1">
            <a:off x="5486400" y="3417888"/>
            <a:ext cx="457200" cy="468312"/>
          </a:xfrm>
          <a:custGeom>
            <a:avLst/>
            <a:gdLst>
              <a:gd name="txL" fmla="*/ 4500 w 21600"/>
              <a:gd name="txT" fmla="*/ 4500 h 21600"/>
              <a:gd name="txR" fmla="*/ 17100 w 21600"/>
              <a:gd name="txB" fmla="*/ 17100 h 21600"/>
            </a:gdLst>
            <a:ahLst/>
            <a:cxnLst>
              <a:cxn ang="0">
                <a:pos x="18900" y="10800"/>
              </a:cxn>
              <a:cxn ang="90">
                <a:pos x="10800" y="21600"/>
              </a:cxn>
              <a:cxn ang="180">
                <a:pos x="2700" y="10800"/>
              </a:cxn>
              <a:cxn ang="270">
                <a:pos x="10800" y="0"/>
              </a:cxn>
            </a:cxnLst>
            <a:rect l="txL" t="txT" r="txR" b="txB"/>
            <a:pathLst>
              <a:path w="21600" h="21600">
                <a:moveTo>
                  <a:pt x="0" y="0"/>
                </a:moveTo>
                <a:lnTo>
                  <a:pt x="5400" y="21600"/>
                </a:lnTo>
                <a:lnTo>
                  <a:pt x="16200" y="21600"/>
                </a:lnTo>
                <a:lnTo>
                  <a:pt x="21600" y="0"/>
                </a:lnTo>
                <a:close/>
              </a:path>
            </a:pathLst>
          </a:custGeom>
          <a:solidFill>
            <a:srgbClr val="FF9900"/>
          </a:solidFill>
          <a:ln w="9525" cap="flat" cmpd="sng">
            <a:solidFill>
              <a:schemeClr val="tx1"/>
            </a:solidFill>
            <a:prstDash val="solid"/>
            <a:miter/>
            <a:headEnd type="none" w="med" len="med"/>
            <a:tailEnd type="none" w="med" len="med"/>
          </a:ln>
        </p:spPr>
        <p:txBody>
          <a:bodyPr/>
          <a:p>
            <a:endParaRPr lang="zh-CN" altLang="en-US"/>
          </a:p>
        </p:txBody>
      </p:sp>
      <p:sp>
        <p:nvSpPr>
          <p:cNvPr id="106501" name="标题 106500"/>
          <p:cNvSpPr>
            <a:spLocks noGrp="1"/>
          </p:cNvSpPr>
          <p:nvPr>
            <p:ph type="title"/>
          </p:nvPr>
        </p:nvSpPr>
        <p:spPr/>
        <p:txBody>
          <a:bodyPr anchor="b"/>
          <a:p>
            <a:r>
              <a:rPr lang="zh-CN" altLang="en-US"/>
              <a:t>例</a:t>
            </a:r>
            <a:r>
              <a:rPr lang="en-US" altLang="zh-CN"/>
              <a:t>3. </a:t>
            </a:r>
            <a:r>
              <a:rPr lang="zh-CN" altLang="en-US"/>
              <a:t>哲学家就餐问题</a:t>
            </a:r>
            <a:endParaRPr lang="zh-CN" altLang="en-US"/>
          </a:p>
        </p:txBody>
      </p:sp>
      <p:sp>
        <p:nvSpPr>
          <p:cNvPr id="106502" name="椭圆 106501"/>
          <p:cNvSpPr/>
          <p:nvPr/>
        </p:nvSpPr>
        <p:spPr>
          <a:xfrm>
            <a:off x="3455988" y="3500438"/>
            <a:ext cx="3238500" cy="1439862"/>
          </a:xfrm>
          <a:prstGeom prst="ellipse">
            <a:avLst/>
          </a:prstGeom>
          <a:solidFill>
            <a:srgbClr val="336600"/>
          </a:solidFill>
          <a:ln w="9525" cap="flat" cmpd="sng">
            <a:solidFill>
              <a:schemeClr val="tx1"/>
            </a:solidFill>
            <a:prstDash val="solid"/>
            <a:headEnd type="none" w="med" len="med"/>
            <a:tailEnd type="none" w="med" len="med"/>
          </a:ln>
        </p:spPr>
        <p:txBody>
          <a:bodyPr wrap="none" anchor="ctr"/>
          <a:p>
            <a:pPr algn="ctr"/>
            <a:endParaRPr lang="zh-CN" altLang="en-US" sz="2400" b="0" dirty="0">
              <a:solidFill>
                <a:srgbClr val="FF9900"/>
              </a:solidFill>
              <a:latin typeface="Times New Roman" panose="02020603050405020304" pitchFamily="18" charset="0"/>
            </a:endParaRPr>
          </a:p>
        </p:txBody>
      </p:sp>
      <p:grpSp>
        <p:nvGrpSpPr>
          <p:cNvPr id="106503" name="组合 106502"/>
          <p:cNvGrpSpPr/>
          <p:nvPr/>
        </p:nvGrpSpPr>
        <p:grpSpPr>
          <a:xfrm>
            <a:off x="2895600" y="4097338"/>
            <a:ext cx="838200" cy="1617662"/>
            <a:chOff x="0" y="0"/>
            <a:chExt cx="528" cy="1019"/>
          </a:xfrm>
        </p:grpSpPr>
        <p:sp>
          <p:nvSpPr>
            <p:cNvPr id="106504" name="未知"/>
            <p:cNvSpPr/>
            <p:nvPr/>
          </p:nvSpPr>
          <p:spPr>
            <a:xfrm>
              <a:off x="0" y="224"/>
              <a:ext cx="96" cy="768"/>
            </a:xfrm>
            <a:custGeom>
              <a:avLst/>
              <a:gdLst/>
              <a:ahLst/>
              <a:cxnLst/>
              <a:pathLst>
                <a:path w="96" h="768">
                  <a:moveTo>
                    <a:pt x="0" y="0"/>
                  </a:moveTo>
                  <a:lnTo>
                    <a:pt x="96" y="432"/>
                  </a:lnTo>
                  <a:lnTo>
                    <a:pt x="96" y="768"/>
                  </a:lnTo>
                </a:path>
              </a:pathLst>
            </a:custGeom>
            <a:noFill/>
            <a:ln w="9525" cap="flat" cmpd="sng">
              <a:solidFill>
                <a:schemeClr val="tx1"/>
              </a:solidFill>
              <a:prstDash val="solid"/>
              <a:headEnd type="none" w="med" len="med"/>
              <a:tailEnd type="none" w="med" len="med"/>
            </a:ln>
          </p:spPr>
          <p:txBody>
            <a:bodyPr/>
            <a:p>
              <a:endParaRPr lang="zh-CN" altLang="en-US"/>
            </a:p>
          </p:txBody>
        </p:sp>
        <p:sp>
          <p:nvSpPr>
            <p:cNvPr id="106505" name="直接连接符 106504"/>
            <p:cNvSpPr/>
            <p:nvPr/>
          </p:nvSpPr>
          <p:spPr>
            <a:xfrm>
              <a:off x="384" y="656"/>
              <a:ext cx="0" cy="363"/>
            </a:xfrm>
            <a:prstGeom prst="line">
              <a:avLst/>
            </a:prstGeom>
            <a:ln w="9525" cap="flat" cmpd="sng">
              <a:solidFill>
                <a:schemeClr val="tx1"/>
              </a:solidFill>
              <a:prstDash val="solid"/>
              <a:headEnd type="none" w="med" len="med"/>
              <a:tailEnd type="none" w="med" len="med"/>
            </a:ln>
          </p:spPr>
        </p:sp>
        <p:cxnSp>
          <p:nvCxnSpPr>
            <p:cNvPr id="106506" name="直接箭头连接符 106505"/>
            <p:cNvCxnSpPr>
              <a:stCxn id="106504" idx="1"/>
              <a:endCxn id="106505" idx="0"/>
            </p:cNvCxnSpPr>
            <p:nvPr/>
          </p:nvCxnSpPr>
          <p:spPr>
            <a:xfrm>
              <a:off x="96" y="656"/>
              <a:ext cx="288" cy="0"/>
            </a:xfrm>
            <a:prstGeom prst="straightConnector1">
              <a:avLst/>
            </a:prstGeom>
            <a:ln w="9525" cap="flat" cmpd="sng">
              <a:solidFill>
                <a:schemeClr val="tx1"/>
              </a:solidFill>
              <a:prstDash val="solid"/>
              <a:headEnd type="none" w="med" len="med"/>
              <a:tailEnd type="none" w="med" len="med"/>
            </a:ln>
          </p:spPr>
        </p:cxnSp>
        <p:sp>
          <p:nvSpPr>
            <p:cNvPr id="106507" name="任意多边形 106506"/>
            <p:cNvSpPr/>
            <p:nvPr/>
          </p:nvSpPr>
          <p:spPr>
            <a:xfrm flipV="1">
              <a:off x="109" y="313"/>
              <a:ext cx="295" cy="295"/>
            </a:xfrm>
            <a:custGeom>
              <a:avLst/>
              <a:gdLst>
                <a:gd name="txL" fmla="*/ 4500 w 21600"/>
                <a:gd name="txT" fmla="*/ 4500 h 21600"/>
                <a:gd name="txR" fmla="*/ 17100 w 21600"/>
                <a:gd name="txB" fmla="*/ 17100 h 21600"/>
              </a:gdLst>
              <a:ahLst/>
              <a:cxnLst>
                <a:cxn ang="0">
                  <a:pos x="18900" y="10800"/>
                </a:cxn>
                <a:cxn ang="90">
                  <a:pos x="10800" y="21600"/>
                </a:cxn>
                <a:cxn ang="180">
                  <a:pos x="2700" y="10800"/>
                </a:cxn>
                <a:cxn ang="270">
                  <a:pos x="10800" y="0"/>
                </a:cxn>
              </a:cxnLst>
              <a:rect l="txL" t="txT" r="txR" b="txB"/>
              <a:pathLst>
                <a:path w="21600" h="21600">
                  <a:moveTo>
                    <a:pt x="0" y="0"/>
                  </a:moveTo>
                  <a:lnTo>
                    <a:pt x="5400" y="21600"/>
                  </a:lnTo>
                  <a:lnTo>
                    <a:pt x="16200" y="21600"/>
                  </a:lnTo>
                  <a:lnTo>
                    <a:pt x="21600" y="0"/>
                  </a:lnTo>
                  <a:close/>
                </a:path>
              </a:pathLst>
            </a:custGeom>
            <a:solidFill>
              <a:srgbClr val="FF9900"/>
            </a:solidFill>
            <a:ln w="9525" cap="flat" cmpd="sng">
              <a:solidFill>
                <a:schemeClr val="tx1"/>
              </a:solidFill>
              <a:prstDash val="solid"/>
              <a:miter/>
              <a:headEnd type="none" w="med" len="med"/>
              <a:tailEnd type="none" w="med" len="med"/>
            </a:ln>
          </p:spPr>
          <p:txBody>
            <a:bodyPr/>
            <a:p>
              <a:endParaRPr lang="zh-CN" altLang="en-US"/>
            </a:p>
          </p:txBody>
        </p:sp>
        <p:sp>
          <p:nvSpPr>
            <p:cNvPr id="106508" name="椭圆 106507"/>
            <p:cNvSpPr/>
            <p:nvPr/>
          </p:nvSpPr>
          <p:spPr>
            <a:xfrm>
              <a:off x="112" y="0"/>
              <a:ext cx="272" cy="272"/>
            </a:xfrm>
            <a:prstGeom prst="ellipse">
              <a:avLst/>
            </a:prstGeom>
            <a:solidFill>
              <a:srgbClr val="FF9900"/>
            </a:solidFill>
            <a:ln w="9525" cap="flat" cmpd="sng">
              <a:solidFill>
                <a:schemeClr val="tx1"/>
              </a:solidFill>
              <a:prstDash val="solid"/>
              <a:headEnd type="none" w="med" len="med"/>
              <a:tailEnd type="none" w="med" len="med"/>
            </a:ln>
          </p:spPr>
          <p:txBody>
            <a:bodyPr/>
            <a:p>
              <a:endParaRPr lang="zh-CN" altLang="en-US"/>
            </a:p>
          </p:txBody>
        </p:sp>
        <p:sp>
          <p:nvSpPr>
            <p:cNvPr id="106509" name="直接连接符 106508"/>
            <p:cNvSpPr/>
            <p:nvPr/>
          </p:nvSpPr>
          <p:spPr>
            <a:xfrm>
              <a:off x="432" y="608"/>
              <a:ext cx="48" cy="288"/>
            </a:xfrm>
            <a:prstGeom prst="line">
              <a:avLst/>
            </a:prstGeom>
            <a:ln w="57150" cap="flat" cmpd="sng">
              <a:solidFill>
                <a:schemeClr val="tx1"/>
              </a:solidFill>
              <a:prstDash val="solid"/>
              <a:headEnd type="none" w="med" len="med"/>
              <a:tailEnd type="none" w="med" len="med"/>
            </a:ln>
          </p:spPr>
        </p:sp>
        <p:sp>
          <p:nvSpPr>
            <p:cNvPr id="106510" name="未知"/>
            <p:cNvSpPr/>
            <p:nvPr/>
          </p:nvSpPr>
          <p:spPr>
            <a:xfrm>
              <a:off x="384" y="512"/>
              <a:ext cx="144" cy="336"/>
            </a:xfrm>
            <a:custGeom>
              <a:avLst/>
              <a:gdLst/>
              <a:ahLst/>
              <a:cxnLst/>
              <a:pathLst>
                <a:path w="144" h="336">
                  <a:moveTo>
                    <a:pt x="0" y="0"/>
                  </a:moveTo>
                  <a:lnTo>
                    <a:pt x="96" y="48"/>
                  </a:lnTo>
                  <a:lnTo>
                    <a:pt x="144" y="336"/>
                  </a:lnTo>
                </a:path>
              </a:pathLst>
            </a:custGeom>
            <a:noFill/>
            <a:ln w="38100" cap="flat" cmpd="sng">
              <a:solidFill>
                <a:schemeClr val="tx1"/>
              </a:solidFill>
              <a:prstDash val="solid"/>
              <a:headEnd type="none" w="med" len="med"/>
              <a:tailEnd type="none" w="med" len="med"/>
            </a:ln>
          </p:spPr>
          <p:txBody>
            <a:bodyPr/>
            <a:p>
              <a:endParaRPr lang="zh-CN" altLang="en-US"/>
            </a:p>
          </p:txBody>
        </p:sp>
        <p:sp>
          <p:nvSpPr>
            <p:cNvPr id="106511" name="直接连接符 106510"/>
            <p:cNvSpPr/>
            <p:nvPr/>
          </p:nvSpPr>
          <p:spPr>
            <a:xfrm flipV="1">
              <a:off x="288" y="320"/>
              <a:ext cx="240" cy="96"/>
            </a:xfrm>
            <a:prstGeom prst="line">
              <a:avLst/>
            </a:prstGeom>
            <a:ln w="38100" cap="flat" cmpd="sng">
              <a:solidFill>
                <a:schemeClr val="tx1"/>
              </a:solidFill>
              <a:prstDash val="solid"/>
              <a:headEnd type="none" w="med" len="med"/>
              <a:tailEnd type="none" w="med" len="med"/>
            </a:ln>
          </p:spPr>
        </p:sp>
        <p:sp>
          <p:nvSpPr>
            <p:cNvPr id="106512" name="直接连接符 106511"/>
            <p:cNvSpPr/>
            <p:nvPr/>
          </p:nvSpPr>
          <p:spPr>
            <a:xfrm flipV="1">
              <a:off x="373" y="272"/>
              <a:ext cx="59" cy="48"/>
            </a:xfrm>
            <a:prstGeom prst="line">
              <a:avLst/>
            </a:prstGeom>
            <a:ln w="38100" cap="flat" cmpd="sng">
              <a:solidFill>
                <a:schemeClr val="tx1"/>
              </a:solidFill>
              <a:prstDash val="solid"/>
              <a:headEnd type="none" w="med" len="med"/>
              <a:tailEnd type="none" w="med" len="med"/>
            </a:ln>
          </p:spPr>
        </p:sp>
      </p:grpSp>
      <p:grpSp>
        <p:nvGrpSpPr>
          <p:cNvPr id="106513" name="组合 106512"/>
          <p:cNvGrpSpPr/>
          <p:nvPr/>
        </p:nvGrpSpPr>
        <p:grpSpPr>
          <a:xfrm flipH="1">
            <a:off x="6324600" y="4021138"/>
            <a:ext cx="838200" cy="1617662"/>
            <a:chOff x="0" y="0"/>
            <a:chExt cx="528" cy="1019"/>
          </a:xfrm>
        </p:grpSpPr>
        <p:sp>
          <p:nvSpPr>
            <p:cNvPr id="106514" name="未知"/>
            <p:cNvSpPr/>
            <p:nvPr/>
          </p:nvSpPr>
          <p:spPr>
            <a:xfrm>
              <a:off x="0" y="224"/>
              <a:ext cx="96" cy="768"/>
            </a:xfrm>
            <a:custGeom>
              <a:avLst/>
              <a:gdLst/>
              <a:ahLst/>
              <a:cxnLst/>
              <a:pathLst>
                <a:path w="96" h="768">
                  <a:moveTo>
                    <a:pt x="0" y="0"/>
                  </a:moveTo>
                  <a:lnTo>
                    <a:pt x="96" y="432"/>
                  </a:lnTo>
                  <a:lnTo>
                    <a:pt x="96" y="768"/>
                  </a:lnTo>
                </a:path>
              </a:pathLst>
            </a:custGeom>
            <a:noFill/>
            <a:ln w="9525" cap="flat" cmpd="sng">
              <a:solidFill>
                <a:schemeClr val="tx1"/>
              </a:solidFill>
              <a:prstDash val="solid"/>
              <a:headEnd type="none" w="med" len="med"/>
              <a:tailEnd type="none" w="med" len="med"/>
            </a:ln>
          </p:spPr>
          <p:txBody>
            <a:bodyPr/>
            <a:p>
              <a:endParaRPr lang="zh-CN" altLang="en-US"/>
            </a:p>
          </p:txBody>
        </p:sp>
        <p:sp>
          <p:nvSpPr>
            <p:cNvPr id="106515" name="直接连接符 106514"/>
            <p:cNvSpPr/>
            <p:nvPr/>
          </p:nvSpPr>
          <p:spPr>
            <a:xfrm>
              <a:off x="384" y="656"/>
              <a:ext cx="0" cy="363"/>
            </a:xfrm>
            <a:prstGeom prst="line">
              <a:avLst/>
            </a:prstGeom>
            <a:ln w="9525" cap="flat" cmpd="sng">
              <a:solidFill>
                <a:schemeClr val="tx1"/>
              </a:solidFill>
              <a:prstDash val="solid"/>
              <a:headEnd type="none" w="med" len="med"/>
              <a:tailEnd type="none" w="med" len="med"/>
            </a:ln>
          </p:spPr>
        </p:sp>
        <p:cxnSp>
          <p:nvCxnSpPr>
            <p:cNvPr id="106516" name="直接箭头连接符 106515"/>
            <p:cNvCxnSpPr>
              <a:stCxn id="106514" idx="1"/>
              <a:endCxn id="106515" idx="0"/>
            </p:cNvCxnSpPr>
            <p:nvPr/>
          </p:nvCxnSpPr>
          <p:spPr>
            <a:xfrm>
              <a:off x="96" y="656"/>
              <a:ext cx="288" cy="0"/>
            </a:xfrm>
            <a:prstGeom prst="straightConnector1">
              <a:avLst/>
            </a:prstGeom>
            <a:ln w="9525" cap="flat" cmpd="sng">
              <a:solidFill>
                <a:schemeClr val="tx1"/>
              </a:solidFill>
              <a:prstDash val="solid"/>
              <a:headEnd type="none" w="med" len="med"/>
              <a:tailEnd type="none" w="med" len="med"/>
            </a:ln>
          </p:spPr>
        </p:cxnSp>
        <p:sp>
          <p:nvSpPr>
            <p:cNvPr id="106517" name="任意多边形 106516"/>
            <p:cNvSpPr/>
            <p:nvPr/>
          </p:nvSpPr>
          <p:spPr>
            <a:xfrm flipV="1">
              <a:off x="109" y="313"/>
              <a:ext cx="295" cy="295"/>
            </a:xfrm>
            <a:custGeom>
              <a:avLst/>
              <a:gdLst>
                <a:gd name="txL" fmla="*/ 4500 w 21600"/>
                <a:gd name="txT" fmla="*/ 4500 h 21600"/>
                <a:gd name="txR" fmla="*/ 17100 w 21600"/>
                <a:gd name="txB" fmla="*/ 17100 h 21600"/>
              </a:gdLst>
              <a:ahLst/>
              <a:cxnLst>
                <a:cxn ang="0">
                  <a:pos x="18900" y="10800"/>
                </a:cxn>
                <a:cxn ang="90">
                  <a:pos x="10800" y="21600"/>
                </a:cxn>
                <a:cxn ang="180">
                  <a:pos x="2700" y="10800"/>
                </a:cxn>
                <a:cxn ang="270">
                  <a:pos x="10800" y="0"/>
                </a:cxn>
              </a:cxnLst>
              <a:rect l="txL" t="txT" r="txR" b="txB"/>
              <a:pathLst>
                <a:path w="21600" h="21600">
                  <a:moveTo>
                    <a:pt x="0" y="0"/>
                  </a:moveTo>
                  <a:lnTo>
                    <a:pt x="5400" y="21600"/>
                  </a:lnTo>
                  <a:lnTo>
                    <a:pt x="16200" y="21600"/>
                  </a:lnTo>
                  <a:lnTo>
                    <a:pt x="21600" y="0"/>
                  </a:lnTo>
                  <a:close/>
                </a:path>
              </a:pathLst>
            </a:custGeom>
            <a:solidFill>
              <a:srgbClr val="FF9900"/>
            </a:solidFill>
            <a:ln w="9525" cap="flat" cmpd="sng">
              <a:solidFill>
                <a:schemeClr val="tx1"/>
              </a:solidFill>
              <a:prstDash val="solid"/>
              <a:miter/>
              <a:headEnd type="none" w="med" len="med"/>
              <a:tailEnd type="none" w="med" len="med"/>
            </a:ln>
          </p:spPr>
          <p:txBody>
            <a:bodyPr/>
            <a:p>
              <a:endParaRPr lang="zh-CN" altLang="en-US"/>
            </a:p>
          </p:txBody>
        </p:sp>
        <p:sp>
          <p:nvSpPr>
            <p:cNvPr id="106518" name="椭圆 106517"/>
            <p:cNvSpPr/>
            <p:nvPr/>
          </p:nvSpPr>
          <p:spPr>
            <a:xfrm>
              <a:off x="112" y="0"/>
              <a:ext cx="272" cy="272"/>
            </a:xfrm>
            <a:prstGeom prst="ellipse">
              <a:avLst/>
            </a:prstGeom>
            <a:solidFill>
              <a:srgbClr val="FF9900"/>
            </a:solidFill>
            <a:ln w="9525" cap="flat" cmpd="sng">
              <a:solidFill>
                <a:schemeClr val="tx1"/>
              </a:solidFill>
              <a:prstDash val="solid"/>
              <a:headEnd type="none" w="med" len="med"/>
              <a:tailEnd type="none" w="med" len="med"/>
            </a:ln>
          </p:spPr>
          <p:txBody>
            <a:bodyPr/>
            <a:p>
              <a:endParaRPr lang="zh-CN" altLang="en-US"/>
            </a:p>
          </p:txBody>
        </p:sp>
        <p:sp>
          <p:nvSpPr>
            <p:cNvPr id="106519" name="直接连接符 106518"/>
            <p:cNvSpPr/>
            <p:nvPr/>
          </p:nvSpPr>
          <p:spPr>
            <a:xfrm>
              <a:off x="432" y="608"/>
              <a:ext cx="48" cy="288"/>
            </a:xfrm>
            <a:prstGeom prst="line">
              <a:avLst/>
            </a:prstGeom>
            <a:ln w="57150" cap="flat" cmpd="sng">
              <a:solidFill>
                <a:schemeClr val="tx1"/>
              </a:solidFill>
              <a:prstDash val="solid"/>
              <a:headEnd type="none" w="med" len="med"/>
              <a:tailEnd type="none" w="med" len="med"/>
            </a:ln>
          </p:spPr>
        </p:sp>
        <p:sp>
          <p:nvSpPr>
            <p:cNvPr id="106520" name="未知"/>
            <p:cNvSpPr/>
            <p:nvPr/>
          </p:nvSpPr>
          <p:spPr>
            <a:xfrm>
              <a:off x="384" y="512"/>
              <a:ext cx="144" cy="336"/>
            </a:xfrm>
            <a:custGeom>
              <a:avLst/>
              <a:gdLst/>
              <a:ahLst/>
              <a:cxnLst/>
              <a:pathLst>
                <a:path w="144" h="336">
                  <a:moveTo>
                    <a:pt x="0" y="0"/>
                  </a:moveTo>
                  <a:lnTo>
                    <a:pt x="96" y="48"/>
                  </a:lnTo>
                  <a:lnTo>
                    <a:pt x="144" y="336"/>
                  </a:lnTo>
                </a:path>
              </a:pathLst>
            </a:custGeom>
            <a:noFill/>
            <a:ln w="38100" cap="flat" cmpd="sng">
              <a:solidFill>
                <a:schemeClr val="tx1"/>
              </a:solidFill>
              <a:prstDash val="solid"/>
              <a:headEnd type="none" w="med" len="med"/>
              <a:tailEnd type="none" w="med" len="med"/>
            </a:ln>
          </p:spPr>
          <p:txBody>
            <a:bodyPr/>
            <a:p>
              <a:endParaRPr lang="zh-CN" altLang="en-US"/>
            </a:p>
          </p:txBody>
        </p:sp>
        <p:sp>
          <p:nvSpPr>
            <p:cNvPr id="106521" name="直接连接符 106520"/>
            <p:cNvSpPr/>
            <p:nvPr/>
          </p:nvSpPr>
          <p:spPr>
            <a:xfrm flipV="1">
              <a:off x="288" y="320"/>
              <a:ext cx="240" cy="96"/>
            </a:xfrm>
            <a:prstGeom prst="line">
              <a:avLst/>
            </a:prstGeom>
            <a:ln w="38100" cap="flat" cmpd="sng">
              <a:solidFill>
                <a:schemeClr val="tx1"/>
              </a:solidFill>
              <a:prstDash val="solid"/>
              <a:headEnd type="none" w="med" len="med"/>
              <a:tailEnd type="none" w="med" len="med"/>
            </a:ln>
          </p:spPr>
        </p:sp>
        <p:sp>
          <p:nvSpPr>
            <p:cNvPr id="106522" name="直接连接符 106521"/>
            <p:cNvSpPr/>
            <p:nvPr/>
          </p:nvSpPr>
          <p:spPr>
            <a:xfrm flipV="1">
              <a:off x="373" y="272"/>
              <a:ext cx="59" cy="48"/>
            </a:xfrm>
            <a:prstGeom prst="line">
              <a:avLst/>
            </a:prstGeom>
            <a:ln w="38100" cap="flat" cmpd="sng">
              <a:solidFill>
                <a:schemeClr val="tx1"/>
              </a:solidFill>
              <a:prstDash val="solid"/>
              <a:headEnd type="none" w="med" len="med"/>
              <a:tailEnd type="none" w="med" len="med"/>
            </a:ln>
          </p:spPr>
        </p:sp>
      </p:grpSp>
      <p:sp>
        <p:nvSpPr>
          <p:cNvPr id="106523" name="直接连接符 106522"/>
          <p:cNvSpPr/>
          <p:nvPr/>
        </p:nvSpPr>
        <p:spPr>
          <a:xfrm>
            <a:off x="4648200" y="5105400"/>
            <a:ext cx="457200" cy="0"/>
          </a:xfrm>
          <a:prstGeom prst="line">
            <a:avLst/>
          </a:prstGeom>
          <a:ln w="9525" cap="flat" cmpd="sng">
            <a:solidFill>
              <a:schemeClr val="tx1"/>
            </a:solidFill>
            <a:prstDash val="solid"/>
            <a:headEnd type="none" w="med" len="med"/>
            <a:tailEnd type="none" w="med" len="med"/>
          </a:ln>
        </p:spPr>
      </p:sp>
      <p:sp>
        <p:nvSpPr>
          <p:cNvPr id="106524" name="直接连接符 106523"/>
          <p:cNvSpPr/>
          <p:nvPr/>
        </p:nvSpPr>
        <p:spPr>
          <a:xfrm>
            <a:off x="4572000" y="5029200"/>
            <a:ext cx="76200" cy="76200"/>
          </a:xfrm>
          <a:prstGeom prst="line">
            <a:avLst/>
          </a:prstGeom>
          <a:ln w="9525" cap="flat" cmpd="sng">
            <a:solidFill>
              <a:schemeClr val="tx1"/>
            </a:solidFill>
            <a:prstDash val="solid"/>
            <a:headEnd type="none" w="med" len="med"/>
            <a:tailEnd type="none" w="med" len="med"/>
          </a:ln>
        </p:spPr>
      </p:sp>
      <p:sp>
        <p:nvSpPr>
          <p:cNvPr id="106525" name="直接连接符 106524"/>
          <p:cNvSpPr/>
          <p:nvPr/>
        </p:nvSpPr>
        <p:spPr>
          <a:xfrm flipH="1">
            <a:off x="4572000" y="4876800"/>
            <a:ext cx="76200" cy="76200"/>
          </a:xfrm>
          <a:prstGeom prst="line">
            <a:avLst/>
          </a:prstGeom>
          <a:ln w="38100" cap="flat" cmpd="sng">
            <a:solidFill>
              <a:schemeClr val="tx1"/>
            </a:solidFill>
            <a:prstDash val="solid"/>
            <a:headEnd type="none" w="med" len="med"/>
            <a:tailEnd type="none" w="med" len="med"/>
          </a:ln>
        </p:spPr>
      </p:sp>
      <p:grpSp>
        <p:nvGrpSpPr>
          <p:cNvPr id="106526" name="组合 106525"/>
          <p:cNvGrpSpPr/>
          <p:nvPr/>
        </p:nvGrpSpPr>
        <p:grpSpPr>
          <a:xfrm>
            <a:off x="4800600" y="4514850"/>
            <a:ext cx="685800" cy="1504950"/>
            <a:chOff x="0" y="0"/>
            <a:chExt cx="432" cy="948"/>
          </a:xfrm>
        </p:grpSpPr>
        <p:grpSp>
          <p:nvGrpSpPr>
            <p:cNvPr id="106527" name="组合 106526"/>
            <p:cNvGrpSpPr/>
            <p:nvPr/>
          </p:nvGrpSpPr>
          <p:grpSpPr>
            <a:xfrm>
              <a:off x="0" y="0"/>
              <a:ext cx="432" cy="948"/>
              <a:chOff x="0" y="0"/>
              <a:chExt cx="432" cy="948"/>
            </a:xfrm>
          </p:grpSpPr>
          <p:sp>
            <p:nvSpPr>
              <p:cNvPr id="106528" name="任意多边形 106527"/>
              <p:cNvSpPr/>
              <p:nvPr/>
            </p:nvSpPr>
            <p:spPr>
              <a:xfrm flipV="1">
                <a:off x="48" y="313"/>
                <a:ext cx="288" cy="295"/>
              </a:xfrm>
              <a:custGeom>
                <a:avLst/>
                <a:gdLst>
                  <a:gd name="txL" fmla="*/ 4500 w 21600"/>
                  <a:gd name="txT" fmla="*/ 4500 h 21600"/>
                  <a:gd name="txR" fmla="*/ 17100 w 21600"/>
                  <a:gd name="txB" fmla="*/ 17100 h 21600"/>
                </a:gdLst>
                <a:ahLst/>
                <a:cxnLst>
                  <a:cxn ang="0">
                    <a:pos x="18900" y="10800"/>
                  </a:cxn>
                  <a:cxn ang="90">
                    <a:pos x="10800" y="21600"/>
                  </a:cxn>
                  <a:cxn ang="180">
                    <a:pos x="2700" y="10800"/>
                  </a:cxn>
                  <a:cxn ang="270">
                    <a:pos x="10800" y="0"/>
                  </a:cxn>
                </a:cxnLst>
                <a:rect l="txL" t="txT" r="txR" b="txB"/>
                <a:pathLst>
                  <a:path w="21600" h="21600">
                    <a:moveTo>
                      <a:pt x="0" y="0"/>
                    </a:moveTo>
                    <a:lnTo>
                      <a:pt x="5400" y="21600"/>
                    </a:lnTo>
                    <a:lnTo>
                      <a:pt x="16200" y="21600"/>
                    </a:lnTo>
                    <a:lnTo>
                      <a:pt x="21600" y="0"/>
                    </a:lnTo>
                    <a:close/>
                  </a:path>
                </a:pathLst>
              </a:custGeom>
              <a:solidFill>
                <a:srgbClr val="FF9900"/>
              </a:solidFill>
              <a:ln w="9525" cap="flat" cmpd="sng">
                <a:solidFill>
                  <a:schemeClr val="tx1"/>
                </a:solidFill>
                <a:prstDash val="solid"/>
                <a:miter/>
                <a:headEnd type="none" w="med" len="med"/>
                <a:tailEnd type="none" w="med" len="med"/>
              </a:ln>
            </p:spPr>
            <p:txBody>
              <a:bodyPr/>
              <a:p>
                <a:endParaRPr lang="zh-CN" altLang="en-US"/>
              </a:p>
            </p:txBody>
          </p:sp>
          <p:grpSp>
            <p:nvGrpSpPr>
              <p:cNvPr id="106529" name="组合 106528"/>
              <p:cNvGrpSpPr/>
              <p:nvPr/>
            </p:nvGrpSpPr>
            <p:grpSpPr>
              <a:xfrm>
                <a:off x="0" y="0"/>
                <a:ext cx="432" cy="948"/>
                <a:chOff x="0" y="0"/>
                <a:chExt cx="432" cy="948"/>
              </a:xfrm>
            </p:grpSpPr>
            <p:sp>
              <p:nvSpPr>
                <p:cNvPr id="106530" name="直接连接符 106529"/>
                <p:cNvSpPr/>
                <p:nvPr/>
              </p:nvSpPr>
              <p:spPr>
                <a:xfrm>
                  <a:off x="48" y="608"/>
                  <a:ext cx="0" cy="340"/>
                </a:xfrm>
                <a:prstGeom prst="line">
                  <a:avLst/>
                </a:prstGeom>
                <a:ln w="9525" cap="flat" cmpd="sng">
                  <a:solidFill>
                    <a:schemeClr val="tx1"/>
                  </a:solidFill>
                  <a:prstDash val="solid"/>
                  <a:headEnd type="none" w="med" len="med"/>
                  <a:tailEnd type="none" w="med" len="med"/>
                </a:ln>
              </p:spPr>
            </p:sp>
            <p:sp>
              <p:nvSpPr>
                <p:cNvPr id="106531" name="直接连接符 106530"/>
                <p:cNvSpPr/>
                <p:nvPr/>
              </p:nvSpPr>
              <p:spPr>
                <a:xfrm>
                  <a:off x="336" y="608"/>
                  <a:ext cx="0" cy="340"/>
                </a:xfrm>
                <a:prstGeom prst="line">
                  <a:avLst/>
                </a:prstGeom>
                <a:ln w="9525" cap="flat" cmpd="sng">
                  <a:solidFill>
                    <a:schemeClr val="tx1"/>
                  </a:solidFill>
                  <a:prstDash val="solid"/>
                  <a:headEnd type="none" w="med" len="med"/>
                  <a:tailEnd type="none" w="med" len="med"/>
                </a:ln>
              </p:spPr>
            </p:sp>
            <p:sp>
              <p:nvSpPr>
                <p:cNvPr id="106532" name="直接连接符 106531"/>
                <p:cNvSpPr/>
                <p:nvPr/>
              </p:nvSpPr>
              <p:spPr>
                <a:xfrm flipV="1">
                  <a:off x="336" y="368"/>
                  <a:ext cx="96" cy="240"/>
                </a:xfrm>
                <a:prstGeom prst="line">
                  <a:avLst/>
                </a:prstGeom>
                <a:ln w="9525" cap="flat" cmpd="sng">
                  <a:solidFill>
                    <a:schemeClr val="tx1"/>
                  </a:solidFill>
                  <a:prstDash val="solid"/>
                  <a:headEnd type="none" w="med" len="med"/>
                  <a:tailEnd type="none" w="med" len="med"/>
                </a:ln>
              </p:spPr>
            </p:sp>
            <p:sp>
              <p:nvSpPr>
                <p:cNvPr id="106533" name="直接连接符 106532"/>
                <p:cNvSpPr/>
                <p:nvPr/>
              </p:nvSpPr>
              <p:spPr>
                <a:xfrm flipV="1">
                  <a:off x="48" y="368"/>
                  <a:ext cx="96" cy="240"/>
                </a:xfrm>
                <a:prstGeom prst="line">
                  <a:avLst/>
                </a:prstGeom>
                <a:ln w="9525" cap="flat" cmpd="sng">
                  <a:solidFill>
                    <a:schemeClr val="tx1"/>
                  </a:solidFill>
                  <a:prstDash val="solid"/>
                  <a:headEnd type="none" w="med" len="med"/>
                  <a:tailEnd type="none" w="med" len="med"/>
                </a:ln>
              </p:spPr>
            </p:sp>
            <p:sp>
              <p:nvSpPr>
                <p:cNvPr id="106534" name="直接连接符 106533"/>
                <p:cNvSpPr/>
                <p:nvPr/>
              </p:nvSpPr>
              <p:spPr>
                <a:xfrm>
                  <a:off x="144" y="368"/>
                  <a:ext cx="288" cy="0"/>
                </a:xfrm>
                <a:prstGeom prst="line">
                  <a:avLst/>
                </a:prstGeom>
                <a:ln w="9525" cap="flat" cmpd="sng">
                  <a:solidFill>
                    <a:schemeClr val="tx1"/>
                  </a:solidFill>
                  <a:prstDash val="solid"/>
                  <a:headEnd type="none" w="med" len="med"/>
                  <a:tailEnd type="none" w="med" len="med"/>
                </a:ln>
              </p:spPr>
            </p:sp>
            <p:sp>
              <p:nvSpPr>
                <p:cNvPr id="106535" name="椭圆 106534"/>
                <p:cNvSpPr/>
                <p:nvPr/>
              </p:nvSpPr>
              <p:spPr>
                <a:xfrm>
                  <a:off x="48" y="0"/>
                  <a:ext cx="272" cy="272"/>
                </a:xfrm>
                <a:prstGeom prst="ellipse">
                  <a:avLst/>
                </a:prstGeom>
                <a:solidFill>
                  <a:srgbClr val="FF9900"/>
                </a:solidFill>
                <a:ln w="9525" cap="flat" cmpd="sng">
                  <a:solidFill>
                    <a:schemeClr val="tx1"/>
                  </a:solidFill>
                  <a:prstDash val="solid"/>
                  <a:headEnd type="none" w="med" len="med"/>
                  <a:tailEnd type="none" w="med" len="med"/>
                </a:ln>
              </p:spPr>
              <p:txBody>
                <a:bodyPr/>
                <a:p>
                  <a:endParaRPr lang="zh-CN" altLang="en-US"/>
                </a:p>
              </p:txBody>
            </p:sp>
            <p:sp>
              <p:nvSpPr>
                <p:cNvPr id="106536" name="直接连接符 106535"/>
                <p:cNvSpPr/>
                <p:nvPr/>
              </p:nvSpPr>
              <p:spPr>
                <a:xfrm>
                  <a:off x="0" y="608"/>
                  <a:ext cx="0" cy="192"/>
                </a:xfrm>
                <a:prstGeom prst="line">
                  <a:avLst/>
                </a:prstGeom>
                <a:ln w="9525" cap="flat" cmpd="sng">
                  <a:solidFill>
                    <a:schemeClr val="tx1"/>
                  </a:solidFill>
                  <a:prstDash val="solid"/>
                  <a:headEnd type="none" w="med" len="med"/>
                  <a:tailEnd type="none" w="med" len="med"/>
                </a:ln>
              </p:spPr>
            </p:sp>
            <p:sp>
              <p:nvSpPr>
                <p:cNvPr id="106537" name="直接连接符 106536"/>
                <p:cNvSpPr/>
                <p:nvPr/>
              </p:nvSpPr>
              <p:spPr>
                <a:xfrm>
                  <a:off x="288" y="656"/>
                  <a:ext cx="0" cy="144"/>
                </a:xfrm>
                <a:prstGeom prst="line">
                  <a:avLst/>
                </a:prstGeom>
                <a:ln w="9525" cap="flat" cmpd="sng">
                  <a:solidFill>
                    <a:schemeClr val="tx1"/>
                  </a:solidFill>
                  <a:prstDash val="solid"/>
                  <a:headEnd type="none" w="med" len="med"/>
                  <a:tailEnd type="none" w="med" len="med"/>
                </a:ln>
              </p:spPr>
            </p:sp>
          </p:grpSp>
        </p:grpSp>
        <p:sp>
          <p:nvSpPr>
            <p:cNvPr id="106538" name="直接连接符 106537"/>
            <p:cNvSpPr/>
            <p:nvPr/>
          </p:nvSpPr>
          <p:spPr>
            <a:xfrm>
              <a:off x="0" y="280"/>
              <a:ext cx="91" cy="136"/>
            </a:xfrm>
            <a:prstGeom prst="line">
              <a:avLst/>
            </a:prstGeom>
            <a:ln w="38100" cap="flat" cmpd="sng">
              <a:solidFill>
                <a:schemeClr val="tx1"/>
              </a:solidFill>
              <a:prstDash val="solid"/>
              <a:headEnd type="none" w="med" len="med"/>
              <a:tailEnd type="none" w="med" len="med"/>
            </a:ln>
          </p:spPr>
        </p:sp>
        <p:sp>
          <p:nvSpPr>
            <p:cNvPr id="106539" name="未知"/>
            <p:cNvSpPr/>
            <p:nvPr/>
          </p:nvSpPr>
          <p:spPr>
            <a:xfrm>
              <a:off x="0" y="512"/>
              <a:ext cx="96" cy="288"/>
            </a:xfrm>
            <a:custGeom>
              <a:avLst/>
              <a:gdLst/>
              <a:ahLst/>
              <a:cxnLst/>
              <a:pathLst>
                <a:path w="96" h="288">
                  <a:moveTo>
                    <a:pt x="96" y="0"/>
                  </a:moveTo>
                  <a:lnTo>
                    <a:pt x="0" y="48"/>
                  </a:lnTo>
                  <a:lnTo>
                    <a:pt x="0" y="288"/>
                  </a:lnTo>
                </a:path>
              </a:pathLst>
            </a:custGeom>
            <a:noFill/>
            <a:ln w="57150" cap="flat" cmpd="sng">
              <a:solidFill>
                <a:schemeClr val="tx1"/>
              </a:solidFill>
              <a:prstDash val="solid"/>
              <a:headEnd type="none" w="med" len="med"/>
              <a:tailEnd type="none" w="med" len="med"/>
            </a:ln>
          </p:spPr>
          <p:txBody>
            <a:bodyPr/>
            <a:p>
              <a:endParaRPr lang="zh-CN" altLang="en-US"/>
            </a:p>
          </p:txBody>
        </p:sp>
      </p:grpSp>
      <p:grpSp>
        <p:nvGrpSpPr>
          <p:cNvPr id="106540" name="组合 106539"/>
          <p:cNvGrpSpPr/>
          <p:nvPr/>
        </p:nvGrpSpPr>
        <p:grpSpPr>
          <a:xfrm>
            <a:off x="5486400" y="2895600"/>
            <a:ext cx="533400" cy="838200"/>
            <a:chOff x="0" y="0"/>
            <a:chExt cx="336" cy="528"/>
          </a:xfrm>
        </p:grpSpPr>
        <p:sp>
          <p:nvSpPr>
            <p:cNvPr id="106541" name="椭圆 106540"/>
            <p:cNvSpPr/>
            <p:nvPr/>
          </p:nvSpPr>
          <p:spPr>
            <a:xfrm>
              <a:off x="16" y="0"/>
              <a:ext cx="272" cy="272"/>
            </a:xfrm>
            <a:prstGeom prst="ellipse">
              <a:avLst/>
            </a:prstGeom>
            <a:solidFill>
              <a:srgbClr val="FF9900"/>
            </a:solidFill>
            <a:ln w="9525" cap="flat" cmpd="sng">
              <a:solidFill>
                <a:schemeClr val="tx1"/>
              </a:solidFill>
              <a:prstDash val="solid"/>
              <a:headEnd type="none" w="med" len="med"/>
              <a:tailEnd type="none" w="med" len="med"/>
            </a:ln>
          </p:spPr>
          <p:txBody>
            <a:bodyPr/>
            <a:p>
              <a:endParaRPr lang="zh-CN" altLang="en-US"/>
            </a:p>
          </p:txBody>
        </p:sp>
        <p:sp>
          <p:nvSpPr>
            <p:cNvPr id="106542" name="未知"/>
            <p:cNvSpPr/>
            <p:nvPr/>
          </p:nvSpPr>
          <p:spPr>
            <a:xfrm>
              <a:off x="192" y="336"/>
              <a:ext cx="144" cy="192"/>
            </a:xfrm>
            <a:custGeom>
              <a:avLst/>
              <a:gdLst/>
              <a:ahLst/>
              <a:cxnLst/>
              <a:pathLst>
                <a:path w="144" h="192">
                  <a:moveTo>
                    <a:pt x="0" y="0"/>
                  </a:moveTo>
                  <a:lnTo>
                    <a:pt x="144" y="48"/>
                  </a:lnTo>
                  <a:lnTo>
                    <a:pt x="0" y="192"/>
                  </a:lnTo>
                </a:path>
              </a:pathLst>
            </a:custGeom>
            <a:noFill/>
            <a:ln w="38100" cap="flat" cmpd="sng">
              <a:solidFill>
                <a:schemeClr val="tx1"/>
              </a:solidFill>
              <a:prstDash val="solid"/>
              <a:headEnd type="none" w="med" len="med"/>
              <a:tailEnd type="none" w="med" len="med"/>
            </a:ln>
          </p:spPr>
          <p:txBody>
            <a:bodyPr/>
            <a:p>
              <a:endParaRPr lang="zh-CN" altLang="en-US"/>
            </a:p>
          </p:txBody>
        </p:sp>
        <p:sp>
          <p:nvSpPr>
            <p:cNvPr id="106543" name="直接连接符 106542"/>
            <p:cNvSpPr/>
            <p:nvPr/>
          </p:nvSpPr>
          <p:spPr>
            <a:xfrm flipH="1">
              <a:off x="0" y="336"/>
              <a:ext cx="48" cy="48"/>
            </a:xfrm>
            <a:prstGeom prst="line">
              <a:avLst/>
            </a:prstGeom>
            <a:ln w="38100" cap="flat" cmpd="sng">
              <a:solidFill>
                <a:schemeClr val="tx1"/>
              </a:solidFill>
              <a:prstDash val="solid"/>
              <a:headEnd type="none" w="med" len="med"/>
              <a:tailEnd type="none" w="med" len="med"/>
            </a:ln>
          </p:spPr>
        </p:sp>
      </p:grpSp>
      <p:sp>
        <p:nvSpPr>
          <p:cNvPr id="106544" name="椭圆 106543"/>
          <p:cNvSpPr/>
          <p:nvPr/>
        </p:nvSpPr>
        <p:spPr>
          <a:xfrm>
            <a:off x="3962400" y="2895600"/>
            <a:ext cx="431800" cy="431800"/>
          </a:xfrm>
          <a:prstGeom prst="ellipse">
            <a:avLst/>
          </a:prstGeom>
          <a:solidFill>
            <a:srgbClr val="FF9900"/>
          </a:solidFill>
          <a:ln w="9525" cap="flat" cmpd="sng">
            <a:solidFill>
              <a:schemeClr val="tx1"/>
            </a:solidFill>
            <a:prstDash val="solid"/>
            <a:headEnd type="none" w="med" len="med"/>
            <a:tailEnd type="none" w="med" len="med"/>
          </a:ln>
        </p:spPr>
        <p:txBody>
          <a:bodyPr/>
          <a:p>
            <a:endParaRPr lang="zh-CN" altLang="en-US"/>
          </a:p>
        </p:txBody>
      </p:sp>
      <p:sp>
        <p:nvSpPr>
          <p:cNvPr id="106545" name="未知"/>
          <p:cNvSpPr/>
          <p:nvPr/>
        </p:nvSpPr>
        <p:spPr>
          <a:xfrm>
            <a:off x="3886200" y="3429000"/>
            <a:ext cx="152400" cy="228600"/>
          </a:xfrm>
          <a:custGeom>
            <a:avLst/>
            <a:gdLst/>
            <a:ahLst/>
            <a:cxnLst/>
            <a:pathLst>
              <a:path w="96" h="144">
                <a:moveTo>
                  <a:pt x="96" y="0"/>
                </a:moveTo>
                <a:lnTo>
                  <a:pt x="0" y="48"/>
                </a:lnTo>
                <a:lnTo>
                  <a:pt x="48" y="144"/>
                </a:lnTo>
              </a:path>
            </a:pathLst>
          </a:custGeom>
          <a:noFill/>
          <a:ln w="38100" cap="flat" cmpd="sng">
            <a:solidFill>
              <a:schemeClr val="tx1"/>
            </a:solidFill>
            <a:prstDash val="solid"/>
            <a:headEnd type="none" w="med" len="med"/>
            <a:tailEnd type="none" w="med" len="med"/>
          </a:ln>
        </p:spPr>
        <p:txBody>
          <a:bodyPr/>
          <a:p>
            <a:endParaRPr lang="zh-CN" altLang="en-US"/>
          </a:p>
        </p:txBody>
      </p:sp>
      <p:sp>
        <p:nvSpPr>
          <p:cNvPr id="106546" name="未知"/>
          <p:cNvSpPr/>
          <p:nvPr/>
        </p:nvSpPr>
        <p:spPr>
          <a:xfrm>
            <a:off x="4267200" y="3429000"/>
            <a:ext cx="152400" cy="152400"/>
          </a:xfrm>
          <a:custGeom>
            <a:avLst/>
            <a:gdLst/>
            <a:ahLst/>
            <a:cxnLst/>
            <a:pathLst>
              <a:path w="96" h="96">
                <a:moveTo>
                  <a:pt x="0" y="0"/>
                </a:moveTo>
                <a:lnTo>
                  <a:pt x="96" y="0"/>
                </a:lnTo>
                <a:lnTo>
                  <a:pt x="96" y="96"/>
                </a:lnTo>
              </a:path>
            </a:pathLst>
          </a:custGeom>
          <a:noFill/>
          <a:ln w="38100" cap="flat" cmpd="sng">
            <a:solidFill>
              <a:schemeClr val="tx1"/>
            </a:solidFill>
            <a:prstDash val="solid"/>
            <a:headEnd type="none" w="med" len="med"/>
            <a:tailEnd type="none" w="med" len="med"/>
          </a:ln>
        </p:spPr>
        <p:txBody>
          <a:bodyPr/>
          <a:p>
            <a:endParaRPr lang="zh-CN" altLang="en-US"/>
          </a:p>
        </p:txBody>
      </p:sp>
      <p:sp>
        <p:nvSpPr>
          <p:cNvPr id="106547" name="椭圆 106546"/>
          <p:cNvSpPr/>
          <p:nvPr/>
        </p:nvSpPr>
        <p:spPr>
          <a:xfrm>
            <a:off x="4495800" y="4038600"/>
            <a:ext cx="1143000" cy="304800"/>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06548" name="未知"/>
          <p:cNvSpPr/>
          <p:nvPr/>
        </p:nvSpPr>
        <p:spPr>
          <a:xfrm>
            <a:off x="4724400" y="3825875"/>
            <a:ext cx="609600" cy="441325"/>
          </a:xfrm>
          <a:custGeom>
            <a:avLst/>
            <a:gdLst/>
            <a:ahLst/>
            <a:cxnLst/>
            <a:pathLst>
              <a:path w="360" h="278">
                <a:moveTo>
                  <a:pt x="0" y="206"/>
                </a:moveTo>
                <a:cubicBezTo>
                  <a:pt x="20" y="88"/>
                  <a:pt x="28" y="105"/>
                  <a:pt x="144" y="62"/>
                </a:cubicBezTo>
                <a:cubicBezTo>
                  <a:pt x="187" y="126"/>
                  <a:pt x="181" y="168"/>
                  <a:pt x="156" y="242"/>
                </a:cubicBezTo>
                <a:cubicBezTo>
                  <a:pt x="140" y="193"/>
                  <a:pt x="130" y="0"/>
                  <a:pt x="180" y="134"/>
                </a:cubicBezTo>
                <a:cubicBezTo>
                  <a:pt x="186" y="149"/>
                  <a:pt x="188" y="166"/>
                  <a:pt x="192" y="182"/>
                </a:cubicBezTo>
                <a:cubicBezTo>
                  <a:pt x="196" y="130"/>
                  <a:pt x="190" y="76"/>
                  <a:pt x="204" y="26"/>
                </a:cubicBezTo>
                <a:cubicBezTo>
                  <a:pt x="207" y="14"/>
                  <a:pt x="235" y="2"/>
                  <a:pt x="240" y="14"/>
                </a:cubicBezTo>
                <a:cubicBezTo>
                  <a:pt x="256" y="51"/>
                  <a:pt x="245" y="94"/>
                  <a:pt x="252" y="134"/>
                </a:cubicBezTo>
                <a:cubicBezTo>
                  <a:pt x="257" y="159"/>
                  <a:pt x="270" y="181"/>
                  <a:pt x="276" y="206"/>
                </a:cubicBezTo>
                <a:cubicBezTo>
                  <a:pt x="282" y="230"/>
                  <a:pt x="284" y="254"/>
                  <a:pt x="288" y="278"/>
                </a:cubicBezTo>
                <a:cubicBezTo>
                  <a:pt x="300" y="207"/>
                  <a:pt x="296" y="134"/>
                  <a:pt x="336" y="74"/>
                </a:cubicBezTo>
                <a:cubicBezTo>
                  <a:pt x="340" y="86"/>
                  <a:pt x="345" y="98"/>
                  <a:pt x="348" y="110"/>
                </a:cubicBezTo>
                <a:cubicBezTo>
                  <a:pt x="353" y="130"/>
                  <a:pt x="360" y="170"/>
                  <a:pt x="360" y="170"/>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106549" name="未知"/>
          <p:cNvSpPr/>
          <p:nvPr/>
        </p:nvSpPr>
        <p:spPr>
          <a:xfrm>
            <a:off x="4643438" y="3935413"/>
            <a:ext cx="885825" cy="369887"/>
          </a:xfrm>
          <a:custGeom>
            <a:avLst/>
            <a:gdLst/>
            <a:ahLst/>
            <a:cxnLst/>
            <a:pathLst>
              <a:path w="558" h="233">
                <a:moveTo>
                  <a:pt x="3" y="185"/>
                </a:moveTo>
                <a:cubicBezTo>
                  <a:pt x="20" y="0"/>
                  <a:pt x="0" y="37"/>
                  <a:pt x="75" y="137"/>
                </a:cubicBezTo>
                <a:cubicBezTo>
                  <a:pt x="80" y="152"/>
                  <a:pt x="90" y="205"/>
                  <a:pt x="123" y="197"/>
                </a:cubicBezTo>
                <a:cubicBezTo>
                  <a:pt x="135" y="194"/>
                  <a:pt x="131" y="173"/>
                  <a:pt x="135" y="161"/>
                </a:cubicBezTo>
                <a:cubicBezTo>
                  <a:pt x="147" y="165"/>
                  <a:pt x="159" y="178"/>
                  <a:pt x="171" y="173"/>
                </a:cubicBezTo>
                <a:cubicBezTo>
                  <a:pt x="184" y="168"/>
                  <a:pt x="187" y="149"/>
                  <a:pt x="195" y="137"/>
                </a:cubicBezTo>
                <a:cubicBezTo>
                  <a:pt x="207" y="121"/>
                  <a:pt x="219" y="105"/>
                  <a:pt x="231" y="89"/>
                </a:cubicBezTo>
                <a:cubicBezTo>
                  <a:pt x="243" y="93"/>
                  <a:pt x="260" y="90"/>
                  <a:pt x="267" y="101"/>
                </a:cubicBezTo>
                <a:cubicBezTo>
                  <a:pt x="306" y="159"/>
                  <a:pt x="245" y="184"/>
                  <a:pt x="315" y="137"/>
                </a:cubicBezTo>
                <a:cubicBezTo>
                  <a:pt x="317" y="125"/>
                  <a:pt x="319" y="29"/>
                  <a:pt x="363" y="29"/>
                </a:cubicBezTo>
                <a:cubicBezTo>
                  <a:pt x="376" y="29"/>
                  <a:pt x="372" y="53"/>
                  <a:pt x="375" y="65"/>
                </a:cubicBezTo>
                <a:cubicBezTo>
                  <a:pt x="380" y="89"/>
                  <a:pt x="383" y="113"/>
                  <a:pt x="387" y="137"/>
                </a:cubicBezTo>
                <a:cubicBezTo>
                  <a:pt x="399" y="129"/>
                  <a:pt x="413" y="123"/>
                  <a:pt x="423" y="113"/>
                </a:cubicBezTo>
                <a:cubicBezTo>
                  <a:pt x="433" y="103"/>
                  <a:pt x="433" y="77"/>
                  <a:pt x="447" y="77"/>
                </a:cubicBezTo>
                <a:cubicBezTo>
                  <a:pt x="460" y="77"/>
                  <a:pt x="456" y="101"/>
                  <a:pt x="459" y="113"/>
                </a:cubicBezTo>
                <a:cubicBezTo>
                  <a:pt x="464" y="129"/>
                  <a:pt x="467" y="145"/>
                  <a:pt x="471" y="161"/>
                </a:cubicBezTo>
                <a:cubicBezTo>
                  <a:pt x="459" y="31"/>
                  <a:pt x="501" y="3"/>
                  <a:pt x="375" y="41"/>
                </a:cubicBezTo>
                <a:cubicBezTo>
                  <a:pt x="361" y="45"/>
                  <a:pt x="351" y="57"/>
                  <a:pt x="339" y="65"/>
                </a:cubicBezTo>
                <a:cubicBezTo>
                  <a:pt x="310" y="153"/>
                  <a:pt x="352" y="65"/>
                  <a:pt x="291" y="77"/>
                </a:cubicBezTo>
                <a:cubicBezTo>
                  <a:pt x="277" y="80"/>
                  <a:pt x="275" y="101"/>
                  <a:pt x="267" y="113"/>
                </a:cubicBezTo>
                <a:cubicBezTo>
                  <a:pt x="260" y="91"/>
                  <a:pt x="255" y="53"/>
                  <a:pt x="219" y="53"/>
                </a:cubicBezTo>
                <a:cubicBezTo>
                  <a:pt x="205" y="53"/>
                  <a:pt x="195" y="69"/>
                  <a:pt x="183" y="77"/>
                </a:cubicBezTo>
                <a:cubicBezTo>
                  <a:pt x="148" y="183"/>
                  <a:pt x="145" y="155"/>
                  <a:pt x="207" y="101"/>
                </a:cubicBezTo>
                <a:cubicBezTo>
                  <a:pt x="222" y="88"/>
                  <a:pt x="237" y="74"/>
                  <a:pt x="255" y="65"/>
                </a:cubicBezTo>
                <a:cubicBezTo>
                  <a:pt x="286" y="50"/>
                  <a:pt x="320" y="44"/>
                  <a:pt x="351" y="29"/>
                </a:cubicBezTo>
                <a:cubicBezTo>
                  <a:pt x="375" y="33"/>
                  <a:pt x="400" y="33"/>
                  <a:pt x="423" y="41"/>
                </a:cubicBezTo>
                <a:cubicBezTo>
                  <a:pt x="466" y="55"/>
                  <a:pt x="472" y="103"/>
                  <a:pt x="495" y="137"/>
                </a:cubicBezTo>
                <a:cubicBezTo>
                  <a:pt x="487" y="105"/>
                  <a:pt x="466" y="74"/>
                  <a:pt x="471" y="41"/>
                </a:cubicBezTo>
                <a:cubicBezTo>
                  <a:pt x="473" y="28"/>
                  <a:pt x="498" y="44"/>
                  <a:pt x="507" y="53"/>
                </a:cubicBezTo>
                <a:cubicBezTo>
                  <a:pt x="516" y="62"/>
                  <a:pt x="513" y="78"/>
                  <a:pt x="519" y="89"/>
                </a:cubicBezTo>
                <a:cubicBezTo>
                  <a:pt x="525" y="102"/>
                  <a:pt x="535" y="113"/>
                  <a:pt x="543" y="125"/>
                </a:cubicBezTo>
                <a:cubicBezTo>
                  <a:pt x="558" y="201"/>
                  <a:pt x="555" y="165"/>
                  <a:pt x="555" y="233"/>
                </a:cubicBezTo>
              </a:path>
            </a:pathLst>
          </a:custGeom>
          <a:noFill/>
          <a:ln w="9525" cap="flat" cmpd="sng">
            <a:solidFill>
              <a:schemeClr val="tx1"/>
            </a:solidFill>
            <a:prstDash val="solid"/>
            <a:headEnd type="none" w="med" len="med"/>
            <a:tailEnd type="none" w="med" len="med"/>
          </a:ln>
        </p:spPr>
        <p:txBody>
          <a:bodyPr/>
          <a:p>
            <a:endParaRPr lang="zh-CN" altLang="en-US"/>
          </a:p>
        </p:txBody>
      </p:sp>
      <p:sp>
        <p:nvSpPr>
          <p:cNvPr id="106550" name="文本框 106549"/>
          <p:cNvSpPr txBox="1"/>
          <p:nvPr/>
        </p:nvSpPr>
        <p:spPr>
          <a:xfrm>
            <a:off x="1524000" y="2514600"/>
            <a:ext cx="1066800" cy="457200"/>
          </a:xfrm>
          <a:prstGeom prst="rect">
            <a:avLst/>
          </a:prstGeom>
          <a:noFill/>
          <a:ln w="9525">
            <a:noFill/>
          </a:ln>
        </p:spPr>
        <p:txBody>
          <a:bodyPr>
            <a:spAutoFit/>
          </a:bodyPr>
          <a:p>
            <a:pPr>
              <a:spcBef>
                <a:spcPct val="50000"/>
              </a:spcBef>
            </a:pPr>
            <a:r>
              <a:rPr lang="en-US" altLang="zh-CN" sz="2400" b="0">
                <a:latin typeface="Comic Sans MS" panose="030F0702030302020204" pitchFamily="66" charset="0"/>
              </a:rPr>
              <a:t>Room</a:t>
            </a:r>
            <a:endParaRPr lang="en-US" altLang="zh-CN" sz="2400" b="0">
              <a:latin typeface="Times New Roman" panose="02020603050405020304" pitchFamily="18" charset="0"/>
            </a:endParaRPr>
          </a:p>
        </p:txBody>
      </p:sp>
      <p:sp>
        <p:nvSpPr>
          <p:cNvPr id="106551" name="直接连接符 106550"/>
          <p:cNvSpPr/>
          <p:nvPr/>
        </p:nvSpPr>
        <p:spPr>
          <a:xfrm flipH="1">
            <a:off x="4114800" y="4495800"/>
            <a:ext cx="228600" cy="228600"/>
          </a:xfrm>
          <a:prstGeom prst="line">
            <a:avLst/>
          </a:prstGeom>
          <a:ln w="38100" cap="flat" cmpd="sng">
            <a:solidFill>
              <a:schemeClr val="accent1"/>
            </a:solidFill>
            <a:prstDash val="solid"/>
            <a:headEnd type="none" w="med" len="med"/>
            <a:tailEnd type="none" w="med" len="med"/>
          </a:ln>
        </p:spPr>
      </p:sp>
      <p:sp>
        <p:nvSpPr>
          <p:cNvPr id="106552" name="直接连接符 106551"/>
          <p:cNvSpPr/>
          <p:nvPr/>
        </p:nvSpPr>
        <p:spPr>
          <a:xfrm>
            <a:off x="5715000" y="4495800"/>
            <a:ext cx="176213" cy="252413"/>
          </a:xfrm>
          <a:prstGeom prst="line">
            <a:avLst/>
          </a:prstGeom>
          <a:ln w="38100" cap="flat" cmpd="sng">
            <a:solidFill>
              <a:schemeClr val="accent1"/>
            </a:solidFill>
            <a:prstDash val="solid"/>
            <a:headEnd type="none" w="med" len="med"/>
            <a:tailEnd type="none" w="med" len="med"/>
          </a:ln>
        </p:spPr>
      </p:sp>
      <p:sp>
        <p:nvSpPr>
          <p:cNvPr id="106553" name="直接连接符 106552"/>
          <p:cNvSpPr/>
          <p:nvPr/>
        </p:nvSpPr>
        <p:spPr>
          <a:xfrm flipH="1">
            <a:off x="6019800" y="3886200"/>
            <a:ext cx="304800" cy="152400"/>
          </a:xfrm>
          <a:prstGeom prst="line">
            <a:avLst/>
          </a:prstGeom>
          <a:ln w="38100" cap="flat" cmpd="sng">
            <a:solidFill>
              <a:schemeClr val="accent1"/>
            </a:solidFill>
            <a:prstDash val="solid"/>
            <a:headEnd type="none" w="med" len="med"/>
            <a:tailEnd type="none" w="med" len="med"/>
          </a:ln>
        </p:spPr>
      </p:sp>
      <p:sp>
        <p:nvSpPr>
          <p:cNvPr id="106554" name="直接连接符 106553"/>
          <p:cNvSpPr/>
          <p:nvPr/>
        </p:nvSpPr>
        <p:spPr>
          <a:xfrm>
            <a:off x="4876800" y="3517900"/>
            <a:ext cx="107950" cy="215900"/>
          </a:xfrm>
          <a:prstGeom prst="line">
            <a:avLst/>
          </a:prstGeom>
          <a:ln w="38100" cap="flat" cmpd="sng">
            <a:solidFill>
              <a:schemeClr val="accent1"/>
            </a:solidFill>
            <a:prstDash val="solid"/>
            <a:headEnd type="none" w="med" len="med"/>
            <a:tailEnd type="none" w="med" len="med"/>
          </a:ln>
        </p:spPr>
      </p:sp>
      <p:sp>
        <p:nvSpPr>
          <p:cNvPr id="106555" name="直接连接符 106554"/>
          <p:cNvSpPr/>
          <p:nvPr/>
        </p:nvSpPr>
        <p:spPr>
          <a:xfrm>
            <a:off x="3678238" y="3962400"/>
            <a:ext cx="360362" cy="136525"/>
          </a:xfrm>
          <a:prstGeom prst="line">
            <a:avLst/>
          </a:prstGeom>
          <a:ln w="38100" cap="flat" cmpd="sng">
            <a:solidFill>
              <a:schemeClr val="accent1"/>
            </a:solidFill>
            <a:prstDash val="solid"/>
            <a:headEnd type="none" w="med" len="med"/>
            <a:tailEnd type="none" w="med" len="med"/>
          </a:ln>
        </p:spPr>
      </p:sp>
      <p:sp>
        <p:nvSpPr>
          <p:cNvPr id="106556" name="文本框 106555"/>
          <p:cNvSpPr txBox="1"/>
          <p:nvPr/>
        </p:nvSpPr>
        <p:spPr>
          <a:xfrm>
            <a:off x="7162800" y="4038600"/>
            <a:ext cx="762000" cy="457200"/>
          </a:xfrm>
          <a:prstGeom prst="rect">
            <a:avLst/>
          </a:prstGeom>
          <a:noFill/>
          <a:ln w="9525">
            <a:noFill/>
          </a:ln>
        </p:spPr>
        <p:txBody>
          <a:bodyPr>
            <a:spAutoFit/>
          </a:bodyPr>
          <a:p>
            <a:pPr>
              <a:spcBef>
                <a:spcPct val="50000"/>
              </a:spcBef>
            </a:pPr>
            <a:r>
              <a:rPr lang="en-US" altLang="zh-CN" sz="2400" b="0">
                <a:latin typeface="Comic Sans MS" panose="030F0702030302020204" pitchFamily="66" charset="0"/>
              </a:rPr>
              <a:t>ph0</a:t>
            </a:r>
            <a:endParaRPr lang="en-US" altLang="zh-CN" sz="2400" b="0">
              <a:latin typeface="Times New Roman" panose="02020603050405020304" pitchFamily="18" charset="0"/>
            </a:endParaRPr>
          </a:p>
        </p:txBody>
      </p:sp>
      <p:sp>
        <p:nvSpPr>
          <p:cNvPr id="106557" name="文本框 106556"/>
          <p:cNvSpPr txBox="1"/>
          <p:nvPr/>
        </p:nvSpPr>
        <p:spPr>
          <a:xfrm>
            <a:off x="4724400" y="5943600"/>
            <a:ext cx="838200" cy="457200"/>
          </a:xfrm>
          <a:prstGeom prst="rect">
            <a:avLst/>
          </a:prstGeom>
          <a:noFill/>
          <a:ln w="9525">
            <a:noFill/>
          </a:ln>
        </p:spPr>
        <p:txBody>
          <a:bodyPr>
            <a:spAutoFit/>
          </a:bodyPr>
          <a:p>
            <a:pPr>
              <a:spcBef>
                <a:spcPct val="50000"/>
              </a:spcBef>
            </a:pPr>
            <a:r>
              <a:rPr lang="en-US" altLang="zh-CN" sz="2400" b="0">
                <a:latin typeface="Comic Sans MS" panose="030F0702030302020204" pitchFamily="66" charset="0"/>
              </a:rPr>
              <a:t>ph4</a:t>
            </a:r>
            <a:endParaRPr lang="en-US" altLang="zh-CN" sz="2400" b="0">
              <a:latin typeface="Times New Roman" panose="02020603050405020304" pitchFamily="18" charset="0"/>
            </a:endParaRPr>
          </a:p>
        </p:txBody>
      </p:sp>
      <p:sp>
        <p:nvSpPr>
          <p:cNvPr id="106558" name="文本框 106557"/>
          <p:cNvSpPr txBox="1"/>
          <p:nvPr/>
        </p:nvSpPr>
        <p:spPr>
          <a:xfrm>
            <a:off x="2209800" y="4648200"/>
            <a:ext cx="838200" cy="457200"/>
          </a:xfrm>
          <a:prstGeom prst="rect">
            <a:avLst/>
          </a:prstGeom>
          <a:noFill/>
          <a:ln w="9525">
            <a:noFill/>
          </a:ln>
        </p:spPr>
        <p:txBody>
          <a:bodyPr>
            <a:spAutoFit/>
          </a:bodyPr>
          <a:p>
            <a:pPr>
              <a:spcBef>
                <a:spcPct val="50000"/>
              </a:spcBef>
            </a:pPr>
            <a:r>
              <a:rPr lang="en-US" altLang="zh-CN" sz="2400" b="0">
                <a:latin typeface="Comic Sans MS" panose="030F0702030302020204" pitchFamily="66" charset="0"/>
              </a:rPr>
              <a:t>ph3</a:t>
            </a:r>
            <a:endParaRPr lang="en-US" altLang="zh-CN" sz="2400" b="0">
              <a:latin typeface="Comic Sans MS" panose="030F0702030302020204" pitchFamily="66" charset="0"/>
            </a:endParaRPr>
          </a:p>
        </p:txBody>
      </p:sp>
      <p:sp>
        <p:nvSpPr>
          <p:cNvPr id="106559" name="文本框 106558"/>
          <p:cNvSpPr txBox="1"/>
          <p:nvPr/>
        </p:nvSpPr>
        <p:spPr>
          <a:xfrm>
            <a:off x="3352800" y="2514600"/>
            <a:ext cx="762000" cy="457200"/>
          </a:xfrm>
          <a:prstGeom prst="rect">
            <a:avLst/>
          </a:prstGeom>
          <a:noFill/>
          <a:ln w="9525">
            <a:noFill/>
          </a:ln>
        </p:spPr>
        <p:txBody>
          <a:bodyPr>
            <a:spAutoFit/>
          </a:bodyPr>
          <a:p>
            <a:pPr>
              <a:spcBef>
                <a:spcPct val="50000"/>
              </a:spcBef>
            </a:pPr>
            <a:r>
              <a:rPr lang="en-US" altLang="zh-CN" sz="2400" b="0">
                <a:latin typeface="Comic Sans MS" panose="030F0702030302020204" pitchFamily="66" charset="0"/>
              </a:rPr>
              <a:t>ph2</a:t>
            </a:r>
            <a:endParaRPr lang="en-US" altLang="zh-CN" sz="2400" b="0">
              <a:latin typeface="Times New Roman" panose="02020603050405020304" pitchFamily="18" charset="0"/>
            </a:endParaRPr>
          </a:p>
        </p:txBody>
      </p:sp>
      <p:sp>
        <p:nvSpPr>
          <p:cNvPr id="106560" name="文本框 106559"/>
          <p:cNvSpPr txBox="1"/>
          <p:nvPr/>
        </p:nvSpPr>
        <p:spPr>
          <a:xfrm>
            <a:off x="5791200" y="2438400"/>
            <a:ext cx="838200" cy="457200"/>
          </a:xfrm>
          <a:prstGeom prst="rect">
            <a:avLst/>
          </a:prstGeom>
          <a:noFill/>
          <a:ln w="9525">
            <a:noFill/>
          </a:ln>
        </p:spPr>
        <p:txBody>
          <a:bodyPr>
            <a:spAutoFit/>
          </a:bodyPr>
          <a:p>
            <a:pPr>
              <a:spcBef>
                <a:spcPct val="50000"/>
              </a:spcBef>
            </a:pPr>
            <a:r>
              <a:rPr lang="en-US" altLang="zh-CN" sz="2400" b="0">
                <a:latin typeface="Comic Sans MS" panose="030F0702030302020204" pitchFamily="66" charset="0"/>
              </a:rPr>
              <a:t>ph1</a:t>
            </a:r>
            <a:endParaRPr lang="en-US" altLang="zh-CN" sz="2400" b="0">
              <a:latin typeface="Times New Roman" panose="02020603050405020304" pitchFamily="18" charset="0"/>
            </a:endParaRPr>
          </a:p>
        </p:txBody>
      </p:sp>
      <p:sp>
        <p:nvSpPr>
          <p:cNvPr id="106561" name="文本框 106560"/>
          <p:cNvSpPr txBox="1"/>
          <p:nvPr/>
        </p:nvSpPr>
        <p:spPr>
          <a:xfrm>
            <a:off x="5715000" y="4876800"/>
            <a:ext cx="533400" cy="457200"/>
          </a:xfrm>
          <a:prstGeom prst="rect">
            <a:avLst/>
          </a:prstGeom>
          <a:noFill/>
          <a:ln w="9525">
            <a:noFill/>
          </a:ln>
        </p:spPr>
        <p:txBody>
          <a:bodyPr>
            <a:spAutoFit/>
          </a:bodyPr>
          <a:p>
            <a:pPr>
              <a:spcBef>
                <a:spcPct val="50000"/>
              </a:spcBef>
            </a:pPr>
            <a:r>
              <a:rPr lang="en-US" altLang="zh-CN" sz="2400" b="0">
                <a:latin typeface="Comic Sans MS" panose="030F0702030302020204" pitchFamily="66" charset="0"/>
              </a:rPr>
              <a:t>f0</a:t>
            </a:r>
            <a:endParaRPr lang="en-US" altLang="zh-CN" sz="2400" b="0">
              <a:latin typeface="Times New Roman" panose="02020603050405020304" pitchFamily="18" charset="0"/>
            </a:endParaRPr>
          </a:p>
        </p:txBody>
      </p:sp>
      <p:sp>
        <p:nvSpPr>
          <p:cNvPr id="106562" name="文本框 106561"/>
          <p:cNvSpPr txBox="1"/>
          <p:nvPr/>
        </p:nvSpPr>
        <p:spPr>
          <a:xfrm>
            <a:off x="3962400" y="4876800"/>
            <a:ext cx="533400" cy="457200"/>
          </a:xfrm>
          <a:prstGeom prst="rect">
            <a:avLst/>
          </a:prstGeom>
          <a:noFill/>
          <a:ln w="9525">
            <a:noFill/>
          </a:ln>
        </p:spPr>
        <p:txBody>
          <a:bodyPr>
            <a:spAutoFit/>
          </a:bodyPr>
          <a:p>
            <a:pPr>
              <a:spcBef>
                <a:spcPct val="50000"/>
              </a:spcBef>
            </a:pPr>
            <a:r>
              <a:rPr lang="en-US" altLang="zh-CN" sz="2400" b="0">
                <a:latin typeface="Comic Sans MS" panose="030F0702030302020204" pitchFamily="66" charset="0"/>
              </a:rPr>
              <a:t>f4</a:t>
            </a:r>
            <a:endParaRPr lang="en-US" altLang="zh-CN" sz="2400" b="0">
              <a:latin typeface="Comic Sans MS" panose="030F0702030302020204" pitchFamily="66" charset="0"/>
            </a:endParaRPr>
          </a:p>
        </p:txBody>
      </p:sp>
      <p:sp>
        <p:nvSpPr>
          <p:cNvPr id="106563" name="文本框 106562"/>
          <p:cNvSpPr txBox="1"/>
          <p:nvPr/>
        </p:nvSpPr>
        <p:spPr>
          <a:xfrm>
            <a:off x="3124200" y="3505200"/>
            <a:ext cx="609600" cy="457200"/>
          </a:xfrm>
          <a:prstGeom prst="rect">
            <a:avLst/>
          </a:prstGeom>
          <a:noFill/>
          <a:ln w="9525">
            <a:noFill/>
          </a:ln>
        </p:spPr>
        <p:txBody>
          <a:bodyPr>
            <a:spAutoFit/>
          </a:bodyPr>
          <a:p>
            <a:pPr>
              <a:spcBef>
                <a:spcPct val="50000"/>
              </a:spcBef>
            </a:pPr>
            <a:r>
              <a:rPr lang="en-US" altLang="zh-CN" sz="2400" b="0">
                <a:latin typeface="Comic Sans MS" panose="030F0702030302020204" pitchFamily="66" charset="0"/>
              </a:rPr>
              <a:t>f3</a:t>
            </a:r>
            <a:endParaRPr lang="en-US" altLang="zh-CN" sz="2400" b="0">
              <a:latin typeface="Times New Roman" panose="02020603050405020304" pitchFamily="18" charset="0"/>
            </a:endParaRPr>
          </a:p>
        </p:txBody>
      </p:sp>
      <p:sp>
        <p:nvSpPr>
          <p:cNvPr id="106564" name="文本框 106563"/>
          <p:cNvSpPr txBox="1"/>
          <p:nvPr/>
        </p:nvSpPr>
        <p:spPr>
          <a:xfrm>
            <a:off x="4648200" y="2971800"/>
            <a:ext cx="609600" cy="457200"/>
          </a:xfrm>
          <a:prstGeom prst="rect">
            <a:avLst/>
          </a:prstGeom>
          <a:noFill/>
          <a:ln w="9525">
            <a:noFill/>
          </a:ln>
        </p:spPr>
        <p:txBody>
          <a:bodyPr>
            <a:spAutoFit/>
          </a:bodyPr>
          <a:p>
            <a:pPr>
              <a:spcBef>
                <a:spcPct val="50000"/>
              </a:spcBef>
            </a:pPr>
            <a:r>
              <a:rPr lang="en-US" altLang="zh-CN" sz="2400" b="0">
                <a:latin typeface="Comic Sans MS" panose="030F0702030302020204" pitchFamily="66" charset="0"/>
              </a:rPr>
              <a:t>f2</a:t>
            </a:r>
            <a:endParaRPr lang="en-US" altLang="zh-CN" sz="2400" b="0">
              <a:latin typeface="Times New Roman" panose="02020603050405020304" pitchFamily="18" charset="0"/>
            </a:endParaRPr>
          </a:p>
        </p:txBody>
      </p:sp>
      <p:sp>
        <p:nvSpPr>
          <p:cNvPr id="106565" name="文本框 106564"/>
          <p:cNvSpPr txBox="1"/>
          <p:nvPr/>
        </p:nvSpPr>
        <p:spPr>
          <a:xfrm>
            <a:off x="6324600" y="3429000"/>
            <a:ext cx="609600" cy="457200"/>
          </a:xfrm>
          <a:prstGeom prst="rect">
            <a:avLst/>
          </a:prstGeom>
          <a:noFill/>
          <a:ln w="9525">
            <a:noFill/>
          </a:ln>
        </p:spPr>
        <p:txBody>
          <a:bodyPr>
            <a:spAutoFit/>
          </a:bodyPr>
          <a:p>
            <a:pPr>
              <a:spcBef>
                <a:spcPct val="50000"/>
              </a:spcBef>
            </a:pPr>
            <a:r>
              <a:rPr lang="en-US" altLang="zh-CN" sz="2400" b="0">
                <a:latin typeface="Comic Sans MS" panose="030F0702030302020204" pitchFamily="66" charset="0"/>
              </a:rPr>
              <a:t>f1</a:t>
            </a:r>
            <a:endParaRPr lang="en-US" altLang="zh-CN" sz="2400" b="0">
              <a:latin typeface="Times New Roman" panose="02020603050405020304" pitchFamily="18" charset="0"/>
            </a:endParaRPr>
          </a:p>
        </p:txBody>
      </p:sp>
      <p:sp>
        <p:nvSpPr>
          <p:cNvPr id="106566" name="未知"/>
          <p:cNvSpPr/>
          <p:nvPr/>
        </p:nvSpPr>
        <p:spPr>
          <a:xfrm>
            <a:off x="4211638" y="4437063"/>
            <a:ext cx="215900" cy="215900"/>
          </a:xfrm>
          <a:custGeom>
            <a:avLst/>
            <a:gdLst/>
            <a:ahLst/>
            <a:cxnLst/>
            <a:pathLst>
              <a:path w="136" h="136">
                <a:moveTo>
                  <a:pt x="45" y="0"/>
                </a:moveTo>
                <a:lnTo>
                  <a:pt x="0" y="45"/>
                </a:lnTo>
                <a:lnTo>
                  <a:pt x="91" y="136"/>
                </a:lnTo>
                <a:lnTo>
                  <a:pt x="136" y="91"/>
                </a:lnTo>
              </a:path>
            </a:pathLst>
          </a:custGeom>
          <a:noFill/>
          <a:ln w="28575" cap="flat" cmpd="sng">
            <a:solidFill>
              <a:schemeClr val="accent1"/>
            </a:solidFill>
            <a:prstDash val="solid"/>
            <a:headEnd type="none" w="med" len="med"/>
            <a:tailEnd type="none" w="med" len="med"/>
          </a:ln>
        </p:spPr>
        <p:txBody>
          <a:bodyPr/>
          <a:p>
            <a:endParaRPr lang="zh-CN" altLang="en-US"/>
          </a:p>
        </p:txBody>
      </p:sp>
      <p:sp>
        <p:nvSpPr>
          <p:cNvPr id="106567" name="未知"/>
          <p:cNvSpPr/>
          <p:nvPr/>
        </p:nvSpPr>
        <p:spPr>
          <a:xfrm rot="16559359">
            <a:off x="5649913" y="4435475"/>
            <a:ext cx="215900" cy="217488"/>
          </a:xfrm>
          <a:custGeom>
            <a:avLst/>
            <a:gdLst/>
            <a:ahLst/>
            <a:cxnLst/>
            <a:pathLst>
              <a:path w="136" h="136">
                <a:moveTo>
                  <a:pt x="45" y="0"/>
                </a:moveTo>
                <a:lnTo>
                  <a:pt x="0" y="45"/>
                </a:lnTo>
                <a:lnTo>
                  <a:pt x="91" y="136"/>
                </a:lnTo>
                <a:lnTo>
                  <a:pt x="136" y="91"/>
                </a:lnTo>
              </a:path>
            </a:pathLst>
          </a:custGeom>
          <a:noFill/>
          <a:ln w="28575" cap="flat" cmpd="sng">
            <a:solidFill>
              <a:schemeClr val="accent1"/>
            </a:solidFill>
            <a:prstDash val="solid"/>
            <a:headEnd type="none" w="med" len="med"/>
            <a:tailEnd type="none" w="med" len="med"/>
          </a:ln>
        </p:spPr>
        <p:txBody>
          <a:bodyPr/>
          <a:p>
            <a:endParaRPr lang="zh-CN" altLang="en-US"/>
          </a:p>
        </p:txBody>
      </p:sp>
      <p:sp>
        <p:nvSpPr>
          <p:cNvPr id="106568" name="未知"/>
          <p:cNvSpPr/>
          <p:nvPr/>
        </p:nvSpPr>
        <p:spPr>
          <a:xfrm rot="11809285">
            <a:off x="5976938" y="3897313"/>
            <a:ext cx="215900" cy="215900"/>
          </a:xfrm>
          <a:custGeom>
            <a:avLst/>
            <a:gdLst/>
            <a:ahLst/>
            <a:cxnLst/>
            <a:pathLst>
              <a:path w="136" h="136">
                <a:moveTo>
                  <a:pt x="45" y="0"/>
                </a:moveTo>
                <a:lnTo>
                  <a:pt x="0" y="45"/>
                </a:lnTo>
                <a:lnTo>
                  <a:pt x="91" y="136"/>
                </a:lnTo>
                <a:lnTo>
                  <a:pt x="136" y="91"/>
                </a:lnTo>
              </a:path>
            </a:pathLst>
          </a:custGeom>
          <a:noFill/>
          <a:ln w="28575" cap="flat" cmpd="sng">
            <a:solidFill>
              <a:schemeClr val="accent1"/>
            </a:solidFill>
            <a:prstDash val="solid"/>
            <a:headEnd type="none" w="med" len="med"/>
            <a:tailEnd type="none" w="med" len="med"/>
          </a:ln>
        </p:spPr>
        <p:txBody>
          <a:bodyPr/>
          <a:p>
            <a:endParaRPr lang="zh-CN" altLang="en-US"/>
          </a:p>
        </p:txBody>
      </p:sp>
      <p:sp>
        <p:nvSpPr>
          <p:cNvPr id="106569" name="未知"/>
          <p:cNvSpPr/>
          <p:nvPr/>
        </p:nvSpPr>
        <p:spPr>
          <a:xfrm rot="4021383">
            <a:off x="3851275" y="3968750"/>
            <a:ext cx="215900" cy="215900"/>
          </a:xfrm>
          <a:custGeom>
            <a:avLst/>
            <a:gdLst/>
            <a:ahLst/>
            <a:cxnLst/>
            <a:pathLst>
              <a:path w="136" h="136">
                <a:moveTo>
                  <a:pt x="45" y="0"/>
                </a:moveTo>
                <a:lnTo>
                  <a:pt x="0" y="45"/>
                </a:lnTo>
                <a:lnTo>
                  <a:pt x="91" y="136"/>
                </a:lnTo>
                <a:lnTo>
                  <a:pt x="136" y="91"/>
                </a:lnTo>
              </a:path>
            </a:pathLst>
          </a:custGeom>
          <a:noFill/>
          <a:ln w="28575" cap="flat" cmpd="sng">
            <a:solidFill>
              <a:schemeClr val="accent1"/>
            </a:solidFill>
            <a:prstDash val="solid"/>
            <a:headEnd type="none" w="med" len="med"/>
            <a:tailEnd type="none" w="med" len="med"/>
          </a:ln>
        </p:spPr>
        <p:txBody>
          <a:bodyPr/>
          <a:p>
            <a:endParaRPr lang="zh-CN" altLang="en-US"/>
          </a:p>
        </p:txBody>
      </p:sp>
      <p:sp>
        <p:nvSpPr>
          <p:cNvPr id="106570" name="未知"/>
          <p:cNvSpPr/>
          <p:nvPr/>
        </p:nvSpPr>
        <p:spPr>
          <a:xfrm rot="6365920">
            <a:off x="4859338" y="3573463"/>
            <a:ext cx="215900" cy="215900"/>
          </a:xfrm>
          <a:custGeom>
            <a:avLst/>
            <a:gdLst/>
            <a:ahLst/>
            <a:cxnLst/>
            <a:pathLst>
              <a:path w="136" h="136">
                <a:moveTo>
                  <a:pt x="45" y="0"/>
                </a:moveTo>
                <a:lnTo>
                  <a:pt x="0" y="45"/>
                </a:lnTo>
                <a:lnTo>
                  <a:pt x="91" y="136"/>
                </a:lnTo>
                <a:lnTo>
                  <a:pt x="136" y="91"/>
                </a:lnTo>
              </a:path>
            </a:pathLst>
          </a:custGeom>
          <a:noFill/>
          <a:ln w="28575" cap="flat" cmpd="sng">
            <a:solidFill>
              <a:schemeClr val="accent1"/>
            </a:solidFill>
            <a:prstDash val="solid"/>
            <a:headEnd type="none" w="med" len="med"/>
            <a:tailEnd type="none" w="med" len="med"/>
          </a:ln>
        </p:spPr>
        <p:txBody>
          <a:bodyPr/>
          <a:p>
            <a:endParaRPr lang="zh-CN"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7522" name="标题 107521"/>
          <p:cNvSpPr>
            <a:spLocks noGrp="1"/>
          </p:cNvSpPr>
          <p:nvPr>
            <p:ph type="title"/>
          </p:nvPr>
        </p:nvSpPr>
        <p:spPr/>
        <p:txBody>
          <a:bodyPr anchor="b"/>
          <a:p>
            <a:r>
              <a:rPr lang="zh-CN" altLang="en-US" b="1"/>
              <a:t>例</a:t>
            </a:r>
            <a:r>
              <a:rPr lang="en-US" altLang="zh-CN" b="1"/>
              <a:t>3. </a:t>
            </a:r>
            <a:r>
              <a:rPr lang="zh-CN" altLang="en-US" b="1"/>
              <a:t>哲学家就餐问题</a:t>
            </a:r>
            <a:endParaRPr lang="zh-CN" altLang="en-US" b="1"/>
          </a:p>
        </p:txBody>
      </p:sp>
      <p:sp>
        <p:nvSpPr>
          <p:cNvPr id="107523" name="文本框 107522"/>
          <p:cNvSpPr txBox="1"/>
          <p:nvPr/>
        </p:nvSpPr>
        <p:spPr>
          <a:xfrm>
            <a:off x="1143000" y="2057400"/>
            <a:ext cx="8001000" cy="457200"/>
          </a:xfrm>
          <a:prstGeom prst="rect">
            <a:avLst/>
          </a:prstGeom>
          <a:noFill/>
          <a:ln w="9525">
            <a:noFill/>
          </a:ln>
        </p:spPr>
        <p:txBody>
          <a:bodyPr>
            <a:spAutoFit/>
          </a:bodyPr>
          <a:p>
            <a:pPr>
              <a:spcBef>
                <a:spcPct val="50000"/>
              </a:spcBef>
            </a:pPr>
            <a:endParaRPr lang="zh-CN" altLang="en-US" sz="2400" dirty="0">
              <a:latin typeface="Times New Roman" panose="02020603050405020304" pitchFamily="18" charset="0"/>
            </a:endParaRPr>
          </a:p>
        </p:txBody>
      </p:sp>
      <p:sp>
        <p:nvSpPr>
          <p:cNvPr id="107524" name="文本框 107523"/>
          <p:cNvSpPr txBox="1"/>
          <p:nvPr/>
        </p:nvSpPr>
        <p:spPr>
          <a:xfrm>
            <a:off x="838200" y="2076450"/>
            <a:ext cx="3276600" cy="3560763"/>
          </a:xfrm>
          <a:prstGeom prst="rect">
            <a:avLst/>
          </a:prstGeom>
          <a:noFill/>
          <a:ln w="9525">
            <a:noFill/>
          </a:ln>
        </p:spPr>
        <p:txBody>
          <a:bodyPr>
            <a:spAutoFit/>
          </a:bodyPr>
          <a:p>
            <a:pPr>
              <a:spcBef>
                <a:spcPct val="50000"/>
              </a:spcBef>
            </a:pPr>
            <a:r>
              <a:rPr lang="zh-CN" altLang="en-US" sz="2400">
                <a:latin typeface="Times New Roman" panose="02020603050405020304" pitchFamily="18" charset="0"/>
              </a:rPr>
              <a:t>哲学家活动：</a:t>
            </a:r>
            <a:endParaRPr lang="zh-CN" altLang="en-US" sz="2400">
              <a:latin typeface="Times New Roman" panose="02020603050405020304" pitchFamily="18" charset="0"/>
            </a:endParaRPr>
          </a:p>
          <a:p>
            <a:pPr>
              <a:lnSpc>
                <a:spcPct val="80000"/>
              </a:lnSpc>
              <a:spcBef>
                <a:spcPct val="50000"/>
              </a:spcBef>
            </a:pPr>
            <a:r>
              <a:rPr lang="en-US" altLang="zh-CN" sz="2400">
                <a:latin typeface="Comic Sans MS" panose="030F0702030302020204" pitchFamily="66" charset="0"/>
              </a:rPr>
              <a:t>Do{</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a:t>
            </a:r>
            <a:r>
              <a:rPr lang="zh-CN" altLang="en-US" sz="2400">
                <a:latin typeface="Comic Sans MS" panose="030F0702030302020204" pitchFamily="66" charset="0"/>
              </a:rPr>
              <a:t>思考</a:t>
            </a:r>
            <a:endParaRPr lang="zh-CN" altLang="en-US" sz="2400">
              <a:latin typeface="Comic Sans MS" panose="030F0702030302020204" pitchFamily="66" charset="0"/>
            </a:endParaRPr>
          </a:p>
          <a:p>
            <a:pPr>
              <a:lnSpc>
                <a:spcPct val="80000"/>
              </a:lnSpc>
              <a:spcBef>
                <a:spcPct val="50000"/>
              </a:spcBef>
            </a:pPr>
            <a:r>
              <a:rPr lang="zh-CN" altLang="en-US" sz="2400">
                <a:latin typeface="Comic Sans MS" panose="030F0702030302020204" pitchFamily="66" charset="0"/>
              </a:rPr>
              <a:t>   进食</a:t>
            </a:r>
            <a:endParaRPr lang="zh-CN" altLang="en-US"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}While(1)</a:t>
            </a:r>
            <a:endParaRPr lang="en-US" altLang="zh-CN" sz="2400">
              <a:latin typeface="Comic Sans MS" panose="030F0702030302020204" pitchFamily="66" charset="0"/>
            </a:endParaRPr>
          </a:p>
          <a:p>
            <a:pPr>
              <a:lnSpc>
                <a:spcPct val="150000"/>
              </a:lnSpc>
              <a:spcBef>
                <a:spcPct val="50000"/>
              </a:spcBef>
            </a:pPr>
            <a:r>
              <a:rPr lang="zh-CN" altLang="en-US" sz="2400">
                <a:latin typeface="Comic Sans MS" panose="030F0702030302020204" pitchFamily="66" charset="0"/>
              </a:rPr>
              <a:t>进食：需要“叉子”</a:t>
            </a:r>
            <a:endParaRPr lang="zh-CN" altLang="en-US" sz="2400">
              <a:latin typeface="Comic Sans MS" panose="030F0702030302020204" pitchFamily="66" charset="0"/>
            </a:endParaRPr>
          </a:p>
          <a:p>
            <a:pPr>
              <a:lnSpc>
                <a:spcPct val="80000"/>
              </a:lnSpc>
              <a:spcBef>
                <a:spcPct val="50000"/>
              </a:spcBef>
            </a:pPr>
            <a:r>
              <a:rPr lang="zh-CN" altLang="en-US" sz="2400">
                <a:latin typeface="Comic Sans MS" panose="030F0702030302020204" pitchFamily="66" charset="0"/>
              </a:rPr>
              <a:t>叉子：</a:t>
            </a:r>
            <a:r>
              <a:rPr lang="zh-CN" altLang="en-US" sz="2400" u="sng">
                <a:latin typeface="Comic Sans MS" panose="030F0702030302020204" pitchFamily="66" charset="0"/>
              </a:rPr>
              <a:t>不同种</a:t>
            </a:r>
            <a:r>
              <a:rPr lang="zh-CN" altLang="en-US" sz="2400">
                <a:latin typeface="Comic Sans MS" panose="030F0702030302020204" pitchFamily="66" charset="0"/>
              </a:rPr>
              <a:t>组合资源</a:t>
            </a:r>
            <a:endParaRPr lang="zh-CN" altLang="en-US" sz="2400">
              <a:latin typeface="Comic Sans MS" panose="030F0702030302020204" pitchFamily="66" charset="0"/>
            </a:endParaRPr>
          </a:p>
        </p:txBody>
      </p:sp>
      <p:sp>
        <p:nvSpPr>
          <p:cNvPr id="107525" name="文本框 107524"/>
          <p:cNvSpPr txBox="1"/>
          <p:nvPr/>
        </p:nvSpPr>
        <p:spPr>
          <a:xfrm>
            <a:off x="4267200" y="2057400"/>
            <a:ext cx="4114800" cy="3414713"/>
          </a:xfrm>
          <a:prstGeom prst="rect">
            <a:avLst/>
          </a:prstGeom>
          <a:noFill/>
          <a:ln w="9525">
            <a:noFill/>
          </a:ln>
        </p:spPr>
        <p:txBody>
          <a:bodyPr>
            <a:spAutoFit/>
          </a:bodyPr>
          <a:p>
            <a:pPr>
              <a:lnSpc>
                <a:spcPct val="130000"/>
              </a:lnSpc>
              <a:spcBef>
                <a:spcPct val="50000"/>
              </a:spcBef>
            </a:pPr>
            <a:r>
              <a:rPr lang="zh-CN" altLang="en-US" sz="2400">
                <a:latin typeface="Comic Sans MS" panose="030F0702030302020204" pitchFamily="66" charset="0"/>
              </a:rPr>
              <a:t>哲学家活动（包含资源活动）</a:t>
            </a:r>
            <a:endParaRPr lang="zh-CN" altLang="en-US"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Do{</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a:t>
            </a:r>
            <a:r>
              <a:rPr lang="zh-CN" altLang="en-US" sz="2400">
                <a:latin typeface="Comic Sans MS" panose="030F0702030302020204" pitchFamily="66" charset="0"/>
              </a:rPr>
              <a:t>思考</a:t>
            </a:r>
            <a:endParaRPr lang="zh-CN" altLang="en-US" sz="2400">
              <a:latin typeface="Comic Sans MS" panose="030F0702030302020204" pitchFamily="66" charset="0"/>
            </a:endParaRPr>
          </a:p>
          <a:p>
            <a:pPr>
              <a:lnSpc>
                <a:spcPct val="80000"/>
              </a:lnSpc>
              <a:spcBef>
                <a:spcPct val="50000"/>
              </a:spcBef>
            </a:pPr>
            <a:r>
              <a:rPr lang="zh-CN" altLang="en-US" sz="2400">
                <a:latin typeface="Comic Sans MS" panose="030F0702030302020204" pitchFamily="66" charset="0"/>
              </a:rPr>
              <a:t>    取左叉，取右叉</a:t>
            </a:r>
            <a:endParaRPr lang="zh-CN" altLang="en-US" sz="2400">
              <a:latin typeface="Comic Sans MS" panose="030F0702030302020204" pitchFamily="66" charset="0"/>
            </a:endParaRPr>
          </a:p>
          <a:p>
            <a:pPr>
              <a:lnSpc>
                <a:spcPct val="80000"/>
              </a:lnSpc>
              <a:spcBef>
                <a:spcPct val="50000"/>
              </a:spcBef>
            </a:pPr>
            <a:r>
              <a:rPr lang="zh-CN" altLang="en-US" sz="2400">
                <a:latin typeface="Comic Sans MS" panose="030F0702030302020204" pitchFamily="66" charset="0"/>
              </a:rPr>
              <a:t>    进食</a:t>
            </a:r>
            <a:endParaRPr lang="zh-CN" altLang="en-US" sz="2400">
              <a:latin typeface="Comic Sans MS" panose="030F0702030302020204" pitchFamily="66" charset="0"/>
            </a:endParaRPr>
          </a:p>
          <a:p>
            <a:pPr>
              <a:lnSpc>
                <a:spcPct val="80000"/>
              </a:lnSpc>
              <a:spcBef>
                <a:spcPct val="50000"/>
              </a:spcBef>
            </a:pPr>
            <a:r>
              <a:rPr lang="zh-CN" altLang="en-US" sz="2400">
                <a:latin typeface="Comic Sans MS" panose="030F0702030302020204" pitchFamily="66" charset="0"/>
              </a:rPr>
              <a:t>    放左叉，放右叉</a:t>
            </a:r>
            <a:endParaRPr lang="zh-CN" altLang="en-US"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}While(1)</a:t>
            </a:r>
            <a:endParaRPr lang="en-US" altLang="zh-CN" sz="240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7524">
                                            <p:txEl>
                                              <p:charRg st="0" end="7"/>
                                            </p:txEl>
                                          </p:spTgt>
                                        </p:tgtEl>
                                        <p:attrNameLst>
                                          <p:attrName>style.visibility</p:attrName>
                                        </p:attrNameLst>
                                      </p:cBhvr>
                                      <p:to>
                                        <p:strVal val="visible"/>
                                      </p:to>
                                    </p:set>
                                    <p:animEffect transition="in" filter="wipe(left)">
                                      <p:cBhvr>
                                        <p:cTn id="7" dur="500"/>
                                        <p:tgtEl>
                                          <p:spTgt spid="107524">
                                            <p:txEl>
                                              <p:charRg st="0"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7524">
                                            <p:txEl>
                                              <p:charRg st="7" end="11"/>
                                            </p:txEl>
                                          </p:spTgt>
                                        </p:tgtEl>
                                        <p:attrNameLst>
                                          <p:attrName>style.visibility</p:attrName>
                                        </p:attrNameLst>
                                      </p:cBhvr>
                                      <p:to>
                                        <p:strVal val="visible"/>
                                      </p:to>
                                    </p:set>
                                    <p:animEffect transition="in" filter="wipe(left)">
                                      <p:cBhvr>
                                        <p:cTn id="12" dur="500"/>
                                        <p:tgtEl>
                                          <p:spTgt spid="107524">
                                            <p:txEl>
                                              <p:charRg st="7"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7524">
                                            <p:txEl>
                                              <p:charRg st="11" end="17"/>
                                            </p:txEl>
                                          </p:spTgt>
                                        </p:tgtEl>
                                        <p:attrNameLst>
                                          <p:attrName>style.visibility</p:attrName>
                                        </p:attrNameLst>
                                      </p:cBhvr>
                                      <p:to>
                                        <p:strVal val="visible"/>
                                      </p:to>
                                    </p:set>
                                    <p:animEffect transition="in" filter="wipe(left)">
                                      <p:cBhvr>
                                        <p:cTn id="17" dur="500"/>
                                        <p:tgtEl>
                                          <p:spTgt spid="107524">
                                            <p:txEl>
                                              <p:charRg st="11" end="1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7524">
                                            <p:txEl>
                                              <p:charRg st="17" end="23"/>
                                            </p:txEl>
                                          </p:spTgt>
                                        </p:tgtEl>
                                        <p:attrNameLst>
                                          <p:attrName>style.visibility</p:attrName>
                                        </p:attrNameLst>
                                      </p:cBhvr>
                                      <p:to>
                                        <p:strVal val="visible"/>
                                      </p:to>
                                    </p:set>
                                    <p:animEffect transition="in" filter="wipe(left)">
                                      <p:cBhvr>
                                        <p:cTn id="22" dur="500"/>
                                        <p:tgtEl>
                                          <p:spTgt spid="107524">
                                            <p:txEl>
                                              <p:charRg st="17" end="2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7524">
                                            <p:txEl>
                                              <p:charRg st="23" end="33"/>
                                            </p:txEl>
                                          </p:spTgt>
                                        </p:tgtEl>
                                        <p:attrNameLst>
                                          <p:attrName>style.visibility</p:attrName>
                                        </p:attrNameLst>
                                      </p:cBhvr>
                                      <p:to>
                                        <p:strVal val="visible"/>
                                      </p:to>
                                    </p:set>
                                    <p:animEffect transition="in" filter="wipe(left)">
                                      <p:cBhvr>
                                        <p:cTn id="27" dur="500"/>
                                        <p:tgtEl>
                                          <p:spTgt spid="107524">
                                            <p:txEl>
                                              <p:charRg st="23" end="3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7524">
                                            <p:txEl>
                                              <p:charRg st="33" end="43"/>
                                            </p:txEl>
                                          </p:spTgt>
                                        </p:tgtEl>
                                        <p:attrNameLst>
                                          <p:attrName>style.visibility</p:attrName>
                                        </p:attrNameLst>
                                      </p:cBhvr>
                                      <p:to>
                                        <p:strVal val="visible"/>
                                      </p:to>
                                    </p:set>
                                    <p:animEffect transition="in" filter="wipe(left)">
                                      <p:cBhvr>
                                        <p:cTn id="32" dur="500"/>
                                        <p:tgtEl>
                                          <p:spTgt spid="107524">
                                            <p:txEl>
                                              <p:charRg st="33" end="4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7524">
                                            <p:txEl>
                                              <p:charRg st="43" end="54"/>
                                            </p:txEl>
                                          </p:spTgt>
                                        </p:tgtEl>
                                        <p:attrNameLst>
                                          <p:attrName>style.visibility</p:attrName>
                                        </p:attrNameLst>
                                      </p:cBhvr>
                                      <p:to>
                                        <p:strVal val="visible"/>
                                      </p:to>
                                    </p:set>
                                    <p:animEffect transition="in" filter="wipe(left)">
                                      <p:cBhvr>
                                        <p:cTn id="37" dur="500"/>
                                        <p:tgtEl>
                                          <p:spTgt spid="107524">
                                            <p:txEl>
                                              <p:charRg st="43" end="5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7525">
                                            <p:txEl>
                                              <p:charRg st="0" end="14"/>
                                            </p:txEl>
                                          </p:spTgt>
                                        </p:tgtEl>
                                        <p:attrNameLst>
                                          <p:attrName>style.visibility</p:attrName>
                                        </p:attrNameLst>
                                      </p:cBhvr>
                                      <p:to>
                                        <p:strVal val="visible"/>
                                      </p:to>
                                    </p:set>
                                    <p:animEffect transition="in" filter="wipe(left)">
                                      <p:cBhvr>
                                        <p:cTn id="42" dur="500"/>
                                        <p:tgtEl>
                                          <p:spTgt spid="107525">
                                            <p:txEl>
                                              <p:charRg st="0" end="1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7525">
                                            <p:txEl>
                                              <p:charRg st="14" end="18"/>
                                            </p:txEl>
                                          </p:spTgt>
                                        </p:tgtEl>
                                        <p:attrNameLst>
                                          <p:attrName>style.visibility</p:attrName>
                                        </p:attrNameLst>
                                      </p:cBhvr>
                                      <p:to>
                                        <p:strVal val="visible"/>
                                      </p:to>
                                    </p:set>
                                    <p:animEffect transition="in" filter="wipe(left)">
                                      <p:cBhvr>
                                        <p:cTn id="47" dur="500"/>
                                        <p:tgtEl>
                                          <p:spTgt spid="107525">
                                            <p:txEl>
                                              <p:charRg st="14" end="1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7525">
                                            <p:txEl>
                                              <p:charRg st="18" end="25"/>
                                            </p:txEl>
                                          </p:spTgt>
                                        </p:tgtEl>
                                        <p:attrNameLst>
                                          <p:attrName>style.visibility</p:attrName>
                                        </p:attrNameLst>
                                      </p:cBhvr>
                                      <p:to>
                                        <p:strVal val="visible"/>
                                      </p:to>
                                    </p:set>
                                    <p:animEffect transition="in" filter="wipe(left)">
                                      <p:cBhvr>
                                        <p:cTn id="52" dur="500"/>
                                        <p:tgtEl>
                                          <p:spTgt spid="107525">
                                            <p:txEl>
                                              <p:charRg st="18" end="25"/>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7525">
                                            <p:txEl>
                                              <p:charRg st="25" end="37"/>
                                            </p:txEl>
                                          </p:spTgt>
                                        </p:tgtEl>
                                        <p:attrNameLst>
                                          <p:attrName>style.visibility</p:attrName>
                                        </p:attrNameLst>
                                      </p:cBhvr>
                                      <p:to>
                                        <p:strVal val="visible"/>
                                      </p:to>
                                    </p:set>
                                    <p:animEffect transition="in" filter="wipe(left)">
                                      <p:cBhvr>
                                        <p:cTn id="57" dur="500"/>
                                        <p:tgtEl>
                                          <p:spTgt spid="107525">
                                            <p:txEl>
                                              <p:charRg st="25" end="37"/>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7525">
                                            <p:txEl>
                                              <p:charRg st="37" end="44"/>
                                            </p:txEl>
                                          </p:spTgt>
                                        </p:tgtEl>
                                        <p:attrNameLst>
                                          <p:attrName>style.visibility</p:attrName>
                                        </p:attrNameLst>
                                      </p:cBhvr>
                                      <p:to>
                                        <p:strVal val="visible"/>
                                      </p:to>
                                    </p:set>
                                    <p:animEffect transition="in" filter="wipe(left)">
                                      <p:cBhvr>
                                        <p:cTn id="62" dur="500"/>
                                        <p:tgtEl>
                                          <p:spTgt spid="107525">
                                            <p:txEl>
                                              <p:charRg st="37" end="4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07525">
                                            <p:txEl>
                                              <p:charRg st="44" end="56"/>
                                            </p:txEl>
                                          </p:spTgt>
                                        </p:tgtEl>
                                        <p:attrNameLst>
                                          <p:attrName>style.visibility</p:attrName>
                                        </p:attrNameLst>
                                      </p:cBhvr>
                                      <p:to>
                                        <p:strVal val="visible"/>
                                      </p:to>
                                    </p:set>
                                    <p:animEffect transition="in" filter="wipe(left)">
                                      <p:cBhvr>
                                        <p:cTn id="67" dur="500"/>
                                        <p:tgtEl>
                                          <p:spTgt spid="107525">
                                            <p:txEl>
                                              <p:charRg st="44" end="56"/>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07525">
                                            <p:txEl>
                                              <p:charRg st="56" end="66"/>
                                            </p:txEl>
                                          </p:spTgt>
                                        </p:tgtEl>
                                        <p:attrNameLst>
                                          <p:attrName>style.visibility</p:attrName>
                                        </p:attrNameLst>
                                      </p:cBhvr>
                                      <p:to>
                                        <p:strVal val="visible"/>
                                      </p:to>
                                    </p:set>
                                    <p:animEffect transition="in" filter="wipe(left)">
                                      <p:cBhvr>
                                        <p:cTn id="72" dur="500"/>
                                        <p:tgtEl>
                                          <p:spTgt spid="107525">
                                            <p:txEl>
                                              <p:charRg st="56" end="6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build="p"/>
      <p:bldP spid="107525" grpId="0" build="p"/>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1186" name="Rectangle 2"/>
          <p:cNvSpPr>
            <a:spLocks noGrp="1"/>
          </p:cNvSpPr>
          <p:nvPr>
            <p:ph type="title" idx="4294967295"/>
          </p:nvPr>
        </p:nvSpPr>
        <p:spPr>
          <a:xfrm>
            <a:off x="1008063" y="333375"/>
            <a:ext cx="7793037" cy="1143000"/>
          </a:xfrm>
        </p:spPr>
        <p:txBody>
          <a:bodyPr vert="horz" wrap="square" anchor="ctr"/>
          <a:p>
            <a:r>
              <a:rPr lang="zh-CN" altLang="en-US"/>
              <a:t>解决方法</a:t>
            </a:r>
            <a:endParaRPr lang="zh-CN" altLang="en-US"/>
          </a:p>
        </p:txBody>
      </p:sp>
      <p:sp>
        <p:nvSpPr>
          <p:cNvPr id="221187" name="Rectangle 3"/>
          <p:cNvSpPr>
            <a:spLocks noGrp="1"/>
          </p:cNvSpPr>
          <p:nvPr>
            <p:ph idx="1"/>
          </p:nvPr>
        </p:nvSpPr>
        <p:spPr>
          <a:xfrm>
            <a:off x="792163" y="1520825"/>
            <a:ext cx="7772400" cy="4591050"/>
          </a:xfrm>
        </p:spPr>
        <p:txBody>
          <a:bodyPr vert="horz" wrap="square" anchor="t"/>
          <a:p>
            <a:pPr>
              <a:lnSpc>
                <a:spcPct val="90000"/>
              </a:lnSpc>
              <a:buFont typeface="Wingdings" panose="05000000000000000000" pitchFamily="2" charset="2"/>
              <a:buNone/>
            </a:pPr>
            <a:r>
              <a:rPr lang="zh-CN" altLang="en-US" sz="2400"/>
              <a:t>    </a:t>
            </a:r>
            <a:r>
              <a:rPr lang="en-US" altLang="zh-CN" sz="2400"/>
              <a:t>var fork : array [0</a:t>
            </a:r>
            <a:r>
              <a:rPr lang="en-US" altLang="zh-CN" sz="2400">
                <a:latin typeface="Times New Roman" panose="02020603050405020304" pitchFamily="18" charset="0"/>
              </a:rPr>
              <a:t>…</a:t>
            </a:r>
            <a:r>
              <a:rPr lang="en-US" altLang="zh-CN" sz="2400"/>
              <a:t>4] of semaphore;</a:t>
            </a:r>
            <a:endParaRPr lang="en-US" altLang="zh-CN" sz="2400"/>
          </a:p>
          <a:p>
            <a:pPr>
              <a:lnSpc>
                <a:spcPct val="90000"/>
              </a:lnSpc>
              <a:buFont typeface="Wingdings" panose="05000000000000000000" pitchFamily="2" charset="2"/>
              <a:buNone/>
            </a:pPr>
            <a:r>
              <a:rPr lang="en-US" altLang="zh-CN" sz="2400"/>
              <a:t>          fork [0], fork [1], fork [2], fork [3], fork [4] :=1;   </a:t>
            </a:r>
            <a:endParaRPr lang="en-US" altLang="zh-CN" sz="2400"/>
          </a:p>
          <a:p>
            <a:pPr>
              <a:lnSpc>
                <a:spcPct val="90000"/>
              </a:lnSpc>
              <a:buFont typeface="Wingdings" panose="05000000000000000000" pitchFamily="2" charset="2"/>
              <a:buNone/>
            </a:pPr>
            <a:r>
              <a:rPr lang="en-US" altLang="zh-CN" sz="2400"/>
              <a:t>   process PH ( i) begin</a:t>
            </a:r>
            <a:endParaRPr lang="en-US" altLang="zh-CN" sz="2400"/>
          </a:p>
          <a:p>
            <a:pPr>
              <a:lnSpc>
                <a:spcPct val="90000"/>
              </a:lnSpc>
              <a:buFont typeface="Wingdings" panose="05000000000000000000" pitchFamily="2" charset="2"/>
              <a:buNone/>
            </a:pPr>
            <a:r>
              <a:rPr lang="en-US" altLang="zh-CN" sz="2400"/>
              <a:t>      repeat</a:t>
            </a:r>
            <a:endParaRPr lang="en-US" altLang="zh-CN" sz="2400"/>
          </a:p>
          <a:p>
            <a:pPr>
              <a:lnSpc>
                <a:spcPct val="90000"/>
              </a:lnSpc>
              <a:buFont typeface="Wingdings" panose="05000000000000000000" pitchFamily="2" charset="2"/>
              <a:buNone/>
            </a:pPr>
            <a:r>
              <a:rPr lang="en-US" altLang="zh-CN" sz="2400"/>
              <a:t>         think; </a:t>
            </a:r>
            <a:endParaRPr lang="en-US" altLang="zh-CN" sz="2400"/>
          </a:p>
          <a:p>
            <a:pPr>
              <a:lnSpc>
                <a:spcPct val="90000"/>
              </a:lnSpc>
              <a:buFont typeface="Wingdings" panose="05000000000000000000" pitchFamily="2" charset="2"/>
              <a:buNone/>
            </a:pPr>
            <a:r>
              <a:rPr lang="en-US" altLang="zh-CN" sz="2400"/>
              <a:t>         P (fork [i]);                       </a:t>
            </a:r>
            <a:endParaRPr lang="en-US" altLang="zh-CN" sz="2400"/>
          </a:p>
          <a:p>
            <a:pPr>
              <a:lnSpc>
                <a:spcPct val="90000"/>
              </a:lnSpc>
              <a:buFont typeface="Wingdings" panose="05000000000000000000" pitchFamily="2" charset="2"/>
              <a:buNone/>
            </a:pPr>
            <a:r>
              <a:rPr lang="en-US" altLang="zh-CN" sz="2400"/>
              <a:t>         P(fork [(i+1)mod 5]);</a:t>
            </a:r>
            <a:endParaRPr lang="en-US" altLang="zh-CN" sz="2400"/>
          </a:p>
          <a:p>
            <a:pPr>
              <a:lnSpc>
                <a:spcPct val="90000"/>
              </a:lnSpc>
              <a:buFont typeface="Wingdings" panose="05000000000000000000" pitchFamily="2" charset="2"/>
              <a:buNone/>
            </a:pPr>
            <a:r>
              <a:rPr lang="en-US" altLang="zh-CN" sz="2400"/>
              <a:t>         eat;</a:t>
            </a:r>
            <a:endParaRPr lang="en-US" altLang="zh-CN" sz="2400"/>
          </a:p>
          <a:p>
            <a:pPr>
              <a:lnSpc>
                <a:spcPct val="90000"/>
              </a:lnSpc>
              <a:buFont typeface="Wingdings" panose="05000000000000000000" pitchFamily="2" charset="2"/>
              <a:buNone/>
            </a:pPr>
            <a:r>
              <a:rPr lang="en-US" altLang="zh-CN" sz="2400"/>
              <a:t>         </a:t>
            </a:r>
            <a:r>
              <a:rPr lang="en-US" altLang="zh-CN" sz="2400" err="1"/>
              <a:t>V(fork</a:t>
            </a:r>
            <a:r>
              <a:rPr lang="en-US" altLang="zh-CN" sz="2400"/>
              <a:t>[ i]);</a:t>
            </a:r>
            <a:endParaRPr lang="en-US" altLang="zh-CN" sz="2400"/>
          </a:p>
          <a:p>
            <a:pPr>
              <a:lnSpc>
                <a:spcPct val="90000"/>
              </a:lnSpc>
              <a:buFont typeface="Wingdings" panose="05000000000000000000" pitchFamily="2" charset="2"/>
              <a:buNone/>
            </a:pPr>
            <a:r>
              <a:rPr lang="en-US" altLang="zh-CN" sz="2400"/>
              <a:t>         V(fork[(i+1) mod 5]);</a:t>
            </a:r>
            <a:endParaRPr lang="en-US" altLang="zh-CN" sz="2400"/>
          </a:p>
          <a:p>
            <a:pPr>
              <a:lnSpc>
                <a:spcPct val="90000"/>
              </a:lnSpc>
              <a:buFont typeface="Wingdings" panose="05000000000000000000" pitchFamily="2" charset="2"/>
              <a:buNone/>
            </a:pPr>
            <a:r>
              <a:rPr lang="en-US" altLang="zh-CN" sz="2400"/>
              <a:t>     end;</a:t>
            </a:r>
            <a:endParaRPr lang="en-US" altLang="zh-CN" sz="2400"/>
          </a:p>
          <a:p>
            <a:pPr>
              <a:lnSpc>
                <a:spcPct val="90000"/>
              </a:lnSpc>
              <a:buFont typeface="Wingdings" panose="05000000000000000000" pitchFamily="2" charset="2"/>
              <a:buNone/>
            </a:pPr>
            <a:endParaRPr lang="en-US" altLang="zh-CN" sz="2400"/>
          </a:p>
          <a:p>
            <a:pPr>
              <a:lnSpc>
                <a:spcPct val="90000"/>
              </a:lnSpc>
              <a:buFont typeface="Wingdings" panose="05000000000000000000" pitchFamily="2" charset="2"/>
              <a:buNone/>
            </a:pPr>
            <a:endParaRPr lang="en-US" altLang="zh-CN" sz="2400"/>
          </a:p>
          <a:p>
            <a:pPr>
              <a:lnSpc>
                <a:spcPct val="90000"/>
              </a:lnSpc>
              <a:buFont typeface="Wingdings" panose="05000000000000000000" pitchFamily="2" charset="2"/>
              <a:buNone/>
            </a:pPr>
            <a:endParaRPr lang="en-US" altLang="zh-CN" sz="2400"/>
          </a:p>
          <a:p>
            <a:pPr>
              <a:lnSpc>
                <a:spcPct val="90000"/>
              </a:lnSpc>
              <a:buFont typeface="Wingdings" panose="05000000000000000000" pitchFamily="2" charset="2"/>
              <a:buNone/>
            </a:pPr>
            <a:endParaRPr lang="en-US" altLang="zh-CN" sz="2400"/>
          </a:p>
          <a:p>
            <a:pPr>
              <a:lnSpc>
                <a:spcPct val="90000"/>
              </a:lnSpc>
              <a:buFont typeface="Wingdings" panose="05000000000000000000" pitchFamily="2" charset="2"/>
              <a:buNone/>
            </a:pPr>
            <a:endParaRPr lang="zh-CN" altLang="en-US" sz="2400"/>
          </a:p>
        </p:txBody>
      </p:sp>
      <p:sp>
        <p:nvSpPr>
          <p:cNvPr id="221188" name="文本框 221187"/>
          <p:cNvSpPr txBox="1"/>
          <p:nvPr/>
        </p:nvSpPr>
        <p:spPr>
          <a:xfrm>
            <a:off x="838200" y="6019800"/>
            <a:ext cx="7467600" cy="457200"/>
          </a:xfrm>
          <a:prstGeom prst="rect">
            <a:avLst/>
          </a:prstGeom>
          <a:noFill/>
          <a:ln w="9525">
            <a:noFill/>
          </a:ln>
        </p:spPr>
        <p:txBody>
          <a:bodyPr>
            <a:spAutoFit/>
          </a:bodyPr>
          <a:p>
            <a:pPr>
              <a:spcBef>
                <a:spcPct val="50000"/>
              </a:spcBef>
            </a:pPr>
            <a:r>
              <a:rPr lang="zh-CN" altLang="en-US" sz="2400">
                <a:latin typeface="Times New Roman" panose="02020603050405020304" pitchFamily="18" charset="0"/>
              </a:rPr>
              <a:t>死锁情况：每位哲学家拿到左叉，等待右叉。</a:t>
            </a:r>
            <a:endParaRPr lang="zh-CN"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21188">
                                            <p:txEl>
                                              <p:charRg st="0" end="21"/>
                                            </p:txEl>
                                          </p:spTgt>
                                        </p:tgtEl>
                                        <p:attrNameLst>
                                          <p:attrName>style.visibility</p:attrName>
                                        </p:attrNameLst>
                                      </p:cBhvr>
                                      <p:to>
                                        <p:strVal val="visible"/>
                                      </p:to>
                                    </p:set>
                                    <p:animEffect transition="in" filter="wipe(left)">
                                      <p:cBhvr>
                                        <p:cTn id="7" dur="500"/>
                                        <p:tgtEl>
                                          <p:spTgt spid="221188">
                                            <p:txEl>
                                              <p:charRg st="0" end="2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188" grpId="0" build="p"/>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9570" name="标题 109569"/>
          <p:cNvSpPr>
            <a:spLocks noGrp="1"/>
          </p:cNvSpPr>
          <p:nvPr>
            <p:ph type="title"/>
          </p:nvPr>
        </p:nvSpPr>
        <p:spPr/>
        <p:txBody>
          <a:bodyPr anchor="b"/>
          <a:p>
            <a:r>
              <a:rPr lang="zh-CN" altLang="en-US" b="1"/>
              <a:t>死锁预防策略</a:t>
            </a:r>
            <a:endParaRPr lang="zh-CN" altLang="en-US" b="1"/>
          </a:p>
        </p:txBody>
      </p:sp>
      <p:sp>
        <p:nvSpPr>
          <p:cNvPr id="109571" name="文本框 109570"/>
          <p:cNvSpPr txBox="1"/>
          <p:nvPr/>
        </p:nvSpPr>
        <p:spPr>
          <a:xfrm>
            <a:off x="838200" y="1981200"/>
            <a:ext cx="7543800" cy="4656138"/>
          </a:xfrm>
          <a:prstGeom prst="rect">
            <a:avLst/>
          </a:prstGeom>
          <a:noFill/>
          <a:ln w="9525">
            <a:noFill/>
          </a:ln>
        </p:spPr>
        <p:txBody>
          <a:bodyPr>
            <a:spAutoFit/>
          </a:bodyPr>
          <a:p>
            <a:pPr>
              <a:spcBef>
                <a:spcPct val="50000"/>
              </a:spcBef>
            </a:pPr>
            <a:r>
              <a:rPr lang="zh-CN" altLang="en-US" sz="2400">
                <a:latin typeface="Times New Roman" panose="02020603050405020304" pitchFamily="18" charset="0"/>
              </a:rPr>
              <a:t>死锁解决方法：同时申请左、右两把叉子（预先分配）。</a:t>
            </a:r>
            <a:endParaRPr lang="zh-CN" altLang="en-US" sz="2400">
              <a:latin typeface="Times New Roman" panose="02020603050405020304" pitchFamily="18" charset="0"/>
            </a:endParaRPr>
          </a:p>
          <a:p>
            <a:pPr>
              <a:spcBef>
                <a:spcPct val="50000"/>
              </a:spcBef>
            </a:pPr>
            <a:endParaRPr lang="zh-CN" altLang="en-US" sz="2400">
              <a:latin typeface="Times New Roman" panose="02020603050405020304" pitchFamily="18" charset="0"/>
            </a:endParaRPr>
          </a:p>
          <a:p>
            <a:pPr>
              <a:spcBef>
                <a:spcPct val="50000"/>
              </a:spcBef>
            </a:pPr>
            <a:r>
              <a:rPr lang="zh-CN" altLang="en-US" sz="2400">
                <a:latin typeface="Comic Sans MS" panose="030F0702030302020204" pitchFamily="66" charset="0"/>
              </a:rPr>
              <a:t>哲学家状态描述（增加了</a:t>
            </a:r>
            <a:r>
              <a:rPr lang="en-US" altLang="zh-CN" sz="2400">
                <a:latin typeface="Comic Sans MS" panose="030F0702030302020204" pitchFamily="66" charset="0"/>
              </a:rPr>
              <a:t>hungry</a:t>
            </a:r>
            <a:r>
              <a:rPr lang="zh-CN" altLang="en-US" sz="2400">
                <a:latin typeface="Comic Sans MS" panose="030F0702030302020204" pitchFamily="66" charset="0"/>
              </a:rPr>
              <a:t>状态）：</a:t>
            </a:r>
            <a:endParaRPr lang="zh-CN" altLang="en-US" sz="2400">
              <a:latin typeface="Comic Sans MS" panose="030F0702030302020204" pitchFamily="66" charset="0"/>
            </a:endParaRPr>
          </a:p>
          <a:p>
            <a:pPr>
              <a:spcBef>
                <a:spcPct val="50000"/>
              </a:spcBef>
            </a:pPr>
            <a:r>
              <a:rPr lang="en-US" altLang="zh-CN" sz="2400">
                <a:latin typeface="Comic Sans MS" panose="030F0702030302020204" pitchFamily="66" charset="0"/>
              </a:rPr>
              <a:t>State: Array[0..4]Of (thinking,hungry,eating);</a:t>
            </a:r>
            <a:endParaRPr lang="en-US" altLang="zh-CN" sz="2400">
              <a:latin typeface="Comic Sans MS" panose="030F0702030302020204" pitchFamily="66" charset="0"/>
            </a:endParaRPr>
          </a:p>
          <a:p>
            <a:pPr>
              <a:spcBef>
                <a:spcPct val="50000"/>
              </a:spcBef>
            </a:pPr>
            <a:endParaRPr lang="en-US" altLang="zh-CN" sz="2400">
              <a:latin typeface="Comic Sans MS" panose="030F0702030302020204" pitchFamily="66" charset="0"/>
            </a:endParaRPr>
          </a:p>
          <a:p>
            <a:pPr>
              <a:spcBef>
                <a:spcPct val="50000"/>
              </a:spcBef>
            </a:pPr>
            <a:r>
              <a:rPr lang="zh-CN" altLang="en-US" sz="2400">
                <a:latin typeface="Comic Sans MS" panose="030F0702030302020204" pitchFamily="66" charset="0"/>
              </a:rPr>
              <a:t>等待队列设置（每个哲学家一个队列）：</a:t>
            </a:r>
            <a:endParaRPr lang="zh-CN" altLang="en-US" sz="2400">
              <a:latin typeface="Comic Sans MS" panose="030F0702030302020204" pitchFamily="66" charset="0"/>
            </a:endParaRPr>
          </a:p>
          <a:p>
            <a:pPr>
              <a:spcBef>
                <a:spcPct val="50000"/>
              </a:spcBef>
            </a:pPr>
            <a:r>
              <a:rPr lang="en-US" altLang="zh-CN" sz="2400">
                <a:latin typeface="Comic Sans MS" panose="030F0702030302020204" pitchFamily="66" charset="0"/>
              </a:rPr>
              <a:t>Self: Array[0..4]Of semaphore; (initial value is 0);</a:t>
            </a:r>
            <a:endParaRPr lang="en-US" altLang="zh-CN" sz="2400">
              <a:latin typeface="Times New Roman" panose="02020603050405020304" pitchFamily="18" charset="0"/>
            </a:endParaRPr>
          </a:p>
          <a:p>
            <a:pPr>
              <a:spcBef>
                <a:spcPct val="50000"/>
              </a:spcBef>
            </a:pPr>
            <a:endParaRPr lang="zh-CN"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9571">
                                            <p:txEl>
                                              <p:charRg st="0" end="26"/>
                                            </p:txEl>
                                          </p:spTgt>
                                        </p:tgtEl>
                                        <p:attrNameLst>
                                          <p:attrName>style.visibility</p:attrName>
                                        </p:attrNameLst>
                                      </p:cBhvr>
                                      <p:to>
                                        <p:strVal val="visible"/>
                                      </p:to>
                                    </p:set>
                                    <p:animEffect transition="in" filter="wipe(left)">
                                      <p:cBhvr>
                                        <p:cTn id="7" dur="500"/>
                                        <p:tgtEl>
                                          <p:spTgt spid="109571">
                                            <p:txEl>
                                              <p:charRg st="0" end="2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9571">
                                            <p:txEl>
                                              <p:charRg st="27" end="49"/>
                                            </p:txEl>
                                          </p:spTgt>
                                        </p:tgtEl>
                                        <p:attrNameLst>
                                          <p:attrName>style.visibility</p:attrName>
                                        </p:attrNameLst>
                                      </p:cBhvr>
                                      <p:to>
                                        <p:strVal val="visible"/>
                                      </p:to>
                                    </p:set>
                                    <p:animEffect transition="in" filter="wipe(left)">
                                      <p:cBhvr>
                                        <p:cTn id="12" dur="500"/>
                                        <p:tgtEl>
                                          <p:spTgt spid="109571">
                                            <p:txEl>
                                              <p:charRg st="27" end="4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9571">
                                            <p:txEl>
                                              <p:charRg st="49" end="96"/>
                                            </p:txEl>
                                          </p:spTgt>
                                        </p:tgtEl>
                                        <p:attrNameLst>
                                          <p:attrName>style.visibility</p:attrName>
                                        </p:attrNameLst>
                                      </p:cBhvr>
                                      <p:to>
                                        <p:strVal val="visible"/>
                                      </p:to>
                                    </p:set>
                                    <p:animEffect transition="in" filter="wipe(left)">
                                      <p:cBhvr>
                                        <p:cTn id="17" dur="500"/>
                                        <p:tgtEl>
                                          <p:spTgt spid="109571">
                                            <p:txEl>
                                              <p:charRg st="49" end="9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9571">
                                            <p:txEl>
                                              <p:charRg st="97" end="116"/>
                                            </p:txEl>
                                          </p:spTgt>
                                        </p:tgtEl>
                                        <p:attrNameLst>
                                          <p:attrName>style.visibility</p:attrName>
                                        </p:attrNameLst>
                                      </p:cBhvr>
                                      <p:to>
                                        <p:strVal val="visible"/>
                                      </p:to>
                                    </p:set>
                                    <p:animEffect transition="in" filter="wipe(left)">
                                      <p:cBhvr>
                                        <p:cTn id="22" dur="500"/>
                                        <p:tgtEl>
                                          <p:spTgt spid="109571">
                                            <p:txEl>
                                              <p:charRg st="97" end="11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9571">
                                            <p:txEl>
                                              <p:charRg st="116" end="169"/>
                                            </p:txEl>
                                          </p:spTgt>
                                        </p:tgtEl>
                                        <p:attrNameLst>
                                          <p:attrName>style.visibility</p:attrName>
                                        </p:attrNameLst>
                                      </p:cBhvr>
                                      <p:to>
                                        <p:strVal val="visible"/>
                                      </p:to>
                                    </p:set>
                                    <p:animEffect transition="in" filter="wipe(left)">
                                      <p:cBhvr>
                                        <p:cTn id="27" dur="500"/>
                                        <p:tgtEl>
                                          <p:spTgt spid="109571">
                                            <p:txEl>
                                              <p:charRg st="116" end="16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0594" name="标题 110593"/>
          <p:cNvSpPr>
            <a:spLocks noGrp="1"/>
          </p:cNvSpPr>
          <p:nvPr>
            <p:ph type="title"/>
          </p:nvPr>
        </p:nvSpPr>
        <p:spPr/>
        <p:txBody>
          <a:bodyPr anchor="b"/>
          <a:p>
            <a:r>
              <a:rPr lang="zh-CN" altLang="en-US" b="1"/>
              <a:t>就餐条件测试</a:t>
            </a:r>
            <a:endParaRPr lang="zh-CN" altLang="en-US" b="1"/>
          </a:p>
        </p:txBody>
      </p:sp>
      <p:sp>
        <p:nvSpPr>
          <p:cNvPr id="110595" name="文本框 110594"/>
          <p:cNvSpPr txBox="1"/>
          <p:nvPr/>
        </p:nvSpPr>
        <p:spPr>
          <a:xfrm>
            <a:off x="838200" y="1981200"/>
            <a:ext cx="7620000" cy="4364038"/>
          </a:xfrm>
          <a:prstGeom prst="rect">
            <a:avLst/>
          </a:prstGeom>
          <a:noFill/>
          <a:ln w="9525">
            <a:noFill/>
          </a:ln>
        </p:spPr>
        <p:txBody>
          <a:bodyPr>
            <a:spAutoFit/>
          </a:bodyPr>
          <a:p>
            <a:pPr>
              <a:spcBef>
                <a:spcPct val="50000"/>
              </a:spcBef>
            </a:pPr>
            <a:r>
              <a:rPr lang="zh-CN" altLang="en-US" sz="2400">
                <a:latin typeface="Times New Roman" panose="02020603050405020304" pitchFamily="18" charset="0"/>
              </a:rPr>
              <a:t>测试</a:t>
            </a:r>
            <a:r>
              <a:rPr lang="en-US" altLang="zh-CN" sz="2400">
                <a:latin typeface="Comic Sans MS" panose="030F0702030302020204" pitchFamily="66" charset="0"/>
              </a:rPr>
              <a:t>I</a:t>
            </a:r>
            <a:r>
              <a:rPr lang="zh-CN" altLang="en-US" sz="2400">
                <a:latin typeface="Times New Roman" panose="02020603050405020304" pitchFamily="18" charset="0"/>
              </a:rPr>
              <a:t>号哲学家是否具备进食条件：</a:t>
            </a:r>
            <a:endParaRPr lang="zh-CN" altLang="en-US" sz="2400">
              <a:latin typeface="Times New Roman" panose="02020603050405020304" pitchFamily="18" charset="0"/>
            </a:endParaRPr>
          </a:p>
          <a:p>
            <a:pPr>
              <a:lnSpc>
                <a:spcPct val="70000"/>
              </a:lnSpc>
              <a:spcBef>
                <a:spcPct val="50000"/>
              </a:spcBef>
            </a:pPr>
            <a:r>
              <a:rPr lang="en-US" altLang="zh-CN" sz="2400">
                <a:latin typeface="Comic Sans MS" panose="030F0702030302020204" pitchFamily="66" charset="0"/>
              </a:rPr>
              <a:t>Procedure test(I:0..4)</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If (state[I]=hungry) and </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(state[(I-1)mod 5]&lt;&gt;eating) and </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(state[(I+1)mod 5]&lt;&gt;eating)</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Then state[I]:=eating; V(self[I])</a:t>
            </a:r>
            <a:endParaRPr lang="en-US" altLang="zh-CN" sz="2400">
              <a:latin typeface="Comic Sans MS" panose="030F0702030302020204" pitchFamily="66" charset="0"/>
            </a:endParaRPr>
          </a:p>
          <a:p>
            <a:pPr>
              <a:lnSpc>
                <a:spcPct val="70000"/>
              </a:lnSpc>
              <a:spcBef>
                <a:spcPct val="50000"/>
              </a:spcBef>
            </a:pPr>
            <a:endParaRPr lang="en-US" altLang="zh-CN" sz="2400">
              <a:latin typeface="Comic Sans MS" panose="030F0702030302020204" pitchFamily="66" charset="0"/>
            </a:endParaRPr>
          </a:p>
          <a:p>
            <a:pPr>
              <a:lnSpc>
                <a:spcPct val="30000"/>
              </a:lnSpc>
              <a:spcBef>
                <a:spcPct val="50000"/>
              </a:spcBef>
            </a:pPr>
            <a:r>
              <a:rPr lang="en-US" altLang="zh-CN" sz="2400">
                <a:latin typeface="Comic Sans MS" panose="030F0702030302020204" pitchFamily="66" charset="0"/>
              </a:rPr>
              <a:t>Remark:</a:t>
            </a:r>
            <a:endParaRPr lang="en-US" altLang="zh-CN" sz="2400">
              <a:latin typeface="Comic Sans MS" panose="030F0702030302020204" pitchFamily="66" charset="0"/>
            </a:endParaRPr>
          </a:p>
          <a:p>
            <a:pPr>
              <a:lnSpc>
                <a:spcPct val="110000"/>
              </a:lnSpc>
              <a:spcBef>
                <a:spcPct val="50000"/>
              </a:spcBef>
            </a:pPr>
            <a:r>
              <a:rPr lang="en-US" altLang="zh-CN" sz="2400">
                <a:latin typeface="Comic Sans MS" panose="030F0702030302020204" pitchFamily="66" charset="0"/>
              </a:rPr>
              <a:t>    </a:t>
            </a:r>
            <a:r>
              <a:rPr lang="zh-CN" altLang="en-US" sz="2400">
                <a:latin typeface="Comic Sans MS" panose="030F0702030302020204" pitchFamily="66" charset="0"/>
              </a:rPr>
              <a:t>自测试不需要</a:t>
            </a:r>
            <a:r>
              <a:rPr lang="en-US" altLang="zh-CN" sz="2400">
                <a:latin typeface="Comic Sans MS" panose="030F0702030302020204" pitchFamily="66" charset="0"/>
              </a:rPr>
              <a:t>state[I]=hungry, </a:t>
            </a:r>
            <a:r>
              <a:rPr lang="zh-CN" altLang="en-US" sz="2400">
                <a:latin typeface="Comic Sans MS" panose="030F0702030302020204" pitchFamily="66" charset="0"/>
              </a:rPr>
              <a:t>但测试左邻右舍需要此条件。</a:t>
            </a:r>
            <a:endParaRPr lang="zh-CN" altLang="en-US" sz="240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0595">
                                            <p:txEl>
                                              <p:charRg st="0" end="17"/>
                                            </p:txEl>
                                          </p:spTgt>
                                        </p:tgtEl>
                                        <p:attrNameLst>
                                          <p:attrName>style.visibility</p:attrName>
                                        </p:attrNameLst>
                                      </p:cBhvr>
                                      <p:to>
                                        <p:strVal val="visible"/>
                                      </p:to>
                                    </p:set>
                                    <p:animEffect transition="in" filter="wipe(left)">
                                      <p:cBhvr>
                                        <p:cTn id="7" dur="500"/>
                                        <p:tgtEl>
                                          <p:spTgt spid="110595">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0595">
                                            <p:txEl>
                                              <p:charRg st="17" end="40"/>
                                            </p:txEl>
                                          </p:spTgt>
                                        </p:tgtEl>
                                        <p:attrNameLst>
                                          <p:attrName>style.visibility</p:attrName>
                                        </p:attrNameLst>
                                      </p:cBhvr>
                                      <p:to>
                                        <p:strVal val="visible"/>
                                      </p:to>
                                    </p:set>
                                    <p:animEffect transition="in" filter="wipe(left)">
                                      <p:cBhvr>
                                        <p:cTn id="12" dur="500"/>
                                        <p:tgtEl>
                                          <p:spTgt spid="110595">
                                            <p:txEl>
                                              <p:charRg st="17" end="4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0595">
                                            <p:txEl>
                                              <p:charRg st="40" end="70"/>
                                            </p:txEl>
                                          </p:spTgt>
                                        </p:tgtEl>
                                        <p:attrNameLst>
                                          <p:attrName>style.visibility</p:attrName>
                                        </p:attrNameLst>
                                      </p:cBhvr>
                                      <p:to>
                                        <p:strVal val="visible"/>
                                      </p:to>
                                    </p:set>
                                    <p:animEffect transition="in" filter="wipe(left)">
                                      <p:cBhvr>
                                        <p:cTn id="17" dur="500"/>
                                        <p:tgtEl>
                                          <p:spTgt spid="110595">
                                            <p:txEl>
                                              <p:charRg st="40" end="7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0595">
                                            <p:txEl>
                                              <p:charRg st="70" end="111"/>
                                            </p:txEl>
                                          </p:spTgt>
                                        </p:tgtEl>
                                        <p:attrNameLst>
                                          <p:attrName>style.visibility</p:attrName>
                                        </p:attrNameLst>
                                      </p:cBhvr>
                                      <p:to>
                                        <p:strVal val="visible"/>
                                      </p:to>
                                    </p:set>
                                    <p:animEffect transition="in" filter="wipe(left)">
                                      <p:cBhvr>
                                        <p:cTn id="22" dur="500"/>
                                        <p:tgtEl>
                                          <p:spTgt spid="110595">
                                            <p:txEl>
                                              <p:charRg st="70" end="11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0595">
                                            <p:txEl>
                                              <p:charRg st="111" end="147"/>
                                            </p:txEl>
                                          </p:spTgt>
                                        </p:tgtEl>
                                        <p:attrNameLst>
                                          <p:attrName>style.visibility</p:attrName>
                                        </p:attrNameLst>
                                      </p:cBhvr>
                                      <p:to>
                                        <p:strVal val="visible"/>
                                      </p:to>
                                    </p:set>
                                    <p:animEffect transition="in" filter="wipe(left)">
                                      <p:cBhvr>
                                        <p:cTn id="27" dur="500"/>
                                        <p:tgtEl>
                                          <p:spTgt spid="110595">
                                            <p:txEl>
                                              <p:charRg st="111" end="14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0595">
                                            <p:txEl>
                                              <p:charRg st="147" end="185"/>
                                            </p:txEl>
                                          </p:spTgt>
                                        </p:tgtEl>
                                        <p:attrNameLst>
                                          <p:attrName>style.visibility</p:attrName>
                                        </p:attrNameLst>
                                      </p:cBhvr>
                                      <p:to>
                                        <p:strVal val="visible"/>
                                      </p:to>
                                    </p:set>
                                    <p:animEffect transition="in" filter="wipe(left)">
                                      <p:cBhvr>
                                        <p:cTn id="32" dur="500"/>
                                        <p:tgtEl>
                                          <p:spTgt spid="110595">
                                            <p:txEl>
                                              <p:charRg st="147" end="18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0595">
                                            <p:txEl>
                                              <p:charRg st="186" end="194"/>
                                            </p:txEl>
                                          </p:spTgt>
                                        </p:tgtEl>
                                        <p:attrNameLst>
                                          <p:attrName>style.visibility</p:attrName>
                                        </p:attrNameLst>
                                      </p:cBhvr>
                                      <p:to>
                                        <p:strVal val="visible"/>
                                      </p:to>
                                    </p:set>
                                    <p:animEffect transition="in" filter="wipe(left)">
                                      <p:cBhvr>
                                        <p:cTn id="37" dur="500"/>
                                        <p:tgtEl>
                                          <p:spTgt spid="110595">
                                            <p:txEl>
                                              <p:charRg st="186" end="19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0595">
                                            <p:txEl>
                                              <p:charRg st="194" end="235"/>
                                            </p:txEl>
                                          </p:spTgt>
                                        </p:tgtEl>
                                        <p:attrNameLst>
                                          <p:attrName>style.visibility</p:attrName>
                                        </p:attrNameLst>
                                      </p:cBhvr>
                                      <p:to>
                                        <p:strVal val="visible"/>
                                      </p:to>
                                    </p:set>
                                    <p:animEffect transition="in" filter="wipe(left)">
                                      <p:cBhvr>
                                        <p:cTn id="42" dur="500"/>
                                        <p:tgtEl>
                                          <p:spTgt spid="110595">
                                            <p:txEl>
                                              <p:charRg st="194" end="23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build="p"/>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1618" name="标题 111617"/>
          <p:cNvSpPr>
            <a:spLocks noGrp="1"/>
          </p:cNvSpPr>
          <p:nvPr>
            <p:ph type="title"/>
          </p:nvPr>
        </p:nvSpPr>
        <p:spPr>
          <a:xfrm>
            <a:off x="685800" y="381000"/>
            <a:ext cx="7772400" cy="990600"/>
          </a:xfrm>
        </p:spPr>
        <p:txBody>
          <a:bodyPr anchor="b"/>
          <a:p>
            <a:r>
              <a:rPr lang="zh-CN" altLang="en-US" b="1"/>
              <a:t>未考虑互斥问题</a:t>
            </a:r>
            <a:endParaRPr lang="zh-CN" altLang="en-US" b="1"/>
          </a:p>
        </p:txBody>
      </p:sp>
      <p:sp>
        <p:nvSpPr>
          <p:cNvPr id="111619" name="文本框 111618"/>
          <p:cNvSpPr txBox="1"/>
          <p:nvPr/>
        </p:nvSpPr>
        <p:spPr>
          <a:xfrm>
            <a:off x="762000" y="1524000"/>
            <a:ext cx="3733800" cy="4838700"/>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rPr>
              <a:t>I号哲学家活动：</a:t>
            </a:r>
            <a:endParaRPr lang="zh-CN" altLang="en-US" sz="2400" dirty="0">
              <a:latin typeface="Times New Roman" panose="02020603050405020304" pitchFamily="18" charset="0"/>
            </a:endParaRPr>
          </a:p>
          <a:p>
            <a:pPr>
              <a:lnSpc>
                <a:spcPct val="50000"/>
              </a:lnSpc>
              <a:spcBef>
                <a:spcPct val="50000"/>
              </a:spcBef>
            </a:pPr>
            <a:r>
              <a:rPr lang="zh-CN" altLang="en-US" sz="2400" dirty="0">
                <a:latin typeface="Comic Sans MS" panose="030F0702030302020204" pitchFamily="66" charset="0"/>
              </a:rPr>
              <a:t>1.</a:t>
            </a:r>
            <a:r>
              <a:rPr lang="zh-CN" altLang="en-US" sz="2400" dirty="0">
                <a:latin typeface="Times New Roman" panose="02020603050405020304" pitchFamily="18" charset="0"/>
              </a:rPr>
              <a:t> </a:t>
            </a:r>
            <a:r>
              <a:rPr lang="zh-CN" altLang="en-US" sz="2400" dirty="0">
                <a:latin typeface="Comic Sans MS" panose="030F0702030302020204" pitchFamily="66" charset="0"/>
              </a:rPr>
              <a:t>Repeat</a:t>
            </a:r>
            <a:endParaRPr lang="zh-CN" altLang="en-US" sz="2400" dirty="0">
              <a:latin typeface="Comic Sans MS" panose="030F0702030302020204" pitchFamily="66" charset="0"/>
            </a:endParaRPr>
          </a:p>
          <a:p>
            <a:pPr>
              <a:lnSpc>
                <a:spcPct val="50000"/>
              </a:lnSpc>
              <a:spcBef>
                <a:spcPct val="50000"/>
              </a:spcBef>
            </a:pPr>
            <a:r>
              <a:rPr lang="zh-CN" altLang="en-US" sz="2400" dirty="0">
                <a:latin typeface="Comic Sans MS" panose="030F0702030302020204" pitchFamily="66" charset="0"/>
              </a:rPr>
              <a:t>2.   思考</a:t>
            </a:r>
            <a:endParaRPr lang="zh-CN" altLang="en-US" sz="2400" dirty="0">
              <a:latin typeface="Comic Sans MS" panose="030F0702030302020204" pitchFamily="66" charset="0"/>
            </a:endParaRPr>
          </a:p>
          <a:p>
            <a:pPr>
              <a:lnSpc>
                <a:spcPct val="50000"/>
              </a:lnSpc>
              <a:spcBef>
                <a:spcPct val="50000"/>
              </a:spcBef>
            </a:pPr>
            <a:r>
              <a:rPr lang="zh-CN" altLang="en-US" sz="2400" dirty="0">
                <a:latin typeface="Comic Sans MS" panose="030F0702030302020204" pitchFamily="66" charset="0"/>
              </a:rPr>
              <a:t>3.   state[I]:=hungry;</a:t>
            </a:r>
            <a:endParaRPr lang="zh-CN" altLang="en-US" sz="2400" dirty="0">
              <a:latin typeface="Comic Sans MS" panose="030F0702030302020204" pitchFamily="66" charset="0"/>
            </a:endParaRPr>
          </a:p>
          <a:p>
            <a:pPr>
              <a:lnSpc>
                <a:spcPct val="50000"/>
              </a:lnSpc>
              <a:spcBef>
                <a:spcPct val="50000"/>
              </a:spcBef>
            </a:pPr>
            <a:r>
              <a:rPr lang="zh-CN" altLang="en-US" sz="2400" dirty="0">
                <a:latin typeface="Comic Sans MS" panose="030F0702030302020204" pitchFamily="66" charset="0"/>
              </a:rPr>
              <a:t>4.   test(I);</a:t>
            </a:r>
            <a:endParaRPr lang="zh-CN" altLang="en-US" sz="2400" dirty="0">
              <a:latin typeface="Comic Sans MS" panose="030F0702030302020204" pitchFamily="66" charset="0"/>
            </a:endParaRPr>
          </a:p>
          <a:p>
            <a:pPr>
              <a:lnSpc>
                <a:spcPct val="50000"/>
              </a:lnSpc>
              <a:spcBef>
                <a:spcPct val="50000"/>
              </a:spcBef>
            </a:pPr>
            <a:r>
              <a:rPr lang="zh-CN" altLang="en-US" sz="2400" dirty="0">
                <a:latin typeface="Comic Sans MS" panose="030F0702030302020204" pitchFamily="66" charset="0"/>
              </a:rPr>
              <a:t>5.   P(self[I]);</a:t>
            </a:r>
            <a:endParaRPr lang="zh-CN" altLang="en-US" sz="2400" dirty="0">
              <a:latin typeface="Comic Sans MS" panose="030F0702030302020204" pitchFamily="66" charset="0"/>
            </a:endParaRPr>
          </a:p>
          <a:p>
            <a:pPr>
              <a:lnSpc>
                <a:spcPct val="50000"/>
              </a:lnSpc>
              <a:spcBef>
                <a:spcPct val="50000"/>
              </a:spcBef>
            </a:pPr>
            <a:r>
              <a:rPr lang="zh-CN" altLang="en-US" sz="2400" dirty="0">
                <a:latin typeface="Comic Sans MS" panose="030F0702030302020204" pitchFamily="66" charset="0"/>
              </a:rPr>
              <a:t>6.   取左叉，取右叉；</a:t>
            </a:r>
            <a:endParaRPr lang="zh-CN" altLang="en-US" sz="2400" dirty="0">
              <a:latin typeface="Comic Sans MS" panose="030F0702030302020204" pitchFamily="66" charset="0"/>
            </a:endParaRPr>
          </a:p>
          <a:p>
            <a:pPr>
              <a:lnSpc>
                <a:spcPct val="50000"/>
              </a:lnSpc>
              <a:spcBef>
                <a:spcPct val="50000"/>
              </a:spcBef>
            </a:pPr>
            <a:r>
              <a:rPr lang="zh-CN" altLang="en-US" sz="2400" dirty="0">
                <a:latin typeface="Comic Sans MS" panose="030F0702030302020204" pitchFamily="66" charset="0"/>
              </a:rPr>
              <a:t>7.   进食</a:t>
            </a:r>
            <a:endParaRPr lang="zh-CN" altLang="en-US" sz="2400" dirty="0">
              <a:latin typeface="Comic Sans MS" panose="030F0702030302020204" pitchFamily="66" charset="0"/>
            </a:endParaRPr>
          </a:p>
          <a:p>
            <a:pPr>
              <a:lnSpc>
                <a:spcPct val="50000"/>
              </a:lnSpc>
              <a:spcBef>
                <a:spcPct val="50000"/>
              </a:spcBef>
            </a:pPr>
            <a:r>
              <a:rPr lang="zh-CN" altLang="en-US" sz="2400" dirty="0">
                <a:latin typeface="Comic Sans MS" panose="030F0702030302020204" pitchFamily="66" charset="0"/>
              </a:rPr>
              <a:t>8.   放左叉，放右叉；</a:t>
            </a:r>
            <a:endParaRPr lang="zh-CN" altLang="en-US" sz="2400" dirty="0">
              <a:latin typeface="Comic Sans MS" panose="030F0702030302020204" pitchFamily="66" charset="0"/>
            </a:endParaRPr>
          </a:p>
          <a:p>
            <a:pPr>
              <a:lnSpc>
                <a:spcPct val="50000"/>
              </a:lnSpc>
              <a:spcBef>
                <a:spcPct val="50000"/>
              </a:spcBef>
            </a:pPr>
            <a:r>
              <a:rPr lang="zh-CN" altLang="en-US" sz="2400" dirty="0">
                <a:latin typeface="Comic Sans MS" panose="030F0702030302020204" pitchFamily="66" charset="0"/>
              </a:rPr>
              <a:t>9.   state[I]:=thinking;</a:t>
            </a:r>
            <a:endParaRPr lang="zh-CN" altLang="en-US" sz="2400" dirty="0">
              <a:latin typeface="Comic Sans MS" panose="030F0702030302020204" pitchFamily="66" charset="0"/>
            </a:endParaRPr>
          </a:p>
          <a:p>
            <a:pPr>
              <a:lnSpc>
                <a:spcPct val="50000"/>
              </a:lnSpc>
              <a:spcBef>
                <a:spcPct val="50000"/>
              </a:spcBef>
            </a:pPr>
            <a:r>
              <a:rPr lang="zh-CN" altLang="en-US" sz="2400" dirty="0">
                <a:latin typeface="Comic Sans MS" panose="030F0702030302020204" pitchFamily="66" charset="0"/>
              </a:rPr>
              <a:t>10   test((I-1)mod 5);</a:t>
            </a:r>
            <a:endParaRPr lang="zh-CN" altLang="en-US" sz="2400" dirty="0">
              <a:latin typeface="Comic Sans MS" panose="030F0702030302020204" pitchFamily="66" charset="0"/>
            </a:endParaRPr>
          </a:p>
          <a:p>
            <a:pPr>
              <a:lnSpc>
                <a:spcPct val="50000"/>
              </a:lnSpc>
              <a:spcBef>
                <a:spcPct val="50000"/>
              </a:spcBef>
            </a:pPr>
            <a:r>
              <a:rPr lang="zh-CN" altLang="en-US" sz="2400" dirty="0">
                <a:latin typeface="Comic Sans MS" panose="030F0702030302020204" pitchFamily="66" charset="0"/>
              </a:rPr>
              <a:t>11.  test((I+1)mod 5)</a:t>
            </a:r>
            <a:endParaRPr lang="zh-CN" altLang="en-US" sz="2400" dirty="0">
              <a:latin typeface="Comic Sans MS" panose="030F0702030302020204" pitchFamily="66" charset="0"/>
            </a:endParaRPr>
          </a:p>
          <a:p>
            <a:pPr>
              <a:lnSpc>
                <a:spcPct val="50000"/>
              </a:lnSpc>
              <a:spcBef>
                <a:spcPct val="50000"/>
              </a:spcBef>
            </a:pPr>
            <a:r>
              <a:rPr lang="zh-CN" altLang="en-US" sz="2400" dirty="0">
                <a:latin typeface="Comic Sans MS" panose="030F0702030302020204" pitchFamily="66" charset="0"/>
              </a:rPr>
              <a:t>12.Until false;</a:t>
            </a:r>
            <a:endParaRPr lang="zh-CN" altLang="en-US" sz="2400" dirty="0">
              <a:latin typeface="Comic Sans MS" panose="030F0702030302020204" pitchFamily="66" charset="0"/>
            </a:endParaRPr>
          </a:p>
        </p:txBody>
      </p:sp>
      <p:sp>
        <p:nvSpPr>
          <p:cNvPr id="111620" name="文本框 111619"/>
          <p:cNvSpPr txBox="1"/>
          <p:nvPr/>
        </p:nvSpPr>
        <p:spPr>
          <a:xfrm>
            <a:off x="4953000" y="1905000"/>
            <a:ext cx="3810000" cy="2465388"/>
          </a:xfrm>
          <a:prstGeom prst="rect">
            <a:avLst/>
          </a:prstGeom>
          <a:noFill/>
          <a:ln w="9525">
            <a:noFill/>
          </a:ln>
        </p:spPr>
        <p:txBody>
          <a:bodyPr>
            <a:spAutoFit/>
          </a:bodyPr>
          <a:p>
            <a:pPr>
              <a:spcBef>
                <a:spcPct val="50000"/>
              </a:spcBef>
            </a:pPr>
            <a:r>
              <a:rPr lang="zh-CN" altLang="en-US" sz="2400">
                <a:latin typeface="Times New Roman" panose="02020603050405020304" pitchFamily="18" charset="0"/>
              </a:rPr>
              <a:t>共享变量：</a:t>
            </a:r>
            <a:r>
              <a:rPr lang="en-US" altLang="zh-CN" sz="2400">
                <a:latin typeface="Comic Sans MS" panose="030F0702030302020204" pitchFamily="66" charset="0"/>
              </a:rPr>
              <a:t>state;</a:t>
            </a:r>
            <a:endParaRPr lang="en-US" altLang="zh-CN" sz="2400">
              <a:latin typeface="Times New Roman" panose="02020603050405020304" pitchFamily="18" charset="0"/>
            </a:endParaRPr>
          </a:p>
          <a:p>
            <a:pPr>
              <a:spcBef>
                <a:spcPct val="50000"/>
              </a:spcBef>
            </a:pPr>
            <a:r>
              <a:rPr lang="zh-CN" altLang="en-US" sz="2400">
                <a:latin typeface="Times New Roman" panose="02020603050405020304" pitchFamily="18" charset="0"/>
              </a:rPr>
              <a:t>临界区域：</a:t>
            </a:r>
            <a:r>
              <a:rPr lang="en-US" altLang="zh-CN" sz="2400">
                <a:latin typeface="Comic Sans MS" panose="030F0702030302020204" pitchFamily="66" charset="0"/>
              </a:rPr>
              <a:t>3-4, 9-11</a:t>
            </a:r>
            <a:endParaRPr lang="en-US" altLang="zh-CN" sz="2400">
              <a:latin typeface="Comic Sans MS" panose="030F0702030302020204" pitchFamily="66" charset="0"/>
            </a:endParaRPr>
          </a:p>
          <a:p>
            <a:pPr>
              <a:spcBef>
                <a:spcPct val="50000"/>
              </a:spcBef>
            </a:pP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Var mutex:semaphore;(1)</a:t>
            </a:r>
            <a:endParaRPr lang="en-US" altLang="zh-CN"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1619">
                                            <p:txEl>
                                              <p:charRg st="0" end="9"/>
                                            </p:txEl>
                                          </p:spTgt>
                                        </p:tgtEl>
                                        <p:attrNameLst>
                                          <p:attrName>style.visibility</p:attrName>
                                        </p:attrNameLst>
                                      </p:cBhvr>
                                      <p:to>
                                        <p:strVal val="visible"/>
                                      </p:to>
                                    </p:set>
                                    <p:animEffect transition="in" filter="wipe(left)">
                                      <p:cBhvr>
                                        <p:cTn id="7" dur="500"/>
                                        <p:tgtEl>
                                          <p:spTgt spid="111619">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1619">
                                            <p:txEl>
                                              <p:charRg st="9" end="19"/>
                                            </p:txEl>
                                          </p:spTgt>
                                        </p:tgtEl>
                                        <p:attrNameLst>
                                          <p:attrName>style.visibility</p:attrName>
                                        </p:attrNameLst>
                                      </p:cBhvr>
                                      <p:to>
                                        <p:strVal val="visible"/>
                                      </p:to>
                                    </p:set>
                                    <p:animEffect transition="in" filter="wipe(left)">
                                      <p:cBhvr>
                                        <p:cTn id="12" dur="500"/>
                                        <p:tgtEl>
                                          <p:spTgt spid="111619">
                                            <p:txEl>
                                              <p:charRg st="9" end="1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1619">
                                            <p:txEl>
                                              <p:charRg st="19" end="27"/>
                                            </p:txEl>
                                          </p:spTgt>
                                        </p:tgtEl>
                                        <p:attrNameLst>
                                          <p:attrName>style.visibility</p:attrName>
                                        </p:attrNameLst>
                                      </p:cBhvr>
                                      <p:to>
                                        <p:strVal val="visible"/>
                                      </p:to>
                                    </p:set>
                                    <p:animEffect transition="in" filter="wipe(left)">
                                      <p:cBhvr>
                                        <p:cTn id="17" dur="500"/>
                                        <p:tgtEl>
                                          <p:spTgt spid="111619">
                                            <p:txEl>
                                              <p:charRg st="19" end="2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1619">
                                            <p:txEl>
                                              <p:charRg st="27" end="50"/>
                                            </p:txEl>
                                          </p:spTgt>
                                        </p:tgtEl>
                                        <p:attrNameLst>
                                          <p:attrName>style.visibility</p:attrName>
                                        </p:attrNameLst>
                                      </p:cBhvr>
                                      <p:to>
                                        <p:strVal val="visible"/>
                                      </p:to>
                                    </p:set>
                                    <p:animEffect transition="in" filter="wipe(left)">
                                      <p:cBhvr>
                                        <p:cTn id="22" dur="500"/>
                                        <p:tgtEl>
                                          <p:spTgt spid="111619">
                                            <p:txEl>
                                              <p:charRg st="27" end="5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1619">
                                            <p:txEl>
                                              <p:charRg st="50" end="64"/>
                                            </p:txEl>
                                          </p:spTgt>
                                        </p:tgtEl>
                                        <p:attrNameLst>
                                          <p:attrName>style.visibility</p:attrName>
                                        </p:attrNameLst>
                                      </p:cBhvr>
                                      <p:to>
                                        <p:strVal val="visible"/>
                                      </p:to>
                                    </p:set>
                                    <p:animEffect transition="in" filter="wipe(left)">
                                      <p:cBhvr>
                                        <p:cTn id="27" dur="500"/>
                                        <p:tgtEl>
                                          <p:spTgt spid="111619">
                                            <p:txEl>
                                              <p:charRg st="50" end="6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1619">
                                            <p:txEl>
                                              <p:charRg st="64" end="81"/>
                                            </p:txEl>
                                          </p:spTgt>
                                        </p:tgtEl>
                                        <p:attrNameLst>
                                          <p:attrName>style.visibility</p:attrName>
                                        </p:attrNameLst>
                                      </p:cBhvr>
                                      <p:to>
                                        <p:strVal val="visible"/>
                                      </p:to>
                                    </p:set>
                                    <p:animEffect transition="in" filter="wipe(left)">
                                      <p:cBhvr>
                                        <p:cTn id="32" dur="500"/>
                                        <p:tgtEl>
                                          <p:spTgt spid="111619">
                                            <p:txEl>
                                              <p:charRg st="64" end="8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1619">
                                            <p:txEl>
                                              <p:charRg st="81" end="95"/>
                                            </p:txEl>
                                          </p:spTgt>
                                        </p:tgtEl>
                                        <p:attrNameLst>
                                          <p:attrName>style.visibility</p:attrName>
                                        </p:attrNameLst>
                                      </p:cBhvr>
                                      <p:to>
                                        <p:strVal val="visible"/>
                                      </p:to>
                                    </p:set>
                                    <p:animEffect transition="in" filter="wipe(left)">
                                      <p:cBhvr>
                                        <p:cTn id="37" dur="500"/>
                                        <p:tgtEl>
                                          <p:spTgt spid="111619">
                                            <p:txEl>
                                              <p:charRg st="81" end="9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1619">
                                            <p:txEl>
                                              <p:charRg st="95" end="103"/>
                                            </p:txEl>
                                          </p:spTgt>
                                        </p:tgtEl>
                                        <p:attrNameLst>
                                          <p:attrName>style.visibility</p:attrName>
                                        </p:attrNameLst>
                                      </p:cBhvr>
                                      <p:to>
                                        <p:strVal val="visible"/>
                                      </p:to>
                                    </p:set>
                                    <p:animEffect transition="in" filter="wipe(left)">
                                      <p:cBhvr>
                                        <p:cTn id="42" dur="500"/>
                                        <p:tgtEl>
                                          <p:spTgt spid="111619">
                                            <p:txEl>
                                              <p:charRg st="95" end="10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1619">
                                            <p:txEl>
                                              <p:charRg st="103" end="117"/>
                                            </p:txEl>
                                          </p:spTgt>
                                        </p:tgtEl>
                                        <p:attrNameLst>
                                          <p:attrName>style.visibility</p:attrName>
                                        </p:attrNameLst>
                                      </p:cBhvr>
                                      <p:to>
                                        <p:strVal val="visible"/>
                                      </p:to>
                                    </p:set>
                                    <p:animEffect transition="in" filter="wipe(left)">
                                      <p:cBhvr>
                                        <p:cTn id="47" dur="500"/>
                                        <p:tgtEl>
                                          <p:spTgt spid="111619">
                                            <p:txEl>
                                              <p:charRg st="103" end="11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1619">
                                            <p:txEl>
                                              <p:charRg st="117" end="142"/>
                                            </p:txEl>
                                          </p:spTgt>
                                        </p:tgtEl>
                                        <p:attrNameLst>
                                          <p:attrName>style.visibility</p:attrName>
                                        </p:attrNameLst>
                                      </p:cBhvr>
                                      <p:to>
                                        <p:strVal val="visible"/>
                                      </p:to>
                                    </p:set>
                                    <p:animEffect transition="in" filter="wipe(left)">
                                      <p:cBhvr>
                                        <p:cTn id="52" dur="500"/>
                                        <p:tgtEl>
                                          <p:spTgt spid="111619">
                                            <p:txEl>
                                              <p:charRg st="117" end="142"/>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11619">
                                            <p:txEl>
                                              <p:charRg st="142" end="165"/>
                                            </p:txEl>
                                          </p:spTgt>
                                        </p:tgtEl>
                                        <p:attrNameLst>
                                          <p:attrName>style.visibility</p:attrName>
                                        </p:attrNameLst>
                                      </p:cBhvr>
                                      <p:to>
                                        <p:strVal val="visible"/>
                                      </p:to>
                                    </p:set>
                                    <p:animEffect transition="in" filter="wipe(left)">
                                      <p:cBhvr>
                                        <p:cTn id="57" dur="500"/>
                                        <p:tgtEl>
                                          <p:spTgt spid="111619">
                                            <p:txEl>
                                              <p:charRg st="142" end="165"/>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11619">
                                            <p:txEl>
                                              <p:charRg st="165" end="187"/>
                                            </p:txEl>
                                          </p:spTgt>
                                        </p:tgtEl>
                                        <p:attrNameLst>
                                          <p:attrName>style.visibility</p:attrName>
                                        </p:attrNameLst>
                                      </p:cBhvr>
                                      <p:to>
                                        <p:strVal val="visible"/>
                                      </p:to>
                                    </p:set>
                                    <p:animEffect transition="in" filter="wipe(left)">
                                      <p:cBhvr>
                                        <p:cTn id="62" dur="500"/>
                                        <p:tgtEl>
                                          <p:spTgt spid="111619">
                                            <p:txEl>
                                              <p:charRg st="165" end="187"/>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11619">
                                            <p:txEl>
                                              <p:charRg st="187" end="203"/>
                                            </p:txEl>
                                          </p:spTgt>
                                        </p:tgtEl>
                                        <p:attrNameLst>
                                          <p:attrName>style.visibility</p:attrName>
                                        </p:attrNameLst>
                                      </p:cBhvr>
                                      <p:to>
                                        <p:strVal val="visible"/>
                                      </p:to>
                                    </p:set>
                                    <p:animEffect transition="in" filter="wipe(left)">
                                      <p:cBhvr>
                                        <p:cTn id="67" dur="500"/>
                                        <p:tgtEl>
                                          <p:spTgt spid="111619">
                                            <p:txEl>
                                              <p:charRg st="187" end="203"/>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11620">
                                            <p:txEl>
                                              <p:charRg st="0" end="12"/>
                                            </p:txEl>
                                          </p:spTgt>
                                        </p:tgtEl>
                                        <p:attrNameLst>
                                          <p:attrName>style.visibility</p:attrName>
                                        </p:attrNameLst>
                                      </p:cBhvr>
                                      <p:to>
                                        <p:strVal val="visible"/>
                                      </p:to>
                                    </p:set>
                                    <p:animEffect transition="in" filter="wipe(left)">
                                      <p:cBhvr>
                                        <p:cTn id="72" dur="500"/>
                                        <p:tgtEl>
                                          <p:spTgt spid="111620">
                                            <p:txEl>
                                              <p:charRg st="0" end="12"/>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11620">
                                            <p:txEl>
                                              <p:charRg st="12" end="27"/>
                                            </p:txEl>
                                          </p:spTgt>
                                        </p:tgtEl>
                                        <p:attrNameLst>
                                          <p:attrName>style.visibility</p:attrName>
                                        </p:attrNameLst>
                                      </p:cBhvr>
                                      <p:to>
                                        <p:strVal val="visible"/>
                                      </p:to>
                                    </p:set>
                                    <p:animEffect transition="in" filter="wipe(left)">
                                      <p:cBhvr>
                                        <p:cTn id="77" dur="500"/>
                                        <p:tgtEl>
                                          <p:spTgt spid="111620">
                                            <p:txEl>
                                              <p:charRg st="12" end="27"/>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11620">
                                            <p:txEl>
                                              <p:charRg st="28" end="52"/>
                                            </p:txEl>
                                          </p:spTgt>
                                        </p:tgtEl>
                                        <p:attrNameLst>
                                          <p:attrName>style.visibility</p:attrName>
                                        </p:attrNameLst>
                                      </p:cBhvr>
                                      <p:to>
                                        <p:strVal val="visible"/>
                                      </p:to>
                                    </p:set>
                                    <p:animEffect transition="in" filter="wipe(left)">
                                      <p:cBhvr>
                                        <p:cTn id="82" dur="500"/>
                                        <p:tgtEl>
                                          <p:spTgt spid="111620">
                                            <p:txEl>
                                              <p:charRg st="28" end="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P spid="11162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标题 14337"/>
          <p:cNvSpPr>
            <a:spLocks noGrp="1"/>
          </p:cNvSpPr>
          <p:nvPr>
            <p:ph type="title"/>
          </p:nvPr>
        </p:nvSpPr>
        <p:spPr/>
        <p:txBody>
          <a:bodyPr anchor="b"/>
          <a:p>
            <a:r>
              <a:rPr lang="en-US" altLang="zh-CN" b="1"/>
              <a:t>4.1.4 </a:t>
            </a:r>
            <a:r>
              <a:rPr lang="zh-CN" altLang="en-US" b="1"/>
              <a:t>程序并发执行的条件</a:t>
            </a:r>
            <a:endParaRPr lang="zh-CN" altLang="en-US" b="1"/>
          </a:p>
        </p:txBody>
      </p:sp>
      <p:sp>
        <p:nvSpPr>
          <p:cNvPr id="14339" name="文本占位符 14338"/>
          <p:cNvSpPr>
            <a:spLocks noGrp="1"/>
          </p:cNvSpPr>
          <p:nvPr>
            <p:ph type="body" idx="1"/>
          </p:nvPr>
        </p:nvSpPr>
        <p:spPr>
          <a:xfrm>
            <a:off x="1182688" y="2017713"/>
            <a:ext cx="7772400" cy="4291012"/>
          </a:xfrm>
        </p:spPr>
        <p:txBody>
          <a:bodyPr/>
          <a:p>
            <a:r>
              <a:rPr lang="zh-CN" altLang="en-US" sz="2800"/>
              <a:t> </a:t>
            </a:r>
            <a:r>
              <a:rPr lang="zh-CN" altLang="en-US" sz="2800" b="1"/>
              <a:t>在失去封闭性的条件下，保持可再现性。</a:t>
            </a:r>
            <a:endParaRPr lang="zh-CN" altLang="en-US" sz="2800" b="1"/>
          </a:p>
          <a:p>
            <a:pPr lvl="1"/>
            <a:r>
              <a:rPr lang="en-US" altLang="zh-CN" sz="2400" b="1"/>
              <a:t>R(pi)={a1,a2,</a:t>
            </a:r>
            <a:r>
              <a:rPr lang="en-US" altLang="zh-CN" sz="2400" b="1">
                <a:latin typeface="Times New Roman" panose="02020603050405020304" pitchFamily="18" charset="0"/>
              </a:rPr>
              <a:t>…</a:t>
            </a:r>
            <a:r>
              <a:rPr lang="en-US" altLang="zh-CN" sz="2400" b="1"/>
              <a:t>,am}</a:t>
            </a:r>
            <a:r>
              <a:rPr lang="zh-CN" altLang="en-US" sz="2400" b="1"/>
              <a:t>表示程序</a:t>
            </a:r>
            <a:r>
              <a:rPr lang="en-US" altLang="zh-CN" sz="2400" b="1"/>
              <a:t>pi</a:t>
            </a:r>
            <a:r>
              <a:rPr lang="zh-CN" altLang="en-US" sz="2400" b="1"/>
              <a:t>在执行期间所需读取的所有变量的集合，称为“读集”；</a:t>
            </a:r>
            <a:endParaRPr lang="zh-CN" altLang="en-US" sz="2400" b="1"/>
          </a:p>
          <a:p>
            <a:pPr lvl="1"/>
            <a:r>
              <a:rPr lang="en-US" altLang="zh-CN" sz="2400" b="1"/>
              <a:t>W(pi)={b1,b2,</a:t>
            </a:r>
            <a:r>
              <a:rPr lang="en-US" altLang="zh-CN" sz="2400" b="1">
                <a:latin typeface="Times New Roman" panose="02020603050405020304" pitchFamily="18" charset="0"/>
              </a:rPr>
              <a:t>…</a:t>
            </a:r>
            <a:r>
              <a:rPr lang="en-US" altLang="zh-CN" sz="2400" b="1"/>
              <a:t>,bn}</a:t>
            </a:r>
            <a:r>
              <a:rPr lang="zh-CN" altLang="en-US" sz="2400" b="1"/>
              <a:t>表示程序</a:t>
            </a:r>
            <a:r>
              <a:rPr lang="en-US" altLang="zh-CN" sz="2400" b="1"/>
              <a:t>pi</a:t>
            </a:r>
            <a:r>
              <a:rPr lang="zh-CN" altLang="en-US" sz="2400" b="1"/>
              <a:t>在执行期间所需改变的所有变量的集合，称为“写集”。</a:t>
            </a:r>
            <a:endParaRPr lang="zh-CN" altLang="en-US" sz="2400" b="1"/>
          </a:p>
          <a:p>
            <a:pPr lvl="2"/>
            <a:r>
              <a:rPr lang="zh-CN" altLang="en-US" sz="2000" b="1"/>
              <a:t>若有两条语句</a:t>
            </a:r>
            <a:r>
              <a:rPr lang="en-US" altLang="zh-CN" sz="2000" b="1"/>
              <a:t>c=a+b</a:t>
            </a:r>
            <a:r>
              <a:rPr lang="zh-CN" altLang="en-US" sz="2000" b="1"/>
              <a:t>和</a:t>
            </a:r>
            <a:r>
              <a:rPr lang="en-US" altLang="zh-CN" sz="2000" b="1"/>
              <a:t>v=c-1</a:t>
            </a:r>
            <a:r>
              <a:rPr lang="zh-CN" altLang="en-US" sz="2000" b="1"/>
              <a:t>，则它们的“读集”和“写集”分别为：</a:t>
            </a:r>
            <a:endParaRPr lang="zh-CN" altLang="en-US" sz="2000" b="1"/>
          </a:p>
          <a:p>
            <a:pPr lvl="2"/>
            <a:r>
              <a:rPr lang="en-US" altLang="zh-CN" sz="2000" b="1"/>
              <a:t>R(c:=a+b)={a,b}</a:t>
            </a:r>
            <a:r>
              <a:rPr lang="zh-CN" altLang="en-US" sz="2000" b="1"/>
              <a:t>，</a:t>
            </a:r>
            <a:r>
              <a:rPr lang="en-US" altLang="zh-CN" sz="2000" b="1"/>
              <a:t>R(v:=c-1)={c}</a:t>
            </a:r>
            <a:endParaRPr lang="en-US" altLang="zh-CN" sz="2000" b="1"/>
          </a:p>
          <a:p>
            <a:pPr lvl="2"/>
            <a:r>
              <a:rPr lang="en-US" altLang="zh-CN" sz="2000" b="1"/>
              <a:t>W(c:=a+b)={c}</a:t>
            </a:r>
            <a:r>
              <a:rPr lang="zh-CN" altLang="en-US" sz="2000" b="1"/>
              <a:t>，</a:t>
            </a:r>
            <a:r>
              <a:rPr lang="en-US" altLang="zh-CN" sz="2000" b="1"/>
              <a:t>W(v:=c-1)={v}</a:t>
            </a:r>
            <a:endParaRPr lang="en-US" altLang="zh-CN" sz="2000" b="1"/>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42" name="标题 112641"/>
          <p:cNvSpPr>
            <a:spLocks noGrp="1"/>
          </p:cNvSpPr>
          <p:nvPr>
            <p:ph type="title"/>
          </p:nvPr>
        </p:nvSpPr>
        <p:spPr/>
        <p:txBody>
          <a:bodyPr anchor="b"/>
          <a:p>
            <a:r>
              <a:rPr lang="zh-CN" altLang="en-US" b="1"/>
              <a:t>考虑互斥问题</a:t>
            </a:r>
            <a:endParaRPr lang="zh-CN" altLang="en-US" b="1"/>
          </a:p>
        </p:txBody>
      </p:sp>
      <p:sp>
        <p:nvSpPr>
          <p:cNvPr id="112643" name="文本框 112642"/>
          <p:cNvSpPr txBox="1"/>
          <p:nvPr/>
        </p:nvSpPr>
        <p:spPr>
          <a:xfrm>
            <a:off x="762000" y="2209800"/>
            <a:ext cx="3886200" cy="4108450"/>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rPr>
              <a:t>I号哲学家活动：</a:t>
            </a:r>
            <a:endParaRPr lang="zh-CN" altLang="en-US" sz="2400" dirty="0">
              <a:latin typeface="Times New Roman" panose="02020603050405020304" pitchFamily="18" charset="0"/>
            </a:endParaRPr>
          </a:p>
          <a:p>
            <a:pPr>
              <a:lnSpc>
                <a:spcPct val="50000"/>
              </a:lnSpc>
              <a:spcBef>
                <a:spcPct val="50000"/>
              </a:spcBef>
            </a:pPr>
            <a:r>
              <a:rPr lang="zh-CN" altLang="en-US" sz="2400" dirty="0">
                <a:latin typeface="Comic Sans MS" panose="030F0702030302020204" pitchFamily="66" charset="0"/>
              </a:rPr>
              <a:t>1.</a:t>
            </a:r>
            <a:r>
              <a:rPr lang="zh-CN" altLang="en-US" sz="2400" dirty="0">
                <a:latin typeface="Times New Roman" panose="02020603050405020304" pitchFamily="18" charset="0"/>
              </a:rPr>
              <a:t>     </a:t>
            </a:r>
            <a:r>
              <a:rPr lang="zh-CN" altLang="en-US" sz="2400" dirty="0">
                <a:latin typeface="Comic Sans MS" panose="030F0702030302020204" pitchFamily="66" charset="0"/>
              </a:rPr>
              <a:t>Repeat</a:t>
            </a:r>
            <a:endParaRPr lang="zh-CN" altLang="en-US" sz="2400" dirty="0">
              <a:latin typeface="Comic Sans MS" panose="030F0702030302020204" pitchFamily="66" charset="0"/>
            </a:endParaRPr>
          </a:p>
          <a:p>
            <a:pPr>
              <a:lnSpc>
                <a:spcPct val="50000"/>
              </a:lnSpc>
              <a:spcBef>
                <a:spcPct val="50000"/>
              </a:spcBef>
            </a:pPr>
            <a:r>
              <a:rPr lang="zh-CN" altLang="en-US" sz="2400" dirty="0">
                <a:latin typeface="Comic Sans MS" panose="030F0702030302020204" pitchFamily="66" charset="0"/>
              </a:rPr>
              <a:t>2.       思考</a:t>
            </a:r>
            <a:endParaRPr lang="zh-CN" altLang="en-US" sz="2400" dirty="0">
              <a:latin typeface="Comic Sans MS" panose="030F0702030302020204" pitchFamily="66" charset="0"/>
            </a:endParaRPr>
          </a:p>
          <a:p>
            <a:pPr>
              <a:lnSpc>
                <a:spcPct val="50000"/>
              </a:lnSpc>
              <a:spcBef>
                <a:spcPct val="50000"/>
              </a:spcBef>
            </a:pPr>
            <a:r>
              <a:rPr lang="zh-CN" altLang="en-US" sz="2400" dirty="0">
                <a:latin typeface="Comic Sans MS" panose="030F0702030302020204" pitchFamily="66" charset="0"/>
              </a:rPr>
              <a:t>3.       </a:t>
            </a:r>
            <a:r>
              <a:rPr lang="zh-CN" altLang="en-US" sz="2400" dirty="0">
                <a:solidFill>
                  <a:srgbClr val="FF9900"/>
                </a:solidFill>
                <a:latin typeface="Comic Sans MS" panose="030F0702030302020204" pitchFamily="66" charset="0"/>
              </a:rPr>
              <a:t>P(mutex);</a:t>
            </a:r>
            <a:endParaRPr lang="zh-CN" altLang="en-US" sz="2400" dirty="0">
              <a:solidFill>
                <a:srgbClr val="FF9900"/>
              </a:solidFill>
              <a:latin typeface="Comic Sans MS" panose="030F0702030302020204" pitchFamily="66" charset="0"/>
            </a:endParaRPr>
          </a:p>
          <a:p>
            <a:pPr>
              <a:lnSpc>
                <a:spcPct val="50000"/>
              </a:lnSpc>
              <a:spcBef>
                <a:spcPct val="50000"/>
              </a:spcBef>
            </a:pPr>
            <a:r>
              <a:rPr lang="zh-CN" altLang="en-US" sz="2400" dirty="0">
                <a:latin typeface="Comic Sans MS" panose="030F0702030302020204" pitchFamily="66" charset="0"/>
              </a:rPr>
              <a:t>4.      state[I]:=hungry;</a:t>
            </a:r>
            <a:endParaRPr lang="zh-CN" altLang="en-US" sz="2400" dirty="0">
              <a:latin typeface="Comic Sans MS" panose="030F0702030302020204" pitchFamily="66" charset="0"/>
            </a:endParaRPr>
          </a:p>
          <a:p>
            <a:pPr>
              <a:lnSpc>
                <a:spcPct val="50000"/>
              </a:lnSpc>
              <a:spcBef>
                <a:spcPct val="50000"/>
              </a:spcBef>
            </a:pPr>
            <a:r>
              <a:rPr lang="zh-CN" altLang="en-US" sz="2400" dirty="0">
                <a:latin typeface="Comic Sans MS" panose="030F0702030302020204" pitchFamily="66" charset="0"/>
              </a:rPr>
              <a:t>5.       test(I);</a:t>
            </a:r>
            <a:endParaRPr lang="zh-CN" altLang="en-US" sz="2400" dirty="0">
              <a:latin typeface="Comic Sans MS" panose="030F0702030302020204" pitchFamily="66" charset="0"/>
            </a:endParaRPr>
          </a:p>
          <a:p>
            <a:pPr>
              <a:lnSpc>
                <a:spcPct val="50000"/>
              </a:lnSpc>
              <a:spcBef>
                <a:spcPct val="50000"/>
              </a:spcBef>
            </a:pPr>
            <a:r>
              <a:rPr lang="zh-CN" altLang="en-US" sz="2400" dirty="0">
                <a:latin typeface="Comic Sans MS" panose="030F0702030302020204" pitchFamily="66" charset="0"/>
              </a:rPr>
              <a:t>6.       </a:t>
            </a:r>
            <a:r>
              <a:rPr lang="zh-CN" altLang="en-US" sz="2400" dirty="0">
                <a:solidFill>
                  <a:srgbClr val="FF9900"/>
                </a:solidFill>
                <a:latin typeface="Comic Sans MS" panose="030F0702030302020204" pitchFamily="66" charset="0"/>
              </a:rPr>
              <a:t>V(mutex);</a:t>
            </a:r>
            <a:r>
              <a:rPr lang="zh-CN" altLang="en-US" sz="2400" dirty="0">
                <a:latin typeface="Comic Sans MS" panose="030F0702030302020204" pitchFamily="66" charset="0"/>
              </a:rPr>
              <a:t> </a:t>
            </a:r>
            <a:endParaRPr lang="zh-CN" altLang="en-US" sz="2400" dirty="0">
              <a:latin typeface="Comic Sans MS" panose="030F0702030302020204" pitchFamily="66" charset="0"/>
            </a:endParaRPr>
          </a:p>
          <a:p>
            <a:pPr>
              <a:lnSpc>
                <a:spcPct val="50000"/>
              </a:lnSpc>
              <a:spcBef>
                <a:spcPct val="50000"/>
              </a:spcBef>
            </a:pPr>
            <a:r>
              <a:rPr lang="zh-CN" altLang="en-US" sz="2400" dirty="0">
                <a:latin typeface="Comic Sans MS" panose="030F0702030302020204" pitchFamily="66" charset="0"/>
              </a:rPr>
              <a:t>7.       P(self[I]);</a:t>
            </a:r>
            <a:endParaRPr lang="zh-CN" altLang="en-US" sz="2400" dirty="0">
              <a:latin typeface="Comic Sans MS" panose="030F0702030302020204" pitchFamily="66" charset="0"/>
            </a:endParaRPr>
          </a:p>
          <a:p>
            <a:pPr>
              <a:lnSpc>
                <a:spcPct val="50000"/>
              </a:lnSpc>
              <a:spcBef>
                <a:spcPct val="50000"/>
              </a:spcBef>
            </a:pPr>
            <a:r>
              <a:rPr lang="zh-CN" altLang="en-US" sz="2400" dirty="0">
                <a:latin typeface="Comic Sans MS" panose="030F0702030302020204" pitchFamily="66" charset="0"/>
              </a:rPr>
              <a:t>8.       取左叉，取右叉；</a:t>
            </a:r>
            <a:endParaRPr lang="zh-CN" altLang="en-US" sz="2400" dirty="0">
              <a:latin typeface="Comic Sans MS" panose="030F0702030302020204" pitchFamily="66" charset="0"/>
            </a:endParaRPr>
          </a:p>
          <a:p>
            <a:pPr>
              <a:lnSpc>
                <a:spcPct val="50000"/>
              </a:lnSpc>
              <a:spcBef>
                <a:spcPct val="50000"/>
              </a:spcBef>
            </a:pPr>
            <a:r>
              <a:rPr lang="zh-CN" altLang="en-US" sz="2400" dirty="0">
                <a:latin typeface="Comic Sans MS" panose="030F0702030302020204" pitchFamily="66" charset="0"/>
              </a:rPr>
              <a:t>9.       进食</a:t>
            </a:r>
            <a:endParaRPr lang="zh-CN" altLang="en-US" sz="2400" dirty="0">
              <a:latin typeface="Comic Sans MS" panose="030F0702030302020204" pitchFamily="66" charset="0"/>
            </a:endParaRPr>
          </a:p>
          <a:p>
            <a:pPr>
              <a:lnSpc>
                <a:spcPct val="50000"/>
              </a:lnSpc>
              <a:spcBef>
                <a:spcPct val="50000"/>
              </a:spcBef>
            </a:pPr>
            <a:r>
              <a:rPr lang="zh-CN" altLang="en-US" sz="2400" dirty="0">
                <a:latin typeface="Comic Sans MS" panose="030F0702030302020204" pitchFamily="66" charset="0"/>
              </a:rPr>
              <a:t>10.     放左叉，放右叉；</a:t>
            </a:r>
            <a:endParaRPr lang="zh-CN" altLang="en-US" sz="2400" dirty="0">
              <a:latin typeface="Comic Sans MS" panose="030F0702030302020204" pitchFamily="66" charset="0"/>
            </a:endParaRPr>
          </a:p>
        </p:txBody>
      </p:sp>
      <p:sp>
        <p:nvSpPr>
          <p:cNvPr id="112644" name="文本框 112643"/>
          <p:cNvSpPr txBox="1"/>
          <p:nvPr/>
        </p:nvSpPr>
        <p:spPr>
          <a:xfrm>
            <a:off x="4648200" y="2432050"/>
            <a:ext cx="3733800" cy="2647950"/>
          </a:xfrm>
          <a:prstGeom prst="rect">
            <a:avLst/>
          </a:prstGeom>
          <a:noFill/>
          <a:ln w="9525">
            <a:noFill/>
          </a:ln>
        </p:spPr>
        <p:txBody>
          <a:bodyPr>
            <a:spAutoFit/>
          </a:bodyPr>
          <a:p>
            <a:pPr>
              <a:lnSpc>
                <a:spcPct val="40000"/>
              </a:lnSpc>
              <a:spcBef>
                <a:spcPct val="50000"/>
              </a:spcBef>
            </a:pPr>
            <a:endParaRPr lang="zh-CN" altLang="en-US" sz="2400" dirty="0">
              <a:latin typeface="Comic Sans MS" panose="030F0702030302020204" pitchFamily="66" charset="0"/>
            </a:endParaRPr>
          </a:p>
          <a:p>
            <a:pPr>
              <a:lnSpc>
                <a:spcPct val="60000"/>
              </a:lnSpc>
              <a:spcBef>
                <a:spcPct val="50000"/>
              </a:spcBef>
            </a:pPr>
            <a:r>
              <a:rPr lang="zh-CN" altLang="en-US" sz="2400" dirty="0">
                <a:latin typeface="Comic Sans MS" panose="030F0702030302020204" pitchFamily="66" charset="0"/>
              </a:rPr>
              <a:t>11.   </a:t>
            </a:r>
            <a:r>
              <a:rPr lang="zh-CN" altLang="en-US" sz="2400" dirty="0">
                <a:solidFill>
                  <a:srgbClr val="FF9900"/>
                </a:solidFill>
                <a:latin typeface="Comic Sans MS" panose="030F0702030302020204" pitchFamily="66" charset="0"/>
              </a:rPr>
              <a:t>P(mutex);</a:t>
            </a:r>
            <a:endParaRPr lang="zh-CN" altLang="en-US" sz="2400" dirty="0">
              <a:solidFill>
                <a:srgbClr val="FF9900"/>
              </a:solidFill>
              <a:latin typeface="Comic Sans MS" panose="030F0702030302020204" pitchFamily="66" charset="0"/>
            </a:endParaRPr>
          </a:p>
          <a:p>
            <a:pPr>
              <a:lnSpc>
                <a:spcPct val="60000"/>
              </a:lnSpc>
              <a:spcBef>
                <a:spcPct val="50000"/>
              </a:spcBef>
            </a:pPr>
            <a:r>
              <a:rPr lang="zh-CN" altLang="en-US" sz="2400" dirty="0">
                <a:latin typeface="Comic Sans MS" panose="030F0702030302020204" pitchFamily="66" charset="0"/>
              </a:rPr>
              <a:t>12.  state[I]:=thinking;</a:t>
            </a:r>
            <a:endParaRPr lang="zh-CN" altLang="en-US" sz="2400" dirty="0">
              <a:latin typeface="Comic Sans MS" panose="030F0702030302020204" pitchFamily="66" charset="0"/>
            </a:endParaRPr>
          </a:p>
          <a:p>
            <a:pPr>
              <a:lnSpc>
                <a:spcPct val="60000"/>
              </a:lnSpc>
              <a:spcBef>
                <a:spcPct val="50000"/>
              </a:spcBef>
            </a:pPr>
            <a:r>
              <a:rPr lang="zh-CN" altLang="en-US" sz="2400" dirty="0">
                <a:latin typeface="Comic Sans MS" panose="030F0702030302020204" pitchFamily="66" charset="0"/>
              </a:rPr>
              <a:t>13    test((I-1)mod 5);</a:t>
            </a:r>
            <a:endParaRPr lang="zh-CN" altLang="en-US" sz="2400" dirty="0">
              <a:latin typeface="Comic Sans MS" panose="030F0702030302020204" pitchFamily="66" charset="0"/>
            </a:endParaRPr>
          </a:p>
          <a:p>
            <a:pPr>
              <a:lnSpc>
                <a:spcPct val="60000"/>
              </a:lnSpc>
              <a:spcBef>
                <a:spcPct val="50000"/>
              </a:spcBef>
            </a:pPr>
            <a:r>
              <a:rPr lang="zh-CN" altLang="en-US" sz="2400" dirty="0">
                <a:latin typeface="Comic Sans MS" panose="030F0702030302020204" pitchFamily="66" charset="0"/>
              </a:rPr>
              <a:t>14.   test((I+1)mod 5);</a:t>
            </a:r>
            <a:endParaRPr lang="zh-CN" altLang="en-US" sz="2400" dirty="0">
              <a:latin typeface="Comic Sans MS" panose="030F0702030302020204" pitchFamily="66" charset="0"/>
            </a:endParaRPr>
          </a:p>
          <a:p>
            <a:pPr>
              <a:lnSpc>
                <a:spcPct val="60000"/>
              </a:lnSpc>
              <a:spcBef>
                <a:spcPct val="50000"/>
              </a:spcBef>
            </a:pPr>
            <a:r>
              <a:rPr lang="zh-CN" altLang="en-US" sz="2400" dirty="0">
                <a:latin typeface="Comic Sans MS" panose="030F0702030302020204" pitchFamily="66" charset="0"/>
              </a:rPr>
              <a:t>15.   </a:t>
            </a:r>
            <a:r>
              <a:rPr lang="zh-CN" altLang="en-US" sz="2400" dirty="0">
                <a:solidFill>
                  <a:srgbClr val="FF9900"/>
                </a:solidFill>
                <a:latin typeface="Comic Sans MS" panose="030F0702030302020204" pitchFamily="66" charset="0"/>
              </a:rPr>
              <a:t>V(mutex)</a:t>
            </a:r>
            <a:endParaRPr lang="zh-CN" altLang="en-US" sz="2400" dirty="0">
              <a:solidFill>
                <a:srgbClr val="FF9900"/>
              </a:solidFill>
              <a:latin typeface="Comic Sans MS" panose="030F0702030302020204" pitchFamily="66" charset="0"/>
            </a:endParaRPr>
          </a:p>
          <a:p>
            <a:pPr>
              <a:lnSpc>
                <a:spcPct val="60000"/>
              </a:lnSpc>
              <a:spcBef>
                <a:spcPct val="50000"/>
              </a:spcBef>
            </a:pPr>
            <a:r>
              <a:rPr lang="zh-CN" altLang="en-US" sz="2400" dirty="0">
                <a:latin typeface="Comic Sans MS" panose="030F0702030302020204" pitchFamily="66" charset="0"/>
              </a:rPr>
              <a:t>16.Until false;</a:t>
            </a:r>
            <a:endParaRPr lang="zh-CN" altLang="en-US" sz="2400" dirty="0">
              <a:latin typeface="Times New Roman" panose="02020603050405020304" pitchFamily="18"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3666" name="标题 113665"/>
          <p:cNvSpPr>
            <a:spLocks noGrp="1"/>
          </p:cNvSpPr>
          <p:nvPr>
            <p:ph type="title"/>
          </p:nvPr>
        </p:nvSpPr>
        <p:spPr/>
        <p:txBody>
          <a:bodyPr anchor="b"/>
          <a:p>
            <a:r>
              <a:rPr lang="zh-CN" altLang="en-US" b="1"/>
              <a:t>程序</a:t>
            </a:r>
            <a:endParaRPr lang="zh-CN" altLang="en-US" b="1"/>
          </a:p>
        </p:txBody>
      </p:sp>
      <p:sp>
        <p:nvSpPr>
          <p:cNvPr id="113667" name="文本框 113666"/>
          <p:cNvSpPr txBox="1"/>
          <p:nvPr/>
        </p:nvSpPr>
        <p:spPr>
          <a:xfrm>
            <a:off x="685800" y="1981200"/>
            <a:ext cx="7924800" cy="4729163"/>
          </a:xfrm>
          <a:prstGeom prst="rect">
            <a:avLst/>
          </a:prstGeom>
          <a:noFill/>
          <a:ln w="9525">
            <a:noFill/>
          </a:ln>
        </p:spPr>
        <p:txBody>
          <a:bodyPr>
            <a:spAutoFit/>
          </a:bodyPr>
          <a:p>
            <a:pPr>
              <a:lnSpc>
                <a:spcPct val="70000"/>
              </a:lnSpc>
              <a:spcBef>
                <a:spcPct val="50000"/>
              </a:spcBef>
            </a:pPr>
            <a:r>
              <a:rPr lang="en-US" altLang="zh-CN" sz="2400">
                <a:latin typeface="Comic Sans MS" panose="030F0702030302020204" pitchFamily="66" charset="0"/>
              </a:rPr>
              <a:t>Program dining_philosophers</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var state:array[0..4]of (thinking,hungry,eating);</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self:array[0..4]of semaphore;</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mutex:semaphore;</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procedure test(I:0..4)</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begin</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if (state[I]=hungry)and </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(state[(I-1)mod 5]&lt;&gt;eating)</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and(state[(I+1)mod 5]&lt;&gt;eating) then</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begin state[I]:=eating; V(self[I]) end</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end;</a:t>
            </a:r>
            <a:endParaRPr lang="en-US" altLang="zh-CN" sz="240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3667">
                                            <p:txEl>
                                              <p:charRg st="0" end="28"/>
                                            </p:txEl>
                                          </p:spTgt>
                                        </p:tgtEl>
                                        <p:attrNameLst>
                                          <p:attrName>style.visibility</p:attrName>
                                        </p:attrNameLst>
                                      </p:cBhvr>
                                      <p:to>
                                        <p:strVal val="visible"/>
                                      </p:to>
                                    </p:set>
                                    <p:animEffect transition="in" filter="wipe(left)">
                                      <p:cBhvr>
                                        <p:cTn id="7" dur="500"/>
                                        <p:tgtEl>
                                          <p:spTgt spid="113667">
                                            <p:txEl>
                                              <p:charRg st="0" end="2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3667">
                                            <p:txEl>
                                              <p:charRg st="28" end="78"/>
                                            </p:txEl>
                                          </p:spTgt>
                                        </p:tgtEl>
                                        <p:attrNameLst>
                                          <p:attrName>style.visibility</p:attrName>
                                        </p:attrNameLst>
                                      </p:cBhvr>
                                      <p:to>
                                        <p:strVal val="visible"/>
                                      </p:to>
                                    </p:set>
                                    <p:animEffect transition="in" filter="wipe(left)">
                                      <p:cBhvr>
                                        <p:cTn id="12" dur="500"/>
                                        <p:tgtEl>
                                          <p:spTgt spid="113667">
                                            <p:txEl>
                                              <p:charRg st="28" end="7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3667">
                                            <p:txEl>
                                              <p:charRg st="78" end="114"/>
                                            </p:txEl>
                                          </p:spTgt>
                                        </p:tgtEl>
                                        <p:attrNameLst>
                                          <p:attrName>style.visibility</p:attrName>
                                        </p:attrNameLst>
                                      </p:cBhvr>
                                      <p:to>
                                        <p:strVal val="visible"/>
                                      </p:to>
                                    </p:set>
                                    <p:animEffect transition="in" filter="wipe(left)">
                                      <p:cBhvr>
                                        <p:cTn id="17" dur="500"/>
                                        <p:tgtEl>
                                          <p:spTgt spid="113667">
                                            <p:txEl>
                                              <p:charRg st="78" end="11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3667">
                                            <p:txEl>
                                              <p:charRg st="114" end="137"/>
                                            </p:txEl>
                                          </p:spTgt>
                                        </p:tgtEl>
                                        <p:attrNameLst>
                                          <p:attrName>style.visibility</p:attrName>
                                        </p:attrNameLst>
                                      </p:cBhvr>
                                      <p:to>
                                        <p:strVal val="visible"/>
                                      </p:to>
                                    </p:set>
                                    <p:animEffect transition="in" filter="wipe(left)">
                                      <p:cBhvr>
                                        <p:cTn id="22" dur="500"/>
                                        <p:tgtEl>
                                          <p:spTgt spid="113667">
                                            <p:txEl>
                                              <p:charRg st="114" end="13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3667">
                                            <p:txEl>
                                              <p:charRg st="137" end="160"/>
                                            </p:txEl>
                                          </p:spTgt>
                                        </p:tgtEl>
                                        <p:attrNameLst>
                                          <p:attrName>style.visibility</p:attrName>
                                        </p:attrNameLst>
                                      </p:cBhvr>
                                      <p:to>
                                        <p:strVal val="visible"/>
                                      </p:to>
                                    </p:set>
                                    <p:animEffect transition="in" filter="wipe(left)">
                                      <p:cBhvr>
                                        <p:cTn id="27" dur="500"/>
                                        <p:tgtEl>
                                          <p:spTgt spid="113667">
                                            <p:txEl>
                                              <p:charRg st="137" end="16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3667">
                                            <p:txEl>
                                              <p:charRg st="160" end="166"/>
                                            </p:txEl>
                                          </p:spTgt>
                                        </p:tgtEl>
                                        <p:attrNameLst>
                                          <p:attrName>style.visibility</p:attrName>
                                        </p:attrNameLst>
                                      </p:cBhvr>
                                      <p:to>
                                        <p:strVal val="visible"/>
                                      </p:to>
                                    </p:set>
                                    <p:animEffect transition="in" filter="wipe(left)">
                                      <p:cBhvr>
                                        <p:cTn id="32" dur="500"/>
                                        <p:tgtEl>
                                          <p:spTgt spid="113667">
                                            <p:txEl>
                                              <p:charRg st="160" end="16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3667">
                                            <p:txEl>
                                              <p:charRg st="166" end="195"/>
                                            </p:txEl>
                                          </p:spTgt>
                                        </p:tgtEl>
                                        <p:attrNameLst>
                                          <p:attrName>style.visibility</p:attrName>
                                        </p:attrNameLst>
                                      </p:cBhvr>
                                      <p:to>
                                        <p:strVal val="visible"/>
                                      </p:to>
                                    </p:set>
                                    <p:animEffect transition="in" filter="wipe(left)">
                                      <p:cBhvr>
                                        <p:cTn id="37" dur="500"/>
                                        <p:tgtEl>
                                          <p:spTgt spid="113667">
                                            <p:txEl>
                                              <p:charRg st="166" end="19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3667">
                                            <p:txEl>
                                              <p:charRg st="195" end="230"/>
                                            </p:txEl>
                                          </p:spTgt>
                                        </p:tgtEl>
                                        <p:attrNameLst>
                                          <p:attrName>style.visibility</p:attrName>
                                        </p:attrNameLst>
                                      </p:cBhvr>
                                      <p:to>
                                        <p:strVal val="visible"/>
                                      </p:to>
                                    </p:set>
                                    <p:animEffect transition="in" filter="wipe(left)">
                                      <p:cBhvr>
                                        <p:cTn id="42" dur="500"/>
                                        <p:tgtEl>
                                          <p:spTgt spid="113667">
                                            <p:txEl>
                                              <p:charRg st="195" end="23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3667">
                                            <p:txEl>
                                              <p:charRg st="230" end="274"/>
                                            </p:txEl>
                                          </p:spTgt>
                                        </p:tgtEl>
                                        <p:attrNameLst>
                                          <p:attrName>style.visibility</p:attrName>
                                        </p:attrNameLst>
                                      </p:cBhvr>
                                      <p:to>
                                        <p:strVal val="visible"/>
                                      </p:to>
                                    </p:set>
                                    <p:animEffect transition="in" filter="wipe(left)">
                                      <p:cBhvr>
                                        <p:cTn id="47" dur="500"/>
                                        <p:tgtEl>
                                          <p:spTgt spid="113667">
                                            <p:txEl>
                                              <p:charRg st="230" end="27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3667">
                                            <p:txEl>
                                              <p:charRg st="274" end="321"/>
                                            </p:txEl>
                                          </p:spTgt>
                                        </p:tgtEl>
                                        <p:attrNameLst>
                                          <p:attrName>style.visibility</p:attrName>
                                        </p:attrNameLst>
                                      </p:cBhvr>
                                      <p:to>
                                        <p:strVal val="visible"/>
                                      </p:to>
                                    </p:set>
                                    <p:animEffect transition="in" filter="wipe(left)">
                                      <p:cBhvr>
                                        <p:cTn id="52" dur="500"/>
                                        <p:tgtEl>
                                          <p:spTgt spid="113667">
                                            <p:txEl>
                                              <p:charRg st="274" end="32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13667">
                                            <p:txEl>
                                              <p:charRg st="321" end="326"/>
                                            </p:txEl>
                                          </p:spTgt>
                                        </p:tgtEl>
                                        <p:attrNameLst>
                                          <p:attrName>style.visibility</p:attrName>
                                        </p:attrNameLst>
                                      </p:cBhvr>
                                      <p:to>
                                        <p:strVal val="visible"/>
                                      </p:to>
                                    </p:set>
                                    <p:animEffect transition="in" filter="wipe(left)">
                                      <p:cBhvr>
                                        <p:cTn id="57" dur="500"/>
                                        <p:tgtEl>
                                          <p:spTgt spid="113667">
                                            <p:txEl>
                                              <p:charRg st="321" end="3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build="p"/>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4690" name="标题 114689"/>
          <p:cNvSpPr>
            <a:spLocks noGrp="1"/>
          </p:cNvSpPr>
          <p:nvPr>
            <p:ph type="title"/>
          </p:nvPr>
        </p:nvSpPr>
        <p:spPr/>
        <p:txBody>
          <a:bodyPr anchor="b"/>
          <a:p>
            <a:r>
              <a:rPr lang="zh-CN" altLang="en-US" b="1"/>
              <a:t>程序</a:t>
            </a:r>
            <a:r>
              <a:rPr lang="en-US" altLang="zh-CN" b="1"/>
              <a:t>(Cont.)</a:t>
            </a:r>
            <a:endParaRPr lang="en-US" altLang="zh-CN" b="1"/>
          </a:p>
        </p:txBody>
      </p:sp>
      <p:sp>
        <p:nvSpPr>
          <p:cNvPr id="114691" name="文本框 114690"/>
          <p:cNvSpPr txBox="1"/>
          <p:nvPr/>
        </p:nvSpPr>
        <p:spPr>
          <a:xfrm>
            <a:off x="685800" y="2057400"/>
            <a:ext cx="7772400" cy="4291013"/>
          </a:xfrm>
          <a:prstGeom prst="rect">
            <a:avLst/>
          </a:prstGeom>
          <a:noFill/>
          <a:ln w="9525">
            <a:noFill/>
          </a:ln>
        </p:spPr>
        <p:txBody>
          <a:bodyPr>
            <a:spAutoFit/>
          </a:bodyPr>
          <a:p>
            <a:pPr>
              <a:lnSpc>
                <a:spcPct val="70000"/>
              </a:lnSpc>
              <a:spcBef>
                <a:spcPct val="50000"/>
              </a:spcBef>
            </a:pPr>
            <a:r>
              <a:rPr lang="en-US" altLang="zh-CN" sz="2400">
                <a:latin typeface="Comic Sans MS" panose="030F0702030302020204" pitchFamily="66" charset="0"/>
              </a:rPr>
              <a:t>Procedure philosopher(I:0..4)</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begin</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cycle</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{thinking}</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P(mutex);</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state[I]:=hungry;</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test(I);</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V(mutex);</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P(self[I]);</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a:t>
            </a:r>
            <a:endParaRPr lang="en-US" altLang="zh-CN" sz="240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4691">
                                            <p:txEl>
                                              <p:charRg st="0" end="30"/>
                                            </p:txEl>
                                          </p:spTgt>
                                        </p:tgtEl>
                                        <p:attrNameLst>
                                          <p:attrName>style.visibility</p:attrName>
                                        </p:attrNameLst>
                                      </p:cBhvr>
                                      <p:to>
                                        <p:strVal val="visible"/>
                                      </p:to>
                                    </p:set>
                                    <p:animEffect transition="in" filter="wipe(left)">
                                      <p:cBhvr>
                                        <p:cTn id="7" dur="500"/>
                                        <p:tgtEl>
                                          <p:spTgt spid="114691">
                                            <p:txEl>
                                              <p:charRg st="0" end="3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4691">
                                            <p:txEl>
                                              <p:charRg st="30" end="36"/>
                                            </p:txEl>
                                          </p:spTgt>
                                        </p:tgtEl>
                                        <p:attrNameLst>
                                          <p:attrName>style.visibility</p:attrName>
                                        </p:attrNameLst>
                                      </p:cBhvr>
                                      <p:to>
                                        <p:strVal val="visible"/>
                                      </p:to>
                                    </p:set>
                                    <p:animEffect transition="in" filter="wipe(left)">
                                      <p:cBhvr>
                                        <p:cTn id="12" dur="500"/>
                                        <p:tgtEl>
                                          <p:spTgt spid="114691">
                                            <p:txEl>
                                              <p:charRg st="30" end="3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4691">
                                            <p:txEl>
                                              <p:charRg st="36" end="46"/>
                                            </p:txEl>
                                          </p:spTgt>
                                        </p:tgtEl>
                                        <p:attrNameLst>
                                          <p:attrName>style.visibility</p:attrName>
                                        </p:attrNameLst>
                                      </p:cBhvr>
                                      <p:to>
                                        <p:strVal val="visible"/>
                                      </p:to>
                                    </p:set>
                                    <p:animEffect transition="in" filter="wipe(left)">
                                      <p:cBhvr>
                                        <p:cTn id="17" dur="500"/>
                                        <p:tgtEl>
                                          <p:spTgt spid="114691">
                                            <p:txEl>
                                              <p:charRg st="36" end="4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4691">
                                            <p:txEl>
                                              <p:charRg st="46" end="65"/>
                                            </p:txEl>
                                          </p:spTgt>
                                        </p:tgtEl>
                                        <p:attrNameLst>
                                          <p:attrName>style.visibility</p:attrName>
                                        </p:attrNameLst>
                                      </p:cBhvr>
                                      <p:to>
                                        <p:strVal val="visible"/>
                                      </p:to>
                                    </p:set>
                                    <p:animEffect transition="in" filter="wipe(left)">
                                      <p:cBhvr>
                                        <p:cTn id="22" dur="500"/>
                                        <p:tgtEl>
                                          <p:spTgt spid="114691">
                                            <p:txEl>
                                              <p:charRg st="46" end="6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4691">
                                            <p:txEl>
                                              <p:charRg st="65" end="83"/>
                                            </p:txEl>
                                          </p:spTgt>
                                        </p:tgtEl>
                                        <p:attrNameLst>
                                          <p:attrName>style.visibility</p:attrName>
                                        </p:attrNameLst>
                                      </p:cBhvr>
                                      <p:to>
                                        <p:strVal val="visible"/>
                                      </p:to>
                                    </p:set>
                                    <p:animEffect transition="in" filter="wipe(left)">
                                      <p:cBhvr>
                                        <p:cTn id="27" dur="500"/>
                                        <p:tgtEl>
                                          <p:spTgt spid="114691">
                                            <p:txEl>
                                              <p:charRg st="65" end="8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4691">
                                            <p:txEl>
                                              <p:charRg st="83" end="109"/>
                                            </p:txEl>
                                          </p:spTgt>
                                        </p:tgtEl>
                                        <p:attrNameLst>
                                          <p:attrName>style.visibility</p:attrName>
                                        </p:attrNameLst>
                                      </p:cBhvr>
                                      <p:to>
                                        <p:strVal val="visible"/>
                                      </p:to>
                                    </p:set>
                                    <p:animEffect transition="in" filter="wipe(left)">
                                      <p:cBhvr>
                                        <p:cTn id="32" dur="500"/>
                                        <p:tgtEl>
                                          <p:spTgt spid="114691">
                                            <p:txEl>
                                              <p:charRg st="83" end="10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4691">
                                            <p:txEl>
                                              <p:charRg st="109" end="126"/>
                                            </p:txEl>
                                          </p:spTgt>
                                        </p:tgtEl>
                                        <p:attrNameLst>
                                          <p:attrName>style.visibility</p:attrName>
                                        </p:attrNameLst>
                                      </p:cBhvr>
                                      <p:to>
                                        <p:strVal val="visible"/>
                                      </p:to>
                                    </p:set>
                                    <p:animEffect transition="in" filter="wipe(left)">
                                      <p:cBhvr>
                                        <p:cTn id="37" dur="500"/>
                                        <p:tgtEl>
                                          <p:spTgt spid="114691">
                                            <p:txEl>
                                              <p:charRg st="109" end="12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4691">
                                            <p:txEl>
                                              <p:charRg st="126" end="144"/>
                                            </p:txEl>
                                          </p:spTgt>
                                        </p:tgtEl>
                                        <p:attrNameLst>
                                          <p:attrName>style.visibility</p:attrName>
                                        </p:attrNameLst>
                                      </p:cBhvr>
                                      <p:to>
                                        <p:strVal val="visible"/>
                                      </p:to>
                                    </p:set>
                                    <p:animEffect transition="in" filter="wipe(left)">
                                      <p:cBhvr>
                                        <p:cTn id="42" dur="500"/>
                                        <p:tgtEl>
                                          <p:spTgt spid="114691">
                                            <p:txEl>
                                              <p:charRg st="126" end="14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4691">
                                            <p:txEl>
                                              <p:charRg st="144" end="164"/>
                                            </p:txEl>
                                          </p:spTgt>
                                        </p:tgtEl>
                                        <p:attrNameLst>
                                          <p:attrName>style.visibility</p:attrName>
                                        </p:attrNameLst>
                                      </p:cBhvr>
                                      <p:to>
                                        <p:strVal val="visible"/>
                                      </p:to>
                                    </p:set>
                                    <p:animEffect transition="in" filter="wipe(left)">
                                      <p:cBhvr>
                                        <p:cTn id="47" dur="500"/>
                                        <p:tgtEl>
                                          <p:spTgt spid="114691">
                                            <p:txEl>
                                              <p:charRg st="144" end="16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4691">
                                            <p:txEl>
                                              <p:charRg st="164" end="173"/>
                                            </p:txEl>
                                          </p:spTgt>
                                        </p:tgtEl>
                                        <p:attrNameLst>
                                          <p:attrName>style.visibility</p:attrName>
                                        </p:attrNameLst>
                                      </p:cBhvr>
                                      <p:to>
                                        <p:strVal val="visible"/>
                                      </p:to>
                                    </p:set>
                                    <p:animEffect transition="in" filter="wipe(left)">
                                      <p:cBhvr>
                                        <p:cTn id="52" dur="500"/>
                                        <p:tgtEl>
                                          <p:spTgt spid="114691">
                                            <p:txEl>
                                              <p:charRg st="164" end="17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5714" name="文本框 115713"/>
          <p:cNvSpPr txBox="1"/>
          <p:nvPr/>
        </p:nvSpPr>
        <p:spPr>
          <a:xfrm>
            <a:off x="762000" y="2057400"/>
            <a:ext cx="7620000" cy="4619625"/>
          </a:xfrm>
          <a:prstGeom prst="rect">
            <a:avLst/>
          </a:prstGeom>
          <a:noFill/>
          <a:ln w="9525">
            <a:noFill/>
          </a:ln>
        </p:spPr>
        <p:txBody>
          <a:bodyPr>
            <a:spAutoFit/>
          </a:bodyPr>
          <a:p>
            <a:pPr>
              <a:lnSpc>
                <a:spcPct val="70000"/>
              </a:lnSpc>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pick_up_fork(I);pick_up_fork((I+1)mod 5);</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{Eating};</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put_down_fork(I);put_down_fork((I+1)mod 5);</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P(mutex);</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state[I]:=thinking;</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test((I-1)mod 5);</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test((I+1)mod 5);</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V(mutex);</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end</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end</a:t>
            </a:r>
            <a:endParaRPr lang="en-US" altLang="zh-CN" sz="2400">
              <a:latin typeface="Comic Sans MS" panose="030F0702030302020204" pitchFamily="66" charset="0"/>
            </a:endParaRPr>
          </a:p>
        </p:txBody>
      </p:sp>
      <p:sp>
        <p:nvSpPr>
          <p:cNvPr id="115715" name="矩形 115714"/>
          <p:cNvSpPr/>
          <p:nvPr/>
        </p:nvSpPr>
        <p:spPr>
          <a:xfrm>
            <a:off x="1219200" y="381000"/>
            <a:ext cx="7772400" cy="1143000"/>
          </a:xfrm>
          <a:prstGeom prst="rect">
            <a:avLst/>
          </a:prstGeom>
          <a:noFill/>
          <a:ln w="9525">
            <a:noFill/>
          </a:ln>
        </p:spPr>
        <p:txBody>
          <a:bodyPr anchor="b"/>
          <a:p>
            <a:pPr eaLnBrk="0" hangingPunct="0"/>
            <a:endParaRPr lang="zh-CN" altLang="en-US" sz="2400" dirty="0">
              <a:latin typeface="Times New Roman" panose="02020603050405020304" pitchFamily="18" charset="0"/>
            </a:endParaRPr>
          </a:p>
        </p:txBody>
      </p:sp>
      <p:sp>
        <p:nvSpPr>
          <p:cNvPr id="115716" name="标题 115715"/>
          <p:cNvSpPr>
            <a:spLocks noGrp="1"/>
          </p:cNvSpPr>
          <p:nvPr>
            <p:ph type="title"/>
          </p:nvPr>
        </p:nvSpPr>
        <p:spPr/>
        <p:txBody>
          <a:bodyPr anchor="b"/>
          <a:p>
            <a:r>
              <a:rPr lang="zh-CN" altLang="en-US" b="1"/>
              <a:t>  </a:t>
            </a:r>
            <a:endParaRPr lang="zh-CN" altLang="en-US" b="1"/>
          </a:p>
        </p:txBody>
      </p:sp>
      <p:sp>
        <p:nvSpPr>
          <p:cNvPr id="115717" name="矩形 115716"/>
          <p:cNvSpPr/>
          <p:nvPr/>
        </p:nvSpPr>
        <p:spPr>
          <a:xfrm>
            <a:off x="838200" y="533400"/>
            <a:ext cx="7772400" cy="1143000"/>
          </a:xfrm>
          <a:prstGeom prst="rect">
            <a:avLst/>
          </a:prstGeom>
          <a:noFill/>
          <a:ln w="9525">
            <a:noFill/>
          </a:ln>
        </p:spPr>
        <p:txBody>
          <a:bodyPr lIns="92075" tIns="46038" rIns="92075" bIns="46038" anchor="ctr"/>
          <a:p>
            <a:r>
              <a:rPr lang="zh-CN" altLang="en-US" sz="4400">
                <a:solidFill>
                  <a:schemeClr val="tx2"/>
                </a:solidFill>
                <a:effectLst>
                  <a:outerShdw blurRad="38100" dist="38100" dir="2700000">
                    <a:srgbClr val="C0C0C0"/>
                  </a:outerShdw>
                </a:effectLst>
                <a:latin typeface="Arial" panose="020B0604020202020204" pitchFamily="34" charset="0"/>
              </a:rPr>
              <a:t>程序</a:t>
            </a:r>
            <a:r>
              <a:rPr lang="en-US" altLang="zh-CN" sz="4400">
                <a:solidFill>
                  <a:schemeClr val="tx2"/>
                </a:solidFill>
                <a:effectLst>
                  <a:outerShdw blurRad="38100" dist="38100" dir="2700000">
                    <a:srgbClr val="C0C0C0"/>
                  </a:outerShdw>
                </a:effectLst>
                <a:latin typeface="Arial" panose="020B0604020202020204" pitchFamily="34" charset="0"/>
              </a:rPr>
              <a:t>(Cont.)</a:t>
            </a:r>
            <a:endParaRPr lang="en-US" altLang="zh-CN" sz="4400">
              <a:solidFill>
                <a:schemeClr val="tx2"/>
              </a:solidFill>
              <a:effectLst>
                <a:outerShdw blurRad="38100" dist="38100" dir="2700000">
                  <a:srgbClr val="C0C0C0"/>
                </a:outerShdw>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5714">
                                            <p:txEl>
                                              <p:charRg st="0" end="50"/>
                                            </p:txEl>
                                          </p:spTgt>
                                        </p:tgtEl>
                                        <p:attrNameLst>
                                          <p:attrName>style.visibility</p:attrName>
                                        </p:attrNameLst>
                                      </p:cBhvr>
                                      <p:to>
                                        <p:strVal val="visible"/>
                                      </p:to>
                                    </p:set>
                                    <p:animEffect transition="in" filter="wipe(left)">
                                      <p:cBhvr>
                                        <p:cTn id="7" dur="500"/>
                                        <p:tgtEl>
                                          <p:spTgt spid="115714">
                                            <p:txEl>
                                              <p:charRg st="0" end="5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5714">
                                            <p:txEl>
                                              <p:charRg st="50" end="68"/>
                                            </p:txEl>
                                          </p:spTgt>
                                        </p:tgtEl>
                                        <p:attrNameLst>
                                          <p:attrName>style.visibility</p:attrName>
                                        </p:attrNameLst>
                                      </p:cBhvr>
                                      <p:to>
                                        <p:strVal val="visible"/>
                                      </p:to>
                                    </p:set>
                                    <p:animEffect transition="in" filter="wipe(left)">
                                      <p:cBhvr>
                                        <p:cTn id="12" dur="500"/>
                                        <p:tgtEl>
                                          <p:spTgt spid="115714">
                                            <p:txEl>
                                              <p:charRg st="50" end="6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5714">
                                            <p:txEl>
                                              <p:charRg st="68" end="120"/>
                                            </p:txEl>
                                          </p:spTgt>
                                        </p:tgtEl>
                                        <p:attrNameLst>
                                          <p:attrName>style.visibility</p:attrName>
                                        </p:attrNameLst>
                                      </p:cBhvr>
                                      <p:to>
                                        <p:strVal val="visible"/>
                                      </p:to>
                                    </p:set>
                                    <p:animEffect transition="in" filter="wipe(left)">
                                      <p:cBhvr>
                                        <p:cTn id="17" dur="500"/>
                                        <p:tgtEl>
                                          <p:spTgt spid="115714">
                                            <p:txEl>
                                              <p:charRg st="68" end="12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5714">
                                            <p:txEl>
                                              <p:charRg st="120" end="138"/>
                                            </p:txEl>
                                          </p:spTgt>
                                        </p:tgtEl>
                                        <p:attrNameLst>
                                          <p:attrName>style.visibility</p:attrName>
                                        </p:attrNameLst>
                                      </p:cBhvr>
                                      <p:to>
                                        <p:strVal val="visible"/>
                                      </p:to>
                                    </p:set>
                                    <p:animEffect transition="in" filter="wipe(left)">
                                      <p:cBhvr>
                                        <p:cTn id="22" dur="500"/>
                                        <p:tgtEl>
                                          <p:spTgt spid="115714">
                                            <p:txEl>
                                              <p:charRg st="120" end="13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5714">
                                            <p:txEl>
                                              <p:charRg st="138" end="166"/>
                                            </p:txEl>
                                          </p:spTgt>
                                        </p:tgtEl>
                                        <p:attrNameLst>
                                          <p:attrName>style.visibility</p:attrName>
                                        </p:attrNameLst>
                                      </p:cBhvr>
                                      <p:to>
                                        <p:strVal val="visible"/>
                                      </p:to>
                                    </p:set>
                                    <p:animEffect transition="in" filter="wipe(left)">
                                      <p:cBhvr>
                                        <p:cTn id="27" dur="500"/>
                                        <p:tgtEl>
                                          <p:spTgt spid="115714">
                                            <p:txEl>
                                              <p:charRg st="138" end="16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5714">
                                            <p:txEl>
                                              <p:charRg st="166" end="192"/>
                                            </p:txEl>
                                          </p:spTgt>
                                        </p:tgtEl>
                                        <p:attrNameLst>
                                          <p:attrName>style.visibility</p:attrName>
                                        </p:attrNameLst>
                                      </p:cBhvr>
                                      <p:to>
                                        <p:strVal val="visible"/>
                                      </p:to>
                                    </p:set>
                                    <p:animEffect transition="in" filter="wipe(left)">
                                      <p:cBhvr>
                                        <p:cTn id="32" dur="500"/>
                                        <p:tgtEl>
                                          <p:spTgt spid="115714">
                                            <p:txEl>
                                              <p:charRg st="166" end="19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5714">
                                            <p:txEl>
                                              <p:charRg st="192" end="218"/>
                                            </p:txEl>
                                          </p:spTgt>
                                        </p:tgtEl>
                                        <p:attrNameLst>
                                          <p:attrName>style.visibility</p:attrName>
                                        </p:attrNameLst>
                                      </p:cBhvr>
                                      <p:to>
                                        <p:strVal val="visible"/>
                                      </p:to>
                                    </p:set>
                                    <p:animEffect transition="in" filter="wipe(left)">
                                      <p:cBhvr>
                                        <p:cTn id="37" dur="500"/>
                                        <p:tgtEl>
                                          <p:spTgt spid="115714">
                                            <p:txEl>
                                              <p:charRg st="192" end="21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5714">
                                            <p:txEl>
                                              <p:charRg st="218" end="236"/>
                                            </p:txEl>
                                          </p:spTgt>
                                        </p:tgtEl>
                                        <p:attrNameLst>
                                          <p:attrName>style.visibility</p:attrName>
                                        </p:attrNameLst>
                                      </p:cBhvr>
                                      <p:to>
                                        <p:strVal val="visible"/>
                                      </p:to>
                                    </p:set>
                                    <p:animEffect transition="in" filter="wipe(left)">
                                      <p:cBhvr>
                                        <p:cTn id="42" dur="500"/>
                                        <p:tgtEl>
                                          <p:spTgt spid="115714">
                                            <p:txEl>
                                              <p:charRg st="218" end="23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5714">
                                            <p:txEl>
                                              <p:charRg st="236" end="244"/>
                                            </p:txEl>
                                          </p:spTgt>
                                        </p:tgtEl>
                                        <p:attrNameLst>
                                          <p:attrName>style.visibility</p:attrName>
                                        </p:attrNameLst>
                                      </p:cBhvr>
                                      <p:to>
                                        <p:strVal val="visible"/>
                                      </p:to>
                                    </p:set>
                                    <p:animEffect transition="in" filter="wipe(left)">
                                      <p:cBhvr>
                                        <p:cTn id="47" dur="500"/>
                                        <p:tgtEl>
                                          <p:spTgt spid="115714">
                                            <p:txEl>
                                              <p:charRg st="236" end="24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5714">
                                            <p:txEl>
                                              <p:charRg st="244" end="248"/>
                                            </p:txEl>
                                          </p:spTgt>
                                        </p:tgtEl>
                                        <p:attrNameLst>
                                          <p:attrName>style.visibility</p:attrName>
                                        </p:attrNameLst>
                                      </p:cBhvr>
                                      <p:to>
                                        <p:strVal val="visible"/>
                                      </p:to>
                                    </p:set>
                                    <p:animEffect transition="in" filter="wipe(left)">
                                      <p:cBhvr>
                                        <p:cTn id="52" dur="500"/>
                                        <p:tgtEl>
                                          <p:spTgt spid="115714">
                                            <p:txEl>
                                              <p:charRg st="244" end="2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4"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6738" name="标题 116737"/>
          <p:cNvSpPr>
            <a:spLocks noGrp="1"/>
          </p:cNvSpPr>
          <p:nvPr>
            <p:ph type="title"/>
          </p:nvPr>
        </p:nvSpPr>
        <p:spPr/>
        <p:txBody>
          <a:bodyPr anchor="b"/>
          <a:p>
            <a:r>
              <a:rPr lang="zh-CN" altLang="en-US" b="1"/>
              <a:t>程序</a:t>
            </a:r>
            <a:r>
              <a:rPr lang="en-US" altLang="zh-CN" b="1"/>
              <a:t>(Cont.)</a:t>
            </a:r>
            <a:endParaRPr lang="en-US" altLang="zh-CN" b="1"/>
          </a:p>
        </p:txBody>
      </p:sp>
      <p:sp>
        <p:nvSpPr>
          <p:cNvPr id="116739" name="文本框 116738"/>
          <p:cNvSpPr txBox="1"/>
          <p:nvPr/>
        </p:nvSpPr>
        <p:spPr>
          <a:xfrm>
            <a:off x="914400" y="1828800"/>
            <a:ext cx="7620000" cy="4948238"/>
          </a:xfrm>
          <a:prstGeom prst="rect">
            <a:avLst/>
          </a:prstGeom>
          <a:noFill/>
          <a:ln w="9525">
            <a:noFill/>
          </a:ln>
        </p:spPr>
        <p:txBody>
          <a:bodyPr>
            <a:spAutoFit/>
          </a:bodyPr>
          <a:p>
            <a:pPr>
              <a:lnSpc>
                <a:spcPct val="80000"/>
              </a:lnSpc>
              <a:spcBef>
                <a:spcPct val="50000"/>
              </a:spcBef>
            </a:pPr>
            <a:r>
              <a:rPr lang="en-US" altLang="zh-CN" sz="2400">
                <a:latin typeface="Comic Sans MS" panose="030F0702030302020204" pitchFamily="66" charset="0"/>
              </a:rPr>
              <a:t>begin</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for I:=0 to 4 do</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begin state[I]:=thinking; self[I].value:=0 end;</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mutex.value:=1;</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cobegin</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ph0: philosopher(0);</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Ph4: philosopher(4);</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coend</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end.</a:t>
            </a:r>
            <a:endParaRPr lang="en-US" altLang="zh-CN" sz="240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6739">
                                            <p:txEl>
                                              <p:charRg st="0" end="6"/>
                                            </p:txEl>
                                          </p:spTgt>
                                        </p:tgtEl>
                                        <p:attrNameLst>
                                          <p:attrName>style.visibility</p:attrName>
                                        </p:attrNameLst>
                                      </p:cBhvr>
                                      <p:to>
                                        <p:strVal val="visible"/>
                                      </p:to>
                                    </p:set>
                                    <p:animEffect transition="in" filter="wipe(left)">
                                      <p:cBhvr>
                                        <p:cTn id="7" dur="500"/>
                                        <p:tgtEl>
                                          <p:spTgt spid="116739">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6739">
                                            <p:txEl>
                                              <p:charRg st="6" end="27"/>
                                            </p:txEl>
                                          </p:spTgt>
                                        </p:tgtEl>
                                        <p:attrNameLst>
                                          <p:attrName>style.visibility</p:attrName>
                                        </p:attrNameLst>
                                      </p:cBhvr>
                                      <p:to>
                                        <p:strVal val="visible"/>
                                      </p:to>
                                    </p:set>
                                    <p:animEffect transition="in" filter="wipe(left)">
                                      <p:cBhvr>
                                        <p:cTn id="12" dur="500"/>
                                        <p:tgtEl>
                                          <p:spTgt spid="116739">
                                            <p:txEl>
                                              <p:charRg st="6" end="2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6739">
                                            <p:txEl>
                                              <p:charRg st="27" end="83"/>
                                            </p:txEl>
                                          </p:spTgt>
                                        </p:tgtEl>
                                        <p:attrNameLst>
                                          <p:attrName>style.visibility</p:attrName>
                                        </p:attrNameLst>
                                      </p:cBhvr>
                                      <p:to>
                                        <p:strVal val="visible"/>
                                      </p:to>
                                    </p:set>
                                    <p:animEffect transition="in" filter="wipe(left)">
                                      <p:cBhvr>
                                        <p:cTn id="17" dur="500"/>
                                        <p:tgtEl>
                                          <p:spTgt spid="116739">
                                            <p:txEl>
                                              <p:charRg st="27" end="8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6739">
                                            <p:txEl>
                                              <p:charRg st="83" end="104"/>
                                            </p:txEl>
                                          </p:spTgt>
                                        </p:tgtEl>
                                        <p:attrNameLst>
                                          <p:attrName>style.visibility</p:attrName>
                                        </p:attrNameLst>
                                      </p:cBhvr>
                                      <p:to>
                                        <p:strVal val="visible"/>
                                      </p:to>
                                    </p:set>
                                    <p:animEffect transition="in" filter="wipe(left)">
                                      <p:cBhvr>
                                        <p:cTn id="22" dur="500"/>
                                        <p:tgtEl>
                                          <p:spTgt spid="116739">
                                            <p:txEl>
                                              <p:charRg st="83" end="10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6739">
                                            <p:txEl>
                                              <p:charRg st="104" end="117"/>
                                            </p:txEl>
                                          </p:spTgt>
                                        </p:tgtEl>
                                        <p:attrNameLst>
                                          <p:attrName>style.visibility</p:attrName>
                                        </p:attrNameLst>
                                      </p:cBhvr>
                                      <p:to>
                                        <p:strVal val="visible"/>
                                      </p:to>
                                    </p:set>
                                    <p:animEffect transition="in" filter="wipe(left)">
                                      <p:cBhvr>
                                        <p:cTn id="27" dur="500"/>
                                        <p:tgtEl>
                                          <p:spTgt spid="116739">
                                            <p:txEl>
                                              <p:charRg st="104" end="11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6739">
                                            <p:txEl>
                                              <p:charRg st="117" end="149"/>
                                            </p:txEl>
                                          </p:spTgt>
                                        </p:tgtEl>
                                        <p:attrNameLst>
                                          <p:attrName>style.visibility</p:attrName>
                                        </p:attrNameLst>
                                      </p:cBhvr>
                                      <p:to>
                                        <p:strVal val="visible"/>
                                      </p:to>
                                    </p:set>
                                    <p:animEffect transition="in" filter="wipe(left)">
                                      <p:cBhvr>
                                        <p:cTn id="32" dur="500"/>
                                        <p:tgtEl>
                                          <p:spTgt spid="116739">
                                            <p:txEl>
                                              <p:charRg st="117" end="14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6739">
                                            <p:txEl>
                                              <p:charRg st="149" end="164"/>
                                            </p:txEl>
                                          </p:spTgt>
                                        </p:tgtEl>
                                        <p:attrNameLst>
                                          <p:attrName>style.visibility</p:attrName>
                                        </p:attrNameLst>
                                      </p:cBhvr>
                                      <p:to>
                                        <p:strVal val="visible"/>
                                      </p:to>
                                    </p:set>
                                    <p:animEffect transition="in" filter="wipe(left)">
                                      <p:cBhvr>
                                        <p:cTn id="37" dur="500"/>
                                        <p:tgtEl>
                                          <p:spTgt spid="116739">
                                            <p:txEl>
                                              <p:charRg st="149" end="16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6739">
                                            <p:txEl>
                                              <p:charRg st="164" end="196"/>
                                            </p:txEl>
                                          </p:spTgt>
                                        </p:tgtEl>
                                        <p:attrNameLst>
                                          <p:attrName>style.visibility</p:attrName>
                                        </p:attrNameLst>
                                      </p:cBhvr>
                                      <p:to>
                                        <p:strVal val="visible"/>
                                      </p:to>
                                    </p:set>
                                    <p:animEffect transition="in" filter="wipe(left)">
                                      <p:cBhvr>
                                        <p:cTn id="42" dur="500"/>
                                        <p:tgtEl>
                                          <p:spTgt spid="116739">
                                            <p:txEl>
                                              <p:charRg st="164" end="19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16739">
                                            <p:txEl>
                                              <p:charRg st="196" end="207"/>
                                            </p:txEl>
                                          </p:spTgt>
                                        </p:tgtEl>
                                        <p:attrNameLst>
                                          <p:attrName>style.visibility</p:attrName>
                                        </p:attrNameLst>
                                      </p:cBhvr>
                                      <p:to>
                                        <p:strVal val="visible"/>
                                      </p:to>
                                    </p:set>
                                    <p:animEffect transition="in" filter="wipe(left)">
                                      <p:cBhvr>
                                        <p:cTn id="47" dur="500"/>
                                        <p:tgtEl>
                                          <p:spTgt spid="116739">
                                            <p:txEl>
                                              <p:charRg st="196" end="20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16739">
                                            <p:txEl>
                                              <p:charRg st="207" end="212"/>
                                            </p:txEl>
                                          </p:spTgt>
                                        </p:tgtEl>
                                        <p:attrNameLst>
                                          <p:attrName>style.visibility</p:attrName>
                                        </p:attrNameLst>
                                      </p:cBhvr>
                                      <p:to>
                                        <p:strVal val="visible"/>
                                      </p:to>
                                    </p:set>
                                    <p:animEffect transition="in" filter="wipe(left)">
                                      <p:cBhvr>
                                        <p:cTn id="52" dur="500"/>
                                        <p:tgtEl>
                                          <p:spTgt spid="116739">
                                            <p:txEl>
                                              <p:charRg st="207" end="2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build="p"/>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7762" name="Rectangle 2"/>
          <p:cNvSpPr>
            <a:spLocks noGrp="1"/>
          </p:cNvSpPr>
          <p:nvPr>
            <p:ph type="title" idx="4294967295"/>
          </p:nvPr>
        </p:nvSpPr>
        <p:spPr/>
        <p:txBody>
          <a:bodyPr vert="horz" wrap="square" anchor="ctr"/>
          <a:p>
            <a:r>
              <a:rPr lang="zh-CN" altLang="en-US"/>
              <a:t>问题</a:t>
            </a:r>
            <a:endParaRPr lang="zh-CN" altLang="en-US"/>
          </a:p>
        </p:txBody>
      </p:sp>
      <p:sp>
        <p:nvSpPr>
          <p:cNvPr id="117763" name="Text Box 3"/>
          <p:cNvSpPr txBox="1"/>
          <p:nvPr/>
        </p:nvSpPr>
        <p:spPr>
          <a:xfrm>
            <a:off x="1008063" y="1881188"/>
            <a:ext cx="7696200" cy="4838700"/>
          </a:xfrm>
          <a:prstGeom prst="rect">
            <a:avLst/>
          </a:prstGeom>
          <a:noFill/>
          <a:ln w="9525">
            <a:noFill/>
          </a:ln>
        </p:spPr>
        <p:txBody>
          <a:bodyPr>
            <a:spAutoFit/>
          </a:bodyPr>
          <a:p>
            <a:pPr>
              <a:spcBef>
                <a:spcPct val="50000"/>
              </a:spcBef>
            </a:pPr>
            <a:r>
              <a:rPr lang="zh-CN" altLang="en-US" sz="2400">
                <a:latin typeface="Comic Sans MS" panose="030F0702030302020204" pitchFamily="66" charset="0"/>
              </a:rPr>
              <a:t>饿死情况：</a:t>
            </a:r>
            <a:endParaRPr lang="zh-CN" altLang="en-US" sz="2400">
              <a:latin typeface="Comic Sans MS" panose="030F0702030302020204" pitchFamily="66" charset="0"/>
            </a:endParaRPr>
          </a:p>
          <a:p>
            <a:pPr>
              <a:spcBef>
                <a:spcPct val="50000"/>
              </a:spcBef>
            </a:pPr>
            <a:r>
              <a:rPr lang="zh-CN" altLang="en-US" sz="2400">
                <a:latin typeface="Comic Sans MS" panose="030F0702030302020204" pitchFamily="66" charset="0"/>
              </a:rPr>
              <a:t>       某哲学家左右邻居至少有一个处于</a:t>
            </a:r>
            <a:r>
              <a:rPr lang="en-US" altLang="zh-CN" sz="2400">
                <a:latin typeface="Comic Sans MS" panose="030F0702030302020204" pitchFamily="66" charset="0"/>
              </a:rPr>
              <a:t>eating</a:t>
            </a:r>
            <a:r>
              <a:rPr lang="zh-CN" altLang="en-US" sz="2400">
                <a:latin typeface="Comic Sans MS" panose="030F0702030302020204" pitchFamily="66" charset="0"/>
              </a:rPr>
              <a:t>状态</a:t>
            </a:r>
            <a:r>
              <a:rPr lang="zh-CN" altLang="en-US" sz="2400" b="0">
                <a:latin typeface="Comic Sans MS" panose="030F0702030302020204" pitchFamily="66" charset="0"/>
              </a:rPr>
              <a:t>。</a:t>
            </a:r>
            <a:endParaRPr lang="zh-CN" altLang="en-US" sz="2400" b="0">
              <a:latin typeface="Comic Sans MS" panose="030F0702030302020204" pitchFamily="66" charset="0"/>
            </a:endParaRPr>
          </a:p>
          <a:p>
            <a:pPr>
              <a:spcBef>
                <a:spcPct val="50000"/>
              </a:spcBef>
            </a:pPr>
            <a:r>
              <a:rPr lang="zh-CN" altLang="en-US" sz="2400" b="0">
                <a:latin typeface="Comic Sans MS" panose="030F0702030302020204" pitchFamily="66" charset="0"/>
              </a:rPr>
              <a:t>  </a:t>
            </a:r>
            <a:r>
              <a:rPr lang="zh-CN" altLang="en-US" sz="2400" b="0" dirty="0">
                <a:latin typeface="Comic Sans MS" panose="030F0702030302020204" pitchFamily="66" charset="0"/>
              </a:rPr>
              <a:t>      一</a:t>
            </a:r>
            <a:r>
              <a:rPr lang="zh-CN" altLang="en-US" sz="2400" b="0">
                <a:latin typeface="Comic Sans MS" panose="030F0702030302020204" pitchFamily="66" charset="0"/>
              </a:rPr>
              <a:t>     </a:t>
            </a:r>
            <a:r>
              <a:rPr lang="zh-CN" altLang="en-US" sz="2400" b="0" dirty="0">
                <a:latin typeface="Comic Sans MS" panose="030F0702030302020204" pitchFamily="66" charset="0"/>
              </a:rPr>
              <a:t>二</a:t>
            </a:r>
            <a:r>
              <a:rPr lang="zh-CN" altLang="en-US" sz="2400" b="0">
                <a:latin typeface="Comic Sans MS" panose="030F0702030302020204" pitchFamily="66" charset="0"/>
              </a:rPr>
              <a:t>      </a:t>
            </a:r>
            <a:r>
              <a:rPr lang="zh-CN" altLang="en-US" sz="2400" b="0" dirty="0">
                <a:latin typeface="Comic Sans MS" panose="030F0702030302020204" pitchFamily="66" charset="0"/>
              </a:rPr>
              <a:t>  三</a:t>
            </a:r>
            <a:r>
              <a:rPr lang="zh-CN" altLang="en-US" sz="2400" b="0">
                <a:latin typeface="Comic Sans MS" panose="030F0702030302020204" pitchFamily="66" charset="0"/>
              </a:rPr>
              <a:t>       </a:t>
            </a:r>
            <a:r>
              <a:rPr lang="zh-CN" altLang="en-US" sz="2400" b="0" dirty="0">
                <a:latin typeface="Comic Sans MS" panose="030F0702030302020204" pitchFamily="66" charset="0"/>
              </a:rPr>
              <a:t>四</a:t>
            </a:r>
            <a:r>
              <a:rPr lang="zh-CN" altLang="en-US" sz="2400" b="0">
                <a:latin typeface="Comic Sans MS" panose="030F0702030302020204" pitchFamily="66" charset="0"/>
              </a:rPr>
              <a:t>        </a:t>
            </a:r>
            <a:r>
              <a:rPr lang="zh-CN" altLang="en-US" sz="2400" b="0" dirty="0">
                <a:latin typeface="Comic Sans MS" panose="030F0702030302020204" pitchFamily="66" charset="0"/>
              </a:rPr>
              <a:t>五</a:t>
            </a:r>
            <a:endParaRPr lang="zh-CN" altLang="en-US" sz="2400" b="0">
              <a:latin typeface="Comic Sans MS" panose="030F0702030302020204" pitchFamily="66" charset="0"/>
            </a:endParaRPr>
          </a:p>
          <a:p>
            <a:pPr>
              <a:spcBef>
                <a:spcPct val="50000"/>
              </a:spcBef>
            </a:pPr>
            <a:endParaRPr lang="zh-CN" altLang="en-US" sz="2400" b="0">
              <a:latin typeface="Comic Sans MS" panose="030F0702030302020204" pitchFamily="66" charset="0"/>
            </a:endParaRPr>
          </a:p>
          <a:p>
            <a:pPr>
              <a:spcBef>
                <a:spcPct val="50000"/>
              </a:spcBef>
            </a:pPr>
            <a:r>
              <a:rPr lang="zh-CN" altLang="en-US" sz="2400" b="0">
                <a:latin typeface="Comic Sans MS" panose="030F0702030302020204" pitchFamily="66" charset="0"/>
              </a:rPr>
              <a:t> </a:t>
            </a:r>
            <a:endParaRPr lang="zh-CN" altLang="en-US" sz="2400" b="0" dirty="0">
              <a:latin typeface="Comic Sans MS" panose="030F0702030302020204" pitchFamily="66" charset="0"/>
            </a:endParaRPr>
          </a:p>
          <a:p>
            <a:pPr>
              <a:spcBef>
                <a:spcPct val="50000"/>
              </a:spcBef>
            </a:pPr>
            <a:r>
              <a:rPr lang="en-US" altLang="zh-CN" sz="2400" b="0">
                <a:latin typeface="Comic Sans MS" panose="030F0702030302020204" pitchFamily="66" charset="0"/>
              </a:rPr>
              <a:t>  1         2        3       4          5           1</a:t>
            </a:r>
            <a:endParaRPr lang="en-US" altLang="zh-CN" sz="2400" b="0">
              <a:latin typeface="Comic Sans MS" panose="030F0702030302020204" pitchFamily="66" charset="0"/>
            </a:endParaRPr>
          </a:p>
          <a:p>
            <a:pPr>
              <a:spcBef>
                <a:spcPct val="50000"/>
              </a:spcBef>
            </a:pPr>
            <a:endParaRPr lang="en-US" altLang="zh-CN" sz="2400" b="0">
              <a:latin typeface="Comic Sans MS" panose="030F0702030302020204" pitchFamily="66" charset="0"/>
            </a:endParaRPr>
          </a:p>
          <a:p>
            <a:pPr>
              <a:spcBef>
                <a:spcPct val="50000"/>
              </a:spcBef>
            </a:pPr>
            <a:endParaRPr lang="en-US" altLang="zh-CN" sz="2400" b="0">
              <a:latin typeface="Comic Sans MS" panose="030F0702030302020204" pitchFamily="66" charset="0"/>
            </a:endParaRPr>
          </a:p>
          <a:p>
            <a:pPr>
              <a:spcBef>
                <a:spcPct val="50000"/>
              </a:spcBef>
            </a:pPr>
            <a:endParaRPr lang="zh-CN" altLang="en-US" sz="2400" b="0">
              <a:latin typeface="Comic Sans MS" panose="030F0702030302020204" pitchFamily="66" charset="0"/>
            </a:endParaRPr>
          </a:p>
        </p:txBody>
      </p:sp>
      <p:sp>
        <p:nvSpPr>
          <p:cNvPr id="117764" name="Line 6"/>
          <p:cNvSpPr/>
          <p:nvPr/>
        </p:nvSpPr>
        <p:spPr>
          <a:xfrm flipH="1">
            <a:off x="1547813" y="3573463"/>
            <a:ext cx="720725" cy="935037"/>
          </a:xfrm>
          <a:prstGeom prst="line">
            <a:avLst/>
          </a:prstGeom>
          <a:ln w="9525" cap="flat" cmpd="sng">
            <a:solidFill>
              <a:schemeClr val="tx1"/>
            </a:solidFill>
            <a:prstDash val="solid"/>
            <a:headEnd type="none" w="med" len="med"/>
            <a:tailEnd type="none" w="med" len="med"/>
          </a:ln>
        </p:spPr>
      </p:sp>
      <p:sp>
        <p:nvSpPr>
          <p:cNvPr id="117765" name="Line 7"/>
          <p:cNvSpPr/>
          <p:nvPr/>
        </p:nvSpPr>
        <p:spPr>
          <a:xfrm>
            <a:off x="2268538" y="3573463"/>
            <a:ext cx="431800" cy="792162"/>
          </a:xfrm>
          <a:prstGeom prst="line">
            <a:avLst/>
          </a:prstGeom>
          <a:ln w="9525" cap="flat" cmpd="sng">
            <a:solidFill>
              <a:schemeClr val="tx1"/>
            </a:solidFill>
            <a:prstDash val="solid"/>
            <a:headEnd type="none" w="med" len="med"/>
            <a:tailEnd type="none" w="med" len="med"/>
          </a:ln>
        </p:spPr>
      </p:sp>
      <p:sp>
        <p:nvSpPr>
          <p:cNvPr id="117766" name="Line 8"/>
          <p:cNvSpPr/>
          <p:nvPr/>
        </p:nvSpPr>
        <p:spPr>
          <a:xfrm flipH="1">
            <a:off x="2843213" y="3573463"/>
            <a:ext cx="504825" cy="792162"/>
          </a:xfrm>
          <a:prstGeom prst="line">
            <a:avLst/>
          </a:prstGeom>
          <a:ln w="9525" cap="flat" cmpd="sng">
            <a:solidFill>
              <a:schemeClr val="tx1"/>
            </a:solidFill>
            <a:prstDash val="solid"/>
            <a:headEnd type="none" w="med" len="med"/>
            <a:tailEnd type="none" w="med" len="med"/>
          </a:ln>
        </p:spPr>
      </p:sp>
      <p:sp>
        <p:nvSpPr>
          <p:cNvPr id="117767" name="Line 9"/>
          <p:cNvSpPr/>
          <p:nvPr/>
        </p:nvSpPr>
        <p:spPr>
          <a:xfrm>
            <a:off x="3348038" y="3573463"/>
            <a:ext cx="576262" cy="792162"/>
          </a:xfrm>
          <a:prstGeom prst="line">
            <a:avLst/>
          </a:prstGeom>
          <a:ln w="9525" cap="flat" cmpd="sng">
            <a:solidFill>
              <a:schemeClr val="tx1"/>
            </a:solidFill>
            <a:prstDash val="solid"/>
            <a:headEnd type="none" w="med" len="med"/>
            <a:tailEnd type="none" w="med" len="med"/>
          </a:ln>
        </p:spPr>
      </p:sp>
      <p:sp>
        <p:nvSpPr>
          <p:cNvPr id="117768" name="Line 10"/>
          <p:cNvSpPr/>
          <p:nvPr/>
        </p:nvSpPr>
        <p:spPr>
          <a:xfrm flipH="1">
            <a:off x="4067175" y="3644900"/>
            <a:ext cx="504825" cy="720725"/>
          </a:xfrm>
          <a:prstGeom prst="line">
            <a:avLst/>
          </a:prstGeom>
          <a:ln w="9525" cap="flat" cmpd="sng">
            <a:solidFill>
              <a:schemeClr val="tx1"/>
            </a:solidFill>
            <a:prstDash val="solid"/>
            <a:headEnd type="none" w="med" len="med"/>
            <a:tailEnd type="none" w="med" len="med"/>
          </a:ln>
        </p:spPr>
      </p:sp>
      <p:sp>
        <p:nvSpPr>
          <p:cNvPr id="117769" name="Line 11"/>
          <p:cNvSpPr/>
          <p:nvPr/>
        </p:nvSpPr>
        <p:spPr>
          <a:xfrm>
            <a:off x="4572000" y="3644900"/>
            <a:ext cx="576263" cy="792163"/>
          </a:xfrm>
          <a:prstGeom prst="line">
            <a:avLst/>
          </a:prstGeom>
          <a:ln w="9525" cap="flat" cmpd="sng">
            <a:solidFill>
              <a:schemeClr val="tx1"/>
            </a:solidFill>
            <a:prstDash val="solid"/>
            <a:headEnd type="none" w="med" len="med"/>
            <a:tailEnd type="none" w="med" len="med"/>
          </a:ln>
        </p:spPr>
      </p:sp>
      <p:sp>
        <p:nvSpPr>
          <p:cNvPr id="117770" name="Line 12"/>
          <p:cNvSpPr/>
          <p:nvPr/>
        </p:nvSpPr>
        <p:spPr>
          <a:xfrm flipH="1">
            <a:off x="5364163" y="3573463"/>
            <a:ext cx="576262" cy="935037"/>
          </a:xfrm>
          <a:prstGeom prst="line">
            <a:avLst/>
          </a:prstGeom>
          <a:ln w="9525" cap="flat" cmpd="sng">
            <a:solidFill>
              <a:schemeClr val="tx1"/>
            </a:solidFill>
            <a:prstDash val="solid"/>
            <a:headEnd type="none" w="med" len="med"/>
            <a:tailEnd type="none" w="med" len="med"/>
          </a:ln>
        </p:spPr>
      </p:sp>
      <p:sp>
        <p:nvSpPr>
          <p:cNvPr id="117771" name="Line 13"/>
          <p:cNvSpPr/>
          <p:nvPr/>
        </p:nvSpPr>
        <p:spPr>
          <a:xfrm>
            <a:off x="5940425" y="3644900"/>
            <a:ext cx="576263" cy="792163"/>
          </a:xfrm>
          <a:prstGeom prst="line">
            <a:avLst/>
          </a:prstGeom>
          <a:ln w="9525" cap="flat" cmpd="sng">
            <a:solidFill>
              <a:schemeClr val="tx1"/>
            </a:solidFill>
            <a:prstDash val="solid"/>
            <a:headEnd type="none" w="med" len="med"/>
            <a:tailEnd type="none" w="med" len="med"/>
          </a:ln>
        </p:spPr>
      </p:sp>
      <p:sp>
        <p:nvSpPr>
          <p:cNvPr id="117772" name="Line 14"/>
          <p:cNvSpPr/>
          <p:nvPr/>
        </p:nvSpPr>
        <p:spPr>
          <a:xfrm flipH="1">
            <a:off x="6804025" y="3644900"/>
            <a:ext cx="504825" cy="863600"/>
          </a:xfrm>
          <a:prstGeom prst="line">
            <a:avLst/>
          </a:prstGeom>
          <a:ln w="9525" cap="flat" cmpd="sng">
            <a:solidFill>
              <a:schemeClr val="tx1"/>
            </a:solidFill>
            <a:prstDash val="solid"/>
            <a:headEnd type="none" w="med" len="med"/>
            <a:tailEnd type="none" w="med" len="med"/>
          </a:ln>
        </p:spPr>
      </p:sp>
      <p:sp>
        <p:nvSpPr>
          <p:cNvPr id="117773" name="Line 15"/>
          <p:cNvSpPr/>
          <p:nvPr/>
        </p:nvSpPr>
        <p:spPr>
          <a:xfrm>
            <a:off x="7380288" y="3644900"/>
            <a:ext cx="863600" cy="863600"/>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8786" name="Rectangle 2"/>
          <p:cNvSpPr>
            <a:spLocks noGrp="1"/>
          </p:cNvSpPr>
          <p:nvPr>
            <p:ph type="title" idx="4294967295"/>
          </p:nvPr>
        </p:nvSpPr>
        <p:spPr>
          <a:xfrm>
            <a:off x="1008063" y="333375"/>
            <a:ext cx="7793037" cy="1143000"/>
          </a:xfrm>
        </p:spPr>
        <p:txBody>
          <a:bodyPr vert="horz" wrap="square" anchor="ctr"/>
          <a:p>
            <a:r>
              <a:rPr lang="zh-CN" altLang="en-US"/>
              <a:t>解决方法</a:t>
            </a:r>
            <a:endParaRPr lang="zh-CN" altLang="en-US"/>
          </a:p>
        </p:txBody>
      </p:sp>
      <p:sp>
        <p:nvSpPr>
          <p:cNvPr id="118787" name="Rectangle 3"/>
          <p:cNvSpPr>
            <a:spLocks noGrp="1"/>
          </p:cNvSpPr>
          <p:nvPr>
            <p:ph idx="1"/>
          </p:nvPr>
        </p:nvSpPr>
        <p:spPr>
          <a:xfrm>
            <a:off x="755650" y="1736725"/>
            <a:ext cx="7772400" cy="4591050"/>
          </a:xfrm>
        </p:spPr>
        <p:txBody>
          <a:bodyPr vert="horz" wrap="square" anchor="t"/>
          <a:p>
            <a:pPr>
              <a:lnSpc>
                <a:spcPct val="90000"/>
              </a:lnSpc>
              <a:buFont typeface="Wingdings" panose="05000000000000000000" pitchFamily="2" charset="2"/>
              <a:buNone/>
            </a:pPr>
            <a:r>
              <a:rPr lang="zh-CN" altLang="en-US" sz="2400"/>
              <a:t>    </a:t>
            </a:r>
            <a:r>
              <a:rPr lang="en-US" altLang="zh-CN" sz="2400"/>
              <a:t>var fork : array [0</a:t>
            </a:r>
            <a:r>
              <a:rPr lang="en-US" altLang="zh-CN" sz="2400">
                <a:latin typeface="Times New Roman" panose="02020603050405020304" pitchFamily="18" charset="0"/>
              </a:rPr>
              <a:t>…</a:t>
            </a:r>
            <a:r>
              <a:rPr lang="en-US" altLang="zh-CN" sz="2400"/>
              <a:t>4] of semaphore;</a:t>
            </a:r>
            <a:endParaRPr lang="en-US" altLang="zh-CN" sz="2400"/>
          </a:p>
          <a:p>
            <a:pPr>
              <a:lnSpc>
                <a:spcPct val="90000"/>
              </a:lnSpc>
              <a:buFont typeface="Wingdings" panose="05000000000000000000" pitchFamily="2" charset="2"/>
              <a:buNone/>
            </a:pPr>
            <a:r>
              <a:rPr lang="en-US" altLang="zh-CN" sz="2400"/>
              <a:t>          fork [0], fork [1], fork [2], fork [3], fork [4] :=1;   count:semaphore;</a:t>
            </a:r>
            <a:endParaRPr lang="en-US" altLang="zh-CN" sz="2400"/>
          </a:p>
          <a:p>
            <a:pPr>
              <a:lnSpc>
                <a:spcPct val="90000"/>
              </a:lnSpc>
              <a:buFont typeface="Wingdings" panose="05000000000000000000" pitchFamily="2" charset="2"/>
              <a:buNone/>
            </a:pPr>
            <a:r>
              <a:rPr lang="en-US" altLang="zh-CN" sz="2400"/>
              <a:t>     count := 4;</a:t>
            </a:r>
            <a:endParaRPr lang="en-US" altLang="zh-CN" sz="2400"/>
          </a:p>
          <a:p>
            <a:pPr>
              <a:lnSpc>
                <a:spcPct val="90000"/>
              </a:lnSpc>
              <a:buFont typeface="Wingdings" panose="05000000000000000000" pitchFamily="2" charset="2"/>
              <a:buNone/>
            </a:pPr>
            <a:r>
              <a:rPr lang="en-US" altLang="zh-CN" sz="2400"/>
              <a:t>   process PH ( i)                           eat;</a:t>
            </a:r>
            <a:endParaRPr lang="en-US" altLang="zh-CN" sz="2400"/>
          </a:p>
          <a:p>
            <a:pPr>
              <a:lnSpc>
                <a:spcPct val="90000"/>
              </a:lnSpc>
              <a:buFont typeface="Wingdings" panose="05000000000000000000" pitchFamily="2" charset="2"/>
              <a:buNone/>
            </a:pPr>
            <a:r>
              <a:rPr lang="en-US" altLang="zh-CN" sz="2400"/>
              <a:t>      begin                                    V(fork[ i]);</a:t>
            </a:r>
            <a:endParaRPr lang="en-US" altLang="zh-CN" sz="2400"/>
          </a:p>
          <a:p>
            <a:pPr>
              <a:lnSpc>
                <a:spcPct val="90000"/>
              </a:lnSpc>
              <a:buFont typeface="Wingdings" panose="05000000000000000000" pitchFamily="2" charset="2"/>
              <a:buNone/>
            </a:pPr>
            <a:r>
              <a:rPr lang="en-US" altLang="zh-CN" sz="2400"/>
              <a:t>        repeat                                 V(fork[(i+1) mod 5]);</a:t>
            </a:r>
            <a:endParaRPr lang="en-US" altLang="zh-CN" sz="2400"/>
          </a:p>
          <a:p>
            <a:pPr>
              <a:lnSpc>
                <a:spcPct val="90000"/>
              </a:lnSpc>
              <a:buFont typeface="Wingdings" panose="05000000000000000000" pitchFamily="2" charset="2"/>
              <a:buNone/>
            </a:pPr>
            <a:r>
              <a:rPr lang="en-US" altLang="zh-CN" sz="2400"/>
              <a:t>         think;                                 V( count);</a:t>
            </a:r>
            <a:endParaRPr lang="en-US" altLang="zh-CN" sz="2400"/>
          </a:p>
          <a:p>
            <a:pPr>
              <a:lnSpc>
                <a:spcPct val="90000"/>
              </a:lnSpc>
              <a:buFont typeface="Wingdings" panose="05000000000000000000" pitchFamily="2" charset="2"/>
              <a:buNone/>
            </a:pPr>
            <a:r>
              <a:rPr lang="en-US" altLang="zh-CN" sz="2400"/>
              <a:t>         P( count );                          until false;</a:t>
            </a:r>
            <a:endParaRPr lang="en-US" altLang="zh-CN" sz="2400"/>
          </a:p>
          <a:p>
            <a:pPr>
              <a:lnSpc>
                <a:spcPct val="90000"/>
              </a:lnSpc>
              <a:buFont typeface="Wingdings" panose="05000000000000000000" pitchFamily="2" charset="2"/>
              <a:buNone/>
            </a:pPr>
            <a:r>
              <a:rPr lang="en-US" altLang="zh-CN" sz="2400"/>
              <a:t>         P (fork [i]);                       end;</a:t>
            </a:r>
            <a:endParaRPr lang="en-US" altLang="zh-CN" sz="2400"/>
          </a:p>
          <a:p>
            <a:pPr>
              <a:lnSpc>
                <a:spcPct val="90000"/>
              </a:lnSpc>
              <a:buFont typeface="Wingdings" panose="05000000000000000000" pitchFamily="2" charset="2"/>
              <a:buNone/>
            </a:pPr>
            <a:r>
              <a:rPr lang="en-US" altLang="zh-CN" sz="2400"/>
              <a:t>         P(fork [(i+1)mod 5]);</a:t>
            </a:r>
            <a:endParaRPr lang="en-US" altLang="zh-CN" sz="2400"/>
          </a:p>
          <a:p>
            <a:pPr>
              <a:lnSpc>
                <a:spcPct val="90000"/>
              </a:lnSpc>
              <a:buFont typeface="Wingdings" panose="05000000000000000000" pitchFamily="2" charset="2"/>
              <a:buNone/>
            </a:pPr>
            <a:endParaRPr lang="en-US" altLang="zh-CN" sz="2400"/>
          </a:p>
          <a:p>
            <a:pPr>
              <a:lnSpc>
                <a:spcPct val="90000"/>
              </a:lnSpc>
              <a:buFont typeface="Wingdings" panose="05000000000000000000" pitchFamily="2" charset="2"/>
              <a:buNone/>
            </a:pPr>
            <a:endParaRPr lang="en-US" altLang="zh-CN" sz="2400"/>
          </a:p>
          <a:p>
            <a:pPr>
              <a:lnSpc>
                <a:spcPct val="90000"/>
              </a:lnSpc>
              <a:buFont typeface="Wingdings" panose="05000000000000000000" pitchFamily="2" charset="2"/>
              <a:buNone/>
            </a:pPr>
            <a:endParaRPr lang="zh-CN" altLang="en-US" sz="240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9810" name="标题 119809"/>
          <p:cNvSpPr>
            <a:spLocks noGrp="1"/>
          </p:cNvSpPr>
          <p:nvPr>
            <p:ph type="title"/>
          </p:nvPr>
        </p:nvSpPr>
        <p:spPr/>
        <p:txBody>
          <a:bodyPr anchor="b"/>
          <a:p>
            <a:r>
              <a:rPr lang="zh-CN" altLang="en-US" b="1"/>
              <a:t>例</a:t>
            </a:r>
            <a:r>
              <a:rPr lang="en-US" altLang="zh-CN" b="1"/>
              <a:t>4. </a:t>
            </a:r>
            <a:r>
              <a:rPr lang="zh-CN" altLang="en-US" b="1"/>
              <a:t>吸烟者问题</a:t>
            </a:r>
            <a:endParaRPr lang="zh-CN" altLang="en-US" b="1"/>
          </a:p>
        </p:txBody>
      </p:sp>
      <p:sp>
        <p:nvSpPr>
          <p:cNvPr id="119811" name="文本框 119810"/>
          <p:cNvSpPr txBox="1"/>
          <p:nvPr/>
        </p:nvSpPr>
        <p:spPr>
          <a:xfrm>
            <a:off x="762000" y="2133600"/>
            <a:ext cx="7696200" cy="3013075"/>
          </a:xfrm>
          <a:prstGeom prst="rect">
            <a:avLst/>
          </a:prstGeom>
          <a:noFill/>
          <a:ln w="9525">
            <a:noFill/>
          </a:ln>
        </p:spPr>
        <p:txBody>
          <a:bodyPr>
            <a:spAutoFit/>
          </a:bodyPr>
          <a:p>
            <a:pPr>
              <a:spcBef>
                <a:spcPct val="50000"/>
              </a:spcBef>
            </a:pPr>
            <a:r>
              <a:rPr lang="en-US" altLang="zh-CN" sz="2400">
                <a:latin typeface="Comic Sans MS" panose="030F0702030302020204" pitchFamily="66" charset="0"/>
              </a:rPr>
              <a:t>Cigarette Smokers’ Problem</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Patil S. S. Limitations and Capabilities of Dijkstra’s semaphore primitives for coordination among processes. MIT project MAC Computation Structure Group Memo 57, MIT, Cambridge, Mass, 1977.</a:t>
            </a:r>
            <a:endParaRPr lang="en-US" altLang="zh-CN" sz="2400">
              <a:latin typeface="Comic Sans MS" panose="030F0702030302020204" pitchFamily="66" charset="0"/>
            </a:endParaRPr>
          </a:p>
          <a:p>
            <a:pPr>
              <a:spcBef>
                <a:spcPct val="50000"/>
              </a:spcBef>
            </a:pPr>
            <a:endParaRPr lang="zh-CN" altLang="en-US" sz="2400">
              <a:latin typeface="Comic Sans MS" panose="030F0702030302020204" pitchFamily="66" charset="0"/>
            </a:endParaRPr>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0834" name="标题 120833"/>
          <p:cNvSpPr>
            <a:spLocks noGrp="1"/>
          </p:cNvSpPr>
          <p:nvPr>
            <p:ph type="title"/>
          </p:nvPr>
        </p:nvSpPr>
        <p:spPr>
          <a:xfrm>
            <a:off x="609600" y="609600"/>
            <a:ext cx="8077200" cy="1143000"/>
          </a:xfrm>
        </p:spPr>
        <p:txBody>
          <a:bodyPr anchor="b"/>
          <a:p>
            <a:r>
              <a:rPr lang="zh-CN" altLang="en-US" sz="4000" b="1"/>
              <a:t>吸烟者问题</a:t>
            </a:r>
            <a:r>
              <a:rPr lang="en-US" altLang="zh-CN" sz="4000" b="1"/>
              <a:t>-problem statement</a:t>
            </a:r>
            <a:endParaRPr lang="en-US" altLang="zh-CN" sz="4000" b="1"/>
          </a:p>
        </p:txBody>
      </p:sp>
      <p:sp>
        <p:nvSpPr>
          <p:cNvPr id="120835" name="文本框 120834"/>
          <p:cNvSpPr txBox="1"/>
          <p:nvPr/>
        </p:nvSpPr>
        <p:spPr>
          <a:xfrm>
            <a:off x="838200" y="1905000"/>
            <a:ext cx="7772400" cy="4376738"/>
          </a:xfrm>
          <a:prstGeom prst="rect">
            <a:avLst/>
          </a:prstGeom>
          <a:noFill/>
          <a:ln w="9525">
            <a:noFill/>
          </a:ln>
        </p:spPr>
        <p:txBody>
          <a:bodyPr>
            <a:spAutoFit/>
          </a:bodyPr>
          <a:p>
            <a:pPr>
              <a:spcBef>
                <a:spcPct val="50000"/>
              </a:spcBef>
            </a:pPr>
            <a:r>
              <a:rPr lang="en-US" altLang="zh-CN" sz="2800" b="0">
                <a:latin typeface="Comic Sans MS" panose="030F0702030302020204" pitchFamily="66" charset="0"/>
              </a:rPr>
              <a:t>3 supplier processes:</a:t>
            </a:r>
            <a:endParaRPr lang="en-US" altLang="zh-CN" sz="2800" b="0">
              <a:latin typeface="Comic Sans MS" panose="030F0702030302020204" pitchFamily="66" charset="0"/>
            </a:endParaRPr>
          </a:p>
          <a:p>
            <a:pPr>
              <a:lnSpc>
                <a:spcPct val="50000"/>
              </a:lnSpc>
              <a:spcBef>
                <a:spcPct val="50000"/>
              </a:spcBef>
            </a:pPr>
            <a:r>
              <a:rPr lang="en-US" altLang="zh-CN" sz="2800" b="0">
                <a:latin typeface="Comic Sans MS" panose="030F0702030302020204" pitchFamily="66" charset="0"/>
              </a:rPr>
              <a:t>        X: supplies </a:t>
            </a:r>
            <a:r>
              <a:rPr lang="en-US" altLang="zh-CN" sz="2800" b="0" u="sng">
                <a:latin typeface="Comic Sans MS" panose="030F0702030302020204" pitchFamily="66" charset="0"/>
              </a:rPr>
              <a:t>tobacco</a:t>
            </a:r>
            <a:r>
              <a:rPr lang="en-US" altLang="zh-CN" sz="2800" b="0">
                <a:latin typeface="Comic Sans MS" panose="030F0702030302020204" pitchFamily="66" charset="0"/>
              </a:rPr>
              <a:t> and </a:t>
            </a:r>
            <a:r>
              <a:rPr lang="en-US" altLang="zh-CN" sz="2800" b="0" u="sng">
                <a:latin typeface="Comic Sans MS" panose="030F0702030302020204" pitchFamily="66" charset="0"/>
              </a:rPr>
              <a:t>match</a:t>
            </a:r>
            <a:r>
              <a:rPr lang="en-US" altLang="zh-CN" sz="2800" b="0">
                <a:latin typeface="Comic Sans MS" panose="030F0702030302020204" pitchFamily="66" charset="0"/>
              </a:rPr>
              <a:t>;</a:t>
            </a:r>
            <a:endParaRPr lang="en-US" altLang="zh-CN" sz="2800" b="0">
              <a:latin typeface="Comic Sans MS" panose="030F0702030302020204" pitchFamily="66" charset="0"/>
            </a:endParaRPr>
          </a:p>
          <a:p>
            <a:pPr>
              <a:lnSpc>
                <a:spcPct val="50000"/>
              </a:lnSpc>
              <a:spcBef>
                <a:spcPct val="50000"/>
              </a:spcBef>
            </a:pPr>
            <a:r>
              <a:rPr lang="en-US" altLang="zh-CN" sz="2800" b="0">
                <a:latin typeface="Comic Sans MS" panose="030F0702030302020204" pitchFamily="66" charset="0"/>
              </a:rPr>
              <a:t>        Y: supplies </a:t>
            </a:r>
            <a:r>
              <a:rPr lang="en-US" altLang="zh-CN" sz="2800" b="0" u="sng">
                <a:latin typeface="Comic Sans MS" panose="030F0702030302020204" pitchFamily="66" charset="0"/>
              </a:rPr>
              <a:t>match</a:t>
            </a:r>
            <a:r>
              <a:rPr lang="en-US" altLang="zh-CN" sz="2800" b="0">
                <a:latin typeface="Comic Sans MS" panose="030F0702030302020204" pitchFamily="66" charset="0"/>
              </a:rPr>
              <a:t> and </a:t>
            </a:r>
            <a:r>
              <a:rPr lang="en-US" altLang="zh-CN" sz="2800" b="0" u="sng">
                <a:latin typeface="Comic Sans MS" panose="030F0702030302020204" pitchFamily="66" charset="0"/>
              </a:rPr>
              <a:t>wrapper</a:t>
            </a:r>
            <a:r>
              <a:rPr lang="en-US" altLang="zh-CN" sz="2800" b="0">
                <a:latin typeface="Comic Sans MS" panose="030F0702030302020204" pitchFamily="66" charset="0"/>
              </a:rPr>
              <a:t>;</a:t>
            </a:r>
            <a:endParaRPr lang="en-US" altLang="zh-CN" sz="2800" b="0">
              <a:latin typeface="Comic Sans MS" panose="030F0702030302020204" pitchFamily="66" charset="0"/>
            </a:endParaRPr>
          </a:p>
          <a:p>
            <a:pPr>
              <a:lnSpc>
                <a:spcPct val="50000"/>
              </a:lnSpc>
              <a:spcBef>
                <a:spcPct val="50000"/>
              </a:spcBef>
            </a:pPr>
            <a:r>
              <a:rPr lang="en-US" altLang="zh-CN" sz="2800" b="0">
                <a:latin typeface="Comic Sans MS" panose="030F0702030302020204" pitchFamily="66" charset="0"/>
              </a:rPr>
              <a:t>        Z: supplies </a:t>
            </a:r>
            <a:r>
              <a:rPr lang="en-US" altLang="zh-CN" sz="2800" b="0" u="sng">
                <a:latin typeface="Comic Sans MS" panose="030F0702030302020204" pitchFamily="66" charset="0"/>
              </a:rPr>
              <a:t>wrapper</a:t>
            </a:r>
            <a:r>
              <a:rPr lang="en-US" altLang="zh-CN" sz="2800" b="0">
                <a:latin typeface="Comic Sans MS" panose="030F0702030302020204" pitchFamily="66" charset="0"/>
              </a:rPr>
              <a:t> and </a:t>
            </a:r>
            <a:r>
              <a:rPr lang="en-US" altLang="zh-CN" sz="2800" b="0" u="sng">
                <a:latin typeface="Comic Sans MS" panose="030F0702030302020204" pitchFamily="66" charset="0"/>
              </a:rPr>
              <a:t>tobacco</a:t>
            </a:r>
            <a:r>
              <a:rPr lang="en-US" altLang="zh-CN" sz="2800" b="0">
                <a:latin typeface="Comic Sans MS" panose="030F0702030302020204" pitchFamily="66" charset="0"/>
              </a:rPr>
              <a:t>.</a:t>
            </a:r>
            <a:endParaRPr lang="en-US" altLang="zh-CN" sz="2800" b="0">
              <a:latin typeface="Comic Sans MS" panose="030F0702030302020204" pitchFamily="66" charset="0"/>
            </a:endParaRPr>
          </a:p>
          <a:p>
            <a:pPr>
              <a:lnSpc>
                <a:spcPct val="50000"/>
              </a:lnSpc>
              <a:spcBef>
                <a:spcPct val="50000"/>
              </a:spcBef>
            </a:pPr>
            <a:r>
              <a:rPr lang="en-US" altLang="zh-CN" sz="2800" b="0">
                <a:latin typeface="Comic Sans MS" panose="030F0702030302020204" pitchFamily="66" charset="0"/>
              </a:rPr>
              <a:t>3 smoker processes:</a:t>
            </a:r>
            <a:endParaRPr lang="en-US" altLang="zh-CN" sz="2800" b="0">
              <a:latin typeface="Comic Sans MS" panose="030F0702030302020204" pitchFamily="66" charset="0"/>
            </a:endParaRPr>
          </a:p>
          <a:p>
            <a:pPr>
              <a:lnSpc>
                <a:spcPct val="50000"/>
              </a:lnSpc>
              <a:spcBef>
                <a:spcPct val="50000"/>
              </a:spcBef>
            </a:pPr>
            <a:r>
              <a:rPr lang="en-US" altLang="zh-CN" sz="2800" b="0">
                <a:latin typeface="Comic Sans MS" panose="030F0702030302020204" pitchFamily="66" charset="0"/>
              </a:rPr>
              <a:t>        A: possess tobacco;</a:t>
            </a:r>
            <a:endParaRPr lang="en-US" altLang="zh-CN" sz="2800" b="0">
              <a:latin typeface="Comic Sans MS" panose="030F0702030302020204" pitchFamily="66" charset="0"/>
            </a:endParaRPr>
          </a:p>
          <a:p>
            <a:pPr>
              <a:lnSpc>
                <a:spcPct val="50000"/>
              </a:lnSpc>
              <a:spcBef>
                <a:spcPct val="50000"/>
              </a:spcBef>
            </a:pPr>
            <a:r>
              <a:rPr lang="en-US" altLang="zh-CN" sz="2800" b="0">
                <a:latin typeface="Comic Sans MS" panose="030F0702030302020204" pitchFamily="66" charset="0"/>
              </a:rPr>
              <a:t>        B: possess match;</a:t>
            </a:r>
            <a:endParaRPr lang="en-US" altLang="zh-CN" sz="2800" b="0">
              <a:latin typeface="Comic Sans MS" panose="030F0702030302020204" pitchFamily="66" charset="0"/>
            </a:endParaRPr>
          </a:p>
          <a:p>
            <a:pPr>
              <a:lnSpc>
                <a:spcPct val="50000"/>
              </a:lnSpc>
              <a:spcBef>
                <a:spcPct val="50000"/>
              </a:spcBef>
            </a:pPr>
            <a:r>
              <a:rPr lang="en-US" altLang="zh-CN" sz="2800" b="0">
                <a:latin typeface="Comic Sans MS" panose="030F0702030302020204" pitchFamily="66" charset="0"/>
              </a:rPr>
              <a:t>        C: possess wrapper.</a:t>
            </a:r>
            <a:endParaRPr lang="en-US" altLang="zh-CN" sz="2800" b="0">
              <a:latin typeface="Comic Sans MS" panose="030F0702030302020204" pitchFamily="66" charset="0"/>
            </a:endParaRPr>
          </a:p>
          <a:p>
            <a:pPr>
              <a:lnSpc>
                <a:spcPct val="50000"/>
              </a:lnSpc>
              <a:spcBef>
                <a:spcPct val="50000"/>
              </a:spcBef>
            </a:pPr>
            <a:r>
              <a:rPr lang="en-US" altLang="zh-CN" sz="2800" b="0">
                <a:latin typeface="Comic Sans MS" panose="030F0702030302020204" pitchFamily="66" charset="0"/>
              </a:rPr>
              <a:t>(1) only one of X,Y,Z can supply at a time;</a:t>
            </a:r>
            <a:endParaRPr lang="en-US" altLang="zh-CN" sz="2800" b="0">
              <a:latin typeface="Comic Sans MS" panose="030F0702030302020204" pitchFamily="66" charset="0"/>
            </a:endParaRPr>
          </a:p>
          <a:p>
            <a:pPr>
              <a:lnSpc>
                <a:spcPct val="50000"/>
              </a:lnSpc>
              <a:spcBef>
                <a:spcPct val="50000"/>
              </a:spcBef>
            </a:pPr>
            <a:r>
              <a:rPr lang="en-US" altLang="zh-CN" sz="2800" b="0">
                <a:latin typeface="Comic Sans MS" panose="030F0702030302020204" pitchFamily="66" charset="0"/>
              </a:rPr>
              <a:t>(2) X,Y,Z can proceed only after consumption.</a:t>
            </a:r>
            <a:endParaRPr lang="en-US" altLang="zh-CN" sz="2800" b="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20835">
                                            <p:txEl>
                                              <p:charRg st="0" end="22"/>
                                            </p:txEl>
                                          </p:spTgt>
                                        </p:tgtEl>
                                        <p:attrNameLst>
                                          <p:attrName>style.visibility</p:attrName>
                                        </p:attrNameLst>
                                      </p:cBhvr>
                                      <p:to>
                                        <p:strVal val="visible"/>
                                      </p:to>
                                    </p:set>
                                    <p:animEffect transition="in" filter="wipe(left)">
                                      <p:cBhvr>
                                        <p:cTn id="7" dur="500"/>
                                        <p:tgtEl>
                                          <p:spTgt spid="120835">
                                            <p:txEl>
                                              <p:charRg st="0" end="2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20835">
                                            <p:txEl>
                                              <p:charRg st="22" end="61"/>
                                            </p:txEl>
                                          </p:spTgt>
                                        </p:tgtEl>
                                        <p:attrNameLst>
                                          <p:attrName>style.visibility</p:attrName>
                                        </p:attrNameLst>
                                      </p:cBhvr>
                                      <p:to>
                                        <p:strVal val="visible"/>
                                      </p:to>
                                    </p:set>
                                    <p:animEffect transition="in" filter="wipe(left)">
                                      <p:cBhvr>
                                        <p:cTn id="12" dur="500"/>
                                        <p:tgtEl>
                                          <p:spTgt spid="120835">
                                            <p:txEl>
                                              <p:charRg st="22" end="6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20835">
                                            <p:txEl>
                                              <p:charRg st="61" end="100"/>
                                            </p:txEl>
                                          </p:spTgt>
                                        </p:tgtEl>
                                        <p:attrNameLst>
                                          <p:attrName>style.visibility</p:attrName>
                                        </p:attrNameLst>
                                      </p:cBhvr>
                                      <p:to>
                                        <p:strVal val="visible"/>
                                      </p:to>
                                    </p:set>
                                    <p:animEffect transition="in" filter="wipe(left)">
                                      <p:cBhvr>
                                        <p:cTn id="17" dur="500"/>
                                        <p:tgtEl>
                                          <p:spTgt spid="120835">
                                            <p:txEl>
                                              <p:charRg st="61" end="10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0835">
                                            <p:txEl>
                                              <p:charRg st="100" end="141"/>
                                            </p:txEl>
                                          </p:spTgt>
                                        </p:tgtEl>
                                        <p:attrNameLst>
                                          <p:attrName>style.visibility</p:attrName>
                                        </p:attrNameLst>
                                      </p:cBhvr>
                                      <p:to>
                                        <p:strVal val="visible"/>
                                      </p:to>
                                    </p:set>
                                    <p:animEffect transition="in" filter="wipe(left)">
                                      <p:cBhvr>
                                        <p:cTn id="22" dur="500"/>
                                        <p:tgtEl>
                                          <p:spTgt spid="120835">
                                            <p:txEl>
                                              <p:charRg st="100" end="14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0835">
                                            <p:txEl>
                                              <p:charRg st="141" end="161"/>
                                            </p:txEl>
                                          </p:spTgt>
                                        </p:tgtEl>
                                        <p:attrNameLst>
                                          <p:attrName>style.visibility</p:attrName>
                                        </p:attrNameLst>
                                      </p:cBhvr>
                                      <p:to>
                                        <p:strVal val="visible"/>
                                      </p:to>
                                    </p:set>
                                    <p:animEffect transition="in" filter="wipe(left)">
                                      <p:cBhvr>
                                        <p:cTn id="27" dur="500"/>
                                        <p:tgtEl>
                                          <p:spTgt spid="120835">
                                            <p:txEl>
                                              <p:charRg st="141" end="16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0835">
                                            <p:txEl>
                                              <p:charRg st="161" end="189"/>
                                            </p:txEl>
                                          </p:spTgt>
                                        </p:tgtEl>
                                        <p:attrNameLst>
                                          <p:attrName>style.visibility</p:attrName>
                                        </p:attrNameLst>
                                      </p:cBhvr>
                                      <p:to>
                                        <p:strVal val="visible"/>
                                      </p:to>
                                    </p:set>
                                    <p:animEffect transition="in" filter="wipe(left)">
                                      <p:cBhvr>
                                        <p:cTn id="32" dur="500"/>
                                        <p:tgtEl>
                                          <p:spTgt spid="120835">
                                            <p:txEl>
                                              <p:charRg st="161" end="18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20835">
                                            <p:txEl>
                                              <p:charRg st="189" end="215"/>
                                            </p:txEl>
                                          </p:spTgt>
                                        </p:tgtEl>
                                        <p:attrNameLst>
                                          <p:attrName>style.visibility</p:attrName>
                                        </p:attrNameLst>
                                      </p:cBhvr>
                                      <p:to>
                                        <p:strVal val="visible"/>
                                      </p:to>
                                    </p:set>
                                    <p:animEffect transition="in" filter="wipe(left)">
                                      <p:cBhvr>
                                        <p:cTn id="37" dur="500"/>
                                        <p:tgtEl>
                                          <p:spTgt spid="120835">
                                            <p:txEl>
                                              <p:charRg st="189" end="21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20835">
                                            <p:txEl>
                                              <p:charRg st="215" end="243"/>
                                            </p:txEl>
                                          </p:spTgt>
                                        </p:tgtEl>
                                        <p:attrNameLst>
                                          <p:attrName>style.visibility</p:attrName>
                                        </p:attrNameLst>
                                      </p:cBhvr>
                                      <p:to>
                                        <p:strVal val="visible"/>
                                      </p:to>
                                    </p:set>
                                    <p:animEffect transition="in" filter="wipe(left)">
                                      <p:cBhvr>
                                        <p:cTn id="42" dur="500"/>
                                        <p:tgtEl>
                                          <p:spTgt spid="120835">
                                            <p:txEl>
                                              <p:charRg st="215" end="24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0835">
                                            <p:txEl>
                                              <p:charRg st="243" end="287"/>
                                            </p:txEl>
                                          </p:spTgt>
                                        </p:tgtEl>
                                        <p:attrNameLst>
                                          <p:attrName>style.visibility</p:attrName>
                                        </p:attrNameLst>
                                      </p:cBhvr>
                                      <p:to>
                                        <p:strVal val="visible"/>
                                      </p:to>
                                    </p:set>
                                    <p:animEffect transition="in" filter="wipe(left)">
                                      <p:cBhvr>
                                        <p:cTn id="47" dur="500"/>
                                        <p:tgtEl>
                                          <p:spTgt spid="120835">
                                            <p:txEl>
                                              <p:charRg st="243" end="28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0835">
                                            <p:txEl>
                                              <p:charRg st="287" end="333"/>
                                            </p:txEl>
                                          </p:spTgt>
                                        </p:tgtEl>
                                        <p:attrNameLst>
                                          <p:attrName>style.visibility</p:attrName>
                                        </p:attrNameLst>
                                      </p:cBhvr>
                                      <p:to>
                                        <p:strVal val="visible"/>
                                      </p:to>
                                    </p:set>
                                    <p:animEffect transition="in" filter="wipe(left)">
                                      <p:cBhvr>
                                        <p:cTn id="52" dur="500"/>
                                        <p:tgtEl>
                                          <p:spTgt spid="120835">
                                            <p:txEl>
                                              <p:charRg st="287" end="33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5" grpId="0" build="p"/>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1858" name="标题 121857"/>
          <p:cNvSpPr>
            <a:spLocks noGrp="1"/>
          </p:cNvSpPr>
          <p:nvPr>
            <p:ph type="title"/>
          </p:nvPr>
        </p:nvSpPr>
        <p:spPr>
          <a:xfrm>
            <a:off x="685800" y="457200"/>
            <a:ext cx="7772400" cy="1143000"/>
          </a:xfrm>
        </p:spPr>
        <p:txBody>
          <a:bodyPr anchor="b"/>
          <a:p>
            <a:r>
              <a:rPr lang="en-US" altLang="zh-CN" b="1"/>
              <a:t>Traditional semaphore:</a:t>
            </a:r>
            <a:endParaRPr lang="en-US" altLang="zh-CN" b="1"/>
          </a:p>
        </p:txBody>
      </p:sp>
      <p:sp>
        <p:nvSpPr>
          <p:cNvPr id="121859" name="文本框 121858"/>
          <p:cNvSpPr txBox="1"/>
          <p:nvPr/>
        </p:nvSpPr>
        <p:spPr>
          <a:xfrm>
            <a:off x="838200" y="1981200"/>
            <a:ext cx="7620000" cy="4364038"/>
          </a:xfrm>
          <a:prstGeom prst="rect">
            <a:avLst/>
          </a:prstGeom>
          <a:noFill/>
          <a:ln w="9525">
            <a:noFill/>
          </a:ln>
        </p:spPr>
        <p:txBody>
          <a:bodyPr>
            <a:spAutoFit/>
          </a:bodyPr>
          <a:p>
            <a:pPr>
              <a:lnSpc>
                <a:spcPct val="90000"/>
              </a:lnSpc>
              <a:spcBef>
                <a:spcPct val="50000"/>
              </a:spcBef>
            </a:pPr>
            <a:r>
              <a:rPr lang="en-US" altLang="zh-CN" sz="2400">
                <a:latin typeface="Comic Sans MS" panose="030F0702030302020204" pitchFamily="66" charset="0"/>
              </a:rPr>
              <a:t>Var t,m,w,s:semaphore; (0,0,0,1)</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Process X        process Y       process Z</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P(s);              P(s);             P(s);</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V(t);             V(m);            V(w);</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V(m);            V(w);             V(t);</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Process A        Process B       process C</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P(m);            P(w);              P(t);</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P(w);            P(t);               P(m);</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smoke;          smoke;            smoke;</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V(s);            V(s);               V(s);</a:t>
            </a:r>
            <a:endParaRPr lang="en-US" altLang="zh-CN" sz="2400">
              <a:latin typeface="Comic Sans MS" panose="030F0702030302020204" pitchFamily="66"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标题 15361"/>
          <p:cNvSpPr>
            <a:spLocks noGrp="1"/>
          </p:cNvSpPr>
          <p:nvPr>
            <p:ph type="title"/>
          </p:nvPr>
        </p:nvSpPr>
        <p:spPr/>
        <p:txBody>
          <a:bodyPr anchor="b"/>
          <a:p>
            <a:r>
              <a:rPr lang="en-US" altLang="zh-CN" b="1"/>
              <a:t>4.1.4 </a:t>
            </a:r>
            <a:r>
              <a:rPr lang="zh-CN" altLang="en-US" b="1"/>
              <a:t>程序并发执行的条件</a:t>
            </a:r>
            <a:endParaRPr lang="zh-CN" altLang="en-US" b="1"/>
          </a:p>
        </p:txBody>
      </p:sp>
      <p:sp>
        <p:nvSpPr>
          <p:cNvPr id="15363" name="文本占位符 15362"/>
          <p:cNvSpPr>
            <a:spLocks noGrp="1"/>
          </p:cNvSpPr>
          <p:nvPr>
            <p:ph type="body" idx="1"/>
          </p:nvPr>
        </p:nvSpPr>
        <p:spPr/>
        <p:txBody>
          <a:bodyPr/>
          <a:p>
            <a:r>
              <a:rPr lang="zh-CN" altLang="en-US" b="1"/>
              <a:t>若两个程序</a:t>
            </a:r>
            <a:r>
              <a:rPr lang="en-US" altLang="zh-CN" b="1"/>
              <a:t>p1</a:t>
            </a:r>
            <a:r>
              <a:rPr lang="zh-CN" altLang="en-US" b="1"/>
              <a:t>，</a:t>
            </a:r>
            <a:r>
              <a:rPr lang="en-US" altLang="zh-CN" b="1"/>
              <a:t>p2</a:t>
            </a:r>
            <a:r>
              <a:rPr lang="zh-CN" altLang="en-US" b="1"/>
              <a:t>满足如下条件，则能够保持可再现性，因而可以并发执行。该条件是</a:t>
            </a:r>
            <a:r>
              <a:rPr lang="en-US" altLang="zh-CN" b="1"/>
              <a:t>1966</a:t>
            </a:r>
            <a:r>
              <a:rPr lang="zh-CN" altLang="en-US" b="1"/>
              <a:t>年首先由</a:t>
            </a:r>
            <a:r>
              <a:rPr lang="en-US" altLang="zh-CN" b="1"/>
              <a:t>Bernstein</a:t>
            </a:r>
            <a:r>
              <a:rPr lang="zh-CN" altLang="en-US" b="1"/>
              <a:t>提出的，称为</a:t>
            </a:r>
            <a:r>
              <a:rPr lang="en-US" altLang="zh-CN" b="1"/>
              <a:t>Bernstein</a:t>
            </a:r>
            <a:r>
              <a:rPr lang="zh-CN" altLang="en-US" b="1"/>
              <a:t>条件。</a:t>
            </a:r>
            <a:endParaRPr lang="zh-CN" altLang="en-US" b="1"/>
          </a:p>
          <a:p>
            <a:pPr lvl="1"/>
            <a:r>
              <a:rPr lang="zh-CN" altLang="en-US"/>
              <a:t>    </a:t>
            </a:r>
            <a:r>
              <a:rPr lang="en-US" altLang="zh-CN" sz="2000" b="1"/>
              <a:t>R(p1)∩W(p2)∪R(p2)∩W(p1)∪W(p1)∩W(p2)=Φ</a:t>
            </a:r>
            <a:endParaRPr lang="en-US" altLang="zh-CN" sz="2000" b="1"/>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882" name="标题 122881"/>
          <p:cNvSpPr>
            <a:spLocks noGrp="1"/>
          </p:cNvSpPr>
          <p:nvPr>
            <p:ph type="title"/>
          </p:nvPr>
        </p:nvSpPr>
        <p:spPr/>
        <p:txBody>
          <a:bodyPr anchor="b"/>
          <a:p>
            <a:r>
              <a:rPr lang="en-US" altLang="zh-CN"/>
              <a:t>Simultaneous </a:t>
            </a:r>
            <a:r>
              <a:rPr lang="en-US" altLang="zh-CN">
                <a:latin typeface="Comic Sans MS" panose="030F0702030302020204" pitchFamily="66" charset="0"/>
              </a:rPr>
              <a:t>P</a:t>
            </a:r>
            <a:r>
              <a:rPr lang="en-US" altLang="zh-CN"/>
              <a:t>-operation</a:t>
            </a:r>
            <a:endParaRPr lang="en-US" altLang="zh-CN"/>
          </a:p>
        </p:txBody>
      </p:sp>
      <p:sp>
        <p:nvSpPr>
          <p:cNvPr id="122883" name="文本框 122882"/>
          <p:cNvSpPr txBox="1"/>
          <p:nvPr/>
        </p:nvSpPr>
        <p:spPr>
          <a:xfrm>
            <a:off x="838200" y="1828800"/>
            <a:ext cx="7467600" cy="4791075"/>
          </a:xfrm>
          <a:prstGeom prst="rect">
            <a:avLst/>
          </a:prstGeom>
          <a:noFill/>
          <a:ln w="9525">
            <a:noFill/>
          </a:ln>
        </p:spPr>
        <p:txBody>
          <a:bodyPr>
            <a:spAutoFit/>
          </a:bodyPr>
          <a:p>
            <a:pPr>
              <a:lnSpc>
                <a:spcPct val="90000"/>
              </a:lnSpc>
              <a:spcBef>
                <a:spcPct val="50000"/>
              </a:spcBef>
            </a:pPr>
            <a:r>
              <a:rPr lang="en-US" altLang="zh-CN" sz="2800" b="0">
                <a:latin typeface="Comic Sans MS" panose="030F0702030302020204" pitchFamily="66" charset="0"/>
              </a:rPr>
              <a:t>SP(S</a:t>
            </a:r>
            <a:r>
              <a:rPr lang="en-US" altLang="zh-CN" sz="2800" b="0" baseline="-25000">
                <a:latin typeface="Comic Sans MS" panose="030F0702030302020204" pitchFamily="66" charset="0"/>
              </a:rPr>
              <a:t>1</a:t>
            </a:r>
            <a:r>
              <a:rPr lang="en-US" altLang="zh-CN" sz="2800" b="0">
                <a:latin typeface="Comic Sans MS" panose="030F0702030302020204" pitchFamily="66" charset="0"/>
              </a:rPr>
              <a:t>,t</a:t>
            </a:r>
            <a:r>
              <a:rPr lang="en-US" altLang="zh-CN" sz="2800" b="0" baseline="-25000">
                <a:latin typeface="Comic Sans MS" panose="030F0702030302020204" pitchFamily="66" charset="0"/>
              </a:rPr>
              <a:t>1</a:t>
            </a:r>
            <a:r>
              <a:rPr lang="en-US" altLang="zh-CN" sz="2800" b="0">
                <a:latin typeface="Comic Sans MS" panose="030F0702030302020204" pitchFamily="66" charset="0"/>
              </a:rPr>
              <a:t>,d</a:t>
            </a:r>
            <a:r>
              <a:rPr lang="en-US" altLang="zh-CN" sz="2800" b="0" baseline="-25000">
                <a:latin typeface="Comic Sans MS" panose="030F0702030302020204" pitchFamily="66" charset="0"/>
              </a:rPr>
              <a:t>1</a:t>
            </a:r>
            <a:r>
              <a:rPr lang="en-US" altLang="zh-CN" sz="2800" b="0">
                <a:latin typeface="Comic Sans MS" panose="030F0702030302020204" pitchFamily="66" charset="0"/>
              </a:rPr>
              <a:t>;…;S</a:t>
            </a:r>
            <a:r>
              <a:rPr lang="en-US" altLang="zh-CN" sz="2800" b="0" baseline="-25000">
                <a:latin typeface="Comic Sans MS" panose="030F0702030302020204" pitchFamily="66" charset="0"/>
              </a:rPr>
              <a:t>n</a:t>
            </a:r>
            <a:r>
              <a:rPr lang="en-US" altLang="zh-CN" sz="2800" b="0">
                <a:latin typeface="Comic Sans MS" panose="030F0702030302020204" pitchFamily="66" charset="0"/>
              </a:rPr>
              <a:t>,t</a:t>
            </a:r>
            <a:r>
              <a:rPr lang="en-US" altLang="zh-CN" sz="2800" b="0" baseline="-25000">
                <a:latin typeface="Comic Sans MS" panose="030F0702030302020204" pitchFamily="66" charset="0"/>
              </a:rPr>
              <a:t>n</a:t>
            </a:r>
            <a:r>
              <a:rPr lang="en-US" altLang="zh-CN" sz="2800" b="0">
                <a:latin typeface="Comic Sans MS" panose="030F0702030302020204" pitchFamily="66" charset="0"/>
              </a:rPr>
              <a:t>,d</a:t>
            </a:r>
            <a:r>
              <a:rPr lang="en-US" altLang="zh-CN" sz="2800" b="0" baseline="-25000">
                <a:latin typeface="Comic Sans MS" panose="030F0702030302020204" pitchFamily="66" charset="0"/>
              </a:rPr>
              <a:t>n</a:t>
            </a:r>
            <a:r>
              <a:rPr lang="en-US" altLang="zh-CN" sz="2800" b="0">
                <a:latin typeface="Comic Sans MS" panose="030F0702030302020204" pitchFamily="66" charset="0"/>
              </a:rPr>
              <a:t>);</a:t>
            </a:r>
            <a:endParaRPr lang="en-US" altLang="zh-CN" sz="2800" b="0">
              <a:latin typeface="Comic Sans MS" panose="030F0702030302020204" pitchFamily="66" charset="0"/>
            </a:endParaRPr>
          </a:p>
          <a:p>
            <a:pPr>
              <a:lnSpc>
                <a:spcPct val="80000"/>
              </a:lnSpc>
              <a:spcBef>
                <a:spcPct val="50000"/>
              </a:spcBef>
            </a:pPr>
            <a:r>
              <a:rPr lang="en-US" altLang="zh-CN" sz="2800" b="0">
                <a:latin typeface="Comic Sans MS" panose="030F0702030302020204" pitchFamily="66" charset="0"/>
              </a:rPr>
              <a:t>if S</a:t>
            </a:r>
            <a:r>
              <a:rPr lang="en-US" altLang="zh-CN" sz="2800" b="0" baseline="-25000">
                <a:latin typeface="Comic Sans MS" panose="030F0702030302020204" pitchFamily="66" charset="0"/>
              </a:rPr>
              <a:t>1</a:t>
            </a:r>
            <a:r>
              <a:rPr lang="en-US" altLang="zh-CN" sz="2800" b="0">
                <a:latin typeface="Comic Sans MS" panose="030F0702030302020204" pitchFamily="66" charset="0"/>
              </a:rPr>
              <a:t>&gt;=t</a:t>
            </a:r>
            <a:r>
              <a:rPr lang="en-US" altLang="zh-CN" sz="2800" b="0" baseline="-25000">
                <a:latin typeface="Comic Sans MS" panose="030F0702030302020204" pitchFamily="66" charset="0"/>
              </a:rPr>
              <a:t>1</a:t>
            </a:r>
            <a:r>
              <a:rPr lang="en-US" altLang="zh-CN" sz="2800" b="0">
                <a:latin typeface="Comic Sans MS" panose="030F0702030302020204" pitchFamily="66" charset="0"/>
              </a:rPr>
              <a:t> and … and S</a:t>
            </a:r>
            <a:r>
              <a:rPr lang="en-US" altLang="zh-CN" sz="2800" b="0" baseline="-25000">
                <a:latin typeface="Comic Sans MS" panose="030F0702030302020204" pitchFamily="66" charset="0"/>
              </a:rPr>
              <a:t>n</a:t>
            </a:r>
            <a:r>
              <a:rPr lang="en-US" altLang="zh-CN" sz="2800" b="0">
                <a:latin typeface="Comic Sans MS" panose="030F0702030302020204" pitchFamily="66" charset="0"/>
              </a:rPr>
              <a:t>&gt;=t</a:t>
            </a:r>
            <a:r>
              <a:rPr lang="en-US" altLang="zh-CN" sz="2800" b="0" baseline="-25000">
                <a:latin typeface="Comic Sans MS" panose="030F0702030302020204" pitchFamily="66" charset="0"/>
              </a:rPr>
              <a:t>n</a:t>
            </a:r>
            <a:r>
              <a:rPr lang="en-US" altLang="zh-CN" sz="2800" b="0">
                <a:latin typeface="Comic Sans MS" panose="030F0702030302020204" pitchFamily="66" charset="0"/>
              </a:rPr>
              <a:t> then</a:t>
            </a:r>
            <a:endParaRPr lang="en-US" altLang="zh-CN" sz="2800" b="0">
              <a:latin typeface="Comic Sans MS" panose="030F0702030302020204" pitchFamily="66" charset="0"/>
            </a:endParaRPr>
          </a:p>
          <a:p>
            <a:pPr>
              <a:lnSpc>
                <a:spcPct val="80000"/>
              </a:lnSpc>
              <a:spcBef>
                <a:spcPct val="50000"/>
              </a:spcBef>
            </a:pPr>
            <a:r>
              <a:rPr lang="en-US" altLang="zh-CN" sz="2800" b="0">
                <a:latin typeface="Comic Sans MS" panose="030F0702030302020204" pitchFamily="66" charset="0"/>
              </a:rPr>
              <a:t>    for I:=1 to n do S</a:t>
            </a:r>
            <a:r>
              <a:rPr lang="en-US" altLang="zh-CN" sz="2800" b="0" baseline="-25000">
                <a:latin typeface="Comic Sans MS" panose="030F0702030302020204" pitchFamily="66" charset="0"/>
              </a:rPr>
              <a:t>i</a:t>
            </a:r>
            <a:r>
              <a:rPr lang="en-US" altLang="zh-CN" sz="2800" b="0">
                <a:latin typeface="Comic Sans MS" panose="030F0702030302020204" pitchFamily="66" charset="0"/>
              </a:rPr>
              <a:t>:=S</a:t>
            </a:r>
            <a:r>
              <a:rPr lang="en-US" altLang="zh-CN" sz="2800" b="0" baseline="-25000">
                <a:latin typeface="Comic Sans MS" panose="030F0702030302020204" pitchFamily="66" charset="0"/>
              </a:rPr>
              <a:t>i</a:t>
            </a:r>
            <a:r>
              <a:rPr lang="en-US" altLang="zh-CN" sz="2800" b="0">
                <a:latin typeface="Comic Sans MS" panose="030F0702030302020204" pitchFamily="66" charset="0"/>
              </a:rPr>
              <a:t>-d</a:t>
            </a:r>
            <a:r>
              <a:rPr lang="en-US" altLang="zh-CN" sz="2800" b="0" baseline="-25000">
                <a:latin typeface="Comic Sans MS" panose="030F0702030302020204" pitchFamily="66" charset="0"/>
              </a:rPr>
              <a:t>i</a:t>
            </a:r>
            <a:r>
              <a:rPr lang="en-US" altLang="zh-CN" sz="2800" b="0">
                <a:latin typeface="Comic Sans MS" panose="030F0702030302020204" pitchFamily="66" charset="0"/>
              </a:rPr>
              <a:t> endfor</a:t>
            </a:r>
            <a:endParaRPr lang="en-US" altLang="zh-CN" sz="2800" b="0">
              <a:latin typeface="Comic Sans MS" panose="030F0702030302020204" pitchFamily="66" charset="0"/>
            </a:endParaRPr>
          </a:p>
          <a:p>
            <a:pPr>
              <a:lnSpc>
                <a:spcPct val="60000"/>
              </a:lnSpc>
              <a:spcBef>
                <a:spcPct val="50000"/>
              </a:spcBef>
            </a:pPr>
            <a:r>
              <a:rPr lang="en-US" altLang="zh-CN" sz="2800" b="0">
                <a:latin typeface="Comic Sans MS" panose="030F0702030302020204" pitchFamily="66" charset="0"/>
              </a:rPr>
              <a:t>else </a:t>
            </a:r>
            <a:endParaRPr lang="en-US" altLang="zh-CN" sz="2800" b="0">
              <a:latin typeface="Comic Sans MS" panose="030F0702030302020204" pitchFamily="66" charset="0"/>
            </a:endParaRPr>
          </a:p>
          <a:p>
            <a:pPr>
              <a:lnSpc>
                <a:spcPct val="90000"/>
              </a:lnSpc>
              <a:spcBef>
                <a:spcPct val="50000"/>
              </a:spcBef>
            </a:pPr>
            <a:r>
              <a:rPr lang="en-US" altLang="zh-CN" sz="2400" b="0">
                <a:latin typeface="Comic Sans MS" panose="030F0702030302020204" pitchFamily="66" charset="0"/>
              </a:rPr>
              <a:t>     </a:t>
            </a:r>
            <a:r>
              <a:rPr lang="en-US" altLang="zh-CN" sz="2800" b="0">
                <a:solidFill>
                  <a:srgbClr val="FF9900"/>
                </a:solidFill>
                <a:latin typeface="Comic Sans MS" panose="030F0702030302020204" pitchFamily="66" charset="0"/>
              </a:rPr>
              <a:t>(1)</a:t>
            </a:r>
            <a:r>
              <a:rPr lang="en-US" altLang="zh-CN" sz="2800" b="0">
                <a:latin typeface="Comic Sans MS" panose="030F0702030302020204" pitchFamily="66" charset="0"/>
              </a:rPr>
              <a:t> place the executing process in the waiting queue for the first S</a:t>
            </a:r>
            <a:r>
              <a:rPr lang="en-US" altLang="zh-CN" sz="2800" b="0" baseline="-25000">
                <a:latin typeface="Comic Sans MS" panose="030F0702030302020204" pitchFamily="66" charset="0"/>
              </a:rPr>
              <a:t>i</a:t>
            </a:r>
            <a:r>
              <a:rPr lang="en-US" altLang="zh-CN" sz="2800" b="0">
                <a:latin typeface="Comic Sans MS" panose="030F0702030302020204" pitchFamily="66" charset="0"/>
              </a:rPr>
              <a:t> with S</a:t>
            </a:r>
            <a:r>
              <a:rPr lang="en-US" altLang="zh-CN" sz="2800" b="0" baseline="-25000">
                <a:latin typeface="Comic Sans MS" panose="030F0702030302020204" pitchFamily="66" charset="0"/>
              </a:rPr>
              <a:t>i</a:t>
            </a:r>
            <a:r>
              <a:rPr lang="en-US" altLang="zh-CN" sz="2800" b="0">
                <a:latin typeface="Comic Sans MS" panose="030F0702030302020204" pitchFamily="66" charset="0"/>
              </a:rPr>
              <a:t>&lt;t</a:t>
            </a:r>
            <a:r>
              <a:rPr lang="en-US" altLang="zh-CN" sz="2800" b="0" baseline="-25000">
                <a:latin typeface="Comic Sans MS" panose="030F0702030302020204" pitchFamily="66" charset="0"/>
              </a:rPr>
              <a:t>i</a:t>
            </a:r>
            <a:r>
              <a:rPr lang="en-US" altLang="zh-CN" sz="2800" b="0">
                <a:latin typeface="Comic Sans MS" panose="030F0702030302020204" pitchFamily="66" charset="0"/>
              </a:rPr>
              <a:t>,      </a:t>
            </a:r>
            <a:endParaRPr lang="en-US" altLang="zh-CN" sz="2800" b="0">
              <a:latin typeface="Comic Sans MS" panose="030F0702030302020204" pitchFamily="66" charset="0"/>
            </a:endParaRPr>
          </a:p>
          <a:p>
            <a:pPr>
              <a:lnSpc>
                <a:spcPct val="90000"/>
              </a:lnSpc>
              <a:spcBef>
                <a:spcPct val="50000"/>
              </a:spcBef>
            </a:pPr>
            <a:r>
              <a:rPr lang="en-US" altLang="zh-CN" sz="2800" b="0">
                <a:latin typeface="Comic Sans MS" panose="030F0702030302020204" pitchFamily="66" charset="0"/>
              </a:rPr>
              <a:t>    </a:t>
            </a:r>
            <a:r>
              <a:rPr lang="en-US" altLang="zh-CN" sz="2800" b="0">
                <a:solidFill>
                  <a:srgbClr val="FF9900"/>
                </a:solidFill>
                <a:latin typeface="Comic Sans MS" panose="030F0702030302020204" pitchFamily="66" charset="0"/>
              </a:rPr>
              <a:t>(2)</a:t>
            </a:r>
            <a:r>
              <a:rPr lang="en-US" altLang="zh-CN" sz="2800" b="0">
                <a:latin typeface="Comic Sans MS" panose="030F0702030302020204" pitchFamily="66" charset="0"/>
              </a:rPr>
              <a:t>and set the program counter to the beginning of the SP operation so that all conditions will be reexamined when the process is reactivated.</a:t>
            </a:r>
            <a:r>
              <a:rPr lang="en-US" altLang="zh-CN" sz="2800" b="0">
                <a:latin typeface="Times New Roman" panose="02020603050405020304" pitchFamily="18" charset="0"/>
              </a:rPr>
              <a:t> </a:t>
            </a:r>
            <a:endParaRPr lang="en-US" altLang="zh-CN" sz="2800" b="0">
              <a:latin typeface="Times New Roman" panose="02020603050405020304" pitchFamily="18"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3906" name="标题 123905"/>
          <p:cNvSpPr>
            <a:spLocks noGrp="1"/>
          </p:cNvSpPr>
          <p:nvPr>
            <p:ph type="title"/>
          </p:nvPr>
        </p:nvSpPr>
        <p:spPr>
          <a:xfrm>
            <a:off x="1150938" y="333375"/>
            <a:ext cx="7793037" cy="1187450"/>
          </a:xfrm>
        </p:spPr>
        <p:txBody>
          <a:bodyPr anchor="b"/>
          <a:p>
            <a:r>
              <a:rPr lang="en-US" altLang="zh-CN"/>
              <a:t>Simultaneous </a:t>
            </a:r>
            <a:r>
              <a:rPr lang="en-US" altLang="zh-CN">
                <a:latin typeface="Comic Sans MS" panose="030F0702030302020204" pitchFamily="66" charset="0"/>
              </a:rPr>
              <a:t>V</a:t>
            </a:r>
            <a:r>
              <a:rPr lang="en-US" altLang="zh-CN"/>
              <a:t>-operation</a:t>
            </a:r>
            <a:endParaRPr lang="en-US" altLang="zh-CN"/>
          </a:p>
        </p:txBody>
      </p:sp>
      <p:sp>
        <p:nvSpPr>
          <p:cNvPr id="123907" name="文本框 123906"/>
          <p:cNvSpPr txBox="1"/>
          <p:nvPr/>
        </p:nvSpPr>
        <p:spPr>
          <a:xfrm>
            <a:off x="503238" y="1773238"/>
            <a:ext cx="8316912" cy="4554537"/>
          </a:xfrm>
          <a:prstGeom prst="rect">
            <a:avLst/>
          </a:prstGeom>
          <a:noFill/>
          <a:ln w="9525">
            <a:noFill/>
          </a:ln>
        </p:spPr>
        <p:txBody>
          <a:bodyPr>
            <a:spAutoFit/>
          </a:bodyPr>
          <a:p>
            <a:pPr>
              <a:lnSpc>
                <a:spcPct val="90000"/>
              </a:lnSpc>
              <a:spcBef>
                <a:spcPct val="50000"/>
              </a:spcBef>
            </a:pPr>
            <a:r>
              <a:rPr lang="en-US" altLang="zh-CN" sz="2800" b="0">
                <a:latin typeface="Comic Sans MS" panose="030F0702030302020204" pitchFamily="66" charset="0"/>
              </a:rPr>
              <a:t>SV(S1,d1;…;Sn,dn)</a:t>
            </a:r>
            <a:endParaRPr lang="en-US" altLang="zh-CN" sz="2800" b="0">
              <a:latin typeface="Comic Sans MS" panose="030F0702030302020204" pitchFamily="66" charset="0"/>
            </a:endParaRPr>
          </a:p>
          <a:p>
            <a:pPr>
              <a:lnSpc>
                <a:spcPct val="90000"/>
              </a:lnSpc>
              <a:spcBef>
                <a:spcPct val="50000"/>
              </a:spcBef>
            </a:pPr>
            <a:r>
              <a:rPr lang="en-US" altLang="zh-CN" sz="2800" b="0">
                <a:latin typeface="Comic Sans MS" panose="030F0702030302020204" pitchFamily="66" charset="0"/>
              </a:rPr>
              <a:t>{</a:t>
            </a:r>
            <a:endParaRPr lang="en-US" altLang="zh-CN" sz="2800" b="0">
              <a:latin typeface="Comic Sans MS" panose="030F0702030302020204" pitchFamily="66" charset="0"/>
            </a:endParaRPr>
          </a:p>
          <a:p>
            <a:pPr>
              <a:lnSpc>
                <a:spcPct val="90000"/>
              </a:lnSpc>
              <a:spcBef>
                <a:spcPct val="50000"/>
              </a:spcBef>
            </a:pPr>
            <a:r>
              <a:rPr lang="en-US" altLang="zh-CN" sz="2800" b="0">
                <a:latin typeface="Comic Sans MS" panose="030F0702030302020204" pitchFamily="66" charset="0"/>
              </a:rPr>
              <a:t>    for(i=1; i&lt;=n; i++)</a:t>
            </a:r>
            <a:endParaRPr lang="en-US" altLang="zh-CN" sz="2800" b="0">
              <a:latin typeface="Comic Sans MS" panose="030F0702030302020204" pitchFamily="66" charset="0"/>
            </a:endParaRPr>
          </a:p>
          <a:p>
            <a:pPr>
              <a:lnSpc>
                <a:spcPct val="90000"/>
              </a:lnSpc>
              <a:spcBef>
                <a:spcPct val="50000"/>
              </a:spcBef>
            </a:pPr>
            <a:r>
              <a:rPr lang="en-US" altLang="zh-CN" sz="2800" b="0">
                <a:latin typeface="Comic Sans MS" panose="030F0702030302020204" pitchFamily="66" charset="0"/>
              </a:rPr>
              <a:t>        Si = Si+di</a:t>
            </a:r>
            <a:r>
              <a:rPr lang="zh-CN" altLang="en-US" sz="2800" b="0">
                <a:latin typeface="Comic Sans MS" panose="030F0702030302020204" pitchFamily="66" charset="0"/>
              </a:rPr>
              <a:t>；</a:t>
            </a:r>
            <a:endParaRPr lang="zh-CN" altLang="en-US" sz="2800" b="0">
              <a:latin typeface="Comic Sans MS" panose="030F0702030302020204" pitchFamily="66" charset="0"/>
            </a:endParaRPr>
          </a:p>
          <a:p>
            <a:pPr>
              <a:lnSpc>
                <a:spcPct val="90000"/>
              </a:lnSpc>
              <a:spcBef>
                <a:spcPct val="50000"/>
              </a:spcBef>
            </a:pPr>
            <a:r>
              <a:rPr lang="zh-CN" altLang="en-US" sz="2800" b="0">
                <a:latin typeface="Comic Sans MS" panose="030F0702030302020204" pitchFamily="66" charset="0"/>
              </a:rPr>
              <a:t>        </a:t>
            </a:r>
            <a:r>
              <a:rPr lang="en-US" altLang="zh-CN" sz="2800" b="0">
                <a:latin typeface="Comic Sans MS" panose="030F0702030302020204" pitchFamily="66" charset="0"/>
              </a:rPr>
              <a:t>Remove all processes waiting in the </a:t>
            </a:r>
            <a:endParaRPr lang="en-US" altLang="zh-CN" sz="2800" b="0">
              <a:latin typeface="Comic Sans MS" panose="030F0702030302020204" pitchFamily="66" charset="0"/>
            </a:endParaRPr>
          </a:p>
          <a:p>
            <a:pPr>
              <a:lnSpc>
                <a:spcPct val="90000"/>
              </a:lnSpc>
              <a:spcBef>
                <a:spcPct val="50000"/>
              </a:spcBef>
            </a:pPr>
            <a:r>
              <a:rPr lang="en-US" altLang="zh-CN" sz="2800" b="0">
                <a:latin typeface="Comic Sans MS" panose="030F0702030302020204" pitchFamily="66" charset="0"/>
              </a:rPr>
              <a:t>        queue associated with Si into ready queue</a:t>
            </a:r>
            <a:r>
              <a:rPr lang="zh-CN" altLang="en-US" sz="2800" b="0" dirty="0">
                <a:latin typeface="Comic Sans MS" panose="030F0702030302020204" pitchFamily="66" charset="0"/>
              </a:rPr>
              <a:t>；</a:t>
            </a:r>
            <a:r>
              <a:rPr lang="en-US" altLang="zh-CN" sz="2800" b="0">
                <a:latin typeface="Comic Sans MS" panose="030F0702030302020204" pitchFamily="66" charset="0"/>
              </a:rPr>
              <a:t>}</a:t>
            </a:r>
            <a:endParaRPr lang="en-US" altLang="zh-CN" sz="2800" b="0">
              <a:latin typeface="Comic Sans MS" panose="030F0702030302020204" pitchFamily="66" charset="0"/>
            </a:endParaRPr>
          </a:p>
          <a:p>
            <a:pPr>
              <a:lnSpc>
                <a:spcPct val="90000"/>
              </a:lnSpc>
              <a:spcBef>
                <a:spcPct val="50000"/>
              </a:spcBef>
            </a:pPr>
            <a:r>
              <a:rPr lang="zh-CN" altLang="en-US" b="0" dirty="0">
                <a:latin typeface="Tahoma" panose="020B0604030504040204" pitchFamily="34" charset="0"/>
              </a:rPr>
              <a:t>其</a:t>
            </a:r>
            <a:r>
              <a:rPr lang="zh-CN" altLang="en-US" b="0">
                <a:latin typeface="Tahoma" panose="020B0604030504040204" pitchFamily="34" charset="0"/>
              </a:rPr>
              <a:t>中</a:t>
            </a:r>
            <a:r>
              <a:rPr lang="en-US" altLang="zh-CN" b="0">
                <a:latin typeface="Tahoma" panose="020B0604030504040204" pitchFamily="34" charset="0"/>
              </a:rPr>
              <a:t>Si</a:t>
            </a:r>
            <a:r>
              <a:rPr lang="zh-CN" altLang="en-US" b="0">
                <a:latin typeface="Tahoma" panose="020B0604030504040204" pitchFamily="34" charset="0"/>
              </a:rPr>
              <a:t>为信号量，</a:t>
            </a:r>
            <a:r>
              <a:rPr lang="en-US" altLang="zh-CN" b="0">
                <a:latin typeface="Tahoma" panose="020B0604030504040204" pitchFamily="34" charset="0"/>
              </a:rPr>
              <a:t>ti</a:t>
            </a:r>
            <a:r>
              <a:rPr lang="zh-CN" altLang="en-US" b="0">
                <a:latin typeface="Tahoma" panose="020B0604030504040204" pitchFamily="34" charset="0"/>
              </a:rPr>
              <a:t>、</a:t>
            </a:r>
            <a:r>
              <a:rPr lang="en-US" altLang="zh-CN" b="0">
                <a:latin typeface="Tahoma" panose="020B0604030504040204" pitchFamily="34" charset="0"/>
              </a:rPr>
              <a:t>di</a:t>
            </a:r>
            <a:r>
              <a:rPr lang="zh-CN" altLang="en-US" b="0">
                <a:latin typeface="Tahoma" panose="020B0604030504040204" pitchFamily="34" charset="0"/>
              </a:rPr>
              <a:t>为大于</a:t>
            </a:r>
            <a:r>
              <a:rPr lang="en-US" altLang="zh-CN" b="0">
                <a:latin typeface="Tahoma" panose="020B0604030504040204" pitchFamily="34" charset="0"/>
              </a:rPr>
              <a:t>0</a:t>
            </a:r>
            <a:r>
              <a:rPr lang="zh-CN" altLang="en-US" b="0">
                <a:latin typeface="Tahoma" panose="020B0604030504040204" pitchFamily="34" charset="0"/>
              </a:rPr>
              <a:t>的整数。当</a:t>
            </a:r>
            <a:r>
              <a:rPr lang="en-US" altLang="zh-CN" b="0">
                <a:latin typeface="Tahoma" panose="020B0604030504040204" pitchFamily="34" charset="0"/>
              </a:rPr>
              <a:t>ti</a:t>
            </a:r>
            <a:r>
              <a:rPr lang="zh-CN" altLang="en-US" b="0">
                <a:latin typeface="Tahoma" panose="020B0604030504040204" pitchFamily="34" charset="0"/>
              </a:rPr>
              <a:t>、</a:t>
            </a:r>
            <a:r>
              <a:rPr lang="en-US" altLang="zh-CN" b="0">
                <a:latin typeface="Tahoma" panose="020B0604030504040204" pitchFamily="34" charset="0"/>
              </a:rPr>
              <a:t>di</a:t>
            </a:r>
            <a:r>
              <a:rPr lang="zh-CN" altLang="en-US" b="0">
                <a:latin typeface="Tahoma" panose="020B0604030504040204" pitchFamily="34" charset="0"/>
              </a:rPr>
              <a:t>均为</a:t>
            </a:r>
            <a:r>
              <a:rPr lang="en-US" altLang="zh-CN" b="0">
                <a:latin typeface="Tahoma" panose="020B0604030504040204" pitchFamily="34" charset="0"/>
              </a:rPr>
              <a:t>1</a:t>
            </a:r>
            <a:r>
              <a:rPr lang="zh-CN" altLang="en-US" b="0">
                <a:latin typeface="Tahoma" panose="020B0604030504040204" pitchFamily="34" charset="0"/>
              </a:rPr>
              <a:t>时，称为</a:t>
            </a:r>
            <a:r>
              <a:rPr lang="en-US" altLang="zh-CN" b="0">
                <a:latin typeface="Tahoma" panose="020B0604030504040204" pitchFamily="34" charset="0"/>
              </a:rPr>
              <a:t>AND</a:t>
            </a:r>
            <a:r>
              <a:rPr lang="zh-CN" altLang="en-US" b="0">
                <a:latin typeface="Tahoma" panose="020B0604030504040204" pitchFamily="34" charset="0"/>
              </a:rPr>
              <a:t>型信号量，是最常用的一种形式。</a:t>
            </a:r>
            <a:endParaRPr lang="zh-CN" altLang="en-US" b="0">
              <a:latin typeface="Tahoma" panose="020B0604030504040204" pitchFamily="34" charset="0"/>
            </a:endParaRP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4930" name="标题 124929"/>
          <p:cNvSpPr>
            <a:spLocks noGrp="1"/>
          </p:cNvSpPr>
          <p:nvPr>
            <p:ph type="title"/>
          </p:nvPr>
        </p:nvSpPr>
        <p:spPr/>
        <p:txBody>
          <a:bodyPr anchor="b"/>
          <a:p>
            <a:r>
              <a:rPr lang="zh-CN" altLang="en-US" b="1"/>
              <a:t>吸烟者问题</a:t>
            </a:r>
            <a:r>
              <a:rPr lang="en-US" altLang="zh-CN" b="1"/>
              <a:t>-Solution</a:t>
            </a:r>
            <a:endParaRPr lang="en-US" altLang="zh-CN" b="1"/>
          </a:p>
        </p:txBody>
      </p:sp>
      <p:sp>
        <p:nvSpPr>
          <p:cNvPr id="124931" name="文本框 124930"/>
          <p:cNvSpPr txBox="1"/>
          <p:nvPr/>
        </p:nvSpPr>
        <p:spPr>
          <a:xfrm>
            <a:off x="539750" y="2133600"/>
            <a:ext cx="8172450" cy="3086100"/>
          </a:xfrm>
          <a:prstGeom prst="rect">
            <a:avLst/>
          </a:prstGeom>
          <a:noFill/>
          <a:ln w="9525">
            <a:noFill/>
          </a:ln>
        </p:spPr>
        <p:txBody>
          <a:bodyPr>
            <a:spAutoFit/>
          </a:bodyPr>
          <a:p>
            <a:pPr>
              <a:spcBef>
                <a:spcPct val="50000"/>
              </a:spcBef>
            </a:pPr>
            <a:r>
              <a:rPr lang="en-US" altLang="zh-CN" sz="2400">
                <a:latin typeface="Comic Sans MS" panose="030F0702030302020204" pitchFamily="66" charset="0"/>
              </a:rPr>
              <a:t>Shared t,w,m:semaphore; (0,0,0)</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s:semaphore; (1)</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Process X           Process Y           Process Z</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loop                  loop                 loop</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P(s);                 P(s);                P(s);</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SV(t,1;m,1);       SV(m,1;w,1);      SV(w,1;t,1);</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endloop              endloop             endloop                 </a:t>
            </a:r>
            <a:endParaRPr lang="en-US" altLang="zh-CN" sz="2400">
              <a:latin typeface="Comic Sans MS" panose="030F0702030302020204" pitchFamily="66" charset="0"/>
            </a:endParaRPr>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5954" name="标题 125953"/>
          <p:cNvSpPr>
            <a:spLocks noGrp="1"/>
          </p:cNvSpPr>
          <p:nvPr>
            <p:ph type="title"/>
          </p:nvPr>
        </p:nvSpPr>
        <p:spPr/>
        <p:txBody>
          <a:bodyPr anchor="b"/>
          <a:p>
            <a:r>
              <a:rPr lang="zh-CN" altLang="en-US" b="1"/>
              <a:t>吸烟者问题</a:t>
            </a:r>
            <a:r>
              <a:rPr lang="en-US" altLang="zh-CN" b="1"/>
              <a:t>-Solution</a:t>
            </a:r>
            <a:endParaRPr lang="en-US" altLang="zh-CN" b="1"/>
          </a:p>
        </p:txBody>
      </p:sp>
      <p:sp>
        <p:nvSpPr>
          <p:cNvPr id="125955" name="文本框 125954"/>
          <p:cNvSpPr txBox="1"/>
          <p:nvPr/>
        </p:nvSpPr>
        <p:spPr>
          <a:xfrm>
            <a:off x="1219200" y="2057400"/>
            <a:ext cx="7696200" cy="457200"/>
          </a:xfrm>
          <a:prstGeom prst="rect">
            <a:avLst/>
          </a:prstGeom>
          <a:noFill/>
          <a:ln w="9525">
            <a:noFill/>
          </a:ln>
        </p:spPr>
        <p:txBody>
          <a:bodyPr>
            <a:spAutoFit/>
          </a:bodyPr>
          <a:p>
            <a:pPr>
              <a:spcBef>
                <a:spcPct val="50000"/>
              </a:spcBef>
            </a:pPr>
            <a:endParaRPr lang="zh-CN" altLang="en-US" sz="2400" b="0" dirty="0">
              <a:latin typeface="Comic Sans MS" panose="030F0702030302020204" pitchFamily="66" charset="0"/>
            </a:endParaRPr>
          </a:p>
        </p:txBody>
      </p:sp>
      <p:sp>
        <p:nvSpPr>
          <p:cNvPr id="125956" name="文本框 125955"/>
          <p:cNvSpPr txBox="1"/>
          <p:nvPr/>
        </p:nvSpPr>
        <p:spPr>
          <a:xfrm>
            <a:off x="838200" y="2109788"/>
            <a:ext cx="7543800" cy="3086100"/>
          </a:xfrm>
          <a:prstGeom prst="rect">
            <a:avLst/>
          </a:prstGeom>
          <a:noFill/>
          <a:ln w="9525">
            <a:noFill/>
          </a:ln>
        </p:spPr>
        <p:txBody>
          <a:bodyPr>
            <a:spAutoFit/>
          </a:bodyPr>
          <a:p>
            <a:pPr>
              <a:spcBef>
                <a:spcPct val="50000"/>
              </a:spcBef>
            </a:pPr>
            <a:r>
              <a:rPr lang="en-US" altLang="zh-CN" sz="2400">
                <a:latin typeface="Comic Sans MS" panose="030F0702030302020204" pitchFamily="66" charset="0"/>
              </a:rPr>
              <a:t>Process A           Process B           Process C</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loop                  loop                 loop</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a:t>
            </a:r>
            <a:r>
              <a:rPr lang="en-US" altLang="zh-CN" sz="2400">
                <a:solidFill>
                  <a:schemeClr val="tx2"/>
                </a:solidFill>
                <a:latin typeface="Comic Sans MS" panose="030F0702030302020204" pitchFamily="66" charset="0"/>
              </a:rPr>
              <a:t>SP</a:t>
            </a:r>
            <a:r>
              <a:rPr lang="en-US" altLang="zh-CN" sz="2400">
                <a:latin typeface="Comic Sans MS" panose="030F0702030302020204" pitchFamily="66" charset="0"/>
              </a:rPr>
              <a:t>(m,1,1;           </a:t>
            </a:r>
            <a:r>
              <a:rPr lang="en-US" altLang="zh-CN" sz="2400">
                <a:solidFill>
                  <a:schemeClr val="tx2"/>
                </a:solidFill>
                <a:latin typeface="Comic Sans MS" panose="030F0702030302020204" pitchFamily="66" charset="0"/>
              </a:rPr>
              <a:t>SP</a:t>
            </a:r>
            <a:r>
              <a:rPr lang="en-US" altLang="zh-CN" sz="2400">
                <a:latin typeface="Comic Sans MS" panose="030F0702030302020204" pitchFamily="66" charset="0"/>
              </a:rPr>
              <a:t>(w,1,1;          </a:t>
            </a:r>
            <a:r>
              <a:rPr lang="en-US" altLang="zh-CN" sz="2400">
                <a:solidFill>
                  <a:schemeClr val="tx2"/>
                </a:solidFill>
                <a:latin typeface="Comic Sans MS" panose="030F0702030302020204" pitchFamily="66" charset="0"/>
              </a:rPr>
              <a:t>SP</a:t>
            </a:r>
            <a:r>
              <a:rPr lang="en-US" altLang="zh-CN" sz="2400">
                <a:latin typeface="Comic Sans MS" panose="030F0702030302020204" pitchFamily="66" charset="0"/>
              </a:rPr>
              <a:t>(t,1,1;</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w,1,1);             t,1,1);              m,1,1);</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smoke;               smoke;             smoke;</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V(s);                 V(s);                V(s);</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endloop              endloop             endloop</a:t>
            </a:r>
            <a:endParaRPr lang="en-US" altLang="zh-CN" sz="2400">
              <a:latin typeface="Comic Sans MS" panose="030F0702030302020204" pitchFamily="66"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6978" name="标题 126977"/>
          <p:cNvSpPr>
            <a:spLocks noGrp="1"/>
          </p:cNvSpPr>
          <p:nvPr>
            <p:ph type="title"/>
          </p:nvPr>
        </p:nvSpPr>
        <p:spPr>
          <a:xfrm>
            <a:off x="685800" y="533400"/>
            <a:ext cx="7772400" cy="1143000"/>
          </a:xfrm>
        </p:spPr>
        <p:txBody>
          <a:bodyPr anchor="b"/>
          <a:p>
            <a:r>
              <a:rPr lang="zh-CN" altLang="en-US" b="1"/>
              <a:t>例</a:t>
            </a:r>
            <a:r>
              <a:rPr lang="en-US" altLang="zh-CN" b="1"/>
              <a:t>5.  3</a:t>
            </a:r>
            <a:r>
              <a:rPr lang="zh-CN" altLang="en-US" b="1"/>
              <a:t>台打印机管理</a:t>
            </a:r>
            <a:endParaRPr lang="zh-CN" altLang="en-US" b="1"/>
          </a:p>
        </p:txBody>
      </p:sp>
      <p:sp>
        <p:nvSpPr>
          <p:cNvPr id="126979" name="文本框 126978"/>
          <p:cNvSpPr txBox="1"/>
          <p:nvPr/>
        </p:nvSpPr>
        <p:spPr>
          <a:xfrm>
            <a:off x="685800" y="1905000"/>
            <a:ext cx="7924800" cy="4875213"/>
          </a:xfrm>
          <a:prstGeom prst="rect">
            <a:avLst/>
          </a:prstGeom>
          <a:noFill/>
          <a:ln w="9525">
            <a:noFill/>
          </a:ln>
        </p:spPr>
        <p:txBody>
          <a:bodyPr>
            <a:spAutoFit/>
          </a:bodyPr>
          <a:p>
            <a:pPr>
              <a:spcBef>
                <a:spcPct val="50000"/>
              </a:spcBef>
            </a:pPr>
            <a:r>
              <a:rPr lang="en-US" altLang="zh-CN" sz="2400">
                <a:latin typeface="Comic Sans MS" panose="030F0702030302020204" pitchFamily="66" charset="0"/>
              </a:rPr>
              <a:t>Var lp:array[1..3]of (free,used);  (initial value is free)</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S: semaphore; (initial value is 3)</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mutex: semaphore; (initial value is 1)</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function require:1..3;      procedure return(i:1..3);</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P(S);                         P(mutex);</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P(mutex);                    lp[i]:=free;</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for i:=1 to 3 do            V(mutex);</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if lp[i]=free then       V(S);</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break;</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lp[i]:=used;</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V(mutex);</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return(i);</a:t>
            </a:r>
            <a:endParaRPr lang="en-US" altLang="zh-CN" sz="2400">
              <a:latin typeface="Comic Sans MS" panose="030F0702030302020204" pitchFamily="66" charset="0"/>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8002" name="标题 128001"/>
          <p:cNvSpPr>
            <a:spLocks noGrp="1"/>
          </p:cNvSpPr>
          <p:nvPr>
            <p:ph type="title"/>
          </p:nvPr>
        </p:nvSpPr>
        <p:spPr/>
        <p:txBody>
          <a:bodyPr anchor="b"/>
          <a:p>
            <a:r>
              <a:rPr lang="zh-CN" altLang="en-US" b="1"/>
              <a:t>例</a:t>
            </a:r>
            <a:r>
              <a:rPr lang="en-US" altLang="zh-CN" b="1"/>
              <a:t>6. </a:t>
            </a:r>
            <a:r>
              <a:rPr lang="zh-CN" altLang="en-US" b="1"/>
              <a:t>生产线问题</a:t>
            </a:r>
            <a:endParaRPr lang="zh-CN" altLang="en-US" b="1"/>
          </a:p>
        </p:txBody>
      </p:sp>
      <p:sp>
        <p:nvSpPr>
          <p:cNvPr id="128003" name="矩形 128002"/>
          <p:cNvSpPr/>
          <p:nvPr/>
        </p:nvSpPr>
        <p:spPr>
          <a:xfrm>
            <a:off x="2819400" y="4191000"/>
            <a:ext cx="3429000" cy="762000"/>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2400" b="0">
                <a:latin typeface="Times New Roman" panose="02020603050405020304" pitchFamily="18" charset="0"/>
              </a:rPr>
              <a:t>  </a:t>
            </a:r>
            <a:r>
              <a:rPr lang="en-US" altLang="zh-CN" sz="2400" b="0">
                <a:latin typeface="Times New Roman" panose="02020603050405020304" pitchFamily="18" charset="0"/>
              </a:rPr>
              <a:t>0    1            ……          k-1</a:t>
            </a:r>
            <a:endParaRPr lang="en-US" altLang="zh-CN" sz="2400" b="0">
              <a:latin typeface="Times New Roman" panose="02020603050405020304" pitchFamily="18" charset="0"/>
            </a:endParaRPr>
          </a:p>
        </p:txBody>
      </p:sp>
      <p:grpSp>
        <p:nvGrpSpPr>
          <p:cNvPr id="128004" name="组合 128003"/>
          <p:cNvGrpSpPr/>
          <p:nvPr/>
        </p:nvGrpSpPr>
        <p:grpSpPr>
          <a:xfrm>
            <a:off x="6719888" y="3429000"/>
            <a:ext cx="947737" cy="1524000"/>
            <a:chOff x="0" y="0"/>
            <a:chExt cx="597" cy="960"/>
          </a:xfrm>
        </p:grpSpPr>
        <p:sp>
          <p:nvSpPr>
            <p:cNvPr id="128005" name="椭圆 128004"/>
            <p:cNvSpPr/>
            <p:nvPr/>
          </p:nvSpPr>
          <p:spPr>
            <a:xfrm flipH="1">
              <a:off x="240" y="0"/>
              <a:ext cx="288" cy="288"/>
            </a:xfrm>
            <a:prstGeom prst="ellipse">
              <a:avLst/>
            </a:prstGeom>
            <a:solidFill>
              <a:srgbClr val="FF9900"/>
            </a:solidFill>
            <a:ln w="9525" cap="flat" cmpd="sng">
              <a:solidFill>
                <a:schemeClr val="tx1"/>
              </a:solidFill>
              <a:prstDash val="solid"/>
              <a:headEnd type="none" w="med" len="med"/>
              <a:tailEnd type="none" w="med" len="med"/>
            </a:ln>
          </p:spPr>
          <p:txBody>
            <a:bodyPr/>
            <a:p>
              <a:endParaRPr lang="zh-CN" altLang="en-US"/>
            </a:p>
          </p:txBody>
        </p:sp>
        <p:sp>
          <p:nvSpPr>
            <p:cNvPr id="128006" name="任意多边形 128005"/>
            <p:cNvSpPr/>
            <p:nvPr/>
          </p:nvSpPr>
          <p:spPr>
            <a:xfrm flipH="1" flipV="1">
              <a:off x="144" y="304"/>
              <a:ext cx="453" cy="272"/>
            </a:xfrm>
            <a:custGeom>
              <a:avLst/>
              <a:gdLst>
                <a:gd name="txL" fmla="*/ 4500 w 21600"/>
                <a:gd name="txT" fmla="*/ 4500 h 21600"/>
                <a:gd name="txR" fmla="*/ 17100 w 21600"/>
                <a:gd name="txB" fmla="*/ 17100 h 21600"/>
              </a:gdLst>
              <a:ahLst/>
              <a:cxnLst>
                <a:cxn ang="0">
                  <a:pos x="18900" y="10800"/>
                </a:cxn>
                <a:cxn ang="90">
                  <a:pos x="10800" y="21600"/>
                </a:cxn>
                <a:cxn ang="180">
                  <a:pos x="2700" y="10800"/>
                </a:cxn>
                <a:cxn ang="270">
                  <a:pos x="10800" y="0"/>
                </a:cxn>
              </a:cxnLst>
              <a:rect l="txL" t="txT" r="txR" b="txB"/>
              <a:pathLst>
                <a:path w="21600" h="21600">
                  <a:moveTo>
                    <a:pt x="0" y="0"/>
                  </a:moveTo>
                  <a:lnTo>
                    <a:pt x="5400" y="21600"/>
                  </a:lnTo>
                  <a:lnTo>
                    <a:pt x="16200" y="21600"/>
                  </a:lnTo>
                  <a:lnTo>
                    <a:pt x="21600" y="0"/>
                  </a:lnTo>
                  <a:close/>
                </a:path>
              </a:pathLst>
            </a:custGeom>
            <a:solidFill>
              <a:srgbClr val="FF9900"/>
            </a:solidFill>
            <a:ln w="9525" cap="flat" cmpd="sng">
              <a:solidFill>
                <a:schemeClr val="tx1"/>
              </a:solidFill>
              <a:prstDash val="solid"/>
              <a:miter/>
              <a:headEnd type="none" w="med" len="med"/>
              <a:tailEnd type="none" w="med" len="med"/>
            </a:ln>
          </p:spPr>
          <p:txBody>
            <a:bodyPr/>
            <a:p>
              <a:endParaRPr lang="zh-CN" altLang="en-US"/>
            </a:p>
          </p:txBody>
        </p:sp>
        <p:sp>
          <p:nvSpPr>
            <p:cNvPr id="128007" name="直接连接符 128006"/>
            <p:cNvSpPr/>
            <p:nvPr/>
          </p:nvSpPr>
          <p:spPr>
            <a:xfrm flipH="1">
              <a:off x="432" y="576"/>
              <a:ext cx="0" cy="384"/>
            </a:xfrm>
            <a:prstGeom prst="line">
              <a:avLst/>
            </a:prstGeom>
            <a:ln w="38100" cap="flat" cmpd="sng">
              <a:solidFill>
                <a:schemeClr val="tx1"/>
              </a:solidFill>
              <a:prstDash val="solid"/>
              <a:headEnd type="none" w="med" len="med"/>
              <a:tailEnd type="none" w="med" len="med"/>
            </a:ln>
          </p:spPr>
        </p:sp>
        <p:sp>
          <p:nvSpPr>
            <p:cNvPr id="128008" name="直接连接符 128007"/>
            <p:cNvSpPr/>
            <p:nvPr/>
          </p:nvSpPr>
          <p:spPr>
            <a:xfrm flipH="1">
              <a:off x="240" y="576"/>
              <a:ext cx="96" cy="384"/>
            </a:xfrm>
            <a:prstGeom prst="line">
              <a:avLst/>
            </a:prstGeom>
            <a:ln w="38100" cap="flat" cmpd="sng">
              <a:solidFill>
                <a:schemeClr val="tx1"/>
              </a:solidFill>
              <a:prstDash val="solid"/>
              <a:headEnd type="none" w="med" len="med"/>
              <a:tailEnd type="none" w="med" len="med"/>
            </a:ln>
          </p:spPr>
        </p:sp>
        <p:sp>
          <p:nvSpPr>
            <p:cNvPr id="128009" name="直接连接符 128008"/>
            <p:cNvSpPr/>
            <p:nvPr/>
          </p:nvSpPr>
          <p:spPr>
            <a:xfrm flipH="1">
              <a:off x="0" y="432"/>
              <a:ext cx="288" cy="48"/>
            </a:xfrm>
            <a:prstGeom prst="line">
              <a:avLst/>
            </a:prstGeom>
            <a:ln w="28575" cap="flat" cmpd="sng">
              <a:solidFill>
                <a:schemeClr val="tx1"/>
              </a:solidFill>
              <a:prstDash val="solid"/>
              <a:headEnd type="none" w="med" len="med"/>
              <a:tailEnd type="none" w="med" len="med"/>
            </a:ln>
          </p:spPr>
        </p:sp>
        <p:sp>
          <p:nvSpPr>
            <p:cNvPr id="128010" name="直接连接符 128009"/>
            <p:cNvSpPr/>
            <p:nvPr/>
          </p:nvSpPr>
          <p:spPr>
            <a:xfrm flipH="1" flipV="1">
              <a:off x="96" y="288"/>
              <a:ext cx="192" cy="96"/>
            </a:xfrm>
            <a:prstGeom prst="line">
              <a:avLst/>
            </a:prstGeom>
            <a:ln w="28575" cap="flat" cmpd="sng">
              <a:solidFill>
                <a:schemeClr val="tx1"/>
              </a:solidFill>
              <a:prstDash val="solid"/>
              <a:headEnd type="none" w="med" len="med"/>
              <a:tailEnd type="none" w="med" len="med"/>
            </a:ln>
          </p:spPr>
        </p:sp>
        <p:sp>
          <p:nvSpPr>
            <p:cNvPr id="128011" name="直接连接符 128010"/>
            <p:cNvSpPr/>
            <p:nvPr/>
          </p:nvSpPr>
          <p:spPr>
            <a:xfrm>
              <a:off x="357" y="960"/>
              <a:ext cx="113" cy="0"/>
            </a:xfrm>
            <a:prstGeom prst="line">
              <a:avLst/>
            </a:prstGeom>
            <a:ln w="9525" cap="flat" cmpd="sng">
              <a:solidFill>
                <a:schemeClr val="tx1"/>
              </a:solidFill>
              <a:prstDash val="solid"/>
              <a:headEnd type="none" w="med" len="med"/>
              <a:tailEnd type="none" w="med" len="med"/>
            </a:ln>
          </p:spPr>
        </p:sp>
        <p:sp>
          <p:nvSpPr>
            <p:cNvPr id="128012" name="直接连接符 128011"/>
            <p:cNvSpPr/>
            <p:nvPr/>
          </p:nvSpPr>
          <p:spPr>
            <a:xfrm flipH="1">
              <a:off x="165" y="960"/>
              <a:ext cx="91" cy="0"/>
            </a:xfrm>
            <a:prstGeom prst="line">
              <a:avLst/>
            </a:prstGeom>
            <a:ln w="9525" cap="flat" cmpd="sng">
              <a:solidFill>
                <a:schemeClr val="tx1"/>
              </a:solidFill>
              <a:prstDash val="solid"/>
              <a:headEnd type="none" w="med" len="med"/>
              <a:tailEnd type="none" w="med" len="med"/>
            </a:ln>
          </p:spPr>
        </p:sp>
      </p:grpSp>
      <p:grpSp>
        <p:nvGrpSpPr>
          <p:cNvPr id="128013" name="组合 128012"/>
          <p:cNvGrpSpPr/>
          <p:nvPr/>
        </p:nvGrpSpPr>
        <p:grpSpPr>
          <a:xfrm>
            <a:off x="1403350" y="2420938"/>
            <a:ext cx="947738" cy="1524000"/>
            <a:chOff x="0" y="0"/>
            <a:chExt cx="597" cy="960"/>
          </a:xfrm>
        </p:grpSpPr>
        <p:sp>
          <p:nvSpPr>
            <p:cNvPr id="128014" name="直接连接符 128013"/>
            <p:cNvSpPr/>
            <p:nvPr/>
          </p:nvSpPr>
          <p:spPr>
            <a:xfrm>
              <a:off x="117" y="960"/>
              <a:ext cx="96" cy="0"/>
            </a:xfrm>
            <a:prstGeom prst="line">
              <a:avLst/>
            </a:prstGeom>
            <a:ln w="9525" cap="flat" cmpd="sng">
              <a:solidFill>
                <a:schemeClr val="tx1"/>
              </a:solidFill>
              <a:prstDash val="solid"/>
              <a:headEnd type="none" w="med" len="med"/>
              <a:tailEnd type="none" w="med" len="med"/>
            </a:ln>
          </p:spPr>
        </p:sp>
        <p:sp>
          <p:nvSpPr>
            <p:cNvPr id="128015" name="直接连接符 128014"/>
            <p:cNvSpPr/>
            <p:nvPr/>
          </p:nvSpPr>
          <p:spPr>
            <a:xfrm>
              <a:off x="357" y="960"/>
              <a:ext cx="48" cy="0"/>
            </a:xfrm>
            <a:prstGeom prst="line">
              <a:avLst/>
            </a:prstGeom>
            <a:ln w="9525" cap="flat" cmpd="sng">
              <a:solidFill>
                <a:schemeClr val="tx1"/>
              </a:solidFill>
              <a:prstDash val="solid"/>
              <a:headEnd type="none" w="med" len="med"/>
              <a:tailEnd type="none" w="med" len="med"/>
            </a:ln>
          </p:spPr>
        </p:sp>
        <p:sp>
          <p:nvSpPr>
            <p:cNvPr id="128016" name="椭圆 128015"/>
            <p:cNvSpPr/>
            <p:nvPr/>
          </p:nvSpPr>
          <p:spPr>
            <a:xfrm>
              <a:off x="69" y="0"/>
              <a:ext cx="288" cy="288"/>
            </a:xfrm>
            <a:prstGeom prst="ellipse">
              <a:avLst/>
            </a:prstGeom>
            <a:solidFill>
              <a:srgbClr val="FF9900"/>
            </a:solidFill>
            <a:ln w="9525" cap="flat" cmpd="sng">
              <a:solidFill>
                <a:schemeClr val="tx1"/>
              </a:solidFill>
              <a:prstDash val="solid"/>
              <a:headEnd type="none" w="med" len="med"/>
              <a:tailEnd type="none" w="med" len="med"/>
            </a:ln>
          </p:spPr>
          <p:txBody>
            <a:bodyPr/>
            <a:p>
              <a:endParaRPr lang="zh-CN" altLang="en-US"/>
            </a:p>
          </p:txBody>
        </p:sp>
        <p:sp>
          <p:nvSpPr>
            <p:cNvPr id="128017" name="任意多边形 128016"/>
            <p:cNvSpPr/>
            <p:nvPr/>
          </p:nvSpPr>
          <p:spPr>
            <a:xfrm flipV="1">
              <a:off x="0" y="304"/>
              <a:ext cx="453" cy="272"/>
            </a:xfrm>
            <a:custGeom>
              <a:avLst/>
              <a:gdLst>
                <a:gd name="txL" fmla="*/ 4500 w 21600"/>
                <a:gd name="txT" fmla="*/ 4500 h 21600"/>
                <a:gd name="txR" fmla="*/ 17100 w 21600"/>
                <a:gd name="txB" fmla="*/ 17100 h 21600"/>
              </a:gdLst>
              <a:ahLst/>
              <a:cxnLst>
                <a:cxn ang="0">
                  <a:pos x="18900" y="10800"/>
                </a:cxn>
                <a:cxn ang="90">
                  <a:pos x="10800" y="21600"/>
                </a:cxn>
                <a:cxn ang="180">
                  <a:pos x="2700" y="10800"/>
                </a:cxn>
                <a:cxn ang="270">
                  <a:pos x="10800" y="0"/>
                </a:cxn>
              </a:cxnLst>
              <a:rect l="txL" t="txT" r="txR" b="txB"/>
              <a:pathLst>
                <a:path w="21600" h="21600">
                  <a:moveTo>
                    <a:pt x="0" y="0"/>
                  </a:moveTo>
                  <a:lnTo>
                    <a:pt x="5400" y="21600"/>
                  </a:lnTo>
                  <a:lnTo>
                    <a:pt x="16200" y="21600"/>
                  </a:lnTo>
                  <a:lnTo>
                    <a:pt x="21600" y="0"/>
                  </a:lnTo>
                  <a:close/>
                </a:path>
              </a:pathLst>
            </a:custGeom>
            <a:solidFill>
              <a:srgbClr val="FF9900"/>
            </a:solidFill>
            <a:ln w="9525" cap="flat" cmpd="sng">
              <a:solidFill>
                <a:schemeClr val="tx1"/>
              </a:solidFill>
              <a:prstDash val="solid"/>
              <a:miter/>
              <a:headEnd type="none" w="med" len="med"/>
              <a:tailEnd type="none" w="med" len="med"/>
            </a:ln>
          </p:spPr>
          <p:txBody>
            <a:bodyPr/>
            <a:p>
              <a:endParaRPr lang="zh-CN" altLang="en-US"/>
            </a:p>
          </p:txBody>
        </p:sp>
        <p:sp>
          <p:nvSpPr>
            <p:cNvPr id="128018" name="直接连接符 128017"/>
            <p:cNvSpPr/>
            <p:nvPr/>
          </p:nvSpPr>
          <p:spPr>
            <a:xfrm>
              <a:off x="165" y="576"/>
              <a:ext cx="0" cy="384"/>
            </a:xfrm>
            <a:prstGeom prst="line">
              <a:avLst/>
            </a:prstGeom>
            <a:ln w="38100" cap="flat" cmpd="sng">
              <a:solidFill>
                <a:schemeClr val="tx1"/>
              </a:solidFill>
              <a:prstDash val="solid"/>
              <a:headEnd type="none" w="med" len="med"/>
              <a:tailEnd type="none" w="med" len="med"/>
            </a:ln>
          </p:spPr>
        </p:sp>
        <p:sp>
          <p:nvSpPr>
            <p:cNvPr id="128019" name="直接连接符 128018"/>
            <p:cNvSpPr/>
            <p:nvPr/>
          </p:nvSpPr>
          <p:spPr>
            <a:xfrm>
              <a:off x="261" y="576"/>
              <a:ext cx="96" cy="384"/>
            </a:xfrm>
            <a:prstGeom prst="line">
              <a:avLst/>
            </a:prstGeom>
            <a:ln w="38100" cap="flat" cmpd="sng">
              <a:solidFill>
                <a:schemeClr val="tx1"/>
              </a:solidFill>
              <a:prstDash val="solid"/>
              <a:headEnd type="none" w="med" len="med"/>
              <a:tailEnd type="none" w="med" len="med"/>
            </a:ln>
          </p:spPr>
        </p:sp>
        <p:sp>
          <p:nvSpPr>
            <p:cNvPr id="128020" name="直接连接符 128019"/>
            <p:cNvSpPr/>
            <p:nvPr/>
          </p:nvSpPr>
          <p:spPr>
            <a:xfrm>
              <a:off x="309" y="432"/>
              <a:ext cx="288" cy="48"/>
            </a:xfrm>
            <a:prstGeom prst="line">
              <a:avLst/>
            </a:prstGeom>
            <a:ln w="28575" cap="flat" cmpd="sng">
              <a:solidFill>
                <a:schemeClr val="tx1"/>
              </a:solidFill>
              <a:prstDash val="solid"/>
              <a:headEnd type="none" w="med" len="med"/>
              <a:tailEnd type="none" w="med" len="med"/>
            </a:ln>
          </p:spPr>
        </p:sp>
        <p:sp>
          <p:nvSpPr>
            <p:cNvPr id="128021" name="直接连接符 128020"/>
            <p:cNvSpPr/>
            <p:nvPr/>
          </p:nvSpPr>
          <p:spPr>
            <a:xfrm flipV="1">
              <a:off x="309" y="288"/>
              <a:ext cx="192" cy="96"/>
            </a:xfrm>
            <a:prstGeom prst="line">
              <a:avLst/>
            </a:prstGeom>
            <a:ln w="28575" cap="flat" cmpd="sng">
              <a:solidFill>
                <a:schemeClr val="tx1"/>
              </a:solidFill>
              <a:prstDash val="solid"/>
              <a:headEnd type="none" w="med" len="med"/>
              <a:tailEnd type="none" w="med" len="med"/>
            </a:ln>
          </p:spPr>
        </p:sp>
      </p:grpSp>
      <p:sp>
        <p:nvSpPr>
          <p:cNvPr id="128022" name="直接连接符 128021"/>
          <p:cNvSpPr/>
          <p:nvPr/>
        </p:nvSpPr>
        <p:spPr>
          <a:xfrm>
            <a:off x="3240088" y="4365625"/>
            <a:ext cx="0" cy="576263"/>
          </a:xfrm>
          <a:prstGeom prst="line">
            <a:avLst/>
          </a:prstGeom>
          <a:ln w="9525" cap="flat" cmpd="sng">
            <a:solidFill>
              <a:schemeClr val="tx1"/>
            </a:solidFill>
            <a:prstDash val="solid"/>
            <a:headEnd type="none" w="med" len="med"/>
            <a:tailEnd type="none" w="med" len="med"/>
          </a:ln>
        </p:spPr>
      </p:sp>
      <p:sp>
        <p:nvSpPr>
          <p:cNvPr id="128023" name="直接连接符 128022"/>
          <p:cNvSpPr/>
          <p:nvPr/>
        </p:nvSpPr>
        <p:spPr>
          <a:xfrm>
            <a:off x="3708400" y="4365625"/>
            <a:ext cx="0" cy="576263"/>
          </a:xfrm>
          <a:prstGeom prst="line">
            <a:avLst/>
          </a:prstGeom>
          <a:ln w="9525" cap="flat" cmpd="sng">
            <a:solidFill>
              <a:schemeClr val="tx1"/>
            </a:solidFill>
            <a:prstDash val="solid"/>
            <a:headEnd type="none" w="med" len="med"/>
            <a:tailEnd type="none" w="med" len="med"/>
          </a:ln>
        </p:spPr>
      </p:sp>
      <p:sp>
        <p:nvSpPr>
          <p:cNvPr id="128024" name="直接连接符 128023"/>
          <p:cNvSpPr/>
          <p:nvPr/>
        </p:nvSpPr>
        <p:spPr>
          <a:xfrm>
            <a:off x="5759450" y="4365625"/>
            <a:ext cx="0" cy="576263"/>
          </a:xfrm>
          <a:prstGeom prst="line">
            <a:avLst/>
          </a:prstGeom>
          <a:ln w="9525" cap="flat" cmpd="sng">
            <a:solidFill>
              <a:schemeClr val="tx1"/>
            </a:solidFill>
            <a:prstDash val="solid"/>
            <a:headEnd type="none" w="med" len="med"/>
            <a:tailEnd type="none" w="med" len="med"/>
          </a:ln>
        </p:spPr>
      </p:sp>
      <p:grpSp>
        <p:nvGrpSpPr>
          <p:cNvPr id="128025" name="组合 128024"/>
          <p:cNvGrpSpPr/>
          <p:nvPr/>
        </p:nvGrpSpPr>
        <p:grpSpPr>
          <a:xfrm>
            <a:off x="1439863" y="4689475"/>
            <a:ext cx="947737" cy="1524000"/>
            <a:chOff x="0" y="0"/>
            <a:chExt cx="597" cy="960"/>
          </a:xfrm>
        </p:grpSpPr>
        <p:sp>
          <p:nvSpPr>
            <p:cNvPr id="128026" name="直接连接符 128025"/>
            <p:cNvSpPr/>
            <p:nvPr/>
          </p:nvSpPr>
          <p:spPr>
            <a:xfrm>
              <a:off x="117" y="960"/>
              <a:ext cx="96" cy="0"/>
            </a:xfrm>
            <a:prstGeom prst="line">
              <a:avLst/>
            </a:prstGeom>
            <a:ln w="9525" cap="flat" cmpd="sng">
              <a:solidFill>
                <a:schemeClr val="tx1"/>
              </a:solidFill>
              <a:prstDash val="solid"/>
              <a:headEnd type="none" w="med" len="med"/>
              <a:tailEnd type="none" w="med" len="med"/>
            </a:ln>
          </p:spPr>
        </p:sp>
        <p:sp>
          <p:nvSpPr>
            <p:cNvPr id="128027" name="直接连接符 128026"/>
            <p:cNvSpPr/>
            <p:nvPr/>
          </p:nvSpPr>
          <p:spPr>
            <a:xfrm>
              <a:off x="357" y="960"/>
              <a:ext cx="48" cy="0"/>
            </a:xfrm>
            <a:prstGeom prst="line">
              <a:avLst/>
            </a:prstGeom>
            <a:ln w="9525" cap="flat" cmpd="sng">
              <a:solidFill>
                <a:schemeClr val="tx1"/>
              </a:solidFill>
              <a:prstDash val="solid"/>
              <a:headEnd type="none" w="med" len="med"/>
              <a:tailEnd type="none" w="med" len="med"/>
            </a:ln>
          </p:spPr>
        </p:sp>
        <p:sp>
          <p:nvSpPr>
            <p:cNvPr id="128028" name="椭圆 128027"/>
            <p:cNvSpPr/>
            <p:nvPr/>
          </p:nvSpPr>
          <p:spPr>
            <a:xfrm>
              <a:off x="69" y="0"/>
              <a:ext cx="288" cy="288"/>
            </a:xfrm>
            <a:prstGeom prst="ellipse">
              <a:avLst/>
            </a:prstGeom>
            <a:solidFill>
              <a:srgbClr val="FF9900"/>
            </a:solidFill>
            <a:ln w="9525" cap="flat" cmpd="sng">
              <a:solidFill>
                <a:schemeClr val="tx1"/>
              </a:solidFill>
              <a:prstDash val="solid"/>
              <a:headEnd type="none" w="med" len="med"/>
              <a:tailEnd type="none" w="med" len="med"/>
            </a:ln>
          </p:spPr>
          <p:txBody>
            <a:bodyPr/>
            <a:p>
              <a:endParaRPr lang="zh-CN" altLang="en-US"/>
            </a:p>
          </p:txBody>
        </p:sp>
        <p:sp>
          <p:nvSpPr>
            <p:cNvPr id="128029" name="任意多边形 128028"/>
            <p:cNvSpPr/>
            <p:nvPr/>
          </p:nvSpPr>
          <p:spPr>
            <a:xfrm flipV="1">
              <a:off x="0" y="304"/>
              <a:ext cx="453" cy="272"/>
            </a:xfrm>
            <a:custGeom>
              <a:avLst/>
              <a:gdLst>
                <a:gd name="txL" fmla="*/ 4500 w 21600"/>
                <a:gd name="txT" fmla="*/ 4500 h 21600"/>
                <a:gd name="txR" fmla="*/ 17100 w 21600"/>
                <a:gd name="txB" fmla="*/ 17100 h 21600"/>
              </a:gdLst>
              <a:ahLst/>
              <a:cxnLst>
                <a:cxn ang="0">
                  <a:pos x="18900" y="10800"/>
                </a:cxn>
                <a:cxn ang="90">
                  <a:pos x="10800" y="21600"/>
                </a:cxn>
                <a:cxn ang="180">
                  <a:pos x="2700" y="10800"/>
                </a:cxn>
                <a:cxn ang="270">
                  <a:pos x="10800" y="0"/>
                </a:cxn>
              </a:cxnLst>
              <a:rect l="txL" t="txT" r="txR" b="txB"/>
              <a:pathLst>
                <a:path w="21600" h="21600">
                  <a:moveTo>
                    <a:pt x="0" y="0"/>
                  </a:moveTo>
                  <a:lnTo>
                    <a:pt x="5400" y="21600"/>
                  </a:lnTo>
                  <a:lnTo>
                    <a:pt x="16200" y="21600"/>
                  </a:lnTo>
                  <a:lnTo>
                    <a:pt x="21600" y="0"/>
                  </a:lnTo>
                  <a:close/>
                </a:path>
              </a:pathLst>
            </a:custGeom>
            <a:solidFill>
              <a:srgbClr val="FF9900"/>
            </a:solidFill>
            <a:ln w="9525" cap="flat" cmpd="sng">
              <a:solidFill>
                <a:schemeClr val="tx1"/>
              </a:solidFill>
              <a:prstDash val="solid"/>
              <a:miter/>
              <a:headEnd type="none" w="med" len="med"/>
              <a:tailEnd type="none" w="med" len="med"/>
            </a:ln>
          </p:spPr>
          <p:txBody>
            <a:bodyPr/>
            <a:p>
              <a:endParaRPr lang="zh-CN" altLang="en-US"/>
            </a:p>
          </p:txBody>
        </p:sp>
        <p:sp>
          <p:nvSpPr>
            <p:cNvPr id="128030" name="直接连接符 128029"/>
            <p:cNvSpPr/>
            <p:nvPr/>
          </p:nvSpPr>
          <p:spPr>
            <a:xfrm>
              <a:off x="165" y="576"/>
              <a:ext cx="0" cy="384"/>
            </a:xfrm>
            <a:prstGeom prst="line">
              <a:avLst/>
            </a:prstGeom>
            <a:ln w="38100" cap="flat" cmpd="sng">
              <a:solidFill>
                <a:schemeClr val="tx1"/>
              </a:solidFill>
              <a:prstDash val="solid"/>
              <a:headEnd type="none" w="med" len="med"/>
              <a:tailEnd type="none" w="med" len="med"/>
            </a:ln>
          </p:spPr>
        </p:sp>
        <p:sp>
          <p:nvSpPr>
            <p:cNvPr id="128031" name="直接连接符 128030"/>
            <p:cNvSpPr/>
            <p:nvPr/>
          </p:nvSpPr>
          <p:spPr>
            <a:xfrm>
              <a:off x="261" y="576"/>
              <a:ext cx="96" cy="384"/>
            </a:xfrm>
            <a:prstGeom prst="line">
              <a:avLst/>
            </a:prstGeom>
            <a:ln w="38100" cap="flat" cmpd="sng">
              <a:solidFill>
                <a:schemeClr val="tx1"/>
              </a:solidFill>
              <a:prstDash val="solid"/>
              <a:headEnd type="none" w="med" len="med"/>
              <a:tailEnd type="none" w="med" len="med"/>
            </a:ln>
          </p:spPr>
        </p:sp>
        <p:sp>
          <p:nvSpPr>
            <p:cNvPr id="128032" name="直接连接符 128031"/>
            <p:cNvSpPr/>
            <p:nvPr/>
          </p:nvSpPr>
          <p:spPr>
            <a:xfrm>
              <a:off x="309" y="432"/>
              <a:ext cx="288" cy="48"/>
            </a:xfrm>
            <a:prstGeom prst="line">
              <a:avLst/>
            </a:prstGeom>
            <a:ln w="28575" cap="flat" cmpd="sng">
              <a:solidFill>
                <a:schemeClr val="tx1"/>
              </a:solidFill>
              <a:prstDash val="solid"/>
              <a:headEnd type="none" w="med" len="med"/>
              <a:tailEnd type="none" w="med" len="med"/>
            </a:ln>
          </p:spPr>
        </p:sp>
        <p:sp>
          <p:nvSpPr>
            <p:cNvPr id="128033" name="直接连接符 128032"/>
            <p:cNvSpPr/>
            <p:nvPr/>
          </p:nvSpPr>
          <p:spPr>
            <a:xfrm flipV="1">
              <a:off x="309" y="288"/>
              <a:ext cx="192" cy="96"/>
            </a:xfrm>
            <a:prstGeom prst="line">
              <a:avLst/>
            </a:prstGeom>
            <a:ln w="28575" cap="flat" cmpd="sng">
              <a:solidFill>
                <a:schemeClr val="tx1"/>
              </a:solidFill>
              <a:prstDash val="solid"/>
              <a:headEnd type="none" w="med" len="med"/>
              <a:tailEnd type="none" w="med" len="med"/>
            </a:ln>
          </p:spPr>
        </p:sp>
      </p:grpSp>
      <p:sp>
        <p:nvSpPr>
          <p:cNvPr id="128034" name="任意多边形 128033"/>
          <p:cNvSpPr/>
          <p:nvPr/>
        </p:nvSpPr>
        <p:spPr>
          <a:xfrm>
            <a:off x="2303463" y="3033713"/>
            <a:ext cx="1296987" cy="503237"/>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9525" cap="flat" cmpd="sng">
            <a:solidFill>
              <a:schemeClr val="tx1"/>
            </a:solidFill>
            <a:prstDash val="solid"/>
            <a:headEnd type="none" w="med" len="med"/>
            <a:tailEnd type="triangle" w="med" len="med"/>
          </a:ln>
        </p:spPr>
        <p:txBody>
          <a:bodyPr wrap="none" anchor="ctr"/>
          <a:p>
            <a:pPr algn="ctr"/>
            <a:endParaRPr lang="zh-CN" altLang="en-US" dirty="0">
              <a:latin typeface="Tahoma" panose="020B0604030504040204" pitchFamily="34" charset="0"/>
            </a:endParaRPr>
          </a:p>
        </p:txBody>
      </p:sp>
      <p:sp>
        <p:nvSpPr>
          <p:cNvPr id="128035" name="任意多边形 128034"/>
          <p:cNvSpPr/>
          <p:nvPr/>
        </p:nvSpPr>
        <p:spPr>
          <a:xfrm rot="16200000">
            <a:off x="2301875" y="3754438"/>
            <a:ext cx="830263" cy="1187450"/>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9525" cap="flat" cmpd="sng">
            <a:solidFill>
              <a:schemeClr val="tx1"/>
            </a:solidFill>
            <a:prstDash val="solid"/>
            <a:headEnd type="none" w="med" len="med"/>
            <a:tailEnd type="triangle" w="med" len="med"/>
          </a:ln>
        </p:spPr>
        <p:txBody>
          <a:bodyPr rot="0" vert="eaVert" wrap="none" anchor="ctr"/>
          <a:p>
            <a:pPr algn="ctr"/>
            <a:endParaRPr lang="zh-CN" altLang="en-US" dirty="0">
              <a:latin typeface="Tahoma" panose="020B0604030504040204" pitchFamily="34" charset="0"/>
            </a:endParaRPr>
          </a:p>
        </p:txBody>
      </p:sp>
      <p:sp>
        <p:nvSpPr>
          <p:cNvPr id="128036" name="任意多边形 128035"/>
          <p:cNvSpPr/>
          <p:nvPr/>
        </p:nvSpPr>
        <p:spPr>
          <a:xfrm rot="18179628">
            <a:off x="5786438" y="3525838"/>
            <a:ext cx="917575" cy="701675"/>
          </a:xfrm>
          <a:custGeom>
            <a:avLst/>
            <a:gdLst>
              <a:gd name="txL" fmla="*/ 0 w 21600"/>
              <a:gd name="txT" fmla="*/ 0 h 21600"/>
              <a:gd name="txR" fmla="*/ 21600 w 21600"/>
              <a:gd name="txB" fmla="*/ 21600 h 21600"/>
            </a:gdLst>
            <a:ahLst/>
            <a:cxnLst>
              <a:cxn ang="270">
                <a:pos x="0" y="0"/>
              </a:cxn>
              <a:cxn ang="90">
                <a:pos x="21600" y="21600"/>
              </a:cxn>
              <a:cxn ang="90">
                <a:pos x="0" y="21600"/>
              </a:cxn>
            </a:cxnLst>
            <a:rect l="txL" t="txT" r="txR" b="txB"/>
            <a:pathLst>
              <a:path w="21600" h="21600" fill="none">
                <a:moveTo>
                  <a:pt x="0" y="0"/>
                </a:moveTo>
                <a:arcTo wR="21600" hR="21600" stAng="-5400000" swAng="5400000"/>
              </a:path>
              <a:path w="21600" h="21600" stroke="0">
                <a:moveTo>
                  <a:pt x="0" y="0"/>
                </a:moveTo>
                <a:arcTo wR="21600" hR="21600" stAng="-5400000" swAng="5400000"/>
                <a:lnTo>
                  <a:pt x="0" y="21600"/>
                </a:lnTo>
                <a:close/>
              </a:path>
            </a:pathLst>
          </a:custGeom>
          <a:noFill/>
          <a:ln w="9525" cap="flat" cmpd="sng">
            <a:solidFill>
              <a:schemeClr val="tx1"/>
            </a:solidFill>
            <a:prstDash val="solid"/>
            <a:headEnd type="none" w="med" len="med"/>
            <a:tailEnd type="triangle" w="med" len="med"/>
          </a:ln>
        </p:spPr>
        <p:txBody>
          <a:bodyPr rot="0" vert="eaVert" wrap="none" anchor="ctr"/>
          <a:p>
            <a:pPr algn="ctr"/>
            <a:endParaRPr lang="zh-CN" altLang="en-US" dirty="0">
              <a:latin typeface="Tahoma" panose="020B0604030504040204" pitchFamily="34" charset="0"/>
            </a:endParaRPr>
          </a:p>
        </p:txBody>
      </p:sp>
      <p:sp>
        <p:nvSpPr>
          <p:cNvPr id="128037" name="文本框 128036"/>
          <p:cNvSpPr txBox="1"/>
          <p:nvPr/>
        </p:nvSpPr>
        <p:spPr>
          <a:xfrm>
            <a:off x="2592388" y="2673350"/>
            <a:ext cx="647700" cy="396875"/>
          </a:xfrm>
          <a:prstGeom prst="rect">
            <a:avLst/>
          </a:prstGeom>
          <a:noFill/>
          <a:ln w="9525">
            <a:noFill/>
          </a:ln>
        </p:spPr>
        <p:txBody>
          <a:bodyPr>
            <a:spAutoFit/>
          </a:bodyPr>
          <a:p>
            <a:pPr>
              <a:spcBef>
                <a:spcPct val="50000"/>
              </a:spcBef>
            </a:pPr>
            <a:endParaRPr lang="zh-CN" altLang="en-US" dirty="0">
              <a:latin typeface="Tahoma" panose="020B0604030504040204" pitchFamily="34" charset="0"/>
            </a:endParaRPr>
          </a:p>
        </p:txBody>
      </p:sp>
      <p:sp>
        <p:nvSpPr>
          <p:cNvPr id="128038" name="文本框 128037"/>
          <p:cNvSpPr txBox="1"/>
          <p:nvPr/>
        </p:nvSpPr>
        <p:spPr>
          <a:xfrm>
            <a:off x="2447925" y="2563813"/>
            <a:ext cx="720725" cy="396875"/>
          </a:xfrm>
          <a:prstGeom prst="rect">
            <a:avLst/>
          </a:prstGeom>
          <a:noFill/>
          <a:ln w="9525">
            <a:noFill/>
          </a:ln>
        </p:spPr>
        <p:txBody>
          <a:bodyPr>
            <a:spAutoFit/>
          </a:bodyPr>
          <a:p>
            <a:pPr>
              <a:spcBef>
                <a:spcPct val="50000"/>
              </a:spcBef>
            </a:pPr>
            <a:r>
              <a:rPr lang="zh-CN" altLang="en-US">
                <a:latin typeface="Tahoma" panose="020B0604030504040204" pitchFamily="34" charset="0"/>
              </a:rPr>
              <a:t>车架</a:t>
            </a:r>
            <a:endParaRPr lang="zh-CN" altLang="en-US">
              <a:latin typeface="Tahoma" panose="020B0604030504040204" pitchFamily="34" charset="0"/>
            </a:endParaRPr>
          </a:p>
        </p:txBody>
      </p:sp>
      <p:sp>
        <p:nvSpPr>
          <p:cNvPr id="128039" name="文本框 128038"/>
          <p:cNvSpPr txBox="1"/>
          <p:nvPr/>
        </p:nvSpPr>
        <p:spPr>
          <a:xfrm>
            <a:off x="2159000" y="3644900"/>
            <a:ext cx="720725" cy="396875"/>
          </a:xfrm>
          <a:prstGeom prst="rect">
            <a:avLst/>
          </a:prstGeom>
          <a:noFill/>
          <a:ln w="9525">
            <a:noFill/>
          </a:ln>
        </p:spPr>
        <p:txBody>
          <a:bodyPr>
            <a:spAutoFit/>
          </a:bodyPr>
          <a:p>
            <a:pPr>
              <a:spcBef>
                <a:spcPct val="50000"/>
              </a:spcBef>
            </a:pPr>
            <a:r>
              <a:rPr lang="zh-CN" altLang="en-US">
                <a:latin typeface="Tahoma" panose="020B0604030504040204" pitchFamily="34" charset="0"/>
              </a:rPr>
              <a:t>车轮</a:t>
            </a:r>
            <a:endParaRPr lang="zh-CN" altLang="en-US">
              <a:latin typeface="Tahoma" panose="020B0604030504040204" pitchFamily="34" charset="0"/>
            </a:endParaRPr>
          </a:p>
        </p:txBody>
      </p:sp>
      <p:sp>
        <p:nvSpPr>
          <p:cNvPr id="128040" name="文本框 128039"/>
          <p:cNvSpPr txBox="1"/>
          <p:nvPr/>
        </p:nvSpPr>
        <p:spPr>
          <a:xfrm>
            <a:off x="4967288" y="3176588"/>
            <a:ext cx="1476375" cy="396875"/>
          </a:xfrm>
          <a:prstGeom prst="rect">
            <a:avLst/>
          </a:prstGeom>
          <a:noFill/>
          <a:ln w="9525">
            <a:noFill/>
          </a:ln>
        </p:spPr>
        <p:txBody>
          <a:bodyPr>
            <a:spAutoFit/>
          </a:bodyPr>
          <a:p>
            <a:pPr>
              <a:spcBef>
                <a:spcPct val="50000"/>
              </a:spcBef>
            </a:pPr>
            <a:r>
              <a:rPr lang="zh-CN" altLang="en-US">
                <a:latin typeface="Tahoma" panose="020B0604030504040204" pitchFamily="34" charset="0"/>
              </a:rPr>
              <a:t>车架，车轮</a:t>
            </a:r>
            <a:endParaRPr lang="zh-CN" altLang="en-US">
              <a:latin typeface="Tahoma" panose="020B0604030504040204" pitchFamily="34" charset="0"/>
            </a:endParaRPr>
          </a:p>
        </p:txBody>
      </p:sp>
      <p:sp>
        <p:nvSpPr>
          <p:cNvPr id="128041" name="文本框 128040"/>
          <p:cNvSpPr txBox="1"/>
          <p:nvPr/>
        </p:nvSpPr>
        <p:spPr>
          <a:xfrm>
            <a:off x="503238" y="3176588"/>
            <a:ext cx="935037" cy="396875"/>
          </a:xfrm>
          <a:prstGeom prst="rect">
            <a:avLst/>
          </a:prstGeom>
          <a:noFill/>
          <a:ln w="9525">
            <a:noFill/>
          </a:ln>
        </p:spPr>
        <p:txBody>
          <a:bodyPr>
            <a:spAutoFit/>
          </a:bodyPr>
          <a:p>
            <a:pPr>
              <a:spcBef>
                <a:spcPct val="50000"/>
              </a:spcBef>
            </a:pPr>
            <a:r>
              <a:rPr lang="zh-CN" altLang="en-US">
                <a:latin typeface="Tahoma" panose="020B0604030504040204" pitchFamily="34" charset="0"/>
              </a:rPr>
              <a:t>工人</a:t>
            </a:r>
            <a:r>
              <a:rPr lang="en-US" altLang="zh-CN">
                <a:latin typeface="Tahoma" panose="020B0604030504040204" pitchFamily="34" charset="0"/>
              </a:rPr>
              <a:t>1</a:t>
            </a:r>
            <a:endParaRPr lang="en-US" altLang="zh-CN">
              <a:latin typeface="Tahoma" panose="020B0604030504040204" pitchFamily="34" charset="0"/>
            </a:endParaRPr>
          </a:p>
        </p:txBody>
      </p:sp>
      <p:sp>
        <p:nvSpPr>
          <p:cNvPr id="128042" name="文本框 128041"/>
          <p:cNvSpPr txBox="1"/>
          <p:nvPr/>
        </p:nvSpPr>
        <p:spPr>
          <a:xfrm>
            <a:off x="468313" y="5265738"/>
            <a:ext cx="935037" cy="396875"/>
          </a:xfrm>
          <a:prstGeom prst="rect">
            <a:avLst/>
          </a:prstGeom>
          <a:noFill/>
          <a:ln w="9525">
            <a:noFill/>
          </a:ln>
        </p:spPr>
        <p:txBody>
          <a:bodyPr>
            <a:spAutoFit/>
          </a:bodyPr>
          <a:p>
            <a:pPr>
              <a:spcBef>
                <a:spcPct val="50000"/>
              </a:spcBef>
            </a:pPr>
            <a:r>
              <a:rPr lang="zh-CN" altLang="en-US">
                <a:latin typeface="Tahoma" panose="020B0604030504040204" pitchFamily="34" charset="0"/>
              </a:rPr>
              <a:t>工人</a:t>
            </a:r>
            <a:r>
              <a:rPr lang="en-US" altLang="zh-CN">
                <a:latin typeface="Tahoma" panose="020B0604030504040204" pitchFamily="34" charset="0"/>
              </a:rPr>
              <a:t>2</a:t>
            </a:r>
            <a:endParaRPr lang="en-US" altLang="zh-CN">
              <a:latin typeface="Tahoma" panose="020B0604030504040204" pitchFamily="34" charset="0"/>
            </a:endParaRPr>
          </a:p>
        </p:txBody>
      </p:sp>
      <p:sp>
        <p:nvSpPr>
          <p:cNvPr id="128043" name="文本框 128042"/>
          <p:cNvSpPr txBox="1"/>
          <p:nvPr/>
        </p:nvSpPr>
        <p:spPr>
          <a:xfrm>
            <a:off x="7704138" y="4149725"/>
            <a:ext cx="935037" cy="396875"/>
          </a:xfrm>
          <a:prstGeom prst="rect">
            <a:avLst/>
          </a:prstGeom>
          <a:noFill/>
          <a:ln w="9525">
            <a:noFill/>
          </a:ln>
        </p:spPr>
        <p:txBody>
          <a:bodyPr>
            <a:spAutoFit/>
          </a:bodyPr>
          <a:p>
            <a:pPr>
              <a:spcBef>
                <a:spcPct val="50000"/>
              </a:spcBef>
            </a:pPr>
            <a:r>
              <a:rPr lang="zh-CN" altLang="en-US">
                <a:latin typeface="Tahoma" panose="020B0604030504040204" pitchFamily="34" charset="0"/>
              </a:rPr>
              <a:t>工人</a:t>
            </a:r>
            <a:r>
              <a:rPr lang="en-US" altLang="zh-CN">
                <a:latin typeface="Tahoma" panose="020B0604030504040204" pitchFamily="34" charset="0"/>
              </a:rPr>
              <a:t>3</a:t>
            </a:r>
            <a:endParaRPr lang="en-US" altLang="zh-CN">
              <a:latin typeface="Tahoma" panose="020B0604030504040204" pitchFamily="34" charset="0"/>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9026" name="标题 129025"/>
          <p:cNvSpPr>
            <a:spLocks noGrp="1"/>
          </p:cNvSpPr>
          <p:nvPr>
            <p:ph type="title"/>
          </p:nvPr>
        </p:nvSpPr>
        <p:spPr/>
        <p:txBody>
          <a:bodyPr anchor="b"/>
          <a:p>
            <a:r>
              <a:rPr lang="zh-CN" altLang="en-US" b="1"/>
              <a:t>例</a:t>
            </a:r>
            <a:r>
              <a:rPr lang="en-US" altLang="zh-CN" b="1"/>
              <a:t>6. </a:t>
            </a:r>
            <a:r>
              <a:rPr lang="zh-CN" altLang="en-US" b="1"/>
              <a:t>生产线问题</a:t>
            </a:r>
            <a:endParaRPr lang="zh-CN" altLang="en-US" b="1"/>
          </a:p>
        </p:txBody>
      </p:sp>
      <p:sp>
        <p:nvSpPr>
          <p:cNvPr id="129027" name="文本框 129026"/>
          <p:cNvSpPr txBox="1"/>
          <p:nvPr/>
        </p:nvSpPr>
        <p:spPr>
          <a:xfrm>
            <a:off x="1150938" y="2420938"/>
            <a:ext cx="2413000" cy="396875"/>
          </a:xfrm>
          <a:prstGeom prst="rect">
            <a:avLst/>
          </a:prstGeom>
          <a:noFill/>
          <a:ln w="9525">
            <a:noFill/>
          </a:ln>
        </p:spPr>
        <p:txBody>
          <a:bodyPr>
            <a:spAutoFit/>
          </a:bodyPr>
          <a:p>
            <a:pPr>
              <a:spcBef>
                <a:spcPct val="50000"/>
              </a:spcBef>
            </a:pPr>
            <a:endParaRPr lang="zh-CN" altLang="en-US" dirty="0">
              <a:latin typeface="Tahoma" panose="020B0604030504040204" pitchFamily="34" charset="0"/>
            </a:endParaRPr>
          </a:p>
        </p:txBody>
      </p:sp>
      <p:sp>
        <p:nvSpPr>
          <p:cNvPr id="129028" name="文本框 129027"/>
          <p:cNvSpPr txBox="1"/>
          <p:nvPr/>
        </p:nvSpPr>
        <p:spPr>
          <a:xfrm>
            <a:off x="900113" y="2420938"/>
            <a:ext cx="2301875" cy="2682875"/>
          </a:xfrm>
          <a:prstGeom prst="rect">
            <a:avLst/>
          </a:prstGeom>
          <a:noFill/>
          <a:ln w="9525">
            <a:noFill/>
          </a:ln>
        </p:spPr>
        <p:txBody>
          <a:bodyPr>
            <a:spAutoFit/>
          </a:bodyPr>
          <a:p>
            <a:pPr>
              <a:spcBef>
                <a:spcPct val="50000"/>
              </a:spcBef>
            </a:pPr>
            <a:r>
              <a:rPr lang="zh-CN" altLang="en-US">
                <a:latin typeface="Tahoma" panose="020B0604030504040204" pitchFamily="34" charset="0"/>
              </a:rPr>
              <a:t>工人</a:t>
            </a:r>
            <a:r>
              <a:rPr lang="en-US" altLang="zh-CN">
                <a:latin typeface="Tahoma" panose="020B0604030504040204" pitchFamily="34" charset="0"/>
              </a:rPr>
              <a:t>1</a:t>
            </a:r>
            <a:r>
              <a:rPr lang="zh-CN" altLang="en-US">
                <a:latin typeface="Tahoma" panose="020B0604030504040204" pitchFamily="34" charset="0"/>
              </a:rPr>
              <a:t>活动：</a:t>
            </a:r>
            <a:endParaRPr lang="zh-CN" altLang="en-US">
              <a:latin typeface="Tahoma" panose="020B0604030504040204" pitchFamily="34" charset="0"/>
            </a:endParaRPr>
          </a:p>
          <a:p>
            <a:pPr>
              <a:spcBef>
                <a:spcPct val="50000"/>
              </a:spcBef>
            </a:pPr>
            <a:r>
              <a:rPr lang="en-US" altLang="zh-CN">
                <a:latin typeface="Tahoma" panose="020B0604030504040204" pitchFamily="34" charset="0"/>
              </a:rPr>
              <a:t>Do{</a:t>
            </a:r>
            <a:endParaRPr lang="en-US" altLang="zh-CN">
              <a:latin typeface="Tahoma" panose="020B0604030504040204" pitchFamily="34" charset="0"/>
            </a:endParaRPr>
          </a:p>
          <a:p>
            <a:pPr>
              <a:spcBef>
                <a:spcPct val="50000"/>
              </a:spcBef>
            </a:pPr>
            <a:r>
              <a:rPr lang="en-US" altLang="zh-CN">
                <a:latin typeface="Tahoma" panose="020B0604030504040204" pitchFamily="34" charset="0"/>
              </a:rPr>
              <a:t>      </a:t>
            </a:r>
            <a:r>
              <a:rPr lang="zh-CN" altLang="en-US">
                <a:latin typeface="Tahoma" panose="020B0604030504040204" pitchFamily="34" charset="0"/>
              </a:rPr>
              <a:t>加工一个车架</a:t>
            </a:r>
            <a:endParaRPr lang="zh-CN" altLang="en-US">
              <a:latin typeface="Tahoma" panose="020B0604030504040204" pitchFamily="34" charset="0"/>
            </a:endParaRPr>
          </a:p>
          <a:p>
            <a:pPr>
              <a:spcBef>
                <a:spcPct val="50000"/>
              </a:spcBef>
            </a:pPr>
            <a:r>
              <a:rPr lang="zh-CN" altLang="en-US">
                <a:latin typeface="Tahoma" panose="020B0604030504040204" pitchFamily="34" charset="0"/>
              </a:rPr>
              <a:t>      车架放入箱中</a:t>
            </a:r>
            <a:endParaRPr lang="zh-CN" altLang="en-US">
              <a:latin typeface="Tahoma" panose="020B0604030504040204" pitchFamily="34" charset="0"/>
            </a:endParaRPr>
          </a:p>
          <a:p>
            <a:pPr>
              <a:spcBef>
                <a:spcPct val="50000"/>
              </a:spcBef>
            </a:pPr>
            <a:r>
              <a:rPr lang="en-US" altLang="zh-CN">
                <a:latin typeface="Tahoma" panose="020B0604030504040204" pitchFamily="34" charset="0"/>
              </a:rPr>
              <a:t>}while(1)</a:t>
            </a:r>
            <a:endParaRPr lang="en-US" altLang="zh-CN">
              <a:latin typeface="Tahoma" panose="020B0604030504040204" pitchFamily="34" charset="0"/>
            </a:endParaRPr>
          </a:p>
          <a:p>
            <a:pPr>
              <a:spcBef>
                <a:spcPct val="50000"/>
              </a:spcBef>
            </a:pPr>
            <a:endParaRPr lang="zh-CN" altLang="en-US">
              <a:latin typeface="Tahoma" panose="020B0604030504040204" pitchFamily="34" charset="0"/>
            </a:endParaRPr>
          </a:p>
        </p:txBody>
      </p:sp>
      <p:sp>
        <p:nvSpPr>
          <p:cNvPr id="129029" name="文本框 129028"/>
          <p:cNvSpPr txBox="1"/>
          <p:nvPr/>
        </p:nvSpPr>
        <p:spPr>
          <a:xfrm>
            <a:off x="3457575" y="2420938"/>
            <a:ext cx="2301875" cy="2682875"/>
          </a:xfrm>
          <a:prstGeom prst="rect">
            <a:avLst/>
          </a:prstGeom>
          <a:noFill/>
          <a:ln w="9525">
            <a:noFill/>
          </a:ln>
        </p:spPr>
        <p:txBody>
          <a:bodyPr>
            <a:spAutoFit/>
          </a:bodyPr>
          <a:p>
            <a:pPr>
              <a:spcBef>
                <a:spcPct val="50000"/>
              </a:spcBef>
            </a:pPr>
            <a:r>
              <a:rPr lang="zh-CN" altLang="en-US">
                <a:latin typeface="Tahoma" panose="020B0604030504040204" pitchFamily="34" charset="0"/>
              </a:rPr>
              <a:t>工人</a:t>
            </a:r>
            <a:r>
              <a:rPr lang="en-US" altLang="zh-CN">
                <a:latin typeface="Tahoma" panose="020B0604030504040204" pitchFamily="34" charset="0"/>
              </a:rPr>
              <a:t>2</a:t>
            </a:r>
            <a:r>
              <a:rPr lang="zh-CN" altLang="en-US">
                <a:latin typeface="Tahoma" panose="020B0604030504040204" pitchFamily="34" charset="0"/>
              </a:rPr>
              <a:t>活动：</a:t>
            </a:r>
            <a:endParaRPr lang="zh-CN" altLang="en-US">
              <a:latin typeface="Tahoma" panose="020B0604030504040204" pitchFamily="34" charset="0"/>
            </a:endParaRPr>
          </a:p>
          <a:p>
            <a:pPr>
              <a:spcBef>
                <a:spcPct val="50000"/>
              </a:spcBef>
            </a:pPr>
            <a:r>
              <a:rPr lang="en-US" altLang="zh-CN">
                <a:latin typeface="Tahoma" panose="020B0604030504040204" pitchFamily="34" charset="0"/>
              </a:rPr>
              <a:t>Do{</a:t>
            </a:r>
            <a:endParaRPr lang="en-US" altLang="zh-CN">
              <a:latin typeface="Tahoma" panose="020B0604030504040204" pitchFamily="34" charset="0"/>
            </a:endParaRPr>
          </a:p>
          <a:p>
            <a:pPr>
              <a:spcBef>
                <a:spcPct val="50000"/>
              </a:spcBef>
            </a:pPr>
            <a:r>
              <a:rPr lang="en-US" altLang="zh-CN">
                <a:latin typeface="Tahoma" panose="020B0604030504040204" pitchFamily="34" charset="0"/>
              </a:rPr>
              <a:t>      </a:t>
            </a:r>
            <a:r>
              <a:rPr lang="zh-CN" altLang="en-US">
                <a:latin typeface="Tahoma" panose="020B0604030504040204" pitchFamily="34" charset="0"/>
              </a:rPr>
              <a:t>加工一个车轮</a:t>
            </a:r>
            <a:endParaRPr lang="zh-CN" altLang="en-US">
              <a:latin typeface="Tahoma" panose="020B0604030504040204" pitchFamily="34" charset="0"/>
            </a:endParaRPr>
          </a:p>
          <a:p>
            <a:pPr>
              <a:spcBef>
                <a:spcPct val="50000"/>
              </a:spcBef>
            </a:pPr>
            <a:r>
              <a:rPr lang="zh-CN" altLang="en-US">
                <a:latin typeface="Tahoma" panose="020B0604030504040204" pitchFamily="34" charset="0"/>
              </a:rPr>
              <a:t>      车轮放入箱中</a:t>
            </a:r>
            <a:endParaRPr lang="zh-CN" altLang="en-US">
              <a:latin typeface="Tahoma" panose="020B0604030504040204" pitchFamily="34" charset="0"/>
            </a:endParaRPr>
          </a:p>
          <a:p>
            <a:pPr>
              <a:spcBef>
                <a:spcPct val="50000"/>
              </a:spcBef>
            </a:pPr>
            <a:r>
              <a:rPr lang="en-US" altLang="zh-CN">
                <a:latin typeface="Tahoma" panose="020B0604030504040204" pitchFamily="34" charset="0"/>
              </a:rPr>
              <a:t>}while(1)</a:t>
            </a:r>
            <a:endParaRPr lang="en-US" altLang="zh-CN">
              <a:latin typeface="Tahoma" panose="020B0604030504040204" pitchFamily="34" charset="0"/>
            </a:endParaRPr>
          </a:p>
          <a:p>
            <a:pPr>
              <a:spcBef>
                <a:spcPct val="50000"/>
              </a:spcBef>
            </a:pPr>
            <a:endParaRPr lang="zh-CN" altLang="en-US">
              <a:latin typeface="Tahoma" panose="020B0604030504040204" pitchFamily="34" charset="0"/>
            </a:endParaRPr>
          </a:p>
        </p:txBody>
      </p:sp>
      <p:sp>
        <p:nvSpPr>
          <p:cNvPr id="129030" name="文本框 129029"/>
          <p:cNvSpPr txBox="1"/>
          <p:nvPr/>
        </p:nvSpPr>
        <p:spPr>
          <a:xfrm>
            <a:off x="6048375" y="2420938"/>
            <a:ext cx="2301875" cy="3597275"/>
          </a:xfrm>
          <a:prstGeom prst="rect">
            <a:avLst/>
          </a:prstGeom>
          <a:noFill/>
          <a:ln w="9525">
            <a:noFill/>
          </a:ln>
        </p:spPr>
        <p:txBody>
          <a:bodyPr>
            <a:spAutoFit/>
          </a:bodyPr>
          <a:p>
            <a:pPr>
              <a:spcBef>
                <a:spcPct val="50000"/>
              </a:spcBef>
            </a:pPr>
            <a:r>
              <a:rPr lang="zh-CN" altLang="en-US">
                <a:latin typeface="Tahoma" panose="020B0604030504040204" pitchFamily="34" charset="0"/>
              </a:rPr>
              <a:t>工人</a:t>
            </a:r>
            <a:r>
              <a:rPr lang="en-US" altLang="zh-CN">
                <a:latin typeface="Tahoma" panose="020B0604030504040204" pitchFamily="34" charset="0"/>
              </a:rPr>
              <a:t>3</a:t>
            </a:r>
            <a:r>
              <a:rPr lang="zh-CN" altLang="en-US">
                <a:latin typeface="Tahoma" panose="020B0604030504040204" pitchFamily="34" charset="0"/>
              </a:rPr>
              <a:t>活动：</a:t>
            </a:r>
            <a:endParaRPr lang="zh-CN" altLang="en-US">
              <a:latin typeface="Tahoma" panose="020B0604030504040204" pitchFamily="34" charset="0"/>
            </a:endParaRPr>
          </a:p>
          <a:p>
            <a:pPr>
              <a:spcBef>
                <a:spcPct val="50000"/>
              </a:spcBef>
            </a:pPr>
            <a:r>
              <a:rPr lang="en-US" altLang="zh-CN">
                <a:latin typeface="Tahoma" panose="020B0604030504040204" pitchFamily="34" charset="0"/>
              </a:rPr>
              <a:t>Do{</a:t>
            </a:r>
            <a:endParaRPr lang="en-US" altLang="zh-CN">
              <a:latin typeface="Tahoma" panose="020B0604030504040204" pitchFamily="34" charset="0"/>
            </a:endParaRPr>
          </a:p>
          <a:p>
            <a:pPr>
              <a:spcBef>
                <a:spcPct val="50000"/>
              </a:spcBef>
            </a:pPr>
            <a:r>
              <a:rPr lang="en-US" altLang="zh-CN">
                <a:latin typeface="Tahoma" panose="020B0604030504040204" pitchFamily="34" charset="0"/>
              </a:rPr>
              <a:t>      </a:t>
            </a:r>
            <a:r>
              <a:rPr lang="zh-CN" altLang="en-US">
                <a:latin typeface="Tahoma" panose="020B0604030504040204" pitchFamily="34" charset="0"/>
              </a:rPr>
              <a:t>箱中取一车架</a:t>
            </a:r>
            <a:endParaRPr lang="zh-CN" altLang="en-US">
              <a:latin typeface="Tahoma" panose="020B0604030504040204" pitchFamily="34" charset="0"/>
            </a:endParaRPr>
          </a:p>
          <a:p>
            <a:pPr>
              <a:spcBef>
                <a:spcPct val="50000"/>
              </a:spcBef>
            </a:pPr>
            <a:r>
              <a:rPr lang="zh-CN" altLang="en-US">
                <a:latin typeface="Tahoma" panose="020B0604030504040204" pitchFamily="34" charset="0"/>
              </a:rPr>
              <a:t>      箱中取二车轮</a:t>
            </a:r>
            <a:endParaRPr lang="zh-CN" altLang="en-US">
              <a:latin typeface="Tahoma" panose="020B0604030504040204" pitchFamily="34" charset="0"/>
            </a:endParaRPr>
          </a:p>
          <a:p>
            <a:pPr>
              <a:spcBef>
                <a:spcPct val="50000"/>
              </a:spcBef>
            </a:pPr>
            <a:r>
              <a:rPr lang="zh-CN" altLang="en-US">
                <a:latin typeface="Tahoma" panose="020B0604030504040204" pitchFamily="34" charset="0"/>
              </a:rPr>
              <a:t>      组装成一台车</a:t>
            </a:r>
            <a:endParaRPr lang="zh-CN" altLang="en-US">
              <a:latin typeface="Tahoma" panose="020B0604030504040204" pitchFamily="34" charset="0"/>
            </a:endParaRPr>
          </a:p>
          <a:p>
            <a:pPr>
              <a:spcBef>
                <a:spcPct val="50000"/>
              </a:spcBef>
            </a:pPr>
            <a:r>
              <a:rPr lang="en-US" altLang="zh-CN">
                <a:latin typeface="Tahoma" panose="020B0604030504040204" pitchFamily="34" charset="0"/>
              </a:rPr>
              <a:t>}while(1)</a:t>
            </a:r>
            <a:endParaRPr lang="en-US" altLang="zh-CN">
              <a:latin typeface="Tahoma" panose="020B0604030504040204" pitchFamily="34" charset="0"/>
            </a:endParaRPr>
          </a:p>
          <a:p>
            <a:pPr>
              <a:spcBef>
                <a:spcPct val="50000"/>
              </a:spcBef>
            </a:pPr>
            <a:endParaRPr lang="en-US" altLang="zh-CN">
              <a:latin typeface="Tahoma" panose="020B0604030504040204" pitchFamily="34" charset="0"/>
            </a:endParaRPr>
          </a:p>
          <a:p>
            <a:pPr>
              <a:spcBef>
                <a:spcPct val="50000"/>
              </a:spcBef>
            </a:pPr>
            <a:endParaRPr lang="zh-CN" altLang="en-US">
              <a:latin typeface="Tahoma" panose="020B0604030504040204" pitchFamily="34" charset="0"/>
            </a:endParaRPr>
          </a:p>
        </p:txBody>
      </p:sp>
      <p:sp>
        <p:nvSpPr>
          <p:cNvPr id="129031" name="文本框 129030"/>
          <p:cNvSpPr txBox="1"/>
          <p:nvPr/>
        </p:nvSpPr>
        <p:spPr>
          <a:xfrm>
            <a:off x="863600" y="5265738"/>
            <a:ext cx="4464050" cy="1311275"/>
          </a:xfrm>
          <a:prstGeom prst="rect">
            <a:avLst/>
          </a:prstGeom>
          <a:noFill/>
          <a:ln w="9525">
            <a:noFill/>
          </a:ln>
        </p:spPr>
        <p:txBody>
          <a:bodyPr>
            <a:spAutoFit/>
          </a:bodyPr>
          <a:p>
            <a:pPr>
              <a:spcBef>
                <a:spcPct val="50000"/>
              </a:spcBef>
            </a:pPr>
            <a:r>
              <a:rPr lang="en-US" altLang="zh-CN">
                <a:latin typeface="Tahoma" panose="020B0604030504040204" pitchFamily="34" charset="0"/>
              </a:rPr>
              <a:t>semaphore empty; (</a:t>
            </a:r>
            <a:r>
              <a:rPr lang="zh-CN" altLang="en-US">
                <a:latin typeface="Tahoma" panose="020B0604030504040204" pitchFamily="34" charset="0"/>
              </a:rPr>
              <a:t>空位，</a:t>
            </a:r>
            <a:r>
              <a:rPr lang="en-US" altLang="zh-CN">
                <a:latin typeface="Tahoma" panose="020B0604030504040204" pitchFamily="34" charset="0"/>
              </a:rPr>
              <a:t>k)</a:t>
            </a:r>
            <a:endParaRPr lang="en-US" altLang="zh-CN">
              <a:latin typeface="Tahoma" panose="020B0604030504040204" pitchFamily="34" charset="0"/>
            </a:endParaRPr>
          </a:p>
          <a:p>
            <a:pPr>
              <a:spcBef>
                <a:spcPct val="50000"/>
              </a:spcBef>
            </a:pPr>
            <a:r>
              <a:rPr lang="en-US" altLang="zh-CN">
                <a:latin typeface="Tahoma" panose="020B0604030504040204" pitchFamily="34" charset="0"/>
              </a:rPr>
              <a:t>semaphore frame; (</a:t>
            </a:r>
            <a:r>
              <a:rPr lang="zh-CN" altLang="en-US">
                <a:latin typeface="Tahoma" panose="020B0604030504040204" pitchFamily="34" charset="0"/>
              </a:rPr>
              <a:t>车架，</a:t>
            </a:r>
            <a:r>
              <a:rPr lang="en-US" altLang="zh-CN">
                <a:latin typeface="Tahoma" panose="020B0604030504040204" pitchFamily="34" charset="0"/>
              </a:rPr>
              <a:t>0)</a:t>
            </a:r>
            <a:endParaRPr lang="en-US" altLang="zh-CN">
              <a:latin typeface="Tahoma" panose="020B0604030504040204" pitchFamily="34" charset="0"/>
            </a:endParaRPr>
          </a:p>
          <a:p>
            <a:pPr>
              <a:spcBef>
                <a:spcPct val="50000"/>
              </a:spcBef>
            </a:pPr>
            <a:r>
              <a:rPr lang="en-US" altLang="zh-CN">
                <a:latin typeface="Tahoma" panose="020B0604030504040204" pitchFamily="34" charset="0"/>
              </a:rPr>
              <a:t>Semaphore wheel; (</a:t>
            </a:r>
            <a:r>
              <a:rPr lang="zh-CN" altLang="en-US">
                <a:latin typeface="Tahoma" panose="020B0604030504040204" pitchFamily="34" charset="0"/>
              </a:rPr>
              <a:t>车轮，</a:t>
            </a:r>
            <a:r>
              <a:rPr lang="en-US" altLang="zh-CN">
                <a:latin typeface="Tahoma" panose="020B0604030504040204" pitchFamily="34" charset="0"/>
              </a:rPr>
              <a:t>0)</a:t>
            </a:r>
            <a:endParaRPr lang="en-US" altLang="zh-CN">
              <a:latin typeface="Tahoma" panose="020B0604030504040204" pitchFamily="34" charset="0"/>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050" name="标题 130049"/>
          <p:cNvSpPr>
            <a:spLocks noGrp="1"/>
          </p:cNvSpPr>
          <p:nvPr>
            <p:ph type="title"/>
          </p:nvPr>
        </p:nvSpPr>
        <p:spPr/>
        <p:txBody>
          <a:bodyPr anchor="b"/>
          <a:p>
            <a:r>
              <a:rPr lang="zh-CN" altLang="en-US" b="1"/>
              <a:t>例</a:t>
            </a:r>
            <a:r>
              <a:rPr lang="en-US" altLang="zh-CN" b="1"/>
              <a:t>6. </a:t>
            </a:r>
            <a:r>
              <a:rPr lang="zh-CN" altLang="en-US" b="1"/>
              <a:t>生产线问题</a:t>
            </a:r>
            <a:endParaRPr lang="zh-CN" altLang="en-US" b="1"/>
          </a:p>
        </p:txBody>
      </p:sp>
      <p:sp>
        <p:nvSpPr>
          <p:cNvPr id="130051" name="文本框 130050"/>
          <p:cNvSpPr txBox="1"/>
          <p:nvPr/>
        </p:nvSpPr>
        <p:spPr>
          <a:xfrm>
            <a:off x="755650" y="2060575"/>
            <a:ext cx="2303463" cy="2406650"/>
          </a:xfrm>
          <a:prstGeom prst="rect">
            <a:avLst/>
          </a:prstGeom>
          <a:noFill/>
          <a:ln w="9525">
            <a:noFill/>
          </a:ln>
        </p:spPr>
        <p:txBody>
          <a:bodyPr>
            <a:spAutoFit/>
          </a:bodyPr>
          <a:p>
            <a:pPr>
              <a:spcBef>
                <a:spcPct val="50000"/>
              </a:spcBef>
            </a:pPr>
            <a:r>
              <a:rPr lang="zh-CN" altLang="en-US">
                <a:latin typeface="Tahoma" panose="020B0604030504040204" pitchFamily="34" charset="0"/>
              </a:rPr>
              <a:t>工人</a:t>
            </a:r>
            <a:r>
              <a:rPr lang="en-US" altLang="zh-CN">
                <a:latin typeface="Tahoma" panose="020B0604030504040204" pitchFamily="34" charset="0"/>
              </a:rPr>
              <a:t>1</a:t>
            </a:r>
            <a:r>
              <a:rPr lang="zh-CN" altLang="en-US">
                <a:latin typeface="Tahoma" panose="020B0604030504040204" pitchFamily="34" charset="0"/>
              </a:rPr>
              <a:t>活动：</a:t>
            </a:r>
            <a:endParaRPr lang="zh-CN" altLang="en-US">
              <a:latin typeface="Tahoma" panose="020B0604030504040204" pitchFamily="34" charset="0"/>
            </a:endParaRPr>
          </a:p>
          <a:p>
            <a:pPr>
              <a:spcBef>
                <a:spcPct val="10000"/>
              </a:spcBef>
            </a:pPr>
            <a:r>
              <a:rPr lang="en-US" altLang="zh-CN">
                <a:latin typeface="Tahoma" panose="020B0604030504040204" pitchFamily="34" charset="0"/>
              </a:rPr>
              <a:t>Do{</a:t>
            </a:r>
            <a:endParaRPr lang="en-US" altLang="zh-CN">
              <a:latin typeface="Tahoma" panose="020B0604030504040204" pitchFamily="34" charset="0"/>
            </a:endParaRPr>
          </a:p>
          <a:p>
            <a:pPr>
              <a:spcBef>
                <a:spcPct val="10000"/>
              </a:spcBef>
            </a:pPr>
            <a:r>
              <a:rPr lang="en-US" altLang="zh-CN">
                <a:latin typeface="Tahoma" panose="020B0604030504040204" pitchFamily="34" charset="0"/>
              </a:rPr>
              <a:t>      </a:t>
            </a:r>
            <a:r>
              <a:rPr lang="zh-CN" altLang="en-US">
                <a:latin typeface="Tahoma" panose="020B0604030504040204" pitchFamily="34" charset="0"/>
              </a:rPr>
              <a:t>加工一个车架</a:t>
            </a:r>
            <a:endParaRPr lang="zh-CN" altLang="en-US">
              <a:latin typeface="Tahoma" panose="020B0604030504040204" pitchFamily="34" charset="0"/>
            </a:endParaRPr>
          </a:p>
          <a:p>
            <a:pPr>
              <a:spcBef>
                <a:spcPct val="10000"/>
              </a:spcBef>
            </a:pPr>
            <a:r>
              <a:rPr lang="zh-CN" altLang="en-US">
                <a:latin typeface="Tahoma" panose="020B0604030504040204" pitchFamily="34" charset="0"/>
              </a:rPr>
              <a:t>      </a:t>
            </a:r>
            <a:r>
              <a:rPr lang="en-US" altLang="zh-CN">
                <a:latin typeface="Tahoma" panose="020B0604030504040204" pitchFamily="34" charset="0"/>
              </a:rPr>
              <a:t>P(empty)</a:t>
            </a:r>
            <a:endParaRPr lang="en-US" altLang="zh-CN">
              <a:latin typeface="Tahoma" panose="020B0604030504040204" pitchFamily="34" charset="0"/>
            </a:endParaRPr>
          </a:p>
          <a:p>
            <a:pPr>
              <a:spcBef>
                <a:spcPct val="10000"/>
              </a:spcBef>
            </a:pPr>
            <a:r>
              <a:rPr lang="en-US" altLang="zh-CN">
                <a:latin typeface="Tahoma" panose="020B0604030504040204" pitchFamily="34" charset="0"/>
              </a:rPr>
              <a:t>      </a:t>
            </a:r>
            <a:r>
              <a:rPr lang="zh-CN" altLang="en-US">
                <a:latin typeface="Tahoma" panose="020B0604030504040204" pitchFamily="34" charset="0"/>
              </a:rPr>
              <a:t>车架放入箱中</a:t>
            </a:r>
            <a:endParaRPr lang="zh-CN" altLang="en-US">
              <a:latin typeface="Tahoma" panose="020B0604030504040204" pitchFamily="34" charset="0"/>
            </a:endParaRPr>
          </a:p>
          <a:p>
            <a:pPr>
              <a:spcBef>
                <a:spcPct val="10000"/>
              </a:spcBef>
            </a:pPr>
            <a:r>
              <a:rPr lang="zh-CN" altLang="en-US">
                <a:latin typeface="Tahoma" panose="020B0604030504040204" pitchFamily="34" charset="0"/>
              </a:rPr>
              <a:t>      </a:t>
            </a:r>
            <a:r>
              <a:rPr lang="en-US" altLang="zh-CN">
                <a:latin typeface="Tahoma" panose="020B0604030504040204" pitchFamily="34" charset="0"/>
              </a:rPr>
              <a:t>V(frame)</a:t>
            </a:r>
            <a:endParaRPr lang="en-US" altLang="zh-CN">
              <a:latin typeface="Tahoma" panose="020B0604030504040204" pitchFamily="34" charset="0"/>
            </a:endParaRPr>
          </a:p>
          <a:p>
            <a:pPr>
              <a:spcBef>
                <a:spcPct val="10000"/>
              </a:spcBef>
            </a:pPr>
            <a:r>
              <a:rPr lang="en-US" altLang="zh-CN">
                <a:latin typeface="Tahoma" panose="020B0604030504040204" pitchFamily="34" charset="0"/>
              </a:rPr>
              <a:t>}while(1)</a:t>
            </a:r>
            <a:endParaRPr lang="en-US" altLang="zh-CN">
              <a:latin typeface="Tahoma" panose="020B0604030504040204" pitchFamily="34" charset="0"/>
            </a:endParaRPr>
          </a:p>
        </p:txBody>
      </p:sp>
      <p:sp>
        <p:nvSpPr>
          <p:cNvPr id="130052" name="文本框 130051"/>
          <p:cNvSpPr txBox="1"/>
          <p:nvPr/>
        </p:nvSpPr>
        <p:spPr>
          <a:xfrm>
            <a:off x="3384550" y="2060575"/>
            <a:ext cx="2339975" cy="2406650"/>
          </a:xfrm>
          <a:prstGeom prst="rect">
            <a:avLst/>
          </a:prstGeom>
          <a:noFill/>
          <a:ln w="9525">
            <a:noFill/>
          </a:ln>
        </p:spPr>
        <p:txBody>
          <a:bodyPr>
            <a:spAutoFit/>
          </a:bodyPr>
          <a:p>
            <a:pPr>
              <a:spcBef>
                <a:spcPct val="50000"/>
              </a:spcBef>
            </a:pPr>
            <a:r>
              <a:rPr lang="zh-CN" altLang="en-US">
                <a:latin typeface="Tahoma" panose="020B0604030504040204" pitchFamily="34" charset="0"/>
              </a:rPr>
              <a:t>工人</a:t>
            </a:r>
            <a:r>
              <a:rPr lang="en-US" altLang="zh-CN">
                <a:latin typeface="Tahoma" panose="020B0604030504040204" pitchFamily="34" charset="0"/>
              </a:rPr>
              <a:t>2</a:t>
            </a:r>
            <a:r>
              <a:rPr lang="zh-CN" altLang="en-US">
                <a:latin typeface="Tahoma" panose="020B0604030504040204" pitchFamily="34" charset="0"/>
              </a:rPr>
              <a:t>活动：</a:t>
            </a:r>
            <a:endParaRPr lang="zh-CN" altLang="en-US">
              <a:latin typeface="Tahoma" panose="020B0604030504040204" pitchFamily="34" charset="0"/>
            </a:endParaRPr>
          </a:p>
          <a:p>
            <a:pPr>
              <a:spcBef>
                <a:spcPct val="10000"/>
              </a:spcBef>
            </a:pPr>
            <a:r>
              <a:rPr lang="en-US" altLang="zh-CN">
                <a:latin typeface="Tahoma" panose="020B0604030504040204" pitchFamily="34" charset="0"/>
              </a:rPr>
              <a:t>Do{</a:t>
            </a:r>
            <a:endParaRPr lang="en-US" altLang="zh-CN">
              <a:latin typeface="Tahoma" panose="020B0604030504040204" pitchFamily="34" charset="0"/>
            </a:endParaRPr>
          </a:p>
          <a:p>
            <a:pPr>
              <a:spcBef>
                <a:spcPct val="10000"/>
              </a:spcBef>
            </a:pPr>
            <a:r>
              <a:rPr lang="en-US" altLang="zh-CN">
                <a:latin typeface="Tahoma" panose="020B0604030504040204" pitchFamily="34" charset="0"/>
              </a:rPr>
              <a:t>      </a:t>
            </a:r>
            <a:r>
              <a:rPr lang="zh-CN" altLang="en-US">
                <a:latin typeface="Tahoma" panose="020B0604030504040204" pitchFamily="34" charset="0"/>
              </a:rPr>
              <a:t>加工一个车轮</a:t>
            </a:r>
            <a:endParaRPr lang="zh-CN" altLang="en-US">
              <a:latin typeface="Tahoma" panose="020B0604030504040204" pitchFamily="34" charset="0"/>
            </a:endParaRPr>
          </a:p>
          <a:p>
            <a:pPr>
              <a:spcBef>
                <a:spcPct val="10000"/>
              </a:spcBef>
            </a:pPr>
            <a:r>
              <a:rPr lang="zh-CN" altLang="en-US">
                <a:latin typeface="Tahoma" panose="020B0604030504040204" pitchFamily="34" charset="0"/>
              </a:rPr>
              <a:t>      </a:t>
            </a:r>
            <a:r>
              <a:rPr lang="en-US" altLang="zh-CN">
                <a:latin typeface="Tahoma" panose="020B0604030504040204" pitchFamily="34" charset="0"/>
              </a:rPr>
              <a:t>P(empty)</a:t>
            </a:r>
            <a:endParaRPr lang="en-US" altLang="zh-CN">
              <a:latin typeface="Tahoma" panose="020B0604030504040204" pitchFamily="34" charset="0"/>
            </a:endParaRPr>
          </a:p>
          <a:p>
            <a:pPr>
              <a:spcBef>
                <a:spcPct val="10000"/>
              </a:spcBef>
            </a:pPr>
            <a:r>
              <a:rPr lang="en-US" altLang="zh-CN">
                <a:latin typeface="Tahoma" panose="020B0604030504040204" pitchFamily="34" charset="0"/>
              </a:rPr>
              <a:t>      </a:t>
            </a:r>
            <a:r>
              <a:rPr lang="zh-CN" altLang="en-US">
                <a:latin typeface="Tahoma" panose="020B0604030504040204" pitchFamily="34" charset="0"/>
              </a:rPr>
              <a:t>车轮放入箱中</a:t>
            </a:r>
            <a:endParaRPr lang="zh-CN" altLang="en-US">
              <a:latin typeface="Tahoma" panose="020B0604030504040204" pitchFamily="34" charset="0"/>
            </a:endParaRPr>
          </a:p>
          <a:p>
            <a:pPr>
              <a:spcBef>
                <a:spcPct val="10000"/>
              </a:spcBef>
            </a:pPr>
            <a:r>
              <a:rPr lang="zh-CN" altLang="en-US">
                <a:latin typeface="Tahoma" panose="020B0604030504040204" pitchFamily="34" charset="0"/>
              </a:rPr>
              <a:t>      </a:t>
            </a:r>
            <a:r>
              <a:rPr lang="en-US" altLang="zh-CN">
                <a:latin typeface="Tahoma" panose="020B0604030504040204" pitchFamily="34" charset="0"/>
              </a:rPr>
              <a:t>V(wheel)</a:t>
            </a:r>
            <a:endParaRPr lang="en-US" altLang="zh-CN">
              <a:latin typeface="Tahoma" panose="020B0604030504040204" pitchFamily="34" charset="0"/>
            </a:endParaRPr>
          </a:p>
          <a:p>
            <a:pPr>
              <a:spcBef>
                <a:spcPct val="10000"/>
              </a:spcBef>
            </a:pPr>
            <a:r>
              <a:rPr lang="en-US" altLang="zh-CN">
                <a:latin typeface="Tahoma" panose="020B0604030504040204" pitchFamily="34" charset="0"/>
              </a:rPr>
              <a:t>}while(1)</a:t>
            </a:r>
            <a:endParaRPr lang="en-US" altLang="zh-CN">
              <a:latin typeface="Tahoma" panose="020B0604030504040204" pitchFamily="34" charset="0"/>
            </a:endParaRPr>
          </a:p>
        </p:txBody>
      </p:sp>
      <p:sp>
        <p:nvSpPr>
          <p:cNvPr id="130053" name="文本框 130052"/>
          <p:cNvSpPr txBox="1"/>
          <p:nvPr/>
        </p:nvSpPr>
        <p:spPr>
          <a:xfrm>
            <a:off x="5975350" y="2060575"/>
            <a:ext cx="2303463" cy="4538663"/>
          </a:xfrm>
          <a:prstGeom prst="rect">
            <a:avLst/>
          </a:prstGeom>
          <a:noFill/>
          <a:ln w="9525">
            <a:noFill/>
          </a:ln>
        </p:spPr>
        <p:txBody>
          <a:bodyPr>
            <a:spAutoFit/>
          </a:bodyPr>
          <a:p>
            <a:pPr>
              <a:spcBef>
                <a:spcPct val="50000"/>
              </a:spcBef>
            </a:pPr>
            <a:r>
              <a:rPr lang="zh-CN" altLang="en-US">
                <a:latin typeface="Tahoma" panose="020B0604030504040204" pitchFamily="34" charset="0"/>
              </a:rPr>
              <a:t>工人</a:t>
            </a:r>
            <a:r>
              <a:rPr lang="en-US" altLang="zh-CN">
                <a:latin typeface="Tahoma" panose="020B0604030504040204" pitchFamily="34" charset="0"/>
              </a:rPr>
              <a:t>3</a:t>
            </a:r>
            <a:r>
              <a:rPr lang="zh-CN" altLang="en-US">
                <a:latin typeface="Tahoma" panose="020B0604030504040204" pitchFamily="34" charset="0"/>
              </a:rPr>
              <a:t>活动：</a:t>
            </a:r>
            <a:endParaRPr lang="zh-CN" altLang="en-US">
              <a:latin typeface="Tahoma" panose="020B0604030504040204" pitchFamily="34" charset="0"/>
            </a:endParaRPr>
          </a:p>
          <a:p>
            <a:pPr>
              <a:spcBef>
                <a:spcPct val="10000"/>
              </a:spcBef>
            </a:pPr>
            <a:r>
              <a:rPr lang="en-US" altLang="zh-CN">
                <a:latin typeface="Tahoma" panose="020B0604030504040204" pitchFamily="34" charset="0"/>
              </a:rPr>
              <a:t>Do{</a:t>
            </a:r>
            <a:endParaRPr lang="en-US" altLang="zh-CN">
              <a:latin typeface="Tahoma" panose="020B0604030504040204" pitchFamily="34" charset="0"/>
            </a:endParaRPr>
          </a:p>
          <a:p>
            <a:pPr>
              <a:spcBef>
                <a:spcPct val="10000"/>
              </a:spcBef>
            </a:pPr>
            <a:r>
              <a:rPr lang="en-US" altLang="zh-CN">
                <a:latin typeface="Tahoma" panose="020B0604030504040204" pitchFamily="34" charset="0"/>
              </a:rPr>
              <a:t>      P(frame)</a:t>
            </a:r>
            <a:endParaRPr lang="en-US" altLang="zh-CN">
              <a:latin typeface="Tahoma" panose="020B0604030504040204" pitchFamily="34" charset="0"/>
            </a:endParaRPr>
          </a:p>
          <a:p>
            <a:pPr>
              <a:spcBef>
                <a:spcPct val="10000"/>
              </a:spcBef>
            </a:pPr>
            <a:r>
              <a:rPr lang="en-US" altLang="zh-CN">
                <a:latin typeface="Tahoma" panose="020B0604030504040204" pitchFamily="34" charset="0"/>
              </a:rPr>
              <a:t>      </a:t>
            </a:r>
            <a:r>
              <a:rPr lang="zh-CN" altLang="en-US">
                <a:latin typeface="Tahoma" panose="020B0604030504040204" pitchFamily="34" charset="0"/>
              </a:rPr>
              <a:t>箱中取一车架</a:t>
            </a:r>
            <a:endParaRPr lang="zh-CN" altLang="en-US">
              <a:latin typeface="Tahoma" panose="020B0604030504040204" pitchFamily="34" charset="0"/>
            </a:endParaRPr>
          </a:p>
          <a:p>
            <a:pPr>
              <a:spcBef>
                <a:spcPct val="10000"/>
              </a:spcBef>
            </a:pPr>
            <a:r>
              <a:rPr lang="zh-CN" altLang="en-US">
                <a:latin typeface="Tahoma" panose="020B0604030504040204" pitchFamily="34" charset="0"/>
              </a:rPr>
              <a:t>      </a:t>
            </a:r>
            <a:r>
              <a:rPr lang="en-US" altLang="zh-CN">
                <a:latin typeface="Tahoma" panose="020B0604030504040204" pitchFamily="34" charset="0"/>
              </a:rPr>
              <a:t>V(empty)</a:t>
            </a:r>
            <a:endParaRPr lang="en-US" altLang="zh-CN">
              <a:latin typeface="Tahoma" panose="020B0604030504040204" pitchFamily="34" charset="0"/>
            </a:endParaRPr>
          </a:p>
          <a:p>
            <a:pPr>
              <a:spcBef>
                <a:spcPct val="10000"/>
              </a:spcBef>
            </a:pPr>
            <a:r>
              <a:rPr lang="en-US" altLang="zh-CN">
                <a:latin typeface="Tahoma" panose="020B0604030504040204" pitchFamily="34" charset="0"/>
              </a:rPr>
              <a:t>      P(wheel)</a:t>
            </a:r>
            <a:endParaRPr lang="en-US" altLang="zh-CN">
              <a:latin typeface="Tahoma" panose="020B0604030504040204" pitchFamily="34" charset="0"/>
            </a:endParaRPr>
          </a:p>
          <a:p>
            <a:pPr>
              <a:spcBef>
                <a:spcPct val="10000"/>
              </a:spcBef>
            </a:pPr>
            <a:r>
              <a:rPr lang="en-US" altLang="zh-CN">
                <a:latin typeface="Tahoma" panose="020B0604030504040204" pitchFamily="34" charset="0"/>
              </a:rPr>
              <a:t>      P(wheel)</a:t>
            </a:r>
            <a:endParaRPr lang="en-US" altLang="zh-CN">
              <a:latin typeface="Tahoma" panose="020B0604030504040204" pitchFamily="34" charset="0"/>
            </a:endParaRPr>
          </a:p>
          <a:p>
            <a:pPr>
              <a:spcBef>
                <a:spcPct val="10000"/>
              </a:spcBef>
            </a:pPr>
            <a:r>
              <a:rPr lang="en-US" altLang="zh-CN">
                <a:latin typeface="Tahoma" panose="020B0604030504040204" pitchFamily="34" charset="0"/>
              </a:rPr>
              <a:t>      </a:t>
            </a:r>
            <a:r>
              <a:rPr lang="zh-CN" altLang="en-US">
                <a:latin typeface="Tahoma" panose="020B0604030504040204" pitchFamily="34" charset="0"/>
              </a:rPr>
              <a:t>箱中取二车轮</a:t>
            </a:r>
            <a:endParaRPr lang="zh-CN" altLang="en-US">
              <a:latin typeface="Tahoma" panose="020B0604030504040204" pitchFamily="34" charset="0"/>
            </a:endParaRPr>
          </a:p>
          <a:p>
            <a:pPr>
              <a:spcBef>
                <a:spcPct val="10000"/>
              </a:spcBef>
            </a:pPr>
            <a:r>
              <a:rPr lang="zh-CN" altLang="en-US">
                <a:latin typeface="Tahoma" panose="020B0604030504040204" pitchFamily="34" charset="0"/>
              </a:rPr>
              <a:t>      </a:t>
            </a:r>
            <a:r>
              <a:rPr lang="en-US" altLang="zh-CN">
                <a:latin typeface="Tahoma" panose="020B0604030504040204" pitchFamily="34" charset="0"/>
              </a:rPr>
              <a:t>V(empty)</a:t>
            </a:r>
            <a:endParaRPr lang="en-US" altLang="zh-CN">
              <a:latin typeface="Tahoma" panose="020B0604030504040204" pitchFamily="34" charset="0"/>
            </a:endParaRPr>
          </a:p>
          <a:p>
            <a:pPr>
              <a:spcBef>
                <a:spcPct val="10000"/>
              </a:spcBef>
            </a:pPr>
            <a:r>
              <a:rPr lang="en-US" altLang="zh-CN">
                <a:latin typeface="Tahoma" panose="020B0604030504040204" pitchFamily="34" charset="0"/>
              </a:rPr>
              <a:t>      V(empty)</a:t>
            </a:r>
            <a:endParaRPr lang="en-US" altLang="zh-CN">
              <a:latin typeface="Tahoma" panose="020B0604030504040204" pitchFamily="34" charset="0"/>
            </a:endParaRPr>
          </a:p>
          <a:p>
            <a:pPr>
              <a:spcBef>
                <a:spcPct val="10000"/>
              </a:spcBef>
            </a:pPr>
            <a:r>
              <a:rPr lang="en-US" altLang="zh-CN">
                <a:latin typeface="Tahoma" panose="020B0604030504040204" pitchFamily="34" charset="0"/>
              </a:rPr>
              <a:t>      </a:t>
            </a:r>
            <a:r>
              <a:rPr lang="zh-CN" altLang="en-US">
                <a:latin typeface="Tahoma" panose="020B0604030504040204" pitchFamily="34" charset="0"/>
              </a:rPr>
              <a:t>组装成一台车</a:t>
            </a:r>
            <a:endParaRPr lang="zh-CN" altLang="en-US">
              <a:latin typeface="Tahoma" panose="020B0604030504040204" pitchFamily="34" charset="0"/>
            </a:endParaRPr>
          </a:p>
          <a:p>
            <a:pPr>
              <a:spcBef>
                <a:spcPct val="10000"/>
              </a:spcBef>
            </a:pPr>
            <a:r>
              <a:rPr lang="en-US" altLang="zh-CN">
                <a:latin typeface="Tahoma" panose="020B0604030504040204" pitchFamily="34" charset="0"/>
              </a:rPr>
              <a:t>}while(1)</a:t>
            </a:r>
            <a:endParaRPr lang="en-US" altLang="zh-CN">
              <a:latin typeface="Tahoma" panose="020B0604030504040204" pitchFamily="34" charset="0"/>
            </a:endParaRPr>
          </a:p>
          <a:p>
            <a:pPr>
              <a:spcBef>
                <a:spcPct val="50000"/>
              </a:spcBef>
            </a:pPr>
            <a:endParaRPr lang="zh-CN" altLang="en-US">
              <a:latin typeface="Tahoma" panose="020B0604030504040204" pitchFamily="34" charset="0"/>
            </a:endParaRPr>
          </a:p>
        </p:txBody>
      </p:sp>
      <p:sp>
        <p:nvSpPr>
          <p:cNvPr id="130054" name="文本框 130053"/>
          <p:cNvSpPr txBox="1"/>
          <p:nvPr/>
        </p:nvSpPr>
        <p:spPr>
          <a:xfrm>
            <a:off x="755650" y="5186363"/>
            <a:ext cx="4608513" cy="1768475"/>
          </a:xfrm>
          <a:prstGeom prst="rect">
            <a:avLst/>
          </a:prstGeom>
          <a:noFill/>
          <a:ln w="9525">
            <a:noFill/>
          </a:ln>
        </p:spPr>
        <p:txBody>
          <a:bodyPr>
            <a:spAutoFit/>
          </a:bodyPr>
          <a:p>
            <a:pPr>
              <a:spcBef>
                <a:spcPct val="50000"/>
              </a:spcBef>
            </a:pPr>
            <a:r>
              <a:rPr lang="zh-CN" altLang="en-US">
                <a:latin typeface="Tahoma" panose="020B0604030504040204" pitchFamily="34" charset="0"/>
              </a:rPr>
              <a:t>死锁情况：</a:t>
            </a:r>
            <a:r>
              <a:rPr lang="en-US" altLang="zh-CN">
                <a:latin typeface="Tahoma" panose="020B0604030504040204" pitchFamily="34" charset="0"/>
              </a:rPr>
              <a:t>K</a:t>
            </a:r>
            <a:r>
              <a:rPr lang="zh-CN" altLang="en-US">
                <a:latin typeface="Tahoma" panose="020B0604030504040204" pitchFamily="34" charset="0"/>
              </a:rPr>
              <a:t>个车轮，</a:t>
            </a:r>
            <a:r>
              <a:rPr lang="en-US" altLang="zh-CN">
                <a:latin typeface="Tahoma" panose="020B0604030504040204" pitchFamily="34" charset="0"/>
              </a:rPr>
              <a:t>k</a:t>
            </a:r>
            <a:r>
              <a:rPr lang="zh-CN" altLang="en-US">
                <a:latin typeface="Tahoma" panose="020B0604030504040204" pitchFamily="34" charset="0"/>
              </a:rPr>
              <a:t>个或</a:t>
            </a:r>
            <a:r>
              <a:rPr lang="en-US" altLang="zh-CN">
                <a:latin typeface="Tahoma" panose="020B0604030504040204" pitchFamily="34" charset="0"/>
              </a:rPr>
              <a:t>k-1</a:t>
            </a:r>
            <a:r>
              <a:rPr lang="zh-CN" altLang="en-US">
                <a:latin typeface="Tahoma" panose="020B0604030504040204" pitchFamily="34" charset="0"/>
              </a:rPr>
              <a:t>个车架</a:t>
            </a:r>
            <a:endParaRPr lang="zh-CN" altLang="en-US">
              <a:latin typeface="Tahoma" panose="020B0604030504040204" pitchFamily="34" charset="0"/>
            </a:endParaRPr>
          </a:p>
          <a:p>
            <a:pPr>
              <a:spcBef>
                <a:spcPct val="50000"/>
              </a:spcBef>
            </a:pPr>
            <a:r>
              <a:rPr lang="zh-CN" altLang="en-US">
                <a:latin typeface="Tahoma" panose="020B0604030504040204" pitchFamily="34" charset="0"/>
              </a:rPr>
              <a:t>死锁防止：车架不超过</a:t>
            </a:r>
            <a:r>
              <a:rPr lang="en-US" altLang="zh-CN">
                <a:latin typeface="Tahoma" panose="020B0604030504040204" pitchFamily="34" charset="0"/>
              </a:rPr>
              <a:t>k-2</a:t>
            </a:r>
            <a:r>
              <a:rPr lang="zh-CN" altLang="en-US">
                <a:latin typeface="Tahoma" panose="020B0604030504040204" pitchFamily="34" charset="0"/>
              </a:rPr>
              <a:t>个（</a:t>
            </a:r>
            <a:r>
              <a:rPr lang="en-US" altLang="zh-CN">
                <a:latin typeface="Tahoma" panose="020B0604030504040204" pitchFamily="34" charset="0"/>
              </a:rPr>
              <a:t>S1</a:t>
            </a:r>
            <a:r>
              <a:rPr lang="zh-CN" altLang="en-US">
                <a:latin typeface="Tahoma" panose="020B0604030504040204" pitchFamily="34" charset="0"/>
              </a:rPr>
              <a:t>）</a:t>
            </a:r>
            <a:endParaRPr lang="zh-CN" altLang="en-US">
              <a:latin typeface="Tahoma" panose="020B0604030504040204" pitchFamily="34" charset="0"/>
            </a:endParaRPr>
          </a:p>
          <a:p>
            <a:pPr>
              <a:spcBef>
                <a:spcPct val="50000"/>
              </a:spcBef>
            </a:pPr>
            <a:r>
              <a:rPr lang="zh-CN" altLang="en-US">
                <a:latin typeface="Tahoma" panose="020B0604030504040204" pitchFamily="34" charset="0"/>
              </a:rPr>
              <a:t>                 车轮不超过</a:t>
            </a:r>
            <a:r>
              <a:rPr lang="en-US" altLang="zh-CN">
                <a:latin typeface="Tahoma" panose="020B0604030504040204" pitchFamily="34" charset="0"/>
              </a:rPr>
              <a:t>k-1</a:t>
            </a:r>
            <a:r>
              <a:rPr lang="zh-CN" altLang="en-US">
                <a:latin typeface="Tahoma" panose="020B0604030504040204" pitchFamily="34" charset="0"/>
              </a:rPr>
              <a:t>个（</a:t>
            </a:r>
            <a:r>
              <a:rPr lang="en-US" altLang="zh-CN">
                <a:latin typeface="Tahoma" panose="020B0604030504040204" pitchFamily="34" charset="0"/>
              </a:rPr>
              <a:t>S2</a:t>
            </a:r>
            <a:r>
              <a:rPr lang="zh-CN" altLang="en-US">
                <a:latin typeface="Tahoma" panose="020B0604030504040204" pitchFamily="34" charset="0"/>
              </a:rPr>
              <a:t>）</a:t>
            </a:r>
            <a:endParaRPr lang="zh-CN" altLang="en-US">
              <a:latin typeface="Tahoma" panose="020B0604030504040204" pitchFamily="34" charset="0"/>
            </a:endParaRPr>
          </a:p>
          <a:p>
            <a:pPr>
              <a:spcBef>
                <a:spcPct val="50000"/>
              </a:spcBef>
            </a:pPr>
            <a:endParaRPr lang="zh-CN" altLang="en-US">
              <a:latin typeface="Tahoma" panose="020B0604030504040204" pitchFamily="34" charset="0"/>
            </a:endParaRP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1074" name="标题 131073"/>
          <p:cNvSpPr>
            <a:spLocks noGrp="1"/>
          </p:cNvSpPr>
          <p:nvPr>
            <p:ph type="title"/>
          </p:nvPr>
        </p:nvSpPr>
        <p:spPr/>
        <p:txBody>
          <a:bodyPr anchor="b"/>
          <a:p>
            <a:r>
              <a:rPr lang="zh-CN" altLang="en-US" b="1"/>
              <a:t>例</a:t>
            </a:r>
            <a:r>
              <a:rPr lang="en-US" altLang="zh-CN" b="1"/>
              <a:t>6. </a:t>
            </a:r>
            <a:r>
              <a:rPr lang="zh-CN" altLang="en-US" b="1"/>
              <a:t>生产线问题</a:t>
            </a:r>
            <a:endParaRPr lang="zh-CN" altLang="en-US" b="1"/>
          </a:p>
        </p:txBody>
      </p:sp>
      <p:sp>
        <p:nvSpPr>
          <p:cNvPr id="131075" name="文本框 131074"/>
          <p:cNvSpPr txBox="1"/>
          <p:nvPr/>
        </p:nvSpPr>
        <p:spPr>
          <a:xfrm>
            <a:off x="900113" y="2060575"/>
            <a:ext cx="2376487" cy="2741613"/>
          </a:xfrm>
          <a:prstGeom prst="rect">
            <a:avLst/>
          </a:prstGeom>
          <a:noFill/>
          <a:ln w="9525">
            <a:noFill/>
          </a:ln>
        </p:spPr>
        <p:txBody>
          <a:bodyPr>
            <a:spAutoFit/>
          </a:bodyPr>
          <a:p>
            <a:pPr>
              <a:spcBef>
                <a:spcPct val="50000"/>
              </a:spcBef>
            </a:pPr>
            <a:r>
              <a:rPr lang="zh-CN" altLang="en-US">
                <a:latin typeface="Tahoma" panose="020B0604030504040204" pitchFamily="34" charset="0"/>
              </a:rPr>
              <a:t>工人</a:t>
            </a:r>
            <a:r>
              <a:rPr lang="en-US" altLang="zh-CN">
                <a:latin typeface="Tahoma" panose="020B0604030504040204" pitchFamily="34" charset="0"/>
              </a:rPr>
              <a:t>1</a:t>
            </a:r>
            <a:r>
              <a:rPr lang="zh-CN" altLang="en-US">
                <a:latin typeface="Tahoma" panose="020B0604030504040204" pitchFamily="34" charset="0"/>
              </a:rPr>
              <a:t>活动：</a:t>
            </a:r>
            <a:endParaRPr lang="zh-CN" altLang="en-US">
              <a:latin typeface="Tahoma" panose="020B0604030504040204" pitchFamily="34" charset="0"/>
            </a:endParaRPr>
          </a:p>
          <a:p>
            <a:pPr>
              <a:spcBef>
                <a:spcPct val="10000"/>
              </a:spcBef>
            </a:pPr>
            <a:r>
              <a:rPr lang="en-US" altLang="zh-CN">
                <a:latin typeface="Tahoma" panose="020B0604030504040204" pitchFamily="34" charset="0"/>
              </a:rPr>
              <a:t>Do{</a:t>
            </a:r>
            <a:endParaRPr lang="en-US" altLang="zh-CN">
              <a:latin typeface="Tahoma" panose="020B0604030504040204" pitchFamily="34" charset="0"/>
            </a:endParaRPr>
          </a:p>
          <a:p>
            <a:pPr>
              <a:spcBef>
                <a:spcPct val="10000"/>
              </a:spcBef>
            </a:pPr>
            <a:r>
              <a:rPr lang="en-US" altLang="zh-CN">
                <a:latin typeface="Tahoma" panose="020B0604030504040204" pitchFamily="34" charset="0"/>
              </a:rPr>
              <a:t>      </a:t>
            </a:r>
            <a:r>
              <a:rPr lang="zh-CN" altLang="en-US">
                <a:latin typeface="Tahoma" panose="020B0604030504040204" pitchFamily="34" charset="0"/>
              </a:rPr>
              <a:t>加工一个车架</a:t>
            </a:r>
            <a:endParaRPr lang="zh-CN" altLang="en-US">
              <a:latin typeface="Tahoma" panose="020B0604030504040204" pitchFamily="34" charset="0"/>
            </a:endParaRPr>
          </a:p>
          <a:p>
            <a:pPr>
              <a:spcBef>
                <a:spcPct val="10000"/>
              </a:spcBef>
            </a:pPr>
            <a:r>
              <a:rPr lang="zh-CN" altLang="en-US">
                <a:latin typeface="Tahoma" panose="020B0604030504040204" pitchFamily="34" charset="0"/>
              </a:rPr>
              <a:t>      </a:t>
            </a:r>
            <a:r>
              <a:rPr lang="en-US" altLang="zh-CN">
                <a:latin typeface="Tahoma" panose="020B0604030504040204" pitchFamily="34" charset="0"/>
              </a:rPr>
              <a:t>P(S1)</a:t>
            </a:r>
            <a:endParaRPr lang="en-US" altLang="zh-CN">
              <a:latin typeface="Tahoma" panose="020B0604030504040204" pitchFamily="34" charset="0"/>
            </a:endParaRPr>
          </a:p>
          <a:p>
            <a:pPr>
              <a:spcBef>
                <a:spcPct val="10000"/>
              </a:spcBef>
            </a:pPr>
            <a:r>
              <a:rPr lang="en-US" altLang="zh-CN">
                <a:latin typeface="Tahoma" panose="020B0604030504040204" pitchFamily="34" charset="0"/>
              </a:rPr>
              <a:t>      P(empty)</a:t>
            </a:r>
            <a:endParaRPr lang="en-US" altLang="zh-CN">
              <a:latin typeface="Tahoma" panose="020B0604030504040204" pitchFamily="34" charset="0"/>
            </a:endParaRPr>
          </a:p>
          <a:p>
            <a:pPr>
              <a:spcBef>
                <a:spcPct val="10000"/>
              </a:spcBef>
            </a:pPr>
            <a:r>
              <a:rPr lang="en-US" altLang="zh-CN">
                <a:latin typeface="Tahoma" panose="020B0604030504040204" pitchFamily="34" charset="0"/>
              </a:rPr>
              <a:t>      </a:t>
            </a:r>
            <a:r>
              <a:rPr lang="zh-CN" altLang="en-US">
                <a:latin typeface="Tahoma" panose="020B0604030504040204" pitchFamily="34" charset="0"/>
              </a:rPr>
              <a:t>车架放入箱中</a:t>
            </a:r>
            <a:endParaRPr lang="zh-CN" altLang="en-US">
              <a:latin typeface="Tahoma" panose="020B0604030504040204" pitchFamily="34" charset="0"/>
            </a:endParaRPr>
          </a:p>
          <a:p>
            <a:pPr>
              <a:spcBef>
                <a:spcPct val="10000"/>
              </a:spcBef>
            </a:pPr>
            <a:r>
              <a:rPr lang="zh-CN" altLang="en-US">
                <a:latin typeface="Tahoma" panose="020B0604030504040204" pitchFamily="34" charset="0"/>
              </a:rPr>
              <a:t>      </a:t>
            </a:r>
            <a:r>
              <a:rPr lang="en-US" altLang="zh-CN">
                <a:latin typeface="Tahoma" panose="020B0604030504040204" pitchFamily="34" charset="0"/>
              </a:rPr>
              <a:t>V(frame)</a:t>
            </a:r>
            <a:endParaRPr lang="en-US" altLang="zh-CN">
              <a:latin typeface="Tahoma" panose="020B0604030504040204" pitchFamily="34" charset="0"/>
            </a:endParaRPr>
          </a:p>
          <a:p>
            <a:pPr>
              <a:spcBef>
                <a:spcPct val="10000"/>
              </a:spcBef>
            </a:pPr>
            <a:r>
              <a:rPr lang="en-US" altLang="zh-CN">
                <a:latin typeface="Tahoma" panose="020B0604030504040204" pitchFamily="34" charset="0"/>
              </a:rPr>
              <a:t>}while(1)</a:t>
            </a:r>
            <a:endParaRPr lang="en-US" altLang="zh-CN">
              <a:latin typeface="Tahoma" panose="020B0604030504040204" pitchFamily="34" charset="0"/>
            </a:endParaRPr>
          </a:p>
        </p:txBody>
      </p:sp>
      <p:sp>
        <p:nvSpPr>
          <p:cNvPr id="131076" name="文本框 131075"/>
          <p:cNvSpPr txBox="1"/>
          <p:nvPr/>
        </p:nvSpPr>
        <p:spPr>
          <a:xfrm>
            <a:off x="3457575" y="2060575"/>
            <a:ext cx="2374900" cy="2741613"/>
          </a:xfrm>
          <a:prstGeom prst="rect">
            <a:avLst/>
          </a:prstGeom>
          <a:noFill/>
          <a:ln w="9525">
            <a:noFill/>
          </a:ln>
        </p:spPr>
        <p:txBody>
          <a:bodyPr>
            <a:spAutoFit/>
          </a:bodyPr>
          <a:p>
            <a:pPr>
              <a:spcBef>
                <a:spcPct val="50000"/>
              </a:spcBef>
            </a:pPr>
            <a:r>
              <a:rPr lang="zh-CN" altLang="en-US">
                <a:latin typeface="Tahoma" panose="020B0604030504040204" pitchFamily="34" charset="0"/>
              </a:rPr>
              <a:t>工人</a:t>
            </a:r>
            <a:r>
              <a:rPr lang="en-US" altLang="zh-CN">
                <a:latin typeface="Tahoma" panose="020B0604030504040204" pitchFamily="34" charset="0"/>
              </a:rPr>
              <a:t>2</a:t>
            </a:r>
            <a:r>
              <a:rPr lang="zh-CN" altLang="en-US">
                <a:latin typeface="Tahoma" panose="020B0604030504040204" pitchFamily="34" charset="0"/>
              </a:rPr>
              <a:t>活动：</a:t>
            </a:r>
            <a:endParaRPr lang="zh-CN" altLang="en-US">
              <a:latin typeface="Tahoma" panose="020B0604030504040204" pitchFamily="34" charset="0"/>
            </a:endParaRPr>
          </a:p>
          <a:p>
            <a:pPr>
              <a:spcBef>
                <a:spcPct val="10000"/>
              </a:spcBef>
            </a:pPr>
            <a:r>
              <a:rPr lang="en-US" altLang="zh-CN">
                <a:latin typeface="Tahoma" panose="020B0604030504040204" pitchFamily="34" charset="0"/>
              </a:rPr>
              <a:t>Do{</a:t>
            </a:r>
            <a:endParaRPr lang="en-US" altLang="zh-CN">
              <a:latin typeface="Tahoma" panose="020B0604030504040204" pitchFamily="34" charset="0"/>
            </a:endParaRPr>
          </a:p>
          <a:p>
            <a:pPr>
              <a:spcBef>
                <a:spcPct val="10000"/>
              </a:spcBef>
            </a:pPr>
            <a:r>
              <a:rPr lang="en-US" altLang="zh-CN">
                <a:latin typeface="Tahoma" panose="020B0604030504040204" pitchFamily="34" charset="0"/>
              </a:rPr>
              <a:t>      </a:t>
            </a:r>
            <a:r>
              <a:rPr lang="zh-CN" altLang="en-US">
                <a:latin typeface="Tahoma" panose="020B0604030504040204" pitchFamily="34" charset="0"/>
              </a:rPr>
              <a:t>加工一个车轮</a:t>
            </a:r>
            <a:endParaRPr lang="zh-CN" altLang="en-US">
              <a:latin typeface="Tahoma" panose="020B0604030504040204" pitchFamily="34" charset="0"/>
            </a:endParaRPr>
          </a:p>
          <a:p>
            <a:pPr>
              <a:spcBef>
                <a:spcPct val="10000"/>
              </a:spcBef>
            </a:pPr>
            <a:r>
              <a:rPr lang="zh-CN" altLang="en-US">
                <a:latin typeface="Tahoma" panose="020B0604030504040204" pitchFamily="34" charset="0"/>
              </a:rPr>
              <a:t>      </a:t>
            </a:r>
            <a:r>
              <a:rPr lang="en-US" altLang="zh-CN">
                <a:latin typeface="Tahoma" panose="020B0604030504040204" pitchFamily="34" charset="0"/>
              </a:rPr>
              <a:t>P(S2)</a:t>
            </a:r>
            <a:endParaRPr lang="en-US" altLang="zh-CN">
              <a:latin typeface="Tahoma" panose="020B0604030504040204" pitchFamily="34" charset="0"/>
            </a:endParaRPr>
          </a:p>
          <a:p>
            <a:pPr>
              <a:spcBef>
                <a:spcPct val="10000"/>
              </a:spcBef>
            </a:pPr>
            <a:r>
              <a:rPr lang="en-US" altLang="zh-CN">
                <a:latin typeface="Tahoma" panose="020B0604030504040204" pitchFamily="34" charset="0"/>
              </a:rPr>
              <a:t>      P(empty)</a:t>
            </a:r>
            <a:endParaRPr lang="en-US" altLang="zh-CN">
              <a:latin typeface="Tahoma" panose="020B0604030504040204" pitchFamily="34" charset="0"/>
            </a:endParaRPr>
          </a:p>
          <a:p>
            <a:pPr>
              <a:spcBef>
                <a:spcPct val="10000"/>
              </a:spcBef>
            </a:pPr>
            <a:r>
              <a:rPr lang="en-US" altLang="zh-CN">
                <a:latin typeface="Tahoma" panose="020B0604030504040204" pitchFamily="34" charset="0"/>
              </a:rPr>
              <a:t>      </a:t>
            </a:r>
            <a:r>
              <a:rPr lang="zh-CN" altLang="en-US">
                <a:latin typeface="Tahoma" panose="020B0604030504040204" pitchFamily="34" charset="0"/>
              </a:rPr>
              <a:t>车轮放入箱中</a:t>
            </a:r>
            <a:endParaRPr lang="zh-CN" altLang="en-US">
              <a:latin typeface="Tahoma" panose="020B0604030504040204" pitchFamily="34" charset="0"/>
            </a:endParaRPr>
          </a:p>
          <a:p>
            <a:pPr>
              <a:spcBef>
                <a:spcPct val="10000"/>
              </a:spcBef>
            </a:pPr>
            <a:r>
              <a:rPr lang="zh-CN" altLang="en-US">
                <a:latin typeface="Tahoma" panose="020B0604030504040204" pitchFamily="34" charset="0"/>
              </a:rPr>
              <a:t>      </a:t>
            </a:r>
            <a:r>
              <a:rPr lang="en-US" altLang="zh-CN">
                <a:latin typeface="Tahoma" panose="020B0604030504040204" pitchFamily="34" charset="0"/>
              </a:rPr>
              <a:t>V(wheel)</a:t>
            </a:r>
            <a:endParaRPr lang="en-US" altLang="zh-CN">
              <a:latin typeface="Tahoma" panose="020B0604030504040204" pitchFamily="34" charset="0"/>
            </a:endParaRPr>
          </a:p>
          <a:p>
            <a:pPr>
              <a:spcBef>
                <a:spcPct val="10000"/>
              </a:spcBef>
            </a:pPr>
            <a:r>
              <a:rPr lang="en-US" altLang="zh-CN">
                <a:latin typeface="Tahoma" panose="020B0604030504040204" pitchFamily="34" charset="0"/>
              </a:rPr>
              <a:t>}while(1)</a:t>
            </a:r>
            <a:endParaRPr lang="en-US" altLang="zh-CN">
              <a:latin typeface="Tahoma" panose="020B0604030504040204" pitchFamily="34" charset="0"/>
            </a:endParaRPr>
          </a:p>
        </p:txBody>
      </p:sp>
      <p:sp>
        <p:nvSpPr>
          <p:cNvPr id="131077" name="文本框 131076"/>
          <p:cNvSpPr txBox="1"/>
          <p:nvPr/>
        </p:nvSpPr>
        <p:spPr>
          <a:xfrm>
            <a:off x="6048375" y="2060575"/>
            <a:ext cx="2555875" cy="4664075"/>
          </a:xfrm>
          <a:prstGeom prst="rect">
            <a:avLst/>
          </a:prstGeom>
          <a:noFill/>
          <a:ln w="9525">
            <a:noFill/>
          </a:ln>
        </p:spPr>
        <p:txBody>
          <a:bodyPr>
            <a:spAutoFit/>
          </a:bodyPr>
          <a:p>
            <a:r>
              <a:rPr lang="zh-CN" altLang="en-US">
                <a:latin typeface="Tahoma" panose="020B0604030504040204" pitchFamily="34" charset="0"/>
              </a:rPr>
              <a:t>工人</a:t>
            </a:r>
            <a:r>
              <a:rPr lang="en-US" altLang="zh-CN">
                <a:latin typeface="Tahoma" panose="020B0604030504040204" pitchFamily="34" charset="0"/>
              </a:rPr>
              <a:t>3</a:t>
            </a:r>
            <a:r>
              <a:rPr lang="zh-CN" altLang="en-US">
                <a:latin typeface="Tahoma" panose="020B0604030504040204" pitchFamily="34" charset="0"/>
              </a:rPr>
              <a:t>活动：</a:t>
            </a:r>
            <a:endParaRPr lang="zh-CN" altLang="en-US">
              <a:latin typeface="Tahoma" panose="020B0604030504040204" pitchFamily="34" charset="0"/>
            </a:endParaRPr>
          </a:p>
          <a:p>
            <a:r>
              <a:rPr lang="en-US" altLang="zh-CN">
                <a:latin typeface="Tahoma" panose="020B0604030504040204" pitchFamily="34" charset="0"/>
              </a:rPr>
              <a:t>Do{</a:t>
            </a:r>
            <a:endParaRPr lang="en-US" altLang="zh-CN">
              <a:latin typeface="Tahoma" panose="020B0604030504040204" pitchFamily="34" charset="0"/>
            </a:endParaRPr>
          </a:p>
          <a:p>
            <a:r>
              <a:rPr lang="en-US" altLang="zh-CN">
                <a:latin typeface="Tahoma" panose="020B0604030504040204" pitchFamily="34" charset="0"/>
              </a:rPr>
              <a:t>      P(frame)</a:t>
            </a:r>
            <a:endParaRPr lang="en-US" altLang="zh-CN">
              <a:latin typeface="Tahoma" panose="020B0604030504040204" pitchFamily="34" charset="0"/>
            </a:endParaRPr>
          </a:p>
          <a:p>
            <a:r>
              <a:rPr lang="en-US" altLang="zh-CN">
                <a:latin typeface="Tahoma" panose="020B0604030504040204" pitchFamily="34" charset="0"/>
              </a:rPr>
              <a:t>      </a:t>
            </a:r>
            <a:r>
              <a:rPr lang="zh-CN" altLang="en-US">
                <a:latin typeface="Tahoma" panose="020B0604030504040204" pitchFamily="34" charset="0"/>
              </a:rPr>
              <a:t>箱中取一车架</a:t>
            </a:r>
            <a:endParaRPr lang="zh-CN" altLang="en-US">
              <a:latin typeface="Tahoma" panose="020B0604030504040204" pitchFamily="34" charset="0"/>
            </a:endParaRPr>
          </a:p>
          <a:p>
            <a:r>
              <a:rPr lang="zh-CN" altLang="en-US">
                <a:latin typeface="Tahoma" panose="020B0604030504040204" pitchFamily="34" charset="0"/>
              </a:rPr>
              <a:t>      </a:t>
            </a:r>
            <a:r>
              <a:rPr lang="en-US" altLang="zh-CN">
                <a:latin typeface="Tahoma" panose="020B0604030504040204" pitchFamily="34" charset="0"/>
              </a:rPr>
              <a:t>V(empty)</a:t>
            </a:r>
            <a:endParaRPr lang="en-US" altLang="zh-CN">
              <a:latin typeface="Tahoma" panose="020B0604030504040204" pitchFamily="34" charset="0"/>
            </a:endParaRPr>
          </a:p>
          <a:p>
            <a:r>
              <a:rPr lang="en-US" altLang="zh-CN">
                <a:latin typeface="Tahoma" panose="020B0604030504040204" pitchFamily="34" charset="0"/>
              </a:rPr>
              <a:t>      V(S1)</a:t>
            </a:r>
            <a:endParaRPr lang="en-US" altLang="zh-CN">
              <a:latin typeface="Tahoma" panose="020B0604030504040204" pitchFamily="34" charset="0"/>
            </a:endParaRPr>
          </a:p>
          <a:p>
            <a:r>
              <a:rPr lang="en-US" altLang="zh-CN">
                <a:latin typeface="Tahoma" panose="020B0604030504040204" pitchFamily="34" charset="0"/>
              </a:rPr>
              <a:t>      P(wheel)</a:t>
            </a:r>
            <a:endParaRPr lang="en-US" altLang="zh-CN">
              <a:latin typeface="Tahoma" panose="020B0604030504040204" pitchFamily="34" charset="0"/>
            </a:endParaRPr>
          </a:p>
          <a:p>
            <a:r>
              <a:rPr lang="en-US" altLang="zh-CN">
                <a:latin typeface="Tahoma" panose="020B0604030504040204" pitchFamily="34" charset="0"/>
              </a:rPr>
              <a:t>      P(wheel)</a:t>
            </a:r>
            <a:endParaRPr lang="en-US" altLang="zh-CN">
              <a:latin typeface="Tahoma" panose="020B0604030504040204" pitchFamily="34" charset="0"/>
            </a:endParaRPr>
          </a:p>
          <a:p>
            <a:r>
              <a:rPr lang="en-US" altLang="zh-CN">
                <a:latin typeface="Tahoma" panose="020B0604030504040204" pitchFamily="34" charset="0"/>
              </a:rPr>
              <a:t>      </a:t>
            </a:r>
            <a:r>
              <a:rPr lang="zh-CN" altLang="en-US">
                <a:latin typeface="Tahoma" panose="020B0604030504040204" pitchFamily="34" charset="0"/>
              </a:rPr>
              <a:t>箱中取二车轮</a:t>
            </a:r>
            <a:endParaRPr lang="zh-CN" altLang="en-US">
              <a:latin typeface="Tahoma" panose="020B0604030504040204" pitchFamily="34" charset="0"/>
            </a:endParaRPr>
          </a:p>
          <a:p>
            <a:r>
              <a:rPr lang="zh-CN" altLang="en-US">
                <a:latin typeface="Tahoma" panose="020B0604030504040204" pitchFamily="34" charset="0"/>
              </a:rPr>
              <a:t>      </a:t>
            </a:r>
            <a:r>
              <a:rPr lang="en-US" altLang="zh-CN">
                <a:latin typeface="Tahoma" panose="020B0604030504040204" pitchFamily="34" charset="0"/>
              </a:rPr>
              <a:t>V(empty)</a:t>
            </a:r>
            <a:endParaRPr lang="en-US" altLang="zh-CN">
              <a:latin typeface="Tahoma" panose="020B0604030504040204" pitchFamily="34" charset="0"/>
            </a:endParaRPr>
          </a:p>
          <a:p>
            <a:r>
              <a:rPr lang="en-US" altLang="zh-CN">
                <a:latin typeface="Tahoma" panose="020B0604030504040204" pitchFamily="34" charset="0"/>
              </a:rPr>
              <a:t>      V(empty)</a:t>
            </a:r>
            <a:endParaRPr lang="en-US" altLang="zh-CN">
              <a:latin typeface="Tahoma" panose="020B0604030504040204" pitchFamily="34" charset="0"/>
            </a:endParaRPr>
          </a:p>
          <a:p>
            <a:r>
              <a:rPr lang="en-US" altLang="zh-CN">
                <a:latin typeface="Tahoma" panose="020B0604030504040204" pitchFamily="34" charset="0"/>
              </a:rPr>
              <a:t>      V(S2)</a:t>
            </a:r>
            <a:endParaRPr lang="en-US" altLang="zh-CN">
              <a:latin typeface="Tahoma" panose="020B0604030504040204" pitchFamily="34" charset="0"/>
            </a:endParaRPr>
          </a:p>
          <a:p>
            <a:r>
              <a:rPr lang="en-US" altLang="zh-CN">
                <a:latin typeface="Tahoma" panose="020B0604030504040204" pitchFamily="34" charset="0"/>
              </a:rPr>
              <a:t>      V(S2)</a:t>
            </a:r>
            <a:endParaRPr lang="en-US" altLang="zh-CN">
              <a:latin typeface="Tahoma" panose="020B0604030504040204" pitchFamily="34" charset="0"/>
            </a:endParaRPr>
          </a:p>
          <a:p>
            <a:r>
              <a:rPr lang="en-US" altLang="zh-CN">
                <a:latin typeface="Tahoma" panose="020B0604030504040204" pitchFamily="34" charset="0"/>
              </a:rPr>
              <a:t>      </a:t>
            </a:r>
            <a:r>
              <a:rPr lang="zh-CN" altLang="en-US">
                <a:latin typeface="Tahoma" panose="020B0604030504040204" pitchFamily="34" charset="0"/>
              </a:rPr>
              <a:t>组装成一台车</a:t>
            </a:r>
            <a:endParaRPr lang="zh-CN" altLang="en-US">
              <a:latin typeface="Tahoma" panose="020B0604030504040204" pitchFamily="34" charset="0"/>
            </a:endParaRPr>
          </a:p>
          <a:p>
            <a:r>
              <a:rPr lang="en-US" altLang="zh-CN">
                <a:latin typeface="Tahoma" panose="020B0604030504040204" pitchFamily="34" charset="0"/>
              </a:rPr>
              <a:t>}while(1)</a:t>
            </a:r>
            <a:endParaRPr lang="en-US" altLang="zh-CN">
              <a:latin typeface="Tahoma" panose="020B0604030504040204" pitchFamily="34" charset="0"/>
            </a:endParaRPr>
          </a:p>
        </p:txBody>
      </p:sp>
      <p:sp>
        <p:nvSpPr>
          <p:cNvPr id="131078" name="文本框 131077"/>
          <p:cNvSpPr txBox="1"/>
          <p:nvPr/>
        </p:nvSpPr>
        <p:spPr>
          <a:xfrm>
            <a:off x="684213" y="5553075"/>
            <a:ext cx="4608512" cy="854075"/>
          </a:xfrm>
          <a:prstGeom prst="rect">
            <a:avLst/>
          </a:prstGeom>
          <a:noFill/>
          <a:ln w="9525">
            <a:noFill/>
          </a:ln>
        </p:spPr>
        <p:txBody>
          <a:bodyPr>
            <a:spAutoFit/>
          </a:bodyPr>
          <a:p>
            <a:pPr>
              <a:spcBef>
                <a:spcPct val="50000"/>
              </a:spcBef>
            </a:pPr>
            <a:r>
              <a:rPr lang="en-US" altLang="zh-CN">
                <a:latin typeface="Tahoma" panose="020B0604030504040204" pitchFamily="34" charset="0"/>
              </a:rPr>
              <a:t>semaphore S1; (</a:t>
            </a:r>
            <a:r>
              <a:rPr lang="zh-CN" altLang="en-US">
                <a:latin typeface="Tahoma" panose="020B0604030504040204" pitchFamily="34" charset="0"/>
              </a:rPr>
              <a:t>初值</a:t>
            </a:r>
            <a:r>
              <a:rPr lang="en-US" altLang="zh-CN">
                <a:latin typeface="Tahoma" panose="020B0604030504040204" pitchFamily="34" charset="0"/>
              </a:rPr>
              <a:t>k-2, </a:t>
            </a:r>
            <a:r>
              <a:rPr lang="zh-CN" altLang="en-US">
                <a:latin typeface="Tahoma" panose="020B0604030504040204" pitchFamily="34" charset="0"/>
              </a:rPr>
              <a:t>车架</a:t>
            </a:r>
            <a:r>
              <a:rPr lang="en-US" altLang="zh-CN">
                <a:latin typeface="Tahoma" panose="020B0604030504040204" pitchFamily="34" charset="0"/>
              </a:rPr>
              <a:t>)</a:t>
            </a:r>
            <a:endParaRPr lang="en-US" altLang="zh-CN">
              <a:latin typeface="Tahoma" panose="020B0604030504040204" pitchFamily="34" charset="0"/>
            </a:endParaRPr>
          </a:p>
          <a:p>
            <a:pPr>
              <a:spcBef>
                <a:spcPct val="50000"/>
              </a:spcBef>
            </a:pPr>
            <a:r>
              <a:rPr lang="en-US" altLang="zh-CN">
                <a:latin typeface="Tahoma" panose="020B0604030504040204" pitchFamily="34" charset="0"/>
              </a:rPr>
              <a:t>semaphore S2; (</a:t>
            </a:r>
            <a:r>
              <a:rPr lang="zh-CN" altLang="en-US">
                <a:latin typeface="Tahoma" panose="020B0604030504040204" pitchFamily="34" charset="0"/>
              </a:rPr>
              <a:t>初值</a:t>
            </a:r>
            <a:r>
              <a:rPr lang="en-US" altLang="zh-CN">
                <a:latin typeface="Tahoma" panose="020B0604030504040204" pitchFamily="34" charset="0"/>
              </a:rPr>
              <a:t>k-1, </a:t>
            </a:r>
            <a:r>
              <a:rPr lang="zh-CN" altLang="en-US">
                <a:latin typeface="Tahoma" panose="020B0604030504040204" pitchFamily="34" charset="0"/>
              </a:rPr>
              <a:t>车轮</a:t>
            </a:r>
            <a:r>
              <a:rPr lang="en-US" altLang="zh-CN">
                <a:latin typeface="Tahoma" panose="020B0604030504040204" pitchFamily="34" charset="0"/>
              </a:rPr>
              <a:t>)</a:t>
            </a:r>
            <a:endParaRPr lang="en-US" altLang="zh-CN">
              <a:latin typeface="Tahoma" panose="020B0604030504040204" pitchFamily="34" charset="0"/>
            </a:endParaRP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2098" name="标题 132097"/>
          <p:cNvSpPr>
            <a:spLocks noGrp="1"/>
          </p:cNvSpPr>
          <p:nvPr>
            <p:ph type="title"/>
          </p:nvPr>
        </p:nvSpPr>
        <p:spPr/>
        <p:txBody>
          <a:bodyPr anchor="b"/>
          <a:p>
            <a:r>
              <a:rPr lang="zh-CN" altLang="en-US" b="1"/>
              <a:t>例</a:t>
            </a:r>
            <a:r>
              <a:rPr lang="en-US" altLang="zh-CN" b="1"/>
              <a:t>7. </a:t>
            </a:r>
            <a:r>
              <a:rPr lang="zh-CN" altLang="en-US" b="1"/>
              <a:t>资源调度问题</a:t>
            </a:r>
            <a:endParaRPr lang="zh-CN" altLang="en-US" b="1"/>
          </a:p>
        </p:txBody>
      </p:sp>
      <p:sp>
        <p:nvSpPr>
          <p:cNvPr id="132099" name="文本占位符 132098"/>
          <p:cNvSpPr>
            <a:spLocks noGrp="1"/>
          </p:cNvSpPr>
          <p:nvPr>
            <p:ph type="body" idx="1"/>
          </p:nvPr>
        </p:nvSpPr>
        <p:spPr/>
        <p:txBody>
          <a:bodyPr/>
          <a:p>
            <a:pPr>
              <a:lnSpc>
                <a:spcPct val="80000"/>
              </a:lnSpc>
            </a:pPr>
            <a:r>
              <a:rPr lang="zh-CN" altLang="en-US" sz="2800" b="1"/>
              <a:t>三组进程</a:t>
            </a:r>
            <a:r>
              <a:rPr lang="en-US" altLang="zh-CN" sz="2800" b="1"/>
              <a:t>A</a:t>
            </a:r>
            <a:r>
              <a:rPr lang="zh-CN" altLang="en-US" sz="2800" b="1"/>
              <a:t>、</a:t>
            </a:r>
            <a:r>
              <a:rPr lang="en-US" altLang="zh-CN" sz="2800" b="1"/>
              <a:t>B</a:t>
            </a:r>
            <a:r>
              <a:rPr lang="zh-CN" altLang="en-US" sz="2800" b="1"/>
              <a:t>、</a:t>
            </a:r>
            <a:r>
              <a:rPr lang="en-US" altLang="zh-CN" sz="2800" b="1"/>
              <a:t>C</a:t>
            </a:r>
            <a:r>
              <a:rPr lang="zh-CN" altLang="en-US" sz="2800" b="1"/>
              <a:t>，互斥使用某资源</a:t>
            </a:r>
            <a:r>
              <a:rPr lang="en-US" altLang="zh-CN" sz="2800" b="1"/>
              <a:t>R</a:t>
            </a:r>
            <a:endParaRPr lang="en-US" altLang="zh-CN" sz="2800" b="1"/>
          </a:p>
          <a:p>
            <a:pPr lvl="1">
              <a:lnSpc>
                <a:spcPct val="80000"/>
              </a:lnSpc>
            </a:pPr>
            <a:r>
              <a:rPr lang="zh-CN" altLang="en-US" sz="2400" b="1"/>
              <a:t>只有一组申请进程，依次；</a:t>
            </a:r>
            <a:endParaRPr lang="zh-CN" altLang="en-US" sz="2400" b="1"/>
          </a:p>
          <a:p>
            <a:pPr lvl="1">
              <a:lnSpc>
                <a:spcPct val="80000"/>
              </a:lnSpc>
            </a:pPr>
            <a:r>
              <a:rPr lang="zh-CN" altLang="en-US" sz="2400" b="1"/>
              <a:t>两组申请进程，组间交替，组内依次；</a:t>
            </a:r>
            <a:endParaRPr lang="zh-CN" altLang="en-US" sz="2400" b="1"/>
          </a:p>
          <a:p>
            <a:pPr lvl="1">
              <a:lnSpc>
                <a:spcPct val="80000"/>
              </a:lnSpc>
            </a:pPr>
            <a:r>
              <a:rPr lang="zh-CN" altLang="en-US" sz="2400" b="1"/>
              <a:t>三组申请进程，组间轮流，组内依次。</a:t>
            </a:r>
            <a:endParaRPr lang="zh-CN" altLang="en-US" sz="2400" b="1"/>
          </a:p>
          <a:p>
            <a:pPr>
              <a:lnSpc>
                <a:spcPct val="80000"/>
              </a:lnSpc>
            </a:pPr>
            <a:endParaRPr lang="zh-CN" altLang="en-US" sz="2800" b="1"/>
          </a:p>
          <a:p>
            <a:pPr>
              <a:lnSpc>
                <a:spcPct val="80000"/>
              </a:lnSpc>
            </a:pPr>
            <a:r>
              <a:rPr lang="zh-CN" altLang="en-US" sz="2800" b="1"/>
              <a:t>变量定义</a:t>
            </a:r>
            <a:endParaRPr lang="zh-CN" altLang="en-US" sz="2800" b="1"/>
          </a:p>
          <a:p>
            <a:pPr lvl="1">
              <a:lnSpc>
                <a:spcPct val="80000"/>
              </a:lnSpc>
            </a:pPr>
            <a:r>
              <a:rPr lang="en-US" altLang="zh-CN" sz="2400" b="1"/>
              <a:t>int free; (init 1)</a:t>
            </a:r>
            <a:endParaRPr lang="en-US" altLang="zh-CN" sz="2400" b="1"/>
          </a:p>
          <a:p>
            <a:pPr lvl="1">
              <a:lnSpc>
                <a:spcPct val="80000"/>
              </a:lnSpc>
            </a:pPr>
            <a:r>
              <a:rPr lang="en-US" altLang="zh-CN" sz="2400" b="1"/>
              <a:t>semaphore mutex; (init 1)</a:t>
            </a:r>
            <a:endParaRPr lang="en-US" altLang="zh-CN" sz="2400" b="1"/>
          </a:p>
          <a:p>
            <a:pPr lvl="1">
              <a:lnSpc>
                <a:spcPct val="80000"/>
              </a:lnSpc>
            </a:pPr>
            <a:r>
              <a:rPr lang="en-US" altLang="zh-CN" sz="2400" b="1"/>
              <a:t>semaphore qa, qb, qc; (init 0)</a:t>
            </a:r>
            <a:endParaRPr lang="en-US" altLang="zh-CN" sz="2400" b="1"/>
          </a:p>
          <a:p>
            <a:pPr lvl="1">
              <a:lnSpc>
                <a:spcPct val="80000"/>
              </a:lnSpc>
            </a:pPr>
            <a:r>
              <a:rPr lang="en-US" altLang="zh-CN" sz="2400" b="1"/>
              <a:t>int counta, countb, countc; (init 0)</a:t>
            </a:r>
            <a:endParaRPr lang="en-US" altLang="zh-CN" sz="2400" b="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标题 16385"/>
          <p:cNvSpPr>
            <a:spLocks noGrp="1"/>
          </p:cNvSpPr>
          <p:nvPr>
            <p:ph type="title"/>
          </p:nvPr>
        </p:nvSpPr>
        <p:spPr/>
        <p:txBody>
          <a:bodyPr anchor="b"/>
          <a:p>
            <a:r>
              <a:rPr lang="en-US" altLang="zh-CN" b="1"/>
              <a:t>4.1.4 </a:t>
            </a:r>
            <a:r>
              <a:rPr lang="zh-CN" altLang="en-US" b="1"/>
              <a:t>程序并发执行的条件</a:t>
            </a:r>
            <a:endParaRPr lang="zh-CN" altLang="en-US" b="1"/>
          </a:p>
        </p:txBody>
      </p:sp>
      <p:sp>
        <p:nvSpPr>
          <p:cNvPr id="16387" name="文本占位符 16386"/>
          <p:cNvSpPr>
            <a:spLocks noGrp="1"/>
          </p:cNvSpPr>
          <p:nvPr>
            <p:ph type="body" idx="1"/>
          </p:nvPr>
        </p:nvSpPr>
        <p:spPr/>
        <p:txBody>
          <a:bodyPr/>
          <a:p>
            <a:pPr>
              <a:lnSpc>
                <a:spcPct val="80000"/>
              </a:lnSpc>
            </a:pPr>
            <a:r>
              <a:rPr lang="zh-CN" altLang="en-US" sz="2400" b="1"/>
              <a:t>例如，有如下四条语句：</a:t>
            </a:r>
            <a:endParaRPr lang="zh-CN" altLang="en-US" sz="2400" b="1"/>
          </a:p>
          <a:p>
            <a:pPr lvl="1">
              <a:lnSpc>
                <a:spcPct val="80000"/>
              </a:lnSpc>
            </a:pPr>
            <a:r>
              <a:rPr lang="zh-CN" altLang="en-US" sz="2000" b="1"/>
              <a:t>    </a:t>
            </a:r>
            <a:r>
              <a:rPr lang="en-US" altLang="zh-CN" sz="2000" b="1"/>
              <a:t>S1: a:=x+y</a:t>
            </a:r>
            <a:endParaRPr lang="en-US" altLang="zh-CN" sz="2000" b="1"/>
          </a:p>
          <a:p>
            <a:pPr lvl="1">
              <a:lnSpc>
                <a:spcPct val="80000"/>
              </a:lnSpc>
            </a:pPr>
            <a:r>
              <a:rPr lang="en-US" altLang="zh-CN" sz="2000" b="1"/>
              <a:t>    S2: b:=z+1</a:t>
            </a:r>
            <a:endParaRPr lang="en-US" altLang="zh-CN" sz="2000" b="1"/>
          </a:p>
          <a:p>
            <a:pPr lvl="1">
              <a:lnSpc>
                <a:spcPct val="80000"/>
              </a:lnSpc>
            </a:pPr>
            <a:r>
              <a:rPr lang="en-US" altLang="zh-CN" sz="2000" b="1"/>
              <a:t>    S3: c:=a-b</a:t>
            </a:r>
            <a:endParaRPr lang="en-US" altLang="zh-CN" sz="2000" b="1"/>
          </a:p>
          <a:p>
            <a:pPr lvl="1">
              <a:lnSpc>
                <a:spcPct val="80000"/>
              </a:lnSpc>
            </a:pPr>
            <a:r>
              <a:rPr lang="en-US" altLang="zh-CN" sz="2000" b="1"/>
              <a:t>    S4: w:=c+1</a:t>
            </a:r>
            <a:endParaRPr lang="en-US" altLang="zh-CN" sz="2000" b="1"/>
          </a:p>
          <a:p>
            <a:pPr>
              <a:lnSpc>
                <a:spcPct val="80000"/>
              </a:lnSpc>
            </a:pPr>
            <a:r>
              <a:rPr lang="en-US" altLang="zh-CN" sz="2400" b="1"/>
              <a:t>R(S1)={x,y}</a:t>
            </a:r>
            <a:r>
              <a:rPr lang="zh-CN" altLang="en-US" sz="2400" b="1"/>
              <a:t>，</a:t>
            </a:r>
            <a:r>
              <a:rPr lang="en-US" altLang="zh-CN" sz="2400" b="1"/>
              <a:t>R(S2)={z}</a:t>
            </a:r>
            <a:r>
              <a:rPr lang="zh-CN" altLang="en-US" sz="2400" b="1"/>
              <a:t>，</a:t>
            </a:r>
            <a:r>
              <a:rPr lang="en-US" altLang="zh-CN" sz="2400" b="1"/>
              <a:t>R(S3)={a,b}</a:t>
            </a:r>
            <a:r>
              <a:rPr lang="zh-CN" altLang="en-US" sz="2400" b="1"/>
              <a:t>，</a:t>
            </a:r>
            <a:r>
              <a:rPr lang="en-US" altLang="zh-CN" sz="2400" b="1"/>
              <a:t>R(S4)={c}</a:t>
            </a:r>
            <a:endParaRPr lang="en-US" altLang="zh-CN" sz="2400" b="1"/>
          </a:p>
          <a:p>
            <a:pPr>
              <a:lnSpc>
                <a:spcPct val="80000"/>
              </a:lnSpc>
            </a:pPr>
            <a:r>
              <a:rPr lang="en-US" altLang="zh-CN" sz="2400" b="1"/>
              <a:t>W(S1)={a}</a:t>
            </a:r>
            <a:r>
              <a:rPr lang="zh-CN" altLang="en-US" sz="2400" b="1"/>
              <a:t>，</a:t>
            </a:r>
            <a:r>
              <a:rPr lang="en-US" altLang="zh-CN" sz="2400" b="1"/>
              <a:t>W(S2)={b}</a:t>
            </a:r>
            <a:r>
              <a:rPr lang="zh-CN" altLang="en-US" sz="2400" b="1"/>
              <a:t>，</a:t>
            </a:r>
            <a:r>
              <a:rPr lang="en-US" altLang="zh-CN" sz="2400" b="1"/>
              <a:t>W(S3)={c}</a:t>
            </a:r>
            <a:r>
              <a:rPr lang="zh-CN" altLang="en-US" sz="2400" b="1"/>
              <a:t>，</a:t>
            </a:r>
            <a:r>
              <a:rPr lang="en-US" altLang="zh-CN" sz="2400" b="1"/>
              <a:t>W(S4)={w}</a:t>
            </a:r>
            <a:endParaRPr lang="en-US" altLang="zh-CN" sz="2400" b="1"/>
          </a:p>
          <a:p>
            <a:pPr>
              <a:lnSpc>
                <a:spcPct val="80000"/>
              </a:lnSpc>
            </a:pPr>
            <a:r>
              <a:rPr lang="zh-CN" altLang="en-US" sz="2400" b="1"/>
              <a:t>可见，</a:t>
            </a:r>
            <a:r>
              <a:rPr lang="en-US" altLang="zh-CN" sz="2400" b="1"/>
              <a:t>R(S1)∩W(S2)∪R(S2)∩W(S1)∪W(S1)∩W(S2)=Φ</a:t>
            </a:r>
            <a:r>
              <a:rPr lang="zh-CN" altLang="en-US" sz="2400" b="1"/>
              <a:t>，因而</a:t>
            </a:r>
            <a:r>
              <a:rPr lang="en-US" altLang="zh-CN" sz="2400" b="1"/>
              <a:t>S1</a:t>
            </a:r>
            <a:r>
              <a:rPr lang="zh-CN" altLang="en-US" sz="2400" b="1"/>
              <a:t>和</a:t>
            </a:r>
            <a:r>
              <a:rPr lang="en-US" altLang="zh-CN" sz="2400" b="1"/>
              <a:t>S2</a:t>
            </a:r>
            <a:r>
              <a:rPr lang="zh-CN" altLang="en-US" sz="2400" b="1"/>
              <a:t>可以并发执行；而</a:t>
            </a:r>
            <a:r>
              <a:rPr lang="en-US" altLang="zh-CN" sz="2400" b="1"/>
              <a:t>S1 </a:t>
            </a:r>
            <a:r>
              <a:rPr lang="zh-CN" altLang="en-US" sz="2400" b="1"/>
              <a:t>和</a:t>
            </a:r>
            <a:r>
              <a:rPr lang="en-US" altLang="zh-CN" sz="2400" b="1"/>
              <a:t>S3</a:t>
            </a:r>
            <a:r>
              <a:rPr lang="zh-CN" altLang="en-US" sz="2400" b="1"/>
              <a:t>不能并发执行，因为</a:t>
            </a:r>
            <a:r>
              <a:rPr lang="en-US" altLang="zh-CN" sz="2400" b="1"/>
              <a:t>W(S1)∩R(S3)={a}</a:t>
            </a:r>
            <a:r>
              <a:rPr lang="zh-CN" altLang="en-US" sz="2400" b="1"/>
              <a:t>；</a:t>
            </a:r>
            <a:r>
              <a:rPr lang="en-US" altLang="zh-CN" sz="2400" b="1"/>
              <a:t>S2</a:t>
            </a:r>
            <a:r>
              <a:rPr lang="zh-CN" altLang="en-US" sz="2400" b="1"/>
              <a:t>和</a:t>
            </a:r>
            <a:r>
              <a:rPr lang="en-US" altLang="zh-CN" sz="2400" b="1"/>
              <a:t>S3</a:t>
            </a:r>
            <a:r>
              <a:rPr lang="zh-CN" altLang="en-US" sz="2400" b="1"/>
              <a:t>也不能并发执行，因为</a:t>
            </a:r>
            <a:r>
              <a:rPr lang="en-US" altLang="zh-CN" sz="2400" b="1"/>
              <a:t>W(S2) ∩R(S3)={b}</a:t>
            </a:r>
            <a:r>
              <a:rPr lang="zh-CN" altLang="en-US" sz="2400" b="1"/>
              <a:t>；同样，</a:t>
            </a:r>
            <a:r>
              <a:rPr lang="en-US" altLang="zh-CN" sz="2400" b="1"/>
              <a:t>S3</a:t>
            </a:r>
            <a:r>
              <a:rPr lang="zh-CN" altLang="en-US" sz="2400" b="1"/>
              <a:t>和</a:t>
            </a:r>
            <a:r>
              <a:rPr lang="en-US" altLang="zh-CN" sz="2400" b="1"/>
              <a:t>S4</a:t>
            </a:r>
            <a:r>
              <a:rPr lang="zh-CN" altLang="en-US" sz="2400" b="1"/>
              <a:t>不能并发执行，因为</a:t>
            </a:r>
            <a:r>
              <a:rPr lang="en-US" altLang="zh-CN" sz="2400" b="1"/>
              <a:t>W(S3)∩R(S4)={c}</a:t>
            </a:r>
            <a:r>
              <a:rPr lang="zh-CN" altLang="en-US" sz="2400" b="1"/>
              <a:t>。</a:t>
            </a:r>
            <a:endParaRPr lang="zh-CN" altLang="en-US" sz="2400" b="1"/>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22" name="标题 133121"/>
          <p:cNvSpPr>
            <a:spLocks noGrp="1"/>
          </p:cNvSpPr>
          <p:nvPr>
            <p:ph type="title"/>
          </p:nvPr>
        </p:nvSpPr>
        <p:spPr/>
        <p:txBody>
          <a:bodyPr anchor="b"/>
          <a:p>
            <a:r>
              <a:rPr lang="zh-CN" altLang="en-US" b="1"/>
              <a:t>例</a:t>
            </a:r>
            <a:r>
              <a:rPr lang="en-US" altLang="zh-CN" b="1"/>
              <a:t>7. </a:t>
            </a:r>
            <a:r>
              <a:rPr lang="zh-CN" altLang="en-US" b="1"/>
              <a:t>资源调度问题</a:t>
            </a:r>
            <a:endParaRPr lang="zh-CN" altLang="en-US" b="1"/>
          </a:p>
        </p:txBody>
      </p:sp>
      <p:sp>
        <p:nvSpPr>
          <p:cNvPr id="133123" name="文本框 133122"/>
          <p:cNvSpPr txBox="1"/>
          <p:nvPr/>
        </p:nvSpPr>
        <p:spPr>
          <a:xfrm>
            <a:off x="576263" y="1881188"/>
            <a:ext cx="2736850" cy="4054475"/>
          </a:xfrm>
          <a:prstGeom prst="rect">
            <a:avLst/>
          </a:prstGeom>
          <a:noFill/>
          <a:ln w="9525">
            <a:noFill/>
          </a:ln>
        </p:spPr>
        <p:txBody>
          <a:bodyPr>
            <a:spAutoFit/>
          </a:bodyPr>
          <a:p>
            <a:pPr>
              <a:spcBef>
                <a:spcPct val="50000"/>
              </a:spcBef>
            </a:pPr>
            <a:r>
              <a:rPr lang="en-US" altLang="zh-CN">
                <a:latin typeface="Tahoma" panose="020B0604030504040204" pitchFamily="34" charset="0"/>
              </a:rPr>
              <a:t>A</a:t>
            </a:r>
            <a:r>
              <a:rPr lang="zh-CN" altLang="en-US">
                <a:latin typeface="Tahoma" panose="020B0604030504040204" pitchFamily="34" charset="0"/>
              </a:rPr>
              <a:t>组申请：</a:t>
            </a:r>
            <a:endParaRPr lang="zh-CN" altLang="en-US">
              <a:latin typeface="Tahoma" panose="020B0604030504040204" pitchFamily="34" charset="0"/>
            </a:endParaRPr>
          </a:p>
          <a:p>
            <a:pPr>
              <a:spcBef>
                <a:spcPct val="50000"/>
              </a:spcBef>
            </a:pPr>
            <a:endParaRPr lang="zh-CN" altLang="en-US">
              <a:latin typeface="Tahoma" panose="020B0604030504040204" pitchFamily="34" charset="0"/>
            </a:endParaRPr>
          </a:p>
          <a:p>
            <a:r>
              <a:rPr lang="en-US" altLang="zh-CN">
                <a:latin typeface="Tahoma" panose="020B0604030504040204" pitchFamily="34" charset="0"/>
              </a:rPr>
              <a:t>P(mutex)</a:t>
            </a:r>
            <a:endParaRPr lang="en-US" altLang="zh-CN">
              <a:latin typeface="Tahoma" panose="020B0604030504040204" pitchFamily="34" charset="0"/>
            </a:endParaRPr>
          </a:p>
          <a:p>
            <a:r>
              <a:rPr lang="en-US" altLang="zh-CN">
                <a:latin typeface="Tahoma" panose="020B0604030504040204" pitchFamily="34" charset="0"/>
              </a:rPr>
              <a:t>if (free==1){</a:t>
            </a:r>
            <a:endParaRPr lang="en-US" altLang="zh-CN">
              <a:latin typeface="Tahoma" panose="020B0604030504040204" pitchFamily="34" charset="0"/>
            </a:endParaRPr>
          </a:p>
          <a:p>
            <a:r>
              <a:rPr lang="en-US" altLang="zh-CN">
                <a:latin typeface="Tahoma" panose="020B0604030504040204" pitchFamily="34" charset="0"/>
              </a:rPr>
              <a:t>      free=0;</a:t>
            </a:r>
            <a:endParaRPr lang="en-US" altLang="zh-CN">
              <a:latin typeface="Tahoma" panose="020B0604030504040204" pitchFamily="34" charset="0"/>
            </a:endParaRPr>
          </a:p>
          <a:p>
            <a:r>
              <a:rPr lang="en-US" altLang="zh-CN">
                <a:latin typeface="Tahoma" panose="020B0604030504040204" pitchFamily="34" charset="0"/>
              </a:rPr>
              <a:t>      V(mutex);</a:t>
            </a:r>
            <a:endParaRPr lang="en-US" altLang="zh-CN">
              <a:latin typeface="Tahoma" panose="020B0604030504040204" pitchFamily="34" charset="0"/>
            </a:endParaRPr>
          </a:p>
          <a:p>
            <a:r>
              <a:rPr lang="en-US" altLang="zh-CN">
                <a:latin typeface="Tahoma" panose="020B0604030504040204" pitchFamily="34" charset="0"/>
              </a:rPr>
              <a:t>}else{</a:t>
            </a:r>
            <a:endParaRPr lang="en-US" altLang="zh-CN">
              <a:latin typeface="Tahoma" panose="020B0604030504040204" pitchFamily="34" charset="0"/>
            </a:endParaRPr>
          </a:p>
          <a:p>
            <a:r>
              <a:rPr lang="en-US" altLang="zh-CN">
                <a:latin typeface="Tahoma" panose="020B0604030504040204" pitchFamily="34" charset="0"/>
              </a:rPr>
              <a:t>      counta++;</a:t>
            </a:r>
            <a:endParaRPr lang="en-US" altLang="zh-CN">
              <a:latin typeface="Tahoma" panose="020B0604030504040204" pitchFamily="34" charset="0"/>
            </a:endParaRPr>
          </a:p>
          <a:p>
            <a:r>
              <a:rPr lang="en-US" altLang="zh-CN">
                <a:latin typeface="Tahoma" panose="020B0604030504040204" pitchFamily="34" charset="0"/>
              </a:rPr>
              <a:t>      V(mutex);</a:t>
            </a:r>
            <a:endParaRPr lang="en-US" altLang="zh-CN">
              <a:latin typeface="Tahoma" panose="020B0604030504040204" pitchFamily="34" charset="0"/>
            </a:endParaRPr>
          </a:p>
          <a:p>
            <a:r>
              <a:rPr lang="en-US" altLang="zh-CN">
                <a:latin typeface="Tahoma" panose="020B0604030504040204" pitchFamily="34" charset="0"/>
              </a:rPr>
              <a:t>      P(qa);</a:t>
            </a:r>
            <a:endParaRPr lang="en-US" altLang="zh-CN">
              <a:latin typeface="Tahoma" panose="020B0604030504040204" pitchFamily="34" charset="0"/>
            </a:endParaRPr>
          </a:p>
          <a:p>
            <a:r>
              <a:rPr lang="en-US" altLang="zh-CN">
                <a:latin typeface="Tahoma" panose="020B0604030504040204" pitchFamily="34" charset="0"/>
              </a:rPr>
              <a:t>}</a:t>
            </a:r>
            <a:endParaRPr lang="en-US" altLang="zh-CN">
              <a:latin typeface="Tahoma" panose="020B0604030504040204" pitchFamily="34" charset="0"/>
            </a:endParaRPr>
          </a:p>
          <a:p>
            <a:pPr>
              <a:spcBef>
                <a:spcPct val="50000"/>
              </a:spcBef>
            </a:pPr>
            <a:r>
              <a:rPr lang="en-US" altLang="zh-CN">
                <a:latin typeface="Tahoma" panose="020B0604030504040204" pitchFamily="34" charset="0"/>
              </a:rPr>
              <a:t>            </a:t>
            </a:r>
            <a:endParaRPr lang="en-US" altLang="zh-CN">
              <a:latin typeface="Tahoma" panose="020B0604030504040204" pitchFamily="34" charset="0"/>
            </a:endParaRPr>
          </a:p>
        </p:txBody>
      </p:sp>
      <p:sp>
        <p:nvSpPr>
          <p:cNvPr id="133124" name="文本框 133123"/>
          <p:cNvSpPr txBox="1"/>
          <p:nvPr/>
        </p:nvSpPr>
        <p:spPr>
          <a:xfrm>
            <a:off x="3492500" y="1916113"/>
            <a:ext cx="5148263" cy="4816475"/>
          </a:xfrm>
          <a:prstGeom prst="rect">
            <a:avLst/>
          </a:prstGeom>
          <a:noFill/>
          <a:ln w="9525">
            <a:noFill/>
          </a:ln>
        </p:spPr>
        <p:txBody>
          <a:bodyPr>
            <a:spAutoFit/>
          </a:bodyPr>
          <a:p>
            <a:r>
              <a:rPr lang="en-US" altLang="zh-CN">
                <a:latin typeface="Tahoma" panose="020B0604030504040204" pitchFamily="34" charset="0"/>
              </a:rPr>
              <a:t>A</a:t>
            </a:r>
            <a:r>
              <a:rPr lang="zh-CN" altLang="en-US">
                <a:latin typeface="Tahoma" panose="020B0604030504040204" pitchFamily="34" charset="0"/>
              </a:rPr>
              <a:t>组释放：</a:t>
            </a:r>
            <a:endParaRPr lang="zh-CN" altLang="en-US">
              <a:latin typeface="Tahoma" panose="020B0604030504040204" pitchFamily="34" charset="0"/>
            </a:endParaRPr>
          </a:p>
          <a:p>
            <a:endParaRPr lang="zh-CN" altLang="en-US">
              <a:latin typeface="Tahoma" panose="020B0604030504040204" pitchFamily="34" charset="0"/>
            </a:endParaRPr>
          </a:p>
          <a:p>
            <a:r>
              <a:rPr lang="en-US" altLang="zh-CN">
                <a:latin typeface="Tahoma" panose="020B0604030504040204" pitchFamily="34" charset="0"/>
              </a:rPr>
              <a:t>P(mutex)</a:t>
            </a:r>
            <a:endParaRPr lang="en-US" altLang="zh-CN">
              <a:latin typeface="Tahoma" panose="020B0604030504040204" pitchFamily="34" charset="0"/>
            </a:endParaRPr>
          </a:p>
          <a:p>
            <a:r>
              <a:rPr lang="en-US" altLang="zh-CN">
                <a:latin typeface="Tahoma" panose="020B0604030504040204" pitchFamily="34" charset="0"/>
              </a:rPr>
              <a:t>if (countb&gt;0){</a:t>
            </a:r>
            <a:endParaRPr lang="en-US" altLang="zh-CN">
              <a:latin typeface="Tahoma" panose="020B0604030504040204" pitchFamily="34" charset="0"/>
            </a:endParaRPr>
          </a:p>
          <a:p>
            <a:r>
              <a:rPr lang="en-US" altLang="zh-CN">
                <a:latin typeface="Tahoma" panose="020B0604030504040204" pitchFamily="34" charset="0"/>
              </a:rPr>
              <a:t>      countb--;</a:t>
            </a:r>
            <a:endParaRPr lang="en-US" altLang="zh-CN">
              <a:latin typeface="Tahoma" panose="020B0604030504040204" pitchFamily="34" charset="0"/>
            </a:endParaRPr>
          </a:p>
          <a:p>
            <a:r>
              <a:rPr lang="en-US" altLang="zh-CN">
                <a:latin typeface="Tahoma" panose="020B0604030504040204" pitchFamily="34" charset="0"/>
              </a:rPr>
              <a:t>      V(qb);</a:t>
            </a:r>
            <a:endParaRPr lang="en-US" altLang="zh-CN">
              <a:latin typeface="Tahoma" panose="020B0604030504040204" pitchFamily="34" charset="0"/>
            </a:endParaRPr>
          </a:p>
          <a:p>
            <a:r>
              <a:rPr lang="en-US" altLang="zh-CN">
                <a:latin typeface="Tahoma" panose="020B0604030504040204" pitchFamily="34" charset="0"/>
              </a:rPr>
              <a:t>}else if(countc&gt;0){</a:t>
            </a:r>
            <a:endParaRPr lang="en-US" altLang="zh-CN">
              <a:latin typeface="Tahoma" panose="020B0604030504040204" pitchFamily="34" charset="0"/>
            </a:endParaRPr>
          </a:p>
          <a:p>
            <a:r>
              <a:rPr lang="en-US" altLang="zh-CN">
                <a:latin typeface="Tahoma" panose="020B0604030504040204" pitchFamily="34" charset="0"/>
              </a:rPr>
              <a:t>                 countc--;</a:t>
            </a:r>
            <a:endParaRPr lang="en-US" altLang="zh-CN">
              <a:latin typeface="Tahoma" panose="020B0604030504040204" pitchFamily="34" charset="0"/>
            </a:endParaRPr>
          </a:p>
          <a:p>
            <a:r>
              <a:rPr lang="en-US" altLang="zh-CN">
                <a:latin typeface="Tahoma" panose="020B0604030504040204" pitchFamily="34" charset="0"/>
              </a:rPr>
              <a:t>                 V(qc);</a:t>
            </a:r>
            <a:endParaRPr lang="en-US" altLang="zh-CN">
              <a:latin typeface="Tahoma" panose="020B0604030504040204" pitchFamily="34" charset="0"/>
            </a:endParaRPr>
          </a:p>
          <a:p>
            <a:r>
              <a:rPr lang="en-US" altLang="zh-CN">
                <a:latin typeface="Tahoma" panose="020B0604030504040204" pitchFamily="34" charset="0"/>
              </a:rPr>
              <a:t>          }else if(counta&gt;0){</a:t>
            </a:r>
            <a:endParaRPr lang="en-US" altLang="zh-CN">
              <a:latin typeface="Tahoma" panose="020B0604030504040204" pitchFamily="34" charset="0"/>
            </a:endParaRPr>
          </a:p>
          <a:p>
            <a:r>
              <a:rPr lang="en-US" altLang="zh-CN">
                <a:latin typeface="Tahoma" panose="020B0604030504040204" pitchFamily="34" charset="0"/>
              </a:rPr>
              <a:t>                                             counta--;</a:t>
            </a:r>
            <a:endParaRPr lang="en-US" altLang="zh-CN">
              <a:latin typeface="Tahoma" panose="020B0604030504040204" pitchFamily="34" charset="0"/>
            </a:endParaRPr>
          </a:p>
          <a:p>
            <a:r>
              <a:rPr lang="en-US" altLang="zh-CN">
                <a:latin typeface="Tahoma" panose="020B0604030504040204" pitchFamily="34" charset="0"/>
              </a:rPr>
              <a:t>                                             V(qa);</a:t>
            </a:r>
            <a:endParaRPr lang="en-US" altLang="zh-CN">
              <a:latin typeface="Tahoma" panose="020B0604030504040204" pitchFamily="34" charset="0"/>
            </a:endParaRPr>
          </a:p>
          <a:p>
            <a:r>
              <a:rPr lang="en-US" altLang="zh-CN">
                <a:latin typeface="Tahoma" panose="020B0604030504040204" pitchFamily="34" charset="0"/>
              </a:rPr>
              <a:t>                                           }else free=1;</a:t>
            </a:r>
            <a:endParaRPr lang="en-US" altLang="zh-CN">
              <a:latin typeface="Tahoma" panose="020B0604030504040204" pitchFamily="34" charset="0"/>
            </a:endParaRPr>
          </a:p>
          <a:p>
            <a:r>
              <a:rPr lang="en-US" altLang="zh-CN">
                <a:latin typeface="Tahoma" panose="020B0604030504040204" pitchFamily="34" charset="0"/>
              </a:rPr>
              <a:t>V(mutex)</a:t>
            </a:r>
            <a:endParaRPr lang="en-US" altLang="zh-CN">
              <a:latin typeface="Tahoma" panose="020B0604030504040204" pitchFamily="34" charset="0"/>
            </a:endParaRPr>
          </a:p>
          <a:p>
            <a:pPr>
              <a:spcBef>
                <a:spcPct val="50000"/>
              </a:spcBef>
            </a:pPr>
            <a:r>
              <a:rPr lang="en-US" altLang="zh-CN">
                <a:latin typeface="Tahoma" panose="020B0604030504040204" pitchFamily="34" charset="0"/>
              </a:rPr>
              <a:t>            </a:t>
            </a:r>
            <a:endParaRPr lang="en-US" altLang="zh-CN">
              <a:latin typeface="Tahoma" panose="020B0604030504040204" pitchFamily="34"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4146" name="标题 134145"/>
          <p:cNvSpPr>
            <a:spLocks noGrp="1"/>
          </p:cNvSpPr>
          <p:nvPr>
            <p:ph type="title"/>
          </p:nvPr>
        </p:nvSpPr>
        <p:spPr/>
        <p:txBody>
          <a:bodyPr anchor="b"/>
          <a:p>
            <a:r>
              <a:rPr lang="zh-CN" altLang="en-US" b="1"/>
              <a:t>例</a:t>
            </a:r>
            <a:r>
              <a:rPr lang="en-US" altLang="zh-CN" b="1"/>
              <a:t>8. </a:t>
            </a:r>
            <a:r>
              <a:rPr lang="zh-CN" altLang="en-US" b="1"/>
              <a:t>系统与网络打印机问题</a:t>
            </a:r>
            <a:endParaRPr lang="zh-CN" altLang="en-US" b="1"/>
          </a:p>
        </p:txBody>
      </p:sp>
      <p:sp>
        <p:nvSpPr>
          <p:cNvPr id="134147" name="文本占位符 134146"/>
          <p:cNvSpPr>
            <a:spLocks noGrp="1"/>
          </p:cNvSpPr>
          <p:nvPr>
            <p:ph type="body" idx="1"/>
          </p:nvPr>
        </p:nvSpPr>
        <p:spPr/>
        <p:txBody>
          <a:bodyPr/>
          <a:p>
            <a:pPr>
              <a:lnSpc>
                <a:spcPct val="90000"/>
              </a:lnSpc>
            </a:pPr>
            <a:r>
              <a:rPr lang="zh-CN" altLang="en-US" sz="2800" b="1"/>
              <a:t>设有网络打印机和系统打印机各一台。网络打印机由网络用户使用；系统打印机一般由系统用户使用，但当其空闲时也可由网络用户使用。试用信号灯与</a:t>
            </a:r>
            <a:r>
              <a:rPr lang="en-US" altLang="zh-CN" sz="2800" b="1"/>
              <a:t>PV </a:t>
            </a:r>
            <a:r>
              <a:rPr lang="zh-CN" altLang="en-US" sz="2800" b="1"/>
              <a:t>操作实现对两台打印机的管理。</a:t>
            </a:r>
            <a:endParaRPr lang="zh-CN" altLang="en-US" sz="2800" b="1"/>
          </a:p>
          <a:p>
            <a:pPr>
              <a:lnSpc>
                <a:spcPct val="90000"/>
              </a:lnSpc>
            </a:pPr>
            <a:r>
              <a:rPr lang="zh-CN" altLang="en-US" sz="2800" b="1"/>
              <a:t>变量定义</a:t>
            </a:r>
            <a:endParaRPr lang="zh-CN" altLang="en-US" sz="2800" b="1"/>
          </a:p>
          <a:p>
            <a:pPr lvl="1">
              <a:lnSpc>
                <a:spcPct val="90000"/>
              </a:lnSpc>
            </a:pPr>
            <a:r>
              <a:rPr lang="en-US" altLang="zh-CN" sz="2400" b="1"/>
              <a:t>int sys_free, net_free; (1,1)</a:t>
            </a:r>
            <a:endParaRPr lang="en-US" altLang="zh-CN" sz="2400" b="1"/>
          </a:p>
          <a:p>
            <a:pPr lvl="1">
              <a:lnSpc>
                <a:spcPct val="90000"/>
              </a:lnSpc>
            </a:pPr>
            <a:r>
              <a:rPr lang="en-US" altLang="zh-CN" sz="2400" b="1"/>
              <a:t>int sys_wait, net_wait; (0,0)</a:t>
            </a:r>
            <a:endParaRPr lang="en-US" altLang="zh-CN" sz="2400" b="1"/>
          </a:p>
          <a:p>
            <a:pPr lvl="1">
              <a:lnSpc>
                <a:spcPct val="90000"/>
              </a:lnSpc>
            </a:pPr>
            <a:r>
              <a:rPr lang="en-US" altLang="zh-CN" sz="2400" b="1"/>
              <a:t>semaphore sys_q, net_q; (0,0)</a:t>
            </a:r>
            <a:endParaRPr lang="en-US" altLang="zh-CN" sz="2400" b="1"/>
          </a:p>
          <a:p>
            <a:pPr lvl="1">
              <a:lnSpc>
                <a:spcPct val="90000"/>
              </a:lnSpc>
            </a:pPr>
            <a:r>
              <a:rPr lang="en-US" altLang="zh-CN" sz="2400" b="1"/>
              <a:t>semaphore mutex; (1)</a:t>
            </a:r>
            <a:endParaRPr lang="en-US" altLang="zh-CN" sz="2400" b="1"/>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标题 135169"/>
          <p:cNvSpPr>
            <a:spLocks noGrp="1"/>
          </p:cNvSpPr>
          <p:nvPr>
            <p:ph type="title"/>
          </p:nvPr>
        </p:nvSpPr>
        <p:spPr/>
        <p:txBody>
          <a:bodyPr anchor="b"/>
          <a:p>
            <a:r>
              <a:rPr lang="zh-CN" altLang="en-US" b="1"/>
              <a:t>例</a:t>
            </a:r>
            <a:r>
              <a:rPr lang="en-US" altLang="zh-CN" b="1"/>
              <a:t>8. </a:t>
            </a:r>
            <a:r>
              <a:rPr lang="zh-CN" altLang="en-US" b="1"/>
              <a:t>系统与网络打印机问题</a:t>
            </a:r>
            <a:endParaRPr lang="zh-CN" altLang="en-US" b="1"/>
          </a:p>
        </p:txBody>
      </p:sp>
      <p:sp>
        <p:nvSpPr>
          <p:cNvPr id="135171" name="文本框 135170"/>
          <p:cNvSpPr txBox="1"/>
          <p:nvPr/>
        </p:nvSpPr>
        <p:spPr>
          <a:xfrm>
            <a:off x="1042988" y="1881188"/>
            <a:ext cx="2700337" cy="4054475"/>
          </a:xfrm>
          <a:prstGeom prst="rect">
            <a:avLst/>
          </a:prstGeom>
          <a:noFill/>
          <a:ln w="9525">
            <a:noFill/>
          </a:ln>
        </p:spPr>
        <p:txBody>
          <a:bodyPr>
            <a:spAutoFit/>
          </a:bodyPr>
          <a:p>
            <a:r>
              <a:rPr lang="en-US" altLang="zh-CN">
                <a:latin typeface="Tahoma" panose="020B0604030504040204" pitchFamily="34" charset="0"/>
              </a:rPr>
              <a:t>sys_apply</a:t>
            </a:r>
            <a:endParaRPr lang="en-US" altLang="zh-CN">
              <a:latin typeface="Tahoma" panose="020B0604030504040204" pitchFamily="34" charset="0"/>
            </a:endParaRPr>
          </a:p>
          <a:p>
            <a:r>
              <a:rPr lang="en-US" altLang="zh-CN">
                <a:latin typeface="Tahoma" panose="020B0604030504040204" pitchFamily="34" charset="0"/>
              </a:rPr>
              <a:t>{</a:t>
            </a:r>
            <a:endParaRPr lang="en-US" altLang="zh-CN">
              <a:latin typeface="Tahoma" panose="020B0604030504040204" pitchFamily="34" charset="0"/>
            </a:endParaRPr>
          </a:p>
          <a:p>
            <a:r>
              <a:rPr lang="en-US" altLang="zh-CN">
                <a:latin typeface="Tahoma" panose="020B0604030504040204" pitchFamily="34" charset="0"/>
              </a:rPr>
              <a:t> L1: P(mutex);</a:t>
            </a:r>
            <a:endParaRPr lang="en-US" altLang="zh-CN">
              <a:latin typeface="Tahoma" panose="020B0604030504040204" pitchFamily="34" charset="0"/>
            </a:endParaRPr>
          </a:p>
          <a:p>
            <a:r>
              <a:rPr lang="en-US" altLang="zh-CN">
                <a:latin typeface="Tahoma" panose="020B0604030504040204" pitchFamily="34" charset="0"/>
              </a:rPr>
              <a:t>     If(sys_free){</a:t>
            </a:r>
            <a:endParaRPr lang="en-US" altLang="zh-CN">
              <a:latin typeface="Tahoma" panose="020B0604030504040204" pitchFamily="34" charset="0"/>
            </a:endParaRPr>
          </a:p>
          <a:p>
            <a:r>
              <a:rPr lang="en-US" altLang="zh-CN">
                <a:latin typeface="Tahoma" panose="020B0604030504040204" pitchFamily="34" charset="0"/>
              </a:rPr>
              <a:t>          sys_free=0;</a:t>
            </a:r>
            <a:endParaRPr lang="en-US" altLang="zh-CN">
              <a:latin typeface="Tahoma" panose="020B0604030504040204" pitchFamily="34" charset="0"/>
            </a:endParaRPr>
          </a:p>
          <a:p>
            <a:r>
              <a:rPr lang="en-US" altLang="zh-CN">
                <a:latin typeface="Tahoma" panose="020B0604030504040204" pitchFamily="34" charset="0"/>
              </a:rPr>
              <a:t>          V(mutex);</a:t>
            </a:r>
            <a:endParaRPr lang="en-US" altLang="zh-CN">
              <a:latin typeface="Tahoma" panose="020B0604030504040204" pitchFamily="34" charset="0"/>
            </a:endParaRPr>
          </a:p>
          <a:p>
            <a:r>
              <a:rPr lang="en-US" altLang="zh-CN">
                <a:latin typeface="Tahoma" panose="020B0604030504040204" pitchFamily="34" charset="0"/>
              </a:rPr>
              <a:t>       }else{</a:t>
            </a:r>
            <a:endParaRPr lang="en-US" altLang="zh-CN">
              <a:latin typeface="Tahoma" panose="020B0604030504040204" pitchFamily="34" charset="0"/>
            </a:endParaRPr>
          </a:p>
          <a:p>
            <a:r>
              <a:rPr lang="en-US" altLang="zh-CN">
                <a:latin typeface="Tahoma" panose="020B0604030504040204" pitchFamily="34" charset="0"/>
              </a:rPr>
              <a:t>          sys_wait++;</a:t>
            </a:r>
            <a:endParaRPr lang="en-US" altLang="zh-CN">
              <a:latin typeface="Tahoma" panose="020B0604030504040204" pitchFamily="34" charset="0"/>
            </a:endParaRPr>
          </a:p>
          <a:p>
            <a:r>
              <a:rPr lang="en-US" altLang="zh-CN">
                <a:latin typeface="Tahoma" panose="020B0604030504040204" pitchFamily="34" charset="0"/>
              </a:rPr>
              <a:t>          V(mutex);</a:t>
            </a:r>
            <a:endParaRPr lang="en-US" altLang="zh-CN">
              <a:latin typeface="Tahoma" panose="020B0604030504040204" pitchFamily="34" charset="0"/>
            </a:endParaRPr>
          </a:p>
          <a:p>
            <a:r>
              <a:rPr lang="en-US" altLang="zh-CN">
                <a:latin typeface="Tahoma" panose="020B0604030504040204" pitchFamily="34" charset="0"/>
              </a:rPr>
              <a:t>          P(sys_q);</a:t>
            </a:r>
            <a:endParaRPr lang="en-US" altLang="zh-CN">
              <a:latin typeface="Tahoma" panose="020B0604030504040204" pitchFamily="34" charset="0"/>
            </a:endParaRPr>
          </a:p>
          <a:p>
            <a:r>
              <a:rPr lang="en-US" altLang="zh-CN">
                <a:latin typeface="Tahoma" panose="020B0604030504040204" pitchFamily="34" charset="0"/>
              </a:rPr>
              <a:t>          goto L1;</a:t>
            </a:r>
            <a:endParaRPr lang="en-US" altLang="zh-CN">
              <a:latin typeface="Tahoma" panose="020B0604030504040204" pitchFamily="34" charset="0"/>
            </a:endParaRPr>
          </a:p>
          <a:p>
            <a:r>
              <a:rPr lang="en-US" altLang="zh-CN">
                <a:latin typeface="Tahoma" panose="020B0604030504040204" pitchFamily="34" charset="0"/>
              </a:rPr>
              <a:t>      }</a:t>
            </a:r>
            <a:endParaRPr lang="en-US" altLang="zh-CN">
              <a:latin typeface="Tahoma" panose="020B0604030504040204" pitchFamily="34" charset="0"/>
            </a:endParaRPr>
          </a:p>
          <a:p>
            <a:r>
              <a:rPr lang="en-US" altLang="zh-CN">
                <a:latin typeface="Tahoma" panose="020B0604030504040204" pitchFamily="34" charset="0"/>
              </a:rPr>
              <a:t>}</a:t>
            </a:r>
            <a:endParaRPr lang="en-US" altLang="zh-CN">
              <a:latin typeface="Tahoma" panose="020B0604030504040204" pitchFamily="34" charset="0"/>
            </a:endParaRPr>
          </a:p>
        </p:txBody>
      </p:sp>
      <p:sp>
        <p:nvSpPr>
          <p:cNvPr id="135172" name="文本框 135171"/>
          <p:cNvSpPr txBox="1"/>
          <p:nvPr/>
        </p:nvSpPr>
        <p:spPr>
          <a:xfrm>
            <a:off x="4140200" y="1844675"/>
            <a:ext cx="4824413" cy="4737100"/>
          </a:xfrm>
          <a:prstGeom prst="rect">
            <a:avLst/>
          </a:prstGeom>
          <a:noFill/>
          <a:ln w="9525">
            <a:noFill/>
          </a:ln>
        </p:spPr>
        <p:txBody>
          <a:bodyPr>
            <a:spAutoFit/>
          </a:bodyPr>
          <a:p>
            <a:pPr>
              <a:lnSpc>
                <a:spcPct val="80000"/>
              </a:lnSpc>
            </a:pPr>
            <a:r>
              <a:rPr lang="en-US" altLang="zh-CN">
                <a:latin typeface="Tahoma" panose="020B0604030504040204" pitchFamily="34" charset="0"/>
              </a:rPr>
              <a:t>user_apply</a:t>
            </a:r>
            <a:endParaRPr lang="en-US" altLang="zh-CN">
              <a:latin typeface="Tahoma" panose="020B0604030504040204" pitchFamily="34" charset="0"/>
            </a:endParaRPr>
          </a:p>
          <a:p>
            <a:pPr>
              <a:lnSpc>
                <a:spcPct val="80000"/>
              </a:lnSpc>
            </a:pPr>
            <a:r>
              <a:rPr lang="en-US" altLang="zh-CN">
                <a:latin typeface="Tahoma" panose="020B0604030504040204" pitchFamily="34" charset="0"/>
              </a:rPr>
              <a:t>{</a:t>
            </a:r>
            <a:endParaRPr lang="en-US" altLang="zh-CN">
              <a:latin typeface="Tahoma" panose="020B0604030504040204" pitchFamily="34" charset="0"/>
            </a:endParaRPr>
          </a:p>
          <a:p>
            <a:pPr>
              <a:lnSpc>
                <a:spcPct val="80000"/>
              </a:lnSpc>
            </a:pPr>
            <a:r>
              <a:rPr lang="en-US" altLang="zh-CN">
                <a:latin typeface="Tahoma" panose="020B0604030504040204" pitchFamily="34" charset="0"/>
              </a:rPr>
              <a:t> L2: P(mutex);</a:t>
            </a:r>
            <a:endParaRPr lang="en-US" altLang="zh-CN">
              <a:latin typeface="Tahoma" panose="020B0604030504040204" pitchFamily="34" charset="0"/>
            </a:endParaRPr>
          </a:p>
          <a:p>
            <a:pPr>
              <a:lnSpc>
                <a:spcPct val="80000"/>
              </a:lnSpc>
            </a:pPr>
            <a:r>
              <a:rPr lang="en-US" altLang="zh-CN">
                <a:latin typeface="Tahoma" panose="020B0604030504040204" pitchFamily="34" charset="0"/>
              </a:rPr>
              <a:t>       if(net_free) {</a:t>
            </a:r>
            <a:endParaRPr lang="en-US" altLang="zh-CN">
              <a:latin typeface="Tahoma" panose="020B0604030504040204" pitchFamily="34" charset="0"/>
            </a:endParaRPr>
          </a:p>
          <a:p>
            <a:pPr>
              <a:lnSpc>
                <a:spcPct val="80000"/>
              </a:lnSpc>
            </a:pPr>
            <a:r>
              <a:rPr lang="en-US" altLang="zh-CN">
                <a:latin typeface="Tahoma" panose="020B0604030504040204" pitchFamily="34" charset="0"/>
              </a:rPr>
              <a:t>           net_free=0;</a:t>
            </a:r>
            <a:endParaRPr lang="en-US" altLang="zh-CN">
              <a:latin typeface="Tahoma" panose="020B0604030504040204" pitchFamily="34" charset="0"/>
            </a:endParaRPr>
          </a:p>
          <a:p>
            <a:pPr>
              <a:lnSpc>
                <a:spcPct val="80000"/>
              </a:lnSpc>
            </a:pPr>
            <a:r>
              <a:rPr lang="en-US" altLang="zh-CN">
                <a:latin typeface="Tahoma" panose="020B0604030504040204" pitchFamily="34" charset="0"/>
              </a:rPr>
              <a:t>           V(mutex);</a:t>
            </a:r>
            <a:endParaRPr lang="en-US" altLang="zh-CN">
              <a:latin typeface="Tahoma" panose="020B0604030504040204" pitchFamily="34" charset="0"/>
            </a:endParaRPr>
          </a:p>
          <a:p>
            <a:pPr>
              <a:lnSpc>
                <a:spcPct val="80000"/>
              </a:lnSpc>
            </a:pPr>
            <a:r>
              <a:rPr lang="en-US" altLang="zh-CN">
                <a:latin typeface="Tahoma" panose="020B0604030504040204" pitchFamily="34" charset="0"/>
              </a:rPr>
              <a:t>           return(net);</a:t>
            </a:r>
            <a:endParaRPr lang="en-US" altLang="zh-CN">
              <a:latin typeface="Tahoma" panose="020B0604030504040204" pitchFamily="34" charset="0"/>
            </a:endParaRPr>
          </a:p>
          <a:p>
            <a:pPr>
              <a:lnSpc>
                <a:spcPct val="80000"/>
              </a:lnSpc>
            </a:pPr>
            <a:r>
              <a:rPr lang="en-US" altLang="zh-CN">
                <a:latin typeface="Tahoma" panose="020B0604030504040204" pitchFamily="34" charset="0"/>
              </a:rPr>
              <a:t>       }else if(sys_free){  </a:t>
            </a:r>
            <a:endParaRPr lang="en-US" altLang="zh-CN">
              <a:latin typeface="Tahoma" panose="020B0604030504040204" pitchFamily="34" charset="0"/>
            </a:endParaRPr>
          </a:p>
          <a:p>
            <a:pPr>
              <a:lnSpc>
                <a:spcPct val="80000"/>
              </a:lnSpc>
            </a:pPr>
            <a:r>
              <a:rPr lang="en-US" altLang="zh-CN">
                <a:latin typeface="Tahoma" panose="020B0604030504040204" pitchFamily="34" charset="0"/>
              </a:rPr>
              <a:t>                        sys_free=0;</a:t>
            </a:r>
            <a:endParaRPr lang="en-US" altLang="zh-CN">
              <a:latin typeface="Tahoma" panose="020B0604030504040204" pitchFamily="34" charset="0"/>
            </a:endParaRPr>
          </a:p>
          <a:p>
            <a:pPr>
              <a:lnSpc>
                <a:spcPct val="80000"/>
              </a:lnSpc>
            </a:pPr>
            <a:r>
              <a:rPr lang="en-US" altLang="zh-CN">
                <a:latin typeface="Tahoma" panose="020B0604030504040204" pitchFamily="34" charset="0"/>
              </a:rPr>
              <a:t>                        V(mutex);</a:t>
            </a:r>
            <a:endParaRPr lang="en-US" altLang="zh-CN">
              <a:latin typeface="Tahoma" panose="020B0604030504040204" pitchFamily="34" charset="0"/>
            </a:endParaRPr>
          </a:p>
          <a:p>
            <a:pPr>
              <a:lnSpc>
                <a:spcPct val="80000"/>
              </a:lnSpc>
            </a:pPr>
            <a:r>
              <a:rPr lang="en-US" altLang="zh-CN">
                <a:latin typeface="Tahoma" panose="020B0604030504040204" pitchFamily="34" charset="0"/>
              </a:rPr>
              <a:t>                        return(sys);</a:t>
            </a:r>
            <a:endParaRPr lang="en-US" altLang="zh-CN">
              <a:latin typeface="Tahoma" panose="020B0604030504040204" pitchFamily="34" charset="0"/>
            </a:endParaRPr>
          </a:p>
          <a:p>
            <a:pPr>
              <a:lnSpc>
                <a:spcPct val="80000"/>
              </a:lnSpc>
            </a:pPr>
            <a:r>
              <a:rPr lang="en-US" altLang="zh-CN">
                <a:latin typeface="Tahoma" panose="020B0604030504040204" pitchFamily="34" charset="0"/>
              </a:rPr>
              <a:t>                 }else{</a:t>
            </a:r>
            <a:endParaRPr lang="en-US" altLang="zh-CN">
              <a:latin typeface="Tahoma" panose="020B0604030504040204" pitchFamily="34" charset="0"/>
            </a:endParaRPr>
          </a:p>
          <a:p>
            <a:pPr>
              <a:lnSpc>
                <a:spcPct val="80000"/>
              </a:lnSpc>
            </a:pPr>
            <a:r>
              <a:rPr lang="en-US" altLang="zh-CN">
                <a:latin typeface="Tahoma" panose="020B0604030504040204" pitchFamily="34" charset="0"/>
              </a:rPr>
              <a:t>                        net_wait++;</a:t>
            </a:r>
            <a:endParaRPr lang="en-US" altLang="zh-CN">
              <a:latin typeface="Tahoma" panose="020B0604030504040204" pitchFamily="34" charset="0"/>
            </a:endParaRPr>
          </a:p>
          <a:p>
            <a:pPr>
              <a:lnSpc>
                <a:spcPct val="80000"/>
              </a:lnSpc>
            </a:pPr>
            <a:r>
              <a:rPr lang="en-US" altLang="zh-CN">
                <a:latin typeface="Tahoma" panose="020B0604030504040204" pitchFamily="34" charset="0"/>
              </a:rPr>
              <a:t>                        V(mutex);</a:t>
            </a:r>
            <a:endParaRPr lang="en-US" altLang="zh-CN">
              <a:latin typeface="Tahoma" panose="020B0604030504040204" pitchFamily="34" charset="0"/>
            </a:endParaRPr>
          </a:p>
          <a:p>
            <a:pPr>
              <a:lnSpc>
                <a:spcPct val="80000"/>
              </a:lnSpc>
            </a:pPr>
            <a:r>
              <a:rPr lang="en-US" altLang="zh-CN">
                <a:latin typeface="Tahoma" panose="020B0604030504040204" pitchFamily="34" charset="0"/>
              </a:rPr>
              <a:t>                        P(net_q);</a:t>
            </a:r>
            <a:endParaRPr lang="en-US" altLang="zh-CN">
              <a:latin typeface="Tahoma" panose="020B0604030504040204" pitchFamily="34" charset="0"/>
            </a:endParaRPr>
          </a:p>
          <a:p>
            <a:pPr>
              <a:lnSpc>
                <a:spcPct val="80000"/>
              </a:lnSpc>
            </a:pPr>
            <a:r>
              <a:rPr lang="en-US" altLang="zh-CN">
                <a:latin typeface="Tahoma" panose="020B0604030504040204" pitchFamily="34" charset="0"/>
              </a:rPr>
              <a:t>                        goto L2;</a:t>
            </a:r>
            <a:endParaRPr lang="en-US" altLang="zh-CN">
              <a:latin typeface="Tahoma" panose="020B0604030504040204" pitchFamily="34" charset="0"/>
            </a:endParaRPr>
          </a:p>
          <a:p>
            <a:pPr>
              <a:lnSpc>
                <a:spcPct val="80000"/>
              </a:lnSpc>
            </a:pPr>
            <a:r>
              <a:rPr lang="en-US" altLang="zh-CN">
                <a:latin typeface="Tahoma" panose="020B0604030504040204" pitchFamily="34" charset="0"/>
              </a:rPr>
              <a:t>                 }</a:t>
            </a:r>
            <a:endParaRPr lang="en-US" altLang="zh-CN">
              <a:latin typeface="Tahoma" panose="020B0604030504040204" pitchFamily="34" charset="0"/>
            </a:endParaRPr>
          </a:p>
          <a:p>
            <a:pPr>
              <a:lnSpc>
                <a:spcPct val="80000"/>
              </a:lnSpc>
            </a:pPr>
            <a:r>
              <a:rPr lang="en-US" altLang="zh-CN">
                <a:latin typeface="Tahoma" panose="020B0604030504040204" pitchFamily="34" charset="0"/>
              </a:rPr>
              <a:t>        </a:t>
            </a:r>
            <a:endParaRPr lang="en-US" altLang="zh-CN">
              <a:latin typeface="Tahoma" panose="020B0604030504040204" pitchFamily="34" charset="0"/>
            </a:endParaRPr>
          </a:p>
          <a:p>
            <a:pPr>
              <a:lnSpc>
                <a:spcPct val="80000"/>
              </a:lnSpc>
            </a:pPr>
            <a:r>
              <a:rPr lang="en-US" altLang="zh-CN">
                <a:latin typeface="Tahoma" panose="020B0604030504040204" pitchFamily="34" charset="0"/>
              </a:rPr>
              <a:t>}</a:t>
            </a:r>
            <a:endParaRPr lang="en-US" altLang="zh-CN">
              <a:latin typeface="Tahoma" panose="020B0604030504040204" pitchFamily="34" charset="0"/>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标题 136193"/>
          <p:cNvSpPr>
            <a:spLocks noGrp="1"/>
          </p:cNvSpPr>
          <p:nvPr>
            <p:ph type="title"/>
          </p:nvPr>
        </p:nvSpPr>
        <p:spPr/>
        <p:txBody>
          <a:bodyPr anchor="b"/>
          <a:p>
            <a:r>
              <a:rPr lang="zh-CN" altLang="en-US" b="1"/>
              <a:t>例</a:t>
            </a:r>
            <a:r>
              <a:rPr lang="en-US" altLang="zh-CN" b="1"/>
              <a:t>8. </a:t>
            </a:r>
            <a:r>
              <a:rPr lang="zh-CN" altLang="en-US" b="1"/>
              <a:t>系统与网络打印机问题</a:t>
            </a:r>
            <a:endParaRPr lang="zh-CN" altLang="en-US" b="1"/>
          </a:p>
        </p:txBody>
      </p:sp>
      <p:sp>
        <p:nvSpPr>
          <p:cNvPr id="136195" name="文本框 136194"/>
          <p:cNvSpPr txBox="1"/>
          <p:nvPr/>
        </p:nvSpPr>
        <p:spPr>
          <a:xfrm>
            <a:off x="1079500" y="1916113"/>
            <a:ext cx="3563938" cy="4968875"/>
          </a:xfrm>
          <a:prstGeom prst="rect">
            <a:avLst/>
          </a:prstGeom>
          <a:noFill/>
          <a:ln w="9525">
            <a:noFill/>
          </a:ln>
        </p:spPr>
        <p:txBody>
          <a:bodyPr>
            <a:spAutoFit/>
          </a:bodyPr>
          <a:p>
            <a:r>
              <a:rPr lang="en-US" altLang="zh-CN">
                <a:latin typeface="Tahoma" panose="020B0604030504040204" pitchFamily="34" charset="0"/>
              </a:rPr>
              <a:t>sys_return{</a:t>
            </a:r>
            <a:endParaRPr lang="en-US" altLang="zh-CN">
              <a:latin typeface="Tahoma" panose="020B0604030504040204" pitchFamily="34" charset="0"/>
            </a:endParaRPr>
          </a:p>
          <a:p>
            <a:r>
              <a:rPr lang="en-US" altLang="zh-CN">
                <a:latin typeface="Tahoma" panose="020B0604030504040204" pitchFamily="34" charset="0"/>
              </a:rPr>
              <a:t>    P(mutex);</a:t>
            </a:r>
            <a:endParaRPr lang="en-US" altLang="zh-CN">
              <a:latin typeface="Tahoma" panose="020B0604030504040204" pitchFamily="34" charset="0"/>
            </a:endParaRPr>
          </a:p>
          <a:p>
            <a:r>
              <a:rPr lang="en-US" altLang="zh-CN">
                <a:latin typeface="Tahoma" panose="020B0604030504040204" pitchFamily="34" charset="0"/>
              </a:rPr>
              <a:t>    if(sys_wait&gt;0) {</a:t>
            </a:r>
            <a:endParaRPr lang="en-US" altLang="zh-CN">
              <a:latin typeface="Tahoma" panose="020B0604030504040204" pitchFamily="34" charset="0"/>
            </a:endParaRPr>
          </a:p>
          <a:p>
            <a:r>
              <a:rPr lang="en-US" altLang="zh-CN">
                <a:latin typeface="Tahoma" panose="020B0604030504040204" pitchFamily="34" charset="0"/>
              </a:rPr>
              <a:t>        sys_wait--;</a:t>
            </a:r>
            <a:endParaRPr lang="en-US" altLang="zh-CN">
              <a:latin typeface="Tahoma" panose="020B0604030504040204" pitchFamily="34" charset="0"/>
            </a:endParaRPr>
          </a:p>
          <a:p>
            <a:r>
              <a:rPr lang="en-US" altLang="zh-CN">
                <a:latin typeface="Tahoma" panose="020B0604030504040204" pitchFamily="34" charset="0"/>
              </a:rPr>
              <a:t>        V(sys_q);</a:t>
            </a:r>
            <a:endParaRPr lang="en-US" altLang="zh-CN">
              <a:latin typeface="Tahoma" panose="020B0604030504040204" pitchFamily="34" charset="0"/>
            </a:endParaRPr>
          </a:p>
          <a:p>
            <a:r>
              <a:rPr lang="en-US" altLang="zh-CN">
                <a:latin typeface="Tahoma" panose="020B0604030504040204" pitchFamily="34" charset="0"/>
              </a:rPr>
              <a:t>    }else{</a:t>
            </a:r>
            <a:endParaRPr lang="en-US" altLang="zh-CN">
              <a:latin typeface="Tahoma" panose="020B0604030504040204" pitchFamily="34" charset="0"/>
            </a:endParaRPr>
          </a:p>
          <a:p>
            <a:r>
              <a:rPr lang="en-US" altLang="zh-CN">
                <a:latin typeface="Tahoma" panose="020B0604030504040204" pitchFamily="34" charset="0"/>
              </a:rPr>
              <a:t>              if(net_wait&gt;0){</a:t>
            </a:r>
            <a:endParaRPr lang="en-US" altLang="zh-CN">
              <a:latin typeface="Tahoma" panose="020B0604030504040204" pitchFamily="34" charset="0"/>
            </a:endParaRPr>
          </a:p>
          <a:p>
            <a:r>
              <a:rPr lang="en-US" altLang="zh-CN">
                <a:latin typeface="Tahoma" panose="020B0604030504040204" pitchFamily="34" charset="0"/>
              </a:rPr>
              <a:t>                   net_wait--;</a:t>
            </a:r>
            <a:endParaRPr lang="en-US" altLang="zh-CN">
              <a:latin typeface="Tahoma" panose="020B0604030504040204" pitchFamily="34" charset="0"/>
            </a:endParaRPr>
          </a:p>
          <a:p>
            <a:r>
              <a:rPr lang="en-US" altLang="zh-CN">
                <a:latin typeface="Tahoma" panose="020B0604030504040204" pitchFamily="34" charset="0"/>
              </a:rPr>
              <a:t>                  V(net_q);}</a:t>
            </a:r>
            <a:endParaRPr lang="en-US" altLang="zh-CN">
              <a:latin typeface="Tahoma" panose="020B0604030504040204" pitchFamily="34" charset="0"/>
            </a:endParaRPr>
          </a:p>
          <a:p>
            <a:r>
              <a:rPr lang="en-US" altLang="zh-CN">
                <a:latin typeface="Tahoma" panose="020B0604030504040204" pitchFamily="34" charset="0"/>
              </a:rPr>
              <a:t>             }else</a:t>
            </a:r>
            <a:endParaRPr lang="en-US" altLang="zh-CN">
              <a:latin typeface="Tahoma" panose="020B0604030504040204" pitchFamily="34" charset="0"/>
            </a:endParaRPr>
          </a:p>
          <a:p>
            <a:r>
              <a:rPr lang="en-US" altLang="zh-CN">
                <a:latin typeface="Tahoma" panose="020B0604030504040204" pitchFamily="34" charset="0"/>
              </a:rPr>
              <a:t>                    {sys_free=1;}</a:t>
            </a:r>
            <a:endParaRPr lang="en-US" altLang="zh-CN">
              <a:latin typeface="Tahoma" panose="020B0604030504040204" pitchFamily="34" charset="0"/>
            </a:endParaRPr>
          </a:p>
          <a:p>
            <a:r>
              <a:rPr lang="en-US" altLang="zh-CN">
                <a:latin typeface="Tahoma" panose="020B0604030504040204" pitchFamily="34" charset="0"/>
              </a:rPr>
              <a:t>                          </a:t>
            </a:r>
            <a:endParaRPr lang="en-US" altLang="zh-CN">
              <a:latin typeface="Tahoma" panose="020B0604030504040204" pitchFamily="34" charset="0"/>
            </a:endParaRPr>
          </a:p>
          <a:p>
            <a:r>
              <a:rPr lang="en-US" altLang="zh-CN">
                <a:latin typeface="Tahoma" panose="020B0604030504040204" pitchFamily="34" charset="0"/>
              </a:rPr>
              <a:t>     V(mutex);</a:t>
            </a:r>
            <a:endParaRPr lang="en-US" altLang="zh-CN">
              <a:latin typeface="Tahoma" panose="020B0604030504040204" pitchFamily="34" charset="0"/>
            </a:endParaRPr>
          </a:p>
          <a:p>
            <a:r>
              <a:rPr lang="en-US" altLang="zh-CN">
                <a:latin typeface="Tahoma" panose="020B0604030504040204" pitchFamily="34" charset="0"/>
              </a:rPr>
              <a:t>   }</a:t>
            </a:r>
            <a:endParaRPr lang="en-US" altLang="zh-CN">
              <a:latin typeface="Tahoma" panose="020B0604030504040204" pitchFamily="34" charset="0"/>
            </a:endParaRPr>
          </a:p>
          <a:p>
            <a:r>
              <a:rPr lang="en-US" altLang="zh-CN">
                <a:latin typeface="Tahoma" panose="020B0604030504040204" pitchFamily="34" charset="0"/>
              </a:rPr>
              <a:t>    </a:t>
            </a:r>
            <a:endParaRPr lang="en-US" altLang="zh-CN">
              <a:latin typeface="Tahoma" panose="020B0604030504040204" pitchFamily="34" charset="0"/>
            </a:endParaRPr>
          </a:p>
          <a:p>
            <a:endParaRPr lang="zh-CN" altLang="en-US">
              <a:latin typeface="Tahoma" panose="020B0604030504040204" pitchFamily="34" charset="0"/>
            </a:endParaRPr>
          </a:p>
        </p:txBody>
      </p:sp>
      <p:sp>
        <p:nvSpPr>
          <p:cNvPr id="136196" name="文本框 136195"/>
          <p:cNvSpPr txBox="1"/>
          <p:nvPr/>
        </p:nvSpPr>
        <p:spPr>
          <a:xfrm>
            <a:off x="5292725" y="1952625"/>
            <a:ext cx="2987675" cy="2835275"/>
          </a:xfrm>
          <a:prstGeom prst="rect">
            <a:avLst/>
          </a:prstGeom>
          <a:noFill/>
          <a:ln w="9525">
            <a:noFill/>
          </a:ln>
        </p:spPr>
        <p:txBody>
          <a:bodyPr>
            <a:spAutoFit/>
          </a:bodyPr>
          <a:p>
            <a:r>
              <a:rPr lang="en-US" altLang="zh-CN">
                <a:latin typeface="Tahoma" panose="020B0604030504040204" pitchFamily="34" charset="0"/>
              </a:rPr>
              <a:t>user_return{</a:t>
            </a:r>
            <a:endParaRPr lang="en-US" altLang="zh-CN">
              <a:latin typeface="Tahoma" panose="020B0604030504040204" pitchFamily="34" charset="0"/>
            </a:endParaRPr>
          </a:p>
          <a:p>
            <a:r>
              <a:rPr lang="en-US" altLang="zh-CN">
                <a:latin typeface="Tahoma" panose="020B0604030504040204" pitchFamily="34" charset="0"/>
              </a:rPr>
              <a:t>    P(mutex);</a:t>
            </a:r>
            <a:endParaRPr lang="en-US" altLang="zh-CN">
              <a:latin typeface="Tahoma" panose="020B0604030504040204" pitchFamily="34" charset="0"/>
            </a:endParaRPr>
          </a:p>
          <a:p>
            <a:r>
              <a:rPr lang="en-US" altLang="zh-CN">
                <a:latin typeface="Tahoma" panose="020B0604030504040204" pitchFamily="34" charset="0"/>
              </a:rPr>
              <a:t>    if(net_wait&gt;0){</a:t>
            </a:r>
            <a:endParaRPr lang="en-US" altLang="zh-CN">
              <a:latin typeface="Tahoma" panose="020B0604030504040204" pitchFamily="34" charset="0"/>
            </a:endParaRPr>
          </a:p>
          <a:p>
            <a:r>
              <a:rPr lang="en-US" altLang="zh-CN">
                <a:latin typeface="Tahoma" panose="020B0604030504040204" pitchFamily="34" charset="0"/>
              </a:rPr>
              <a:t>        net_wait--;</a:t>
            </a:r>
            <a:endParaRPr lang="en-US" altLang="zh-CN">
              <a:latin typeface="Tahoma" panose="020B0604030504040204" pitchFamily="34" charset="0"/>
            </a:endParaRPr>
          </a:p>
          <a:p>
            <a:r>
              <a:rPr lang="en-US" altLang="zh-CN">
                <a:latin typeface="Tahoma" panose="020B0604030504040204" pitchFamily="34" charset="0"/>
              </a:rPr>
              <a:t>        V(net_q);</a:t>
            </a:r>
            <a:endParaRPr lang="en-US" altLang="zh-CN">
              <a:latin typeface="Tahoma" panose="020B0604030504040204" pitchFamily="34" charset="0"/>
            </a:endParaRPr>
          </a:p>
          <a:p>
            <a:r>
              <a:rPr lang="en-US" altLang="zh-CN">
                <a:latin typeface="Tahoma" panose="020B0604030504040204" pitchFamily="34" charset="0"/>
              </a:rPr>
              <a:t>    }else{</a:t>
            </a:r>
            <a:endParaRPr lang="en-US" altLang="zh-CN">
              <a:latin typeface="Tahoma" panose="020B0604030504040204" pitchFamily="34" charset="0"/>
            </a:endParaRPr>
          </a:p>
          <a:p>
            <a:r>
              <a:rPr lang="en-US" altLang="zh-CN">
                <a:latin typeface="Tahoma" panose="020B0604030504040204" pitchFamily="34" charset="0"/>
              </a:rPr>
              <a:t>               net_free=1;}</a:t>
            </a:r>
            <a:endParaRPr lang="en-US" altLang="zh-CN">
              <a:latin typeface="Tahoma" panose="020B0604030504040204" pitchFamily="34" charset="0"/>
            </a:endParaRPr>
          </a:p>
          <a:p>
            <a:r>
              <a:rPr lang="en-US" altLang="zh-CN">
                <a:latin typeface="Tahoma" panose="020B0604030504040204" pitchFamily="34" charset="0"/>
              </a:rPr>
              <a:t>    V(mutex);</a:t>
            </a:r>
            <a:endParaRPr lang="en-US" altLang="zh-CN">
              <a:latin typeface="Tahoma" panose="020B0604030504040204" pitchFamily="34" charset="0"/>
            </a:endParaRPr>
          </a:p>
          <a:p>
            <a:r>
              <a:rPr lang="en-US" altLang="zh-CN">
                <a:latin typeface="Tahoma" panose="020B0604030504040204" pitchFamily="34" charset="0"/>
              </a:rPr>
              <a:t>    }</a:t>
            </a:r>
            <a:endParaRPr lang="en-US" altLang="zh-CN">
              <a:latin typeface="Tahoma" panose="020B0604030504040204" pitchFamily="34" charset="0"/>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7218" name="标题 137217"/>
          <p:cNvSpPr>
            <a:spLocks noGrp="1"/>
          </p:cNvSpPr>
          <p:nvPr>
            <p:ph type="title"/>
          </p:nvPr>
        </p:nvSpPr>
        <p:spPr/>
        <p:txBody>
          <a:bodyPr anchor="b"/>
          <a:p>
            <a:r>
              <a:rPr lang="zh-CN" altLang="en-US" b="1"/>
              <a:t>例</a:t>
            </a:r>
            <a:r>
              <a:rPr lang="en-US" altLang="zh-CN" b="1"/>
              <a:t>9. 2009</a:t>
            </a:r>
            <a:r>
              <a:rPr lang="zh-CN" altLang="en-US" b="1"/>
              <a:t>研究生入学考试题</a:t>
            </a:r>
            <a:endParaRPr lang="zh-CN" altLang="en-US" b="1"/>
          </a:p>
        </p:txBody>
      </p:sp>
      <p:sp>
        <p:nvSpPr>
          <p:cNvPr id="137219" name="文本占位符 137218"/>
          <p:cNvSpPr>
            <a:spLocks noGrp="1"/>
          </p:cNvSpPr>
          <p:nvPr>
            <p:ph type="body" idx="1"/>
          </p:nvPr>
        </p:nvSpPr>
        <p:spPr/>
        <p:txBody>
          <a:bodyPr/>
          <a:p>
            <a:r>
              <a:rPr lang="zh-CN" altLang="en-US" sz="2800" b="1"/>
              <a:t>三个进程</a:t>
            </a:r>
            <a:r>
              <a:rPr lang="en-US" altLang="zh-CN" sz="2800" b="1"/>
              <a:t>P1</a:t>
            </a:r>
            <a:r>
              <a:rPr lang="zh-CN" altLang="en-US" sz="2800" b="1"/>
              <a:t>、</a:t>
            </a:r>
            <a:r>
              <a:rPr lang="en-US" altLang="zh-CN" sz="2800" b="1"/>
              <a:t>P2</a:t>
            </a:r>
            <a:r>
              <a:rPr lang="zh-CN" altLang="en-US" sz="2800" b="1"/>
              <a:t>、</a:t>
            </a:r>
            <a:r>
              <a:rPr lang="en-US" altLang="zh-CN" sz="2800" b="1"/>
              <a:t>P3</a:t>
            </a:r>
            <a:r>
              <a:rPr lang="zh-CN" altLang="en-US" sz="2800" b="1"/>
              <a:t>互斥使用一个包含</a:t>
            </a:r>
            <a:r>
              <a:rPr lang="en-US" altLang="zh-CN" sz="2800" b="1"/>
              <a:t>N(N&gt;0)</a:t>
            </a:r>
            <a:r>
              <a:rPr lang="zh-CN" altLang="en-US" sz="2800" b="1"/>
              <a:t>个单元的缓冲区。</a:t>
            </a:r>
            <a:r>
              <a:rPr lang="en-US" altLang="zh-CN" sz="2800" b="1"/>
              <a:t>P1</a:t>
            </a:r>
            <a:r>
              <a:rPr lang="zh-CN" altLang="en-US" sz="2800" b="1"/>
              <a:t>每次用</a:t>
            </a:r>
            <a:r>
              <a:rPr lang="en-US" altLang="zh-CN" sz="2800" b="1"/>
              <a:t>produce()</a:t>
            </a:r>
            <a:r>
              <a:rPr lang="zh-CN" altLang="en-US" sz="2800" b="1"/>
              <a:t>生成一个正数并用</a:t>
            </a:r>
            <a:r>
              <a:rPr lang="en-US" altLang="zh-CN" sz="2800" b="1"/>
              <a:t>put()</a:t>
            </a:r>
            <a:r>
              <a:rPr lang="zh-CN" altLang="en-US" sz="2800" b="1"/>
              <a:t>送入缓冲区某一空闲单元中；</a:t>
            </a:r>
            <a:r>
              <a:rPr lang="en-US" altLang="zh-CN" sz="2800" b="1"/>
              <a:t>P2</a:t>
            </a:r>
            <a:r>
              <a:rPr lang="zh-CN" altLang="en-US" sz="2800" b="1"/>
              <a:t>每次用</a:t>
            </a:r>
            <a:r>
              <a:rPr lang="en-US" altLang="zh-CN" sz="2800" b="1"/>
              <a:t>getodd()</a:t>
            </a:r>
            <a:r>
              <a:rPr lang="zh-CN" altLang="en-US" sz="2800" b="1"/>
              <a:t>从该缓冲区中取出一个奇数并用</a:t>
            </a:r>
            <a:r>
              <a:rPr lang="en-US" altLang="zh-CN" sz="2800" b="1"/>
              <a:t>countodd()</a:t>
            </a:r>
            <a:r>
              <a:rPr lang="zh-CN" altLang="en-US" sz="2800" b="1"/>
              <a:t>统计奇数个数； </a:t>
            </a:r>
            <a:r>
              <a:rPr lang="en-US" altLang="zh-CN" sz="2800" b="1"/>
              <a:t>P3</a:t>
            </a:r>
            <a:r>
              <a:rPr lang="zh-CN" altLang="en-US" sz="2800" b="1"/>
              <a:t>每次用</a:t>
            </a:r>
            <a:r>
              <a:rPr lang="en-US" altLang="zh-CN" sz="2800" b="1"/>
              <a:t>geteven()</a:t>
            </a:r>
            <a:r>
              <a:rPr lang="zh-CN" altLang="en-US" sz="2800" b="1"/>
              <a:t>从该缓冲区中取出一个偶数并用</a:t>
            </a:r>
            <a:r>
              <a:rPr lang="en-US" altLang="zh-CN" sz="2800" b="1"/>
              <a:t>countodd()</a:t>
            </a:r>
            <a:r>
              <a:rPr lang="zh-CN" altLang="en-US" sz="2800" b="1"/>
              <a:t>统计偶数个数。请用信号量机制实现三个进程的同步与互斥活动，并说明所定义信号量的含义。</a:t>
            </a:r>
            <a:endParaRPr lang="zh-CN" altLang="en-US" sz="2800" b="1"/>
          </a:p>
          <a:p>
            <a:endParaRPr lang="zh-CN" altLang="en-US" sz="280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8242" name="标题 138241"/>
          <p:cNvSpPr>
            <a:spLocks noGrp="1"/>
          </p:cNvSpPr>
          <p:nvPr>
            <p:ph type="title"/>
          </p:nvPr>
        </p:nvSpPr>
        <p:spPr/>
        <p:txBody>
          <a:bodyPr anchor="b"/>
          <a:p>
            <a:r>
              <a:rPr lang="zh-CN" altLang="en-US" b="1"/>
              <a:t>例</a:t>
            </a:r>
            <a:r>
              <a:rPr lang="en-US" altLang="zh-CN" b="1"/>
              <a:t>9. 2009</a:t>
            </a:r>
            <a:r>
              <a:rPr lang="zh-CN" altLang="en-US" b="1"/>
              <a:t>研究生入学考试题</a:t>
            </a:r>
            <a:endParaRPr lang="zh-CN" altLang="en-US" b="1"/>
          </a:p>
        </p:txBody>
      </p:sp>
      <p:sp>
        <p:nvSpPr>
          <p:cNvPr id="138243" name="文本占位符 138242"/>
          <p:cNvSpPr>
            <a:spLocks noGrp="1"/>
          </p:cNvSpPr>
          <p:nvPr>
            <p:ph type="body" idx="1"/>
          </p:nvPr>
        </p:nvSpPr>
        <p:spPr/>
        <p:txBody>
          <a:bodyPr/>
          <a:p>
            <a:r>
              <a:rPr lang="zh-CN" altLang="en-US"/>
              <a:t>变量定义</a:t>
            </a:r>
            <a:endParaRPr lang="zh-CN" altLang="en-US"/>
          </a:p>
          <a:p>
            <a:pPr lvl="1"/>
            <a:r>
              <a:rPr lang="en-US" altLang="zh-CN"/>
              <a:t>semaphore empty; (init N)</a:t>
            </a:r>
            <a:endParaRPr lang="en-US" altLang="zh-CN"/>
          </a:p>
          <a:p>
            <a:pPr lvl="1"/>
            <a:r>
              <a:rPr lang="en-US" altLang="zh-CN"/>
              <a:t>semaphore odd, even; (init 0)</a:t>
            </a:r>
            <a:endParaRPr lang="en-US" altLang="zh-CN"/>
          </a:p>
          <a:p>
            <a:pPr lvl="1"/>
            <a:r>
              <a:rPr lang="en-US" altLang="zh-CN"/>
              <a:t>semaphore mutex; (init 1)</a:t>
            </a:r>
            <a:endParaRPr lang="en-US" altLang="zh-CN"/>
          </a:p>
          <a:p>
            <a:pPr lvl="1">
              <a:buNone/>
            </a:pPr>
            <a:endParaRPr lang="zh-CN" altLang="en-US"/>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9266" name="标题 139265"/>
          <p:cNvSpPr>
            <a:spLocks noGrp="1"/>
          </p:cNvSpPr>
          <p:nvPr>
            <p:ph type="title"/>
          </p:nvPr>
        </p:nvSpPr>
        <p:spPr/>
        <p:txBody>
          <a:bodyPr anchor="b"/>
          <a:p>
            <a:r>
              <a:rPr lang="zh-CN" altLang="en-US" b="1"/>
              <a:t>例</a:t>
            </a:r>
            <a:r>
              <a:rPr lang="en-US" altLang="zh-CN" b="1"/>
              <a:t>9. 2009</a:t>
            </a:r>
            <a:r>
              <a:rPr lang="zh-CN" altLang="en-US" b="1"/>
              <a:t>研究生入学考试题</a:t>
            </a:r>
            <a:endParaRPr lang="zh-CN" altLang="en-US" b="1"/>
          </a:p>
        </p:txBody>
      </p:sp>
      <p:sp>
        <p:nvSpPr>
          <p:cNvPr id="139267" name="文本框 139266"/>
          <p:cNvSpPr txBox="1"/>
          <p:nvPr/>
        </p:nvSpPr>
        <p:spPr>
          <a:xfrm>
            <a:off x="215900" y="1952625"/>
            <a:ext cx="2808288" cy="4664075"/>
          </a:xfrm>
          <a:prstGeom prst="rect">
            <a:avLst/>
          </a:prstGeom>
          <a:noFill/>
          <a:ln w="9525">
            <a:noFill/>
          </a:ln>
        </p:spPr>
        <p:txBody>
          <a:bodyPr>
            <a:spAutoFit/>
          </a:bodyPr>
          <a:p>
            <a:r>
              <a:rPr lang="en-US" altLang="zh-CN">
                <a:latin typeface="Tahoma" panose="020B0604030504040204" pitchFamily="34" charset="0"/>
              </a:rPr>
              <a:t>maim()</a:t>
            </a:r>
            <a:endParaRPr lang="en-US" altLang="zh-CN">
              <a:latin typeface="Tahoma" panose="020B0604030504040204" pitchFamily="34" charset="0"/>
            </a:endParaRPr>
          </a:p>
          <a:p>
            <a:r>
              <a:rPr lang="en-US" altLang="zh-CN">
                <a:latin typeface="Tahoma" panose="020B0604030504040204" pitchFamily="34" charset="0"/>
              </a:rPr>
              <a:t>{</a:t>
            </a:r>
            <a:endParaRPr lang="en-US" altLang="zh-CN">
              <a:latin typeface="Tahoma" panose="020B0604030504040204" pitchFamily="34" charset="0"/>
            </a:endParaRPr>
          </a:p>
          <a:p>
            <a:r>
              <a:rPr lang="en-US" altLang="zh-CN">
                <a:latin typeface="Tahoma" panose="020B0604030504040204" pitchFamily="34" charset="0"/>
              </a:rPr>
              <a:t>   process P1</a:t>
            </a:r>
            <a:endParaRPr lang="en-US" altLang="zh-CN">
              <a:latin typeface="Tahoma" panose="020B0604030504040204" pitchFamily="34" charset="0"/>
            </a:endParaRPr>
          </a:p>
          <a:p>
            <a:r>
              <a:rPr lang="en-US" altLang="zh-CN">
                <a:latin typeface="Tahoma" panose="020B0604030504040204" pitchFamily="34" charset="0"/>
              </a:rPr>
              <a:t>   do{</a:t>
            </a:r>
            <a:endParaRPr lang="en-US" altLang="zh-CN">
              <a:latin typeface="Tahoma" panose="020B0604030504040204" pitchFamily="34" charset="0"/>
            </a:endParaRPr>
          </a:p>
          <a:p>
            <a:r>
              <a:rPr lang="en-US" altLang="zh-CN">
                <a:latin typeface="Tahoma" panose="020B0604030504040204" pitchFamily="34" charset="0"/>
              </a:rPr>
              <a:t>           n=produce();</a:t>
            </a:r>
            <a:endParaRPr lang="en-US" altLang="zh-CN">
              <a:latin typeface="Tahoma" panose="020B0604030504040204" pitchFamily="34" charset="0"/>
            </a:endParaRPr>
          </a:p>
          <a:p>
            <a:r>
              <a:rPr lang="en-US" altLang="zh-CN">
                <a:latin typeface="Tahoma" panose="020B0604030504040204" pitchFamily="34" charset="0"/>
              </a:rPr>
              <a:t>           P(empty);</a:t>
            </a:r>
            <a:endParaRPr lang="en-US" altLang="zh-CN">
              <a:latin typeface="Tahoma" panose="020B0604030504040204" pitchFamily="34" charset="0"/>
            </a:endParaRPr>
          </a:p>
          <a:p>
            <a:r>
              <a:rPr lang="en-US" altLang="zh-CN">
                <a:latin typeface="Tahoma" panose="020B0604030504040204" pitchFamily="34" charset="0"/>
              </a:rPr>
              <a:t>           P(mutex);</a:t>
            </a:r>
            <a:endParaRPr lang="en-US" altLang="zh-CN">
              <a:latin typeface="Tahoma" panose="020B0604030504040204" pitchFamily="34" charset="0"/>
            </a:endParaRPr>
          </a:p>
          <a:p>
            <a:r>
              <a:rPr lang="en-US" altLang="zh-CN">
                <a:latin typeface="Tahoma" panose="020B0604030504040204" pitchFamily="34" charset="0"/>
              </a:rPr>
              <a:t>           put();</a:t>
            </a:r>
            <a:endParaRPr lang="en-US" altLang="zh-CN">
              <a:latin typeface="Tahoma" panose="020B0604030504040204" pitchFamily="34" charset="0"/>
            </a:endParaRPr>
          </a:p>
          <a:p>
            <a:r>
              <a:rPr lang="en-US" altLang="zh-CN">
                <a:latin typeface="Tahoma" panose="020B0604030504040204" pitchFamily="34" charset="0"/>
              </a:rPr>
              <a:t>           V(mutex);</a:t>
            </a:r>
            <a:endParaRPr lang="en-US" altLang="zh-CN">
              <a:latin typeface="Tahoma" panose="020B0604030504040204" pitchFamily="34" charset="0"/>
            </a:endParaRPr>
          </a:p>
          <a:p>
            <a:r>
              <a:rPr lang="en-US" altLang="zh-CN">
                <a:latin typeface="Tahoma" panose="020B0604030504040204" pitchFamily="34" charset="0"/>
              </a:rPr>
              <a:t>           if(n%2==0)</a:t>
            </a:r>
            <a:endParaRPr lang="en-US" altLang="zh-CN">
              <a:latin typeface="Tahoma" panose="020B0604030504040204" pitchFamily="34" charset="0"/>
            </a:endParaRPr>
          </a:p>
          <a:p>
            <a:r>
              <a:rPr lang="en-US" altLang="zh-CN">
                <a:latin typeface="Tahoma" panose="020B0604030504040204" pitchFamily="34" charset="0"/>
              </a:rPr>
              <a:t>               V(even);</a:t>
            </a:r>
            <a:endParaRPr lang="en-US" altLang="zh-CN">
              <a:latin typeface="Tahoma" panose="020B0604030504040204" pitchFamily="34" charset="0"/>
            </a:endParaRPr>
          </a:p>
          <a:p>
            <a:r>
              <a:rPr lang="en-US" altLang="zh-CN">
                <a:latin typeface="Tahoma" panose="020B0604030504040204" pitchFamily="34" charset="0"/>
              </a:rPr>
              <a:t>           else</a:t>
            </a:r>
            <a:endParaRPr lang="en-US" altLang="zh-CN">
              <a:latin typeface="Tahoma" panose="020B0604030504040204" pitchFamily="34" charset="0"/>
            </a:endParaRPr>
          </a:p>
          <a:p>
            <a:r>
              <a:rPr lang="en-US" altLang="zh-CN">
                <a:latin typeface="Tahoma" panose="020B0604030504040204" pitchFamily="34" charset="0"/>
              </a:rPr>
              <a:t>               V(odd);</a:t>
            </a:r>
            <a:endParaRPr lang="en-US" altLang="zh-CN">
              <a:latin typeface="Tahoma" panose="020B0604030504040204" pitchFamily="34" charset="0"/>
            </a:endParaRPr>
          </a:p>
          <a:p>
            <a:r>
              <a:rPr lang="en-US" altLang="zh-CN">
                <a:latin typeface="Tahoma" panose="020B0604030504040204" pitchFamily="34" charset="0"/>
              </a:rPr>
              <a:t>    }while(true)</a:t>
            </a:r>
            <a:endParaRPr lang="en-US" altLang="zh-CN">
              <a:latin typeface="Tahoma" panose="020B0604030504040204" pitchFamily="34" charset="0"/>
            </a:endParaRPr>
          </a:p>
          <a:p>
            <a:r>
              <a:rPr lang="en-US" altLang="zh-CN">
                <a:latin typeface="Tahoma" panose="020B0604030504040204" pitchFamily="34" charset="0"/>
              </a:rPr>
              <a:t>        </a:t>
            </a:r>
            <a:endParaRPr lang="en-US" altLang="zh-CN">
              <a:latin typeface="Tahoma" panose="020B0604030504040204" pitchFamily="34" charset="0"/>
            </a:endParaRPr>
          </a:p>
        </p:txBody>
      </p:sp>
      <p:sp>
        <p:nvSpPr>
          <p:cNvPr id="139268" name="文本框 139267"/>
          <p:cNvSpPr txBox="1"/>
          <p:nvPr/>
        </p:nvSpPr>
        <p:spPr>
          <a:xfrm>
            <a:off x="3132138" y="1952625"/>
            <a:ext cx="2808287" cy="3749675"/>
          </a:xfrm>
          <a:prstGeom prst="rect">
            <a:avLst/>
          </a:prstGeom>
          <a:noFill/>
          <a:ln w="9525">
            <a:noFill/>
          </a:ln>
        </p:spPr>
        <p:txBody>
          <a:bodyPr>
            <a:spAutoFit/>
          </a:bodyPr>
          <a:p>
            <a:endParaRPr lang="zh-CN" altLang="en-US">
              <a:latin typeface="Tahoma" panose="020B0604030504040204" pitchFamily="34" charset="0"/>
            </a:endParaRPr>
          </a:p>
          <a:p>
            <a:endParaRPr lang="zh-CN" altLang="en-US">
              <a:latin typeface="Tahoma" panose="020B0604030504040204" pitchFamily="34" charset="0"/>
            </a:endParaRPr>
          </a:p>
          <a:p>
            <a:r>
              <a:rPr lang="zh-CN" altLang="en-US">
                <a:latin typeface="Tahoma" panose="020B0604030504040204" pitchFamily="34" charset="0"/>
              </a:rPr>
              <a:t>   </a:t>
            </a:r>
            <a:r>
              <a:rPr lang="en-US" altLang="zh-CN">
                <a:latin typeface="Tahoma" panose="020B0604030504040204" pitchFamily="34" charset="0"/>
              </a:rPr>
              <a:t>process P2</a:t>
            </a:r>
            <a:endParaRPr lang="en-US" altLang="zh-CN">
              <a:latin typeface="Tahoma" panose="020B0604030504040204" pitchFamily="34" charset="0"/>
            </a:endParaRPr>
          </a:p>
          <a:p>
            <a:r>
              <a:rPr lang="en-US" altLang="zh-CN">
                <a:latin typeface="Tahoma" panose="020B0604030504040204" pitchFamily="34" charset="0"/>
              </a:rPr>
              <a:t>   do{</a:t>
            </a:r>
            <a:endParaRPr lang="en-US" altLang="zh-CN">
              <a:latin typeface="Tahoma" panose="020B0604030504040204" pitchFamily="34" charset="0"/>
            </a:endParaRPr>
          </a:p>
          <a:p>
            <a:r>
              <a:rPr lang="en-US" altLang="zh-CN">
                <a:latin typeface="Tahoma" panose="020B0604030504040204" pitchFamily="34" charset="0"/>
              </a:rPr>
              <a:t>           P(odd);</a:t>
            </a:r>
            <a:endParaRPr lang="en-US" altLang="zh-CN">
              <a:latin typeface="Tahoma" panose="020B0604030504040204" pitchFamily="34" charset="0"/>
            </a:endParaRPr>
          </a:p>
          <a:p>
            <a:r>
              <a:rPr lang="en-US" altLang="zh-CN">
                <a:latin typeface="Tahoma" panose="020B0604030504040204" pitchFamily="34" charset="0"/>
              </a:rPr>
              <a:t>           P(mutex);</a:t>
            </a:r>
            <a:endParaRPr lang="en-US" altLang="zh-CN">
              <a:latin typeface="Tahoma" panose="020B0604030504040204" pitchFamily="34" charset="0"/>
            </a:endParaRPr>
          </a:p>
          <a:p>
            <a:r>
              <a:rPr lang="en-US" altLang="zh-CN">
                <a:latin typeface="Tahoma" panose="020B0604030504040204" pitchFamily="34" charset="0"/>
              </a:rPr>
              <a:t>           getodd();</a:t>
            </a:r>
            <a:endParaRPr lang="en-US" altLang="zh-CN">
              <a:latin typeface="Tahoma" panose="020B0604030504040204" pitchFamily="34" charset="0"/>
            </a:endParaRPr>
          </a:p>
          <a:p>
            <a:r>
              <a:rPr lang="en-US" altLang="zh-CN">
                <a:latin typeface="Tahoma" panose="020B0604030504040204" pitchFamily="34" charset="0"/>
              </a:rPr>
              <a:t>           V(mutex);</a:t>
            </a:r>
            <a:endParaRPr lang="en-US" altLang="zh-CN">
              <a:latin typeface="Tahoma" panose="020B0604030504040204" pitchFamily="34" charset="0"/>
            </a:endParaRPr>
          </a:p>
          <a:p>
            <a:r>
              <a:rPr lang="en-US" altLang="zh-CN">
                <a:latin typeface="Tahoma" panose="020B0604030504040204" pitchFamily="34" charset="0"/>
              </a:rPr>
              <a:t>           V(empty);</a:t>
            </a:r>
            <a:endParaRPr lang="en-US" altLang="zh-CN">
              <a:latin typeface="Tahoma" panose="020B0604030504040204" pitchFamily="34" charset="0"/>
            </a:endParaRPr>
          </a:p>
          <a:p>
            <a:r>
              <a:rPr lang="en-US" altLang="zh-CN">
                <a:latin typeface="Tahoma" panose="020B0604030504040204" pitchFamily="34" charset="0"/>
              </a:rPr>
              <a:t>           countodd();</a:t>
            </a:r>
            <a:endParaRPr lang="en-US" altLang="zh-CN">
              <a:latin typeface="Tahoma" panose="020B0604030504040204" pitchFamily="34" charset="0"/>
            </a:endParaRPr>
          </a:p>
          <a:p>
            <a:r>
              <a:rPr lang="en-US" altLang="zh-CN">
                <a:latin typeface="Tahoma" panose="020B0604030504040204" pitchFamily="34" charset="0"/>
              </a:rPr>
              <a:t>    }while(true)</a:t>
            </a:r>
            <a:endParaRPr lang="en-US" altLang="zh-CN">
              <a:latin typeface="Tahoma" panose="020B0604030504040204" pitchFamily="34" charset="0"/>
            </a:endParaRPr>
          </a:p>
          <a:p>
            <a:r>
              <a:rPr lang="en-US" altLang="zh-CN">
                <a:latin typeface="Tahoma" panose="020B0604030504040204" pitchFamily="34" charset="0"/>
              </a:rPr>
              <a:t>        </a:t>
            </a:r>
            <a:endParaRPr lang="en-US" altLang="zh-CN">
              <a:latin typeface="Tahoma" panose="020B0604030504040204" pitchFamily="34" charset="0"/>
            </a:endParaRPr>
          </a:p>
        </p:txBody>
      </p:sp>
      <p:sp>
        <p:nvSpPr>
          <p:cNvPr id="139269" name="文本框 139268"/>
          <p:cNvSpPr txBox="1"/>
          <p:nvPr/>
        </p:nvSpPr>
        <p:spPr>
          <a:xfrm>
            <a:off x="5976938" y="1989138"/>
            <a:ext cx="2808287" cy="4359275"/>
          </a:xfrm>
          <a:prstGeom prst="rect">
            <a:avLst/>
          </a:prstGeom>
          <a:noFill/>
          <a:ln w="9525">
            <a:noFill/>
          </a:ln>
        </p:spPr>
        <p:txBody>
          <a:bodyPr>
            <a:spAutoFit/>
          </a:bodyPr>
          <a:p>
            <a:endParaRPr lang="zh-CN" altLang="en-US">
              <a:latin typeface="Tahoma" panose="020B0604030504040204" pitchFamily="34" charset="0"/>
            </a:endParaRPr>
          </a:p>
          <a:p>
            <a:endParaRPr lang="zh-CN" altLang="en-US">
              <a:latin typeface="Tahoma" panose="020B0604030504040204" pitchFamily="34" charset="0"/>
            </a:endParaRPr>
          </a:p>
          <a:p>
            <a:r>
              <a:rPr lang="zh-CN" altLang="en-US">
                <a:latin typeface="Tahoma" panose="020B0604030504040204" pitchFamily="34" charset="0"/>
              </a:rPr>
              <a:t>   </a:t>
            </a:r>
            <a:r>
              <a:rPr lang="en-US" altLang="zh-CN">
                <a:latin typeface="Tahoma" panose="020B0604030504040204" pitchFamily="34" charset="0"/>
              </a:rPr>
              <a:t>process P3</a:t>
            </a:r>
            <a:endParaRPr lang="en-US" altLang="zh-CN">
              <a:latin typeface="Tahoma" panose="020B0604030504040204" pitchFamily="34" charset="0"/>
            </a:endParaRPr>
          </a:p>
          <a:p>
            <a:r>
              <a:rPr lang="en-US" altLang="zh-CN">
                <a:latin typeface="Tahoma" panose="020B0604030504040204" pitchFamily="34" charset="0"/>
              </a:rPr>
              <a:t>   do{</a:t>
            </a:r>
            <a:endParaRPr lang="en-US" altLang="zh-CN">
              <a:latin typeface="Tahoma" panose="020B0604030504040204" pitchFamily="34" charset="0"/>
            </a:endParaRPr>
          </a:p>
          <a:p>
            <a:r>
              <a:rPr lang="en-US" altLang="zh-CN">
                <a:latin typeface="Tahoma" panose="020B0604030504040204" pitchFamily="34" charset="0"/>
              </a:rPr>
              <a:t>           P(even);</a:t>
            </a:r>
            <a:endParaRPr lang="en-US" altLang="zh-CN">
              <a:latin typeface="Tahoma" panose="020B0604030504040204" pitchFamily="34" charset="0"/>
            </a:endParaRPr>
          </a:p>
          <a:p>
            <a:r>
              <a:rPr lang="en-US" altLang="zh-CN">
                <a:latin typeface="Tahoma" panose="020B0604030504040204" pitchFamily="34" charset="0"/>
              </a:rPr>
              <a:t>           P(mutex);</a:t>
            </a:r>
            <a:endParaRPr lang="en-US" altLang="zh-CN">
              <a:latin typeface="Tahoma" panose="020B0604030504040204" pitchFamily="34" charset="0"/>
            </a:endParaRPr>
          </a:p>
          <a:p>
            <a:r>
              <a:rPr lang="en-US" altLang="zh-CN">
                <a:latin typeface="Tahoma" panose="020B0604030504040204" pitchFamily="34" charset="0"/>
              </a:rPr>
              <a:t>           geteven();</a:t>
            </a:r>
            <a:endParaRPr lang="en-US" altLang="zh-CN">
              <a:latin typeface="Tahoma" panose="020B0604030504040204" pitchFamily="34" charset="0"/>
            </a:endParaRPr>
          </a:p>
          <a:p>
            <a:r>
              <a:rPr lang="en-US" altLang="zh-CN">
                <a:latin typeface="Tahoma" panose="020B0604030504040204" pitchFamily="34" charset="0"/>
              </a:rPr>
              <a:t>           V(mutex);</a:t>
            </a:r>
            <a:endParaRPr lang="en-US" altLang="zh-CN">
              <a:latin typeface="Tahoma" panose="020B0604030504040204" pitchFamily="34" charset="0"/>
            </a:endParaRPr>
          </a:p>
          <a:p>
            <a:r>
              <a:rPr lang="en-US" altLang="zh-CN">
                <a:latin typeface="Tahoma" panose="020B0604030504040204" pitchFamily="34" charset="0"/>
              </a:rPr>
              <a:t>           V(empty);</a:t>
            </a:r>
            <a:endParaRPr lang="en-US" altLang="zh-CN">
              <a:latin typeface="Tahoma" panose="020B0604030504040204" pitchFamily="34" charset="0"/>
            </a:endParaRPr>
          </a:p>
          <a:p>
            <a:r>
              <a:rPr lang="en-US" altLang="zh-CN">
                <a:latin typeface="Tahoma" panose="020B0604030504040204" pitchFamily="34" charset="0"/>
              </a:rPr>
              <a:t>           counteven();</a:t>
            </a:r>
            <a:endParaRPr lang="en-US" altLang="zh-CN">
              <a:latin typeface="Tahoma" panose="020B0604030504040204" pitchFamily="34" charset="0"/>
            </a:endParaRPr>
          </a:p>
          <a:p>
            <a:r>
              <a:rPr lang="en-US" altLang="zh-CN">
                <a:latin typeface="Tahoma" panose="020B0604030504040204" pitchFamily="34" charset="0"/>
              </a:rPr>
              <a:t>    }while(true)</a:t>
            </a:r>
            <a:endParaRPr lang="en-US" altLang="zh-CN">
              <a:latin typeface="Tahoma" panose="020B0604030504040204" pitchFamily="34" charset="0"/>
            </a:endParaRPr>
          </a:p>
          <a:p>
            <a:endParaRPr lang="en-US" altLang="zh-CN">
              <a:latin typeface="Tahoma" panose="020B0604030504040204" pitchFamily="34" charset="0"/>
            </a:endParaRPr>
          </a:p>
          <a:p>
            <a:r>
              <a:rPr lang="en-US" altLang="zh-CN">
                <a:latin typeface="Tahoma" panose="020B0604030504040204" pitchFamily="34" charset="0"/>
              </a:rPr>
              <a:t>}</a:t>
            </a:r>
            <a:endParaRPr lang="en-US" altLang="zh-CN">
              <a:latin typeface="Tahoma" panose="020B0604030504040204" pitchFamily="34" charset="0"/>
            </a:endParaRPr>
          </a:p>
          <a:p>
            <a:r>
              <a:rPr lang="en-US" altLang="zh-CN">
                <a:latin typeface="Tahoma" panose="020B0604030504040204" pitchFamily="34" charset="0"/>
              </a:rPr>
              <a:t>        </a:t>
            </a:r>
            <a:endParaRPr lang="en-US" altLang="zh-CN">
              <a:latin typeface="Tahoma" panose="020B0604030504040204" pitchFamily="34" charset="0"/>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0290" name="标题 140289"/>
          <p:cNvSpPr>
            <a:spLocks noGrp="1"/>
          </p:cNvSpPr>
          <p:nvPr>
            <p:ph type="title"/>
          </p:nvPr>
        </p:nvSpPr>
        <p:spPr/>
        <p:txBody>
          <a:bodyPr anchor="b"/>
          <a:p>
            <a:r>
              <a:rPr lang="zh-CN" altLang="en-US" b="1"/>
              <a:t>例</a:t>
            </a:r>
            <a:r>
              <a:rPr lang="en-US" altLang="zh-CN" b="1"/>
              <a:t>10. </a:t>
            </a:r>
            <a:r>
              <a:rPr lang="zh-CN" altLang="en-US" b="1"/>
              <a:t>寺庙问题</a:t>
            </a:r>
            <a:endParaRPr lang="zh-CN" altLang="en-US" b="1"/>
          </a:p>
        </p:txBody>
      </p:sp>
      <p:sp>
        <p:nvSpPr>
          <p:cNvPr id="140291" name="文本占位符 140290"/>
          <p:cNvSpPr>
            <a:spLocks noGrp="1"/>
          </p:cNvSpPr>
          <p:nvPr>
            <p:ph type="body" idx="1"/>
          </p:nvPr>
        </p:nvSpPr>
        <p:spPr/>
        <p:txBody>
          <a:bodyPr/>
          <a:p>
            <a:r>
              <a:rPr lang="zh-CN" altLang="en-US" b="1"/>
              <a:t>某寺庙有老和尚、小和尚若干。庙内有一水缸，由小和尚提水入缸，供老和尚饮用。水缸可容纳</a:t>
            </a:r>
            <a:r>
              <a:rPr lang="en-US" altLang="zh-CN" b="1"/>
              <a:t>30</a:t>
            </a:r>
            <a:r>
              <a:rPr lang="zh-CN" altLang="en-US" b="1"/>
              <a:t>桶水，每次入水、取水仅为一桶，不可同时进行。水取自同一井中，井口狭窄，每次只能容纳一个水桶取水。设有</a:t>
            </a:r>
            <a:r>
              <a:rPr lang="en-US" altLang="zh-CN" b="1"/>
              <a:t>5</a:t>
            </a:r>
            <a:r>
              <a:rPr lang="zh-CN" altLang="en-US" b="1"/>
              <a:t>只水桶，老和尚与小和尚共用。试用信号灯与</a:t>
            </a:r>
            <a:r>
              <a:rPr lang="en-US" altLang="zh-CN" b="1"/>
              <a:t>PV</a:t>
            </a:r>
            <a:r>
              <a:rPr lang="zh-CN" altLang="en-US" b="1"/>
              <a:t>操作给出老和尚和小和尚的活动。</a:t>
            </a:r>
            <a:endParaRPr lang="zh-CN" altLang="en-US" b="1"/>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1314" name="标题 141313"/>
          <p:cNvSpPr>
            <a:spLocks noGrp="1"/>
          </p:cNvSpPr>
          <p:nvPr>
            <p:ph type="title"/>
          </p:nvPr>
        </p:nvSpPr>
        <p:spPr/>
        <p:txBody>
          <a:bodyPr anchor="b"/>
          <a:p>
            <a:r>
              <a:rPr lang="zh-CN" altLang="en-US" b="1"/>
              <a:t>例</a:t>
            </a:r>
            <a:r>
              <a:rPr lang="en-US" altLang="zh-CN" b="1"/>
              <a:t>10. </a:t>
            </a:r>
            <a:r>
              <a:rPr lang="zh-CN" altLang="en-US" b="1"/>
              <a:t>寺庙问题</a:t>
            </a:r>
            <a:endParaRPr lang="zh-CN" altLang="en-US" b="1"/>
          </a:p>
        </p:txBody>
      </p:sp>
      <p:sp>
        <p:nvSpPr>
          <p:cNvPr id="141315" name="文本占位符 141314"/>
          <p:cNvSpPr>
            <a:spLocks noGrp="1"/>
          </p:cNvSpPr>
          <p:nvPr>
            <p:ph type="body" idx="1"/>
          </p:nvPr>
        </p:nvSpPr>
        <p:spPr/>
        <p:txBody>
          <a:bodyPr/>
          <a:p>
            <a:r>
              <a:rPr lang="zh-CN" altLang="en-US" b="1"/>
              <a:t>变量定义</a:t>
            </a:r>
            <a:endParaRPr lang="zh-CN" altLang="en-US" b="1"/>
          </a:p>
          <a:p>
            <a:pPr lvl="1"/>
            <a:r>
              <a:rPr lang="en-US" altLang="zh-CN" b="1"/>
              <a:t>semaphore empty; (30)  //</a:t>
            </a:r>
            <a:r>
              <a:rPr lang="zh-CN" altLang="en-US" b="1"/>
              <a:t>水缸容量</a:t>
            </a:r>
            <a:endParaRPr lang="zh-CN" altLang="en-US" b="1"/>
          </a:p>
          <a:p>
            <a:pPr lvl="1"/>
            <a:r>
              <a:rPr lang="en-US" altLang="zh-CN" b="1"/>
              <a:t>semaphore full; (0)  //</a:t>
            </a:r>
            <a:r>
              <a:rPr lang="zh-CN" altLang="en-US" b="1"/>
              <a:t>当前水量</a:t>
            </a:r>
            <a:endParaRPr lang="zh-CN" altLang="en-US" b="1"/>
          </a:p>
          <a:p>
            <a:pPr lvl="1"/>
            <a:r>
              <a:rPr lang="en-US" altLang="zh-CN" b="1"/>
              <a:t>semaphore bucket; (5) //</a:t>
            </a:r>
            <a:r>
              <a:rPr lang="zh-CN" altLang="en-US" b="1"/>
              <a:t>水桶数</a:t>
            </a:r>
            <a:endParaRPr lang="zh-CN" altLang="en-US" b="1"/>
          </a:p>
          <a:p>
            <a:pPr lvl="1"/>
            <a:r>
              <a:rPr lang="en-US" altLang="zh-CN" b="1"/>
              <a:t>semaphore mutex_bigjar;</a:t>
            </a:r>
            <a:endParaRPr lang="en-US" altLang="zh-CN" b="1"/>
          </a:p>
          <a:p>
            <a:pPr lvl="1"/>
            <a:r>
              <a:rPr lang="en-US" altLang="zh-CN" b="1"/>
              <a:t>semaphore mutex_well;</a:t>
            </a:r>
            <a:r>
              <a:rPr lang="en-US" altLang="zh-CN"/>
              <a:t> </a:t>
            </a:r>
            <a:endParaRPr lang="en-US" altLang="zh-CN"/>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2338" name="标题 142337"/>
          <p:cNvSpPr>
            <a:spLocks noGrp="1"/>
          </p:cNvSpPr>
          <p:nvPr>
            <p:ph type="title"/>
          </p:nvPr>
        </p:nvSpPr>
        <p:spPr/>
        <p:txBody>
          <a:bodyPr anchor="b"/>
          <a:p>
            <a:r>
              <a:rPr lang="zh-CN" altLang="en-US" b="1"/>
              <a:t>例</a:t>
            </a:r>
            <a:r>
              <a:rPr lang="en-US" altLang="zh-CN" b="1"/>
              <a:t>10. </a:t>
            </a:r>
            <a:r>
              <a:rPr lang="zh-CN" altLang="en-US" b="1"/>
              <a:t>寺庙问题</a:t>
            </a:r>
            <a:endParaRPr lang="zh-CN" altLang="en-US" b="1"/>
          </a:p>
        </p:txBody>
      </p:sp>
      <p:sp>
        <p:nvSpPr>
          <p:cNvPr id="142339" name="文本框 142338"/>
          <p:cNvSpPr txBox="1"/>
          <p:nvPr/>
        </p:nvSpPr>
        <p:spPr>
          <a:xfrm>
            <a:off x="1150938" y="1773238"/>
            <a:ext cx="3205162" cy="5003800"/>
          </a:xfrm>
          <a:prstGeom prst="rect">
            <a:avLst/>
          </a:prstGeom>
          <a:noFill/>
          <a:ln w="9525">
            <a:noFill/>
          </a:ln>
        </p:spPr>
        <p:txBody>
          <a:bodyPr>
            <a:spAutoFit/>
          </a:bodyPr>
          <a:p>
            <a:pPr>
              <a:lnSpc>
                <a:spcPct val="95000"/>
              </a:lnSpc>
            </a:pPr>
            <a:r>
              <a:rPr lang="en-US" altLang="zh-CN">
                <a:latin typeface="Tahoma" panose="020B0604030504040204" pitchFamily="34" charset="0"/>
              </a:rPr>
              <a:t>Young_monk()</a:t>
            </a:r>
            <a:endParaRPr lang="en-US" altLang="zh-CN">
              <a:latin typeface="Tahoma" panose="020B0604030504040204" pitchFamily="34" charset="0"/>
            </a:endParaRPr>
          </a:p>
          <a:p>
            <a:pPr>
              <a:lnSpc>
                <a:spcPct val="95000"/>
              </a:lnSpc>
            </a:pPr>
            <a:r>
              <a:rPr lang="en-US" altLang="zh-CN">
                <a:latin typeface="Tahoma" panose="020B0604030504040204" pitchFamily="34" charset="0"/>
              </a:rPr>
              <a:t>{</a:t>
            </a:r>
            <a:endParaRPr lang="en-US" altLang="zh-CN">
              <a:latin typeface="Tahoma" panose="020B0604030504040204" pitchFamily="34" charset="0"/>
            </a:endParaRPr>
          </a:p>
          <a:p>
            <a:pPr>
              <a:lnSpc>
                <a:spcPct val="95000"/>
              </a:lnSpc>
            </a:pPr>
            <a:r>
              <a:rPr lang="en-US" altLang="zh-CN">
                <a:latin typeface="Tahoma" panose="020B0604030504040204" pitchFamily="34" charset="0"/>
              </a:rPr>
              <a:t>  do{</a:t>
            </a:r>
            <a:endParaRPr lang="en-US" altLang="zh-CN">
              <a:latin typeface="Tahoma" panose="020B0604030504040204" pitchFamily="34" charset="0"/>
            </a:endParaRPr>
          </a:p>
          <a:p>
            <a:pPr>
              <a:lnSpc>
                <a:spcPct val="95000"/>
              </a:lnSpc>
            </a:pPr>
            <a:r>
              <a:rPr lang="en-US" altLang="zh-CN">
                <a:latin typeface="Tahoma" panose="020B0604030504040204" pitchFamily="34" charset="0"/>
              </a:rPr>
              <a:t>          P(empty);</a:t>
            </a:r>
            <a:endParaRPr lang="en-US" altLang="zh-CN">
              <a:latin typeface="Tahoma" panose="020B0604030504040204" pitchFamily="34" charset="0"/>
            </a:endParaRPr>
          </a:p>
          <a:p>
            <a:pPr>
              <a:lnSpc>
                <a:spcPct val="95000"/>
              </a:lnSpc>
            </a:pPr>
            <a:r>
              <a:rPr lang="en-US" altLang="zh-CN">
                <a:latin typeface="Tahoma" panose="020B0604030504040204" pitchFamily="34" charset="0"/>
              </a:rPr>
              <a:t>          P(bucket);</a:t>
            </a:r>
            <a:endParaRPr lang="en-US" altLang="zh-CN">
              <a:latin typeface="Tahoma" panose="020B0604030504040204" pitchFamily="34" charset="0"/>
            </a:endParaRPr>
          </a:p>
          <a:p>
            <a:pPr>
              <a:lnSpc>
                <a:spcPct val="95000"/>
              </a:lnSpc>
            </a:pPr>
            <a:r>
              <a:rPr lang="en-US" altLang="zh-CN">
                <a:latin typeface="Tahoma" panose="020B0604030504040204" pitchFamily="34" charset="0"/>
              </a:rPr>
              <a:t>          </a:t>
            </a:r>
            <a:r>
              <a:rPr lang="zh-CN" altLang="en-US">
                <a:latin typeface="Tahoma" panose="020B0604030504040204" pitchFamily="34" charset="0"/>
              </a:rPr>
              <a:t>走到井边</a:t>
            </a:r>
            <a:r>
              <a:rPr lang="en-US" altLang="zh-CN">
                <a:latin typeface="Tahoma" panose="020B0604030504040204" pitchFamily="34" charset="0"/>
              </a:rPr>
              <a:t>;</a:t>
            </a:r>
            <a:endParaRPr lang="en-US" altLang="zh-CN">
              <a:latin typeface="Tahoma" panose="020B0604030504040204" pitchFamily="34" charset="0"/>
            </a:endParaRPr>
          </a:p>
          <a:p>
            <a:pPr>
              <a:lnSpc>
                <a:spcPct val="95000"/>
              </a:lnSpc>
            </a:pPr>
            <a:r>
              <a:rPr lang="en-US" altLang="zh-CN">
                <a:latin typeface="Tahoma" panose="020B0604030504040204" pitchFamily="34" charset="0"/>
              </a:rPr>
              <a:t>          P(mutex_well);</a:t>
            </a:r>
            <a:endParaRPr lang="en-US" altLang="zh-CN">
              <a:latin typeface="Tahoma" panose="020B0604030504040204" pitchFamily="34" charset="0"/>
            </a:endParaRPr>
          </a:p>
          <a:p>
            <a:pPr>
              <a:lnSpc>
                <a:spcPct val="95000"/>
              </a:lnSpc>
            </a:pPr>
            <a:r>
              <a:rPr lang="en-US" altLang="zh-CN">
                <a:latin typeface="Tahoma" panose="020B0604030504040204" pitchFamily="34" charset="0"/>
              </a:rPr>
              <a:t>          </a:t>
            </a:r>
            <a:r>
              <a:rPr lang="zh-CN" altLang="en-US">
                <a:latin typeface="Tahoma" panose="020B0604030504040204" pitchFamily="34" charset="0"/>
              </a:rPr>
              <a:t>井中取水</a:t>
            </a:r>
            <a:r>
              <a:rPr lang="en-US" altLang="zh-CN">
                <a:latin typeface="Tahoma" panose="020B0604030504040204" pitchFamily="34" charset="0"/>
              </a:rPr>
              <a:t>;</a:t>
            </a:r>
            <a:endParaRPr lang="en-US" altLang="zh-CN">
              <a:latin typeface="Tahoma" panose="020B0604030504040204" pitchFamily="34" charset="0"/>
            </a:endParaRPr>
          </a:p>
          <a:p>
            <a:pPr>
              <a:lnSpc>
                <a:spcPct val="95000"/>
              </a:lnSpc>
            </a:pPr>
            <a:r>
              <a:rPr lang="en-US" altLang="zh-CN">
                <a:latin typeface="Tahoma" panose="020B0604030504040204" pitchFamily="34" charset="0"/>
              </a:rPr>
              <a:t>          V(mutex_well);</a:t>
            </a:r>
            <a:endParaRPr lang="en-US" altLang="zh-CN">
              <a:latin typeface="Tahoma" panose="020B0604030504040204" pitchFamily="34" charset="0"/>
            </a:endParaRPr>
          </a:p>
          <a:p>
            <a:pPr>
              <a:lnSpc>
                <a:spcPct val="95000"/>
              </a:lnSpc>
            </a:pPr>
            <a:r>
              <a:rPr lang="en-US" altLang="zh-CN">
                <a:latin typeface="Tahoma" panose="020B0604030504040204" pitchFamily="34" charset="0"/>
              </a:rPr>
              <a:t>          </a:t>
            </a:r>
            <a:r>
              <a:rPr lang="zh-CN" altLang="en-US">
                <a:latin typeface="Tahoma" panose="020B0604030504040204" pitchFamily="34" charset="0"/>
              </a:rPr>
              <a:t>走到寺庙</a:t>
            </a:r>
            <a:r>
              <a:rPr lang="en-US" altLang="zh-CN">
                <a:latin typeface="Tahoma" panose="020B0604030504040204" pitchFamily="34" charset="0"/>
              </a:rPr>
              <a:t>;</a:t>
            </a:r>
            <a:endParaRPr lang="en-US" altLang="zh-CN">
              <a:latin typeface="Tahoma" panose="020B0604030504040204" pitchFamily="34" charset="0"/>
            </a:endParaRPr>
          </a:p>
          <a:p>
            <a:pPr>
              <a:lnSpc>
                <a:spcPct val="95000"/>
              </a:lnSpc>
            </a:pPr>
            <a:r>
              <a:rPr lang="en-US" altLang="zh-CN">
                <a:latin typeface="Tahoma" panose="020B0604030504040204" pitchFamily="34" charset="0"/>
              </a:rPr>
              <a:t>          P(mutex_bigjar);</a:t>
            </a:r>
            <a:endParaRPr lang="en-US" altLang="zh-CN">
              <a:latin typeface="Tahoma" panose="020B0604030504040204" pitchFamily="34" charset="0"/>
            </a:endParaRPr>
          </a:p>
          <a:p>
            <a:pPr>
              <a:lnSpc>
                <a:spcPct val="95000"/>
              </a:lnSpc>
            </a:pPr>
            <a:r>
              <a:rPr lang="en-US" altLang="zh-CN">
                <a:latin typeface="Tahoma" panose="020B0604030504040204" pitchFamily="34" charset="0"/>
              </a:rPr>
              <a:t>          </a:t>
            </a:r>
            <a:r>
              <a:rPr lang="zh-CN" altLang="en-US">
                <a:latin typeface="Tahoma" panose="020B0604030504040204" pitchFamily="34" charset="0"/>
              </a:rPr>
              <a:t>水入缸中</a:t>
            </a:r>
            <a:r>
              <a:rPr lang="en-US" altLang="zh-CN">
                <a:latin typeface="Tahoma" panose="020B0604030504040204" pitchFamily="34" charset="0"/>
              </a:rPr>
              <a:t>;</a:t>
            </a:r>
            <a:endParaRPr lang="en-US" altLang="zh-CN">
              <a:latin typeface="Tahoma" panose="020B0604030504040204" pitchFamily="34" charset="0"/>
            </a:endParaRPr>
          </a:p>
          <a:p>
            <a:pPr>
              <a:lnSpc>
                <a:spcPct val="95000"/>
              </a:lnSpc>
            </a:pPr>
            <a:r>
              <a:rPr lang="en-US" altLang="zh-CN">
                <a:latin typeface="Tahoma" panose="020B0604030504040204" pitchFamily="34" charset="0"/>
              </a:rPr>
              <a:t>          V(mutex_bigjar);</a:t>
            </a:r>
            <a:endParaRPr lang="en-US" altLang="zh-CN">
              <a:latin typeface="Tahoma" panose="020B0604030504040204" pitchFamily="34" charset="0"/>
            </a:endParaRPr>
          </a:p>
          <a:p>
            <a:pPr>
              <a:lnSpc>
                <a:spcPct val="95000"/>
              </a:lnSpc>
            </a:pPr>
            <a:r>
              <a:rPr lang="en-US" altLang="zh-CN">
                <a:latin typeface="Tahoma" panose="020B0604030504040204" pitchFamily="34" charset="0"/>
              </a:rPr>
              <a:t>          V(bucket);</a:t>
            </a:r>
            <a:endParaRPr lang="en-US" altLang="zh-CN">
              <a:latin typeface="Tahoma" panose="020B0604030504040204" pitchFamily="34" charset="0"/>
            </a:endParaRPr>
          </a:p>
          <a:p>
            <a:pPr>
              <a:lnSpc>
                <a:spcPct val="95000"/>
              </a:lnSpc>
            </a:pPr>
            <a:r>
              <a:rPr lang="en-US" altLang="zh-CN">
                <a:latin typeface="Tahoma" panose="020B0604030504040204" pitchFamily="34" charset="0"/>
              </a:rPr>
              <a:t>          V(full);</a:t>
            </a:r>
            <a:endParaRPr lang="en-US" altLang="zh-CN">
              <a:latin typeface="Tahoma" panose="020B0604030504040204" pitchFamily="34" charset="0"/>
            </a:endParaRPr>
          </a:p>
          <a:p>
            <a:pPr>
              <a:lnSpc>
                <a:spcPct val="95000"/>
              </a:lnSpc>
            </a:pPr>
            <a:r>
              <a:rPr lang="en-US" altLang="zh-CN">
                <a:latin typeface="Tahoma" panose="020B0604030504040204" pitchFamily="34" charset="0"/>
              </a:rPr>
              <a:t>  while(1)</a:t>
            </a:r>
            <a:endParaRPr lang="en-US" altLang="zh-CN">
              <a:latin typeface="Tahoma" panose="020B0604030504040204" pitchFamily="34" charset="0"/>
            </a:endParaRPr>
          </a:p>
          <a:p>
            <a:pPr>
              <a:lnSpc>
                <a:spcPct val="95000"/>
              </a:lnSpc>
            </a:pPr>
            <a:r>
              <a:rPr lang="en-US" altLang="zh-CN">
                <a:latin typeface="Tahoma" panose="020B0604030504040204" pitchFamily="34" charset="0"/>
              </a:rPr>
              <a:t>}</a:t>
            </a:r>
            <a:endParaRPr lang="en-US" altLang="zh-CN">
              <a:latin typeface="Tahoma" panose="020B0604030504040204" pitchFamily="34" charset="0"/>
            </a:endParaRPr>
          </a:p>
        </p:txBody>
      </p:sp>
      <p:sp>
        <p:nvSpPr>
          <p:cNvPr id="142340" name="文本框 142339"/>
          <p:cNvSpPr txBox="1"/>
          <p:nvPr/>
        </p:nvSpPr>
        <p:spPr>
          <a:xfrm>
            <a:off x="5040313" y="1844675"/>
            <a:ext cx="3455987" cy="4359275"/>
          </a:xfrm>
          <a:prstGeom prst="rect">
            <a:avLst/>
          </a:prstGeom>
          <a:noFill/>
          <a:ln w="9525">
            <a:noFill/>
          </a:ln>
        </p:spPr>
        <p:txBody>
          <a:bodyPr>
            <a:spAutoFit/>
          </a:bodyPr>
          <a:p>
            <a:r>
              <a:rPr lang="en-US" altLang="zh-CN">
                <a:latin typeface="Tahoma" panose="020B0604030504040204" pitchFamily="34" charset="0"/>
              </a:rPr>
              <a:t>old_monk()</a:t>
            </a:r>
            <a:endParaRPr lang="en-US" altLang="zh-CN">
              <a:latin typeface="Tahoma" panose="020B0604030504040204" pitchFamily="34" charset="0"/>
            </a:endParaRPr>
          </a:p>
          <a:p>
            <a:r>
              <a:rPr lang="en-US" altLang="zh-CN">
                <a:latin typeface="Tahoma" panose="020B0604030504040204" pitchFamily="34" charset="0"/>
              </a:rPr>
              <a:t>{</a:t>
            </a:r>
            <a:endParaRPr lang="en-US" altLang="zh-CN">
              <a:latin typeface="Tahoma" panose="020B0604030504040204" pitchFamily="34" charset="0"/>
            </a:endParaRPr>
          </a:p>
          <a:p>
            <a:r>
              <a:rPr lang="en-US" altLang="zh-CN">
                <a:latin typeface="Tahoma" panose="020B0604030504040204" pitchFamily="34" charset="0"/>
              </a:rPr>
              <a:t>    do{</a:t>
            </a:r>
            <a:endParaRPr lang="en-US" altLang="zh-CN">
              <a:latin typeface="Tahoma" panose="020B0604030504040204" pitchFamily="34" charset="0"/>
            </a:endParaRPr>
          </a:p>
          <a:p>
            <a:r>
              <a:rPr lang="en-US" altLang="zh-CN">
                <a:latin typeface="Tahoma" panose="020B0604030504040204" pitchFamily="34" charset="0"/>
              </a:rPr>
              <a:t>            P(full);</a:t>
            </a:r>
            <a:endParaRPr lang="en-US" altLang="zh-CN">
              <a:latin typeface="Tahoma" panose="020B0604030504040204" pitchFamily="34" charset="0"/>
            </a:endParaRPr>
          </a:p>
          <a:p>
            <a:r>
              <a:rPr lang="en-US" altLang="zh-CN">
                <a:latin typeface="Tahoma" panose="020B0604030504040204" pitchFamily="34" charset="0"/>
              </a:rPr>
              <a:t>            P(bucket);</a:t>
            </a:r>
            <a:endParaRPr lang="en-US" altLang="zh-CN">
              <a:latin typeface="Tahoma" panose="020B0604030504040204" pitchFamily="34" charset="0"/>
            </a:endParaRPr>
          </a:p>
          <a:p>
            <a:r>
              <a:rPr lang="en-US" altLang="zh-CN">
                <a:latin typeface="Tahoma" panose="020B0604030504040204" pitchFamily="34" charset="0"/>
              </a:rPr>
              <a:t>            P(mutex_bigjar);</a:t>
            </a:r>
            <a:endParaRPr lang="en-US" altLang="zh-CN">
              <a:latin typeface="Tahoma" panose="020B0604030504040204" pitchFamily="34" charset="0"/>
            </a:endParaRPr>
          </a:p>
          <a:p>
            <a:r>
              <a:rPr lang="en-US" altLang="zh-CN">
                <a:latin typeface="Tahoma" panose="020B0604030504040204" pitchFamily="34" charset="0"/>
              </a:rPr>
              <a:t>            </a:t>
            </a:r>
            <a:r>
              <a:rPr lang="zh-CN" altLang="en-US">
                <a:latin typeface="Tahoma" panose="020B0604030504040204" pitchFamily="34" charset="0"/>
              </a:rPr>
              <a:t>缸中取水</a:t>
            </a:r>
            <a:r>
              <a:rPr lang="en-US" altLang="zh-CN">
                <a:latin typeface="Tahoma" panose="020B0604030504040204" pitchFamily="34" charset="0"/>
              </a:rPr>
              <a:t>;</a:t>
            </a:r>
            <a:endParaRPr lang="en-US" altLang="zh-CN">
              <a:latin typeface="Tahoma" panose="020B0604030504040204" pitchFamily="34" charset="0"/>
            </a:endParaRPr>
          </a:p>
          <a:p>
            <a:r>
              <a:rPr lang="en-US" altLang="zh-CN">
                <a:latin typeface="Tahoma" panose="020B0604030504040204" pitchFamily="34" charset="0"/>
              </a:rPr>
              <a:t>            V(mutex_bigjar);</a:t>
            </a:r>
            <a:endParaRPr lang="en-US" altLang="zh-CN">
              <a:latin typeface="Tahoma" panose="020B0604030504040204" pitchFamily="34" charset="0"/>
            </a:endParaRPr>
          </a:p>
          <a:p>
            <a:r>
              <a:rPr lang="en-US" altLang="zh-CN">
                <a:latin typeface="Tahoma" panose="020B0604030504040204" pitchFamily="34" charset="0"/>
              </a:rPr>
              <a:t>            </a:t>
            </a:r>
            <a:r>
              <a:rPr lang="zh-CN" altLang="en-US">
                <a:latin typeface="Tahoma" panose="020B0604030504040204" pitchFamily="34" charset="0"/>
              </a:rPr>
              <a:t>喝水</a:t>
            </a:r>
            <a:r>
              <a:rPr lang="en-US" altLang="zh-CN">
                <a:latin typeface="Tahoma" panose="020B0604030504040204" pitchFamily="34" charset="0"/>
              </a:rPr>
              <a:t>;</a:t>
            </a:r>
            <a:endParaRPr lang="en-US" altLang="zh-CN">
              <a:latin typeface="Tahoma" panose="020B0604030504040204" pitchFamily="34" charset="0"/>
            </a:endParaRPr>
          </a:p>
          <a:p>
            <a:r>
              <a:rPr lang="en-US" altLang="zh-CN">
                <a:latin typeface="Tahoma" panose="020B0604030504040204" pitchFamily="34" charset="0"/>
              </a:rPr>
              <a:t>            V(bucket);</a:t>
            </a:r>
            <a:endParaRPr lang="en-US" altLang="zh-CN">
              <a:latin typeface="Tahoma" panose="020B0604030504040204" pitchFamily="34" charset="0"/>
            </a:endParaRPr>
          </a:p>
          <a:p>
            <a:r>
              <a:rPr lang="en-US" altLang="zh-CN">
                <a:latin typeface="Tahoma" panose="020B0604030504040204" pitchFamily="34" charset="0"/>
              </a:rPr>
              <a:t>            V(empty);</a:t>
            </a:r>
            <a:endParaRPr lang="en-US" altLang="zh-CN">
              <a:latin typeface="Tahoma" panose="020B0604030504040204" pitchFamily="34" charset="0"/>
            </a:endParaRPr>
          </a:p>
          <a:p>
            <a:r>
              <a:rPr lang="en-US" altLang="zh-CN">
                <a:latin typeface="Tahoma" panose="020B0604030504040204" pitchFamily="34" charset="0"/>
              </a:rPr>
              <a:t>    }</a:t>
            </a:r>
            <a:endParaRPr lang="en-US" altLang="zh-CN">
              <a:latin typeface="Tahoma" panose="020B0604030504040204" pitchFamily="34" charset="0"/>
            </a:endParaRPr>
          </a:p>
          <a:p>
            <a:r>
              <a:rPr lang="en-US" altLang="zh-CN">
                <a:latin typeface="Tahoma" panose="020B0604030504040204" pitchFamily="34" charset="0"/>
              </a:rPr>
              <a:t>}</a:t>
            </a:r>
            <a:endParaRPr lang="en-US" altLang="zh-CN">
              <a:latin typeface="Tahoma" panose="020B0604030504040204" pitchFamily="34" charset="0"/>
            </a:endParaRPr>
          </a:p>
          <a:p>
            <a:endParaRPr lang="zh-CN" altLang="en-US">
              <a:latin typeface="Tahoma" panose="020B060403050404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8114" name="标题 218113"/>
          <p:cNvSpPr>
            <a:spLocks noGrp="1"/>
          </p:cNvSpPr>
          <p:nvPr>
            <p:ph type="title"/>
          </p:nvPr>
        </p:nvSpPr>
        <p:spPr/>
        <p:txBody>
          <a:bodyPr anchor="b"/>
          <a:p>
            <a:r>
              <a:rPr lang="en-US" altLang="zh-CN" b="1"/>
              <a:t>4.1.5 </a:t>
            </a:r>
            <a:r>
              <a:rPr lang="zh-CN" altLang="en-US" b="1" dirty="0"/>
              <a:t>并发程序的表示</a:t>
            </a:r>
            <a:endParaRPr lang="zh-CN" altLang="en-US" b="1" dirty="0"/>
          </a:p>
        </p:txBody>
      </p:sp>
      <p:sp>
        <p:nvSpPr>
          <p:cNvPr id="218115" name="文本占位符 218114"/>
          <p:cNvSpPr>
            <a:spLocks noGrp="1"/>
          </p:cNvSpPr>
          <p:nvPr>
            <p:ph type="body" idx="1"/>
          </p:nvPr>
        </p:nvSpPr>
        <p:spPr/>
        <p:txBody>
          <a:bodyPr/>
          <a:p>
            <a:pPr>
              <a:lnSpc>
                <a:spcPct val="90000"/>
              </a:lnSpc>
            </a:pPr>
            <a:r>
              <a:rPr lang="en-US" altLang="zh-CN" sz="2400" err="1"/>
              <a:t>cobegin</a:t>
            </a:r>
            <a:r>
              <a:rPr lang="en-US" altLang="zh-CN" sz="2400"/>
              <a:t> (concurrent begin)</a:t>
            </a:r>
            <a:r>
              <a:rPr lang="en-US" altLang="zh-CN" sz="2400">
                <a:latin typeface="Times New Roman" panose="02020603050405020304" pitchFamily="18" charset="0"/>
              </a:rPr>
              <a:t>……</a:t>
            </a:r>
            <a:r>
              <a:rPr lang="en-US" altLang="zh-CN" sz="2400" err="1"/>
              <a:t>coend</a:t>
            </a:r>
            <a:r>
              <a:rPr lang="en-US" altLang="zh-CN" sz="2400"/>
              <a:t> (concurrent end)</a:t>
            </a:r>
            <a:endParaRPr lang="en-US" altLang="zh-CN" sz="2400"/>
          </a:p>
          <a:p>
            <a:pPr lvl="1">
              <a:lnSpc>
                <a:spcPct val="90000"/>
              </a:lnSpc>
            </a:pPr>
            <a:r>
              <a:rPr lang="zh-CN" altLang="en-US" sz="2000" dirty="0"/>
              <a:t>即</a:t>
            </a:r>
            <a:r>
              <a:rPr lang="en-US" altLang="zh-CN" sz="2000"/>
              <a:t>S1</a:t>
            </a:r>
            <a:r>
              <a:rPr lang="zh-CN" altLang="en-US" sz="2000" dirty="0"/>
              <a:t>、</a:t>
            </a:r>
            <a:r>
              <a:rPr lang="en-US" altLang="zh-CN" sz="2000"/>
              <a:t>S2</a:t>
            </a:r>
            <a:r>
              <a:rPr lang="zh-CN" altLang="en-US" sz="2000" dirty="0"/>
              <a:t>、</a:t>
            </a:r>
            <a:r>
              <a:rPr lang="en-US" altLang="zh-CN" sz="2000">
                <a:latin typeface="Times New Roman" panose="02020603050405020304" pitchFamily="18" charset="0"/>
              </a:rPr>
              <a:t>…</a:t>
            </a:r>
            <a:r>
              <a:rPr lang="en-US" altLang="zh-CN" sz="2000" err="1"/>
              <a:t>Sn</a:t>
            </a:r>
            <a:r>
              <a:rPr lang="zh-CN" altLang="en-US" sz="2000" dirty="0"/>
              <a:t>为</a:t>
            </a:r>
            <a:r>
              <a:rPr lang="en-US" altLang="zh-CN" sz="2000"/>
              <a:t>n</a:t>
            </a:r>
            <a:r>
              <a:rPr lang="zh-CN" altLang="en-US" sz="2000" dirty="0"/>
              <a:t>条语句，若它们可以并发执行，则用并发语句表示为：      </a:t>
            </a:r>
            <a:r>
              <a:rPr lang="en-US" altLang="zh-CN" sz="2000" err="1"/>
              <a:t>cobegin</a:t>
            </a:r>
            <a:r>
              <a:rPr lang="en-US" altLang="zh-CN" sz="2000"/>
              <a:t> S1</a:t>
            </a:r>
            <a:r>
              <a:rPr lang="zh-CN" altLang="en-US" sz="2000" dirty="0"/>
              <a:t>、</a:t>
            </a:r>
            <a:r>
              <a:rPr lang="en-US" altLang="zh-CN" sz="2000"/>
              <a:t>S2</a:t>
            </a:r>
            <a:r>
              <a:rPr lang="zh-CN" altLang="en-US" sz="2000" dirty="0"/>
              <a:t>；</a:t>
            </a:r>
            <a:r>
              <a:rPr lang="en-US" altLang="zh-CN" sz="2000">
                <a:latin typeface="Times New Roman" panose="02020603050405020304" pitchFamily="18" charset="0"/>
              </a:rPr>
              <a:t>…</a:t>
            </a:r>
            <a:r>
              <a:rPr lang="zh-CN" altLang="en-US" sz="2000" dirty="0"/>
              <a:t>；</a:t>
            </a:r>
            <a:r>
              <a:rPr lang="en-US" altLang="zh-CN" sz="2000" err="1"/>
              <a:t>Sn</a:t>
            </a:r>
            <a:r>
              <a:rPr lang="en-US" altLang="zh-CN" sz="2000"/>
              <a:t> </a:t>
            </a:r>
            <a:r>
              <a:rPr lang="en-US" altLang="zh-CN" sz="2000" err="1"/>
              <a:t>coend</a:t>
            </a:r>
            <a:r>
              <a:rPr lang="zh-CN" altLang="en-US" sz="2000" dirty="0"/>
              <a:t>；</a:t>
            </a:r>
            <a:endParaRPr lang="zh-CN" altLang="en-US" sz="2000" dirty="0"/>
          </a:p>
          <a:p>
            <a:pPr>
              <a:lnSpc>
                <a:spcPct val="90000"/>
              </a:lnSpc>
            </a:pPr>
            <a:r>
              <a:rPr lang="en-US" altLang="zh-CN" sz="2400" err="1"/>
              <a:t>parbegin</a:t>
            </a:r>
            <a:r>
              <a:rPr lang="en-US" altLang="zh-CN" sz="2400">
                <a:latin typeface="Times New Roman" panose="02020603050405020304" pitchFamily="18" charset="0"/>
              </a:rPr>
              <a:t>……</a:t>
            </a:r>
            <a:r>
              <a:rPr lang="en-US" altLang="zh-CN" sz="2400" err="1"/>
              <a:t>parend</a:t>
            </a:r>
            <a:endParaRPr lang="en-US" altLang="zh-CN" sz="2400"/>
          </a:p>
          <a:p>
            <a:pPr lvl="1">
              <a:lnSpc>
                <a:spcPct val="90000"/>
              </a:lnSpc>
            </a:pPr>
            <a:r>
              <a:rPr lang="zh-CN" altLang="en-US" sz="2000" dirty="0"/>
              <a:t>即</a:t>
            </a:r>
            <a:r>
              <a:rPr lang="en-US" altLang="zh-CN" sz="2000"/>
              <a:t>S1</a:t>
            </a:r>
            <a:r>
              <a:rPr lang="zh-CN" altLang="en-US" sz="2000" dirty="0"/>
              <a:t>、</a:t>
            </a:r>
            <a:r>
              <a:rPr lang="en-US" altLang="zh-CN" sz="2000"/>
              <a:t>S2</a:t>
            </a:r>
            <a:r>
              <a:rPr lang="zh-CN" altLang="en-US" sz="2000" dirty="0"/>
              <a:t>、</a:t>
            </a:r>
            <a:r>
              <a:rPr lang="en-US" altLang="zh-CN" sz="2000">
                <a:latin typeface="Times New Roman" panose="02020603050405020304" pitchFamily="18" charset="0"/>
              </a:rPr>
              <a:t>…</a:t>
            </a:r>
            <a:r>
              <a:rPr lang="en-US" altLang="zh-CN" sz="2000" err="1"/>
              <a:t>Sn</a:t>
            </a:r>
            <a:r>
              <a:rPr lang="zh-CN" altLang="en-US" sz="2000" dirty="0"/>
              <a:t>为</a:t>
            </a:r>
            <a:r>
              <a:rPr lang="en-US" altLang="zh-CN" sz="2000"/>
              <a:t>n</a:t>
            </a:r>
            <a:r>
              <a:rPr lang="zh-CN" altLang="en-US" sz="2000" dirty="0"/>
              <a:t>条语句，若它们可以并发执行，则用并发语句表示为：      </a:t>
            </a:r>
            <a:r>
              <a:rPr lang="en-US" altLang="zh-CN" sz="2000" err="1"/>
              <a:t>parbegin</a:t>
            </a:r>
            <a:r>
              <a:rPr lang="en-US" altLang="zh-CN" sz="2000"/>
              <a:t> S1</a:t>
            </a:r>
            <a:r>
              <a:rPr lang="zh-CN" altLang="en-US" sz="2000" dirty="0"/>
              <a:t>、</a:t>
            </a:r>
            <a:r>
              <a:rPr lang="en-US" altLang="zh-CN" sz="2000"/>
              <a:t>S2</a:t>
            </a:r>
            <a:r>
              <a:rPr lang="zh-CN" altLang="en-US" sz="2000" dirty="0"/>
              <a:t>；</a:t>
            </a:r>
            <a:r>
              <a:rPr lang="en-US" altLang="zh-CN" sz="2000">
                <a:latin typeface="Times New Roman" panose="02020603050405020304" pitchFamily="18" charset="0"/>
              </a:rPr>
              <a:t>…</a:t>
            </a:r>
            <a:r>
              <a:rPr lang="zh-CN" altLang="en-US" sz="2000" dirty="0"/>
              <a:t>；</a:t>
            </a:r>
            <a:r>
              <a:rPr lang="en-US" altLang="zh-CN" sz="2000" err="1"/>
              <a:t>Sn</a:t>
            </a:r>
            <a:r>
              <a:rPr lang="en-US" altLang="zh-CN" sz="2000"/>
              <a:t> </a:t>
            </a:r>
            <a:r>
              <a:rPr lang="en-US" altLang="zh-CN" sz="2000" err="1"/>
              <a:t>parend</a:t>
            </a:r>
            <a:r>
              <a:rPr lang="zh-CN" altLang="en-US" sz="2000" dirty="0"/>
              <a:t>；</a:t>
            </a:r>
            <a:endParaRPr lang="zh-CN" altLang="en-US" sz="2000" dirty="0"/>
          </a:p>
          <a:p>
            <a:pPr>
              <a:lnSpc>
                <a:spcPct val="90000"/>
              </a:lnSpc>
            </a:pPr>
            <a:r>
              <a:rPr lang="zh-CN" altLang="en-US" sz="2400" dirty="0"/>
              <a:t>遇到上述语句时，操作系统同时创建</a:t>
            </a:r>
            <a:r>
              <a:rPr lang="en-US" altLang="zh-CN" sz="2400"/>
              <a:t>n</a:t>
            </a:r>
            <a:r>
              <a:rPr lang="zh-CN" altLang="en-US" sz="2400" dirty="0"/>
              <a:t>个进程或线程，分别执行</a:t>
            </a:r>
            <a:r>
              <a:rPr lang="en-US" altLang="zh-CN" sz="2400"/>
              <a:t>S1</a:t>
            </a:r>
            <a:r>
              <a:rPr lang="zh-CN" altLang="en-US" sz="2400" dirty="0"/>
              <a:t>、</a:t>
            </a:r>
            <a:r>
              <a:rPr lang="en-US" altLang="zh-CN" sz="2400"/>
              <a:t>S2</a:t>
            </a:r>
            <a:r>
              <a:rPr lang="zh-CN" altLang="en-US" sz="2400" dirty="0"/>
              <a:t>、</a:t>
            </a:r>
            <a:r>
              <a:rPr lang="en-US" altLang="zh-CN" sz="2400">
                <a:latin typeface="Times New Roman" panose="02020603050405020304" pitchFamily="18" charset="0"/>
              </a:rPr>
              <a:t>…</a:t>
            </a:r>
            <a:r>
              <a:rPr lang="en-US" altLang="zh-CN" sz="2400" err="1"/>
              <a:t>Sn</a:t>
            </a:r>
            <a:r>
              <a:rPr lang="zh-CN" altLang="en-US" sz="2400" dirty="0"/>
              <a:t>这</a:t>
            </a:r>
            <a:r>
              <a:rPr lang="en-US" altLang="zh-CN" sz="2400"/>
              <a:t>n</a:t>
            </a:r>
            <a:r>
              <a:rPr lang="zh-CN" altLang="en-US" sz="2400" dirty="0"/>
              <a:t>条语句，当它们都结束时并发或并行语句结束。</a:t>
            </a:r>
            <a:endParaRPr lang="zh-CN" altLang="en-US" sz="2400"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62" name="标题 143361"/>
          <p:cNvSpPr>
            <a:spLocks noGrp="1"/>
          </p:cNvSpPr>
          <p:nvPr>
            <p:ph type="title"/>
          </p:nvPr>
        </p:nvSpPr>
        <p:spPr/>
        <p:txBody>
          <a:bodyPr anchor="b"/>
          <a:p>
            <a:r>
              <a:rPr lang="zh-CN" altLang="en-US" b="1"/>
              <a:t>例</a:t>
            </a:r>
            <a:r>
              <a:rPr lang="en-US" altLang="zh-CN" b="1"/>
              <a:t>10. </a:t>
            </a:r>
            <a:r>
              <a:rPr lang="zh-CN" altLang="en-US" b="1"/>
              <a:t>寺庙问题（死锁分析）</a:t>
            </a:r>
            <a:endParaRPr lang="zh-CN" altLang="en-US" b="1"/>
          </a:p>
        </p:txBody>
      </p:sp>
      <p:sp>
        <p:nvSpPr>
          <p:cNvPr id="143363" name="文本占位符 143362"/>
          <p:cNvSpPr>
            <a:spLocks noGrp="1"/>
          </p:cNvSpPr>
          <p:nvPr>
            <p:ph type="body" idx="1"/>
          </p:nvPr>
        </p:nvSpPr>
        <p:spPr/>
        <p:txBody>
          <a:bodyPr/>
          <a:p>
            <a:r>
              <a:rPr lang="en-US" altLang="zh-CN"/>
              <a:t>P</a:t>
            </a:r>
            <a:r>
              <a:rPr lang="zh-CN" altLang="en-US"/>
              <a:t>操作的顺序不当会引起死锁</a:t>
            </a:r>
            <a:endParaRPr lang="zh-CN" altLang="en-US"/>
          </a:p>
          <a:p>
            <a:r>
              <a:rPr lang="zh-CN" altLang="en-US"/>
              <a:t>上述解法是无死锁解法</a:t>
            </a:r>
            <a:endParaRPr lang="zh-CN" altLang="en-US"/>
          </a:p>
          <a:p>
            <a:r>
              <a:rPr lang="zh-CN" altLang="en-US"/>
              <a:t>若在上述解法中存在多个小和尚、老和尚时，</a:t>
            </a:r>
            <a:r>
              <a:rPr lang="en-US" altLang="zh-CN"/>
              <a:t>P</a:t>
            </a:r>
            <a:r>
              <a:rPr lang="zh-CN" altLang="en-US"/>
              <a:t>操作的不当顺序会引起死锁。假设先</a:t>
            </a:r>
            <a:r>
              <a:rPr lang="en-US" altLang="zh-CN" b="1"/>
              <a:t>P(bucket)</a:t>
            </a:r>
            <a:r>
              <a:rPr lang="zh-CN" altLang="en-US" b="1"/>
              <a:t>然后再</a:t>
            </a:r>
            <a:r>
              <a:rPr lang="en-US" altLang="zh-CN" b="1"/>
              <a:t>P(empty)</a:t>
            </a:r>
            <a:r>
              <a:rPr lang="zh-CN" altLang="en-US"/>
              <a:t>就会出现死锁</a:t>
            </a:r>
            <a:endParaRPr lang="zh-CN" altLang="en-US"/>
          </a:p>
          <a:p>
            <a:r>
              <a:rPr lang="zh-CN" altLang="en-US"/>
              <a:t>死锁一般都是在极限状态的时候判断</a:t>
            </a:r>
            <a:endParaRPr lang="zh-CN" altLang="en-US"/>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4386" name="标题 144385"/>
          <p:cNvSpPr>
            <a:spLocks noGrp="1"/>
          </p:cNvSpPr>
          <p:nvPr>
            <p:ph type="title"/>
          </p:nvPr>
        </p:nvSpPr>
        <p:spPr/>
        <p:txBody>
          <a:bodyPr anchor="b"/>
          <a:p>
            <a:r>
              <a:rPr lang="en-US" altLang="zh-CN" b="1"/>
              <a:t>4.3.4 </a:t>
            </a:r>
            <a:r>
              <a:rPr lang="zh-CN" altLang="en-US" b="1"/>
              <a:t>条件临界区</a:t>
            </a:r>
            <a:br>
              <a:rPr lang="zh-CN" altLang="en-US" b="1"/>
            </a:br>
            <a:r>
              <a:rPr lang="en-US" altLang="zh-CN" sz="3200" b="1"/>
              <a:t>Conditional Critical Region</a:t>
            </a:r>
            <a:endParaRPr lang="en-US" altLang="zh-CN" sz="3200" b="1"/>
          </a:p>
        </p:txBody>
      </p:sp>
      <p:sp>
        <p:nvSpPr>
          <p:cNvPr id="144387" name="文本占位符 144386"/>
          <p:cNvSpPr>
            <a:spLocks noGrp="1"/>
          </p:cNvSpPr>
          <p:nvPr>
            <p:ph type="body" idx="1"/>
          </p:nvPr>
        </p:nvSpPr>
        <p:spPr/>
        <p:txBody>
          <a:bodyPr/>
          <a:p>
            <a:r>
              <a:rPr lang="zh-CN" altLang="en-US" b="1"/>
              <a:t>背景</a:t>
            </a:r>
            <a:endParaRPr lang="zh-CN" altLang="en-US" b="1"/>
          </a:p>
          <a:p>
            <a:pPr lvl="1"/>
            <a:r>
              <a:rPr lang="en-US" altLang="zh-CN" b="1"/>
              <a:t>PV</a:t>
            </a:r>
            <a:r>
              <a:rPr lang="zh-CN" altLang="en-US" b="1"/>
              <a:t>操作低级，容易用错</a:t>
            </a:r>
            <a:endParaRPr lang="zh-CN" altLang="en-US" b="1"/>
          </a:p>
          <a:p>
            <a:r>
              <a:rPr lang="zh-CN" altLang="en-US" b="1"/>
              <a:t>条件临界区形式</a:t>
            </a:r>
            <a:endParaRPr lang="zh-CN" altLang="en-US" b="1"/>
          </a:p>
          <a:p>
            <a:pPr lvl="1"/>
            <a:r>
              <a:rPr lang="en-US" altLang="zh-CN" b="1">
                <a:solidFill>
                  <a:schemeClr val="tx2"/>
                </a:solidFill>
              </a:rPr>
              <a:t>region</a:t>
            </a:r>
            <a:r>
              <a:rPr lang="en-US" altLang="zh-CN" b="1"/>
              <a:t> </a:t>
            </a:r>
            <a:r>
              <a:rPr lang="en-US" altLang="zh-CN" b="1" i="1"/>
              <a:t>V</a:t>
            </a:r>
            <a:r>
              <a:rPr lang="en-US" altLang="zh-CN" b="1"/>
              <a:t> </a:t>
            </a:r>
            <a:r>
              <a:rPr lang="en-US" altLang="zh-CN" b="1">
                <a:solidFill>
                  <a:schemeClr val="tx2"/>
                </a:solidFill>
              </a:rPr>
              <a:t>when</a:t>
            </a:r>
            <a:r>
              <a:rPr lang="en-US" altLang="zh-CN" b="1"/>
              <a:t> </a:t>
            </a:r>
            <a:r>
              <a:rPr lang="en-US" altLang="zh-CN" b="1" i="1"/>
              <a:t>B</a:t>
            </a:r>
            <a:r>
              <a:rPr lang="en-US" altLang="zh-CN" b="1"/>
              <a:t> </a:t>
            </a:r>
            <a:r>
              <a:rPr lang="en-US" altLang="zh-CN" b="1">
                <a:solidFill>
                  <a:schemeClr val="tx2"/>
                </a:solidFill>
              </a:rPr>
              <a:t>do</a:t>
            </a:r>
            <a:r>
              <a:rPr lang="en-US" altLang="zh-CN" b="1"/>
              <a:t> </a:t>
            </a:r>
            <a:r>
              <a:rPr lang="en-US" altLang="zh-CN" b="1" i="1"/>
              <a:t>S</a:t>
            </a:r>
            <a:endParaRPr lang="en-US" altLang="zh-CN" b="1" i="1"/>
          </a:p>
          <a:p>
            <a:r>
              <a:rPr lang="zh-CN" altLang="en-US" b="1"/>
              <a:t>执行</a:t>
            </a:r>
            <a:r>
              <a:rPr lang="en-US" altLang="zh-CN" b="1" i="1"/>
              <a:t>S</a:t>
            </a:r>
            <a:r>
              <a:rPr lang="zh-CN" altLang="en-US" b="1"/>
              <a:t>条件</a:t>
            </a:r>
            <a:endParaRPr lang="zh-CN" altLang="en-US" b="1"/>
          </a:p>
          <a:p>
            <a:pPr lvl="1"/>
            <a:r>
              <a:rPr lang="zh-CN" altLang="en-US" b="1"/>
              <a:t>没有其它进程处于与</a:t>
            </a:r>
            <a:r>
              <a:rPr lang="en-US" altLang="zh-CN" b="1" i="1"/>
              <a:t>V</a:t>
            </a:r>
            <a:r>
              <a:rPr lang="zh-CN" altLang="en-US" b="1"/>
              <a:t>相关的条件临界区中</a:t>
            </a:r>
            <a:endParaRPr lang="zh-CN" altLang="en-US" b="1"/>
          </a:p>
          <a:p>
            <a:pPr lvl="1"/>
            <a:r>
              <a:rPr lang="zh-CN" altLang="en-US" b="1"/>
              <a:t>进入</a:t>
            </a:r>
            <a:r>
              <a:rPr lang="en-US" altLang="zh-CN" b="1" i="1"/>
              <a:t>S</a:t>
            </a:r>
            <a:r>
              <a:rPr lang="zh-CN" altLang="en-US" b="1"/>
              <a:t>时</a:t>
            </a:r>
            <a:r>
              <a:rPr lang="en-US" altLang="zh-CN" b="1" i="1"/>
              <a:t>B</a:t>
            </a:r>
            <a:r>
              <a:rPr lang="zh-CN" altLang="en-US" b="1"/>
              <a:t>为</a:t>
            </a:r>
            <a:r>
              <a:rPr lang="en-US" altLang="zh-CN" b="1"/>
              <a:t>true</a:t>
            </a:r>
            <a:endParaRPr lang="en-US" altLang="zh-CN" b="1"/>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5410" name="标题 145409"/>
          <p:cNvSpPr>
            <a:spLocks noGrp="1"/>
          </p:cNvSpPr>
          <p:nvPr>
            <p:ph type="title"/>
          </p:nvPr>
        </p:nvSpPr>
        <p:spPr/>
        <p:txBody>
          <a:bodyPr anchor="b"/>
          <a:p>
            <a:r>
              <a:rPr lang="zh-CN" altLang="en-US" b="1"/>
              <a:t>条件临界区</a:t>
            </a:r>
            <a:endParaRPr lang="zh-CN" altLang="en-US" b="1"/>
          </a:p>
        </p:txBody>
      </p:sp>
      <p:sp>
        <p:nvSpPr>
          <p:cNvPr id="145411" name="文本占位符 145410"/>
          <p:cNvSpPr>
            <a:spLocks noGrp="1"/>
          </p:cNvSpPr>
          <p:nvPr>
            <p:ph type="body" idx="1"/>
          </p:nvPr>
        </p:nvSpPr>
        <p:spPr/>
        <p:txBody>
          <a:bodyPr/>
          <a:p>
            <a:pPr>
              <a:lnSpc>
                <a:spcPct val="90000"/>
              </a:lnSpc>
            </a:pPr>
            <a:r>
              <a:rPr lang="zh-CN" altLang="en-US" sz="2800" b="1"/>
              <a:t>实现互斥</a:t>
            </a:r>
            <a:endParaRPr lang="zh-CN" altLang="en-US" sz="2800" b="1"/>
          </a:p>
          <a:p>
            <a:pPr lvl="1">
              <a:lnSpc>
                <a:spcPct val="90000"/>
              </a:lnSpc>
            </a:pPr>
            <a:r>
              <a:rPr lang="en-US" altLang="zh-CN" sz="2400" b="1"/>
              <a:t>region </a:t>
            </a:r>
            <a:r>
              <a:rPr lang="en-US" altLang="zh-CN" sz="2400" b="1" i="1"/>
              <a:t>v</a:t>
            </a:r>
            <a:r>
              <a:rPr lang="en-US" altLang="zh-CN" sz="2400" b="1"/>
              <a:t> when true do </a:t>
            </a:r>
            <a:r>
              <a:rPr lang="en-US" altLang="zh-CN" sz="2400" b="1" i="1"/>
              <a:t>s</a:t>
            </a:r>
            <a:endParaRPr lang="en-US" altLang="zh-CN" sz="2400" b="1" i="1"/>
          </a:p>
          <a:p>
            <a:pPr lvl="1">
              <a:lnSpc>
                <a:spcPct val="90000"/>
              </a:lnSpc>
            </a:pPr>
            <a:endParaRPr lang="en-US" altLang="zh-CN" sz="2400" b="1" i="1"/>
          </a:p>
          <a:p>
            <a:pPr>
              <a:lnSpc>
                <a:spcPct val="90000"/>
              </a:lnSpc>
            </a:pPr>
            <a:r>
              <a:rPr lang="en-US" altLang="zh-CN" sz="2800" b="1"/>
              <a:t>CCR</a:t>
            </a:r>
            <a:r>
              <a:rPr lang="zh-CN" altLang="en-US" sz="2800" b="1"/>
              <a:t>与</a:t>
            </a:r>
            <a:r>
              <a:rPr lang="en-US" altLang="zh-CN" sz="2800" b="1"/>
              <a:t>PV</a:t>
            </a:r>
            <a:r>
              <a:rPr lang="zh-CN" altLang="en-US" sz="2800" b="1"/>
              <a:t>操作的等价性</a:t>
            </a:r>
            <a:r>
              <a:rPr lang="en-US" altLang="zh-CN" sz="2800" b="1"/>
              <a:t>(</a:t>
            </a:r>
            <a:r>
              <a:rPr lang="zh-CN" altLang="en-US" sz="2800" b="1"/>
              <a:t>证明从略）</a:t>
            </a:r>
            <a:endParaRPr lang="zh-CN" altLang="en-US" sz="2800" b="1"/>
          </a:p>
          <a:p>
            <a:pPr lvl="1">
              <a:lnSpc>
                <a:spcPct val="90000"/>
              </a:lnSpc>
            </a:pPr>
            <a:r>
              <a:rPr lang="zh-CN" altLang="en-US" sz="2400" b="1"/>
              <a:t>用</a:t>
            </a:r>
            <a:r>
              <a:rPr lang="en-US" altLang="zh-CN" sz="2400" b="1"/>
              <a:t>CCR</a:t>
            </a:r>
            <a:r>
              <a:rPr lang="zh-CN" altLang="en-US" sz="2400" b="1"/>
              <a:t>可以实现</a:t>
            </a:r>
            <a:r>
              <a:rPr lang="en-US" altLang="zh-CN" sz="2400" b="1"/>
              <a:t>PV</a:t>
            </a:r>
            <a:r>
              <a:rPr lang="zh-CN" altLang="en-US" sz="2400" b="1"/>
              <a:t>操作</a:t>
            </a:r>
            <a:endParaRPr lang="zh-CN" altLang="en-US" sz="2400" b="1"/>
          </a:p>
          <a:p>
            <a:pPr lvl="1">
              <a:lnSpc>
                <a:spcPct val="90000"/>
              </a:lnSpc>
            </a:pPr>
            <a:r>
              <a:rPr lang="zh-CN" altLang="en-US" sz="2400" b="1"/>
              <a:t>用</a:t>
            </a:r>
            <a:r>
              <a:rPr lang="en-US" altLang="zh-CN" sz="2400" b="1"/>
              <a:t>PV</a:t>
            </a:r>
            <a:r>
              <a:rPr lang="zh-CN" altLang="en-US" sz="2400" b="1"/>
              <a:t>操作可以实现</a:t>
            </a:r>
            <a:r>
              <a:rPr lang="en-US" altLang="zh-CN" sz="2400" b="1"/>
              <a:t>CCR</a:t>
            </a:r>
            <a:endParaRPr lang="en-US" altLang="zh-CN" sz="2400" b="1"/>
          </a:p>
          <a:p>
            <a:pPr>
              <a:lnSpc>
                <a:spcPct val="90000"/>
              </a:lnSpc>
            </a:pPr>
            <a:r>
              <a:rPr lang="en-US" altLang="zh-CN" sz="2800" b="1"/>
              <a:t>P.B.Hansen</a:t>
            </a:r>
            <a:r>
              <a:rPr lang="zh-CN" altLang="en-US" sz="2800" b="1"/>
              <a:t>设计的</a:t>
            </a:r>
            <a:r>
              <a:rPr lang="en-US" altLang="zh-CN" sz="2800" b="1"/>
              <a:t>Edison</a:t>
            </a:r>
            <a:r>
              <a:rPr lang="zh-CN" altLang="en-US" sz="2800" b="1"/>
              <a:t>语言提供了</a:t>
            </a:r>
            <a:r>
              <a:rPr lang="en-US" altLang="zh-CN" sz="2800" b="1"/>
              <a:t>CCR</a:t>
            </a:r>
            <a:r>
              <a:rPr lang="zh-CN" altLang="en-US" sz="2800" b="1"/>
              <a:t>同步机制．</a:t>
            </a:r>
            <a:endParaRPr lang="zh-CN" altLang="en-US" sz="2800" b="1"/>
          </a:p>
          <a:p>
            <a:pPr>
              <a:lnSpc>
                <a:spcPct val="90000"/>
              </a:lnSpc>
            </a:pPr>
            <a:r>
              <a:rPr lang="en-US" altLang="zh-CN" sz="2800" b="1"/>
              <a:t>CCR</a:t>
            </a:r>
            <a:r>
              <a:rPr lang="zh-CN" altLang="en-US" sz="2800" b="1"/>
              <a:t>的实现效率比较低</a:t>
            </a:r>
            <a:r>
              <a:rPr lang="zh-CN" altLang="en-US" sz="2800"/>
              <a:t> </a:t>
            </a:r>
            <a:endParaRPr lang="zh-CN" altLang="en-US" sz="2800" b="1"/>
          </a:p>
          <a:p>
            <a:pPr lvl="1">
              <a:lnSpc>
                <a:spcPct val="90000"/>
              </a:lnSpc>
            </a:pPr>
            <a:endParaRPr lang="zh-CN" altLang="en-US" sz="2400" b="1"/>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6434" name="标题 146433"/>
          <p:cNvSpPr>
            <a:spLocks noGrp="1"/>
          </p:cNvSpPr>
          <p:nvPr>
            <p:ph type="title"/>
          </p:nvPr>
        </p:nvSpPr>
        <p:spPr/>
        <p:txBody>
          <a:bodyPr anchor="b"/>
          <a:p>
            <a:r>
              <a:rPr lang="zh-CN" altLang="en-US" b="1"/>
              <a:t>例</a:t>
            </a:r>
            <a:r>
              <a:rPr lang="en-US" altLang="zh-CN" b="1"/>
              <a:t>4-6 </a:t>
            </a:r>
            <a:r>
              <a:rPr lang="zh-CN" altLang="en-US" b="1"/>
              <a:t>简单批处理</a:t>
            </a:r>
            <a:endParaRPr lang="zh-CN" altLang="en-US" b="1"/>
          </a:p>
        </p:txBody>
      </p:sp>
      <p:sp>
        <p:nvSpPr>
          <p:cNvPr id="146435" name="文本占位符 146434"/>
          <p:cNvSpPr>
            <a:spLocks noGrp="1"/>
          </p:cNvSpPr>
          <p:nvPr>
            <p:ph type="body" idx="1"/>
          </p:nvPr>
        </p:nvSpPr>
        <p:spPr/>
        <p:txBody>
          <a:bodyPr/>
          <a:p>
            <a:pPr>
              <a:lnSpc>
                <a:spcPct val="80000"/>
              </a:lnSpc>
              <a:buNone/>
            </a:pPr>
            <a:r>
              <a:rPr lang="zh-CN" altLang="en-US" sz="2400" b="1" dirty="0"/>
              <a:t>   作业由读入、执行、打印结果三个相对独立的部分组成，显然三者需要同步，用条件临界区实现的程序如下：</a:t>
            </a:r>
            <a:endParaRPr lang="zh-CN" altLang="en-US" sz="2400" b="1" dirty="0"/>
          </a:p>
          <a:p>
            <a:pPr>
              <a:lnSpc>
                <a:spcPct val="80000"/>
              </a:lnSpc>
              <a:buNone/>
            </a:pPr>
            <a:r>
              <a:rPr lang="zh-CN" altLang="en-US" sz="2400" dirty="0"/>
              <a:t>PROGRAM batch;</a:t>
            </a:r>
            <a:endParaRPr lang="zh-CN" altLang="en-US" sz="2400" dirty="0"/>
          </a:p>
          <a:p>
            <a:pPr>
              <a:lnSpc>
                <a:spcPct val="80000"/>
              </a:lnSpc>
              <a:buNone/>
            </a:pPr>
            <a:r>
              <a:rPr lang="zh-CN" altLang="en-US" sz="2400" dirty="0"/>
              <a:t>    TYPE buffer=RECORD</a:t>
            </a:r>
            <a:endParaRPr lang="zh-CN" altLang="en-US" sz="2400" dirty="0"/>
          </a:p>
          <a:p>
            <a:pPr>
              <a:lnSpc>
                <a:spcPct val="80000"/>
              </a:lnSpc>
              <a:buNone/>
            </a:pPr>
            <a:r>
              <a:rPr lang="zh-CN" altLang="en-US" sz="2400" dirty="0"/>
              <a:t>            slots: ARRAY[0..n-1]of T;</a:t>
            </a:r>
            <a:endParaRPr lang="zh-CN" altLang="en-US" sz="2400" dirty="0"/>
          </a:p>
          <a:p>
            <a:pPr>
              <a:lnSpc>
                <a:spcPct val="80000"/>
              </a:lnSpc>
              <a:buNone/>
            </a:pPr>
            <a:r>
              <a:rPr lang="zh-CN" altLang="en-US" sz="2400" dirty="0"/>
              <a:t>            head,tail: 0..n-1 initial (0,0);</a:t>
            </a:r>
            <a:endParaRPr lang="zh-CN" altLang="en-US" sz="2400" dirty="0"/>
          </a:p>
          <a:p>
            <a:pPr>
              <a:lnSpc>
                <a:spcPct val="80000"/>
              </a:lnSpc>
              <a:buNone/>
            </a:pPr>
            <a:r>
              <a:rPr lang="zh-CN" altLang="en-US" sz="2400" dirty="0"/>
              <a:t>            size: 0..n initial (0);</a:t>
            </a:r>
            <a:endParaRPr lang="zh-CN" altLang="en-US" sz="2400" dirty="0"/>
          </a:p>
          <a:p>
            <a:pPr>
              <a:lnSpc>
                <a:spcPct val="80000"/>
              </a:lnSpc>
              <a:buNone/>
            </a:pPr>
            <a:r>
              <a:rPr lang="zh-CN" altLang="en-US" sz="2400" dirty="0"/>
              <a:t>         END;</a:t>
            </a:r>
            <a:endParaRPr lang="zh-CN" altLang="en-US" sz="2400" dirty="0"/>
          </a:p>
          <a:p>
            <a:pPr>
              <a:lnSpc>
                <a:spcPct val="80000"/>
              </a:lnSpc>
              <a:buNone/>
            </a:pPr>
            <a:r>
              <a:rPr lang="zh-CN" altLang="en-US" sz="2400" dirty="0"/>
              <a:t>    VAR inbuff: buffer(cardimage);</a:t>
            </a:r>
            <a:endParaRPr lang="zh-CN" altLang="en-US" sz="2400" dirty="0"/>
          </a:p>
          <a:p>
            <a:pPr>
              <a:lnSpc>
                <a:spcPct val="80000"/>
              </a:lnSpc>
              <a:buNone/>
            </a:pPr>
            <a:r>
              <a:rPr lang="zh-CN" altLang="en-US" sz="2400" dirty="0"/>
              <a:t>           outbuff: buffer(lineimage);</a:t>
            </a:r>
            <a:endParaRPr lang="zh-CN" altLang="en-US" sz="2400" dirty="0"/>
          </a:p>
          <a:p>
            <a:pPr>
              <a:lnSpc>
                <a:spcPct val="80000"/>
              </a:lnSpc>
              <a:buNone/>
            </a:pPr>
            <a:r>
              <a:rPr lang="zh-CN" altLang="en-US" sz="2400" dirty="0"/>
              <a:t>    RESOURCE ib: inbuff; ob: outbuff;</a:t>
            </a:r>
            <a:endParaRPr lang="zh-CN" altLang="en-US" sz="2400"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7458" name="标题 147457"/>
          <p:cNvSpPr>
            <a:spLocks noGrp="1"/>
          </p:cNvSpPr>
          <p:nvPr>
            <p:ph type="title"/>
          </p:nvPr>
        </p:nvSpPr>
        <p:spPr/>
        <p:txBody>
          <a:bodyPr anchor="b"/>
          <a:p>
            <a:r>
              <a:rPr lang="zh-CN" altLang="en-US" b="1"/>
              <a:t>例</a:t>
            </a:r>
            <a:r>
              <a:rPr lang="en-US" altLang="zh-CN" b="1"/>
              <a:t>4-6 </a:t>
            </a:r>
            <a:r>
              <a:rPr lang="zh-CN" altLang="en-US" b="1"/>
              <a:t>简单批处理</a:t>
            </a:r>
            <a:endParaRPr lang="zh-CN" altLang="en-US" b="1"/>
          </a:p>
        </p:txBody>
      </p:sp>
      <p:sp>
        <p:nvSpPr>
          <p:cNvPr id="147459" name="文本占位符 147458"/>
          <p:cNvSpPr>
            <a:spLocks noGrp="1"/>
          </p:cNvSpPr>
          <p:nvPr>
            <p:ph type="body" idx="1"/>
          </p:nvPr>
        </p:nvSpPr>
        <p:spPr/>
        <p:txBody>
          <a:bodyPr/>
          <a:p>
            <a:pPr>
              <a:lnSpc>
                <a:spcPct val="80000"/>
              </a:lnSpc>
              <a:buNone/>
            </a:pPr>
            <a:r>
              <a:rPr lang="en-US" altLang="zh-CN" sz="2000" b="1"/>
              <a:t>COBEGIN</a:t>
            </a:r>
            <a:endParaRPr lang="en-US" altLang="zh-CN" sz="2000" b="1"/>
          </a:p>
          <a:p>
            <a:pPr>
              <a:lnSpc>
                <a:spcPct val="80000"/>
              </a:lnSpc>
              <a:buNone/>
            </a:pPr>
            <a:r>
              <a:rPr lang="en-US" altLang="zh-CN" sz="2000" b="1"/>
              <a:t>    PROCESS reader;</a:t>
            </a:r>
            <a:endParaRPr lang="en-US" altLang="zh-CN" sz="2000" b="1"/>
          </a:p>
          <a:p>
            <a:pPr>
              <a:lnSpc>
                <a:spcPct val="80000"/>
              </a:lnSpc>
              <a:buNone/>
            </a:pPr>
            <a:r>
              <a:rPr lang="en-US" altLang="zh-CN" sz="2000" b="1"/>
              <a:t>        VAR card: cardimage</a:t>
            </a:r>
            <a:endParaRPr lang="en-US" altLang="zh-CN" sz="2000" b="1"/>
          </a:p>
          <a:p>
            <a:pPr>
              <a:lnSpc>
                <a:spcPct val="80000"/>
              </a:lnSpc>
              <a:buNone/>
            </a:pPr>
            <a:r>
              <a:rPr lang="en-US" altLang="zh-CN" sz="2000" b="1"/>
              <a:t>        LOOP</a:t>
            </a:r>
            <a:endParaRPr lang="en-US" altLang="zh-CN" sz="2000" b="1"/>
          </a:p>
          <a:p>
            <a:pPr>
              <a:lnSpc>
                <a:spcPct val="80000"/>
              </a:lnSpc>
              <a:buNone/>
            </a:pPr>
            <a:r>
              <a:rPr lang="en-US" altLang="zh-CN" sz="2000" b="1"/>
              <a:t>            Read card from cardreader;</a:t>
            </a:r>
            <a:endParaRPr lang="en-US" altLang="zh-CN" sz="2000" b="1"/>
          </a:p>
          <a:p>
            <a:pPr>
              <a:lnSpc>
                <a:spcPct val="80000"/>
              </a:lnSpc>
              <a:buNone/>
            </a:pPr>
            <a:r>
              <a:rPr lang="en-US" altLang="zh-CN" sz="2000" b="1"/>
              <a:t>            REGION ib WHEN inbuff.size&lt;n DO</a:t>
            </a:r>
            <a:endParaRPr lang="en-US" altLang="zh-CN" sz="2000" b="1"/>
          </a:p>
          <a:p>
            <a:pPr>
              <a:lnSpc>
                <a:spcPct val="80000"/>
              </a:lnSpc>
              <a:buNone/>
            </a:pPr>
            <a:r>
              <a:rPr lang="en-US" altLang="zh-CN" sz="2000" b="1"/>
              <a:t>                inbuff.slots[inbuff.tail]:=card;</a:t>
            </a:r>
            <a:endParaRPr lang="en-US" altLang="zh-CN" sz="2000" b="1"/>
          </a:p>
          <a:p>
            <a:pPr>
              <a:lnSpc>
                <a:spcPct val="80000"/>
              </a:lnSpc>
              <a:buNone/>
            </a:pPr>
            <a:r>
              <a:rPr lang="en-US" altLang="zh-CN" sz="2000" b="1"/>
              <a:t>                inbuff.size := inbuff.size+1;</a:t>
            </a:r>
            <a:endParaRPr lang="en-US" altLang="zh-CN" sz="2000" b="1"/>
          </a:p>
          <a:p>
            <a:pPr>
              <a:lnSpc>
                <a:spcPct val="80000"/>
              </a:lnSpc>
              <a:buNone/>
            </a:pPr>
            <a:r>
              <a:rPr lang="en-US" altLang="zh-CN" sz="2000" b="1"/>
              <a:t>                inbuff.tail := (inbuff.tail+1) MOD n;</a:t>
            </a:r>
            <a:endParaRPr lang="en-US" altLang="zh-CN" sz="2000" b="1"/>
          </a:p>
          <a:p>
            <a:pPr>
              <a:lnSpc>
                <a:spcPct val="80000"/>
              </a:lnSpc>
              <a:buNone/>
            </a:pPr>
            <a:r>
              <a:rPr lang="en-US" altLang="zh-CN" sz="2000" b="1"/>
              <a:t>            ENDDO</a:t>
            </a:r>
            <a:endParaRPr lang="en-US" altLang="zh-CN" sz="2000" b="1"/>
          </a:p>
          <a:p>
            <a:pPr>
              <a:lnSpc>
                <a:spcPct val="80000"/>
              </a:lnSpc>
              <a:buNone/>
            </a:pPr>
            <a:r>
              <a:rPr lang="en-US" altLang="zh-CN" sz="2000" b="1"/>
              <a:t>        ENDLOOP</a:t>
            </a:r>
            <a:endParaRPr lang="en-US" altLang="zh-CN" sz="2000" b="1"/>
          </a:p>
          <a:p>
            <a:pPr>
              <a:lnSpc>
                <a:spcPct val="80000"/>
              </a:lnSpc>
              <a:buNone/>
            </a:pPr>
            <a:r>
              <a:rPr lang="en-US" altLang="zh-CN" sz="2000" b="1"/>
              <a:t>    ENDPROCESS</a:t>
            </a:r>
            <a:endParaRPr lang="en-US" altLang="zh-CN" sz="2000" b="1"/>
          </a:p>
          <a:p>
            <a:pPr>
              <a:lnSpc>
                <a:spcPct val="80000"/>
              </a:lnSpc>
              <a:buNone/>
            </a:pPr>
            <a:r>
              <a:rPr lang="en-US" altLang="zh-CN" sz="1600"/>
              <a:t>    </a:t>
            </a:r>
            <a:endParaRPr lang="en-US" altLang="zh-CN" sz="160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8482" name="文本占位符 148481"/>
          <p:cNvSpPr>
            <a:spLocks noGrp="1"/>
          </p:cNvSpPr>
          <p:nvPr>
            <p:ph type="body" idx="1"/>
          </p:nvPr>
        </p:nvSpPr>
        <p:spPr>
          <a:xfrm>
            <a:off x="1182688" y="908050"/>
            <a:ext cx="7772400" cy="5653088"/>
          </a:xfrm>
        </p:spPr>
        <p:txBody>
          <a:bodyPr/>
          <a:p>
            <a:pPr>
              <a:lnSpc>
                <a:spcPct val="80000"/>
              </a:lnSpc>
              <a:buNone/>
            </a:pPr>
            <a:r>
              <a:rPr lang="en-US" altLang="zh-CN" sz="2000" b="1"/>
              <a:t>PROCESS executer;</a:t>
            </a:r>
            <a:endParaRPr lang="en-US" altLang="zh-CN" sz="2000" b="1"/>
          </a:p>
          <a:p>
            <a:pPr>
              <a:lnSpc>
                <a:spcPct val="80000"/>
              </a:lnSpc>
              <a:buNone/>
            </a:pPr>
            <a:r>
              <a:rPr lang="en-US" altLang="zh-CN" sz="2000" b="1"/>
              <a:t>        VAR card:cardimage;</a:t>
            </a:r>
            <a:endParaRPr lang="en-US" altLang="zh-CN" sz="2000" b="1"/>
          </a:p>
          <a:p>
            <a:pPr>
              <a:lnSpc>
                <a:spcPct val="80000"/>
              </a:lnSpc>
              <a:buNone/>
            </a:pPr>
            <a:r>
              <a:rPr lang="en-US" altLang="zh-CN" sz="2000" b="1"/>
              <a:t>                line:lineimage;</a:t>
            </a:r>
            <a:endParaRPr lang="en-US" altLang="zh-CN" sz="2000" b="1"/>
          </a:p>
          <a:p>
            <a:pPr>
              <a:lnSpc>
                <a:spcPct val="80000"/>
              </a:lnSpc>
              <a:buNone/>
            </a:pPr>
            <a:r>
              <a:rPr lang="en-US" altLang="zh-CN" sz="2000" b="1"/>
              <a:t>        LOOP</a:t>
            </a:r>
            <a:endParaRPr lang="en-US" altLang="zh-CN" sz="2000" b="1"/>
          </a:p>
          <a:p>
            <a:pPr>
              <a:lnSpc>
                <a:spcPct val="80000"/>
              </a:lnSpc>
              <a:buNone/>
            </a:pPr>
            <a:r>
              <a:rPr lang="en-US" altLang="zh-CN" sz="2000" b="1"/>
              <a:t>            REGION ib WHEN inbuff.size&gt;0 DO</a:t>
            </a:r>
            <a:endParaRPr lang="en-US" altLang="zh-CN" sz="2000" b="1"/>
          </a:p>
          <a:p>
            <a:pPr>
              <a:lnSpc>
                <a:spcPct val="80000"/>
              </a:lnSpc>
              <a:buNone/>
            </a:pPr>
            <a:r>
              <a:rPr lang="en-US" altLang="zh-CN" sz="2000" b="1"/>
              <a:t>                card := inbuff.slots[inbuff.head];</a:t>
            </a:r>
            <a:endParaRPr lang="en-US" altLang="zh-CN" sz="2000" b="1"/>
          </a:p>
          <a:p>
            <a:pPr>
              <a:lnSpc>
                <a:spcPct val="80000"/>
              </a:lnSpc>
              <a:buNone/>
            </a:pPr>
            <a:r>
              <a:rPr lang="en-US" altLang="zh-CN" sz="2000" b="1"/>
              <a:t>                inbuff.size := inbuff.size-1;</a:t>
            </a:r>
            <a:endParaRPr lang="en-US" altLang="zh-CN" sz="2000" b="1"/>
          </a:p>
          <a:p>
            <a:pPr>
              <a:lnSpc>
                <a:spcPct val="80000"/>
              </a:lnSpc>
              <a:buNone/>
            </a:pPr>
            <a:r>
              <a:rPr lang="en-US" altLang="zh-CN" sz="2000" b="1"/>
              <a:t>                inbuff.head := (inbuff.head+1)MOD n</a:t>
            </a:r>
            <a:endParaRPr lang="en-US" altLang="zh-CN" sz="2000" b="1"/>
          </a:p>
          <a:p>
            <a:pPr>
              <a:lnSpc>
                <a:spcPct val="80000"/>
              </a:lnSpc>
              <a:buNone/>
            </a:pPr>
            <a:r>
              <a:rPr lang="en-US" altLang="zh-CN" sz="2000" b="1"/>
              <a:t>            ENDDO</a:t>
            </a:r>
            <a:endParaRPr lang="en-US" altLang="zh-CN" sz="2000" b="1"/>
          </a:p>
          <a:p>
            <a:pPr>
              <a:lnSpc>
                <a:spcPct val="80000"/>
              </a:lnSpc>
              <a:buNone/>
            </a:pPr>
            <a:r>
              <a:rPr lang="en-US" altLang="zh-CN" sz="2000" b="1"/>
              <a:t>            Process card and generate line</a:t>
            </a:r>
            <a:endParaRPr lang="en-US" altLang="zh-CN" sz="2000" b="1"/>
          </a:p>
          <a:p>
            <a:pPr>
              <a:lnSpc>
                <a:spcPct val="80000"/>
              </a:lnSpc>
              <a:buNone/>
            </a:pPr>
            <a:r>
              <a:rPr lang="en-US" altLang="zh-CN" sz="2000" b="1"/>
              <a:t>            REGION ob WHEN outbuff.size&lt;n DO</a:t>
            </a:r>
            <a:endParaRPr lang="en-US" altLang="zh-CN" sz="2000" b="1"/>
          </a:p>
          <a:p>
            <a:pPr>
              <a:lnSpc>
                <a:spcPct val="80000"/>
              </a:lnSpc>
              <a:buNone/>
            </a:pPr>
            <a:r>
              <a:rPr lang="en-US" altLang="zh-CN" sz="2000" b="1"/>
              <a:t>                outbuff.slots[outbuff.tail] := line;</a:t>
            </a:r>
            <a:endParaRPr lang="en-US" altLang="zh-CN" sz="2000" b="1"/>
          </a:p>
          <a:p>
            <a:pPr>
              <a:lnSpc>
                <a:spcPct val="80000"/>
              </a:lnSpc>
              <a:buNone/>
            </a:pPr>
            <a:r>
              <a:rPr lang="en-US" altLang="zh-CN" sz="2000" b="1"/>
              <a:t>                outbuff.size := outbuff.size+1;</a:t>
            </a:r>
            <a:endParaRPr lang="en-US" altLang="zh-CN" sz="2000" b="1"/>
          </a:p>
          <a:p>
            <a:pPr>
              <a:lnSpc>
                <a:spcPct val="80000"/>
              </a:lnSpc>
              <a:buNone/>
            </a:pPr>
            <a:r>
              <a:rPr lang="en-US" altLang="zh-CN" sz="2000" b="1"/>
              <a:t>                outbuff.tail := (outbuff.tail+1)MOD n;</a:t>
            </a:r>
            <a:endParaRPr lang="en-US" altLang="zh-CN" sz="2000" b="1"/>
          </a:p>
          <a:p>
            <a:pPr>
              <a:lnSpc>
                <a:spcPct val="80000"/>
              </a:lnSpc>
              <a:buNone/>
            </a:pPr>
            <a:r>
              <a:rPr lang="en-US" altLang="zh-CN" sz="2000" b="1"/>
              <a:t>            ENDDO</a:t>
            </a:r>
            <a:endParaRPr lang="en-US" altLang="zh-CN" sz="2000" b="1"/>
          </a:p>
          <a:p>
            <a:pPr>
              <a:lnSpc>
                <a:spcPct val="80000"/>
              </a:lnSpc>
              <a:buNone/>
            </a:pPr>
            <a:r>
              <a:rPr lang="en-US" altLang="zh-CN" sz="2000" b="1"/>
              <a:t>        ENDLOOP</a:t>
            </a:r>
            <a:endParaRPr lang="en-US" altLang="zh-CN" sz="2000" b="1"/>
          </a:p>
          <a:p>
            <a:pPr>
              <a:lnSpc>
                <a:spcPct val="80000"/>
              </a:lnSpc>
              <a:buNone/>
            </a:pPr>
            <a:r>
              <a:rPr lang="en-US" altLang="zh-CN" sz="2000" b="1"/>
              <a:t>    ENDPROCESS</a:t>
            </a:r>
            <a:endParaRPr lang="en-US" altLang="zh-CN" sz="2000" b="1"/>
          </a:p>
          <a:p>
            <a:pPr>
              <a:lnSpc>
                <a:spcPct val="80000"/>
              </a:lnSpc>
            </a:pPr>
            <a:endParaRPr lang="zh-CN" altLang="en-US" sz="1600" b="1"/>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9506" name="标题 149505"/>
          <p:cNvSpPr>
            <a:spLocks noGrp="1"/>
          </p:cNvSpPr>
          <p:nvPr>
            <p:ph type="title"/>
          </p:nvPr>
        </p:nvSpPr>
        <p:spPr/>
        <p:txBody>
          <a:bodyPr anchor="b"/>
          <a:p>
            <a:r>
              <a:rPr lang="zh-CN" altLang="en-US" b="1"/>
              <a:t>例</a:t>
            </a:r>
            <a:r>
              <a:rPr lang="en-US" altLang="zh-CN" b="1"/>
              <a:t>4-6 </a:t>
            </a:r>
            <a:r>
              <a:rPr lang="zh-CN" altLang="en-US" b="1"/>
              <a:t>简单批处理</a:t>
            </a:r>
            <a:endParaRPr lang="zh-CN" altLang="en-US" b="1"/>
          </a:p>
        </p:txBody>
      </p:sp>
      <p:sp>
        <p:nvSpPr>
          <p:cNvPr id="149507" name="文本占位符 149506"/>
          <p:cNvSpPr>
            <a:spLocks noGrp="1"/>
          </p:cNvSpPr>
          <p:nvPr>
            <p:ph type="body" idx="1"/>
          </p:nvPr>
        </p:nvSpPr>
        <p:spPr>
          <a:xfrm>
            <a:off x="755650" y="2017713"/>
            <a:ext cx="8199438" cy="4327525"/>
          </a:xfrm>
        </p:spPr>
        <p:txBody>
          <a:bodyPr/>
          <a:p>
            <a:pPr>
              <a:lnSpc>
                <a:spcPct val="80000"/>
              </a:lnSpc>
              <a:buNone/>
            </a:pPr>
            <a:r>
              <a:rPr lang="en-US" altLang="zh-CN" sz="2400" b="1"/>
              <a:t>PROCESS printer;</a:t>
            </a:r>
            <a:endParaRPr lang="en-US" altLang="zh-CN" sz="2400" b="1"/>
          </a:p>
          <a:p>
            <a:pPr>
              <a:lnSpc>
                <a:spcPct val="80000"/>
              </a:lnSpc>
              <a:buNone/>
            </a:pPr>
            <a:r>
              <a:rPr lang="en-US" altLang="zh-CN" sz="2400" b="1"/>
              <a:t>        VAR line:lineimage;</a:t>
            </a:r>
            <a:endParaRPr lang="en-US" altLang="zh-CN" sz="2400" b="1"/>
          </a:p>
          <a:p>
            <a:pPr>
              <a:lnSpc>
                <a:spcPct val="80000"/>
              </a:lnSpc>
              <a:buNone/>
            </a:pPr>
            <a:r>
              <a:rPr lang="en-US" altLang="zh-CN" sz="2400" b="1"/>
              <a:t>        LOOP</a:t>
            </a:r>
            <a:endParaRPr lang="en-US" altLang="zh-CN" sz="2400" b="1"/>
          </a:p>
          <a:p>
            <a:pPr>
              <a:lnSpc>
                <a:spcPct val="80000"/>
              </a:lnSpc>
              <a:buNone/>
            </a:pPr>
            <a:r>
              <a:rPr lang="en-US" altLang="zh-CN" sz="2400" b="1"/>
              <a:t>            REGION ob WHEN outbuff.size&gt;0 DO</a:t>
            </a:r>
            <a:endParaRPr lang="en-US" altLang="zh-CN" sz="2400" b="1"/>
          </a:p>
          <a:p>
            <a:pPr>
              <a:lnSpc>
                <a:spcPct val="80000"/>
              </a:lnSpc>
              <a:buNone/>
            </a:pPr>
            <a:r>
              <a:rPr lang="en-US" altLang="zh-CN" sz="2400" b="1"/>
              <a:t>                line := outbuff.slots[outbuff.head];</a:t>
            </a:r>
            <a:endParaRPr lang="en-US" altLang="zh-CN" sz="2400" b="1"/>
          </a:p>
          <a:p>
            <a:pPr>
              <a:lnSpc>
                <a:spcPct val="80000"/>
              </a:lnSpc>
              <a:buNone/>
            </a:pPr>
            <a:r>
              <a:rPr lang="en-US" altLang="zh-CN" sz="2400" b="1"/>
              <a:t>                outbuff.size := outbuff.size-1;</a:t>
            </a:r>
            <a:endParaRPr lang="en-US" altLang="zh-CN" sz="2400" b="1"/>
          </a:p>
          <a:p>
            <a:pPr>
              <a:lnSpc>
                <a:spcPct val="80000"/>
              </a:lnSpc>
              <a:buNone/>
            </a:pPr>
            <a:r>
              <a:rPr lang="en-US" altLang="zh-CN" sz="2400" b="1"/>
              <a:t>                outbuff.head := (outbuff.head+1)MOD n;</a:t>
            </a:r>
            <a:endParaRPr lang="en-US" altLang="zh-CN" sz="2400" b="1"/>
          </a:p>
          <a:p>
            <a:pPr>
              <a:lnSpc>
                <a:spcPct val="80000"/>
              </a:lnSpc>
              <a:buNone/>
            </a:pPr>
            <a:r>
              <a:rPr lang="en-US" altLang="zh-CN" sz="2400" b="1"/>
              <a:t>            ENDDO</a:t>
            </a:r>
            <a:endParaRPr lang="en-US" altLang="zh-CN" sz="2400" b="1"/>
          </a:p>
          <a:p>
            <a:pPr>
              <a:lnSpc>
                <a:spcPct val="80000"/>
              </a:lnSpc>
              <a:buNone/>
            </a:pPr>
            <a:r>
              <a:rPr lang="en-US" altLang="zh-CN" sz="2400" b="1"/>
              <a:t>            Print line on lineprinter;</a:t>
            </a:r>
            <a:endParaRPr lang="en-US" altLang="zh-CN" sz="2400" b="1"/>
          </a:p>
          <a:p>
            <a:pPr>
              <a:lnSpc>
                <a:spcPct val="80000"/>
              </a:lnSpc>
              <a:buNone/>
            </a:pPr>
            <a:r>
              <a:rPr lang="en-US" altLang="zh-CN" sz="2400" b="1"/>
              <a:t>        ENDLOOP</a:t>
            </a:r>
            <a:endParaRPr lang="en-US" altLang="zh-CN" sz="2400" b="1"/>
          </a:p>
          <a:p>
            <a:pPr>
              <a:lnSpc>
                <a:spcPct val="80000"/>
              </a:lnSpc>
              <a:buNone/>
            </a:pPr>
            <a:r>
              <a:rPr lang="en-US" altLang="zh-CN" sz="2400" b="1"/>
              <a:t>ENDPROCESS</a:t>
            </a:r>
            <a:endParaRPr lang="en-US" altLang="zh-CN" sz="2400" b="1"/>
          </a:p>
          <a:p>
            <a:pPr>
              <a:lnSpc>
                <a:spcPct val="80000"/>
              </a:lnSpc>
              <a:buNone/>
            </a:pPr>
            <a:r>
              <a:rPr lang="en-US" altLang="zh-CN" sz="2400" b="1"/>
              <a:t>COEND.</a:t>
            </a:r>
            <a:endParaRPr lang="en-US" altLang="zh-CN" sz="2400" b="1"/>
          </a:p>
          <a:p>
            <a:pPr>
              <a:lnSpc>
                <a:spcPct val="80000"/>
              </a:lnSpc>
            </a:pPr>
            <a:endParaRPr lang="zh-CN" altLang="en-US" sz="2400" b="1"/>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0530" name="标题 150529"/>
          <p:cNvSpPr>
            <a:spLocks noGrp="1"/>
          </p:cNvSpPr>
          <p:nvPr>
            <p:ph type="title"/>
          </p:nvPr>
        </p:nvSpPr>
        <p:spPr/>
        <p:txBody>
          <a:bodyPr anchor="b"/>
          <a:p>
            <a:r>
              <a:rPr lang="zh-CN" altLang="en-US" b="1"/>
              <a:t>条件临界区的实现效率问题</a:t>
            </a:r>
            <a:endParaRPr lang="zh-CN" altLang="en-US" b="1"/>
          </a:p>
        </p:txBody>
      </p:sp>
      <p:sp>
        <p:nvSpPr>
          <p:cNvPr id="150531" name="文本占位符 150530"/>
          <p:cNvSpPr>
            <a:spLocks noGrp="1"/>
          </p:cNvSpPr>
          <p:nvPr>
            <p:ph type="body" idx="1"/>
          </p:nvPr>
        </p:nvSpPr>
        <p:spPr/>
        <p:txBody>
          <a:bodyPr/>
          <a:p>
            <a:pPr>
              <a:lnSpc>
                <a:spcPct val="90000"/>
              </a:lnSpc>
            </a:pPr>
            <a:r>
              <a:rPr lang="en-US" altLang="zh-CN" sz="2400" b="1"/>
              <a:t>region </a:t>
            </a:r>
            <a:r>
              <a:rPr lang="en-US" altLang="zh-CN" sz="2400" b="1" i="1"/>
              <a:t>r</a:t>
            </a:r>
            <a:r>
              <a:rPr lang="en-US" altLang="zh-CN" sz="2400" b="1"/>
              <a:t> when </a:t>
            </a:r>
            <a:r>
              <a:rPr lang="en-US" altLang="zh-CN" sz="2400" b="1" i="1"/>
              <a:t>b</a:t>
            </a:r>
            <a:r>
              <a:rPr lang="en-US" altLang="zh-CN" sz="2400" b="1"/>
              <a:t> do </a:t>
            </a:r>
            <a:r>
              <a:rPr lang="en-US" altLang="zh-CN" sz="2400" b="1" i="1"/>
              <a:t>s</a:t>
            </a:r>
            <a:endParaRPr lang="en-US" altLang="zh-CN" sz="2400" b="1" i="1"/>
          </a:p>
          <a:p>
            <a:pPr>
              <a:lnSpc>
                <a:spcPct val="90000"/>
              </a:lnSpc>
            </a:pPr>
            <a:r>
              <a:rPr lang="zh-CN" altLang="en-US" sz="2400" b="1"/>
              <a:t>条件临界区的实现效率是比较低的</a:t>
            </a:r>
            <a:endParaRPr lang="zh-CN" altLang="en-US" sz="2400" b="1"/>
          </a:p>
          <a:p>
            <a:pPr lvl="1">
              <a:lnSpc>
                <a:spcPct val="90000"/>
              </a:lnSpc>
            </a:pPr>
            <a:r>
              <a:rPr lang="zh-CN" altLang="en-US" sz="2000" b="1"/>
              <a:t>这主要是条件表达式</a:t>
            </a:r>
            <a:r>
              <a:rPr lang="en-US" altLang="zh-CN" sz="2000" b="1"/>
              <a:t>b</a:t>
            </a:r>
            <a:r>
              <a:rPr lang="zh-CN" altLang="en-US" sz="2000" b="1"/>
              <a:t>的计算，由于</a:t>
            </a:r>
            <a:r>
              <a:rPr lang="en-US" altLang="zh-CN" sz="2000" b="1"/>
              <a:t>b</a:t>
            </a:r>
            <a:r>
              <a:rPr lang="zh-CN" altLang="en-US" sz="2000" b="1"/>
              <a:t>中可能包含进程局部信息，每个欲进入条件临界区的进程必须自己计算</a:t>
            </a:r>
            <a:r>
              <a:rPr lang="en-US" altLang="zh-CN" sz="2000" b="1"/>
              <a:t>b</a:t>
            </a:r>
            <a:r>
              <a:rPr lang="zh-CN" altLang="en-US" sz="2000" b="1"/>
              <a:t>的值</a:t>
            </a:r>
            <a:r>
              <a:rPr lang="en-US" altLang="zh-CN" sz="2000" b="1"/>
              <a:t>(</a:t>
            </a:r>
            <a:r>
              <a:rPr lang="zh-CN" altLang="en-US" sz="2000" b="1"/>
              <a:t>而不能由调度程序统一计算</a:t>
            </a:r>
            <a:r>
              <a:rPr lang="en-US" altLang="zh-CN" sz="2000" b="1"/>
              <a:t>)</a:t>
            </a:r>
            <a:r>
              <a:rPr lang="zh-CN" altLang="en-US" sz="2000" b="1"/>
              <a:t>．</a:t>
            </a:r>
            <a:endParaRPr lang="zh-CN" altLang="en-US" sz="2000" b="1"/>
          </a:p>
          <a:p>
            <a:pPr lvl="1">
              <a:lnSpc>
                <a:spcPct val="90000"/>
              </a:lnSpc>
            </a:pPr>
            <a:r>
              <a:rPr lang="zh-CN" altLang="en-US" sz="2000" b="1"/>
              <a:t>因为进入条件临界区必须同时满足互斥和</a:t>
            </a:r>
            <a:r>
              <a:rPr lang="en-US" altLang="zh-CN" sz="2000" b="1"/>
              <a:t>b</a:t>
            </a:r>
            <a:r>
              <a:rPr lang="zh-CN" altLang="en-US" sz="2000" b="1"/>
              <a:t>为真两个条件，任何一个条件不满足都将使进程等待，这样在条件临界区的入口处会形成一个等待队列．</a:t>
            </a:r>
            <a:endParaRPr lang="zh-CN" altLang="en-US" sz="2000" b="1"/>
          </a:p>
          <a:p>
            <a:pPr lvl="1">
              <a:lnSpc>
                <a:spcPct val="90000"/>
              </a:lnSpc>
            </a:pPr>
            <a:r>
              <a:rPr lang="zh-CN" altLang="en-US" sz="2000" b="1"/>
              <a:t>当处于条件临界区内的进程执行完</a:t>
            </a:r>
            <a:r>
              <a:rPr lang="en-US" altLang="zh-CN" sz="2000" b="1"/>
              <a:t>s</a:t>
            </a:r>
            <a:r>
              <a:rPr lang="zh-CN" altLang="en-US" sz="2000" b="1"/>
              <a:t>后，全局变量将发生变化，可能使某些条件临界区语句的</a:t>
            </a:r>
            <a:r>
              <a:rPr lang="en-US" altLang="zh-CN" sz="2000" b="1"/>
              <a:t>b</a:t>
            </a:r>
            <a:r>
              <a:rPr lang="zh-CN" altLang="en-US" sz="2000" b="1"/>
              <a:t>变为真，这时需要唤醒等待进程并由被唤醒的进程重新计算其</a:t>
            </a:r>
            <a:r>
              <a:rPr lang="en-US" altLang="zh-CN" sz="2000" b="1"/>
              <a:t>b</a:t>
            </a:r>
            <a:r>
              <a:rPr lang="zh-CN" altLang="en-US" sz="2000" b="1"/>
              <a:t>的值，而计算结果有可能仍为假，进程将重新回到等待状态．本质上来说，这也是一种忙式等待．</a:t>
            </a:r>
            <a:endParaRPr lang="zh-CN" altLang="en-US" sz="2000" b="1"/>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1554" name="标题 151553"/>
          <p:cNvSpPr>
            <a:spLocks noGrp="1"/>
          </p:cNvSpPr>
          <p:nvPr>
            <p:ph type="title"/>
          </p:nvPr>
        </p:nvSpPr>
        <p:spPr/>
        <p:txBody>
          <a:bodyPr anchor="b"/>
          <a:p>
            <a:r>
              <a:rPr lang="en-US" altLang="zh-CN" b="1"/>
              <a:t>4.3.5 </a:t>
            </a:r>
            <a:r>
              <a:rPr lang="zh-CN" altLang="en-US" b="1"/>
              <a:t>管程（</a:t>
            </a:r>
            <a:r>
              <a:rPr lang="en-US" altLang="zh-CN" b="1"/>
              <a:t>Monitor</a:t>
            </a:r>
            <a:r>
              <a:rPr lang="zh-CN" altLang="en-US" b="1"/>
              <a:t>）</a:t>
            </a:r>
            <a:endParaRPr lang="zh-CN" altLang="en-US" b="1"/>
          </a:p>
        </p:txBody>
      </p:sp>
      <p:sp>
        <p:nvSpPr>
          <p:cNvPr id="151555" name="文本框 151554"/>
          <p:cNvSpPr txBox="1"/>
          <p:nvPr/>
        </p:nvSpPr>
        <p:spPr>
          <a:xfrm>
            <a:off x="1143000" y="2119313"/>
            <a:ext cx="7696200" cy="1004887"/>
          </a:xfrm>
          <a:prstGeom prst="rect">
            <a:avLst/>
          </a:prstGeom>
          <a:noFill/>
          <a:ln w="9525">
            <a:noFill/>
          </a:ln>
        </p:spPr>
        <p:txBody>
          <a:bodyPr>
            <a:spAutoFit/>
          </a:bodyPr>
          <a:p>
            <a:pPr>
              <a:spcBef>
                <a:spcPct val="50000"/>
              </a:spcBef>
            </a:pPr>
            <a:endParaRPr lang="zh-CN" altLang="en-US" sz="2400">
              <a:latin typeface="Comic Sans MS" panose="030F0702030302020204" pitchFamily="66" charset="0"/>
            </a:endParaRPr>
          </a:p>
          <a:p>
            <a:pPr>
              <a:spcBef>
                <a:spcPct val="50000"/>
              </a:spcBef>
            </a:pPr>
            <a:endParaRPr lang="zh-CN" altLang="en-US" sz="2400">
              <a:latin typeface="Comic Sans MS" panose="030F0702030302020204" pitchFamily="66" charset="0"/>
            </a:endParaRPr>
          </a:p>
        </p:txBody>
      </p:sp>
      <p:sp>
        <p:nvSpPr>
          <p:cNvPr id="151556" name="文本占位符 151555"/>
          <p:cNvSpPr>
            <a:spLocks noGrp="1"/>
          </p:cNvSpPr>
          <p:nvPr>
            <p:ph type="body" sz="half" idx="1"/>
          </p:nvPr>
        </p:nvSpPr>
        <p:spPr>
          <a:xfrm>
            <a:off x="609600" y="2044700"/>
            <a:ext cx="3810000" cy="4203700"/>
          </a:xfrm>
        </p:spPr>
        <p:txBody>
          <a:bodyPr/>
          <a:p>
            <a:pPr>
              <a:buClr>
                <a:schemeClr val="folHlink"/>
              </a:buClr>
              <a:buSzPct val="60000"/>
              <a:buFont typeface="Wingdings" panose="05000000000000000000" pitchFamily="2" charset="2"/>
            </a:pPr>
            <a:r>
              <a:rPr lang="en-US" altLang="zh-CN" sz="2400" b="1">
                <a:latin typeface="Comic Sans MS" panose="030F0702030302020204" pitchFamily="66" charset="0"/>
              </a:rPr>
              <a:t>PV</a:t>
            </a:r>
            <a:r>
              <a:rPr lang="zh-CN" altLang="en-US" sz="2400" b="1">
                <a:latin typeface="Comic Sans MS" panose="030F0702030302020204" pitchFamily="66" charset="0"/>
              </a:rPr>
              <a:t>操作： </a:t>
            </a:r>
            <a:endParaRPr lang="zh-CN" altLang="en-US" sz="2400" b="1">
              <a:latin typeface="Comic Sans MS" panose="030F0702030302020204" pitchFamily="66" charset="0"/>
            </a:endParaRPr>
          </a:p>
          <a:p>
            <a:pPr lvl="1">
              <a:lnSpc>
                <a:spcPct val="110000"/>
              </a:lnSpc>
            </a:pPr>
            <a:r>
              <a:rPr lang="zh-CN" altLang="en-US" sz="2000" b="1">
                <a:latin typeface="Comic Sans MS" panose="030F0702030302020204" pitchFamily="66" charset="0"/>
              </a:rPr>
              <a:t>分散式同步机制：共享变量操作，</a:t>
            </a:r>
            <a:r>
              <a:rPr lang="en-US" altLang="zh-CN" sz="2000" b="1">
                <a:latin typeface="Comic Sans MS" panose="030F0702030302020204" pitchFamily="66" charset="0"/>
              </a:rPr>
              <a:t>PV</a:t>
            </a:r>
            <a:r>
              <a:rPr lang="zh-CN" altLang="en-US" sz="2000" b="1">
                <a:latin typeface="Comic Sans MS" panose="030F0702030302020204" pitchFamily="66" charset="0"/>
              </a:rPr>
              <a:t>操作，分散在整个系统中或各个进程中。</a:t>
            </a:r>
            <a:endParaRPr lang="zh-CN" altLang="en-US" sz="2000" b="1">
              <a:latin typeface="Comic Sans MS" panose="030F0702030302020204" pitchFamily="66" charset="0"/>
            </a:endParaRPr>
          </a:p>
          <a:p>
            <a:pPr lvl="1"/>
            <a:r>
              <a:rPr lang="zh-CN" altLang="en-US" sz="2000" b="1">
                <a:latin typeface="Comic Sans MS" panose="030F0702030302020204" pitchFamily="66" charset="0"/>
              </a:rPr>
              <a:t>缺点：</a:t>
            </a:r>
            <a:endParaRPr lang="zh-CN" altLang="en-US" sz="2000" b="1">
              <a:latin typeface="Comic Sans MS" panose="030F0702030302020204" pitchFamily="66" charset="0"/>
            </a:endParaRPr>
          </a:p>
          <a:p>
            <a:pPr lvl="2"/>
            <a:r>
              <a:rPr lang="zh-CN" altLang="en-US" sz="1800" b="1">
                <a:latin typeface="Comic Sans MS" panose="030F0702030302020204" pitchFamily="66" charset="0"/>
              </a:rPr>
              <a:t>可读性差；</a:t>
            </a:r>
            <a:endParaRPr lang="zh-CN" altLang="en-US" sz="1800" b="1">
              <a:latin typeface="Comic Sans MS" panose="030F0702030302020204" pitchFamily="66" charset="0"/>
            </a:endParaRPr>
          </a:p>
          <a:p>
            <a:pPr lvl="2"/>
            <a:r>
              <a:rPr lang="zh-CN" altLang="en-US" sz="1800" b="1">
                <a:latin typeface="Comic Sans MS" panose="030F0702030302020204" pitchFamily="66" charset="0"/>
              </a:rPr>
              <a:t>正确性不易保证；</a:t>
            </a:r>
            <a:endParaRPr lang="zh-CN" altLang="en-US" sz="1800" b="1">
              <a:latin typeface="Comic Sans MS" panose="030F0702030302020204" pitchFamily="66" charset="0"/>
            </a:endParaRPr>
          </a:p>
          <a:p>
            <a:pPr lvl="2"/>
            <a:r>
              <a:rPr lang="zh-CN" altLang="en-US" sz="1800" b="1">
                <a:latin typeface="Comic Sans MS" panose="030F0702030302020204" pitchFamily="66" charset="0"/>
              </a:rPr>
              <a:t>不易修改。</a:t>
            </a:r>
            <a:endParaRPr lang="zh-CN" altLang="en-US" sz="1800" b="1">
              <a:latin typeface="Comic Sans MS" panose="030F0702030302020204" pitchFamily="66" charset="0"/>
            </a:endParaRPr>
          </a:p>
          <a:p>
            <a:pPr lvl="1"/>
            <a:r>
              <a:rPr lang="zh-CN" altLang="en-US" sz="2000" b="1">
                <a:latin typeface="Comic Sans MS" panose="030F0702030302020204" pitchFamily="66" charset="0"/>
              </a:rPr>
              <a:t>优点：</a:t>
            </a:r>
            <a:endParaRPr lang="zh-CN" altLang="en-US" sz="2000" b="1">
              <a:latin typeface="Comic Sans MS" panose="030F0702030302020204" pitchFamily="66" charset="0"/>
            </a:endParaRPr>
          </a:p>
          <a:p>
            <a:pPr lvl="2"/>
            <a:r>
              <a:rPr lang="zh-CN" altLang="en-US" sz="1800" b="1">
                <a:latin typeface="Comic Sans MS" panose="030F0702030302020204" pitchFamily="66" charset="0"/>
              </a:rPr>
              <a:t>高效，灵活。</a:t>
            </a:r>
            <a:endParaRPr lang="zh-CN" altLang="en-US" sz="1800" b="1">
              <a:latin typeface="Comic Sans MS" panose="030F0702030302020204" pitchFamily="66" charset="0"/>
            </a:endParaRPr>
          </a:p>
        </p:txBody>
      </p:sp>
      <p:sp>
        <p:nvSpPr>
          <p:cNvPr id="151557" name="文本占位符 151556"/>
          <p:cNvSpPr>
            <a:spLocks noGrp="1"/>
          </p:cNvSpPr>
          <p:nvPr>
            <p:ph type="body" sz="half" idx="2"/>
          </p:nvPr>
        </p:nvSpPr>
        <p:spPr>
          <a:xfrm>
            <a:off x="4787900" y="2017713"/>
            <a:ext cx="3810000" cy="4114800"/>
          </a:xfrm>
        </p:spPr>
        <p:txBody>
          <a:bodyPr/>
          <a:p>
            <a:pPr>
              <a:buClr>
                <a:schemeClr val="folHlink"/>
              </a:buClr>
              <a:buSzPct val="60000"/>
              <a:buFont typeface="Wingdings" panose="05000000000000000000" pitchFamily="2" charset="2"/>
            </a:pPr>
            <a:r>
              <a:rPr lang="zh-CN" altLang="en-US" sz="2400" b="1"/>
              <a:t>管程：</a:t>
            </a:r>
            <a:endParaRPr lang="zh-CN" altLang="en-US" sz="2400" b="1"/>
          </a:p>
          <a:p>
            <a:pPr lvl="1"/>
            <a:r>
              <a:rPr lang="zh-CN" altLang="en-US" sz="2000" b="1"/>
              <a:t>集中式同步工具：共享变量及其所有相关操作集中在一个摸块中。</a:t>
            </a:r>
            <a:endParaRPr lang="zh-CN" altLang="en-US" sz="2000" b="1"/>
          </a:p>
          <a:p>
            <a:pPr lvl="1"/>
            <a:r>
              <a:rPr lang="zh-CN" altLang="en-US" sz="2000" b="1"/>
              <a:t>优点：</a:t>
            </a:r>
            <a:endParaRPr lang="zh-CN" altLang="en-US" sz="2000" b="1"/>
          </a:p>
          <a:p>
            <a:pPr lvl="2"/>
            <a:r>
              <a:rPr lang="zh-CN" altLang="en-US" sz="1800" b="1"/>
              <a:t>可读性好；</a:t>
            </a:r>
            <a:endParaRPr lang="zh-CN" altLang="en-US" sz="1800" b="1"/>
          </a:p>
          <a:p>
            <a:pPr lvl="2"/>
            <a:r>
              <a:rPr lang="zh-CN" altLang="en-US" sz="1800" b="1"/>
              <a:t>正确性易于保证；</a:t>
            </a:r>
            <a:endParaRPr lang="zh-CN" altLang="en-US" sz="1800" b="1"/>
          </a:p>
          <a:p>
            <a:pPr lvl="2"/>
            <a:r>
              <a:rPr lang="zh-CN" altLang="en-US" sz="1800" b="1"/>
              <a:t>易于修改。</a:t>
            </a:r>
            <a:endParaRPr lang="zh-CN" altLang="en-US" sz="1800" b="1"/>
          </a:p>
          <a:p>
            <a:pPr lvl="1"/>
            <a:r>
              <a:rPr lang="zh-CN" altLang="en-US" sz="2000" b="1"/>
              <a:t>缺点：</a:t>
            </a:r>
            <a:endParaRPr lang="zh-CN" altLang="en-US" sz="2000" b="1"/>
          </a:p>
          <a:p>
            <a:pPr lvl="2"/>
            <a:r>
              <a:rPr lang="zh-CN" altLang="en-US" sz="1800" b="1"/>
              <a:t>不甚灵活，效率略低</a:t>
            </a:r>
            <a:r>
              <a:rPr lang="zh-CN" altLang="en-US" sz="2000" b="1"/>
              <a:t>。</a:t>
            </a:r>
            <a:endParaRPr lang="zh-CN" altLang="en-US" sz="2000" b="1"/>
          </a:p>
          <a:p>
            <a:pPr lvl="2"/>
            <a:endParaRPr lang="zh-CN" altLang="en-US" sz="1800" b="1"/>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2578" name="标题 152577"/>
          <p:cNvSpPr>
            <a:spLocks noGrp="1"/>
          </p:cNvSpPr>
          <p:nvPr>
            <p:ph type="title"/>
          </p:nvPr>
        </p:nvSpPr>
        <p:spPr/>
        <p:txBody>
          <a:bodyPr anchor="b"/>
          <a:p>
            <a:r>
              <a:rPr lang="en-US" altLang="zh-CN" b="1"/>
              <a:t>4.3.5.1 </a:t>
            </a:r>
            <a:r>
              <a:rPr lang="zh-CN" altLang="en-US" b="1"/>
              <a:t>管程的提出</a:t>
            </a:r>
            <a:endParaRPr lang="zh-CN" altLang="en-US" b="1"/>
          </a:p>
        </p:txBody>
      </p:sp>
      <p:sp>
        <p:nvSpPr>
          <p:cNvPr id="152579" name="文本占位符 152578"/>
          <p:cNvSpPr>
            <a:spLocks noGrp="1"/>
          </p:cNvSpPr>
          <p:nvPr>
            <p:ph type="body" idx="1"/>
          </p:nvPr>
        </p:nvSpPr>
        <p:spPr/>
        <p:txBody>
          <a:bodyPr/>
          <a:p>
            <a:pPr>
              <a:lnSpc>
                <a:spcPct val="90000"/>
              </a:lnSpc>
            </a:pPr>
            <a:r>
              <a:rPr lang="en-US" altLang="zh-CN" sz="2800" b="1"/>
              <a:t>70</a:t>
            </a:r>
            <a:r>
              <a:rPr lang="zh-CN" altLang="en-US" sz="2800" b="1"/>
              <a:t>年代初</a:t>
            </a:r>
            <a:r>
              <a:rPr lang="en-US" altLang="zh-CN" sz="2800" b="1"/>
              <a:t>, </a:t>
            </a:r>
            <a:r>
              <a:rPr lang="en-US" altLang="zh-CN" sz="2800" b="1">
                <a:latin typeface="Comic Sans MS" panose="030F0702030302020204" pitchFamily="66" charset="0"/>
              </a:rPr>
              <a:t>By</a:t>
            </a:r>
            <a:endParaRPr lang="en-US" altLang="zh-CN" sz="2800" b="1"/>
          </a:p>
          <a:p>
            <a:pPr lvl="1">
              <a:lnSpc>
                <a:spcPct val="90000"/>
              </a:lnSpc>
            </a:pPr>
            <a:r>
              <a:rPr lang="en-US" altLang="zh-CN" sz="2400" b="1">
                <a:latin typeface="Comic Sans MS" panose="030F0702030302020204" pitchFamily="66" charset="0"/>
              </a:rPr>
              <a:t>E.W.Dijkstra, C.A.R.Hoare, P.B.Hansen.</a:t>
            </a:r>
            <a:endParaRPr lang="en-US" altLang="zh-CN" sz="2400" b="1">
              <a:latin typeface="Comic Sans MS" panose="030F0702030302020204" pitchFamily="66" charset="0"/>
            </a:endParaRPr>
          </a:p>
          <a:p>
            <a:pPr>
              <a:lnSpc>
                <a:spcPct val="90000"/>
              </a:lnSpc>
            </a:pPr>
            <a:r>
              <a:rPr lang="zh-CN" altLang="en-US" sz="2800" b="1"/>
              <a:t>背景</a:t>
            </a:r>
            <a:r>
              <a:rPr lang="en-US" altLang="zh-CN" sz="2800" b="1"/>
              <a:t>:  </a:t>
            </a:r>
            <a:r>
              <a:rPr lang="en-US" altLang="zh-CN" sz="2800" b="1">
                <a:latin typeface="Comic Sans MS" panose="030F0702030302020204" pitchFamily="66" charset="0"/>
              </a:rPr>
              <a:t>Structured programming</a:t>
            </a:r>
            <a:endParaRPr lang="en-US" altLang="zh-CN" sz="2800" b="1"/>
          </a:p>
          <a:p>
            <a:pPr>
              <a:lnSpc>
                <a:spcPct val="90000"/>
              </a:lnSpc>
            </a:pPr>
            <a:r>
              <a:rPr lang="zh-CN" altLang="en-US" sz="2800" b="1"/>
              <a:t>基于管程的语言</a:t>
            </a:r>
            <a:endParaRPr lang="zh-CN" altLang="en-US" sz="2800" b="1"/>
          </a:p>
          <a:p>
            <a:pPr lvl="1">
              <a:lnSpc>
                <a:spcPct val="90000"/>
              </a:lnSpc>
            </a:pPr>
            <a:r>
              <a:rPr lang="en-US" altLang="zh-CN" sz="2400" b="1">
                <a:latin typeface="Comic Sans MS" panose="030F0702030302020204" pitchFamily="66" charset="0"/>
              </a:rPr>
              <a:t>Concurrent Pascal (Hansen)</a:t>
            </a:r>
            <a:endParaRPr lang="en-US" altLang="zh-CN" sz="2400" b="1">
              <a:latin typeface="Comic Sans MS" panose="030F0702030302020204" pitchFamily="66" charset="0"/>
            </a:endParaRPr>
          </a:p>
          <a:p>
            <a:pPr lvl="1">
              <a:lnSpc>
                <a:spcPct val="90000"/>
              </a:lnSpc>
            </a:pPr>
            <a:r>
              <a:rPr lang="en-US" altLang="zh-CN" sz="2400" b="1">
                <a:latin typeface="Comic Sans MS" panose="030F0702030302020204" pitchFamily="66" charset="0"/>
              </a:rPr>
              <a:t>Modula (With)</a:t>
            </a:r>
            <a:endParaRPr lang="en-US" altLang="zh-CN" sz="2400" b="1">
              <a:latin typeface="Comic Sans MS" panose="030F0702030302020204" pitchFamily="66" charset="0"/>
            </a:endParaRPr>
          </a:p>
          <a:p>
            <a:pPr lvl="1">
              <a:lnSpc>
                <a:spcPct val="90000"/>
              </a:lnSpc>
            </a:pPr>
            <a:r>
              <a:rPr lang="en-US" altLang="zh-CN" sz="2400" b="1">
                <a:latin typeface="Comic Sans MS" panose="030F0702030302020204" pitchFamily="66" charset="0"/>
              </a:rPr>
              <a:t>Mesa</a:t>
            </a:r>
            <a:endParaRPr lang="en-US" altLang="zh-CN" sz="2400" b="1">
              <a:latin typeface="Comic Sans MS" panose="030F0702030302020204" pitchFamily="66" charset="0"/>
            </a:endParaRPr>
          </a:p>
          <a:p>
            <a:pPr lvl="1">
              <a:lnSpc>
                <a:spcPct val="90000"/>
              </a:lnSpc>
            </a:pPr>
            <a:r>
              <a:rPr lang="en-US" altLang="zh-CN" sz="2400" b="1">
                <a:latin typeface="Comic Sans MS" panose="030F0702030302020204" pitchFamily="66" charset="0"/>
              </a:rPr>
              <a:t>Mod*</a:t>
            </a:r>
            <a:endParaRPr lang="en-US" altLang="zh-CN" sz="2400" b="1">
              <a:latin typeface="Comic Sans MS" panose="030F0702030302020204" pitchFamily="66" charset="0"/>
            </a:endParaRPr>
          </a:p>
          <a:p>
            <a:pPr lvl="1">
              <a:lnSpc>
                <a:spcPct val="90000"/>
              </a:lnSpc>
            </a:pPr>
            <a:r>
              <a:rPr lang="en-US" altLang="zh-CN" sz="2400" b="1">
                <a:latin typeface="Comic Sans MS" panose="030F0702030302020204" pitchFamily="66" charset="0"/>
              </a:rPr>
              <a:t>Concurrent Euclid</a:t>
            </a:r>
            <a:endParaRPr lang="en-US" altLang="zh-CN" sz="2400" b="1">
              <a:latin typeface="Comic Sans MS" panose="030F0702030302020204" pitchFamily="66" charset="0"/>
            </a:endParaRPr>
          </a:p>
          <a:p>
            <a:pPr lvl="1">
              <a:lnSpc>
                <a:spcPct val="90000"/>
              </a:lnSpc>
            </a:pPr>
            <a:r>
              <a:rPr lang="en-US" altLang="zh-CN" sz="2400" b="1">
                <a:latin typeface="Comic Sans MS" panose="030F0702030302020204" pitchFamily="66" charset="0"/>
              </a:rPr>
              <a:t>XCY</a:t>
            </a:r>
            <a:endParaRPr lang="en-US" altLang="zh-CN" sz="2400" b="1">
              <a:latin typeface="Comic Sans MS" panose="030F0702030302020204" pitchFamily="66" charset="0"/>
            </a:endParaRPr>
          </a:p>
        </p:txBody>
      </p:sp>
      <p:sp>
        <p:nvSpPr>
          <p:cNvPr id="152580" name="云形标注 152579"/>
          <p:cNvSpPr/>
          <p:nvPr/>
        </p:nvSpPr>
        <p:spPr>
          <a:xfrm>
            <a:off x="5410200" y="4419600"/>
            <a:ext cx="3505200" cy="1676400"/>
          </a:xfrm>
          <a:prstGeom prst="cloudCallout">
            <a:avLst>
              <a:gd name="adj1" fmla="val -25407"/>
              <a:gd name="adj2" fmla="val 69981"/>
            </a:avLst>
          </a:prstGeom>
          <a:noFill/>
          <a:ln w="9525" cap="flat" cmpd="sng">
            <a:solidFill>
              <a:schemeClr val="tx1"/>
            </a:solidFill>
            <a:prstDash val="solid"/>
            <a:headEnd type="none" w="med" len="med"/>
            <a:tailEnd type="none" w="med" len="med"/>
          </a:ln>
        </p:spPr>
        <p:txBody>
          <a:bodyPr wrap="none" anchor="ctr"/>
          <a:p>
            <a:pPr algn="ctr"/>
            <a:r>
              <a:rPr lang="en-US" altLang="zh-CN" sz="2400">
                <a:latin typeface="Comic Sans MS" panose="030F0702030302020204" pitchFamily="66" charset="0"/>
              </a:rPr>
              <a:t>Java:</a:t>
            </a:r>
            <a:endParaRPr lang="en-US" altLang="zh-CN" sz="2400">
              <a:latin typeface="Comic Sans MS" panose="030F0702030302020204" pitchFamily="66" charset="0"/>
            </a:endParaRPr>
          </a:p>
          <a:p>
            <a:pPr algn="ctr"/>
            <a:r>
              <a:rPr lang="en-US" altLang="zh-CN" sz="2400">
                <a:latin typeface="Comic Sans MS" panose="030F0702030302020204" pitchFamily="66" charset="0"/>
              </a:rPr>
              <a:t> synchronized method</a:t>
            </a:r>
            <a:endParaRPr lang="en-US" altLang="zh-CN" sz="240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2579">
                                            <p:txEl>
                                              <p:charRg st="0" end="10"/>
                                            </p:txEl>
                                          </p:spTgt>
                                        </p:tgtEl>
                                        <p:attrNameLst>
                                          <p:attrName>style.visibility</p:attrName>
                                        </p:attrNameLst>
                                      </p:cBhvr>
                                      <p:to>
                                        <p:strVal val="visible"/>
                                      </p:to>
                                    </p:set>
                                    <p:animEffect transition="in" filter="wipe(left)">
                                      <p:cBhvr>
                                        <p:cTn id="7" dur="500"/>
                                        <p:tgtEl>
                                          <p:spTgt spid="152579">
                                            <p:txEl>
                                              <p:charRg st="0" end="1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2579">
                                            <p:txEl>
                                              <p:charRg st="10" end="49"/>
                                            </p:txEl>
                                          </p:spTgt>
                                        </p:tgtEl>
                                        <p:attrNameLst>
                                          <p:attrName>style.visibility</p:attrName>
                                        </p:attrNameLst>
                                      </p:cBhvr>
                                      <p:to>
                                        <p:strVal val="visible"/>
                                      </p:to>
                                    </p:set>
                                    <p:animEffect transition="in" filter="wipe(left)">
                                      <p:cBhvr>
                                        <p:cTn id="10" dur="500"/>
                                        <p:tgtEl>
                                          <p:spTgt spid="152579">
                                            <p:txEl>
                                              <p:charRg st="10" end="49"/>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52579">
                                            <p:txEl>
                                              <p:charRg st="49" end="77"/>
                                            </p:txEl>
                                          </p:spTgt>
                                        </p:tgtEl>
                                        <p:attrNameLst>
                                          <p:attrName>style.visibility</p:attrName>
                                        </p:attrNameLst>
                                      </p:cBhvr>
                                      <p:to>
                                        <p:strVal val="visible"/>
                                      </p:to>
                                    </p:set>
                                    <p:animEffect transition="in" filter="wipe(left)">
                                      <p:cBhvr>
                                        <p:cTn id="15" dur="500"/>
                                        <p:tgtEl>
                                          <p:spTgt spid="152579">
                                            <p:txEl>
                                              <p:charRg st="49" end="7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152579">
                                            <p:txEl>
                                              <p:charRg st="77" end="85"/>
                                            </p:txEl>
                                          </p:spTgt>
                                        </p:tgtEl>
                                        <p:attrNameLst>
                                          <p:attrName>style.visibility</p:attrName>
                                        </p:attrNameLst>
                                      </p:cBhvr>
                                      <p:to>
                                        <p:strVal val="visible"/>
                                      </p:to>
                                    </p:set>
                                    <p:animEffect transition="in" filter="wipe(left)">
                                      <p:cBhvr>
                                        <p:cTn id="20" dur="500"/>
                                        <p:tgtEl>
                                          <p:spTgt spid="152579">
                                            <p:txEl>
                                              <p:charRg st="77" end="85"/>
                                            </p:txEl>
                                          </p:spTgt>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152579">
                                            <p:txEl>
                                              <p:charRg st="85" end="112"/>
                                            </p:txEl>
                                          </p:spTgt>
                                        </p:tgtEl>
                                        <p:attrNameLst>
                                          <p:attrName>style.visibility</p:attrName>
                                        </p:attrNameLst>
                                      </p:cBhvr>
                                      <p:to>
                                        <p:strVal val="visible"/>
                                      </p:to>
                                    </p:set>
                                    <p:animEffect transition="in" filter="wipe(left)">
                                      <p:cBhvr>
                                        <p:cTn id="23" dur="500"/>
                                        <p:tgtEl>
                                          <p:spTgt spid="152579">
                                            <p:txEl>
                                              <p:charRg st="85" end="112"/>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52579">
                                            <p:txEl>
                                              <p:charRg st="112" end="126"/>
                                            </p:txEl>
                                          </p:spTgt>
                                        </p:tgtEl>
                                        <p:attrNameLst>
                                          <p:attrName>style.visibility</p:attrName>
                                        </p:attrNameLst>
                                      </p:cBhvr>
                                      <p:to>
                                        <p:strVal val="visible"/>
                                      </p:to>
                                    </p:set>
                                    <p:animEffect transition="in" filter="wipe(left)">
                                      <p:cBhvr>
                                        <p:cTn id="26" dur="500"/>
                                        <p:tgtEl>
                                          <p:spTgt spid="152579">
                                            <p:txEl>
                                              <p:charRg st="112" end="126"/>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152579">
                                            <p:txEl>
                                              <p:charRg st="126" end="131"/>
                                            </p:txEl>
                                          </p:spTgt>
                                        </p:tgtEl>
                                        <p:attrNameLst>
                                          <p:attrName>style.visibility</p:attrName>
                                        </p:attrNameLst>
                                      </p:cBhvr>
                                      <p:to>
                                        <p:strVal val="visible"/>
                                      </p:to>
                                    </p:set>
                                    <p:animEffect transition="in" filter="wipe(left)">
                                      <p:cBhvr>
                                        <p:cTn id="29" dur="500"/>
                                        <p:tgtEl>
                                          <p:spTgt spid="152579">
                                            <p:txEl>
                                              <p:charRg st="126" end="131"/>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52579">
                                            <p:txEl>
                                              <p:charRg st="131" end="136"/>
                                            </p:txEl>
                                          </p:spTgt>
                                        </p:tgtEl>
                                        <p:attrNameLst>
                                          <p:attrName>style.visibility</p:attrName>
                                        </p:attrNameLst>
                                      </p:cBhvr>
                                      <p:to>
                                        <p:strVal val="visible"/>
                                      </p:to>
                                    </p:set>
                                    <p:animEffect transition="in" filter="wipe(left)">
                                      <p:cBhvr>
                                        <p:cTn id="32" dur="500"/>
                                        <p:tgtEl>
                                          <p:spTgt spid="152579">
                                            <p:txEl>
                                              <p:charRg st="131" end="136"/>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52579">
                                            <p:txEl>
                                              <p:charRg st="136" end="154"/>
                                            </p:txEl>
                                          </p:spTgt>
                                        </p:tgtEl>
                                        <p:attrNameLst>
                                          <p:attrName>style.visibility</p:attrName>
                                        </p:attrNameLst>
                                      </p:cBhvr>
                                      <p:to>
                                        <p:strVal val="visible"/>
                                      </p:to>
                                    </p:set>
                                    <p:animEffect transition="in" filter="wipe(left)">
                                      <p:cBhvr>
                                        <p:cTn id="35" dur="500"/>
                                        <p:tgtEl>
                                          <p:spTgt spid="152579">
                                            <p:txEl>
                                              <p:charRg st="136" end="154"/>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52579">
                                            <p:txEl>
                                              <p:charRg st="154" end="158"/>
                                            </p:txEl>
                                          </p:spTgt>
                                        </p:tgtEl>
                                        <p:attrNameLst>
                                          <p:attrName>style.visibility</p:attrName>
                                        </p:attrNameLst>
                                      </p:cBhvr>
                                      <p:to>
                                        <p:strVal val="visible"/>
                                      </p:to>
                                    </p:set>
                                    <p:animEffect transition="in" filter="wipe(left)">
                                      <p:cBhvr>
                                        <p:cTn id="38" dur="500"/>
                                        <p:tgtEl>
                                          <p:spTgt spid="152579">
                                            <p:txEl>
                                              <p:charRg st="154" end="158"/>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9" presetClass="entr" presetSubtype="0" fill="hold" grpId="0" nodeType="clickEffect">
                                  <p:stCondLst>
                                    <p:cond delay="0"/>
                                  </p:stCondLst>
                                  <p:childTnLst>
                                    <p:set>
                                      <p:cBhvr>
                                        <p:cTn id="42" dur="1" fill="hold">
                                          <p:stCondLst>
                                            <p:cond delay="0"/>
                                          </p:stCondLst>
                                        </p:cTn>
                                        <p:tgtEl>
                                          <p:spTgt spid="152580"/>
                                        </p:tgtEl>
                                        <p:attrNameLst>
                                          <p:attrName>style.visibility</p:attrName>
                                        </p:attrNameLst>
                                      </p:cBhvr>
                                      <p:to>
                                        <p:strVal val="visible"/>
                                      </p:to>
                                    </p:set>
                                    <p:animEffect transition="in" filter="dissolve">
                                      <p:cBhvr>
                                        <p:cTn id="43" dur="500"/>
                                        <p:tgtEl>
                                          <p:spTgt spid="1525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2579" grpId="0" build="p"/>
      <p:bldP spid="15258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标题 17409"/>
          <p:cNvSpPr>
            <a:spLocks noGrp="1"/>
          </p:cNvSpPr>
          <p:nvPr>
            <p:ph type="title" idx="4294967295"/>
          </p:nvPr>
        </p:nvSpPr>
        <p:spPr/>
        <p:txBody>
          <a:bodyPr anchor="b"/>
          <a:p>
            <a:r>
              <a:rPr lang="en-US" altLang="zh-CN" b="1"/>
              <a:t>4.1.6 </a:t>
            </a:r>
            <a:r>
              <a:rPr lang="zh-CN" altLang="en-US" b="1"/>
              <a:t>与时间有关的错误</a:t>
            </a:r>
            <a:endParaRPr lang="zh-CN" altLang="en-US" b="1"/>
          </a:p>
        </p:txBody>
      </p:sp>
      <p:sp>
        <p:nvSpPr>
          <p:cNvPr id="17411" name="文本框 17410"/>
          <p:cNvSpPr txBox="1"/>
          <p:nvPr/>
        </p:nvSpPr>
        <p:spPr>
          <a:xfrm>
            <a:off x="838200" y="2057400"/>
            <a:ext cx="7772400" cy="3962400"/>
          </a:xfrm>
          <a:prstGeom prst="rect">
            <a:avLst/>
          </a:prstGeom>
          <a:noFill/>
          <a:ln w="9525">
            <a:noFill/>
          </a:ln>
        </p:spPr>
        <p:txBody>
          <a:bodyPr>
            <a:spAutoFit/>
          </a:bodyPr>
          <a:p>
            <a:pPr>
              <a:spcBef>
                <a:spcPct val="50000"/>
              </a:spcBef>
            </a:pPr>
            <a:r>
              <a:rPr lang="zh-CN" altLang="en-US" sz="2400" dirty="0">
                <a:latin typeface="Impact" panose="020B0806030902050204" pitchFamily="34" charset="0"/>
              </a:rPr>
              <a:t>例：图书借阅系统        （</a:t>
            </a:r>
            <a:r>
              <a:rPr lang="zh-CN" altLang="en-US" sz="2400" dirty="0">
                <a:latin typeface="Comic Sans MS" panose="030F0702030302020204" pitchFamily="66" charset="0"/>
              </a:rPr>
              <a:t>x</a:t>
            </a:r>
            <a:r>
              <a:rPr lang="zh-CN" altLang="en-US" sz="2400" dirty="0">
                <a:latin typeface="Impact" panose="020B0806030902050204" pitchFamily="34" charset="0"/>
              </a:rPr>
              <a:t>:某种书册数，设当前</a:t>
            </a:r>
            <a:r>
              <a:rPr lang="zh-CN" altLang="en-US" sz="2400" dirty="0">
                <a:latin typeface="Comic Sans MS" panose="030F0702030302020204" pitchFamily="66" charset="0"/>
              </a:rPr>
              <a:t>x</a:t>
            </a:r>
            <a:r>
              <a:rPr lang="zh-CN" altLang="en-US" sz="2400" dirty="0">
                <a:latin typeface="Impact" panose="020B0806030902050204" pitchFamily="34" charset="0"/>
              </a:rPr>
              <a:t>=1.）</a:t>
            </a:r>
            <a:endParaRPr lang="zh-CN" altLang="en-US" sz="2400" dirty="0">
              <a:latin typeface="Impact" panose="020B0806030902050204" pitchFamily="34" charset="0"/>
            </a:endParaRPr>
          </a:p>
          <a:p>
            <a:pPr>
              <a:spcBef>
                <a:spcPct val="50000"/>
              </a:spcBef>
            </a:pPr>
            <a:r>
              <a:rPr lang="zh-CN" altLang="en-US" sz="2400" dirty="0">
                <a:latin typeface="Comic Sans MS" panose="030F0702030302020204" pitchFamily="66" charset="0"/>
              </a:rPr>
              <a:t>终端1：                           终端2：</a:t>
            </a:r>
            <a:endParaRPr lang="zh-CN" altLang="en-US" sz="2400" dirty="0">
              <a:latin typeface="Comic Sans MS" panose="030F0702030302020204" pitchFamily="66" charset="0"/>
            </a:endParaRPr>
          </a:p>
          <a:p>
            <a:pPr>
              <a:lnSpc>
                <a:spcPct val="40000"/>
              </a:lnSpc>
              <a:spcBef>
                <a:spcPct val="50000"/>
              </a:spcBef>
            </a:pPr>
            <a:r>
              <a:rPr lang="zh-CN" altLang="en-US" sz="2400" dirty="0">
                <a:latin typeface="Comic Sans MS" panose="030F0702030302020204" pitchFamily="66" charset="0"/>
              </a:rPr>
              <a:t>CYCLE                             CYCLE</a:t>
            </a:r>
            <a:endParaRPr lang="zh-CN" altLang="en-US" sz="2400" dirty="0">
              <a:latin typeface="Comic Sans MS" panose="030F0702030302020204" pitchFamily="66" charset="0"/>
            </a:endParaRPr>
          </a:p>
          <a:p>
            <a:pPr>
              <a:lnSpc>
                <a:spcPct val="40000"/>
              </a:lnSpc>
              <a:spcBef>
                <a:spcPct val="50000"/>
              </a:spcBef>
            </a:pPr>
            <a:r>
              <a:rPr lang="zh-CN" altLang="en-US" sz="2400" dirty="0">
                <a:latin typeface="Comic Sans MS" panose="030F0702030302020204" pitchFamily="66" charset="0"/>
              </a:rPr>
              <a:t>    等待借书者；                    等待借书者；</a:t>
            </a:r>
            <a:endParaRPr lang="zh-CN" altLang="en-US" sz="2400" dirty="0">
              <a:latin typeface="Comic Sans MS" panose="030F0702030302020204" pitchFamily="66" charset="0"/>
            </a:endParaRPr>
          </a:p>
          <a:p>
            <a:pPr>
              <a:lnSpc>
                <a:spcPct val="40000"/>
              </a:lnSpc>
              <a:spcBef>
                <a:spcPct val="50000"/>
              </a:spcBef>
            </a:pPr>
            <a:r>
              <a:rPr lang="zh-CN" altLang="en-US" sz="2400" dirty="0">
                <a:latin typeface="Comic Sans MS" panose="030F0702030302020204" pitchFamily="66" charset="0"/>
              </a:rPr>
              <a:t>    IF x&gt;=1 Then                  IF x&gt;=1 Then</a:t>
            </a:r>
            <a:endParaRPr lang="zh-CN" altLang="en-US" sz="2400" dirty="0">
              <a:latin typeface="Comic Sans MS" panose="030F0702030302020204" pitchFamily="66" charset="0"/>
            </a:endParaRPr>
          </a:p>
          <a:p>
            <a:pPr>
              <a:lnSpc>
                <a:spcPct val="40000"/>
              </a:lnSpc>
              <a:spcBef>
                <a:spcPct val="50000"/>
              </a:spcBef>
            </a:pPr>
            <a:r>
              <a:rPr lang="zh-CN" altLang="en-US" sz="2400" dirty="0">
                <a:latin typeface="Comic Sans MS" panose="030F0702030302020204" pitchFamily="66" charset="0"/>
              </a:rPr>
              <a:t>       Begin                            Begin</a:t>
            </a:r>
            <a:endParaRPr lang="zh-CN" altLang="en-US" sz="2400" dirty="0">
              <a:latin typeface="Comic Sans MS" panose="030F0702030302020204" pitchFamily="66" charset="0"/>
            </a:endParaRPr>
          </a:p>
          <a:p>
            <a:pPr>
              <a:lnSpc>
                <a:spcPct val="40000"/>
              </a:lnSpc>
              <a:spcBef>
                <a:spcPct val="50000"/>
              </a:spcBef>
            </a:pPr>
            <a:r>
              <a:rPr lang="zh-CN" altLang="en-US" sz="2400" dirty="0">
                <a:latin typeface="Comic Sans MS" panose="030F0702030302020204" pitchFamily="66" charset="0"/>
              </a:rPr>
              <a:t>          x:=x-1;                          x:=x-1;</a:t>
            </a:r>
            <a:endParaRPr lang="zh-CN" altLang="en-US" sz="2400" dirty="0">
              <a:latin typeface="Comic Sans MS" panose="030F0702030302020204" pitchFamily="66" charset="0"/>
            </a:endParaRPr>
          </a:p>
          <a:p>
            <a:pPr>
              <a:lnSpc>
                <a:spcPct val="40000"/>
              </a:lnSpc>
              <a:spcBef>
                <a:spcPct val="50000"/>
              </a:spcBef>
            </a:pPr>
            <a:r>
              <a:rPr lang="zh-CN" altLang="en-US" sz="2400" dirty="0">
                <a:latin typeface="Comic Sans MS" panose="030F0702030302020204" pitchFamily="66" charset="0"/>
              </a:rPr>
              <a:t>         借书                               借书</a:t>
            </a:r>
            <a:endParaRPr lang="zh-CN" altLang="en-US" sz="2400" dirty="0">
              <a:latin typeface="Comic Sans MS" panose="030F0702030302020204" pitchFamily="66" charset="0"/>
            </a:endParaRPr>
          </a:p>
          <a:p>
            <a:pPr>
              <a:lnSpc>
                <a:spcPct val="40000"/>
              </a:lnSpc>
              <a:spcBef>
                <a:spcPct val="50000"/>
              </a:spcBef>
            </a:pPr>
            <a:r>
              <a:rPr lang="zh-CN" altLang="en-US" sz="2400" dirty="0">
                <a:latin typeface="Comic Sans MS" panose="030F0702030302020204" pitchFamily="66" charset="0"/>
              </a:rPr>
              <a:t>       End                              End</a:t>
            </a:r>
            <a:endParaRPr lang="zh-CN" altLang="en-US" sz="2400" dirty="0">
              <a:latin typeface="Comic Sans MS" panose="030F0702030302020204" pitchFamily="66" charset="0"/>
            </a:endParaRPr>
          </a:p>
          <a:p>
            <a:pPr>
              <a:lnSpc>
                <a:spcPct val="40000"/>
              </a:lnSpc>
              <a:spcBef>
                <a:spcPct val="50000"/>
              </a:spcBef>
            </a:pPr>
            <a:r>
              <a:rPr lang="zh-CN" altLang="en-US" sz="2400" dirty="0">
                <a:latin typeface="Comic Sans MS" panose="030F0702030302020204" pitchFamily="66" charset="0"/>
              </a:rPr>
              <a:t>    Else  无书                       Else  无书   </a:t>
            </a:r>
            <a:endParaRPr lang="zh-CN" altLang="en-US" sz="2400" dirty="0">
              <a:latin typeface="Comic Sans MS" panose="030F0702030302020204" pitchFamily="66" charset="0"/>
            </a:endParaRPr>
          </a:p>
          <a:p>
            <a:pPr>
              <a:lnSpc>
                <a:spcPct val="40000"/>
              </a:lnSpc>
              <a:spcBef>
                <a:spcPct val="50000"/>
              </a:spcBef>
            </a:pPr>
            <a:r>
              <a:rPr lang="zh-CN" altLang="en-US" sz="2400" dirty="0">
                <a:latin typeface="Comic Sans MS" panose="030F0702030302020204" pitchFamily="66" charset="0"/>
              </a:rPr>
              <a:t>End                                End</a:t>
            </a:r>
            <a:r>
              <a:rPr lang="zh-CN" altLang="en-US" sz="2400" dirty="0">
                <a:latin typeface="Times New Roman" panose="02020603050405020304" pitchFamily="18" charset="0"/>
              </a:rPr>
              <a:t>                                 </a:t>
            </a:r>
            <a:endParaRPr lang="zh-CN" altLang="en-US" sz="2400" dirty="0">
              <a:latin typeface="Times New Roman" panose="02020603050405020304" pitchFamily="18" charset="0"/>
            </a:endParaRPr>
          </a:p>
        </p:txBody>
      </p:sp>
      <p:sp>
        <p:nvSpPr>
          <p:cNvPr id="17412" name="直接连接符 17411"/>
          <p:cNvSpPr/>
          <p:nvPr/>
        </p:nvSpPr>
        <p:spPr>
          <a:xfrm flipH="1">
            <a:off x="3429000" y="4267200"/>
            <a:ext cx="914400" cy="0"/>
          </a:xfrm>
          <a:prstGeom prst="line">
            <a:avLst/>
          </a:prstGeom>
          <a:ln w="9525" cap="flat" cmpd="sng">
            <a:solidFill>
              <a:schemeClr val="tx1"/>
            </a:solidFill>
            <a:prstDash val="solid"/>
            <a:headEnd type="none" w="med" len="med"/>
            <a:tailEnd type="triangle" w="med" len="med"/>
          </a:ln>
        </p:spPr>
      </p:sp>
      <p:sp>
        <p:nvSpPr>
          <p:cNvPr id="17413" name="直接连接符 17412"/>
          <p:cNvSpPr/>
          <p:nvPr/>
        </p:nvSpPr>
        <p:spPr>
          <a:xfrm flipH="1">
            <a:off x="7239000" y="4267200"/>
            <a:ext cx="838200" cy="0"/>
          </a:xfrm>
          <a:prstGeom prst="line">
            <a:avLst/>
          </a:prstGeom>
          <a:ln w="9525" cap="flat" cmpd="sng">
            <a:solidFill>
              <a:schemeClr val="tx1"/>
            </a:solidFill>
            <a:prstDash val="solid"/>
            <a:headEnd type="none" w="med" len="med"/>
            <a:tailEnd type="triangle" w="med" len="med"/>
          </a:ln>
        </p:spPr>
      </p:sp>
      <p:sp>
        <p:nvSpPr>
          <p:cNvPr id="17414" name="直接连接符 17413"/>
          <p:cNvSpPr/>
          <p:nvPr/>
        </p:nvSpPr>
        <p:spPr>
          <a:xfrm flipH="1">
            <a:off x="3581400" y="4876800"/>
            <a:ext cx="762000" cy="0"/>
          </a:xfrm>
          <a:prstGeom prst="line">
            <a:avLst/>
          </a:prstGeom>
          <a:ln w="9525" cap="flat" cmpd="sng">
            <a:solidFill>
              <a:schemeClr val="tx1"/>
            </a:solidFill>
            <a:prstDash val="solid"/>
            <a:headEnd type="none" w="med" len="med"/>
            <a:tailEnd type="triangle" w="med" len="med"/>
          </a:ln>
        </p:spPr>
      </p:sp>
      <p:sp>
        <p:nvSpPr>
          <p:cNvPr id="17415" name="直接连接符 17414"/>
          <p:cNvSpPr/>
          <p:nvPr/>
        </p:nvSpPr>
        <p:spPr>
          <a:xfrm flipH="1">
            <a:off x="7391400" y="4876800"/>
            <a:ext cx="685800" cy="0"/>
          </a:xfrm>
          <a:prstGeom prst="line">
            <a:avLst/>
          </a:prstGeom>
          <a:ln w="9525" cap="flat" cmpd="sng">
            <a:solidFill>
              <a:schemeClr val="tx1"/>
            </a:solidFill>
            <a:prstDash val="solid"/>
            <a:headEnd type="none" w="med" len="med"/>
            <a:tailEnd type="triangle" w="med" len="med"/>
          </a:ln>
        </p:spPr>
      </p:sp>
      <p:sp>
        <p:nvSpPr>
          <p:cNvPr id="17416" name="文本框 17415"/>
          <p:cNvSpPr txBox="1"/>
          <p:nvPr/>
        </p:nvSpPr>
        <p:spPr>
          <a:xfrm>
            <a:off x="4343400" y="4038600"/>
            <a:ext cx="685800" cy="457200"/>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1</a:t>
            </a:r>
            <a:endParaRPr lang="en-US" altLang="zh-CN" sz="2400">
              <a:latin typeface="Times New Roman" panose="02020603050405020304" pitchFamily="18" charset="0"/>
            </a:endParaRPr>
          </a:p>
        </p:txBody>
      </p:sp>
      <p:sp>
        <p:nvSpPr>
          <p:cNvPr id="17417" name="文本框 17416"/>
          <p:cNvSpPr txBox="1"/>
          <p:nvPr/>
        </p:nvSpPr>
        <p:spPr>
          <a:xfrm>
            <a:off x="8077200" y="4038600"/>
            <a:ext cx="381000" cy="457200"/>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2</a:t>
            </a:r>
            <a:endParaRPr lang="en-US" altLang="zh-CN" sz="2400">
              <a:latin typeface="Times New Roman" panose="02020603050405020304" pitchFamily="18" charset="0"/>
            </a:endParaRPr>
          </a:p>
        </p:txBody>
      </p:sp>
      <p:sp>
        <p:nvSpPr>
          <p:cNvPr id="17418" name="文本框 17417"/>
          <p:cNvSpPr txBox="1"/>
          <p:nvPr/>
        </p:nvSpPr>
        <p:spPr>
          <a:xfrm>
            <a:off x="4343400" y="4648200"/>
            <a:ext cx="533400" cy="457200"/>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3</a:t>
            </a:r>
            <a:endParaRPr lang="en-US" altLang="zh-CN" sz="2400">
              <a:latin typeface="Times New Roman" panose="02020603050405020304" pitchFamily="18" charset="0"/>
            </a:endParaRPr>
          </a:p>
        </p:txBody>
      </p:sp>
      <p:sp>
        <p:nvSpPr>
          <p:cNvPr id="17419" name="文本框 17418"/>
          <p:cNvSpPr txBox="1"/>
          <p:nvPr/>
        </p:nvSpPr>
        <p:spPr>
          <a:xfrm>
            <a:off x="8077200" y="4648200"/>
            <a:ext cx="457200" cy="457200"/>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4</a:t>
            </a:r>
            <a:endParaRPr lang="en-US" altLang="zh-CN" sz="2400">
              <a:latin typeface="Times New Roman" panose="02020603050405020304" pitchFamily="18" charset="0"/>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02" name="标题 153601"/>
          <p:cNvSpPr>
            <a:spLocks noGrp="1"/>
          </p:cNvSpPr>
          <p:nvPr>
            <p:ph type="title"/>
          </p:nvPr>
        </p:nvSpPr>
        <p:spPr/>
        <p:txBody>
          <a:bodyPr anchor="b"/>
          <a:p>
            <a:r>
              <a:rPr lang="en-US" altLang="zh-CN" b="1"/>
              <a:t>4.3.5.1 </a:t>
            </a:r>
            <a:r>
              <a:rPr lang="zh-CN" altLang="en-US" b="1"/>
              <a:t>管程的提出</a:t>
            </a:r>
            <a:r>
              <a:rPr lang="en-US" altLang="zh-CN" b="1"/>
              <a:t>(Cont.)</a:t>
            </a:r>
            <a:endParaRPr lang="en-US" altLang="zh-CN" b="1"/>
          </a:p>
        </p:txBody>
      </p:sp>
      <p:sp>
        <p:nvSpPr>
          <p:cNvPr id="153603" name="文本占位符 153602"/>
          <p:cNvSpPr>
            <a:spLocks noGrp="1"/>
          </p:cNvSpPr>
          <p:nvPr>
            <p:ph type="body" idx="1"/>
          </p:nvPr>
        </p:nvSpPr>
        <p:spPr/>
        <p:txBody>
          <a:bodyPr/>
          <a:p>
            <a:r>
              <a:rPr lang="zh-CN" altLang="en-US" b="1"/>
              <a:t>构造操作系统的</a:t>
            </a:r>
            <a:r>
              <a:rPr lang="en-US" altLang="zh-CN" b="1">
                <a:latin typeface="Comic Sans MS" panose="030F0702030302020204" pitchFamily="66" charset="0"/>
              </a:rPr>
              <a:t>PCM</a:t>
            </a:r>
            <a:r>
              <a:rPr lang="zh-CN" altLang="en-US" b="1"/>
              <a:t>方法</a:t>
            </a:r>
            <a:endParaRPr lang="zh-CN" altLang="en-US" b="1"/>
          </a:p>
          <a:p>
            <a:pPr lvl="1"/>
            <a:r>
              <a:rPr lang="en-US" altLang="zh-CN" b="1">
                <a:latin typeface="Comic Sans MS" panose="030F0702030302020204" pitchFamily="66" charset="0"/>
              </a:rPr>
              <a:t>P</a:t>
            </a:r>
            <a:r>
              <a:rPr lang="zh-CN" altLang="en-US" b="1">
                <a:latin typeface="Comic Sans MS" panose="030F0702030302020204" pitchFamily="66" charset="0"/>
              </a:rPr>
              <a:t>：</a:t>
            </a:r>
            <a:r>
              <a:rPr lang="en-US" altLang="zh-CN" b="1">
                <a:latin typeface="Comic Sans MS" panose="030F0702030302020204" pitchFamily="66" charset="0"/>
              </a:rPr>
              <a:t>process</a:t>
            </a:r>
            <a:endParaRPr lang="en-US" altLang="zh-CN" b="1">
              <a:latin typeface="Comic Sans MS" panose="030F0702030302020204" pitchFamily="66" charset="0"/>
            </a:endParaRPr>
          </a:p>
          <a:p>
            <a:pPr lvl="1"/>
            <a:r>
              <a:rPr lang="en-US" altLang="zh-CN" b="1">
                <a:latin typeface="Comic Sans MS" panose="030F0702030302020204" pitchFamily="66" charset="0"/>
              </a:rPr>
              <a:t>C</a:t>
            </a:r>
            <a:r>
              <a:rPr lang="zh-CN" altLang="en-US" b="1">
                <a:latin typeface="Comic Sans MS" panose="030F0702030302020204" pitchFamily="66" charset="0"/>
              </a:rPr>
              <a:t>：</a:t>
            </a:r>
            <a:r>
              <a:rPr lang="en-US" altLang="zh-CN" b="1">
                <a:latin typeface="Comic Sans MS" panose="030F0702030302020204" pitchFamily="66" charset="0"/>
              </a:rPr>
              <a:t>class</a:t>
            </a:r>
            <a:endParaRPr lang="en-US" altLang="zh-CN" b="1">
              <a:latin typeface="Comic Sans MS" panose="030F0702030302020204" pitchFamily="66" charset="0"/>
            </a:endParaRPr>
          </a:p>
          <a:p>
            <a:pPr lvl="1"/>
            <a:r>
              <a:rPr lang="en-US" altLang="zh-CN" b="1">
                <a:latin typeface="Comic Sans MS" panose="030F0702030302020204" pitchFamily="66" charset="0"/>
              </a:rPr>
              <a:t>M</a:t>
            </a:r>
            <a:r>
              <a:rPr lang="zh-CN" altLang="en-US" b="1">
                <a:latin typeface="Comic Sans MS" panose="030F0702030302020204" pitchFamily="66" charset="0"/>
              </a:rPr>
              <a:t>：</a:t>
            </a:r>
            <a:r>
              <a:rPr lang="en-US" altLang="zh-CN" b="1">
                <a:latin typeface="Comic Sans MS" panose="030F0702030302020204" pitchFamily="66" charset="0"/>
              </a:rPr>
              <a:t>monitor</a:t>
            </a:r>
            <a:endParaRPr lang="en-US" altLang="zh-CN" b="1">
              <a:latin typeface="Comic Sans MS" panose="030F0702030302020204" pitchFamily="66" charset="0"/>
            </a:endParaRPr>
          </a:p>
          <a:p>
            <a:r>
              <a:rPr lang="en-US" altLang="zh-CN" b="1"/>
              <a:t>Example system</a:t>
            </a:r>
            <a:endParaRPr lang="en-US" altLang="zh-CN" b="1"/>
          </a:p>
          <a:p>
            <a:pPr lvl="1"/>
            <a:r>
              <a:rPr lang="en-US" altLang="zh-CN" b="1"/>
              <a:t>solo</a:t>
            </a:r>
            <a:endParaRPr lang="en-US" altLang="zh-CN" b="1"/>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4626" name="标题 154625"/>
          <p:cNvSpPr>
            <a:spLocks noGrp="1"/>
          </p:cNvSpPr>
          <p:nvPr>
            <p:ph type="title"/>
          </p:nvPr>
        </p:nvSpPr>
        <p:spPr/>
        <p:txBody>
          <a:bodyPr anchor="b"/>
          <a:p>
            <a:r>
              <a:rPr lang="en-US" altLang="zh-CN" b="1"/>
              <a:t>4.3.5.2 </a:t>
            </a:r>
            <a:r>
              <a:rPr lang="zh-CN" altLang="en-US" b="1"/>
              <a:t>管程形式</a:t>
            </a:r>
            <a:endParaRPr lang="zh-CN" altLang="en-US" b="1"/>
          </a:p>
        </p:txBody>
      </p:sp>
      <p:sp>
        <p:nvSpPr>
          <p:cNvPr id="154627" name="文本框 154626"/>
          <p:cNvSpPr txBox="1"/>
          <p:nvPr/>
        </p:nvSpPr>
        <p:spPr>
          <a:xfrm>
            <a:off x="762000" y="2133600"/>
            <a:ext cx="7620000" cy="4364038"/>
          </a:xfrm>
          <a:prstGeom prst="rect">
            <a:avLst/>
          </a:prstGeom>
          <a:noFill/>
          <a:ln w="9525">
            <a:noFill/>
          </a:ln>
        </p:spPr>
        <p:txBody>
          <a:bodyPr>
            <a:spAutoFit/>
          </a:bodyPr>
          <a:p>
            <a:pPr>
              <a:spcBef>
                <a:spcPct val="50000"/>
              </a:spcBef>
            </a:pPr>
            <a:r>
              <a:rPr lang="zh-CN" altLang="en-US" sz="2400" dirty="0">
                <a:solidFill>
                  <a:schemeClr val="folHlink"/>
                </a:solidFill>
                <a:latin typeface="Comic Sans MS" panose="030F0702030302020204" pitchFamily="66" charset="0"/>
              </a:rPr>
              <a:t>Type</a:t>
            </a:r>
            <a:r>
              <a:rPr lang="zh-CN" altLang="en-US" sz="2400" dirty="0">
                <a:latin typeface="Comic Sans MS" panose="030F0702030302020204" pitchFamily="66" charset="0"/>
              </a:rPr>
              <a:t> monitor_name=</a:t>
            </a:r>
            <a:r>
              <a:rPr lang="zh-CN" altLang="en-US" sz="2400" dirty="0">
                <a:solidFill>
                  <a:schemeClr val="folHlink"/>
                </a:solidFill>
                <a:latin typeface="Comic Sans MS" panose="030F0702030302020204" pitchFamily="66" charset="0"/>
              </a:rPr>
              <a:t>MONITOR</a:t>
            </a:r>
            <a:r>
              <a:rPr lang="zh-CN" altLang="en-US" sz="2400" dirty="0">
                <a:latin typeface="Comic Sans MS" panose="030F0702030302020204" pitchFamily="66" charset="0"/>
              </a:rPr>
              <a:t>(形参表)</a:t>
            </a:r>
            <a:endParaRPr lang="zh-CN" altLang="en-US" sz="2400" dirty="0">
              <a:latin typeface="Comic Sans MS" panose="030F0702030302020204" pitchFamily="66" charset="0"/>
            </a:endParaRPr>
          </a:p>
          <a:p>
            <a:pPr>
              <a:lnSpc>
                <a:spcPct val="90000"/>
              </a:lnSpc>
              <a:spcBef>
                <a:spcPct val="50000"/>
              </a:spcBef>
            </a:pPr>
            <a:r>
              <a:rPr lang="zh-CN" altLang="en-US" sz="2400" dirty="0">
                <a:latin typeface="Comic Sans MS" panose="030F0702030302020204" pitchFamily="66" charset="0"/>
              </a:rPr>
              <a:t>     共享变量说明</a:t>
            </a:r>
            <a:endParaRPr lang="zh-CN" altLang="en-US" sz="2400" dirty="0">
              <a:latin typeface="Comic Sans MS" panose="030F0702030302020204" pitchFamily="66" charset="0"/>
            </a:endParaRPr>
          </a:p>
          <a:p>
            <a:pPr>
              <a:lnSpc>
                <a:spcPct val="90000"/>
              </a:lnSpc>
              <a:spcBef>
                <a:spcPct val="50000"/>
              </a:spcBef>
            </a:pPr>
            <a:r>
              <a:rPr lang="zh-CN" altLang="en-US" sz="2400" dirty="0">
                <a:latin typeface="Comic Sans MS" panose="030F0702030302020204" pitchFamily="66" charset="0"/>
              </a:rPr>
              <a:t>     </a:t>
            </a:r>
            <a:r>
              <a:rPr lang="zh-CN" altLang="en-US" sz="2400" dirty="0">
                <a:solidFill>
                  <a:schemeClr val="folHlink"/>
                </a:solidFill>
                <a:latin typeface="Comic Sans MS" panose="030F0702030302020204" pitchFamily="66" charset="0"/>
              </a:rPr>
              <a:t>define</a:t>
            </a:r>
            <a:r>
              <a:rPr lang="zh-CN" altLang="en-US" sz="2400" dirty="0">
                <a:latin typeface="Comic Sans MS" panose="030F0702030302020204" pitchFamily="66" charset="0"/>
              </a:rPr>
              <a:t> 本管程内定义，本管程外使用的子程序名表；</a:t>
            </a:r>
            <a:endParaRPr lang="zh-CN" altLang="en-US" sz="2400" dirty="0">
              <a:latin typeface="Comic Sans MS" panose="030F0702030302020204" pitchFamily="66" charset="0"/>
            </a:endParaRPr>
          </a:p>
          <a:p>
            <a:pPr>
              <a:lnSpc>
                <a:spcPct val="90000"/>
              </a:lnSpc>
              <a:spcBef>
                <a:spcPct val="50000"/>
              </a:spcBef>
            </a:pPr>
            <a:r>
              <a:rPr lang="zh-CN" altLang="en-US" sz="2400" dirty="0">
                <a:latin typeface="Comic Sans MS" panose="030F0702030302020204" pitchFamily="66" charset="0"/>
              </a:rPr>
              <a:t>     </a:t>
            </a:r>
            <a:r>
              <a:rPr lang="zh-CN" altLang="en-US" sz="2400" dirty="0">
                <a:solidFill>
                  <a:schemeClr val="folHlink"/>
                </a:solidFill>
                <a:latin typeface="Comic Sans MS" panose="030F0702030302020204" pitchFamily="66" charset="0"/>
              </a:rPr>
              <a:t>use</a:t>
            </a:r>
            <a:r>
              <a:rPr lang="zh-CN" altLang="en-US" sz="2400" dirty="0">
                <a:latin typeface="Comic Sans MS" panose="030F0702030302020204" pitchFamily="66" charset="0"/>
              </a:rPr>
              <a:t> 本管程外定义，本管程内使用的子程序名表；</a:t>
            </a:r>
            <a:endParaRPr lang="zh-CN" altLang="en-US" sz="2400" dirty="0">
              <a:latin typeface="Comic Sans MS" panose="030F0702030302020204" pitchFamily="66" charset="0"/>
            </a:endParaRPr>
          </a:p>
          <a:p>
            <a:pPr>
              <a:lnSpc>
                <a:spcPct val="90000"/>
              </a:lnSpc>
              <a:spcBef>
                <a:spcPct val="50000"/>
              </a:spcBef>
            </a:pPr>
            <a:r>
              <a:rPr lang="zh-CN" altLang="en-US" sz="2400" dirty="0">
                <a:solidFill>
                  <a:schemeClr val="folHlink"/>
                </a:solidFill>
                <a:latin typeface="Comic Sans MS" panose="030F0702030302020204" pitchFamily="66" charset="0"/>
              </a:rPr>
              <a:t>Procedure</a:t>
            </a:r>
            <a:r>
              <a:rPr lang="zh-CN" altLang="en-US" sz="2400" dirty="0">
                <a:latin typeface="Comic Sans MS" panose="030F0702030302020204" pitchFamily="66" charset="0"/>
              </a:rPr>
              <a:t> 过程名（形参表）；</a:t>
            </a:r>
            <a:endParaRPr lang="zh-CN" altLang="en-US" sz="2400" dirty="0">
              <a:latin typeface="Comic Sans MS" panose="030F0702030302020204" pitchFamily="66" charset="0"/>
            </a:endParaRPr>
          </a:p>
          <a:p>
            <a:pPr>
              <a:lnSpc>
                <a:spcPct val="90000"/>
              </a:lnSpc>
              <a:spcBef>
                <a:spcPct val="50000"/>
              </a:spcBef>
            </a:pPr>
            <a:r>
              <a:rPr lang="zh-CN" altLang="en-US" sz="2400" dirty="0">
                <a:latin typeface="Comic Sans MS" panose="030F0702030302020204" pitchFamily="66" charset="0"/>
              </a:rPr>
              <a:t>    局部变量说明</a:t>
            </a:r>
            <a:endParaRPr lang="zh-CN" altLang="en-US" sz="2400" dirty="0">
              <a:latin typeface="Comic Sans MS" panose="030F0702030302020204" pitchFamily="66" charset="0"/>
            </a:endParaRPr>
          </a:p>
          <a:p>
            <a:pPr>
              <a:lnSpc>
                <a:spcPct val="90000"/>
              </a:lnSpc>
              <a:spcBef>
                <a:spcPct val="50000"/>
              </a:spcBef>
            </a:pPr>
            <a:r>
              <a:rPr lang="zh-CN" altLang="en-US" sz="2400" dirty="0">
                <a:latin typeface="Comic Sans MS" panose="030F0702030302020204" pitchFamily="66" charset="0"/>
              </a:rPr>
              <a:t>    </a:t>
            </a:r>
            <a:r>
              <a:rPr lang="zh-CN" altLang="en-US" sz="2400" dirty="0">
                <a:solidFill>
                  <a:schemeClr val="folHlink"/>
                </a:solidFill>
                <a:latin typeface="Comic Sans MS" panose="030F0702030302020204" pitchFamily="66" charset="0"/>
              </a:rPr>
              <a:t>Begin</a:t>
            </a:r>
            <a:r>
              <a:rPr lang="zh-CN" altLang="en-US" sz="2400" dirty="0">
                <a:latin typeface="Comic Sans MS" panose="030F0702030302020204" pitchFamily="66" charset="0"/>
              </a:rPr>
              <a:t>    语句序列    </a:t>
            </a:r>
            <a:r>
              <a:rPr lang="zh-CN" altLang="en-US" sz="2400" dirty="0">
                <a:solidFill>
                  <a:schemeClr val="folHlink"/>
                </a:solidFill>
                <a:latin typeface="Comic Sans MS" panose="030F0702030302020204" pitchFamily="66" charset="0"/>
              </a:rPr>
              <a:t>End</a:t>
            </a:r>
            <a:r>
              <a:rPr lang="zh-CN" altLang="en-US" sz="2400" dirty="0">
                <a:latin typeface="Comic Sans MS" panose="030F0702030302020204" pitchFamily="66" charset="0"/>
              </a:rPr>
              <a:t>;</a:t>
            </a:r>
            <a:endParaRPr lang="zh-CN" altLang="en-US" sz="2400" dirty="0">
              <a:latin typeface="Comic Sans MS" panose="030F0702030302020204" pitchFamily="66" charset="0"/>
            </a:endParaRPr>
          </a:p>
          <a:p>
            <a:pPr>
              <a:lnSpc>
                <a:spcPct val="90000"/>
              </a:lnSpc>
              <a:spcBef>
                <a:spcPct val="50000"/>
              </a:spcBef>
            </a:pPr>
            <a:r>
              <a:rPr lang="zh-CN" altLang="en-US" sz="2400" dirty="0">
                <a:latin typeface="Impact" panose="020B0806030902050204" pitchFamily="34" charset="0"/>
              </a:rPr>
              <a:t>          </a:t>
            </a:r>
            <a:r>
              <a:rPr lang="zh-CN" altLang="en-US" sz="2400" dirty="0">
                <a:latin typeface="Comic Sans MS" panose="030F0702030302020204" pitchFamily="66" charset="0"/>
              </a:rPr>
              <a:t>…………</a:t>
            </a:r>
            <a:endParaRPr lang="zh-CN" altLang="en-US" sz="2400" dirty="0">
              <a:latin typeface="Comic Sans MS" panose="030F0702030302020204" pitchFamily="66" charset="0"/>
            </a:endParaRP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5650" name="标题 155649"/>
          <p:cNvSpPr>
            <a:spLocks noGrp="1"/>
          </p:cNvSpPr>
          <p:nvPr>
            <p:ph type="title"/>
          </p:nvPr>
        </p:nvSpPr>
        <p:spPr/>
        <p:txBody>
          <a:bodyPr anchor="b"/>
          <a:p>
            <a:r>
              <a:rPr lang="en-US" altLang="zh-CN" b="1"/>
              <a:t>4.3.5.2 </a:t>
            </a:r>
            <a:r>
              <a:rPr lang="zh-CN" altLang="en-US" b="1"/>
              <a:t>管程形式</a:t>
            </a:r>
            <a:r>
              <a:rPr lang="en-US" altLang="zh-CN" b="1"/>
              <a:t>(Cont.)</a:t>
            </a:r>
            <a:endParaRPr lang="en-US" altLang="zh-CN" b="1"/>
          </a:p>
        </p:txBody>
      </p:sp>
      <p:sp>
        <p:nvSpPr>
          <p:cNvPr id="155651" name="文本框 155650"/>
          <p:cNvSpPr txBox="1"/>
          <p:nvPr/>
        </p:nvSpPr>
        <p:spPr>
          <a:xfrm>
            <a:off x="1143000" y="2057400"/>
            <a:ext cx="7696200" cy="4473575"/>
          </a:xfrm>
          <a:prstGeom prst="rect">
            <a:avLst/>
          </a:prstGeom>
          <a:noFill/>
          <a:ln w="9525">
            <a:noFill/>
          </a:ln>
        </p:spPr>
        <p:txBody>
          <a:bodyPr>
            <a:spAutoFit/>
          </a:bodyPr>
          <a:p>
            <a:pPr>
              <a:lnSpc>
                <a:spcPct val="90000"/>
              </a:lnSpc>
              <a:spcBef>
                <a:spcPct val="50000"/>
              </a:spcBef>
            </a:pPr>
            <a:r>
              <a:rPr lang="zh-CN" altLang="en-US" sz="2400" dirty="0">
                <a:solidFill>
                  <a:schemeClr val="folHlink"/>
                </a:solidFill>
                <a:latin typeface="Comic Sans MS" panose="030F0702030302020204" pitchFamily="66" charset="0"/>
              </a:rPr>
              <a:t>Function</a:t>
            </a:r>
            <a:r>
              <a:rPr lang="zh-CN" altLang="en-US" sz="2400" dirty="0">
                <a:latin typeface="Comic Sans MS" panose="030F0702030302020204" pitchFamily="66" charset="0"/>
              </a:rPr>
              <a:t> 函数名（形参表）:返回值类型；</a:t>
            </a:r>
            <a:endParaRPr lang="zh-CN" altLang="en-US" sz="2400" dirty="0">
              <a:latin typeface="Comic Sans MS" panose="030F0702030302020204" pitchFamily="66" charset="0"/>
            </a:endParaRPr>
          </a:p>
          <a:p>
            <a:pPr>
              <a:lnSpc>
                <a:spcPct val="90000"/>
              </a:lnSpc>
              <a:spcBef>
                <a:spcPct val="50000"/>
              </a:spcBef>
            </a:pPr>
            <a:r>
              <a:rPr lang="zh-CN" altLang="en-US" sz="2400" dirty="0">
                <a:latin typeface="Comic Sans MS" panose="030F0702030302020204" pitchFamily="66" charset="0"/>
              </a:rPr>
              <a:t>    局部变量说明</a:t>
            </a:r>
            <a:endParaRPr lang="zh-CN" altLang="en-US" sz="2400" dirty="0">
              <a:latin typeface="Comic Sans MS" panose="030F0702030302020204" pitchFamily="66" charset="0"/>
            </a:endParaRPr>
          </a:p>
          <a:p>
            <a:pPr>
              <a:lnSpc>
                <a:spcPct val="90000"/>
              </a:lnSpc>
              <a:spcBef>
                <a:spcPct val="50000"/>
              </a:spcBef>
            </a:pPr>
            <a:r>
              <a:rPr lang="zh-CN" altLang="en-US" sz="2400" dirty="0">
                <a:latin typeface="Comic Sans MS" panose="030F0702030302020204" pitchFamily="66" charset="0"/>
              </a:rPr>
              <a:t>    </a:t>
            </a:r>
            <a:r>
              <a:rPr lang="zh-CN" altLang="en-US" sz="2400" dirty="0">
                <a:solidFill>
                  <a:schemeClr val="folHlink"/>
                </a:solidFill>
                <a:latin typeface="Comic Sans MS" panose="030F0702030302020204" pitchFamily="66" charset="0"/>
              </a:rPr>
              <a:t>Begin</a:t>
            </a:r>
            <a:r>
              <a:rPr lang="zh-CN" altLang="en-US" sz="2400" dirty="0">
                <a:latin typeface="Comic Sans MS" panose="030F0702030302020204" pitchFamily="66" charset="0"/>
              </a:rPr>
              <a:t>  语句序列 </a:t>
            </a:r>
            <a:r>
              <a:rPr lang="zh-CN" altLang="en-US" sz="2400" dirty="0">
                <a:solidFill>
                  <a:schemeClr val="folHlink"/>
                </a:solidFill>
                <a:latin typeface="Comic Sans MS" panose="030F0702030302020204" pitchFamily="66" charset="0"/>
              </a:rPr>
              <a:t>End</a:t>
            </a:r>
            <a:r>
              <a:rPr lang="zh-CN" altLang="en-US" sz="2400" dirty="0">
                <a:latin typeface="Comic Sans MS" panose="030F0702030302020204" pitchFamily="66" charset="0"/>
              </a:rPr>
              <a:t>;</a:t>
            </a:r>
            <a:endParaRPr lang="zh-CN" altLang="en-US" sz="2400" dirty="0">
              <a:latin typeface="Comic Sans MS" panose="030F0702030302020204" pitchFamily="66" charset="0"/>
            </a:endParaRPr>
          </a:p>
          <a:p>
            <a:pPr>
              <a:lnSpc>
                <a:spcPct val="90000"/>
              </a:lnSpc>
              <a:spcBef>
                <a:spcPct val="50000"/>
              </a:spcBef>
            </a:pPr>
            <a:r>
              <a:rPr lang="zh-CN" altLang="en-US" sz="2400" dirty="0">
                <a:latin typeface="Impact" panose="020B0806030902050204" pitchFamily="34" charset="0"/>
              </a:rPr>
              <a:t>          </a:t>
            </a:r>
            <a:r>
              <a:rPr lang="zh-CN" altLang="en-US" sz="2400" dirty="0">
                <a:latin typeface="Comic Sans MS" panose="030F0702030302020204" pitchFamily="66" charset="0"/>
              </a:rPr>
              <a:t>……………</a:t>
            </a:r>
            <a:endParaRPr lang="zh-CN" altLang="en-US" sz="2400" dirty="0">
              <a:latin typeface="Comic Sans MS" panose="030F0702030302020204" pitchFamily="66" charset="0"/>
            </a:endParaRPr>
          </a:p>
          <a:p>
            <a:pPr>
              <a:lnSpc>
                <a:spcPct val="90000"/>
              </a:lnSpc>
              <a:spcBef>
                <a:spcPct val="50000"/>
              </a:spcBef>
            </a:pPr>
            <a:r>
              <a:rPr lang="zh-CN" altLang="en-US" sz="2400" dirty="0">
                <a:solidFill>
                  <a:schemeClr val="folHlink"/>
                </a:solidFill>
                <a:latin typeface="Comic Sans MS" panose="030F0702030302020204" pitchFamily="66" charset="0"/>
              </a:rPr>
              <a:t>Begin</a:t>
            </a:r>
            <a:r>
              <a:rPr lang="zh-CN" altLang="en-US" sz="2400" dirty="0">
                <a:latin typeface="Comic Sans MS" panose="030F0702030302020204" pitchFamily="66" charset="0"/>
              </a:rPr>
              <a:t>  共享变量初始化语句序列  </a:t>
            </a:r>
            <a:r>
              <a:rPr lang="zh-CN" altLang="en-US" sz="2400" dirty="0">
                <a:solidFill>
                  <a:schemeClr val="folHlink"/>
                </a:solidFill>
                <a:latin typeface="Comic Sans MS" panose="030F0702030302020204" pitchFamily="66" charset="0"/>
              </a:rPr>
              <a:t>End</a:t>
            </a:r>
            <a:r>
              <a:rPr lang="zh-CN" altLang="en-US" sz="2400" dirty="0">
                <a:latin typeface="Comic Sans MS" panose="030F0702030302020204" pitchFamily="66" charset="0"/>
              </a:rPr>
              <a:t>;</a:t>
            </a:r>
            <a:endParaRPr lang="zh-CN" altLang="en-US" sz="2400" dirty="0">
              <a:latin typeface="Comic Sans MS" panose="030F0702030302020204" pitchFamily="66" charset="0"/>
            </a:endParaRPr>
          </a:p>
          <a:p>
            <a:pPr>
              <a:lnSpc>
                <a:spcPct val="60000"/>
              </a:lnSpc>
              <a:spcBef>
                <a:spcPct val="50000"/>
              </a:spcBef>
            </a:pPr>
            <a:endParaRPr lang="zh-CN" altLang="en-US" sz="2400" dirty="0">
              <a:latin typeface="Comic Sans MS" panose="030F0702030302020204" pitchFamily="66" charset="0"/>
            </a:endParaRPr>
          </a:p>
          <a:p>
            <a:pPr>
              <a:lnSpc>
                <a:spcPct val="60000"/>
              </a:lnSpc>
              <a:spcBef>
                <a:spcPct val="50000"/>
              </a:spcBef>
            </a:pPr>
            <a:r>
              <a:rPr lang="zh-CN" altLang="en-US" sz="2400" dirty="0">
                <a:latin typeface="Comic Sans MS" panose="030F0702030302020204" pitchFamily="66" charset="0"/>
              </a:rPr>
              <a:t>语言特点：</a:t>
            </a:r>
            <a:endParaRPr lang="zh-CN" altLang="en-US" sz="2400" dirty="0">
              <a:latin typeface="Comic Sans MS" panose="030F0702030302020204" pitchFamily="66" charset="0"/>
            </a:endParaRPr>
          </a:p>
          <a:p>
            <a:pPr>
              <a:lnSpc>
                <a:spcPct val="60000"/>
              </a:lnSpc>
              <a:spcBef>
                <a:spcPct val="50000"/>
              </a:spcBef>
            </a:pPr>
            <a:r>
              <a:rPr lang="zh-CN" altLang="en-US" sz="2400" dirty="0">
                <a:latin typeface="Comic Sans MS" panose="030F0702030302020204" pitchFamily="66" charset="0"/>
              </a:rPr>
              <a:t>    (1) modularized;</a:t>
            </a:r>
            <a:endParaRPr lang="zh-CN" altLang="en-US" sz="2400" dirty="0">
              <a:latin typeface="Comic Sans MS" panose="030F0702030302020204" pitchFamily="66" charset="0"/>
            </a:endParaRPr>
          </a:p>
          <a:p>
            <a:pPr>
              <a:lnSpc>
                <a:spcPct val="60000"/>
              </a:lnSpc>
              <a:spcBef>
                <a:spcPct val="50000"/>
              </a:spcBef>
            </a:pPr>
            <a:r>
              <a:rPr lang="zh-CN" altLang="en-US" sz="2400" dirty="0">
                <a:latin typeface="Comic Sans MS" panose="030F0702030302020204" pitchFamily="66" charset="0"/>
              </a:rPr>
              <a:t>    (2) abstract data type;</a:t>
            </a:r>
            <a:endParaRPr lang="zh-CN" altLang="en-US" sz="2400" dirty="0">
              <a:latin typeface="Comic Sans MS" panose="030F0702030302020204" pitchFamily="66" charset="0"/>
            </a:endParaRPr>
          </a:p>
          <a:p>
            <a:pPr>
              <a:lnSpc>
                <a:spcPct val="60000"/>
              </a:lnSpc>
              <a:spcBef>
                <a:spcPct val="50000"/>
              </a:spcBef>
            </a:pPr>
            <a:r>
              <a:rPr lang="zh-CN" altLang="en-US" sz="2400" dirty="0">
                <a:latin typeface="Comic Sans MS" panose="030F0702030302020204" pitchFamily="66" charset="0"/>
              </a:rPr>
              <a:t>    (3) information hiding.</a:t>
            </a:r>
            <a:endParaRPr lang="zh-CN" altLang="en-US" sz="2400" dirty="0">
              <a:latin typeface="Comic Sans MS" panose="030F0702030302020204" pitchFamily="66" charset="0"/>
            </a:endParaRP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6674" name="标题 156673"/>
          <p:cNvSpPr>
            <a:spLocks noGrp="1"/>
          </p:cNvSpPr>
          <p:nvPr>
            <p:ph type="title"/>
          </p:nvPr>
        </p:nvSpPr>
        <p:spPr/>
        <p:txBody>
          <a:bodyPr anchor="b"/>
          <a:p>
            <a:r>
              <a:rPr lang="en-US" altLang="zh-CN" b="1"/>
              <a:t>4.3.5.3 </a:t>
            </a:r>
            <a:r>
              <a:rPr lang="zh-CN" altLang="en-US" b="1"/>
              <a:t>管程语义</a:t>
            </a:r>
            <a:endParaRPr lang="zh-CN" altLang="en-US" b="1"/>
          </a:p>
        </p:txBody>
      </p:sp>
      <p:sp>
        <p:nvSpPr>
          <p:cNvPr id="156675" name="文本占位符 156674"/>
          <p:cNvSpPr>
            <a:spLocks noGrp="1"/>
          </p:cNvSpPr>
          <p:nvPr>
            <p:ph type="body" idx="1"/>
          </p:nvPr>
        </p:nvSpPr>
        <p:spPr>
          <a:xfrm>
            <a:off x="1182688" y="2017713"/>
            <a:ext cx="7772400" cy="4291012"/>
          </a:xfrm>
        </p:spPr>
        <p:txBody>
          <a:bodyPr/>
          <a:p>
            <a:pPr>
              <a:lnSpc>
                <a:spcPct val="80000"/>
              </a:lnSpc>
              <a:spcBef>
                <a:spcPct val="35000"/>
              </a:spcBef>
            </a:pPr>
            <a:r>
              <a:rPr lang="zh-CN" altLang="en-US" sz="2400" b="1">
                <a:latin typeface="Comic Sans MS" panose="030F0702030302020204" pitchFamily="66" charset="0"/>
              </a:rPr>
              <a:t>管程的共享变量在管程外部不可见</a:t>
            </a:r>
            <a:r>
              <a:rPr lang="zh-CN" altLang="en-US" sz="2800" b="1">
                <a:latin typeface="Comic Sans MS" panose="030F0702030302020204" pitchFamily="66" charset="0"/>
              </a:rPr>
              <a:t>，</a:t>
            </a:r>
            <a:r>
              <a:rPr lang="zh-CN" altLang="en-US" sz="2400" b="1">
                <a:latin typeface="Comic Sans MS" panose="030F0702030302020204" pitchFamily="66" charset="0"/>
              </a:rPr>
              <a:t>外部只能通过调用管程中的外部子程序访问共享变量；</a:t>
            </a:r>
            <a:endParaRPr lang="zh-CN" altLang="en-US" sz="2400" b="1">
              <a:latin typeface="Comic Sans MS" panose="030F0702030302020204" pitchFamily="66" charset="0"/>
            </a:endParaRPr>
          </a:p>
          <a:p>
            <a:pPr>
              <a:lnSpc>
                <a:spcPct val="80000"/>
              </a:lnSpc>
              <a:spcBef>
                <a:spcPct val="35000"/>
              </a:spcBef>
            </a:pPr>
            <a:r>
              <a:rPr lang="zh-CN" altLang="en-US" sz="2400" b="1">
                <a:latin typeface="Comic Sans MS" panose="030F0702030302020204" pitchFamily="66" charset="0"/>
              </a:rPr>
              <a:t>为保证对共享变量操作的数据完整性，规定管程互斥进入；</a:t>
            </a:r>
            <a:endParaRPr lang="zh-CN" altLang="en-US" sz="2400" b="1">
              <a:latin typeface="Comic Sans MS" panose="030F0702030302020204" pitchFamily="66" charset="0"/>
            </a:endParaRPr>
          </a:p>
          <a:p>
            <a:pPr>
              <a:lnSpc>
                <a:spcPct val="80000"/>
              </a:lnSpc>
              <a:spcBef>
                <a:spcPct val="35000"/>
              </a:spcBef>
            </a:pPr>
            <a:r>
              <a:rPr lang="zh-CN" altLang="en-US" sz="2400" b="1">
                <a:latin typeface="Comic Sans MS" panose="030F0702030302020204" pitchFamily="66" charset="0"/>
              </a:rPr>
              <a:t>管程中有等待</a:t>
            </a:r>
            <a:r>
              <a:rPr lang="en-US" altLang="zh-CN" sz="2400" b="1">
                <a:latin typeface="Comic Sans MS" panose="030F0702030302020204" pitchFamily="66" charset="0"/>
              </a:rPr>
              <a:t>/</a:t>
            </a:r>
            <a:r>
              <a:rPr lang="zh-CN" altLang="en-US" sz="2400" b="1">
                <a:latin typeface="Comic Sans MS" panose="030F0702030302020204" pitchFamily="66" charset="0"/>
              </a:rPr>
              <a:t>唤醒机制，等待时释放管程的互斥权，唤醒时（</a:t>
            </a:r>
            <a:r>
              <a:rPr lang="en-US" altLang="zh-CN" sz="2400" b="1">
                <a:latin typeface="Comic Sans MS" panose="030F0702030302020204" pitchFamily="66" charset="0"/>
              </a:rPr>
              <a:t>P</a:t>
            </a:r>
            <a:r>
              <a:rPr lang="zh-CN" altLang="en-US" sz="2400" b="1">
                <a:latin typeface="Comic Sans MS" panose="030F0702030302020204" pitchFamily="66" charset="0"/>
              </a:rPr>
              <a:t>唤醒</a:t>
            </a:r>
            <a:r>
              <a:rPr lang="en-US" altLang="zh-CN" sz="2400" b="1">
                <a:latin typeface="Comic Sans MS" panose="030F0702030302020204" pitchFamily="66" charset="0"/>
              </a:rPr>
              <a:t>Q</a:t>
            </a:r>
            <a:r>
              <a:rPr lang="zh-CN" altLang="en-US" sz="2400" b="1">
                <a:latin typeface="Comic Sans MS" panose="030F0702030302020204" pitchFamily="66" charset="0"/>
              </a:rPr>
              <a:t>）：</a:t>
            </a:r>
            <a:endParaRPr lang="zh-CN" altLang="en-US" sz="2400" b="1">
              <a:latin typeface="Comic Sans MS" panose="030F0702030302020204" pitchFamily="66" charset="0"/>
            </a:endParaRPr>
          </a:p>
          <a:p>
            <a:pPr lvl="1">
              <a:lnSpc>
                <a:spcPct val="80000"/>
              </a:lnSpc>
              <a:spcBef>
                <a:spcPct val="35000"/>
              </a:spcBef>
            </a:pPr>
            <a:r>
              <a:rPr lang="en-US" altLang="zh-CN" sz="2000" b="1">
                <a:latin typeface="Comic Sans MS" panose="030F0702030302020204" pitchFamily="66" charset="0"/>
              </a:rPr>
              <a:t>P</a:t>
            </a:r>
            <a:r>
              <a:rPr lang="zh-CN" altLang="en-US" sz="2000" b="1">
                <a:latin typeface="Comic Sans MS" panose="030F0702030302020204" pitchFamily="66" charset="0"/>
              </a:rPr>
              <a:t>紧急等待，</a:t>
            </a:r>
            <a:r>
              <a:rPr lang="en-US" altLang="zh-CN" sz="2000" b="1">
                <a:latin typeface="Comic Sans MS" panose="030F0702030302020204" pitchFamily="66" charset="0"/>
              </a:rPr>
              <a:t>Q</a:t>
            </a:r>
            <a:r>
              <a:rPr lang="zh-CN" altLang="en-US" sz="2000" b="1">
                <a:latin typeface="Comic Sans MS" panose="030F0702030302020204" pitchFamily="66" charset="0"/>
              </a:rPr>
              <a:t>继续，直到</a:t>
            </a:r>
            <a:r>
              <a:rPr lang="en-US" altLang="zh-CN" sz="2000" b="1">
                <a:latin typeface="Comic Sans MS" panose="030F0702030302020204" pitchFamily="66" charset="0"/>
              </a:rPr>
              <a:t>Q</a:t>
            </a:r>
            <a:r>
              <a:rPr lang="zh-CN" altLang="en-US" sz="2000" b="1">
                <a:latin typeface="Comic Sans MS" panose="030F0702030302020204" pitchFamily="66" charset="0"/>
              </a:rPr>
              <a:t>退出或等待；</a:t>
            </a:r>
            <a:r>
              <a:rPr lang="en-US" altLang="zh-CN" sz="2000" b="1">
                <a:latin typeface="Comic Sans MS" panose="030F0702030302020204" pitchFamily="66" charset="0"/>
              </a:rPr>
              <a:t>(Hoare)</a:t>
            </a:r>
            <a:endParaRPr lang="en-US" altLang="zh-CN" sz="2000" b="1">
              <a:latin typeface="Comic Sans MS" panose="030F0702030302020204" pitchFamily="66" charset="0"/>
            </a:endParaRPr>
          </a:p>
          <a:p>
            <a:pPr lvl="2">
              <a:lnSpc>
                <a:spcPct val="80000"/>
              </a:lnSpc>
              <a:spcBef>
                <a:spcPct val="35000"/>
              </a:spcBef>
            </a:pPr>
            <a:r>
              <a:rPr lang="en-US" altLang="zh-CN" sz="1800" b="1">
                <a:latin typeface="Comic Sans MS" panose="030F0702030302020204" pitchFamily="66" charset="0"/>
              </a:rPr>
              <a:t>Signal and urgent wait</a:t>
            </a:r>
            <a:endParaRPr lang="en-US" altLang="zh-CN" sz="1800" b="1">
              <a:latin typeface="Comic Sans MS" panose="030F0702030302020204" pitchFamily="66" charset="0"/>
            </a:endParaRPr>
          </a:p>
          <a:p>
            <a:pPr lvl="1">
              <a:lnSpc>
                <a:spcPct val="80000"/>
              </a:lnSpc>
              <a:spcBef>
                <a:spcPct val="35000"/>
              </a:spcBef>
            </a:pPr>
            <a:r>
              <a:rPr lang="en-US" altLang="zh-CN" sz="2000" b="1">
                <a:latin typeface="Comic Sans MS" panose="030F0702030302020204" pitchFamily="66" charset="0"/>
              </a:rPr>
              <a:t>Q</a:t>
            </a:r>
            <a:r>
              <a:rPr lang="zh-CN" altLang="en-US" sz="2000" b="1">
                <a:latin typeface="Comic Sans MS" panose="030F0702030302020204" pitchFamily="66" charset="0"/>
              </a:rPr>
              <a:t>等待，</a:t>
            </a:r>
            <a:r>
              <a:rPr lang="en-US" altLang="zh-CN" sz="2000" b="1">
                <a:latin typeface="Comic Sans MS" panose="030F0702030302020204" pitchFamily="66" charset="0"/>
              </a:rPr>
              <a:t>P</a:t>
            </a:r>
            <a:r>
              <a:rPr lang="zh-CN" altLang="en-US" sz="2000" b="1">
                <a:latin typeface="Comic Sans MS" panose="030F0702030302020204" pitchFamily="66" charset="0"/>
              </a:rPr>
              <a:t>继续，直到</a:t>
            </a:r>
            <a:r>
              <a:rPr lang="en-US" altLang="zh-CN" sz="2000" b="1">
                <a:latin typeface="Comic Sans MS" panose="030F0702030302020204" pitchFamily="66" charset="0"/>
              </a:rPr>
              <a:t>P</a:t>
            </a:r>
            <a:r>
              <a:rPr lang="zh-CN" altLang="en-US" sz="2000" b="1">
                <a:latin typeface="Comic Sans MS" panose="030F0702030302020204" pitchFamily="66" charset="0"/>
              </a:rPr>
              <a:t>退出或等待；</a:t>
            </a:r>
            <a:r>
              <a:rPr lang="en-US" altLang="zh-CN" sz="2000" b="1">
                <a:latin typeface="Comic Sans MS" panose="030F0702030302020204" pitchFamily="66" charset="0"/>
              </a:rPr>
              <a:t>(Java)</a:t>
            </a:r>
            <a:endParaRPr lang="en-US" altLang="zh-CN" sz="2000" b="1">
              <a:latin typeface="Comic Sans MS" panose="030F0702030302020204" pitchFamily="66" charset="0"/>
            </a:endParaRPr>
          </a:p>
          <a:p>
            <a:pPr lvl="2">
              <a:lnSpc>
                <a:spcPct val="80000"/>
              </a:lnSpc>
              <a:spcBef>
                <a:spcPct val="35000"/>
              </a:spcBef>
            </a:pPr>
            <a:r>
              <a:rPr lang="en-US" altLang="zh-CN" sz="1800" b="1">
                <a:latin typeface="Comic Sans MS" panose="030F0702030302020204" pitchFamily="66" charset="0"/>
              </a:rPr>
              <a:t>Signal and continue</a:t>
            </a:r>
            <a:endParaRPr lang="en-US" altLang="zh-CN" sz="1800" b="1">
              <a:latin typeface="Comic Sans MS" panose="030F0702030302020204" pitchFamily="66" charset="0"/>
            </a:endParaRPr>
          </a:p>
          <a:p>
            <a:pPr lvl="2">
              <a:lnSpc>
                <a:spcPct val="80000"/>
              </a:lnSpc>
              <a:spcBef>
                <a:spcPct val="35000"/>
              </a:spcBef>
            </a:pPr>
            <a:r>
              <a:rPr lang="zh-CN" altLang="en-US" sz="1800" b="1">
                <a:latin typeface="Comic Sans MS" panose="030F0702030302020204" pitchFamily="66" charset="0"/>
              </a:rPr>
              <a:t>被唤醒进程需要重新检查等待条件</a:t>
            </a:r>
            <a:r>
              <a:rPr lang="en-US" altLang="zh-CN" sz="1800" b="1">
                <a:latin typeface="Comic Sans MS" panose="030F0702030302020204" pitchFamily="66" charset="0"/>
              </a:rPr>
              <a:t>,</a:t>
            </a:r>
            <a:r>
              <a:rPr lang="zh-CN" altLang="en-US" sz="1800" b="1">
                <a:latin typeface="Comic Sans MS" panose="030F0702030302020204" pitchFamily="66" charset="0"/>
              </a:rPr>
              <a:t>可能再次等待</a:t>
            </a:r>
            <a:r>
              <a:rPr lang="en-US" altLang="zh-CN" sz="1800" b="1">
                <a:latin typeface="Comic Sans MS" panose="030F0702030302020204" pitchFamily="66" charset="0"/>
              </a:rPr>
              <a:t>.</a:t>
            </a:r>
            <a:endParaRPr lang="en-US" altLang="zh-CN" sz="1800" b="1">
              <a:latin typeface="Comic Sans MS" panose="030F0702030302020204" pitchFamily="66" charset="0"/>
            </a:endParaRPr>
          </a:p>
          <a:p>
            <a:pPr lvl="1">
              <a:lnSpc>
                <a:spcPct val="80000"/>
              </a:lnSpc>
              <a:spcBef>
                <a:spcPct val="35000"/>
              </a:spcBef>
            </a:pPr>
            <a:r>
              <a:rPr lang="zh-CN" altLang="en-US" sz="2000" b="1">
                <a:latin typeface="Comic Sans MS" panose="030F0702030302020204" pitchFamily="66" charset="0"/>
              </a:rPr>
              <a:t>唤醒是管程中可执行的最后一个操作。</a:t>
            </a:r>
            <a:r>
              <a:rPr lang="en-US" altLang="zh-CN" sz="2000" b="1">
                <a:latin typeface="Comic Sans MS" panose="030F0702030302020204" pitchFamily="66" charset="0"/>
              </a:rPr>
              <a:t>(Hansen)</a:t>
            </a:r>
            <a:endParaRPr lang="en-US" altLang="zh-CN" sz="2000" b="1">
              <a:latin typeface="Comic Sans MS" panose="030F0702030302020204" pitchFamily="66" charset="0"/>
            </a:endParaRPr>
          </a:p>
          <a:p>
            <a:pPr lvl="2">
              <a:lnSpc>
                <a:spcPct val="80000"/>
              </a:lnSpc>
              <a:spcBef>
                <a:spcPct val="35000"/>
              </a:spcBef>
            </a:pPr>
            <a:r>
              <a:rPr lang="en-US" altLang="zh-CN" sz="2000" b="1">
                <a:latin typeface="Comic Sans MS" panose="030F0702030302020204" pitchFamily="66" charset="0"/>
              </a:rPr>
              <a:t>Signal and leave</a:t>
            </a:r>
            <a:endParaRPr lang="en-US" altLang="zh-CN" sz="2000" b="1">
              <a:latin typeface="Comic Sans MS" panose="030F0702030302020204" pitchFamily="66" charset="0"/>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7698" name="标题 157697"/>
          <p:cNvSpPr>
            <a:spLocks noGrp="1"/>
          </p:cNvSpPr>
          <p:nvPr>
            <p:ph type="title"/>
          </p:nvPr>
        </p:nvSpPr>
        <p:spPr/>
        <p:txBody>
          <a:bodyPr anchor="b"/>
          <a:p>
            <a:r>
              <a:rPr lang="zh-CN" altLang="en-US" b="1" dirty="0"/>
              <a:t>Hoare管程设施</a:t>
            </a:r>
            <a:endParaRPr lang="zh-CN" altLang="en-US" b="1" dirty="0"/>
          </a:p>
        </p:txBody>
      </p:sp>
      <p:sp>
        <p:nvSpPr>
          <p:cNvPr id="157699" name="文本占位符 157698"/>
          <p:cNvSpPr>
            <a:spLocks noGrp="1"/>
          </p:cNvSpPr>
          <p:nvPr>
            <p:ph type="body" idx="1"/>
          </p:nvPr>
        </p:nvSpPr>
        <p:spPr/>
        <p:txBody>
          <a:bodyPr/>
          <a:p>
            <a:r>
              <a:rPr lang="zh-CN" altLang="en-US" b="1"/>
              <a:t>入口等待队列：</a:t>
            </a:r>
            <a:endParaRPr lang="zh-CN" altLang="en-US" b="1"/>
          </a:p>
          <a:p>
            <a:pPr lvl="1"/>
            <a:r>
              <a:rPr lang="zh-CN" altLang="en-US" b="1"/>
              <a:t>每个管程变量一个，用于排队进入；</a:t>
            </a:r>
            <a:endParaRPr lang="zh-CN" altLang="en-US" b="1"/>
          </a:p>
          <a:p>
            <a:r>
              <a:rPr lang="zh-CN" altLang="en-US" b="1"/>
              <a:t>紧急等待队列：</a:t>
            </a:r>
            <a:endParaRPr lang="zh-CN" altLang="en-US" b="1"/>
          </a:p>
          <a:p>
            <a:pPr lvl="1"/>
            <a:r>
              <a:rPr lang="zh-CN" altLang="en-US" b="1"/>
              <a:t>每个管程变量一个，用于唤醒等待；</a:t>
            </a:r>
            <a:endParaRPr lang="zh-CN" altLang="en-US" b="1"/>
          </a:p>
          <a:p>
            <a:r>
              <a:rPr lang="zh-CN" altLang="en-US" b="1"/>
              <a:t>内部等待队列：</a:t>
            </a:r>
            <a:endParaRPr lang="zh-CN" altLang="en-US" b="1"/>
          </a:p>
          <a:p>
            <a:pPr lvl="1"/>
            <a:r>
              <a:rPr lang="en-US" altLang="zh-CN" b="1">
                <a:latin typeface="Comic Sans MS" panose="030F0702030302020204" pitchFamily="66" charset="0"/>
              </a:rPr>
              <a:t>var c: condition; </a:t>
            </a:r>
            <a:r>
              <a:rPr lang="zh-CN" altLang="en-US" b="1">
                <a:latin typeface="Comic Sans MS" panose="030F0702030302020204" pitchFamily="66" charset="0"/>
              </a:rPr>
              <a:t>可根据需要定义多个，用于设置等待条件。</a:t>
            </a:r>
            <a:endParaRPr lang="zh-CN" altLang="en-US" b="1">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7699">
                                            <p:txEl>
                                              <p:charRg st="0" end="8"/>
                                            </p:txEl>
                                          </p:spTgt>
                                        </p:tgtEl>
                                        <p:attrNameLst>
                                          <p:attrName>style.visibility</p:attrName>
                                        </p:attrNameLst>
                                      </p:cBhvr>
                                      <p:to>
                                        <p:strVal val="visible"/>
                                      </p:to>
                                    </p:set>
                                    <p:animEffect transition="in" filter="wipe(left)">
                                      <p:cBhvr>
                                        <p:cTn id="7" dur="500"/>
                                        <p:tgtEl>
                                          <p:spTgt spid="157699">
                                            <p:txEl>
                                              <p:charRg st="0" end="8"/>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7699">
                                            <p:txEl>
                                              <p:charRg st="8" end="25"/>
                                            </p:txEl>
                                          </p:spTgt>
                                        </p:tgtEl>
                                        <p:attrNameLst>
                                          <p:attrName>style.visibility</p:attrName>
                                        </p:attrNameLst>
                                      </p:cBhvr>
                                      <p:to>
                                        <p:strVal val="visible"/>
                                      </p:to>
                                    </p:set>
                                    <p:animEffect transition="in" filter="wipe(left)">
                                      <p:cBhvr>
                                        <p:cTn id="10" dur="500"/>
                                        <p:tgtEl>
                                          <p:spTgt spid="157699">
                                            <p:txEl>
                                              <p:charRg st="8" end="2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57699">
                                            <p:txEl>
                                              <p:charRg st="25" end="33"/>
                                            </p:txEl>
                                          </p:spTgt>
                                        </p:tgtEl>
                                        <p:attrNameLst>
                                          <p:attrName>style.visibility</p:attrName>
                                        </p:attrNameLst>
                                      </p:cBhvr>
                                      <p:to>
                                        <p:strVal val="visible"/>
                                      </p:to>
                                    </p:set>
                                    <p:animEffect transition="in" filter="wipe(left)">
                                      <p:cBhvr>
                                        <p:cTn id="15" dur="500"/>
                                        <p:tgtEl>
                                          <p:spTgt spid="157699">
                                            <p:txEl>
                                              <p:charRg st="25" end="33"/>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57699">
                                            <p:txEl>
                                              <p:charRg st="33" end="50"/>
                                            </p:txEl>
                                          </p:spTgt>
                                        </p:tgtEl>
                                        <p:attrNameLst>
                                          <p:attrName>style.visibility</p:attrName>
                                        </p:attrNameLst>
                                      </p:cBhvr>
                                      <p:to>
                                        <p:strVal val="visible"/>
                                      </p:to>
                                    </p:set>
                                    <p:animEffect transition="in" filter="wipe(left)">
                                      <p:cBhvr>
                                        <p:cTn id="18" dur="500"/>
                                        <p:tgtEl>
                                          <p:spTgt spid="157699">
                                            <p:txEl>
                                              <p:charRg st="33" end="5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157699">
                                            <p:txEl>
                                              <p:charRg st="50" end="58"/>
                                            </p:txEl>
                                          </p:spTgt>
                                        </p:tgtEl>
                                        <p:attrNameLst>
                                          <p:attrName>style.visibility</p:attrName>
                                        </p:attrNameLst>
                                      </p:cBhvr>
                                      <p:to>
                                        <p:strVal val="visible"/>
                                      </p:to>
                                    </p:set>
                                    <p:animEffect transition="in" filter="wipe(left)">
                                      <p:cBhvr>
                                        <p:cTn id="23" dur="500"/>
                                        <p:tgtEl>
                                          <p:spTgt spid="157699">
                                            <p:txEl>
                                              <p:charRg st="50" end="58"/>
                                            </p:txEl>
                                          </p:spTgt>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157699">
                                            <p:txEl>
                                              <p:charRg st="58" end="96"/>
                                            </p:txEl>
                                          </p:spTgt>
                                        </p:tgtEl>
                                        <p:attrNameLst>
                                          <p:attrName>style.visibility</p:attrName>
                                        </p:attrNameLst>
                                      </p:cBhvr>
                                      <p:to>
                                        <p:strVal val="visible"/>
                                      </p:to>
                                    </p:set>
                                    <p:animEffect transition="in" filter="wipe(left)">
                                      <p:cBhvr>
                                        <p:cTn id="26" dur="500"/>
                                        <p:tgtEl>
                                          <p:spTgt spid="157699">
                                            <p:txEl>
                                              <p:charRg st="58" end="9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8722" name="矩形 158721"/>
          <p:cNvSpPr/>
          <p:nvPr/>
        </p:nvSpPr>
        <p:spPr>
          <a:xfrm>
            <a:off x="1219200" y="4787900"/>
            <a:ext cx="3124200" cy="1511300"/>
          </a:xfrm>
          <a:prstGeom prst="rect">
            <a:avLst/>
          </a:prstGeom>
          <a:noFill/>
          <a:ln w="9525" cap="flat" cmpd="sng">
            <a:solidFill>
              <a:schemeClr val="tx1"/>
            </a:solidFill>
            <a:prstDash val="solid"/>
            <a:miter/>
            <a:headEnd type="none" w="med" len="med"/>
            <a:tailEnd type="none" w="med" len="med"/>
          </a:ln>
        </p:spPr>
        <p:txBody>
          <a:bodyPr wrap="none" anchor="ctr"/>
          <a:p>
            <a:pPr algn="ctr"/>
            <a:endParaRPr lang="zh-CN" altLang="en-US" sz="2400" dirty="0">
              <a:latin typeface="Times New Roman" panose="02020603050405020304" pitchFamily="18" charset="0"/>
            </a:endParaRPr>
          </a:p>
        </p:txBody>
      </p:sp>
      <p:sp>
        <p:nvSpPr>
          <p:cNvPr id="158723" name="标题 158722"/>
          <p:cNvSpPr>
            <a:spLocks noGrp="1"/>
          </p:cNvSpPr>
          <p:nvPr>
            <p:ph type="title"/>
          </p:nvPr>
        </p:nvSpPr>
        <p:spPr>
          <a:xfrm>
            <a:off x="685800" y="457200"/>
            <a:ext cx="7772400" cy="1143000"/>
          </a:xfrm>
        </p:spPr>
        <p:txBody>
          <a:bodyPr anchor="b"/>
          <a:p>
            <a:r>
              <a:rPr lang="zh-CN" altLang="en-US" b="1"/>
              <a:t>管程队列</a:t>
            </a:r>
            <a:endParaRPr lang="zh-CN" altLang="en-US" b="1"/>
          </a:p>
        </p:txBody>
      </p:sp>
      <p:sp>
        <p:nvSpPr>
          <p:cNvPr id="158724" name="矩形 158723"/>
          <p:cNvSpPr/>
          <p:nvPr/>
        </p:nvSpPr>
        <p:spPr>
          <a:xfrm>
            <a:off x="4325938" y="1981200"/>
            <a:ext cx="3598862" cy="4318000"/>
          </a:xfrm>
          <a:prstGeom prst="rect">
            <a:avLst/>
          </a:prstGeom>
          <a:noFill/>
          <a:ln w="9525" cap="flat" cmpd="sng">
            <a:solidFill>
              <a:schemeClr val="tx1"/>
            </a:solidFill>
            <a:prstDash val="solid"/>
            <a:miter/>
            <a:headEnd type="none" w="med" len="med"/>
            <a:tailEnd type="none" w="med" len="med"/>
          </a:ln>
        </p:spPr>
        <p:txBody>
          <a:bodyPr/>
          <a:p>
            <a:endParaRPr lang="zh-CN" altLang="en-US"/>
          </a:p>
        </p:txBody>
      </p:sp>
      <p:grpSp>
        <p:nvGrpSpPr>
          <p:cNvPr id="158725" name="组合 158724"/>
          <p:cNvGrpSpPr/>
          <p:nvPr/>
        </p:nvGrpSpPr>
        <p:grpSpPr>
          <a:xfrm>
            <a:off x="4953000" y="2476500"/>
            <a:ext cx="2590800" cy="647700"/>
            <a:chOff x="0" y="0"/>
            <a:chExt cx="1632" cy="408"/>
          </a:xfrm>
        </p:grpSpPr>
        <p:sp>
          <p:nvSpPr>
            <p:cNvPr id="158726" name="矩形 158725"/>
            <p:cNvSpPr/>
            <p:nvPr/>
          </p:nvSpPr>
          <p:spPr>
            <a:xfrm>
              <a:off x="96" y="0"/>
              <a:ext cx="363" cy="408"/>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2400">
                  <a:latin typeface="Comic Sans MS" panose="030F0702030302020204" pitchFamily="66" charset="0"/>
                </a:rPr>
                <a:t>PCB</a:t>
              </a:r>
              <a:endParaRPr lang="en-US" altLang="zh-CN" sz="2400">
                <a:latin typeface="Comic Sans MS" panose="030F0702030302020204" pitchFamily="66" charset="0"/>
              </a:endParaRPr>
            </a:p>
          </p:txBody>
        </p:sp>
        <p:sp>
          <p:nvSpPr>
            <p:cNvPr id="158727" name="矩形 158726"/>
            <p:cNvSpPr/>
            <p:nvPr/>
          </p:nvSpPr>
          <p:spPr>
            <a:xfrm>
              <a:off x="1269" y="0"/>
              <a:ext cx="363" cy="408"/>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2400">
                  <a:latin typeface="Comic Sans MS" panose="030F0702030302020204" pitchFamily="66" charset="0"/>
                </a:rPr>
                <a:t>PCB</a:t>
              </a:r>
              <a:endParaRPr lang="en-US" altLang="zh-CN" sz="2400">
                <a:latin typeface="Comic Sans MS" panose="030F0702030302020204" pitchFamily="66" charset="0"/>
              </a:endParaRPr>
            </a:p>
          </p:txBody>
        </p:sp>
        <p:sp>
          <p:nvSpPr>
            <p:cNvPr id="158728" name="未知"/>
            <p:cNvSpPr/>
            <p:nvPr/>
          </p:nvSpPr>
          <p:spPr>
            <a:xfrm>
              <a:off x="384" y="120"/>
              <a:ext cx="336" cy="240"/>
            </a:xfrm>
            <a:custGeom>
              <a:avLst/>
              <a:gdLst/>
              <a:ahLst/>
              <a:cxnLst/>
              <a:pathLst>
                <a:path w="336" h="240">
                  <a:moveTo>
                    <a:pt x="0" y="240"/>
                  </a:moveTo>
                  <a:lnTo>
                    <a:pt x="240" y="240"/>
                  </a:lnTo>
                  <a:lnTo>
                    <a:pt x="240" y="0"/>
                  </a:lnTo>
                  <a:lnTo>
                    <a:pt x="336" y="0"/>
                  </a:lnTo>
                </a:path>
              </a:pathLst>
            </a:custGeom>
            <a:noFill/>
            <a:ln w="9525" cap="flat" cmpd="sng">
              <a:solidFill>
                <a:schemeClr val="tx1"/>
              </a:solidFill>
              <a:prstDash val="solid"/>
              <a:headEnd type="none" w="med" len="med"/>
              <a:tailEnd type="triangle" w="med" len="med"/>
            </a:ln>
          </p:spPr>
          <p:txBody>
            <a:bodyPr/>
            <a:p>
              <a:endParaRPr lang="zh-CN" altLang="en-US"/>
            </a:p>
          </p:txBody>
        </p:sp>
        <p:sp>
          <p:nvSpPr>
            <p:cNvPr id="158729" name="未知"/>
            <p:cNvSpPr/>
            <p:nvPr/>
          </p:nvSpPr>
          <p:spPr>
            <a:xfrm>
              <a:off x="960" y="120"/>
              <a:ext cx="336" cy="240"/>
            </a:xfrm>
            <a:custGeom>
              <a:avLst/>
              <a:gdLst/>
              <a:ahLst/>
              <a:cxnLst/>
              <a:pathLst>
                <a:path w="336" h="240">
                  <a:moveTo>
                    <a:pt x="0" y="240"/>
                  </a:moveTo>
                  <a:lnTo>
                    <a:pt x="240" y="240"/>
                  </a:lnTo>
                  <a:lnTo>
                    <a:pt x="240" y="0"/>
                  </a:lnTo>
                  <a:lnTo>
                    <a:pt x="336" y="0"/>
                  </a:lnTo>
                </a:path>
              </a:pathLst>
            </a:custGeom>
            <a:noFill/>
            <a:ln w="9525" cap="flat" cmpd="sng">
              <a:solidFill>
                <a:schemeClr val="tx1"/>
              </a:solidFill>
              <a:prstDash val="solid"/>
              <a:headEnd type="none" w="med" len="med"/>
              <a:tailEnd type="triangle" w="med" len="med"/>
            </a:ln>
          </p:spPr>
          <p:txBody>
            <a:bodyPr/>
            <a:p>
              <a:endParaRPr lang="zh-CN" altLang="en-US"/>
            </a:p>
          </p:txBody>
        </p:sp>
        <p:sp>
          <p:nvSpPr>
            <p:cNvPr id="158730" name="矩形 158729"/>
            <p:cNvSpPr/>
            <p:nvPr/>
          </p:nvSpPr>
          <p:spPr>
            <a:xfrm>
              <a:off x="720" y="120"/>
              <a:ext cx="288" cy="144"/>
            </a:xfrm>
            <a:prstGeom prst="rect">
              <a:avLst/>
            </a:prstGeom>
            <a:noFill/>
            <a:ln w="9525">
              <a:noFill/>
            </a:ln>
          </p:spPr>
          <p:txBody>
            <a:bodyPr wrap="none" anchor="ctr"/>
            <a:p>
              <a:pPr algn="ctr"/>
              <a:r>
                <a:rPr lang="en-US" altLang="zh-CN" sz="2400">
                  <a:latin typeface="Comic Sans MS" panose="030F0702030302020204" pitchFamily="66" charset="0"/>
                </a:rPr>
                <a:t>…</a:t>
              </a:r>
              <a:endParaRPr lang="en-US" altLang="zh-CN" sz="2400">
                <a:latin typeface="Comic Sans MS" panose="030F0702030302020204" pitchFamily="66" charset="0"/>
              </a:endParaRPr>
            </a:p>
          </p:txBody>
        </p:sp>
        <p:sp>
          <p:nvSpPr>
            <p:cNvPr id="158731" name="直接连接符 158730"/>
            <p:cNvSpPr/>
            <p:nvPr/>
          </p:nvSpPr>
          <p:spPr>
            <a:xfrm>
              <a:off x="0" y="120"/>
              <a:ext cx="96" cy="0"/>
            </a:xfrm>
            <a:prstGeom prst="line">
              <a:avLst/>
            </a:prstGeom>
            <a:ln w="9525" cap="flat" cmpd="sng">
              <a:solidFill>
                <a:schemeClr val="tx1"/>
              </a:solidFill>
              <a:prstDash val="solid"/>
              <a:headEnd type="none" w="med" len="med"/>
              <a:tailEnd type="triangle" w="med" len="med"/>
            </a:ln>
          </p:spPr>
        </p:sp>
      </p:grpSp>
      <p:sp>
        <p:nvSpPr>
          <p:cNvPr id="158732" name="文本框 158731"/>
          <p:cNvSpPr txBox="1"/>
          <p:nvPr/>
        </p:nvSpPr>
        <p:spPr>
          <a:xfrm>
            <a:off x="4419600" y="2438400"/>
            <a:ext cx="533400" cy="457200"/>
          </a:xfrm>
          <a:prstGeom prst="rect">
            <a:avLst/>
          </a:prstGeom>
          <a:noFill/>
          <a:ln w="9525">
            <a:noFill/>
          </a:ln>
        </p:spPr>
        <p:txBody>
          <a:bodyPr>
            <a:spAutoFit/>
          </a:bodyPr>
          <a:p>
            <a:pPr>
              <a:spcBef>
                <a:spcPct val="50000"/>
              </a:spcBef>
            </a:pPr>
            <a:r>
              <a:rPr lang="en-US" altLang="zh-CN" sz="2400">
                <a:latin typeface="Comic Sans MS" panose="030F0702030302020204" pitchFamily="66" charset="0"/>
              </a:rPr>
              <a:t>c1</a:t>
            </a:r>
            <a:endParaRPr lang="en-US" altLang="zh-CN" sz="2400">
              <a:latin typeface="Comic Sans MS" panose="030F0702030302020204" pitchFamily="66" charset="0"/>
            </a:endParaRPr>
          </a:p>
        </p:txBody>
      </p:sp>
      <p:grpSp>
        <p:nvGrpSpPr>
          <p:cNvPr id="158733" name="组合 158732"/>
          <p:cNvGrpSpPr/>
          <p:nvPr/>
        </p:nvGrpSpPr>
        <p:grpSpPr>
          <a:xfrm>
            <a:off x="4953000" y="3543300"/>
            <a:ext cx="2590800" cy="647700"/>
            <a:chOff x="0" y="0"/>
            <a:chExt cx="1632" cy="408"/>
          </a:xfrm>
        </p:grpSpPr>
        <p:sp>
          <p:nvSpPr>
            <p:cNvPr id="158734" name="矩形 158733"/>
            <p:cNvSpPr/>
            <p:nvPr/>
          </p:nvSpPr>
          <p:spPr>
            <a:xfrm>
              <a:off x="96" y="0"/>
              <a:ext cx="363" cy="408"/>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2400">
                  <a:latin typeface="Comic Sans MS" panose="030F0702030302020204" pitchFamily="66" charset="0"/>
                </a:rPr>
                <a:t>PCB</a:t>
              </a:r>
              <a:endParaRPr lang="en-US" altLang="zh-CN" sz="2400">
                <a:latin typeface="Comic Sans MS" panose="030F0702030302020204" pitchFamily="66" charset="0"/>
              </a:endParaRPr>
            </a:p>
          </p:txBody>
        </p:sp>
        <p:sp>
          <p:nvSpPr>
            <p:cNvPr id="158735" name="矩形 158734"/>
            <p:cNvSpPr/>
            <p:nvPr/>
          </p:nvSpPr>
          <p:spPr>
            <a:xfrm>
              <a:off x="1269" y="0"/>
              <a:ext cx="363" cy="408"/>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2400">
                  <a:latin typeface="Comic Sans MS" panose="030F0702030302020204" pitchFamily="66" charset="0"/>
                </a:rPr>
                <a:t>PCB</a:t>
              </a:r>
              <a:endParaRPr lang="en-US" altLang="zh-CN" sz="2400">
                <a:latin typeface="Comic Sans MS" panose="030F0702030302020204" pitchFamily="66" charset="0"/>
              </a:endParaRPr>
            </a:p>
          </p:txBody>
        </p:sp>
        <p:sp>
          <p:nvSpPr>
            <p:cNvPr id="158736" name="未知"/>
            <p:cNvSpPr/>
            <p:nvPr/>
          </p:nvSpPr>
          <p:spPr>
            <a:xfrm>
              <a:off x="384" y="120"/>
              <a:ext cx="336" cy="240"/>
            </a:xfrm>
            <a:custGeom>
              <a:avLst/>
              <a:gdLst/>
              <a:ahLst/>
              <a:cxnLst/>
              <a:pathLst>
                <a:path w="336" h="240">
                  <a:moveTo>
                    <a:pt x="0" y="240"/>
                  </a:moveTo>
                  <a:lnTo>
                    <a:pt x="240" y="240"/>
                  </a:lnTo>
                  <a:lnTo>
                    <a:pt x="240" y="0"/>
                  </a:lnTo>
                  <a:lnTo>
                    <a:pt x="336" y="0"/>
                  </a:lnTo>
                </a:path>
              </a:pathLst>
            </a:custGeom>
            <a:noFill/>
            <a:ln w="9525" cap="flat" cmpd="sng">
              <a:solidFill>
                <a:schemeClr val="tx1"/>
              </a:solidFill>
              <a:prstDash val="solid"/>
              <a:headEnd type="none" w="med" len="med"/>
              <a:tailEnd type="triangle" w="med" len="med"/>
            </a:ln>
          </p:spPr>
          <p:txBody>
            <a:bodyPr/>
            <a:p>
              <a:endParaRPr lang="zh-CN" altLang="en-US"/>
            </a:p>
          </p:txBody>
        </p:sp>
        <p:sp>
          <p:nvSpPr>
            <p:cNvPr id="158737" name="未知"/>
            <p:cNvSpPr/>
            <p:nvPr/>
          </p:nvSpPr>
          <p:spPr>
            <a:xfrm>
              <a:off x="960" y="120"/>
              <a:ext cx="336" cy="240"/>
            </a:xfrm>
            <a:custGeom>
              <a:avLst/>
              <a:gdLst/>
              <a:ahLst/>
              <a:cxnLst/>
              <a:pathLst>
                <a:path w="336" h="240">
                  <a:moveTo>
                    <a:pt x="0" y="240"/>
                  </a:moveTo>
                  <a:lnTo>
                    <a:pt x="240" y="240"/>
                  </a:lnTo>
                  <a:lnTo>
                    <a:pt x="240" y="0"/>
                  </a:lnTo>
                  <a:lnTo>
                    <a:pt x="336" y="0"/>
                  </a:lnTo>
                </a:path>
              </a:pathLst>
            </a:custGeom>
            <a:noFill/>
            <a:ln w="9525" cap="flat" cmpd="sng">
              <a:solidFill>
                <a:schemeClr val="tx1"/>
              </a:solidFill>
              <a:prstDash val="solid"/>
              <a:headEnd type="none" w="med" len="med"/>
              <a:tailEnd type="triangle" w="med" len="med"/>
            </a:ln>
          </p:spPr>
          <p:txBody>
            <a:bodyPr/>
            <a:p>
              <a:endParaRPr lang="zh-CN" altLang="en-US"/>
            </a:p>
          </p:txBody>
        </p:sp>
        <p:sp>
          <p:nvSpPr>
            <p:cNvPr id="158738" name="矩形 158737"/>
            <p:cNvSpPr/>
            <p:nvPr/>
          </p:nvSpPr>
          <p:spPr>
            <a:xfrm>
              <a:off x="720" y="120"/>
              <a:ext cx="288" cy="144"/>
            </a:xfrm>
            <a:prstGeom prst="rect">
              <a:avLst/>
            </a:prstGeom>
            <a:noFill/>
            <a:ln w="9525">
              <a:noFill/>
            </a:ln>
          </p:spPr>
          <p:txBody>
            <a:bodyPr wrap="none" anchor="ctr"/>
            <a:p>
              <a:pPr algn="ctr"/>
              <a:r>
                <a:rPr lang="en-US" altLang="zh-CN" sz="2400">
                  <a:latin typeface="Comic Sans MS" panose="030F0702030302020204" pitchFamily="66" charset="0"/>
                </a:rPr>
                <a:t>…</a:t>
              </a:r>
              <a:endParaRPr lang="en-US" altLang="zh-CN" sz="2400">
                <a:latin typeface="Comic Sans MS" panose="030F0702030302020204" pitchFamily="66" charset="0"/>
              </a:endParaRPr>
            </a:p>
          </p:txBody>
        </p:sp>
        <p:sp>
          <p:nvSpPr>
            <p:cNvPr id="158739" name="直接连接符 158738"/>
            <p:cNvSpPr/>
            <p:nvPr/>
          </p:nvSpPr>
          <p:spPr>
            <a:xfrm>
              <a:off x="0" y="120"/>
              <a:ext cx="96" cy="0"/>
            </a:xfrm>
            <a:prstGeom prst="line">
              <a:avLst/>
            </a:prstGeom>
            <a:ln w="9525" cap="flat" cmpd="sng">
              <a:solidFill>
                <a:schemeClr val="tx1"/>
              </a:solidFill>
              <a:prstDash val="solid"/>
              <a:headEnd type="none" w="med" len="med"/>
              <a:tailEnd type="triangle" w="med" len="med"/>
            </a:ln>
          </p:spPr>
        </p:sp>
      </p:grpSp>
      <p:sp>
        <p:nvSpPr>
          <p:cNvPr id="158740" name="文本框 158739"/>
          <p:cNvSpPr txBox="1"/>
          <p:nvPr/>
        </p:nvSpPr>
        <p:spPr>
          <a:xfrm>
            <a:off x="4419600" y="3505200"/>
            <a:ext cx="609600" cy="457200"/>
          </a:xfrm>
          <a:prstGeom prst="rect">
            <a:avLst/>
          </a:prstGeom>
          <a:noFill/>
          <a:ln w="9525">
            <a:noFill/>
          </a:ln>
        </p:spPr>
        <p:txBody>
          <a:bodyPr>
            <a:spAutoFit/>
          </a:bodyPr>
          <a:p>
            <a:pPr>
              <a:spcBef>
                <a:spcPct val="50000"/>
              </a:spcBef>
            </a:pPr>
            <a:r>
              <a:rPr lang="en-US" altLang="zh-CN" sz="2400">
                <a:latin typeface="Comic Sans MS" panose="030F0702030302020204" pitchFamily="66" charset="0"/>
              </a:rPr>
              <a:t>c2</a:t>
            </a:r>
            <a:endParaRPr lang="en-US" altLang="zh-CN" sz="2400">
              <a:latin typeface="Comic Sans MS" panose="030F0702030302020204" pitchFamily="66" charset="0"/>
            </a:endParaRPr>
          </a:p>
        </p:txBody>
      </p:sp>
      <p:sp>
        <p:nvSpPr>
          <p:cNvPr id="158741" name="矩形 158740"/>
          <p:cNvSpPr/>
          <p:nvPr/>
        </p:nvSpPr>
        <p:spPr>
          <a:xfrm>
            <a:off x="1524000" y="2171700"/>
            <a:ext cx="576263" cy="6477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2400">
                <a:latin typeface="Comic Sans MS" panose="030F0702030302020204" pitchFamily="66" charset="0"/>
              </a:rPr>
              <a:t>PCB</a:t>
            </a:r>
            <a:endParaRPr lang="en-US" altLang="zh-CN" sz="2400">
              <a:latin typeface="Comic Sans MS" panose="030F0702030302020204" pitchFamily="66" charset="0"/>
            </a:endParaRPr>
          </a:p>
        </p:txBody>
      </p:sp>
      <p:sp>
        <p:nvSpPr>
          <p:cNvPr id="158742" name="矩形 158741"/>
          <p:cNvSpPr/>
          <p:nvPr/>
        </p:nvSpPr>
        <p:spPr>
          <a:xfrm>
            <a:off x="3386138" y="2171700"/>
            <a:ext cx="576262" cy="6477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2400">
                <a:latin typeface="Comic Sans MS" panose="030F0702030302020204" pitchFamily="66" charset="0"/>
              </a:rPr>
              <a:t>PCB</a:t>
            </a:r>
            <a:endParaRPr lang="en-US" altLang="zh-CN" sz="2400">
              <a:latin typeface="Comic Sans MS" panose="030F0702030302020204" pitchFamily="66" charset="0"/>
            </a:endParaRPr>
          </a:p>
        </p:txBody>
      </p:sp>
      <p:sp>
        <p:nvSpPr>
          <p:cNvPr id="158743" name="未知"/>
          <p:cNvSpPr/>
          <p:nvPr/>
        </p:nvSpPr>
        <p:spPr>
          <a:xfrm>
            <a:off x="1981200" y="2362200"/>
            <a:ext cx="533400" cy="381000"/>
          </a:xfrm>
          <a:custGeom>
            <a:avLst/>
            <a:gdLst/>
            <a:ahLst/>
            <a:cxnLst/>
            <a:pathLst>
              <a:path w="336" h="240">
                <a:moveTo>
                  <a:pt x="0" y="240"/>
                </a:moveTo>
                <a:lnTo>
                  <a:pt x="240" y="240"/>
                </a:lnTo>
                <a:lnTo>
                  <a:pt x="240" y="0"/>
                </a:lnTo>
                <a:lnTo>
                  <a:pt x="336" y="0"/>
                </a:lnTo>
              </a:path>
            </a:pathLst>
          </a:custGeom>
          <a:noFill/>
          <a:ln w="9525" cap="flat" cmpd="sng">
            <a:solidFill>
              <a:schemeClr val="tx1"/>
            </a:solidFill>
            <a:prstDash val="solid"/>
            <a:headEnd type="none" w="med" len="med"/>
            <a:tailEnd type="triangle" w="med" len="med"/>
          </a:ln>
        </p:spPr>
        <p:txBody>
          <a:bodyPr/>
          <a:p>
            <a:endParaRPr lang="zh-CN" altLang="en-US"/>
          </a:p>
        </p:txBody>
      </p:sp>
      <p:sp>
        <p:nvSpPr>
          <p:cNvPr id="158744" name="未知"/>
          <p:cNvSpPr/>
          <p:nvPr/>
        </p:nvSpPr>
        <p:spPr>
          <a:xfrm>
            <a:off x="2819400" y="2362200"/>
            <a:ext cx="533400" cy="381000"/>
          </a:xfrm>
          <a:custGeom>
            <a:avLst/>
            <a:gdLst/>
            <a:ahLst/>
            <a:cxnLst/>
            <a:pathLst>
              <a:path w="336" h="240">
                <a:moveTo>
                  <a:pt x="0" y="240"/>
                </a:moveTo>
                <a:lnTo>
                  <a:pt x="240" y="240"/>
                </a:lnTo>
                <a:lnTo>
                  <a:pt x="240" y="0"/>
                </a:lnTo>
                <a:lnTo>
                  <a:pt x="336" y="0"/>
                </a:lnTo>
              </a:path>
            </a:pathLst>
          </a:custGeom>
          <a:noFill/>
          <a:ln w="9525" cap="flat" cmpd="sng">
            <a:solidFill>
              <a:schemeClr val="tx1"/>
            </a:solidFill>
            <a:prstDash val="solid"/>
            <a:headEnd type="none" w="med" len="med"/>
            <a:tailEnd type="triangle" w="med" len="med"/>
          </a:ln>
        </p:spPr>
        <p:txBody>
          <a:bodyPr/>
          <a:p>
            <a:endParaRPr lang="zh-CN" altLang="en-US"/>
          </a:p>
        </p:txBody>
      </p:sp>
      <p:sp>
        <p:nvSpPr>
          <p:cNvPr id="158745" name="矩形 158744"/>
          <p:cNvSpPr/>
          <p:nvPr/>
        </p:nvSpPr>
        <p:spPr>
          <a:xfrm>
            <a:off x="2514600" y="2362200"/>
            <a:ext cx="457200" cy="228600"/>
          </a:xfrm>
          <a:prstGeom prst="rect">
            <a:avLst/>
          </a:prstGeom>
          <a:noFill/>
          <a:ln w="9525">
            <a:noFill/>
          </a:ln>
        </p:spPr>
        <p:txBody>
          <a:bodyPr wrap="none" anchor="ctr"/>
          <a:p>
            <a:pPr algn="ctr"/>
            <a:r>
              <a:rPr lang="en-US" altLang="zh-CN" sz="2400">
                <a:latin typeface="Comic Sans MS" panose="030F0702030302020204" pitchFamily="66" charset="0"/>
              </a:rPr>
              <a:t>…</a:t>
            </a:r>
            <a:endParaRPr lang="en-US" altLang="zh-CN" sz="2400">
              <a:latin typeface="Comic Sans MS" panose="030F0702030302020204" pitchFamily="66" charset="0"/>
            </a:endParaRPr>
          </a:p>
        </p:txBody>
      </p:sp>
      <p:sp>
        <p:nvSpPr>
          <p:cNvPr id="158746" name="直接连接符 158745"/>
          <p:cNvSpPr/>
          <p:nvPr/>
        </p:nvSpPr>
        <p:spPr>
          <a:xfrm>
            <a:off x="1371600" y="2362200"/>
            <a:ext cx="152400" cy="0"/>
          </a:xfrm>
          <a:prstGeom prst="line">
            <a:avLst/>
          </a:prstGeom>
          <a:ln w="9525" cap="flat" cmpd="sng">
            <a:solidFill>
              <a:schemeClr val="tx1"/>
            </a:solidFill>
            <a:prstDash val="solid"/>
            <a:headEnd type="none" w="med" len="med"/>
            <a:tailEnd type="triangle" w="med" len="med"/>
          </a:ln>
        </p:spPr>
      </p:sp>
      <p:sp>
        <p:nvSpPr>
          <p:cNvPr id="158747" name="矩形 158746"/>
          <p:cNvSpPr/>
          <p:nvPr/>
        </p:nvSpPr>
        <p:spPr>
          <a:xfrm>
            <a:off x="1524000" y="4914900"/>
            <a:ext cx="576263" cy="6477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2400">
                <a:latin typeface="Comic Sans MS" panose="030F0702030302020204" pitchFamily="66" charset="0"/>
              </a:rPr>
              <a:t>PCB</a:t>
            </a:r>
            <a:endParaRPr lang="en-US" altLang="zh-CN" sz="2400">
              <a:latin typeface="Comic Sans MS" panose="030F0702030302020204" pitchFamily="66" charset="0"/>
            </a:endParaRPr>
          </a:p>
        </p:txBody>
      </p:sp>
      <p:sp>
        <p:nvSpPr>
          <p:cNvPr id="158748" name="矩形 158747"/>
          <p:cNvSpPr/>
          <p:nvPr/>
        </p:nvSpPr>
        <p:spPr>
          <a:xfrm>
            <a:off x="3386138" y="4914900"/>
            <a:ext cx="576262" cy="6477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2400">
                <a:latin typeface="Comic Sans MS" panose="030F0702030302020204" pitchFamily="66" charset="0"/>
              </a:rPr>
              <a:t>PCB</a:t>
            </a:r>
            <a:endParaRPr lang="en-US" altLang="zh-CN" sz="2400">
              <a:latin typeface="Comic Sans MS" panose="030F0702030302020204" pitchFamily="66" charset="0"/>
            </a:endParaRPr>
          </a:p>
        </p:txBody>
      </p:sp>
      <p:sp>
        <p:nvSpPr>
          <p:cNvPr id="158749" name="未知"/>
          <p:cNvSpPr/>
          <p:nvPr/>
        </p:nvSpPr>
        <p:spPr>
          <a:xfrm>
            <a:off x="1981200" y="5105400"/>
            <a:ext cx="533400" cy="381000"/>
          </a:xfrm>
          <a:custGeom>
            <a:avLst/>
            <a:gdLst/>
            <a:ahLst/>
            <a:cxnLst/>
            <a:pathLst>
              <a:path w="336" h="240">
                <a:moveTo>
                  <a:pt x="0" y="240"/>
                </a:moveTo>
                <a:lnTo>
                  <a:pt x="240" y="240"/>
                </a:lnTo>
                <a:lnTo>
                  <a:pt x="240" y="0"/>
                </a:lnTo>
                <a:lnTo>
                  <a:pt x="336" y="0"/>
                </a:lnTo>
              </a:path>
            </a:pathLst>
          </a:custGeom>
          <a:noFill/>
          <a:ln w="9525" cap="flat" cmpd="sng">
            <a:solidFill>
              <a:schemeClr val="tx1"/>
            </a:solidFill>
            <a:prstDash val="solid"/>
            <a:headEnd type="none" w="med" len="med"/>
            <a:tailEnd type="triangle" w="med" len="med"/>
          </a:ln>
        </p:spPr>
        <p:txBody>
          <a:bodyPr/>
          <a:p>
            <a:endParaRPr lang="zh-CN" altLang="en-US"/>
          </a:p>
        </p:txBody>
      </p:sp>
      <p:sp>
        <p:nvSpPr>
          <p:cNvPr id="158750" name="未知"/>
          <p:cNvSpPr/>
          <p:nvPr/>
        </p:nvSpPr>
        <p:spPr>
          <a:xfrm>
            <a:off x="2819400" y="5105400"/>
            <a:ext cx="533400" cy="381000"/>
          </a:xfrm>
          <a:custGeom>
            <a:avLst/>
            <a:gdLst/>
            <a:ahLst/>
            <a:cxnLst/>
            <a:pathLst>
              <a:path w="336" h="240">
                <a:moveTo>
                  <a:pt x="0" y="240"/>
                </a:moveTo>
                <a:lnTo>
                  <a:pt x="240" y="240"/>
                </a:lnTo>
                <a:lnTo>
                  <a:pt x="240" y="0"/>
                </a:lnTo>
                <a:lnTo>
                  <a:pt x="336" y="0"/>
                </a:lnTo>
              </a:path>
            </a:pathLst>
          </a:custGeom>
          <a:noFill/>
          <a:ln w="9525" cap="flat" cmpd="sng">
            <a:solidFill>
              <a:schemeClr val="tx1"/>
            </a:solidFill>
            <a:prstDash val="solid"/>
            <a:headEnd type="none" w="med" len="med"/>
            <a:tailEnd type="triangle" w="med" len="med"/>
          </a:ln>
        </p:spPr>
        <p:txBody>
          <a:bodyPr/>
          <a:p>
            <a:endParaRPr lang="zh-CN" altLang="en-US"/>
          </a:p>
        </p:txBody>
      </p:sp>
      <p:sp>
        <p:nvSpPr>
          <p:cNvPr id="158751" name="矩形 158750"/>
          <p:cNvSpPr/>
          <p:nvPr/>
        </p:nvSpPr>
        <p:spPr>
          <a:xfrm>
            <a:off x="2514600" y="5105400"/>
            <a:ext cx="457200" cy="228600"/>
          </a:xfrm>
          <a:prstGeom prst="rect">
            <a:avLst/>
          </a:prstGeom>
          <a:noFill/>
          <a:ln w="9525">
            <a:noFill/>
          </a:ln>
        </p:spPr>
        <p:txBody>
          <a:bodyPr wrap="none" anchor="ctr"/>
          <a:p>
            <a:pPr algn="ctr"/>
            <a:r>
              <a:rPr lang="en-US" altLang="zh-CN" sz="2400">
                <a:latin typeface="Comic Sans MS" panose="030F0702030302020204" pitchFamily="66" charset="0"/>
              </a:rPr>
              <a:t>…</a:t>
            </a:r>
            <a:endParaRPr lang="en-US" altLang="zh-CN" sz="2400">
              <a:latin typeface="Comic Sans MS" panose="030F0702030302020204" pitchFamily="66" charset="0"/>
            </a:endParaRPr>
          </a:p>
        </p:txBody>
      </p:sp>
      <p:sp>
        <p:nvSpPr>
          <p:cNvPr id="158752" name="直接连接符 158751"/>
          <p:cNvSpPr/>
          <p:nvPr/>
        </p:nvSpPr>
        <p:spPr>
          <a:xfrm>
            <a:off x="1371600" y="5105400"/>
            <a:ext cx="152400" cy="0"/>
          </a:xfrm>
          <a:prstGeom prst="line">
            <a:avLst/>
          </a:prstGeom>
          <a:ln w="9525" cap="flat" cmpd="sng">
            <a:solidFill>
              <a:schemeClr val="tx1"/>
            </a:solidFill>
            <a:prstDash val="solid"/>
            <a:headEnd type="none" w="med" len="med"/>
            <a:tailEnd type="triangle" w="med" len="med"/>
          </a:ln>
        </p:spPr>
      </p:sp>
      <p:sp>
        <p:nvSpPr>
          <p:cNvPr id="158753" name="文本框 158752"/>
          <p:cNvSpPr txBox="1"/>
          <p:nvPr/>
        </p:nvSpPr>
        <p:spPr>
          <a:xfrm>
            <a:off x="1905000" y="2895600"/>
            <a:ext cx="1524000" cy="457200"/>
          </a:xfrm>
          <a:prstGeom prst="rect">
            <a:avLst/>
          </a:prstGeom>
          <a:noFill/>
          <a:ln w="9525">
            <a:noFill/>
          </a:ln>
        </p:spPr>
        <p:txBody>
          <a:bodyPr>
            <a:spAutoFit/>
          </a:bodyPr>
          <a:p>
            <a:pPr>
              <a:spcBef>
                <a:spcPct val="50000"/>
              </a:spcBef>
            </a:pPr>
            <a:r>
              <a:rPr lang="zh-CN" altLang="en-US" sz="2400">
                <a:latin typeface="Comic Sans MS" panose="030F0702030302020204" pitchFamily="66" charset="0"/>
              </a:rPr>
              <a:t>入口队列</a:t>
            </a:r>
            <a:endParaRPr lang="zh-CN" altLang="en-US" sz="2400">
              <a:latin typeface="Comic Sans MS" panose="030F0702030302020204" pitchFamily="66" charset="0"/>
            </a:endParaRPr>
          </a:p>
        </p:txBody>
      </p:sp>
      <p:sp>
        <p:nvSpPr>
          <p:cNvPr id="158754" name="文本框 158753"/>
          <p:cNvSpPr txBox="1"/>
          <p:nvPr/>
        </p:nvSpPr>
        <p:spPr>
          <a:xfrm>
            <a:off x="1905000" y="5715000"/>
            <a:ext cx="1524000" cy="457200"/>
          </a:xfrm>
          <a:prstGeom prst="rect">
            <a:avLst/>
          </a:prstGeom>
          <a:noFill/>
          <a:ln w="9525">
            <a:noFill/>
          </a:ln>
        </p:spPr>
        <p:txBody>
          <a:bodyPr>
            <a:spAutoFit/>
          </a:bodyPr>
          <a:p>
            <a:pPr>
              <a:spcBef>
                <a:spcPct val="50000"/>
              </a:spcBef>
            </a:pPr>
            <a:r>
              <a:rPr lang="zh-CN" altLang="en-US" sz="2400">
                <a:latin typeface="Comic Sans MS" panose="030F0702030302020204" pitchFamily="66" charset="0"/>
              </a:rPr>
              <a:t>紧急队列</a:t>
            </a:r>
            <a:endParaRPr lang="zh-CN" altLang="en-US" sz="2400">
              <a:latin typeface="Comic Sans MS" panose="030F0702030302020204" pitchFamily="66" charset="0"/>
            </a:endParaRPr>
          </a:p>
        </p:txBody>
      </p:sp>
      <p:sp>
        <p:nvSpPr>
          <p:cNvPr id="158755" name="矩形 158754"/>
          <p:cNvSpPr/>
          <p:nvPr/>
        </p:nvSpPr>
        <p:spPr>
          <a:xfrm>
            <a:off x="5105400" y="5181600"/>
            <a:ext cx="2133600" cy="533400"/>
          </a:xfrm>
          <a:prstGeom prst="rect">
            <a:avLst/>
          </a:prstGeom>
          <a:noFill/>
          <a:ln w="9525">
            <a:noFill/>
          </a:ln>
        </p:spPr>
        <p:txBody>
          <a:bodyPr wrap="none" anchor="ctr"/>
          <a:p>
            <a:pPr algn="ctr"/>
            <a:r>
              <a:rPr lang="en-US" altLang="zh-CN" sz="2400">
                <a:latin typeface="Comic Sans MS" panose="030F0702030302020204" pitchFamily="66" charset="0"/>
              </a:rPr>
              <a:t>Monitor</a:t>
            </a:r>
            <a:endParaRPr lang="en-US" altLang="zh-CN" sz="2400">
              <a:latin typeface="Comic Sans MS" panose="030F0702030302020204" pitchFamily="66" charset="0"/>
            </a:endParaRPr>
          </a:p>
        </p:txBody>
      </p:sp>
      <p:sp>
        <p:nvSpPr>
          <p:cNvPr id="158756" name="矩形 158755"/>
          <p:cNvSpPr/>
          <p:nvPr/>
        </p:nvSpPr>
        <p:spPr>
          <a:xfrm>
            <a:off x="4267200" y="4800600"/>
            <a:ext cx="152400" cy="1460500"/>
          </a:xfrm>
          <a:prstGeom prst="rect">
            <a:avLst/>
          </a:prstGeom>
          <a:solidFill>
            <a:schemeClr val="bg1"/>
          </a:solidFill>
          <a:ln w="9525">
            <a:noFill/>
          </a:ln>
        </p:spPr>
        <p:txBody>
          <a:bodyPr wrap="none" anchor="ctr"/>
          <a:p>
            <a:pPr algn="ctr"/>
            <a:endParaRPr lang="zh-CN" altLang="en-US" sz="2400" dirty="0">
              <a:solidFill>
                <a:srgbClr val="336600"/>
              </a:solidFill>
              <a:latin typeface="Times New Roman" panose="02020603050405020304" pitchFamily="18" charset="0"/>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9746" name="矩形 159745"/>
          <p:cNvSpPr/>
          <p:nvPr/>
        </p:nvSpPr>
        <p:spPr>
          <a:xfrm>
            <a:off x="1219200" y="4787900"/>
            <a:ext cx="3124200" cy="1511300"/>
          </a:xfrm>
          <a:prstGeom prst="rect">
            <a:avLst/>
          </a:prstGeom>
          <a:noFill/>
          <a:ln w="9525" cap="flat" cmpd="sng">
            <a:solidFill>
              <a:schemeClr val="tx1"/>
            </a:solidFill>
            <a:prstDash val="solid"/>
            <a:miter/>
            <a:headEnd type="none" w="med" len="med"/>
            <a:tailEnd type="none" w="med" len="med"/>
          </a:ln>
        </p:spPr>
        <p:txBody>
          <a:bodyPr wrap="none" anchor="ctr"/>
          <a:p>
            <a:pPr algn="ctr"/>
            <a:endParaRPr lang="zh-CN" altLang="en-US" sz="2400" dirty="0">
              <a:latin typeface="Times New Roman" panose="02020603050405020304" pitchFamily="18" charset="0"/>
            </a:endParaRPr>
          </a:p>
        </p:txBody>
      </p:sp>
      <p:sp>
        <p:nvSpPr>
          <p:cNvPr id="159747" name="矩形 159746"/>
          <p:cNvSpPr/>
          <p:nvPr/>
        </p:nvSpPr>
        <p:spPr>
          <a:xfrm>
            <a:off x="685800" y="457200"/>
            <a:ext cx="7772400" cy="1143000"/>
          </a:xfrm>
          <a:prstGeom prst="rect">
            <a:avLst/>
          </a:prstGeom>
          <a:noFill/>
          <a:ln w="9525">
            <a:noFill/>
          </a:ln>
        </p:spPr>
        <p:txBody>
          <a:bodyPr anchor="b"/>
          <a:lstStyle>
            <a:lvl1pPr marL="0" lvl="0" indent="0" algn="l" defTabSz="914400" rtl="0" eaLnBrk="1" fontAlgn="base" latinLnBrk="0" hangingPunct="1">
              <a:lnSpc>
                <a:spcPct val="100000"/>
              </a:lnSpc>
              <a:spcBef>
                <a:spcPct val="0"/>
              </a:spcBef>
              <a:spcAft>
                <a:spcPct val="0"/>
              </a:spcAft>
              <a:buNone/>
              <a:defRPr sz="4400" u="none" kern="1200" baseline="0">
                <a:solidFill>
                  <a:schemeClr val="tx2"/>
                </a:solidFill>
                <a:latin typeface="Tahoma" panose="020B0604030504040204" pitchFamily="34" charset="0"/>
                <a:ea typeface="宋体" panose="02010600030101010101" pitchFamily="2" charset="-122"/>
              </a:defRPr>
            </a:lvl1pPr>
          </a:lstStyle>
          <a:p>
            <a:pPr lvl="0"/>
            <a:r>
              <a:rPr lang="zh-CN" altLang="en-US" b="1"/>
              <a:t>管程成分</a:t>
            </a:r>
            <a:endParaRPr lang="zh-CN" altLang="en-US" b="1"/>
          </a:p>
        </p:txBody>
      </p:sp>
      <p:sp>
        <p:nvSpPr>
          <p:cNvPr id="159748" name="矩形 159747"/>
          <p:cNvSpPr/>
          <p:nvPr/>
        </p:nvSpPr>
        <p:spPr>
          <a:xfrm>
            <a:off x="4325938" y="1981200"/>
            <a:ext cx="3598862" cy="4318000"/>
          </a:xfrm>
          <a:prstGeom prst="rect">
            <a:avLst/>
          </a:prstGeom>
          <a:noFill/>
          <a:ln w="9525" cap="flat" cmpd="sng">
            <a:solidFill>
              <a:schemeClr val="tx1"/>
            </a:solidFill>
            <a:prstDash val="solid"/>
            <a:miter/>
            <a:headEnd type="none" w="med" len="med"/>
            <a:tailEnd type="none" w="med" len="med"/>
          </a:ln>
        </p:spPr>
        <p:txBody>
          <a:bodyPr/>
          <a:p>
            <a:endParaRPr lang="zh-CN" altLang="en-US"/>
          </a:p>
        </p:txBody>
      </p:sp>
      <p:grpSp>
        <p:nvGrpSpPr>
          <p:cNvPr id="159749" name="组合 159748"/>
          <p:cNvGrpSpPr/>
          <p:nvPr/>
        </p:nvGrpSpPr>
        <p:grpSpPr>
          <a:xfrm>
            <a:off x="4953000" y="2722563"/>
            <a:ext cx="2590800" cy="647700"/>
            <a:chOff x="0" y="0"/>
            <a:chExt cx="1632" cy="408"/>
          </a:xfrm>
        </p:grpSpPr>
        <p:sp>
          <p:nvSpPr>
            <p:cNvPr id="159750" name="矩形 159749"/>
            <p:cNvSpPr/>
            <p:nvPr/>
          </p:nvSpPr>
          <p:spPr>
            <a:xfrm>
              <a:off x="96" y="0"/>
              <a:ext cx="363" cy="408"/>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2400">
                  <a:latin typeface="Comic Sans MS" panose="030F0702030302020204" pitchFamily="66" charset="0"/>
                </a:rPr>
                <a:t>PCB</a:t>
              </a:r>
              <a:endParaRPr lang="en-US" altLang="zh-CN" sz="2400">
                <a:latin typeface="Comic Sans MS" panose="030F0702030302020204" pitchFamily="66" charset="0"/>
              </a:endParaRPr>
            </a:p>
          </p:txBody>
        </p:sp>
        <p:sp>
          <p:nvSpPr>
            <p:cNvPr id="159751" name="矩形 159750"/>
            <p:cNvSpPr/>
            <p:nvPr/>
          </p:nvSpPr>
          <p:spPr>
            <a:xfrm>
              <a:off x="1269" y="0"/>
              <a:ext cx="363" cy="408"/>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2400">
                  <a:latin typeface="Comic Sans MS" panose="030F0702030302020204" pitchFamily="66" charset="0"/>
                </a:rPr>
                <a:t>PCB</a:t>
              </a:r>
              <a:endParaRPr lang="en-US" altLang="zh-CN" sz="2400">
                <a:latin typeface="Comic Sans MS" panose="030F0702030302020204" pitchFamily="66" charset="0"/>
              </a:endParaRPr>
            </a:p>
          </p:txBody>
        </p:sp>
        <p:sp>
          <p:nvSpPr>
            <p:cNvPr id="159752" name="未知"/>
            <p:cNvSpPr/>
            <p:nvPr/>
          </p:nvSpPr>
          <p:spPr>
            <a:xfrm>
              <a:off x="384" y="120"/>
              <a:ext cx="336" cy="240"/>
            </a:xfrm>
            <a:custGeom>
              <a:avLst/>
              <a:gdLst/>
              <a:ahLst/>
              <a:cxnLst/>
              <a:pathLst>
                <a:path w="336" h="240">
                  <a:moveTo>
                    <a:pt x="0" y="240"/>
                  </a:moveTo>
                  <a:lnTo>
                    <a:pt x="240" y="240"/>
                  </a:lnTo>
                  <a:lnTo>
                    <a:pt x="240" y="0"/>
                  </a:lnTo>
                  <a:lnTo>
                    <a:pt x="336" y="0"/>
                  </a:lnTo>
                </a:path>
              </a:pathLst>
            </a:custGeom>
            <a:noFill/>
            <a:ln w="9525" cap="flat" cmpd="sng">
              <a:solidFill>
                <a:schemeClr val="tx1"/>
              </a:solidFill>
              <a:prstDash val="solid"/>
              <a:headEnd type="none" w="med" len="med"/>
              <a:tailEnd type="triangle" w="med" len="med"/>
            </a:ln>
          </p:spPr>
          <p:txBody>
            <a:bodyPr/>
            <a:p>
              <a:endParaRPr lang="zh-CN" altLang="en-US"/>
            </a:p>
          </p:txBody>
        </p:sp>
        <p:sp>
          <p:nvSpPr>
            <p:cNvPr id="159753" name="未知"/>
            <p:cNvSpPr/>
            <p:nvPr/>
          </p:nvSpPr>
          <p:spPr>
            <a:xfrm>
              <a:off x="960" y="120"/>
              <a:ext cx="336" cy="240"/>
            </a:xfrm>
            <a:custGeom>
              <a:avLst/>
              <a:gdLst/>
              <a:ahLst/>
              <a:cxnLst/>
              <a:pathLst>
                <a:path w="336" h="240">
                  <a:moveTo>
                    <a:pt x="0" y="240"/>
                  </a:moveTo>
                  <a:lnTo>
                    <a:pt x="240" y="240"/>
                  </a:lnTo>
                  <a:lnTo>
                    <a:pt x="240" y="0"/>
                  </a:lnTo>
                  <a:lnTo>
                    <a:pt x="336" y="0"/>
                  </a:lnTo>
                </a:path>
              </a:pathLst>
            </a:custGeom>
            <a:noFill/>
            <a:ln w="9525" cap="flat" cmpd="sng">
              <a:solidFill>
                <a:schemeClr val="tx1"/>
              </a:solidFill>
              <a:prstDash val="solid"/>
              <a:headEnd type="none" w="med" len="med"/>
              <a:tailEnd type="triangle" w="med" len="med"/>
            </a:ln>
          </p:spPr>
          <p:txBody>
            <a:bodyPr/>
            <a:p>
              <a:endParaRPr lang="zh-CN" altLang="en-US"/>
            </a:p>
          </p:txBody>
        </p:sp>
        <p:sp>
          <p:nvSpPr>
            <p:cNvPr id="159754" name="矩形 159753"/>
            <p:cNvSpPr/>
            <p:nvPr/>
          </p:nvSpPr>
          <p:spPr>
            <a:xfrm>
              <a:off x="720" y="120"/>
              <a:ext cx="288" cy="144"/>
            </a:xfrm>
            <a:prstGeom prst="rect">
              <a:avLst/>
            </a:prstGeom>
            <a:noFill/>
            <a:ln w="9525">
              <a:noFill/>
            </a:ln>
          </p:spPr>
          <p:txBody>
            <a:bodyPr wrap="none" anchor="ctr"/>
            <a:p>
              <a:pPr algn="ctr"/>
              <a:r>
                <a:rPr lang="en-US" altLang="zh-CN" sz="2400">
                  <a:latin typeface="Comic Sans MS" panose="030F0702030302020204" pitchFamily="66" charset="0"/>
                </a:rPr>
                <a:t>…</a:t>
              </a:r>
              <a:endParaRPr lang="en-US" altLang="zh-CN" sz="2400">
                <a:latin typeface="Comic Sans MS" panose="030F0702030302020204" pitchFamily="66" charset="0"/>
              </a:endParaRPr>
            </a:p>
          </p:txBody>
        </p:sp>
        <p:sp>
          <p:nvSpPr>
            <p:cNvPr id="159755" name="直接连接符 159754"/>
            <p:cNvSpPr/>
            <p:nvPr/>
          </p:nvSpPr>
          <p:spPr>
            <a:xfrm>
              <a:off x="0" y="120"/>
              <a:ext cx="96" cy="0"/>
            </a:xfrm>
            <a:prstGeom prst="line">
              <a:avLst/>
            </a:prstGeom>
            <a:ln w="9525" cap="flat" cmpd="sng">
              <a:solidFill>
                <a:schemeClr val="tx1"/>
              </a:solidFill>
              <a:prstDash val="solid"/>
              <a:headEnd type="none" w="med" len="med"/>
              <a:tailEnd type="triangle" w="med" len="med"/>
            </a:ln>
          </p:spPr>
        </p:sp>
      </p:grpSp>
      <p:sp>
        <p:nvSpPr>
          <p:cNvPr id="159756" name="文本框 159755"/>
          <p:cNvSpPr txBox="1"/>
          <p:nvPr/>
        </p:nvSpPr>
        <p:spPr>
          <a:xfrm>
            <a:off x="4419600" y="2684463"/>
            <a:ext cx="533400" cy="457200"/>
          </a:xfrm>
          <a:prstGeom prst="rect">
            <a:avLst/>
          </a:prstGeom>
          <a:noFill/>
          <a:ln w="9525">
            <a:noFill/>
          </a:ln>
        </p:spPr>
        <p:txBody>
          <a:bodyPr>
            <a:spAutoFit/>
          </a:bodyPr>
          <a:p>
            <a:pPr>
              <a:spcBef>
                <a:spcPct val="50000"/>
              </a:spcBef>
            </a:pPr>
            <a:r>
              <a:rPr lang="en-US" altLang="zh-CN" sz="2400">
                <a:latin typeface="Comic Sans MS" panose="030F0702030302020204" pitchFamily="66" charset="0"/>
              </a:rPr>
              <a:t>c1</a:t>
            </a:r>
            <a:endParaRPr lang="en-US" altLang="zh-CN" sz="2400">
              <a:latin typeface="Comic Sans MS" panose="030F0702030302020204" pitchFamily="66" charset="0"/>
            </a:endParaRPr>
          </a:p>
        </p:txBody>
      </p:sp>
      <p:grpSp>
        <p:nvGrpSpPr>
          <p:cNvPr id="159757" name="组合 159756"/>
          <p:cNvGrpSpPr/>
          <p:nvPr/>
        </p:nvGrpSpPr>
        <p:grpSpPr>
          <a:xfrm>
            <a:off x="4953000" y="3789363"/>
            <a:ext cx="2590800" cy="647700"/>
            <a:chOff x="0" y="0"/>
            <a:chExt cx="1632" cy="408"/>
          </a:xfrm>
        </p:grpSpPr>
        <p:sp>
          <p:nvSpPr>
            <p:cNvPr id="159758" name="矩形 159757"/>
            <p:cNvSpPr/>
            <p:nvPr/>
          </p:nvSpPr>
          <p:spPr>
            <a:xfrm>
              <a:off x="96" y="0"/>
              <a:ext cx="363" cy="408"/>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2400">
                  <a:latin typeface="Comic Sans MS" panose="030F0702030302020204" pitchFamily="66" charset="0"/>
                </a:rPr>
                <a:t>PCB</a:t>
              </a:r>
              <a:endParaRPr lang="en-US" altLang="zh-CN" sz="2400">
                <a:latin typeface="Comic Sans MS" panose="030F0702030302020204" pitchFamily="66" charset="0"/>
              </a:endParaRPr>
            </a:p>
          </p:txBody>
        </p:sp>
        <p:sp>
          <p:nvSpPr>
            <p:cNvPr id="159759" name="矩形 159758"/>
            <p:cNvSpPr/>
            <p:nvPr/>
          </p:nvSpPr>
          <p:spPr>
            <a:xfrm>
              <a:off x="1269" y="0"/>
              <a:ext cx="363" cy="408"/>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2400">
                  <a:latin typeface="Comic Sans MS" panose="030F0702030302020204" pitchFamily="66" charset="0"/>
                </a:rPr>
                <a:t>PCB</a:t>
              </a:r>
              <a:endParaRPr lang="en-US" altLang="zh-CN" sz="2400">
                <a:latin typeface="Comic Sans MS" panose="030F0702030302020204" pitchFamily="66" charset="0"/>
              </a:endParaRPr>
            </a:p>
          </p:txBody>
        </p:sp>
        <p:sp>
          <p:nvSpPr>
            <p:cNvPr id="159760" name="未知"/>
            <p:cNvSpPr/>
            <p:nvPr/>
          </p:nvSpPr>
          <p:spPr>
            <a:xfrm>
              <a:off x="384" y="120"/>
              <a:ext cx="336" cy="240"/>
            </a:xfrm>
            <a:custGeom>
              <a:avLst/>
              <a:gdLst/>
              <a:ahLst/>
              <a:cxnLst/>
              <a:pathLst>
                <a:path w="336" h="240">
                  <a:moveTo>
                    <a:pt x="0" y="240"/>
                  </a:moveTo>
                  <a:lnTo>
                    <a:pt x="240" y="240"/>
                  </a:lnTo>
                  <a:lnTo>
                    <a:pt x="240" y="0"/>
                  </a:lnTo>
                  <a:lnTo>
                    <a:pt x="336" y="0"/>
                  </a:lnTo>
                </a:path>
              </a:pathLst>
            </a:custGeom>
            <a:noFill/>
            <a:ln w="9525" cap="flat" cmpd="sng">
              <a:solidFill>
                <a:schemeClr val="tx1"/>
              </a:solidFill>
              <a:prstDash val="solid"/>
              <a:headEnd type="none" w="med" len="med"/>
              <a:tailEnd type="triangle" w="med" len="med"/>
            </a:ln>
          </p:spPr>
          <p:txBody>
            <a:bodyPr/>
            <a:p>
              <a:endParaRPr lang="zh-CN" altLang="en-US"/>
            </a:p>
          </p:txBody>
        </p:sp>
        <p:sp>
          <p:nvSpPr>
            <p:cNvPr id="159761" name="未知"/>
            <p:cNvSpPr/>
            <p:nvPr/>
          </p:nvSpPr>
          <p:spPr>
            <a:xfrm>
              <a:off x="960" y="120"/>
              <a:ext cx="336" cy="240"/>
            </a:xfrm>
            <a:custGeom>
              <a:avLst/>
              <a:gdLst/>
              <a:ahLst/>
              <a:cxnLst/>
              <a:pathLst>
                <a:path w="336" h="240">
                  <a:moveTo>
                    <a:pt x="0" y="240"/>
                  </a:moveTo>
                  <a:lnTo>
                    <a:pt x="240" y="240"/>
                  </a:lnTo>
                  <a:lnTo>
                    <a:pt x="240" y="0"/>
                  </a:lnTo>
                  <a:lnTo>
                    <a:pt x="336" y="0"/>
                  </a:lnTo>
                </a:path>
              </a:pathLst>
            </a:custGeom>
            <a:noFill/>
            <a:ln w="9525" cap="flat" cmpd="sng">
              <a:solidFill>
                <a:schemeClr val="tx1"/>
              </a:solidFill>
              <a:prstDash val="solid"/>
              <a:headEnd type="none" w="med" len="med"/>
              <a:tailEnd type="triangle" w="med" len="med"/>
            </a:ln>
          </p:spPr>
          <p:txBody>
            <a:bodyPr/>
            <a:p>
              <a:endParaRPr lang="zh-CN" altLang="en-US"/>
            </a:p>
          </p:txBody>
        </p:sp>
        <p:sp>
          <p:nvSpPr>
            <p:cNvPr id="159762" name="矩形 159761"/>
            <p:cNvSpPr/>
            <p:nvPr/>
          </p:nvSpPr>
          <p:spPr>
            <a:xfrm>
              <a:off x="720" y="120"/>
              <a:ext cx="288" cy="144"/>
            </a:xfrm>
            <a:prstGeom prst="rect">
              <a:avLst/>
            </a:prstGeom>
            <a:noFill/>
            <a:ln w="9525">
              <a:noFill/>
            </a:ln>
          </p:spPr>
          <p:txBody>
            <a:bodyPr wrap="none" anchor="ctr"/>
            <a:p>
              <a:pPr algn="ctr"/>
              <a:r>
                <a:rPr lang="en-US" altLang="zh-CN" sz="2400">
                  <a:latin typeface="Comic Sans MS" panose="030F0702030302020204" pitchFamily="66" charset="0"/>
                </a:rPr>
                <a:t>…</a:t>
              </a:r>
              <a:endParaRPr lang="en-US" altLang="zh-CN" sz="2400">
                <a:latin typeface="Comic Sans MS" panose="030F0702030302020204" pitchFamily="66" charset="0"/>
              </a:endParaRPr>
            </a:p>
          </p:txBody>
        </p:sp>
        <p:sp>
          <p:nvSpPr>
            <p:cNvPr id="159763" name="直接连接符 159762"/>
            <p:cNvSpPr/>
            <p:nvPr/>
          </p:nvSpPr>
          <p:spPr>
            <a:xfrm>
              <a:off x="0" y="120"/>
              <a:ext cx="96" cy="0"/>
            </a:xfrm>
            <a:prstGeom prst="line">
              <a:avLst/>
            </a:prstGeom>
            <a:ln w="9525" cap="flat" cmpd="sng">
              <a:solidFill>
                <a:schemeClr val="tx1"/>
              </a:solidFill>
              <a:prstDash val="solid"/>
              <a:headEnd type="none" w="med" len="med"/>
              <a:tailEnd type="triangle" w="med" len="med"/>
            </a:ln>
          </p:spPr>
        </p:sp>
      </p:grpSp>
      <p:sp>
        <p:nvSpPr>
          <p:cNvPr id="159764" name="文本框 159763"/>
          <p:cNvSpPr txBox="1"/>
          <p:nvPr/>
        </p:nvSpPr>
        <p:spPr>
          <a:xfrm>
            <a:off x="4419600" y="3751263"/>
            <a:ext cx="609600" cy="457200"/>
          </a:xfrm>
          <a:prstGeom prst="rect">
            <a:avLst/>
          </a:prstGeom>
          <a:noFill/>
          <a:ln w="9525">
            <a:noFill/>
          </a:ln>
        </p:spPr>
        <p:txBody>
          <a:bodyPr>
            <a:spAutoFit/>
          </a:bodyPr>
          <a:p>
            <a:pPr>
              <a:spcBef>
                <a:spcPct val="50000"/>
              </a:spcBef>
            </a:pPr>
            <a:r>
              <a:rPr lang="en-US" altLang="zh-CN" sz="2400">
                <a:latin typeface="Comic Sans MS" panose="030F0702030302020204" pitchFamily="66" charset="0"/>
              </a:rPr>
              <a:t>c2</a:t>
            </a:r>
            <a:endParaRPr lang="en-US" altLang="zh-CN" sz="2400">
              <a:latin typeface="Comic Sans MS" panose="030F0702030302020204" pitchFamily="66" charset="0"/>
            </a:endParaRPr>
          </a:p>
        </p:txBody>
      </p:sp>
      <p:sp>
        <p:nvSpPr>
          <p:cNvPr id="159765" name="矩形 159764"/>
          <p:cNvSpPr/>
          <p:nvPr/>
        </p:nvSpPr>
        <p:spPr>
          <a:xfrm>
            <a:off x="1524000" y="2171700"/>
            <a:ext cx="576263" cy="6477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2400">
                <a:latin typeface="Comic Sans MS" panose="030F0702030302020204" pitchFamily="66" charset="0"/>
              </a:rPr>
              <a:t>PCB</a:t>
            </a:r>
            <a:endParaRPr lang="en-US" altLang="zh-CN" sz="2400">
              <a:latin typeface="Comic Sans MS" panose="030F0702030302020204" pitchFamily="66" charset="0"/>
            </a:endParaRPr>
          </a:p>
        </p:txBody>
      </p:sp>
      <p:sp>
        <p:nvSpPr>
          <p:cNvPr id="159766" name="矩形 159765"/>
          <p:cNvSpPr/>
          <p:nvPr/>
        </p:nvSpPr>
        <p:spPr>
          <a:xfrm>
            <a:off x="3386138" y="2171700"/>
            <a:ext cx="576262" cy="6477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2400">
                <a:latin typeface="Comic Sans MS" panose="030F0702030302020204" pitchFamily="66" charset="0"/>
              </a:rPr>
              <a:t>PCB</a:t>
            </a:r>
            <a:endParaRPr lang="en-US" altLang="zh-CN" sz="2400">
              <a:latin typeface="Comic Sans MS" panose="030F0702030302020204" pitchFamily="66" charset="0"/>
            </a:endParaRPr>
          </a:p>
        </p:txBody>
      </p:sp>
      <p:sp>
        <p:nvSpPr>
          <p:cNvPr id="159767" name="未知"/>
          <p:cNvSpPr/>
          <p:nvPr/>
        </p:nvSpPr>
        <p:spPr>
          <a:xfrm>
            <a:off x="1981200" y="2362200"/>
            <a:ext cx="533400" cy="381000"/>
          </a:xfrm>
          <a:custGeom>
            <a:avLst/>
            <a:gdLst/>
            <a:ahLst/>
            <a:cxnLst/>
            <a:pathLst>
              <a:path w="336" h="240">
                <a:moveTo>
                  <a:pt x="0" y="240"/>
                </a:moveTo>
                <a:lnTo>
                  <a:pt x="240" y="240"/>
                </a:lnTo>
                <a:lnTo>
                  <a:pt x="240" y="0"/>
                </a:lnTo>
                <a:lnTo>
                  <a:pt x="336" y="0"/>
                </a:lnTo>
              </a:path>
            </a:pathLst>
          </a:custGeom>
          <a:noFill/>
          <a:ln w="9525" cap="flat" cmpd="sng">
            <a:solidFill>
              <a:schemeClr val="tx1"/>
            </a:solidFill>
            <a:prstDash val="solid"/>
            <a:headEnd type="none" w="med" len="med"/>
            <a:tailEnd type="triangle" w="med" len="med"/>
          </a:ln>
        </p:spPr>
        <p:txBody>
          <a:bodyPr/>
          <a:p>
            <a:endParaRPr lang="zh-CN" altLang="en-US"/>
          </a:p>
        </p:txBody>
      </p:sp>
      <p:sp>
        <p:nvSpPr>
          <p:cNvPr id="159768" name="未知"/>
          <p:cNvSpPr/>
          <p:nvPr/>
        </p:nvSpPr>
        <p:spPr>
          <a:xfrm>
            <a:off x="2819400" y="2362200"/>
            <a:ext cx="533400" cy="381000"/>
          </a:xfrm>
          <a:custGeom>
            <a:avLst/>
            <a:gdLst/>
            <a:ahLst/>
            <a:cxnLst/>
            <a:pathLst>
              <a:path w="336" h="240">
                <a:moveTo>
                  <a:pt x="0" y="240"/>
                </a:moveTo>
                <a:lnTo>
                  <a:pt x="240" y="240"/>
                </a:lnTo>
                <a:lnTo>
                  <a:pt x="240" y="0"/>
                </a:lnTo>
                <a:lnTo>
                  <a:pt x="336" y="0"/>
                </a:lnTo>
              </a:path>
            </a:pathLst>
          </a:custGeom>
          <a:noFill/>
          <a:ln w="9525" cap="flat" cmpd="sng">
            <a:solidFill>
              <a:schemeClr val="tx1"/>
            </a:solidFill>
            <a:prstDash val="solid"/>
            <a:headEnd type="none" w="med" len="med"/>
            <a:tailEnd type="triangle" w="med" len="med"/>
          </a:ln>
        </p:spPr>
        <p:txBody>
          <a:bodyPr/>
          <a:p>
            <a:endParaRPr lang="zh-CN" altLang="en-US"/>
          </a:p>
        </p:txBody>
      </p:sp>
      <p:sp>
        <p:nvSpPr>
          <p:cNvPr id="159769" name="矩形 159768"/>
          <p:cNvSpPr/>
          <p:nvPr/>
        </p:nvSpPr>
        <p:spPr>
          <a:xfrm>
            <a:off x="2514600" y="2362200"/>
            <a:ext cx="457200" cy="228600"/>
          </a:xfrm>
          <a:prstGeom prst="rect">
            <a:avLst/>
          </a:prstGeom>
          <a:noFill/>
          <a:ln w="9525">
            <a:noFill/>
          </a:ln>
        </p:spPr>
        <p:txBody>
          <a:bodyPr wrap="none" anchor="ctr"/>
          <a:p>
            <a:pPr algn="ctr"/>
            <a:r>
              <a:rPr lang="en-US" altLang="zh-CN" sz="2400">
                <a:latin typeface="Comic Sans MS" panose="030F0702030302020204" pitchFamily="66" charset="0"/>
              </a:rPr>
              <a:t>…</a:t>
            </a:r>
            <a:endParaRPr lang="en-US" altLang="zh-CN" sz="2400">
              <a:latin typeface="Comic Sans MS" panose="030F0702030302020204" pitchFamily="66" charset="0"/>
            </a:endParaRPr>
          </a:p>
        </p:txBody>
      </p:sp>
      <p:sp>
        <p:nvSpPr>
          <p:cNvPr id="159770" name="直接连接符 159769"/>
          <p:cNvSpPr/>
          <p:nvPr/>
        </p:nvSpPr>
        <p:spPr>
          <a:xfrm>
            <a:off x="1371600" y="2362200"/>
            <a:ext cx="152400" cy="0"/>
          </a:xfrm>
          <a:prstGeom prst="line">
            <a:avLst/>
          </a:prstGeom>
          <a:ln w="9525" cap="flat" cmpd="sng">
            <a:solidFill>
              <a:schemeClr val="tx1"/>
            </a:solidFill>
            <a:prstDash val="solid"/>
            <a:headEnd type="none" w="med" len="med"/>
            <a:tailEnd type="triangle" w="med" len="med"/>
          </a:ln>
        </p:spPr>
      </p:sp>
      <p:sp>
        <p:nvSpPr>
          <p:cNvPr id="159771" name="矩形 159770"/>
          <p:cNvSpPr/>
          <p:nvPr/>
        </p:nvSpPr>
        <p:spPr>
          <a:xfrm>
            <a:off x="1524000" y="4914900"/>
            <a:ext cx="576263" cy="6477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2400">
                <a:latin typeface="Comic Sans MS" panose="030F0702030302020204" pitchFamily="66" charset="0"/>
              </a:rPr>
              <a:t>PCB</a:t>
            </a:r>
            <a:endParaRPr lang="en-US" altLang="zh-CN" sz="2400">
              <a:latin typeface="Comic Sans MS" panose="030F0702030302020204" pitchFamily="66" charset="0"/>
            </a:endParaRPr>
          </a:p>
        </p:txBody>
      </p:sp>
      <p:sp>
        <p:nvSpPr>
          <p:cNvPr id="159772" name="矩形 159771"/>
          <p:cNvSpPr/>
          <p:nvPr/>
        </p:nvSpPr>
        <p:spPr>
          <a:xfrm>
            <a:off x="3386138" y="4914900"/>
            <a:ext cx="576262" cy="647700"/>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2400">
                <a:latin typeface="Comic Sans MS" panose="030F0702030302020204" pitchFamily="66" charset="0"/>
              </a:rPr>
              <a:t>PCB</a:t>
            </a:r>
            <a:endParaRPr lang="en-US" altLang="zh-CN" sz="2400">
              <a:latin typeface="Comic Sans MS" panose="030F0702030302020204" pitchFamily="66" charset="0"/>
            </a:endParaRPr>
          </a:p>
        </p:txBody>
      </p:sp>
      <p:sp>
        <p:nvSpPr>
          <p:cNvPr id="159773" name="未知"/>
          <p:cNvSpPr/>
          <p:nvPr/>
        </p:nvSpPr>
        <p:spPr>
          <a:xfrm>
            <a:off x="1981200" y="5105400"/>
            <a:ext cx="533400" cy="381000"/>
          </a:xfrm>
          <a:custGeom>
            <a:avLst/>
            <a:gdLst/>
            <a:ahLst/>
            <a:cxnLst/>
            <a:pathLst>
              <a:path w="336" h="240">
                <a:moveTo>
                  <a:pt x="0" y="240"/>
                </a:moveTo>
                <a:lnTo>
                  <a:pt x="240" y="240"/>
                </a:lnTo>
                <a:lnTo>
                  <a:pt x="240" y="0"/>
                </a:lnTo>
                <a:lnTo>
                  <a:pt x="336" y="0"/>
                </a:lnTo>
              </a:path>
            </a:pathLst>
          </a:custGeom>
          <a:noFill/>
          <a:ln w="9525" cap="flat" cmpd="sng">
            <a:solidFill>
              <a:schemeClr val="tx1"/>
            </a:solidFill>
            <a:prstDash val="solid"/>
            <a:headEnd type="none" w="med" len="med"/>
            <a:tailEnd type="triangle" w="med" len="med"/>
          </a:ln>
        </p:spPr>
        <p:txBody>
          <a:bodyPr/>
          <a:p>
            <a:endParaRPr lang="zh-CN" altLang="en-US"/>
          </a:p>
        </p:txBody>
      </p:sp>
      <p:sp>
        <p:nvSpPr>
          <p:cNvPr id="159774" name="未知"/>
          <p:cNvSpPr/>
          <p:nvPr/>
        </p:nvSpPr>
        <p:spPr>
          <a:xfrm>
            <a:off x="2819400" y="5105400"/>
            <a:ext cx="533400" cy="381000"/>
          </a:xfrm>
          <a:custGeom>
            <a:avLst/>
            <a:gdLst/>
            <a:ahLst/>
            <a:cxnLst/>
            <a:pathLst>
              <a:path w="336" h="240">
                <a:moveTo>
                  <a:pt x="0" y="240"/>
                </a:moveTo>
                <a:lnTo>
                  <a:pt x="240" y="240"/>
                </a:lnTo>
                <a:lnTo>
                  <a:pt x="240" y="0"/>
                </a:lnTo>
                <a:lnTo>
                  <a:pt x="336" y="0"/>
                </a:lnTo>
              </a:path>
            </a:pathLst>
          </a:custGeom>
          <a:noFill/>
          <a:ln w="9525" cap="flat" cmpd="sng">
            <a:solidFill>
              <a:schemeClr val="tx1"/>
            </a:solidFill>
            <a:prstDash val="solid"/>
            <a:headEnd type="none" w="med" len="med"/>
            <a:tailEnd type="triangle" w="med" len="med"/>
          </a:ln>
        </p:spPr>
        <p:txBody>
          <a:bodyPr/>
          <a:p>
            <a:endParaRPr lang="zh-CN" altLang="en-US"/>
          </a:p>
        </p:txBody>
      </p:sp>
      <p:sp>
        <p:nvSpPr>
          <p:cNvPr id="159775" name="矩形 159774"/>
          <p:cNvSpPr/>
          <p:nvPr/>
        </p:nvSpPr>
        <p:spPr>
          <a:xfrm>
            <a:off x="2514600" y="5105400"/>
            <a:ext cx="457200" cy="228600"/>
          </a:xfrm>
          <a:prstGeom prst="rect">
            <a:avLst/>
          </a:prstGeom>
          <a:noFill/>
          <a:ln w="9525">
            <a:noFill/>
          </a:ln>
        </p:spPr>
        <p:txBody>
          <a:bodyPr wrap="none" anchor="ctr"/>
          <a:p>
            <a:pPr algn="ctr"/>
            <a:r>
              <a:rPr lang="en-US" altLang="zh-CN" sz="2400">
                <a:latin typeface="Comic Sans MS" panose="030F0702030302020204" pitchFamily="66" charset="0"/>
              </a:rPr>
              <a:t>…</a:t>
            </a:r>
            <a:endParaRPr lang="en-US" altLang="zh-CN" sz="2400">
              <a:latin typeface="Comic Sans MS" panose="030F0702030302020204" pitchFamily="66" charset="0"/>
            </a:endParaRPr>
          </a:p>
        </p:txBody>
      </p:sp>
      <p:sp>
        <p:nvSpPr>
          <p:cNvPr id="159776" name="直接连接符 159775"/>
          <p:cNvSpPr/>
          <p:nvPr/>
        </p:nvSpPr>
        <p:spPr>
          <a:xfrm>
            <a:off x="1371600" y="5105400"/>
            <a:ext cx="152400" cy="0"/>
          </a:xfrm>
          <a:prstGeom prst="line">
            <a:avLst/>
          </a:prstGeom>
          <a:ln w="9525" cap="flat" cmpd="sng">
            <a:solidFill>
              <a:schemeClr val="tx1"/>
            </a:solidFill>
            <a:prstDash val="solid"/>
            <a:headEnd type="none" w="med" len="med"/>
            <a:tailEnd type="triangle" w="med" len="med"/>
          </a:ln>
        </p:spPr>
      </p:sp>
      <p:sp>
        <p:nvSpPr>
          <p:cNvPr id="159777" name="文本框 159776"/>
          <p:cNvSpPr txBox="1"/>
          <p:nvPr/>
        </p:nvSpPr>
        <p:spPr>
          <a:xfrm>
            <a:off x="1905000" y="2895600"/>
            <a:ext cx="1524000" cy="457200"/>
          </a:xfrm>
          <a:prstGeom prst="rect">
            <a:avLst/>
          </a:prstGeom>
          <a:noFill/>
          <a:ln w="9525">
            <a:noFill/>
          </a:ln>
        </p:spPr>
        <p:txBody>
          <a:bodyPr>
            <a:spAutoFit/>
          </a:bodyPr>
          <a:p>
            <a:pPr>
              <a:spcBef>
                <a:spcPct val="50000"/>
              </a:spcBef>
            </a:pPr>
            <a:r>
              <a:rPr lang="zh-CN" altLang="en-US" sz="2400">
                <a:latin typeface="Comic Sans MS" panose="030F0702030302020204" pitchFamily="66" charset="0"/>
              </a:rPr>
              <a:t>入口队列</a:t>
            </a:r>
            <a:endParaRPr lang="zh-CN" altLang="en-US" sz="2400">
              <a:latin typeface="Comic Sans MS" panose="030F0702030302020204" pitchFamily="66" charset="0"/>
            </a:endParaRPr>
          </a:p>
        </p:txBody>
      </p:sp>
      <p:sp>
        <p:nvSpPr>
          <p:cNvPr id="159778" name="文本框 159777"/>
          <p:cNvSpPr txBox="1"/>
          <p:nvPr/>
        </p:nvSpPr>
        <p:spPr>
          <a:xfrm>
            <a:off x="1905000" y="5715000"/>
            <a:ext cx="1524000" cy="457200"/>
          </a:xfrm>
          <a:prstGeom prst="rect">
            <a:avLst/>
          </a:prstGeom>
          <a:noFill/>
          <a:ln w="9525">
            <a:noFill/>
          </a:ln>
        </p:spPr>
        <p:txBody>
          <a:bodyPr>
            <a:spAutoFit/>
          </a:bodyPr>
          <a:p>
            <a:pPr>
              <a:spcBef>
                <a:spcPct val="50000"/>
              </a:spcBef>
            </a:pPr>
            <a:r>
              <a:rPr lang="zh-CN" altLang="en-US" sz="2400">
                <a:latin typeface="Comic Sans MS" panose="030F0702030302020204" pitchFamily="66" charset="0"/>
              </a:rPr>
              <a:t>紧急队列</a:t>
            </a:r>
            <a:endParaRPr lang="zh-CN" altLang="en-US" sz="2400">
              <a:latin typeface="Comic Sans MS" panose="030F0702030302020204" pitchFamily="66" charset="0"/>
            </a:endParaRPr>
          </a:p>
        </p:txBody>
      </p:sp>
      <p:sp>
        <p:nvSpPr>
          <p:cNvPr id="159779" name="矩形 159778"/>
          <p:cNvSpPr/>
          <p:nvPr/>
        </p:nvSpPr>
        <p:spPr>
          <a:xfrm>
            <a:off x="5105400" y="5632450"/>
            <a:ext cx="2133600" cy="533400"/>
          </a:xfrm>
          <a:prstGeom prst="rect">
            <a:avLst/>
          </a:prstGeom>
          <a:noFill/>
          <a:ln w="9525">
            <a:noFill/>
          </a:ln>
        </p:spPr>
        <p:txBody>
          <a:bodyPr wrap="none" anchor="ctr"/>
          <a:p>
            <a:pPr algn="ctr"/>
            <a:r>
              <a:rPr lang="zh-CN" altLang="en-US" sz="2400">
                <a:latin typeface="Comic Sans MS" panose="030F0702030302020204" pitchFamily="66" charset="0"/>
              </a:rPr>
              <a:t>初始化代码</a:t>
            </a:r>
            <a:endParaRPr lang="zh-CN" altLang="en-US" sz="2400">
              <a:latin typeface="Comic Sans MS" panose="030F0702030302020204" pitchFamily="66" charset="0"/>
            </a:endParaRPr>
          </a:p>
        </p:txBody>
      </p:sp>
      <p:sp>
        <p:nvSpPr>
          <p:cNvPr id="159780" name="矩形 159779"/>
          <p:cNvSpPr/>
          <p:nvPr/>
        </p:nvSpPr>
        <p:spPr>
          <a:xfrm>
            <a:off x="4267200" y="4800600"/>
            <a:ext cx="152400" cy="1460500"/>
          </a:xfrm>
          <a:prstGeom prst="rect">
            <a:avLst/>
          </a:prstGeom>
          <a:solidFill>
            <a:schemeClr val="bg1"/>
          </a:solidFill>
          <a:ln w="9525">
            <a:noFill/>
          </a:ln>
        </p:spPr>
        <p:txBody>
          <a:bodyPr wrap="none" anchor="ctr"/>
          <a:p>
            <a:pPr algn="ctr"/>
            <a:endParaRPr lang="zh-CN" altLang="en-US" sz="2400" dirty="0">
              <a:solidFill>
                <a:srgbClr val="336600"/>
              </a:solidFill>
              <a:latin typeface="Times New Roman" panose="02020603050405020304" pitchFamily="18" charset="0"/>
            </a:endParaRPr>
          </a:p>
        </p:txBody>
      </p:sp>
      <p:sp>
        <p:nvSpPr>
          <p:cNvPr id="159781" name="文本框 159780"/>
          <p:cNvSpPr txBox="1"/>
          <p:nvPr/>
        </p:nvSpPr>
        <p:spPr>
          <a:xfrm>
            <a:off x="5437188" y="2060575"/>
            <a:ext cx="1439862" cy="457200"/>
          </a:xfrm>
          <a:prstGeom prst="rect">
            <a:avLst/>
          </a:prstGeom>
          <a:noFill/>
          <a:ln w="9525">
            <a:noFill/>
          </a:ln>
        </p:spPr>
        <p:txBody>
          <a:bodyPr>
            <a:spAutoFit/>
          </a:bodyPr>
          <a:p>
            <a:pPr>
              <a:spcBef>
                <a:spcPct val="50000"/>
              </a:spcBef>
            </a:pPr>
            <a:r>
              <a:rPr lang="zh-CN" altLang="en-US" sz="2400">
                <a:latin typeface="Tahoma" panose="020B0604030504040204" pitchFamily="34" charset="0"/>
              </a:rPr>
              <a:t>共享变量</a:t>
            </a:r>
            <a:endParaRPr lang="zh-CN" altLang="en-US" sz="2400">
              <a:latin typeface="Tahoma" panose="020B0604030504040204" pitchFamily="34" charset="0"/>
            </a:endParaRPr>
          </a:p>
        </p:txBody>
      </p:sp>
      <p:sp>
        <p:nvSpPr>
          <p:cNvPr id="159782" name="文本框 159781"/>
          <p:cNvSpPr txBox="1"/>
          <p:nvPr/>
        </p:nvSpPr>
        <p:spPr>
          <a:xfrm>
            <a:off x="4643438" y="4797425"/>
            <a:ext cx="558800" cy="719138"/>
          </a:xfrm>
          <a:prstGeom prst="rect">
            <a:avLst/>
          </a:prstGeom>
          <a:noFill/>
          <a:ln w="9525" cap="flat" cmpd="sng">
            <a:solidFill>
              <a:schemeClr val="tx1"/>
            </a:solidFill>
            <a:prstDash val="solid"/>
            <a:miter/>
            <a:headEnd type="none" w="med" len="med"/>
            <a:tailEnd type="none" w="med" len="med"/>
          </a:ln>
        </p:spPr>
        <p:txBody>
          <a:bodyPr vert="eaVert">
            <a:spAutoFit/>
          </a:bodyPr>
          <a:p>
            <a:pPr>
              <a:spcBef>
                <a:spcPct val="50000"/>
              </a:spcBef>
            </a:pPr>
            <a:r>
              <a:rPr lang="zh-CN" altLang="en-US" sz="2400">
                <a:latin typeface="Tahoma" panose="020B0604030504040204" pitchFamily="34" charset="0"/>
              </a:rPr>
              <a:t>操作</a:t>
            </a:r>
            <a:endParaRPr lang="zh-CN" altLang="en-US" sz="2400">
              <a:latin typeface="Tahoma" panose="020B0604030504040204" pitchFamily="34" charset="0"/>
            </a:endParaRPr>
          </a:p>
        </p:txBody>
      </p:sp>
      <p:sp>
        <p:nvSpPr>
          <p:cNvPr id="159783" name="文本框 159782"/>
          <p:cNvSpPr txBox="1"/>
          <p:nvPr/>
        </p:nvSpPr>
        <p:spPr>
          <a:xfrm>
            <a:off x="5578475" y="4797425"/>
            <a:ext cx="558800" cy="719138"/>
          </a:xfrm>
          <a:prstGeom prst="rect">
            <a:avLst/>
          </a:prstGeom>
          <a:noFill/>
          <a:ln w="9525" cap="flat" cmpd="sng">
            <a:solidFill>
              <a:schemeClr val="tx1"/>
            </a:solidFill>
            <a:prstDash val="solid"/>
            <a:miter/>
            <a:headEnd type="none" w="med" len="med"/>
            <a:tailEnd type="none" w="med" len="med"/>
          </a:ln>
        </p:spPr>
        <p:txBody>
          <a:bodyPr vert="eaVert">
            <a:spAutoFit/>
          </a:bodyPr>
          <a:p>
            <a:pPr>
              <a:spcBef>
                <a:spcPct val="50000"/>
              </a:spcBef>
            </a:pPr>
            <a:r>
              <a:rPr lang="zh-CN" altLang="en-US" sz="2400">
                <a:latin typeface="Tahoma" panose="020B0604030504040204" pitchFamily="34" charset="0"/>
              </a:rPr>
              <a:t>操作</a:t>
            </a:r>
            <a:endParaRPr lang="zh-CN" altLang="en-US" sz="2400">
              <a:latin typeface="Tahoma" panose="020B0604030504040204" pitchFamily="34" charset="0"/>
            </a:endParaRPr>
          </a:p>
        </p:txBody>
      </p:sp>
      <p:sp>
        <p:nvSpPr>
          <p:cNvPr id="159784" name="文本框 159783"/>
          <p:cNvSpPr txBox="1"/>
          <p:nvPr/>
        </p:nvSpPr>
        <p:spPr>
          <a:xfrm>
            <a:off x="6965950" y="4797425"/>
            <a:ext cx="558800" cy="719138"/>
          </a:xfrm>
          <a:prstGeom prst="rect">
            <a:avLst/>
          </a:prstGeom>
          <a:noFill/>
          <a:ln w="9525" cap="flat" cmpd="sng">
            <a:solidFill>
              <a:schemeClr val="tx1"/>
            </a:solidFill>
            <a:prstDash val="solid"/>
            <a:miter/>
            <a:headEnd type="none" w="med" len="med"/>
            <a:tailEnd type="none" w="med" len="med"/>
          </a:ln>
        </p:spPr>
        <p:txBody>
          <a:bodyPr vert="eaVert">
            <a:spAutoFit/>
          </a:bodyPr>
          <a:p>
            <a:pPr>
              <a:spcBef>
                <a:spcPct val="50000"/>
              </a:spcBef>
            </a:pPr>
            <a:r>
              <a:rPr lang="zh-CN" altLang="en-US" sz="2400">
                <a:latin typeface="Tahoma" panose="020B0604030504040204" pitchFamily="34" charset="0"/>
              </a:rPr>
              <a:t>操作</a:t>
            </a:r>
            <a:endParaRPr lang="zh-CN" altLang="en-US" sz="2400">
              <a:latin typeface="Tahoma" panose="020B0604030504040204" pitchFamily="34" charset="0"/>
            </a:endParaRPr>
          </a:p>
        </p:txBody>
      </p:sp>
      <p:sp>
        <p:nvSpPr>
          <p:cNvPr id="159785" name="文本框 159784"/>
          <p:cNvSpPr txBox="1"/>
          <p:nvPr/>
        </p:nvSpPr>
        <p:spPr>
          <a:xfrm>
            <a:off x="6300788" y="4797425"/>
            <a:ext cx="431800" cy="457200"/>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a:t>
            </a:r>
            <a:endParaRPr lang="en-US" altLang="zh-CN" sz="2400">
              <a:latin typeface="Tahoma" panose="020B0604030504040204" pitchFamily="34" charset="0"/>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0770" name="标题 160769"/>
          <p:cNvSpPr>
            <a:spLocks noGrp="1"/>
          </p:cNvSpPr>
          <p:nvPr>
            <p:ph type="title"/>
          </p:nvPr>
        </p:nvSpPr>
        <p:spPr/>
        <p:txBody>
          <a:bodyPr anchor="b"/>
          <a:p>
            <a:r>
              <a:rPr lang="zh-CN" altLang="en-US" b="1"/>
              <a:t>进入与离开</a:t>
            </a:r>
            <a:endParaRPr lang="zh-CN" altLang="en-US" b="1"/>
          </a:p>
        </p:txBody>
      </p:sp>
      <p:sp>
        <p:nvSpPr>
          <p:cNvPr id="160771" name="文本占位符 160770"/>
          <p:cNvSpPr>
            <a:spLocks noGrp="1"/>
          </p:cNvSpPr>
          <p:nvPr>
            <p:ph type="body" idx="1"/>
          </p:nvPr>
        </p:nvSpPr>
        <p:spPr/>
        <p:txBody>
          <a:bodyPr/>
          <a:p>
            <a:r>
              <a:rPr lang="zh-CN" altLang="en-US" b="1"/>
              <a:t>进入管程：</a:t>
            </a:r>
            <a:endParaRPr lang="zh-CN" altLang="en-US" b="1"/>
          </a:p>
          <a:p>
            <a:pPr lvl="1"/>
            <a:r>
              <a:rPr lang="zh-CN" altLang="en-US" b="1"/>
              <a:t>申请管程互斥权。</a:t>
            </a:r>
            <a:endParaRPr lang="zh-CN" altLang="en-US" b="1"/>
          </a:p>
          <a:p>
            <a:r>
              <a:rPr lang="zh-CN" altLang="en-US" b="1"/>
              <a:t>离开管程：</a:t>
            </a:r>
            <a:endParaRPr lang="zh-CN" altLang="en-US" b="1"/>
          </a:p>
          <a:p>
            <a:pPr lvl="1"/>
            <a:r>
              <a:rPr lang="zh-CN" altLang="en-US" b="1"/>
              <a:t>如紧急等待队列非空，唤醒第一个等待者；否则开放管程。</a:t>
            </a:r>
            <a:endParaRPr lang="zh-CN" altLang="en-US" b="1"/>
          </a:p>
          <a:p>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60771">
                                            <p:txEl>
                                              <p:charRg st="0" end="6"/>
                                            </p:txEl>
                                          </p:spTgt>
                                        </p:tgtEl>
                                        <p:attrNameLst>
                                          <p:attrName>style.visibility</p:attrName>
                                        </p:attrNameLst>
                                      </p:cBhvr>
                                      <p:to>
                                        <p:strVal val="visible"/>
                                      </p:to>
                                    </p:set>
                                    <p:animEffect transition="in" filter="wipe(left)">
                                      <p:cBhvr>
                                        <p:cTn id="7" dur="500"/>
                                        <p:tgtEl>
                                          <p:spTgt spid="160771">
                                            <p:txEl>
                                              <p:charRg st="0" end="6"/>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60771">
                                            <p:txEl>
                                              <p:charRg st="6" end="15"/>
                                            </p:txEl>
                                          </p:spTgt>
                                        </p:tgtEl>
                                        <p:attrNameLst>
                                          <p:attrName>style.visibility</p:attrName>
                                        </p:attrNameLst>
                                      </p:cBhvr>
                                      <p:to>
                                        <p:strVal val="visible"/>
                                      </p:to>
                                    </p:set>
                                    <p:animEffect transition="in" filter="wipe(left)">
                                      <p:cBhvr>
                                        <p:cTn id="10" dur="500"/>
                                        <p:tgtEl>
                                          <p:spTgt spid="160771">
                                            <p:txEl>
                                              <p:charRg st="6" end="1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160771">
                                            <p:txEl>
                                              <p:charRg st="15" end="21"/>
                                            </p:txEl>
                                          </p:spTgt>
                                        </p:tgtEl>
                                        <p:attrNameLst>
                                          <p:attrName>style.visibility</p:attrName>
                                        </p:attrNameLst>
                                      </p:cBhvr>
                                      <p:to>
                                        <p:strVal val="visible"/>
                                      </p:to>
                                    </p:set>
                                    <p:animEffect transition="in" filter="wipe(left)">
                                      <p:cBhvr>
                                        <p:cTn id="15" dur="500"/>
                                        <p:tgtEl>
                                          <p:spTgt spid="160771">
                                            <p:txEl>
                                              <p:charRg st="15" end="21"/>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60771">
                                            <p:txEl>
                                              <p:charRg st="21" end="48"/>
                                            </p:txEl>
                                          </p:spTgt>
                                        </p:tgtEl>
                                        <p:attrNameLst>
                                          <p:attrName>style.visibility</p:attrName>
                                        </p:attrNameLst>
                                      </p:cBhvr>
                                      <p:to>
                                        <p:strVal val="visible"/>
                                      </p:to>
                                    </p:set>
                                    <p:animEffect transition="in" filter="wipe(left)">
                                      <p:cBhvr>
                                        <p:cTn id="18" dur="500"/>
                                        <p:tgtEl>
                                          <p:spTgt spid="160771">
                                            <p:txEl>
                                              <p:charRg st="21" end="4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build="p"/>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1794" name="标题 161793"/>
          <p:cNvSpPr>
            <a:spLocks noGrp="1"/>
          </p:cNvSpPr>
          <p:nvPr>
            <p:ph type="title"/>
          </p:nvPr>
        </p:nvSpPr>
        <p:spPr/>
        <p:txBody>
          <a:bodyPr anchor="b"/>
          <a:p>
            <a:r>
              <a:rPr lang="zh-CN" altLang="en-US" b="1"/>
              <a:t> 条件变量操作</a:t>
            </a:r>
            <a:endParaRPr lang="zh-CN" altLang="en-US" b="1"/>
          </a:p>
        </p:txBody>
      </p:sp>
      <p:sp>
        <p:nvSpPr>
          <p:cNvPr id="161795" name="文本占位符 161794"/>
          <p:cNvSpPr>
            <a:spLocks noGrp="1"/>
          </p:cNvSpPr>
          <p:nvPr>
            <p:ph type="body" idx="1"/>
          </p:nvPr>
        </p:nvSpPr>
        <p:spPr/>
        <p:txBody>
          <a:bodyPr/>
          <a:p>
            <a:r>
              <a:rPr lang="zh-CN" altLang="en-US" sz="2800" b="1" dirty="0">
                <a:latin typeface="Comic Sans MS" panose="030F0702030302020204" pitchFamily="66" charset="0"/>
              </a:rPr>
              <a:t>Var c:condition;</a:t>
            </a:r>
            <a:endParaRPr lang="zh-CN" altLang="en-US" sz="2800" b="1" dirty="0">
              <a:latin typeface="Comic Sans MS" panose="030F0702030302020204" pitchFamily="66" charset="0"/>
            </a:endParaRPr>
          </a:p>
          <a:p>
            <a:r>
              <a:rPr lang="zh-CN" altLang="en-US" sz="2800" b="1" dirty="0">
                <a:latin typeface="Comic Sans MS" panose="030F0702030302020204" pitchFamily="66" charset="0"/>
              </a:rPr>
              <a:t>wait(c):</a:t>
            </a:r>
            <a:endParaRPr lang="zh-CN" altLang="en-US" sz="2800" b="1" dirty="0">
              <a:latin typeface="Comic Sans MS" panose="030F0702030302020204" pitchFamily="66" charset="0"/>
            </a:endParaRPr>
          </a:p>
          <a:p>
            <a:pPr lvl="1"/>
            <a:r>
              <a:rPr lang="zh-CN" altLang="en-US" sz="2400" b="1" dirty="0"/>
              <a:t>如紧急队列非空，唤醒第一个等待者，否则释放管程互斥权;</a:t>
            </a:r>
            <a:endParaRPr lang="zh-CN" altLang="en-US" sz="2400" b="1" dirty="0"/>
          </a:p>
          <a:p>
            <a:pPr lvl="1"/>
            <a:r>
              <a:rPr lang="zh-CN" altLang="en-US" sz="2400" b="1" dirty="0"/>
              <a:t>执行此操作的进程（线程）进入c链尾。</a:t>
            </a:r>
            <a:endParaRPr lang="zh-CN" altLang="en-US" sz="2400" b="1" dirty="0"/>
          </a:p>
          <a:p>
            <a:r>
              <a:rPr lang="zh-CN" altLang="en-US" sz="2800" b="1" dirty="0">
                <a:latin typeface="Comic Sans MS" panose="030F0702030302020204" pitchFamily="66" charset="0"/>
              </a:rPr>
              <a:t>signal(c):</a:t>
            </a:r>
            <a:endParaRPr lang="zh-CN" altLang="en-US" sz="2800" b="1" dirty="0">
              <a:latin typeface="Comic Sans MS" panose="030F0702030302020204" pitchFamily="66" charset="0"/>
            </a:endParaRPr>
          </a:p>
          <a:p>
            <a:pPr lvl="1"/>
            <a:r>
              <a:rPr lang="zh-CN" altLang="en-US" sz="2400" b="1" dirty="0"/>
              <a:t>如c链空，相当空操作。</a:t>
            </a:r>
            <a:endParaRPr lang="zh-CN" altLang="en-US" sz="2400" b="1" dirty="0"/>
          </a:p>
          <a:p>
            <a:pPr lvl="1"/>
            <a:r>
              <a:rPr lang="zh-CN" altLang="en-US" sz="2400" b="1" dirty="0"/>
              <a:t>否则唤醒第一个，执行此操作的进程（线程）进入紧急队列。</a:t>
            </a:r>
            <a:endParaRPr lang="zh-CN" altLang="en-US" sz="2400" b="1"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2818" name="文本框 162817"/>
          <p:cNvSpPr txBox="1"/>
          <p:nvPr/>
        </p:nvSpPr>
        <p:spPr>
          <a:xfrm>
            <a:off x="1295400" y="2209800"/>
            <a:ext cx="7772400" cy="457200"/>
          </a:xfrm>
          <a:prstGeom prst="rect">
            <a:avLst/>
          </a:prstGeom>
          <a:noFill/>
          <a:ln w="9525">
            <a:noFill/>
          </a:ln>
        </p:spPr>
        <p:txBody>
          <a:bodyPr>
            <a:spAutoFit/>
          </a:bodyPr>
          <a:p>
            <a:pPr>
              <a:spcBef>
                <a:spcPct val="50000"/>
              </a:spcBef>
            </a:pPr>
            <a:endParaRPr lang="zh-CN" altLang="en-US" sz="2400" dirty="0">
              <a:latin typeface="Comic Sans MS" panose="030F0702030302020204" pitchFamily="66" charset="0"/>
            </a:endParaRPr>
          </a:p>
        </p:txBody>
      </p:sp>
      <p:sp>
        <p:nvSpPr>
          <p:cNvPr id="162819" name="标题 162818"/>
          <p:cNvSpPr>
            <a:spLocks noGrp="1"/>
          </p:cNvSpPr>
          <p:nvPr>
            <p:ph type="title"/>
          </p:nvPr>
        </p:nvSpPr>
        <p:spPr/>
        <p:txBody>
          <a:bodyPr anchor="b"/>
          <a:p>
            <a:r>
              <a:rPr lang="en-US" altLang="zh-CN" b="1"/>
              <a:t>4.3.5.4 </a:t>
            </a:r>
            <a:r>
              <a:rPr lang="zh-CN" altLang="en-US" b="1"/>
              <a:t>管程的使用</a:t>
            </a:r>
            <a:endParaRPr lang="zh-CN" altLang="en-US" b="1"/>
          </a:p>
        </p:txBody>
      </p:sp>
      <p:sp>
        <p:nvSpPr>
          <p:cNvPr id="162820" name="文本占位符 162819"/>
          <p:cNvSpPr>
            <a:spLocks noGrp="1"/>
          </p:cNvSpPr>
          <p:nvPr>
            <p:ph type="body" idx="1"/>
          </p:nvPr>
        </p:nvSpPr>
        <p:spPr/>
        <p:txBody>
          <a:bodyPr/>
          <a:p>
            <a:pPr>
              <a:lnSpc>
                <a:spcPct val="90000"/>
              </a:lnSpc>
              <a:spcBef>
                <a:spcPct val="50000"/>
              </a:spcBef>
            </a:pPr>
            <a:r>
              <a:rPr lang="zh-CN" altLang="en-US" b="1">
                <a:latin typeface="Comic Sans MS" panose="030F0702030302020204" pitchFamily="66" charset="0"/>
              </a:rPr>
              <a:t>生产者</a:t>
            </a:r>
            <a:r>
              <a:rPr lang="en-US" altLang="zh-CN" b="1">
                <a:latin typeface="Comic Sans MS" panose="030F0702030302020204" pitchFamily="66" charset="0"/>
              </a:rPr>
              <a:t>/</a:t>
            </a:r>
            <a:r>
              <a:rPr lang="zh-CN" altLang="en-US" b="1">
                <a:latin typeface="Comic Sans MS" panose="030F0702030302020204" pitchFamily="66" charset="0"/>
              </a:rPr>
              <a:t>消费者问题</a:t>
            </a:r>
            <a:endParaRPr lang="zh-CN" altLang="en-US" b="1">
              <a:latin typeface="Comic Sans MS" panose="030F0702030302020204" pitchFamily="66" charset="0"/>
            </a:endParaRPr>
          </a:p>
          <a:p>
            <a:pPr>
              <a:lnSpc>
                <a:spcPct val="90000"/>
              </a:lnSpc>
              <a:spcBef>
                <a:spcPct val="50000"/>
              </a:spcBef>
            </a:pPr>
            <a:r>
              <a:rPr lang="zh-CN" altLang="en-US" b="1">
                <a:latin typeface="Comic Sans MS" panose="030F0702030302020204" pitchFamily="66" charset="0"/>
              </a:rPr>
              <a:t>读者</a:t>
            </a:r>
            <a:r>
              <a:rPr lang="en-US" altLang="zh-CN" b="1">
                <a:latin typeface="Comic Sans MS" panose="030F0702030302020204" pitchFamily="66" charset="0"/>
              </a:rPr>
              <a:t>/</a:t>
            </a:r>
            <a:r>
              <a:rPr lang="zh-CN" altLang="en-US" b="1">
                <a:latin typeface="Comic Sans MS" panose="030F0702030302020204" pitchFamily="66" charset="0"/>
              </a:rPr>
              <a:t>写者问题（写优先）</a:t>
            </a:r>
            <a:endParaRPr lang="zh-CN" altLang="en-US" b="1">
              <a:latin typeface="Comic Sans MS" panose="030F0702030302020204" pitchFamily="66" charset="0"/>
            </a:endParaRPr>
          </a:p>
          <a:p>
            <a:pPr>
              <a:lnSpc>
                <a:spcPct val="90000"/>
              </a:lnSpc>
              <a:spcBef>
                <a:spcPct val="50000"/>
              </a:spcBef>
            </a:pPr>
            <a:r>
              <a:rPr lang="zh-CN" altLang="en-US" b="1">
                <a:latin typeface="Comic Sans MS" panose="030F0702030302020204" pitchFamily="66" charset="0"/>
              </a:rPr>
              <a:t>哲学家就餐问题（</a:t>
            </a:r>
            <a:r>
              <a:rPr lang="en-US" altLang="zh-CN" b="1">
                <a:latin typeface="Comic Sans MS" panose="030F0702030302020204" pitchFamily="66" charset="0"/>
              </a:rPr>
              <a:t>another approach) </a:t>
            </a:r>
            <a:endParaRPr lang="en-US" altLang="zh-CN" b="1">
              <a:latin typeface="Comic Sans MS" panose="030F0702030302020204" pitchFamily="66" charset="0"/>
            </a:endParaRPr>
          </a:p>
          <a:p>
            <a:pPr>
              <a:lnSpc>
                <a:spcPct val="90000"/>
              </a:lnSpc>
              <a:spcBef>
                <a:spcPct val="50000"/>
              </a:spcBef>
            </a:pPr>
            <a:r>
              <a:rPr lang="en-US" altLang="zh-CN" b="1">
                <a:latin typeface="Comic Sans MS" panose="030F0702030302020204" pitchFamily="66" charset="0"/>
              </a:rPr>
              <a:t>Sleepy barber’s problem</a:t>
            </a:r>
            <a:endParaRPr lang="en-US" altLang="zh-CN" b="1">
              <a:latin typeface="Comic Sans MS" panose="030F0702030302020204" pitchFamily="66" charset="0"/>
            </a:endParaRPr>
          </a:p>
          <a:p>
            <a:pPr>
              <a:lnSpc>
                <a:spcPct val="90000"/>
              </a:lnSpc>
              <a:spcBef>
                <a:spcPct val="50000"/>
              </a:spcBef>
            </a:pPr>
            <a:r>
              <a:rPr lang="en-US" altLang="zh-CN" b="1">
                <a:latin typeface="Comic Sans MS" panose="030F0702030302020204" pitchFamily="66" charset="0"/>
              </a:rPr>
              <a:t>Disk head scheduler </a:t>
            </a:r>
            <a:endParaRPr lang="en-US" altLang="zh-CN" b="1">
              <a:latin typeface="Comic Sans MS" panose="030F0702030302020204" pitchFamily="66" charset="0"/>
            </a:endParaRPr>
          </a:p>
          <a:p>
            <a:pPr>
              <a:lnSpc>
                <a:spcPct val="90000"/>
              </a:lnSpc>
              <a:spcBef>
                <a:spcPct val="50000"/>
              </a:spcBef>
            </a:pPr>
            <a:r>
              <a:rPr lang="en-US" altLang="zh-CN" b="1">
                <a:latin typeface="Comic Sans MS" panose="030F0702030302020204" pitchFamily="66" charset="0"/>
              </a:rPr>
              <a:t>Single resource management   </a:t>
            </a:r>
            <a:endParaRPr lang="en-US" altLang="zh-CN" b="1">
              <a:latin typeface="Comic Sans MS" panose="030F0702030302020204" pitchFamily="66" charset="0"/>
            </a:endParaRPr>
          </a:p>
          <a:p>
            <a:pPr>
              <a:lnSpc>
                <a:spcPct val="90000"/>
              </a:lnSpc>
            </a:pPr>
            <a:endParaRPr lang="zh-CN" altLang="en-US"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标题 18433"/>
          <p:cNvSpPr>
            <a:spLocks noGrp="1"/>
          </p:cNvSpPr>
          <p:nvPr>
            <p:ph type="title"/>
          </p:nvPr>
        </p:nvSpPr>
        <p:spPr/>
        <p:txBody>
          <a:bodyPr anchor="b"/>
          <a:p>
            <a:r>
              <a:rPr lang="zh-CN" altLang="en-US" b="1"/>
              <a:t>关于就绪队列的整队问题</a:t>
            </a:r>
            <a:endParaRPr lang="zh-CN" altLang="en-US" b="1"/>
          </a:p>
        </p:txBody>
      </p:sp>
      <p:sp>
        <p:nvSpPr>
          <p:cNvPr id="18435" name="文本占位符 18434"/>
          <p:cNvSpPr>
            <a:spLocks noGrp="1"/>
          </p:cNvSpPr>
          <p:nvPr>
            <p:ph type="body" idx="1"/>
          </p:nvPr>
        </p:nvSpPr>
        <p:spPr>
          <a:xfrm>
            <a:off x="719138" y="1989138"/>
            <a:ext cx="7772400" cy="4114800"/>
          </a:xfrm>
        </p:spPr>
        <p:txBody>
          <a:bodyPr/>
          <a:p>
            <a:pPr>
              <a:lnSpc>
                <a:spcPct val="90000"/>
              </a:lnSpc>
              <a:buFont typeface="Wingdings" panose="05000000000000000000" pitchFamily="2" charset="2"/>
              <a:buNone/>
            </a:pPr>
            <a:r>
              <a:rPr lang="zh-CN" altLang="en-US" sz="2400"/>
              <a:t>    </a:t>
            </a:r>
            <a:r>
              <a:rPr lang="zh-CN" altLang="en-US" sz="4000"/>
              <a:t>设有</a:t>
            </a:r>
            <a:r>
              <a:rPr lang="en-US" altLang="zh-CN" sz="4000"/>
              <a:t>A,B,C,D</a:t>
            </a:r>
            <a:r>
              <a:rPr lang="zh-CN" altLang="en-US" sz="4000"/>
              <a:t>四个就绪进程</a:t>
            </a:r>
            <a:r>
              <a:rPr lang="en-US" altLang="zh-CN" sz="4000"/>
              <a:t>,</a:t>
            </a:r>
            <a:r>
              <a:rPr lang="zh-CN" altLang="en-US" sz="4000"/>
              <a:t>优先级依次为</a:t>
            </a:r>
            <a:r>
              <a:rPr lang="en-US" altLang="zh-CN" sz="4000"/>
              <a:t>2,10,30,35,</a:t>
            </a:r>
            <a:r>
              <a:rPr lang="zh-CN" altLang="en-US" sz="4000"/>
              <a:t>分析插队过程中出现的情况</a:t>
            </a:r>
            <a:r>
              <a:rPr lang="en-US" altLang="zh-CN" sz="4000"/>
              <a:t>.</a:t>
            </a:r>
            <a:endParaRPr lang="en-US" altLang="zh-CN" sz="4000"/>
          </a:p>
          <a:p>
            <a:pPr>
              <a:lnSpc>
                <a:spcPct val="80000"/>
              </a:lnSpc>
              <a:buFont typeface="Wingdings" panose="05000000000000000000" pitchFamily="2" charset="2"/>
              <a:buNone/>
            </a:pPr>
            <a:r>
              <a:rPr lang="en-US" altLang="zh-CN" sz="2800"/>
              <a:t>                                                                   </a:t>
            </a:r>
            <a:endParaRPr lang="en-US" altLang="zh-CN" sz="2800"/>
          </a:p>
          <a:p>
            <a:pPr>
              <a:buNone/>
            </a:pPr>
            <a:endParaRPr lang="zh-CN" altLang="en-US"/>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42" name="标题 163841"/>
          <p:cNvSpPr>
            <a:spLocks noGrp="1"/>
          </p:cNvSpPr>
          <p:nvPr>
            <p:ph type="title"/>
          </p:nvPr>
        </p:nvSpPr>
        <p:spPr/>
        <p:txBody>
          <a:bodyPr anchor="b"/>
          <a:p>
            <a:r>
              <a:rPr lang="zh-CN" altLang="en-US" b="1"/>
              <a:t>例</a:t>
            </a:r>
            <a:r>
              <a:rPr lang="en-US" altLang="zh-CN" b="1"/>
              <a:t>1.</a:t>
            </a:r>
            <a:r>
              <a:rPr lang="zh-CN" altLang="en-US" b="1"/>
              <a:t>生产消费问题</a:t>
            </a:r>
            <a:endParaRPr lang="zh-CN" altLang="en-US" b="1"/>
          </a:p>
        </p:txBody>
      </p:sp>
      <p:sp>
        <p:nvSpPr>
          <p:cNvPr id="163843" name="文本占位符 163842"/>
          <p:cNvSpPr>
            <a:spLocks noGrp="1"/>
          </p:cNvSpPr>
          <p:nvPr>
            <p:ph type="body" sz="half" idx="1"/>
          </p:nvPr>
        </p:nvSpPr>
        <p:spPr>
          <a:xfrm>
            <a:off x="611188" y="2017713"/>
            <a:ext cx="7705725" cy="4114800"/>
          </a:xfrm>
        </p:spPr>
        <p:txBody>
          <a:bodyPr/>
          <a:p>
            <a:pPr defTabSz="914400">
              <a:lnSpc>
                <a:spcPct val="80000"/>
              </a:lnSpc>
              <a:buClr>
                <a:schemeClr val="folHlink"/>
              </a:buClr>
              <a:buSzPct val="60000"/>
              <a:buFont typeface="Wingdings" panose="05000000000000000000" pitchFamily="2" charset="2"/>
              <a:buNone/>
              <a:tabLst>
                <a:tab pos="3140075" algn="l"/>
              </a:tabLst>
            </a:pPr>
            <a:r>
              <a:rPr lang="en-US" altLang="zh-CN" sz="2000" b="1">
                <a:latin typeface="Comic Sans MS" panose="030F0702030302020204" pitchFamily="66" charset="0"/>
              </a:rPr>
              <a:t>Type producer_consumer = MONITOR</a:t>
            </a:r>
            <a:endParaRPr lang="en-US" altLang="zh-CN" sz="2000" b="1">
              <a:latin typeface="Comic Sans MS" panose="030F0702030302020204" pitchFamily="66" charset="0"/>
            </a:endParaRPr>
          </a:p>
          <a:p>
            <a:pPr defTabSz="914400">
              <a:lnSpc>
                <a:spcPct val="80000"/>
              </a:lnSpc>
              <a:buClr>
                <a:schemeClr val="folHlink"/>
              </a:buClr>
              <a:buSzPct val="60000"/>
              <a:buFont typeface="Wingdings" panose="05000000000000000000" pitchFamily="2" charset="2"/>
              <a:buNone/>
              <a:tabLst>
                <a:tab pos="3140075" algn="l"/>
              </a:tabLst>
            </a:pPr>
            <a:r>
              <a:rPr lang="en-US" altLang="zh-CN" sz="2000" b="1">
                <a:latin typeface="Comic Sans MS" panose="030F0702030302020204" pitchFamily="66" charset="0"/>
              </a:rPr>
              <a:t>Var B:Array[0..n-1]Of integer;</a:t>
            </a:r>
            <a:endParaRPr lang="en-US" altLang="zh-CN" sz="2000" b="1">
              <a:latin typeface="Comic Sans MS" panose="030F0702030302020204" pitchFamily="66" charset="0"/>
            </a:endParaRPr>
          </a:p>
          <a:p>
            <a:pPr defTabSz="914400">
              <a:lnSpc>
                <a:spcPct val="80000"/>
              </a:lnSpc>
              <a:buClr>
                <a:schemeClr val="folHlink"/>
              </a:buClr>
              <a:buSzPct val="60000"/>
              <a:buFont typeface="Wingdings" panose="05000000000000000000" pitchFamily="2" charset="2"/>
              <a:buNone/>
              <a:tabLst>
                <a:tab pos="3140075" algn="l"/>
              </a:tabLst>
            </a:pPr>
            <a:r>
              <a:rPr lang="en-US" altLang="zh-CN" sz="2000" b="1">
                <a:latin typeface="Comic Sans MS" panose="030F0702030302020204" pitchFamily="66" charset="0"/>
              </a:rPr>
              <a:t>      count, in, out: integer;</a:t>
            </a:r>
            <a:endParaRPr lang="en-US" altLang="zh-CN" sz="2000" b="1">
              <a:latin typeface="Comic Sans MS" panose="030F0702030302020204" pitchFamily="66" charset="0"/>
            </a:endParaRPr>
          </a:p>
          <a:p>
            <a:pPr defTabSz="914400">
              <a:lnSpc>
                <a:spcPct val="80000"/>
              </a:lnSpc>
              <a:buClr>
                <a:schemeClr val="folHlink"/>
              </a:buClr>
              <a:buSzPct val="60000"/>
              <a:buFont typeface="Wingdings" panose="05000000000000000000" pitchFamily="2" charset="2"/>
              <a:buNone/>
              <a:tabLst>
                <a:tab pos="3140075" algn="l"/>
              </a:tabLst>
            </a:pPr>
            <a:r>
              <a:rPr lang="en-US" altLang="zh-CN" sz="2000" b="1">
                <a:latin typeface="Comic Sans MS" panose="030F0702030302020204" pitchFamily="66" charset="0"/>
              </a:rPr>
              <a:t>      pq, cq:condition;</a:t>
            </a:r>
            <a:endParaRPr lang="en-US" altLang="zh-CN" sz="2000" b="1">
              <a:latin typeface="Comic Sans MS" panose="030F0702030302020204" pitchFamily="66" charset="0"/>
            </a:endParaRPr>
          </a:p>
          <a:p>
            <a:pPr defTabSz="914400">
              <a:lnSpc>
                <a:spcPct val="80000"/>
              </a:lnSpc>
              <a:buClr>
                <a:schemeClr val="folHlink"/>
              </a:buClr>
              <a:buSzPct val="60000"/>
              <a:buFont typeface="Wingdings" panose="05000000000000000000" pitchFamily="2" charset="2"/>
              <a:buNone/>
              <a:tabLst>
                <a:tab pos="3140075" algn="l"/>
              </a:tabLst>
            </a:pPr>
            <a:r>
              <a:rPr lang="en-US" altLang="zh-CN" sz="2000" b="1">
                <a:latin typeface="Comic Sans MS" panose="030F0702030302020204" pitchFamily="66" charset="0"/>
              </a:rPr>
              <a:t>define put_in, get_out;</a:t>
            </a:r>
            <a:endParaRPr lang="en-US" altLang="zh-CN" sz="2000" b="1">
              <a:latin typeface="Comic Sans MS" panose="030F0702030302020204" pitchFamily="66" charset="0"/>
            </a:endParaRPr>
          </a:p>
          <a:p>
            <a:pPr defTabSz="914400">
              <a:lnSpc>
                <a:spcPct val="80000"/>
              </a:lnSpc>
              <a:buClr>
                <a:schemeClr val="folHlink"/>
              </a:buClr>
              <a:buSzPct val="60000"/>
              <a:buFont typeface="Wingdings" panose="05000000000000000000" pitchFamily="2" charset="2"/>
              <a:buNone/>
              <a:tabLst>
                <a:tab pos="3140075" algn="l"/>
              </a:tabLst>
            </a:pPr>
            <a:r>
              <a:rPr lang="en-US" altLang="zh-CN" sz="2000" b="1">
                <a:latin typeface="Comic Sans MS" panose="030F0702030302020204" pitchFamily="66" charset="0"/>
              </a:rPr>
              <a:t>Procedure put_in(item:integer);</a:t>
            </a:r>
            <a:endParaRPr lang="en-US" altLang="zh-CN" sz="2000" b="1">
              <a:latin typeface="Comic Sans MS" panose="030F0702030302020204" pitchFamily="66" charset="0"/>
            </a:endParaRPr>
          </a:p>
          <a:p>
            <a:pPr defTabSz="914400">
              <a:lnSpc>
                <a:spcPct val="80000"/>
              </a:lnSpc>
              <a:buClr>
                <a:schemeClr val="folHlink"/>
              </a:buClr>
              <a:buSzPct val="60000"/>
              <a:buFont typeface="Wingdings" panose="05000000000000000000" pitchFamily="2" charset="2"/>
              <a:buNone/>
              <a:tabLst>
                <a:tab pos="3140075" algn="l"/>
              </a:tabLst>
            </a:pPr>
            <a:r>
              <a:rPr lang="en-US" altLang="zh-CN" sz="2000" b="1">
                <a:latin typeface="Comic Sans MS" panose="030F0702030302020204" pitchFamily="66" charset="0"/>
              </a:rPr>
              <a:t>    Begin</a:t>
            </a:r>
            <a:endParaRPr lang="en-US" altLang="zh-CN" sz="2000" b="1">
              <a:latin typeface="Comic Sans MS" panose="030F0702030302020204" pitchFamily="66" charset="0"/>
            </a:endParaRPr>
          </a:p>
          <a:p>
            <a:pPr defTabSz="914400">
              <a:lnSpc>
                <a:spcPct val="80000"/>
              </a:lnSpc>
              <a:buClr>
                <a:schemeClr val="folHlink"/>
              </a:buClr>
              <a:buSzPct val="60000"/>
              <a:buFont typeface="Wingdings" panose="05000000000000000000" pitchFamily="2" charset="2"/>
              <a:buNone/>
              <a:tabLst>
                <a:tab pos="3140075" algn="l"/>
              </a:tabLst>
            </a:pPr>
            <a:r>
              <a:rPr lang="en-US" altLang="zh-CN" sz="2000" b="1">
                <a:latin typeface="Comic Sans MS" panose="030F0702030302020204" pitchFamily="66" charset="0"/>
              </a:rPr>
              <a:t>        If(count==n)Then</a:t>
            </a:r>
            <a:endParaRPr lang="en-US" altLang="zh-CN" sz="2000" b="1">
              <a:latin typeface="Comic Sans MS" panose="030F0702030302020204" pitchFamily="66" charset="0"/>
            </a:endParaRPr>
          </a:p>
          <a:p>
            <a:pPr defTabSz="914400">
              <a:lnSpc>
                <a:spcPct val="80000"/>
              </a:lnSpc>
              <a:buClr>
                <a:schemeClr val="folHlink"/>
              </a:buClr>
              <a:buSzPct val="60000"/>
              <a:buFont typeface="Wingdings" panose="05000000000000000000" pitchFamily="2" charset="2"/>
              <a:buNone/>
              <a:tabLst>
                <a:tab pos="3140075" algn="l"/>
              </a:tabLst>
            </a:pPr>
            <a:r>
              <a:rPr lang="en-US" altLang="zh-CN" sz="2000" b="1">
                <a:latin typeface="Comic Sans MS" panose="030F0702030302020204" pitchFamily="66" charset="0"/>
              </a:rPr>
              <a:t>           wait(pq);</a:t>
            </a:r>
            <a:endParaRPr lang="en-US" altLang="zh-CN" sz="2000" b="1">
              <a:latin typeface="Comic Sans MS" panose="030F0702030302020204" pitchFamily="66" charset="0"/>
            </a:endParaRPr>
          </a:p>
          <a:p>
            <a:pPr defTabSz="914400">
              <a:lnSpc>
                <a:spcPct val="80000"/>
              </a:lnSpc>
              <a:buClr>
                <a:schemeClr val="folHlink"/>
              </a:buClr>
              <a:buSzPct val="60000"/>
              <a:buFont typeface="Wingdings" panose="05000000000000000000" pitchFamily="2" charset="2"/>
              <a:buNone/>
              <a:tabLst>
                <a:tab pos="3140075" algn="l"/>
              </a:tabLst>
            </a:pPr>
            <a:r>
              <a:rPr lang="en-US" altLang="zh-CN" sz="2000" b="1">
                <a:latin typeface="Comic Sans MS" panose="030F0702030302020204" pitchFamily="66" charset="0"/>
              </a:rPr>
              <a:t>        B[in]:=item;</a:t>
            </a:r>
            <a:endParaRPr lang="en-US" altLang="zh-CN" sz="2000" b="1">
              <a:latin typeface="Comic Sans MS" panose="030F0702030302020204" pitchFamily="66" charset="0"/>
            </a:endParaRPr>
          </a:p>
          <a:p>
            <a:pPr defTabSz="914400">
              <a:lnSpc>
                <a:spcPct val="80000"/>
              </a:lnSpc>
              <a:buClr>
                <a:schemeClr val="folHlink"/>
              </a:buClr>
              <a:buSzPct val="60000"/>
              <a:buFont typeface="Wingdings" panose="05000000000000000000" pitchFamily="2" charset="2"/>
              <a:buNone/>
              <a:tabLst>
                <a:tab pos="3140075" algn="l"/>
              </a:tabLst>
            </a:pPr>
            <a:r>
              <a:rPr lang="en-US" altLang="zh-CN" sz="2000" b="1">
                <a:latin typeface="Comic Sans MS" panose="030F0702030302020204" pitchFamily="66" charset="0"/>
              </a:rPr>
              <a:t>        in:=(in+1)%n; </a:t>
            </a:r>
            <a:endParaRPr lang="en-US" altLang="zh-CN" sz="2000" b="1">
              <a:latin typeface="Comic Sans MS" panose="030F0702030302020204" pitchFamily="66" charset="0"/>
            </a:endParaRPr>
          </a:p>
          <a:p>
            <a:pPr defTabSz="914400">
              <a:lnSpc>
                <a:spcPct val="80000"/>
              </a:lnSpc>
              <a:buClr>
                <a:schemeClr val="folHlink"/>
              </a:buClr>
              <a:buSzPct val="60000"/>
              <a:buFont typeface="Wingdings" panose="05000000000000000000" pitchFamily="2" charset="2"/>
              <a:buNone/>
              <a:tabLst>
                <a:tab pos="3140075" algn="l"/>
              </a:tabLst>
            </a:pPr>
            <a:r>
              <a:rPr lang="en-US" altLang="zh-CN" sz="2000" b="1">
                <a:latin typeface="Comic Sans MS" panose="030F0702030302020204" pitchFamily="66" charset="0"/>
              </a:rPr>
              <a:t>        count++;</a:t>
            </a:r>
            <a:endParaRPr lang="en-US" altLang="zh-CN" sz="2000" b="1">
              <a:latin typeface="Comic Sans MS" panose="030F0702030302020204" pitchFamily="66" charset="0"/>
            </a:endParaRPr>
          </a:p>
          <a:p>
            <a:pPr defTabSz="914400">
              <a:lnSpc>
                <a:spcPct val="80000"/>
              </a:lnSpc>
              <a:buClr>
                <a:schemeClr val="folHlink"/>
              </a:buClr>
              <a:buSzPct val="60000"/>
              <a:buFont typeface="Wingdings" panose="05000000000000000000" pitchFamily="2" charset="2"/>
              <a:buNone/>
              <a:tabLst>
                <a:tab pos="3140075" algn="l"/>
              </a:tabLst>
            </a:pPr>
            <a:r>
              <a:rPr lang="en-US" altLang="zh-CN" sz="2000" b="1">
                <a:latin typeface="Comic Sans MS" panose="030F0702030302020204" pitchFamily="66" charset="0"/>
              </a:rPr>
              <a:t>        signal(cq);</a:t>
            </a:r>
            <a:endParaRPr lang="en-US" altLang="zh-CN" sz="2000" b="1">
              <a:latin typeface="Comic Sans MS" panose="030F0702030302020204" pitchFamily="66" charset="0"/>
            </a:endParaRPr>
          </a:p>
          <a:p>
            <a:pPr defTabSz="914400">
              <a:lnSpc>
                <a:spcPct val="80000"/>
              </a:lnSpc>
              <a:buClr>
                <a:schemeClr val="folHlink"/>
              </a:buClr>
              <a:buSzPct val="60000"/>
              <a:buFont typeface="Wingdings" panose="05000000000000000000" pitchFamily="2" charset="2"/>
              <a:buNone/>
              <a:tabLst>
                <a:tab pos="3140075" algn="l"/>
              </a:tabLst>
            </a:pPr>
            <a:r>
              <a:rPr lang="en-US" altLang="zh-CN" sz="2000" b="1">
                <a:latin typeface="Comic Sans MS" panose="030F0702030302020204" pitchFamily="66" charset="0"/>
              </a:rPr>
              <a:t>   End;</a:t>
            </a:r>
            <a:endParaRPr lang="en-US" altLang="zh-CN" sz="2000" b="1">
              <a:latin typeface="Comic Sans MS" panose="030F0702030302020204" pitchFamily="66" charset="0"/>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4866" name="标题 164865"/>
          <p:cNvSpPr>
            <a:spLocks noGrp="1"/>
          </p:cNvSpPr>
          <p:nvPr>
            <p:ph type="title"/>
          </p:nvPr>
        </p:nvSpPr>
        <p:spPr/>
        <p:txBody>
          <a:bodyPr anchor="b"/>
          <a:p>
            <a:r>
              <a:rPr lang="zh-CN" altLang="en-US" b="1"/>
              <a:t>例</a:t>
            </a:r>
            <a:r>
              <a:rPr lang="en-US" altLang="zh-CN" b="1"/>
              <a:t>1.</a:t>
            </a:r>
            <a:r>
              <a:rPr lang="zh-CN" altLang="en-US" b="1"/>
              <a:t>生产消费问题</a:t>
            </a:r>
            <a:endParaRPr lang="zh-CN" altLang="en-US" b="1"/>
          </a:p>
        </p:txBody>
      </p:sp>
      <p:sp>
        <p:nvSpPr>
          <p:cNvPr id="164867" name="文本占位符 164866"/>
          <p:cNvSpPr>
            <a:spLocks noGrp="1"/>
          </p:cNvSpPr>
          <p:nvPr>
            <p:ph type="body" idx="1"/>
          </p:nvPr>
        </p:nvSpPr>
        <p:spPr/>
        <p:txBody>
          <a:bodyPr/>
          <a:p>
            <a:pPr>
              <a:lnSpc>
                <a:spcPct val="80000"/>
              </a:lnSpc>
              <a:buNone/>
            </a:pPr>
            <a:r>
              <a:rPr lang="en-US" altLang="zh-CN" sz="2000" b="1">
                <a:latin typeface="Comic Sans MS" panose="030F0702030302020204" pitchFamily="66" charset="0"/>
              </a:rPr>
              <a:t>Procedure get_out(Var item:integer)</a:t>
            </a:r>
            <a:endParaRPr lang="en-US" altLang="zh-CN" sz="2000" b="1">
              <a:latin typeface="Comic Sans MS" panose="030F0702030302020204" pitchFamily="66" charset="0"/>
            </a:endParaRPr>
          </a:p>
          <a:p>
            <a:pPr>
              <a:lnSpc>
                <a:spcPct val="80000"/>
              </a:lnSpc>
              <a:buNone/>
            </a:pPr>
            <a:r>
              <a:rPr lang="en-US" altLang="zh-CN" sz="2000" b="1">
                <a:latin typeface="Comic Sans MS" panose="030F0702030302020204" pitchFamily="66" charset="0"/>
              </a:rPr>
              <a:t>    Begin</a:t>
            </a:r>
            <a:endParaRPr lang="en-US" altLang="zh-CN" sz="2000" b="1">
              <a:latin typeface="Comic Sans MS" panose="030F0702030302020204" pitchFamily="66" charset="0"/>
            </a:endParaRPr>
          </a:p>
          <a:p>
            <a:pPr>
              <a:lnSpc>
                <a:spcPct val="80000"/>
              </a:lnSpc>
              <a:buNone/>
            </a:pPr>
            <a:r>
              <a:rPr lang="en-US" altLang="zh-CN" sz="2000" b="1">
                <a:latin typeface="Comic Sans MS" panose="030F0702030302020204" pitchFamily="66" charset="0"/>
              </a:rPr>
              <a:t>          If(count==0)Then</a:t>
            </a:r>
            <a:endParaRPr lang="en-US" altLang="zh-CN" sz="2000" b="1">
              <a:latin typeface="Comic Sans MS" panose="030F0702030302020204" pitchFamily="66" charset="0"/>
            </a:endParaRPr>
          </a:p>
          <a:p>
            <a:pPr>
              <a:lnSpc>
                <a:spcPct val="80000"/>
              </a:lnSpc>
              <a:buNone/>
            </a:pPr>
            <a:r>
              <a:rPr lang="en-US" altLang="zh-CN" sz="2000" b="1">
                <a:latin typeface="Comic Sans MS" panose="030F0702030302020204" pitchFamily="66" charset="0"/>
              </a:rPr>
              <a:t>              wait(cq);</a:t>
            </a:r>
            <a:endParaRPr lang="en-US" altLang="zh-CN" sz="2000" b="1">
              <a:latin typeface="Comic Sans MS" panose="030F0702030302020204" pitchFamily="66" charset="0"/>
            </a:endParaRPr>
          </a:p>
          <a:p>
            <a:pPr>
              <a:lnSpc>
                <a:spcPct val="80000"/>
              </a:lnSpc>
              <a:buNone/>
            </a:pPr>
            <a:r>
              <a:rPr lang="en-US" altLang="zh-CN" sz="2000" b="1">
                <a:latin typeface="Comic Sans MS" panose="030F0702030302020204" pitchFamily="66" charset="0"/>
              </a:rPr>
              <a:t>          item:=B[out];</a:t>
            </a:r>
            <a:endParaRPr lang="en-US" altLang="zh-CN" sz="2000" b="1">
              <a:latin typeface="Comic Sans MS" panose="030F0702030302020204" pitchFamily="66" charset="0"/>
            </a:endParaRPr>
          </a:p>
          <a:p>
            <a:pPr>
              <a:lnSpc>
                <a:spcPct val="80000"/>
              </a:lnSpc>
              <a:buNone/>
            </a:pPr>
            <a:r>
              <a:rPr lang="en-US" altLang="zh-CN" sz="2000" b="1">
                <a:latin typeface="Comic Sans MS" panose="030F0702030302020204" pitchFamily="66" charset="0"/>
              </a:rPr>
              <a:t>          out:=(out+1)%n;</a:t>
            </a:r>
            <a:endParaRPr lang="en-US" altLang="zh-CN" sz="2000" b="1">
              <a:latin typeface="Comic Sans MS" panose="030F0702030302020204" pitchFamily="66" charset="0"/>
            </a:endParaRPr>
          </a:p>
          <a:p>
            <a:pPr>
              <a:lnSpc>
                <a:spcPct val="80000"/>
              </a:lnSpc>
              <a:buNone/>
            </a:pPr>
            <a:r>
              <a:rPr lang="en-US" altLang="zh-CN" sz="2000" b="1">
                <a:latin typeface="Comic Sans MS" panose="030F0702030302020204" pitchFamily="66" charset="0"/>
              </a:rPr>
              <a:t>          count--; </a:t>
            </a:r>
            <a:endParaRPr lang="en-US" altLang="zh-CN" sz="2000" b="1">
              <a:latin typeface="Comic Sans MS" panose="030F0702030302020204" pitchFamily="66" charset="0"/>
            </a:endParaRPr>
          </a:p>
          <a:p>
            <a:pPr>
              <a:lnSpc>
                <a:spcPct val="80000"/>
              </a:lnSpc>
              <a:buNone/>
            </a:pPr>
            <a:r>
              <a:rPr lang="en-US" altLang="zh-CN" sz="2000" b="1">
                <a:latin typeface="Comic Sans MS" panose="030F0702030302020204" pitchFamily="66" charset="0"/>
              </a:rPr>
              <a:t>          signal(pq);</a:t>
            </a:r>
            <a:endParaRPr lang="en-US" altLang="zh-CN" sz="2000" b="1">
              <a:latin typeface="Comic Sans MS" panose="030F0702030302020204" pitchFamily="66" charset="0"/>
            </a:endParaRPr>
          </a:p>
          <a:p>
            <a:pPr>
              <a:lnSpc>
                <a:spcPct val="80000"/>
              </a:lnSpc>
              <a:buNone/>
            </a:pPr>
            <a:r>
              <a:rPr lang="en-US" altLang="zh-CN" sz="2000" b="1">
                <a:latin typeface="Comic Sans MS" panose="030F0702030302020204" pitchFamily="66" charset="0"/>
              </a:rPr>
              <a:t>    End;</a:t>
            </a:r>
            <a:endParaRPr lang="en-US" altLang="zh-CN" sz="2000" b="1">
              <a:latin typeface="Comic Sans MS" panose="030F0702030302020204" pitchFamily="66" charset="0"/>
            </a:endParaRPr>
          </a:p>
          <a:p>
            <a:pPr>
              <a:lnSpc>
                <a:spcPct val="80000"/>
              </a:lnSpc>
              <a:buNone/>
            </a:pPr>
            <a:endParaRPr lang="en-US" altLang="zh-CN" sz="2000" b="1">
              <a:latin typeface="Comic Sans MS" panose="030F0702030302020204" pitchFamily="66" charset="0"/>
            </a:endParaRPr>
          </a:p>
          <a:p>
            <a:pPr>
              <a:lnSpc>
                <a:spcPct val="80000"/>
              </a:lnSpc>
              <a:buNone/>
            </a:pPr>
            <a:r>
              <a:rPr lang="en-US" altLang="zh-CN" sz="2000" b="1">
                <a:latin typeface="Comic Sans MS" panose="030F0702030302020204" pitchFamily="66" charset="0"/>
              </a:rPr>
              <a:t>Begin</a:t>
            </a:r>
            <a:endParaRPr lang="en-US" altLang="zh-CN" sz="2000" b="1">
              <a:latin typeface="Comic Sans MS" panose="030F0702030302020204" pitchFamily="66" charset="0"/>
            </a:endParaRPr>
          </a:p>
          <a:p>
            <a:pPr>
              <a:lnSpc>
                <a:spcPct val="80000"/>
              </a:lnSpc>
              <a:buNone/>
            </a:pPr>
            <a:r>
              <a:rPr lang="en-US" altLang="zh-CN" sz="2000" b="1">
                <a:latin typeface="Comic Sans MS" panose="030F0702030302020204" pitchFamily="66" charset="0"/>
              </a:rPr>
              <a:t>    in:=0; out:=0; count:=0;</a:t>
            </a:r>
            <a:endParaRPr lang="en-US" altLang="zh-CN" sz="2000" b="1">
              <a:latin typeface="Comic Sans MS" panose="030F0702030302020204" pitchFamily="66" charset="0"/>
            </a:endParaRPr>
          </a:p>
          <a:p>
            <a:pPr>
              <a:lnSpc>
                <a:spcPct val="80000"/>
              </a:lnSpc>
              <a:buNone/>
            </a:pPr>
            <a:r>
              <a:rPr lang="en-US" altLang="zh-CN" sz="2000" b="1">
                <a:latin typeface="Comic Sans MS" panose="030F0702030302020204" pitchFamily="66" charset="0"/>
              </a:rPr>
              <a:t>End;</a:t>
            </a:r>
            <a:endParaRPr lang="en-US" altLang="zh-CN" sz="2000" b="1">
              <a:latin typeface="Comic Sans MS" panose="030F0702030302020204" pitchFamily="66" charset="0"/>
            </a:endParaRPr>
          </a:p>
          <a:p>
            <a:pPr>
              <a:lnSpc>
                <a:spcPct val="80000"/>
              </a:lnSpc>
              <a:buNone/>
            </a:pPr>
            <a:endParaRPr lang="zh-CN" altLang="en-US" sz="1800" b="1"/>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5890" name="标题 165889"/>
          <p:cNvSpPr>
            <a:spLocks noGrp="1"/>
          </p:cNvSpPr>
          <p:nvPr>
            <p:ph type="title"/>
          </p:nvPr>
        </p:nvSpPr>
        <p:spPr/>
        <p:txBody>
          <a:bodyPr anchor="b"/>
          <a:p>
            <a:r>
              <a:rPr lang="zh-CN" altLang="en-US" b="1"/>
              <a:t>例</a:t>
            </a:r>
            <a:r>
              <a:rPr lang="en-US" altLang="zh-CN" b="1"/>
              <a:t>1.</a:t>
            </a:r>
            <a:r>
              <a:rPr lang="zh-CN" altLang="en-US" b="1"/>
              <a:t>生产消费问题</a:t>
            </a:r>
            <a:endParaRPr lang="zh-CN" altLang="en-US" b="1"/>
          </a:p>
        </p:txBody>
      </p:sp>
      <p:sp>
        <p:nvSpPr>
          <p:cNvPr id="165891" name="文本占位符 165890"/>
          <p:cNvSpPr>
            <a:spLocks noGrp="1"/>
          </p:cNvSpPr>
          <p:nvPr>
            <p:ph type="body" idx="1"/>
          </p:nvPr>
        </p:nvSpPr>
        <p:spPr/>
        <p:txBody>
          <a:bodyPr/>
          <a:p>
            <a:pPr>
              <a:lnSpc>
                <a:spcPct val="80000"/>
              </a:lnSpc>
              <a:buNone/>
            </a:pPr>
            <a:r>
              <a:rPr lang="zh-CN" altLang="en-US" sz="2800"/>
              <a:t>生产者进程：</a:t>
            </a:r>
            <a:endParaRPr lang="zh-CN" altLang="en-US" sz="2800"/>
          </a:p>
          <a:p>
            <a:pPr>
              <a:lnSpc>
                <a:spcPct val="80000"/>
              </a:lnSpc>
              <a:buNone/>
            </a:pPr>
            <a:r>
              <a:rPr lang="zh-CN" altLang="en-US" sz="2800"/>
              <a:t>      </a:t>
            </a:r>
            <a:r>
              <a:rPr lang="en-US" altLang="zh-CN" sz="2800"/>
              <a:t>{</a:t>
            </a:r>
            <a:r>
              <a:rPr lang="zh-CN" altLang="en-US" sz="2800"/>
              <a:t>生产一个</a:t>
            </a:r>
            <a:r>
              <a:rPr lang="en-US" altLang="zh-CN" sz="2800"/>
              <a:t>item;</a:t>
            </a:r>
            <a:endParaRPr lang="en-US" altLang="zh-CN" sz="2800"/>
          </a:p>
          <a:p>
            <a:pPr>
              <a:lnSpc>
                <a:spcPct val="80000"/>
              </a:lnSpc>
              <a:buNone/>
            </a:pPr>
            <a:r>
              <a:rPr lang="en-US" altLang="zh-CN" sz="2800" b="1">
                <a:latin typeface="Comic Sans MS" panose="030F0702030302020204" pitchFamily="66" charset="0"/>
              </a:rPr>
              <a:t>     producer_consumer.put_in(item);</a:t>
            </a:r>
            <a:endParaRPr lang="en-US" altLang="zh-CN" sz="2800" b="1">
              <a:latin typeface="Comic Sans MS" panose="030F0702030302020204" pitchFamily="66" charset="0"/>
            </a:endParaRPr>
          </a:p>
          <a:p>
            <a:pPr>
              <a:lnSpc>
                <a:spcPct val="80000"/>
              </a:lnSpc>
              <a:buNone/>
            </a:pPr>
            <a:r>
              <a:rPr lang="en-US" altLang="zh-CN" sz="2800" b="1">
                <a:latin typeface="Comic Sans MS" panose="030F0702030302020204" pitchFamily="66" charset="0"/>
              </a:rPr>
              <a:t>     }while</a:t>
            </a:r>
            <a:r>
              <a:rPr lang="zh-CN" altLang="en-US" sz="2800" b="1">
                <a:latin typeface="Comic Sans MS" panose="030F0702030302020204" pitchFamily="66" charset="0"/>
              </a:rPr>
              <a:t>（</a:t>
            </a:r>
            <a:r>
              <a:rPr lang="en-US" altLang="zh-CN" sz="2800" b="1">
                <a:latin typeface="Comic Sans MS" panose="030F0702030302020204" pitchFamily="66" charset="0"/>
              </a:rPr>
              <a:t>1</a:t>
            </a:r>
            <a:r>
              <a:rPr lang="zh-CN" altLang="en-US" sz="2800" b="1">
                <a:latin typeface="Comic Sans MS" panose="030F0702030302020204" pitchFamily="66" charset="0"/>
              </a:rPr>
              <a:t>）</a:t>
            </a:r>
            <a:endParaRPr lang="zh-CN" altLang="en-US" sz="2800" b="1">
              <a:latin typeface="Comic Sans MS" panose="030F0702030302020204" pitchFamily="66" charset="0"/>
            </a:endParaRPr>
          </a:p>
          <a:p>
            <a:pPr>
              <a:lnSpc>
                <a:spcPct val="80000"/>
              </a:lnSpc>
              <a:buNone/>
            </a:pPr>
            <a:r>
              <a:rPr lang="zh-CN" altLang="en-US" sz="2800" b="1">
                <a:latin typeface="Comic Sans MS" panose="030F0702030302020204" pitchFamily="66" charset="0"/>
              </a:rPr>
              <a:t>消费者进程：</a:t>
            </a:r>
            <a:endParaRPr lang="zh-CN" altLang="en-US" sz="2800" b="1">
              <a:latin typeface="Comic Sans MS" panose="030F0702030302020204" pitchFamily="66" charset="0"/>
            </a:endParaRPr>
          </a:p>
          <a:p>
            <a:pPr>
              <a:lnSpc>
                <a:spcPct val="80000"/>
              </a:lnSpc>
              <a:buNone/>
            </a:pPr>
            <a:r>
              <a:rPr lang="zh-CN" altLang="en-US" sz="2800" b="1">
                <a:latin typeface="Comic Sans MS" panose="030F0702030302020204" pitchFamily="66" charset="0"/>
              </a:rPr>
              <a:t>    </a:t>
            </a:r>
            <a:r>
              <a:rPr lang="en-US" altLang="zh-CN" sz="2800"/>
              <a:t>{</a:t>
            </a:r>
            <a:r>
              <a:rPr lang="en-US" altLang="zh-CN" sz="2800" b="1">
                <a:latin typeface="Comic Sans MS" panose="030F0702030302020204" pitchFamily="66" charset="0"/>
              </a:rPr>
              <a:t>producer_consumer.get_out(item);</a:t>
            </a:r>
            <a:endParaRPr lang="en-US" altLang="zh-CN" sz="2800" b="1">
              <a:latin typeface="Comic Sans MS" panose="030F0702030302020204" pitchFamily="66" charset="0"/>
            </a:endParaRPr>
          </a:p>
          <a:p>
            <a:pPr>
              <a:lnSpc>
                <a:spcPct val="80000"/>
              </a:lnSpc>
              <a:buNone/>
            </a:pPr>
            <a:r>
              <a:rPr lang="en-US" altLang="zh-CN" sz="2800"/>
              <a:t>       </a:t>
            </a:r>
            <a:r>
              <a:rPr lang="zh-CN" altLang="en-US" sz="2800"/>
              <a:t>消费一个</a:t>
            </a:r>
            <a:r>
              <a:rPr lang="en-US" altLang="zh-CN" sz="2800"/>
              <a:t>item;</a:t>
            </a:r>
            <a:endParaRPr lang="en-US" altLang="zh-CN" sz="2800" b="1">
              <a:latin typeface="Comic Sans MS" panose="030F0702030302020204" pitchFamily="66" charset="0"/>
            </a:endParaRPr>
          </a:p>
          <a:p>
            <a:pPr>
              <a:lnSpc>
                <a:spcPct val="80000"/>
              </a:lnSpc>
              <a:buNone/>
            </a:pPr>
            <a:r>
              <a:rPr lang="en-US" altLang="zh-CN" sz="2800" b="1">
                <a:latin typeface="Comic Sans MS" panose="030F0702030302020204" pitchFamily="66" charset="0"/>
              </a:rPr>
              <a:t>    }while</a:t>
            </a:r>
            <a:r>
              <a:rPr lang="zh-CN" altLang="en-US" sz="2800" b="1">
                <a:latin typeface="Comic Sans MS" panose="030F0702030302020204" pitchFamily="66" charset="0"/>
              </a:rPr>
              <a:t>（</a:t>
            </a:r>
            <a:r>
              <a:rPr lang="en-US" altLang="zh-CN" sz="2800" b="1">
                <a:latin typeface="Comic Sans MS" panose="030F0702030302020204" pitchFamily="66" charset="0"/>
              </a:rPr>
              <a:t>1</a:t>
            </a:r>
            <a:r>
              <a:rPr lang="zh-CN" altLang="en-US" sz="2800" b="1">
                <a:latin typeface="Comic Sans MS" panose="030F0702030302020204" pitchFamily="66" charset="0"/>
              </a:rPr>
              <a:t>）</a:t>
            </a:r>
            <a:endParaRPr lang="zh-CN" altLang="en-US" sz="2800" b="1">
              <a:latin typeface="Comic Sans MS" panose="030F0702030302020204" pitchFamily="66" charset="0"/>
            </a:endParaRPr>
          </a:p>
          <a:p>
            <a:pPr>
              <a:lnSpc>
                <a:spcPct val="80000"/>
              </a:lnSpc>
              <a:buNone/>
            </a:pPr>
            <a:r>
              <a:rPr lang="zh-CN" altLang="en-US" sz="2800" b="1">
                <a:latin typeface="Comic Sans MS" panose="030F0702030302020204" pitchFamily="66" charset="0"/>
              </a:rPr>
              <a:t> </a:t>
            </a:r>
            <a:endParaRPr lang="zh-CN" altLang="en-US" sz="2800" b="1">
              <a:latin typeface="Comic Sans MS" panose="030F0702030302020204" pitchFamily="66" charset="0"/>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6914" name="标题 166913"/>
          <p:cNvSpPr>
            <a:spLocks noGrp="1"/>
          </p:cNvSpPr>
          <p:nvPr>
            <p:ph type="title"/>
          </p:nvPr>
        </p:nvSpPr>
        <p:spPr/>
        <p:txBody>
          <a:bodyPr anchor="b"/>
          <a:p>
            <a:r>
              <a:rPr lang="zh-CN" altLang="en-US" b="1"/>
              <a:t>例</a:t>
            </a:r>
            <a:r>
              <a:rPr lang="en-US" altLang="zh-CN" b="1"/>
              <a:t>2. </a:t>
            </a:r>
            <a:r>
              <a:rPr lang="zh-CN" altLang="en-US" b="1"/>
              <a:t>读者</a:t>
            </a:r>
            <a:r>
              <a:rPr lang="en-US" altLang="zh-CN" b="1"/>
              <a:t>/</a:t>
            </a:r>
            <a:r>
              <a:rPr lang="zh-CN" altLang="en-US" b="1"/>
              <a:t>写者问题</a:t>
            </a:r>
            <a:endParaRPr lang="zh-CN" altLang="en-US" b="1"/>
          </a:p>
        </p:txBody>
      </p:sp>
      <p:sp>
        <p:nvSpPr>
          <p:cNvPr id="166915" name="文本框 166914"/>
          <p:cNvSpPr txBox="1"/>
          <p:nvPr/>
        </p:nvSpPr>
        <p:spPr>
          <a:xfrm>
            <a:off x="762000" y="2178050"/>
            <a:ext cx="7772400" cy="3994150"/>
          </a:xfrm>
          <a:prstGeom prst="rect">
            <a:avLst/>
          </a:prstGeom>
          <a:noFill/>
          <a:ln w="9525">
            <a:noFill/>
          </a:ln>
        </p:spPr>
        <p:txBody>
          <a:bodyPr>
            <a:spAutoFit/>
          </a:bodyPr>
          <a:p>
            <a:pPr>
              <a:lnSpc>
                <a:spcPct val="110000"/>
              </a:lnSpc>
              <a:spcBef>
                <a:spcPct val="50000"/>
              </a:spcBef>
            </a:pPr>
            <a:r>
              <a:rPr lang="zh-CN" altLang="en-US" sz="2800">
                <a:latin typeface="Comic Sans MS" panose="030F0702030302020204" pitchFamily="66" charset="0"/>
              </a:rPr>
              <a:t>写者优先</a:t>
            </a:r>
            <a:endParaRPr lang="zh-CN" altLang="en-US" sz="2800">
              <a:latin typeface="Comic Sans MS" panose="030F0702030302020204" pitchFamily="66" charset="0"/>
            </a:endParaRPr>
          </a:p>
          <a:p>
            <a:pPr>
              <a:lnSpc>
                <a:spcPct val="110000"/>
              </a:lnSpc>
              <a:spcBef>
                <a:spcPct val="50000"/>
              </a:spcBef>
            </a:pPr>
            <a:endParaRPr lang="zh-CN" altLang="en-US"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Type readers_writers = Monitor;</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Var rq,wq: condition;</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reading_count,write_count:integer;</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Define start_read,finish_read,</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start_write,finish_write;</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a:t>
            </a:r>
            <a:endParaRPr lang="en-US" altLang="zh-CN" sz="2400">
              <a:latin typeface="Comic Sans MS" panose="030F0702030302020204" pitchFamily="66" charset="0"/>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7938" name="标题 167937"/>
          <p:cNvSpPr>
            <a:spLocks noGrp="1"/>
          </p:cNvSpPr>
          <p:nvPr>
            <p:ph type="title"/>
          </p:nvPr>
        </p:nvSpPr>
        <p:spPr/>
        <p:txBody>
          <a:bodyPr anchor="b"/>
          <a:p>
            <a:r>
              <a:rPr lang="zh-CN" altLang="en-US" b="1"/>
              <a:t>例</a:t>
            </a:r>
            <a:r>
              <a:rPr lang="en-US" altLang="zh-CN" b="1"/>
              <a:t>2. </a:t>
            </a:r>
            <a:r>
              <a:rPr lang="zh-CN" altLang="en-US" b="1"/>
              <a:t>读者</a:t>
            </a:r>
            <a:r>
              <a:rPr lang="en-US" altLang="zh-CN" b="1"/>
              <a:t>/</a:t>
            </a:r>
            <a:r>
              <a:rPr lang="zh-CN" altLang="en-US" b="1"/>
              <a:t>写者问题</a:t>
            </a:r>
            <a:endParaRPr lang="zh-CN" altLang="en-US" b="1"/>
          </a:p>
        </p:txBody>
      </p:sp>
      <p:sp>
        <p:nvSpPr>
          <p:cNvPr id="167939" name="文本框 167938"/>
          <p:cNvSpPr txBox="1"/>
          <p:nvPr/>
        </p:nvSpPr>
        <p:spPr>
          <a:xfrm>
            <a:off x="685800" y="2206625"/>
            <a:ext cx="4114800" cy="3889375"/>
          </a:xfrm>
          <a:prstGeom prst="rect">
            <a:avLst/>
          </a:prstGeom>
          <a:noFill/>
          <a:ln w="9525">
            <a:noFill/>
          </a:ln>
        </p:spPr>
        <p:txBody>
          <a:bodyPr>
            <a:spAutoFit/>
          </a:bodyPr>
          <a:p>
            <a:pPr>
              <a:lnSpc>
                <a:spcPct val="110000"/>
              </a:lnSpc>
              <a:spcBef>
                <a:spcPct val="50000"/>
              </a:spcBef>
            </a:pPr>
            <a:r>
              <a:rPr lang="en-US" altLang="zh-CN" sz="2400">
                <a:latin typeface="Comic Sans MS" panose="030F0702030302020204" pitchFamily="66" charset="0"/>
              </a:rPr>
              <a:t>Procedure start_read;</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Begin</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If write_count&gt;0 Then</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wait(rq);</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reading_count++;</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signal(rq);</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End;</a:t>
            </a:r>
            <a:endParaRPr lang="en-US" altLang="zh-CN" sz="2400">
              <a:latin typeface="Comic Sans MS" panose="030F0702030302020204" pitchFamily="66" charset="0"/>
            </a:endParaRPr>
          </a:p>
          <a:p>
            <a:pPr>
              <a:spcBef>
                <a:spcPct val="50000"/>
              </a:spcBef>
            </a:pPr>
            <a:endParaRPr lang="zh-CN" altLang="en-US" sz="2400">
              <a:latin typeface="Comic Sans MS" panose="030F0702030302020204" pitchFamily="66" charset="0"/>
            </a:endParaRPr>
          </a:p>
        </p:txBody>
      </p:sp>
      <p:sp>
        <p:nvSpPr>
          <p:cNvPr id="167940" name="文本框 167939"/>
          <p:cNvSpPr txBox="1"/>
          <p:nvPr/>
        </p:nvSpPr>
        <p:spPr>
          <a:xfrm>
            <a:off x="4724400" y="2225675"/>
            <a:ext cx="3886200" cy="3743325"/>
          </a:xfrm>
          <a:prstGeom prst="rect">
            <a:avLst/>
          </a:prstGeom>
          <a:noFill/>
          <a:ln w="9525">
            <a:noFill/>
          </a:ln>
        </p:spPr>
        <p:txBody>
          <a:bodyPr>
            <a:spAutoFit/>
          </a:bodyPr>
          <a:p>
            <a:pPr>
              <a:spcBef>
                <a:spcPct val="50000"/>
              </a:spcBef>
            </a:pPr>
            <a:r>
              <a:rPr lang="en-US" altLang="zh-CN" sz="2400">
                <a:latin typeface="Comic Sans MS" panose="030F0702030302020204" pitchFamily="66" charset="0"/>
              </a:rPr>
              <a:t>Procedure finish_read;</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Begin</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reading_count--;</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If reading_count=0</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Then signal(wq)</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End;</a:t>
            </a:r>
            <a:endParaRPr lang="en-US" altLang="zh-CN" sz="2400">
              <a:latin typeface="Comic Sans MS" panose="030F0702030302020204" pitchFamily="66" charset="0"/>
            </a:endParaRPr>
          </a:p>
          <a:p>
            <a:pPr>
              <a:spcBef>
                <a:spcPct val="50000"/>
              </a:spcBef>
            </a:pPr>
            <a:endParaRPr lang="zh-CN" altLang="en-US" sz="2400">
              <a:latin typeface="Comic Sans MS" panose="030F0702030302020204" pitchFamily="66" charset="0"/>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8962" name="标题 168961"/>
          <p:cNvSpPr>
            <a:spLocks noGrp="1"/>
          </p:cNvSpPr>
          <p:nvPr>
            <p:ph type="title"/>
          </p:nvPr>
        </p:nvSpPr>
        <p:spPr/>
        <p:txBody>
          <a:bodyPr anchor="b"/>
          <a:p>
            <a:r>
              <a:rPr lang="zh-CN" altLang="en-US" b="1"/>
              <a:t>例</a:t>
            </a:r>
            <a:r>
              <a:rPr lang="en-US" altLang="zh-CN" b="1"/>
              <a:t>2. </a:t>
            </a:r>
            <a:r>
              <a:rPr lang="zh-CN" altLang="en-US" b="1"/>
              <a:t>读者</a:t>
            </a:r>
            <a:r>
              <a:rPr lang="en-US" altLang="zh-CN" b="1"/>
              <a:t>/</a:t>
            </a:r>
            <a:r>
              <a:rPr lang="zh-CN" altLang="en-US" b="1"/>
              <a:t>写者问题</a:t>
            </a:r>
            <a:endParaRPr lang="zh-CN" altLang="en-US" b="1"/>
          </a:p>
        </p:txBody>
      </p:sp>
      <p:sp>
        <p:nvSpPr>
          <p:cNvPr id="168963" name="文本框 168962"/>
          <p:cNvSpPr txBox="1"/>
          <p:nvPr/>
        </p:nvSpPr>
        <p:spPr>
          <a:xfrm>
            <a:off x="685800" y="2057400"/>
            <a:ext cx="4114800" cy="4291013"/>
          </a:xfrm>
          <a:prstGeom prst="rect">
            <a:avLst/>
          </a:prstGeom>
          <a:noFill/>
          <a:ln w="9525">
            <a:noFill/>
          </a:ln>
        </p:spPr>
        <p:txBody>
          <a:bodyPr>
            <a:spAutoFit/>
          </a:bodyPr>
          <a:p>
            <a:pPr>
              <a:spcBef>
                <a:spcPct val="50000"/>
              </a:spcBef>
            </a:pPr>
            <a:r>
              <a:rPr lang="en-US" altLang="zh-CN" sz="2400">
                <a:latin typeface="Comic Sans MS" panose="030F0702030302020204" pitchFamily="66" charset="0"/>
              </a:rPr>
              <a:t>Procedure start_write</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Begin</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write_count++;</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If (write_count&gt;1) or</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(reading_count&gt;0)</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Then </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wait(wq)</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End;     </a:t>
            </a:r>
            <a:endParaRPr lang="en-US" altLang="zh-CN" sz="2400">
              <a:latin typeface="Comic Sans MS" panose="030F0702030302020204" pitchFamily="66" charset="0"/>
            </a:endParaRPr>
          </a:p>
        </p:txBody>
      </p:sp>
      <p:sp>
        <p:nvSpPr>
          <p:cNvPr id="168964" name="文本框 168963"/>
          <p:cNvSpPr txBox="1"/>
          <p:nvPr/>
        </p:nvSpPr>
        <p:spPr>
          <a:xfrm>
            <a:off x="4800600" y="2057400"/>
            <a:ext cx="3810000" cy="4291013"/>
          </a:xfrm>
          <a:prstGeom prst="rect">
            <a:avLst/>
          </a:prstGeom>
          <a:noFill/>
          <a:ln w="9525">
            <a:noFill/>
          </a:ln>
        </p:spPr>
        <p:txBody>
          <a:bodyPr>
            <a:spAutoFit/>
          </a:bodyPr>
          <a:p>
            <a:pPr>
              <a:spcBef>
                <a:spcPct val="50000"/>
              </a:spcBef>
            </a:pPr>
            <a:r>
              <a:rPr lang="en-US" altLang="zh-CN" sz="2400">
                <a:latin typeface="Comic Sans MS" panose="030F0702030302020204" pitchFamily="66" charset="0"/>
              </a:rPr>
              <a:t>Procedure finish_write;</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Begin</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write_count--;</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If write_count&gt;0 </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Then signal(wq)</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Else signal(rq)</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End;</a:t>
            </a:r>
            <a:endParaRPr lang="en-US" altLang="zh-CN" sz="2400">
              <a:latin typeface="Comic Sans MS" panose="030F0702030302020204" pitchFamily="66" charset="0"/>
            </a:endParaRPr>
          </a:p>
          <a:p>
            <a:pPr>
              <a:spcBef>
                <a:spcPct val="50000"/>
              </a:spcBef>
            </a:pPr>
            <a:endParaRPr lang="zh-CN" altLang="en-US" sz="2400">
              <a:latin typeface="Comic Sans MS" panose="030F0702030302020204" pitchFamily="66" charset="0"/>
            </a:endParaRPr>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9986" name="标题 169985"/>
          <p:cNvSpPr>
            <a:spLocks noGrp="1"/>
          </p:cNvSpPr>
          <p:nvPr>
            <p:ph type="title"/>
          </p:nvPr>
        </p:nvSpPr>
        <p:spPr/>
        <p:txBody>
          <a:bodyPr anchor="b"/>
          <a:p>
            <a:r>
              <a:rPr lang="zh-CN" altLang="en-US" b="1"/>
              <a:t>例</a:t>
            </a:r>
            <a:r>
              <a:rPr lang="en-US" altLang="zh-CN" b="1"/>
              <a:t>2. </a:t>
            </a:r>
            <a:r>
              <a:rPr lang="zh-CN" altLang="en-US" b="1"/>
              <a:t>读者</a:t>
            </a:r>
            <a:r>
              <a:rPr lang="en-US" altLang="zh-CN" b="1"/>
              <a:t>/</a:t>
            </a:r>
            <a:r>
              <a:rPr lang="zh-CN" altLang="en-US" b="1"/>
              <a:t>写者问题</a:t>
            </a:r>
            <a:endParaRPr lang="zh-CN" altLang="en-US" b="1"/>
          </a:p>
        </p:txBody>
      </p:sp>
      <p:sp>
        <p:nvSpPr>
          <p:cNvPr id="169987" name="文本框 169986"/>
          <p:cNvSpPr txBox="1"/>
          <p:nvPr/>
        </p:nvSpPr>
        <p:spPr>
          <a:xfrm>
            <a:off x="838200" y="2057400"/>
            <a:ext cx="7620000" cy="4364038"/>
          </a:xfrm>
          <a:prstGeom prst="rect">
            <a:avLst/>
          </a:prstGeom>
          <a:noFill/>
          <a:ln w="9525">
            <a:noFill/>
          </a:ln>
        </p:spPr>
        <p:txBody>
          <a:bodyPr>
            <a:spAutoFit/>
          </a:bodyPr>
          <a:p>
            <a:pPr>
              <a:lnSpc>
                <a:spcPct val="80000"/>
              </a:lnSpc>
              <a:spcBef>
                <a:spcPct val="50000"/>
              </a:spcBef>
            </a:pPr>
            <a:r>
              <a:rPr lang="en-US" altLang="zh-CN" sz="2400">
                <a:latin typeface="Comic Sans MS" panose="030F0702030302020204" pitchFamily="66" charset="0"/>
              </a:rPr>
              <a:t>Begin </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reading_count:=0;</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write_count:=0;</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End;</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Var rw:readers_writers;</a:t>
            </a:r>
            <a:endParaRPr lang="en-US" altLang="zh-CN" sz="2400">
              <a:latin typeface="Comic Sans MS" panose="030F0702030302020204" pitchFamily="66" charset="0"/>
            </a:endParaRPr>
          </a:p>
          <a:p>
            <a:pPr>
              <a:lnSpc>
                <a:spcPct val="160000"/>
              </a:lnSpc>
              <a:spcBef>
                <a:spcPct val="50000"/>
              </a:spcBef>
            </a:pPr>
            <a:r>
              <a:rPr lang="zh-CN" altLang="en-US" sz="2400">
                <a:latin typeface="Comic Sans MS" panose="030F0702030302020204" pitchFamily="66" charset="0"/>
              </a:rPr>
              <a:t>读者：                           写者：</a:t>
            </a:r>
            <a:endParaRPr lang="zh-CN" altLang="en-US"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rw.start_read;                 rw.start_write;</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{reading}                          {writing}</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rw.finish_read;                 rw.finish_write;</a:t>
            </a:r>
            <a:endParaRPr lang="en-US" altLang="zh-CN" sz="2400">
              <a:latin typeface="Comic Sans MS" panose="030F0702030302020204" pitchFamily="66" charset="0"/>
            </a:endParaRPr>
          </a:p>
        </p:txBody>
      </p:sp>
      <p:sp>
        <p:nvSpPr>
          <p:cNvPr id="169988" name="矩形 169987"/>
          <p:cNvSpPr/>
          <p:nvPr/>
        </p:nvSpPr>
        <p:spPr>
          <a:xfrm>
            <a:off x="6011863" y="2420938"/>
            <a:ext cx="1584325" cy="1152525"/>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r>
              <a:rPr lang="en-US" altLang="zh-CN" sz="1400">
                <a:latin typeface="Tahoma" panose="020B0604030504040204" pitchFamily="34" charset="0"/>
              </a:rPr>
              <a:t>reading_count</a:t>
            </a:r>
            <a:endParaRPr lang="en-US" altLang="zh-CN" sz="1400">
              <a:latin typeface="Tahoma" panose="020B0604030504040204" pitchFamily="34" charset="0"/>
            </a:endParaRPr>
          </a:p>
          <a:p>
            <a:r>
              <a:rPr lang="en-US" altLang="zh-CN" sz="1400">
                <a:latin typeface="Tahoma" panose="020B0604030504040204" pitchFamily="34" charset="0"/>
              </a:rPr>
              <a:t>write_count</a:t>
            </a:r>
            <a:endParaRPr lang="en-US" altLang="zh-CN" sz="1400">
              <a:latin typeface="Tahoma" panose="020B0604030504040204" pitchFamily="34" charset="0"/>
            </a:endParaRPr>
          </a:p>
          <a:p>
            <a:r>
              <a:rPr lang="en-US" altLang="zh-CN" sz="1400">
                <a:latin typeface="Tahoma" panose="020B0604030504040204" pitchFamily="34" charset="0"/>
              </a:rPr>
              <a:t>rq</a:t>
            </a:r>
            <a:endParaRPr lang="en-US" altLang="zh-CN" sz="1400">
              <a:latin typeface="Tahoma" panose="020B0604030504040204" pitchFamily="34" charset="0"/>
            </a:endParaRPr>
          </a:p>
          <a:p>
            <a:r>
              <a:rPr lang="en-US" altLang="zh-CN" sz="1400">
                <a:latin typeface="Tahoma" panose="020B0604030504040204" pitchFamily="34" charset="0"/>
              </a:rPr>
              <a:t>wq</a:t>
            </a:r>
            <a:endParaRPr lang="en-US" altLang="zh-CN" sz="1400">
              <a:latin typeface="Tahoma" panose="020B0604030504040204" pitchFamily="34" charset="0"/>
            </a:endParaRPr>
          </a:p>
        </p:txBody>
      </p:sp>
      <p:sp>
        <p:nvSpPr>
          <p:cNvPr id="169989" name="文本框 169988"/>
          <p:cNvSpPr txBox="1"/>
          <p:nvPr/>
        </p:nvSpPr>
        <p:spPr>
          <a:xfrm>
            <a:off x="5292725" y="2349500"/>
            <a:ext cx="647700" cy="396875"/>
          </a:xfrm>
          <a:prstGeom prst="rect">
            <a:avLst/>
          </a:prstGeom>
          <a:noFill/>
          <a:ln w="9525">
            <a:noFill/>
          </a:ln>
        </p:spPr>
        <p:txBody>
          <a:bodyPr>
            <a:spAutoFit/>
          </a:bodyPr>
          <a:p>
            <a:pPr>
              <a:spcBef>
                <a:spcPct val="50000"/>
              </a:spcBef>
            </a:pPr>
            <a:r>
              <a:rPr lang="en-US" altLang="zh-CN">
                <a:latin typeface="Tahoma" panose="020B0604030504040204" pitchFamily="34" charset="0"/>
              </a:rPr>
              <a:t>rw:</a:t>
            </a:r>
            <a:endParaRPr lang="en-US" altLang="zh-CN">
              <a:latin typeface="Tahoma" panose="020B0604030504040204" pitchFamily="34" charset="0"/>
            </a:endParaRPr>
          </a:p>
        </p:txBody>
      </p:sp>
      <p:sp>
        <p:nvSpPr>
          <p:cNvPr id="169990" name="直接连接符 169989"/>
          <p:cNvSpPr/>
          <p:nvPr/>
        </p:nvSpPr>
        <p:spPr>
          <a:xfrm flipV="1">
            <a:off x="4787900" y="3500438"/>
            <a:ext cx="1079500" cy="504825"/>
          </a:xfrm>
          <a:prstGeom prst="line">
            <a:avLst/>
          </a:prstGeom>
          <a:ln w="9525" cap="flat" cmpd="sng">
            <a:solidFill>
              <a:schemeClr val="tx1"/>
            </a:solidFill>
            <a:prstDash val="solid"/>
            <a:headEnd type="none" w="med" len="med"/>
            <a:tailEnd type="triangle" w="med" len="med"/>
          </a:ln>
        </p:spPr>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1010" name="标题 171009"/>
          <p:cNvSpPr>
            <a:spLocks noGrp="1"/>
          </p:cNvSpPr>
          <p:nvPr>
            <p:ph type="title"/>
          </p:nvPr>
        </p:nvSpPr>
        <p:spPr/>
        <p:txBody>
          <a:bodyPr anchor="b"/>
          <a:p>
            <a:r>
              <a:rPr lang="zh-CN" altLang="en-US" b="1"/>
              <a:t>例</a:t>
            </a:r>
            <a:r>
              <a:rPr lang="en-US" altLang="zh-CN" b="1"/>
              <a:t>3. </a:t>
            </a:r>
            <a:r>
              <a:rPr lang="zh-CN" altLang="en-US" b="1"/>
              <a:t>哲学家就餐问题</a:t>
            </a:r>
            <a:endParaRPr lang="zh-CN" altLang="en-US" b="1"/>
          </a:p>
        </p:txBody>
      </p:sp>
      <p:sp>
        <p:nvSpPr>
          <p:cNvPr id="171011" name="文本框 171010"/>
          <p:cNvSpPr txBox="1"/>
          <p:nvPr/>
        </p:nvSpPr>
        <p:spPr>
          <a:xfrm>
            <a:off x="838200" y="2057400"/>
            <a:ext cx="7467600" cy="4291013"/>
          </a:xfrm>
          <a:prstGeom prst="rect">
            <a:avLst/>
          </a:prstGeom>
          <a:noFill/>
          <a:ln w="9525">
            <a:noFill/>
          </a:ln>
        </p:spPr>
        <p:txBody>
          <a:bodyPr>
            <a:spAutoFit/>
          </a:bodyPr>
          <a:p>
            <a:pPr>
              <a:spcBef>
                <a:spcPct val="50000"/>
              </a:spcBef>
            </a:pPr>
            <a:r>
              <a:rPr lang="zh-CN" altLang="en-US" sz="2400">
                <a:latin typeface="Comic Sans MS" panose="030F0702030302020204" pitchFamily="66" charset="0"/>
              </a:rPr>
              <a:t>哲学家活动：</a:t>
            </a:r>
            <a:endParaRPr lang="zh-CN" altLang="en-US" sz="2400">
              <a:latin typeface="Comic Sans MS" panose="030F0702030302020204" pitchFamily="66" charset="0"/>
            </a:endParaRPr>
          </a:p>
          <a:p>
            <a:pPr>
              <a:spcBef>
                <a:spcPct val="50000"/>
              </a:spcBef>
            </a:pPr>
            <a:r>
              <a:rPr lang="en-US" altLang="zh-CN" sz="2400">
                <a:latin typeface="Comic Sans MS" panose="030F0702030302020204" pitchFamily="66" charset="0"/>
              </a:rPr>
              <a:t>Repeat</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a:t>
            </a:r>
            <a:r>
              <a:rPr lang="zh-CN" altLang="en-US" sz="2400">
                <a:latin typeface="Comic Sans MS" panose="030F0702030302020204" pitchFamily="66" charset="0"/>
              </a:rPr>
              <a:t>思考</a:t>
            </a:r>
            <a:endParaRPr lang="zh-CN" altLang="en-US" sz="2400">
              <a:latin typeface="Comic Sans MS" panose="030F0702030302020204" pitchFamily="66" charset="0"/>
            </a:endParaRPr>
          </a:p>
          <a:p>
            <a:pPr>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L: </a:t>
            </a:r>
            <a:r>
              <a:rPr lang="zh-CN" altLang="en-US" sz="2400">
                <a:latin typeface="Comic Sans MS" panose="030F0702030302020204" pitchFamily="66" charset="0"/>
              </a:rPr>
              <a:t>取左叉</a:t>
            </a:r>
            <a:endParaRPr lang="zh-CN" altLang="en-US" sz="2400">
              <a:latin typeface="Comic Sans MS" panose="030F0702030302020204" pitchFamily="66" charset="0"/>
            </a:endParaRPr>
          </a:p>
          <a:p>
            <a:pPr>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If </a:t>
            </a:r>
            <a:r>
              <a:rPr lang="zh-CN" altLang="en-US" sz="2400">
                <a:latin typeface="Comic Sans MS" panose="030F0702030302020204" pitchFamily="66" charset="0"/>
              </a:rPr>
              <a:t>右叉空闲 </a:t>
            </a:r>
            <a:r>
              <a:rPr lang="en-US" altLang="zh-CN" sz="2400">
                <a:latin typeface="Comic Sans MS" panose="030F0702030302020204" pitchFamily="66" charset="0"/>
              </a:rPr>
              <a:t>Then</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Begin </a:t>
            </a:r>
            <a:r>
              <a:rPr lang="zh-CN" altLang="en-US" sz="2400">
                <a:latin typeface="Comic Sans MS" panose="030F0702030302020204" pitchFamily="66" charset="0"/>
              </a:rPr>
              <a:t>取右叉，进食，放左叉，放右叉 </a:t>
            </a:r>
            <a:r>
              <a:rPr lang="en-US" altLang="zh-CN" sz="2400">
                <a:latin typeface="Comic Sans MS" panose="030F0702030302020204" pitchFamily="66" charset="0"/>
              </a:rPr>
              <a:t>end;</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Else Begin </a:t>
            </a:r>
            <a:r>
              <a:rPr lang="zh-CN" altLang="en-US" sz="2400">
                <a:latin typeface="Comic Sans MS" panose="030F0702030302020204" pitchFamily="66" charset="0"/>
              </a:rPr>
              <a:t>放左叉</a:t>
            </a:r>
            <a:r>
              <a:rPr lang="en-US" altLang="zh-CN" sz="2400">
                <a:latin typeface="Comic Sans MS" panose="030F0702030302020204" pitchFamily="66" charset="0"/>
              </a:rPr>
              <a:t>, goto L end;</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Until false</a:t>
            </a:r>
            <a:endParaRPr lang="en-US" altLang="zh-CN" sz="2400">
              <a:latin typeface="Comic Sans MS" panose="030F0702030302020204" pitchFamily="66" charset="0"/>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2034" name="标题 172033"/>
          <p:cNvSpPr>
            <a:spLocks noGrp="1"/>
          </p:cNvSpPr>
          <p:nvPr>
            <p:ph type="title"/>
          </p:nvPr>
        </p:nvSpPr>
        <p:spPr/>
        <p:txBody>
          <a:bodyPr anchor="b"/>
          <a:p>
            <a:r>
              <a:rPr lang="zh-CN" altLang="en-US" b="1"/>
              <a:t>例</a:t>
            </a:r>
            <a:r>
              <a:rPr lang="en-US" altLang="zh-CN" b="1"/>
              <a:t>3. </a:t>
            </a:r>
            <a:r>
              <a:rPr lang="zh-CN" altLang="en-US" b="1"/>
              <a:t>哲学家就餐问题</a:t>
            </a:r>
            <a:endParaRPr lang="zh-CN" altLang="en-US" b="1"/>
          </a:p>
        </p:txBody>
      </p:sp>
      <p:sp>
        <p:nvSpPr>
          <p:cNvPr id="172035" name="文本框 172034"/>
          <p:cNvSpPr txBox="1"/>
          <p:nvPr/>
        </p:nvSpPr>
        <p:spPr>
          <a:xfrm>
            <a:off x="838200" y="1981200"/>
            <a:ext cx="7543800" cy="4583113"/>
          </a:xfrm>
          <a:prstGeom prst="rect">
            <a:avLst/>
          </a:prstGeom>
          <a:noFill/>
          <a:ln w="9525">
            <a:noFill/>
          </a:ln>
        </p:spPr>
        <p:txBody>
          <a:bodyPr>
            <a:spAutoFit/>
          </a:bodyPr>
          <a:p>
            <a:pPr>
              <a:spcBef>
                <a:spcPct val="50000"/>
              </a:spcBef>
            </a:pPr>
            <a:r>
              <a:rPr lang="en-US" altLang="zh-CN" sz="2400">
                <a:latin typeface="Comic Sans MS" panose="030F0702030302020204" pitchFamily="66" charset="0"/>
              </a:rPr>
              <a:t>Type dining-philosophers=MONITOR</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Var fork:Array[0..4]Of(free,used);</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q:Array[0..4]Of condition;</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define pick_up, try_pick_up, put_down;</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Procedure pick_up(I:0..4);</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Begin</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If fork[I]=used Then</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wait(q[I]);</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            fork[I]:=used</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End;</a:t>
            </a:r>
            <a:endParaRPr lang="en-US" altLang="zh-CN" sz="2400">
              <a:latin typeface="Comic Sans MS" panose="030F0702030302020204" pitchFamily="66" charset="0"/>
            </a:endParaRPr>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3058" name="标题 173057"/>
          <p:cNvSpPr>
            <a:spLocks noGrp="1"/>
          </p:cNvSpPr>
          <p:nvPr>
            <p:ph type="title"/>
          </p:nvPr>
        </p:nvSpPr>
        <p:spPr/>
        <p:txBody>
          <a:bodyPr anchor="b"/>
          <a:p>
            <a:r>
              <a:rPr lang="zh-CN" altLang="en-US" b="1"/>
              <a:t>例</a:t>
            </a:r>
            <a:r>
              <a:rPr lang="en-US" altLang="zh-CN" b="1"/>
              <a:t>3. </a:t>
            </a:r>
            <a:r>
              <a:rPr lang="zh-CN" altLang="en-US" b="1"/>
              <a:t>哲学家就餐问题</a:t>
            </a:r>
            <a:endParaRPr lang="zh-CN" altLang="en-US" b="1"/>
          </a:p>
        </p:txBody>
      </p:sp>
      <p:sp>
        <p:nvSpPr>
          <p:cNvPr id="173059" name="文本框 173058"/>
          <p:cNvSpPr txBox="1"/>
          <p:nvPr/>
        </p:nvSpPr>
        <p:spPr>
          <a:xfrm>
            <a:off x="838200" y="2057400"/>
            <a:ext cx="7543800" cy="4838700"/>
          </a:xfrm>
          <a:prstGeom prst="rect">
            <a:avLst/>
          </a:prstGeom>
          <a:noFill/>
          <a:ln w="9525">
            <a:noFill/>
          </a:ln>
        </p:spPr>
        <p:txBody>
          <a:bodyPr>
            <a:spAutoFit/>
          </a:bodyPr>
          <a:p>
            <a:pPr>
              <a:spcBef>
                <a:spcPct val="50000"/>
              </a:spcBef>
            </a:pPr>
            <a:r>
              <a:rPr lang="en-US" altLang="zh-CN" sz="2400">
                <a:latin typeface="Comic Sans MS" panose="030F0702030302020204" pitchFamily="66" charset="0"/>
              </a:rPr>
              <a:t>Function try_pick_up(I:0..4):boolean;</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Begin</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If fork[I]=used Then</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try_pick_up:=false</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Else Begin</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fork[I]:=used;</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try_pick_up:=true</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End</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End;</a:t>
            </a:r>
            <a:endParaRPr lang="en-US" altLang="zh-CN" sz="2400">
              <a:latin typeface="Comic Sans MS" panose="030F0702030302020204" pitchFamily="66"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标题 19457"/>
          <p:cNvSpPr>
            <a:spLocks noGrp="1"/>
          </p:cNvSpPr>
          <p:nvPr>
            <p:ph type="title"/>
          </p:nvPr>
        </p:nvSpPr>
        <p:spPr/>
        <p:txBody>
          <a:bodyPr anchor="b"/>
          <a:p>
            <a:r>
              <a:rPr lang="zh-CN" altLang="en-US" b="1"/>
              <a:t>关于就绪队列的整队问题</a:t>
            </a:r>
            <a:endParaRPr lang="zh-CN" altLang="en-US" b="1"/>
          </a:p>
        </p:txBody>
      </p:sp>
      <p:graphicFrame>
        <p:nvGraphicFramePr>
          <p:cNvPr id="19459" name="内容占位符 19458"/>
          <p:cNvGraphicFramePr>
            <a:graphicFrameLocks noChangeAspect="1"/>
          </p:cNvGraphicFramePr>
          <p:nvPr>
            <p:ph idx="1"/>
          </p:nvPr>
        </p:nvGraphicFramePr>
        <p:xfrm>
          <a:off x="1042988" y="2773363"/>
          <a:ext cx="7200900" cy="1922462"/>
        </p:xfrm>
        <a:graphic>
          <a:graphicData uri="http://schemas.openxmlformats.org/presentationml/2006/ole">
            <mc:AlternateContent xmlns:mc="http://schemas.openxmlformats.org/markup-compatibility/2006">
              <mc:Choice xmlns:v="urn:schemas-microsoft-com:vml" Requires="v">
                <p:oleObj spid="_x0000_s3076" name="" r:id="rId1" imgW="5445125" imgH="1464945" progId="Visio.Drawing.11">
                  <p:embed/>
                </p:oleObj>
              </mc:Choice>
              <mc:Fallback>
                <p:oleObj name="" r:id="rId1" imgW="5445125" imgH="1464945" progId="Visio.Drawing.11">
                  <p:embed/>
                  <p:pic>
                    <p:nvPicPr>
                      <p:cNvPr id="0" name="图片 3075"/>
                      <p:cNvPicPr/>
                      <p:nvPr/>
                    </p:nvPicPr>
                    <p:blipFill>
                      <a:blip r:embed="rId2"/>
                      <a:stretch>
                        <a:fillRect/>
                      </a:stretch>
                    </p:blipFill>
                    <p:spPr>
                      <a:xfrm>
                        <a:off x="1042988" y="2773363"/>
                        <a:ext cx="7200900" cy="1922462"/>
                      </a:xfrm>
                      <a:prstGeom prst="rect">
                        <a:avLst/>
                      </a:prstGeom>
                      <a:noFill/>
                      <a:ln w="38100">
                        <a:miter/>
                      </a:ln>
                    </p:spPr>
                  </p:pic>
                </p:oleObj>
              </mc:Fallback>
            </mc:AlternateContent>
          </a:graphicData>
        </a:graphic>
      </p:graphicFrame>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082" name="标题 174081"/>
          <p:cNvSpPr>
            <a:spLocks noGrp="1"/>
          </p:cNvSpPr>
          <p:nvPr>
            <p:ph type="title"/>
          </p:nvPr>
        </p:nvSpPr>
        <p:spPr/>
        <p:txBody>
          <a:bodyPr anchor="b"/>
          <a:p>
            <a:r>
              <a:rPr lang="zh-CN" altLang="en-US" b="1"/>
              <a:t>例</a:t>
            </a:r>
            <a:r>
              <a:rPr lang="en-US" altLang="zh-CN" b="1"/>
              <a:t>3. </a:t>
            </a:r>
            <a:r>
              <a:rPr lang="zh-CN" altLang="en-US" b="1"/>
              <a:t>哲学家就餐问题</a:t>
            </a:r>
            <a:endParaRPr lang="zh-CN" altLang="en-US" b="1"/>
          </a:p>
        </p:txBody>
      </p:sp>
      <p:sp>
        <p:nvSpPr>
          <p:cNvPr id="174083" name="文本框 174082"/>
          <p:cNvSpPr txBox="1"/>
          <p:nvPr/>
        </p:nvSpPr>
        <p:spPr>
          <a:xfrm>
            <a:off x="838200" y="2057400"/>
            <a:ext cx="7543800" cy="4473575"/>
          </a:xfrm>
          <a:prstGeom prst="rect">
            <a:avLst/>
          </a:prstGeom>
          <a:noFill/>
          <a:ln w="9525">
            <a:noFill/>
          </a:ln>
        </p:spPr>
        <p:txBody>
          <a:bodyPr>
            <a:spAutoFit/>
          </a:bodyPr>
          <a:p>
            <a:pPr>
              <a:spcBef>
                <a:spcPct val="50000"/>
              </a:spcBef>
            </a:pPr>
            <a:r>
              <a:rPr lang="en-US" altLang="zh-CN" sz="2400">
                <a:latin typeface="Comic Sans MS" panose="030F0702030302020204" pitchFamily="66" charset="0"/>
              </a:rPr>
              <a:t>Procedure put_down(I:0..4);</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    Begin</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         fork[I]:=free;</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         signal(q[I])</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    End;</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Procedure init;</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    Var I:0..4;</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    Begin</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            For I:=0 to 4 Do fork[I]:=free;</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    End;</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Begin init End;</a:t>
            </a:r>
            <a:endParaRPr lang="en-US" altLang="zh-CN" sz="2400">
              <a:latin typeface="Comic Sans MS" panose="030F0702030302020204" pitchFamily="66" charset="0"/>
            </a:endParaRP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5106" name="标题 175105"/>
          <p:cNvSpPr>
            <a:spLocks noGrp="1"/>
          </p:cNvSpPr>
          <p:nvPr>
            <p:ph type="title"/>
          </p:nvPr>
        </p:nvSpPr>
        <p:spPr>
          <a:xfrm>
            <a:off x="1227138" y="692150"/>
            <a:ext cx="8269287" cy="1143000"/>
          </a:xfrm>
        </p:spPr>
        <p:txBody>
          <a:bodyPr anchor="b"/>
          <a:p>
            <a:r>
              <a:rPr lang="zh-CN" altLang="en-US" b="1"/>
              <a:t>例</a:t>
            </a:r>
            <a:r>
              <a:rPr lang="en-US" altLang="zh-CN" b="1"/>
              <a:t>3. </a:t>
            </a:r>
            <a:r>
              <a:rPr lang="zh-CN" altLang="en-US" b="1"/>
              <a:t>哲学家就餐问题</a:t>
            </a:r>
            <a:endParaRPr lang="zh-CN" altLang="en-US" b="1"/>
          </a:p>
        </p:txBody>
      </p:sp>
      <p:sp>
        <p:nvSpPr>
          <p:cNvPr id="175107" name="文本框 175106"/>
          <p:cNvSpPr txBox="1"/>
          <p:nvPr/>
        </p:nvSpPr>
        <p:spPr>
          <a:xfrm>
            <a:off x="914400" y="2055813"/>
            <a:ext cx="7924800" cy="4583112"/>
          </a:xfrm>
          <a:prstGeom prst="rect">
            <a:avLst/>
          </a:prstGeom>
          <a:noFill/>
          <a:ln w="9525">
            <a:noFill/>
          </a:ln>
        </p:spPr>
        <p:txBody>
          <a:bodyPr>
            <a:spAutoFit/>
          </a:bodyPr>
          <a:p>
            <a:pPr>
              <a:spcBef>
                <a:spcPct val="50000"/>
              </a:spcBef>
            </a:pPr>
            <a:r>
              <a:rPr lang="en-US" altLang="zh-CN" sz="2400">
                <a:latin typeface="Comic Sans MS" panose="030F0702030302020204" pitchFamily="66" charset="0"/>
              </a:rPr>
              <a:t>Var forks:dining_philosophers;</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I</a:t>
            </a:r>
            <a:r>
              <a:rPr lang="zh-CN" altLang="en-US" sz="2400">
                <a:latin typeface="Comic Sans MS" panose="030F0702030302020204" pitchFamily="66" charset="0"/>
              </a:rPr>
              <a:t>号哲学家活动：</a:t>
            </a:r>
            <a:endParaRPr lang="zh-CN" altLang="en-US" sz="2400">
              <a:latin typeface="Comic Sans MS" panose="030F0702030302020204" pitchFamily="66" charset="0"/>
            </a:endParaRPr>
          </a:p>
          <a:p>
            <a:pPr>
              <a:lnSpc>
                <a:spcPct val="60000"/>
              </a:lnSpc>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Repeat</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         {thinking}</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         with_two_forks:=false;</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         Repeat </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               forks.pick_up(I);</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               If forks.try_pick_up((I+1)mod 5)Then</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with_two_forks:=true</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Else forks.put_down(I)</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Until with_two_forks;</a:t>
            </a:r>
            <a:endParaRPr lang="en-US" altLang="zh-CN" sz="2400">
              <a:latin typeface="Comic Sans MS" panose="030F0702030302020204" pitchFamily="66" charset="0"/>
            </a:endParaRPr>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6130" name="标题 176129"/>
          <p:cNvSpPr>
            <a:spLocks noGrp="1"/>
          </p:cNvSpPr>
          <p:nvPr>
            <p:ph type="title"/>
          </p:nvPr>
        </p:nvSpPr>
        <p:spPr/>
        <p:txBody>
          <a:bodyPr anchor="b"/>
          <a:p>
            <a:r>
              <a:rPr lang="zh-CN" altLang="en-US" b="1"/>
              <a:t>例</a:t>
            </a:r>
            <a:r>
              <a:rPr lang="en-US" altLang="zh-CN" b="1"/>
              <a:t>3. </a:t>
            </a:r>
            <a:r>
              <a:rPr lang="zh-CN" altLang="en-US" b="1"/>
              <a:t>哲学家就餐问题</a:t>
            </a:r>
            <a:endParaRPr lang="zh-CN" altLang="en-US" b="1"/>
          </a:p>
        </p:txBody>
      </p:sp>
      <p:sp>
        <p:nvSpPr>
          <p:cNvPr id="176131" name="文本框 176130"/>
          <p:cNvSpPr txBox="1"/>
          <p:nvPr/>
        </p:nvSpPr>
        <p:spPr>
          <a:xfrm>
            <a:off x="838200" y="2133600"/>
            <a:ext cx="7467600" cy="2100263"/>
          </a:xfrm>
          <a:prstGeom prst="rect">
            <a:avLst/>
          </a:prstGeom>
          <a:noFill/>
          <a:ln w="9525">
            <a:noFill/>
          </a:ln>
        </p:spPr>
        <p:txBody>
          <a:bodyPr>
            <a:spAutoFit/>
          </a:bodyPr>
          <a:p>
            <a:pPr>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{Eating}</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forks.put_down(I);</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forks.put_down((I+1)mod 5)</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Until false;</a:t>
            </a:r>
            <a:endParaRPr lang="en-US" altLang="zh-CN" sz="2400">
              <a:latin typeface="Comic Sans MS" panose="030F0702030302020204" pitchFamily="66" charset="0"/>
            </a:endParaRPr>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7154" name="标题 177153"/>
          <p:cNvSpPr>
            <a:spLocks noGrp="1"/>
          </p:cNvSpPr>
          <p:nvPr>
            <p:ph type="title"/>
          </p:nvPr>
        </p:nvSpPr>
        <p:spPr/>
        <p:txBody>
          <a:bodyPr anchor="b"/>
          <a:p>
            <a:r>
              <a:rPr lang="zh-CN" altLang="en-US" b="1"/>
              <a:t>例</a:t>
            </a:r>
            <a:r>
              <a:rPr lang="en-US" altLang="zh-CN" b="1"/>
              <a:t>4.4. </a:t>
            </a:r>
            <a:r>
              <a:rPr lang="zh-CN" altLang="en-US" b="1"/>
              <a:t>磁头引臂调度问题</a:t>
            </a:r>
            <a:endParaRPr lang="zh-CN" altLang="en-US" b="1"/>
          </a:p>
        </p:txBody>
      </p:sp>
      <p:sp>
        <p:nvSpPr>
          <p:cNvPr id="177155" name="椭圆 177154"/>
          <p:cNvSpPr/>
          <p:nvPr/>
        </p:nvSpPr>
        <p:spPr>
          <a:xfrm>
            <a:off x="2801938" y="2573338"/>
            <a:ext cx="3598862" cy="3598862"/>
          </a:xfrm>
          <a:prstGeom prst="ellipse">
            <a:avLst/>
          </a:prstGeom>
          <a:solidFill>
            <a:schemeClr val="bg1"/>
          </a:solidFill>
          <a:ln w="9525" cap="flat" cmpd="sng">
            <a:solidFill>
              <a:schemeClr val="tx1"/>
            </a:solidFill>
            <a:prstDash val="solid"/>
            <a:headEnd type="none" w="med" len="med"/>
            <a:tailEnd type="none" w="med" len="med"/>
          </a:ln>
        </p:spPr>
        <p:txBody>
          <a:bodyPr/>
          <a:p>
            <a:endParaRPr lang="zh-CN" altLang="en-US"/>
          </a:p>
        </p:txBody>
      </p:sp>
      <p:sp>
        <p:nvSpPr>
          <p:cNvPr id="177156" name="椭圆 177155"/>
          <p:cNvSpPr/>
          <p:nvPr/>
        </p:nvSpPr>
        <p:spPr>
          <a:xfrm>
            <a:off x="3005138" y="2776538"/>
            <a:ext cx="3167062" cy="3167062"/>
          </a:xfrm>
          <a:prstGeom prst="ellipse">
            <a:avLst/>
          </a:prstGeom>
          <a:solidFill>
            <a:schemeClr val="bg1"/>
          </a:solidFill>
          <a:ln w="9525" cap="flat" cmpd="sng">
            <a:solidFill>
              <a:schemeClr val="tx1"/>
            </a:solidFill>
            <a:prstDash val="solid"/>
            <a:headEnd type="none" w="med" len="med"/>
            <a:tailEnd type="none" w="med" len="med"/>
          </a:ln>
        </p:spPr>
        <p:txBody>
          <a:bodyPr/>
          <a:p>
            <a:endParaRPr lang="zh-CN" altLang="en-US"/>
          </a:p>
        </p:txBody>
      </p:sp>
      <p:sp>
        <p:nvSpPr>
          <p:cNvPr id="177157" name="椭圆 177156"/>
          <p:cNvSpPr/>
          <p:nvPr/>
        </p:nvSpPr>
        <p:spPr>
          <a:xfrm>
            <a:off x="3208338" y="2971800"/>
            <a:ext cx="2735262" cy="2735263"/>
          </a:xfrm>
          <a:prstGeom prst="ellipse">
            <a:avLst/>
          </a:prstGeom>
          <a:solidFill>
            <a:schemeClr val="bg1"/>
          </a:solidFill>
          <a:ln w="9525" cap="flat" cmpd="sng">
            <a:solidFill>
              <a:schemeClr val="tx1"/>
            </a:solidFill>
            <a:prstDash val="solid"/>
            <a:headEnd type="none" w="med" len="med"/>
            <a:tailEnd type="none" w="med" len="med"/>
          </a:ln>
        </p:spPr>
        <p:txBody>
          <a:bodyPr/>
          <a:p>
            <a:endParaRPr lang="zh-CN" altLang="en-US"/>
          </a:p>
        </p:txBody>
      </p:sp>
      <p:sp>
        <p:nvSpPr>
          <p:cNvPr id="177158" name="椭圆 177157"/>
          <p:cNvSpPr/>
          <p:nvPr/>
        </p:nvSpPr>
        <p:spPr>
          <a:xfrm>
            <a:off x="4114800" y="3900488"/>
            <a:ext cx="1008063" cy="1008062"/>
          </a:xfrm>
          <a:prstGeom prst="ellipse">
            <a:avLst/>
          </a:prstGeom>
          <a:solidFill>
            <a:schemeClr val="bg1"/>
          </a:solidFill>
          <a:ln w="9525" cap="flat" cmpd="sng">
            <a:solidFill>
              <a:schemeClr val="tx1"/>
            </a:solidFill>
            <a:prstDash val="solid"/>
            <a:headEnd type="none" w="med" len="med"/>
            <a:tailEnd type="none" w="med" len="med"/>
          </a:ln>
        </p:spPr>
        <p:txBody>
          <a:bodyPr/>
          <a:p>
            <a:endParaRPr lang="zh-CN" altLang="en-US"/>
          </a:p>
        </p:txBody>
      </p:sp>
      <p:sp>
        <p:nvSpPr>
          <p:cNvPr id="177159" name="矩形 177158"/>
          <p:cNvSpPr/>
          <p:nvPr/>
        </p:nvSpPr>
        <p:spPr>
          <a:xfrm>
            <a:off x="2895600" y="4191000"/>
            <a:ext cx="1439863" cy="381000"/>
          </a:xfrm>
          <a:prstGeom prst="rect">
            <a:avLst/>
          </a:prstGeom>
          <a:solidFill>
            <a:schemeClr val="bg1"/>
          </a:solidFill>
          <a:ln w="9525">
            <a:noFill/>
          </a:ln>
        </p:spPr>
        <p:txBody>
          <a:bodyPr wrap="none" anchor="ctr"/>
          <a:p>
            <a:pPr algn="ctr"/>
            <a:r>
              <a:rPr lang="en-US" altLang="zh-CN">
                <a:latin typeface="Comic Sans MS" panose="030F0702030302020204" pitchFamily="66" charset="0"/>
              </a:rPr>
              <a:t>0 1 …… 199</a:t>
            </a:r>
            <a:endParaRPr lang="en-US" altLang="zh-CN" sz="2400" b="0">
              <a:latin typeface="Comic Sans MS" panose="030F0702030302020204" pitchFamily="66" charset="0"/>
            </a:endParaRPr>
          </a:p>
        </p:txBody>
      </p:sp>
      <p:sp>
        <p:nvSpPr>
          <p:cNvPr id="177160" name="椭圆 177159"/>
          <p:cNvSpPr/>
          <p:nvPr/>
        </p:nvSpPr>
        <p:spPr>
          <a:xfrm>
            <a:off x="4419600" y="4267200"/>
            <a:ext cx="304800" cy="304800"/>
          </a:xfrm>
          <a:prstGeom prst="ellipse">
            <a:avLst/>
          </a:prstGeom>
          <a:solidFill>
            <a:schemeClr val="bg1"/>
          </a:solidFill>
          <a:ln w="9525" cap="flat" cmpd="sng">
            <a:solidFill>
              <a:schemeClr val="tx1"/>
            </a:solidFill>
            <a:prstDash val="solid"/>
            <a:headEnd type="none" w="med" len="med"/>
            <a:tailEnd type="none" w="med" len="med"/>
          </a:ln>
        </p:spPr>
        <p:txBody>
          <a:bodyPr/>
          <a:p>
            <a:endParaRPr lang="zh-CN" altLang="en-US"/>
          </a:p>
        </p:txBody>
      </p:sp>
      <p:grpSp>
        <p:nvGrpSpPr>
          <p:cNvPr id="177161" name="组合 177160"/>
          <p:cNvGrpSpPr/>
          <p:nvPr/>
        </p:nvGrpSpPr>
        <p:grpSpPr>
          <a:xfrm>
            <a:off x="5562600" y="4191000"/>
            <a:ext cx="2159000" cy="304800"/>
            <a:chOff x="0" y="0"/>
            <a:chExt cx="1360" cy="192"/>
          </a:xfrm>
        </p:grpSpPr>
        <p:sp>
          <p:nvSpPr>
            <p:cNvPr id="177162" name="流程图: 离页连接符 177161"/>
            <p:cNvSpPr/>
            <p:nvPr/>
          </p:nvSpPr>
          <p:spPr>
            <a:xfrm>
              <a:off x="0" y="48"/>
              <a:ext cx="57" cy="144"/>
            </a:xfrm>
            <a:prstGeom prst="flowChartOffpageConnector">
              <a:avLst/>
            </a:prstGeom>
            <a:solidFill>
              <a:srgbClr val="336600"/>
            </a:solidFill>
            <a:ln w="9525" cap="flat" cmpd="sng">
              <a:solidFill>
                <a:schemeClr val="tx1"/>
              </a:solidFill>
              <a:prstDash val="solid"/>
              <a:miter/>
              <a:headEnd type="none" w="med" len="med"/>
              <a:tailEnd type="none" w="med" len="med"/>
            </a:ln>
          </p:spPr>
          <p:txBody>
            <a:bodyPr/>
            <a:p>
              <a:endParaRPr lang="zh-CN" altLang="en-US"/>
            </a:p>
          </p:txBody>
        </p:sp>
        <p:sp>
          <p:nvSpPr>
            <p:cNvPr id="177163" name="矩形 177162"/>
            <p:cNvSpPr/>
            <p:nvPr/>
          </p:nvSpPr>
          <p:spPr>
            <a:xfrm>
              <a:off x="0" y="0"/>
              <a:ext cx="1360" cy="45"/>
            </a:xfrm>
            <a:prstGeom prst="rect">
              <a:avLst/>
            </a:prstGeom>
            <a:solidFill>
              <a:srgbClr val="336600"/>
            </a:solidFill>
            <a:ln w="9525" cap="flat" cmpd="sng">
              <a:solidFill>
                <a:schemeClr val="tx1"/>
              </a:solidFill>
              <a:prstDash val="solid"/>
              <a:miter/>
              <a:headEnd type="none" w="med" len="med"/>
              <a:tailEnd type="none" w="med" len="med"/>
            </a:ln>
          </p:spPr>
          <p:txBody>
            <a:bodyPr/>
            <a:p>
              <a:endParaRPr lang="zh-CN" altLang="en-US"/>
            </a:p>
          </p:txBody>
        </p:sp>
      </p:grpSp>
      <p:sp>
        <p:nvSpPr>
          <p:cNvPr id="177164" name="矩形 177163"/>
          <p:cNvSpPr/>
          <p:nvPr/>
        </p:nvSpPr>
        <p:spPr>
          <a:xfrm>
            <a:off x="4267200" y="4800600"/>
            <a:ext cx="719138" cy="1079500"/>
          </a:xfrm>
          <a:prstGeom prst="rect">
            <a:avLst/>
          </a:prstGeom>
          <a:solidFill>
            <a:schemeClr val="bg1"/>
          </a:solidFill>
          <a:ln w="9525">
            <a:noFill/>
          </a:ln>
        </p:spPr>
        <p:txBody>
          <a:bodyPr wrap="none" anchor="ctr"/>
          <a:p>
            <a:pPr algn="ctr"/>
            <a:r>
              <a:rPr lang="en-US" altLang="zh-CN" sz="2400" b="0">
                <a:latin typeface="Comic Sans MS" panose="030F0702030302020204" pitchFamily="66" charset="0"/>
              </a:rPr>
              <a:t>up</a:t>
            </a:r>
            <a:endParaRPr lang="en-US" altLang="zh-CN" sz="2400" b="0">
              <a:latin typeface="Comic Sans MS" panose="030F0702030302020204" pitchFamily="66" charset="0"/>
            </a:endParaRPr>
          </a:p>
          <a:p>
            <a:pPr algn="ctr"/>
            <a:endParaRPr lang="en-US" altLang="zh-CN" sz="2400" b="0">
              <a:latin typeface="Comic Sans MS" panose="030F0702030302020204" pitchFamily="66" charset="0"/>
            </a:endParaRPr>
          </a:p>
          <a:p>
            <a:pPr algn="ctr"/>
            <a:r>
              <a:rPr lang="en-US" altLang="zh-CN" sz="2400" b="0">
                <a:latin typeface="Comic Sans MS" panose="030F0702030302020204" pitchFamily="66" charset="0"/>
              </a:rPr>
              <a:t>down</a:t>
            </a:r>
            <a:endParaRPr lang="en-US" altLang="zh-CN" sz="2400" b="0">
              <a:latin typeface="Comic Sans MS" panose="030F0702030302020204" pitchFamily="66" charset="0"/>
            </a:endParaRPr>
          </a:p>
        </p:txBody>
      </p:sp>
      <p:sp>
        <p:nvSpPr>
          <p:cNvPr id="177165" name="直接连接符 177164"/>
          <p:cNvSpPr/>
          <p:nvPr/>
        </p:nvSpPr>
        <p:spPr>
          <a:xfrm>
            <a:off x="4572000" y="5207000"/>
            <a:ext cx="0" cy="431800"/>
          </a:xfrm>
          <a:prstGeom prst="line">
            <a:avLst/>
          </a:prstGeom>
          <a:ln w="9525" cap="flat" cmpd="sng">
            <a:solidFill>
              <a:schemeClr val="tx1"/>
            </a:solidFill>
            <a:prstDash val="solid"/>
            <a:headEnd type="triangle" w="med" len="med"/>
            <a:tailEnd type="triangle" w="med" len="med"/>
          </a:ln>
        </p:spPr>
      </p:sp>
      <p:cxnSp>
        <p:nvCxnSpPr>
          <p:cNvPr id="177166" name="曲线连接符 177165"/>
          <p:cNvCxnSpPr/>
          <p:nvPr/>
        </p:nvCxnSpPr>
        <p:spPr>
          <a:xfrm rot="-5400000" flipH="1">
            <a:off x="6072188" y="4060825"/>
            <a:ext cx="914400" cy="1782763"/>
          </a:xfrm>
          <a:prstGeom prst="curvedConnector2">
            <a:avLst/>
          </a:prstGeom>
          <a:ln w="9525" cap="flat" cmpd="sng">
            <a:solidFill>
              <a:schemeClr val="tx1"/>
            </a:solidFill>
            <a:prstDash val="solid"/>
            <a:headEnd type="triangle" w="med" len="med"/>
            <a:tailEnd type="none" w="med" len="med"/>
          </a:ln>
        </p:spPr>
      </p:cxnSp>
      <p:sp>
        <p:nvSpPr>
          <p:cNvPr id="177167" name="文本框 177166"/>
          <p:cNvSpPr txBox="1"/>
          <p:nvPr/>
        </p:nvSpPr>
        <p:spPr>
          <a:xfrm>
            <a:off x="7391400" y="5181600"/>
            <a:ext cx="838200" cy="457200"/>
          </a:xfrm>
          <a:prstGeom prst="rect">
            <a:avLst/>
          </a:prstGeom>
          <a:noFill/>
          <a:ln w="9525">
            <a:noFill/>
          </a:ln>
        </p:spPr>
        <p:txBody>
          <a:bodyPr>
            <a:spAutoFit/>
          </a:bodyPr>
          <a:p>
            <a:pPr>
              <a:spcBef>
                <a:spcPct val="50000"/>
              </a:spcBef>
            </a:pPr>
            <a:r>
              <a:rPr lang="zh-CN" altLang="en-US" sz="2400">
                <a:latin typeface="Comic Sans MS" panose="030F0702030302020204" pitchFamily="66" charset="0"/>
              </a:rPr>
              <a:t>磁头</a:t>
            </a:r>
            <a:endParaRPr lang="zh-CN" altLang="en-US" sz="2400">
              <a:latin typeface="Comic Sans MS" panose="030F0702030302020204" pitchFamily="66" charset="0"/>
            </a:endParaRPr>
          </a:p>
        </p:txBody>
      </p:sp>
      <p:sp>
        <p:nvSpPr>
          <p:cNvPr id="177168" name="直接连接符 177167"/>
          <p:cNvSpPr/>
          <p:nvPr/>
        </p:nvSpPr>
        <p:spPr>
          <a:xfrm>
            <a:off x="2743200" y="2590800"/>
            <a:ext cx="3598863" cy="3598863"/>
          </a:xfrm>
          <a:prstGeom prst="line">
            <a:avLst/>
          </a:prstGeom>
          <a:ln w="9525" cap="flat" cmpd="sng">
            <a:solidFill>
              <a:schemeClr val="tx1"/>
            </a:solidFill>
            <a:prstDash val="dash"/>
            <a:headEnd type="none" w="med" len="med"/>
            <a:tailEnd type="none" w="med" len="med"/>
          </a:ln>
        </p:spPr>
      </p:sp>
      <p:sp>
        <p:nvSpPr>
          <p:cNvPr id="177169" name="直接连接符 177168"/>
          <p:cNvSpPr/>
          <p:nvPr/>
        </p:nvSpPr>
        <p:spPr>
          <a:xfrm flipV="1">
            <a:off x="2819400" y="2573338"/>
            <a:ext cx="3598863" cy="3598862"/>
          </a:xfrm>
          <a:prstGeom prst="line">
            <a:avLst/>
          </a:prstGeom>
          <a:ln w="9525" cap="flat" cmpd="sng">
            <a:solidFill>
              <a:schemeClr val="tx1"/>
            </a:solidFill>
            <a:prstDash val="dash"/>
            <a:headEnd type="none" w="med" len="med"/>
            <a:tailEnd type="none" w="med" len="med"/>
          </a:ln>
        </p:spPr>
      </p:sp>
      <p:sp>
        <p:nvSpPr>
          <p:cNvPr id="177170" name="文本框 177169"/>
          <p:cNvSpPr txBox="1"/>
          <p:nvPr/>
        </p:nvSpPr>
        <p:spPr>
          <a:xfrm>
            <a:off x="7010400" y="3581400"/>
            <a:ext cx="914400" cy="457200"/>
          </a:xfrm>
          <a:prstGeom prst="rect">
            <a:avLst/>
          </a:prstGeom>
          <a:noFill/>
          <a:ln w="9525">
            <a:noFill/>
          </a:ln>
        </p:spPr>
        <p:txBody>
          <a:bodyPr>
            <a:spAutoFit/>
          </a:bodyPr>
          <a:p>
            <a:pPr>
              <a:spcBef>
                <a:spcPct val="50000"/>
              </a:spcBef>
            </a:pPr>
            <a:r>
              <a:rPr lang="zh-CN" altLang="en-US" sz="2400">
                <a:latin typeface="Comic Sans MS" panose="030F0702030302020204" pitchFamily="66" charset="0"/>
              </a:rPr>
              <a:t>引臂</a:t>
            </a:r>
            <a:endParaRPr lang="zh-CN" altLang="en-US" sz="2400">
              <a:latin typeface="Comic Sans MS" panose="030F0702030302020204" pitchFamily="66" charset="0"/>
            </a:endParaRPr>
          </a:p>
        </p:txBody>
      </p:sp>
      <p:sp>
        <p:nvSpPr>
          <p:cNvPr id="177171" name="直接连接符 177170"/>
          <p:cNvSpPr/>
          <p:nvPr/>
        </p:nvSpPr>
        <p:spPr>
          <a:xfrm>
            <a:off x="7010400" y="4495800"/>
            <a:ext cx="762000" cy="0"/>
          </a:xfrm>
          <a:prstGeom prst="line">
            <a:avLst/>
          </a:prstGeom>
          <a:ln w="9525" cap="flat" cmpd="sng">
            <a:solidFill>
              <a:schemeClr val="tx1"/>
            </a:solidFill>
            <a:prstDash val="solid"/>
            <a:headEnd type="triangle" w="med" len="med"/>
            <a:tailEnd type="triangle" w="med" len="med"/>
          </a:ln>
        </p:spPr>
      </p:sp>
      <p:sp>
        <p:nvSpPr>
          <p:cNvPr id="177172" name="文本框 177171"/>
          <p:cNvSpPr txBox="1"/>
          <p:nvPr/>
        </p:nvSpPr>
        <p:spPr>
          <a:xfrm>
            <a:off x="1066800" y="3962400"/>
            <a:ext cx="838200" cy="457200"/>
          </a:xfrm>
          <a:prstGeom prst="rect">
            <a:avLst/>
          </a:prstGeom>
          <a:noFill/>
          <a:ln w="9525">
            <a:noFill/>
          </a:ln>
        </p:spPr>
        <p:txBody>
          <a:bodyPr>
            <a:spAutoFit/>
          </a:bodyPr>
          <a:p>
            <a:pPr>
              <a:spcBef>
                <a:spcPct val="50000"/>
              </a:spcBef>
            </a:pPr>
            <a:r>
              <a:rPr lang="zh-CN" altLang="en-US" sz="2400">
                <a:latin typeface="Comic Sans MS" panose="030F0702030302020204" pitchFamily="66" charset="0"/>
              </a:rPr>
              <a:t>扇区</a:t>
            </a:r>
            <a:endParaRPr lang="zh-CN" altLang="en-US" sz="2400">
              <a:latin typeface="Comic Sans MS" panose="030F0702030302020204" pitchFamily="66" charset="0"/>
            </a:endParaRPr>
          </a:p>
        </p:txBody>
      </p:sp>
      <p:sp>
        <p:nvSpPr>
          <p:cNvPr id="177173" name="任意多边形 177172"/>
          <p:cNvSpPr/>
          <p:nvPr/>
        </p:nvSpPr>
        <p:spPr>
          <a:xfrm>
            <a:off x="1905000" y="4038600"/>
            <a:ext cx="457200" cy="304800"/>
          </a:xfrm>
          <a:custGeom>
            <a:avLst/>
            <a:gdLst>
              <a:gd name="txL" fmla="*/ 3375 w 21600"/>
              <a:gd name="txT" fmla="*/ 5400 h 21600"/>
              <a:gd name="txR" fmla="*/ 18900 w 21600"/>
              <a:gd name="txB" fmla="*/ 16200 h 21600"/>
            </a:gdLst>
            <a:ahLst/>
            <a:cxnLst>
              <a:cxn ang="270">
                <a:pos x="16200" y="0"/>
              </a:cxn>
              <a:cxn ang="180">
                <a:pos x="0" y="10800"/>
              </a:cxn>
              <a:cxn ang="90">
                <a:pos x="16200" y="21600"/>
              </a:cxn>
              <a:cxn ang="0">
                <a:pos x="21600" y="10800"/>
              </a:cxn>
            </a:cxnLst>
            <a:rect l="txL" t="txT" r="txR" b="txB"/>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8178" name="标题 178177"/>
          <p:cNvSpPr>
            <a:spLocks noGrp="1"/>
          </p:cNvSpPr>
          <p:nvPr>
            <p:ph type="title"/>
          </p:nvPr>
        </p:nvSpPr>
        <p:spPr/>
        <p:txBody>
          <a:bodyPr anchor="b"/>
          <a:p>
            <a:r>
              <a:rPr lang="zh-CN" altLang="en-US" b="1"/>
              <a:t>调度算法</a:t>
            </a:r>
            <a:endParaRPr lang="zh-CN" altLang="en-US" b="1"/>
          </a:p>
        </p:txBody>
      </p:sp>
      <p:sp>
        <p:nvSpPr>
          <p:cNvPr id="178179" name="文本占位符 178178"/>
          <p:cNvSpPr>
            <a:spLocks noGrp="1"/>
          </p:cNvSpPr>
          <p:nvPr>
            <p:ph type="body" idx="1"/>
          </p:nvPr>
        </p:nvSpPr>
        <p:spPr/>
        <p:txBody>
          <a:bodyPr/>
          <a:p>
            <a:pPr>
              <a:lnSpc>
                <a:spcPct val="90000"/>
              </a:lnSpc>
            </a:pPr>
            <a:r>
              <a:rPr lang="en-US" altLang="zh-CN" b="1">
                <a:latin typeface="Comic Sans MS" panose="030F0702030302020204" pitchFamily="66" charset="0"/>
              </a:rPr>
              <a:t>FCFS</a:t>
            </a:r>
            <a:r>
              <a:rPr lang="zh-CN" altLang="en-US" b="1">
                <a:latin typeface="Comic Sans MS" panose="030F0702030302020204" pitchFamily="66" charset="0"/>
              </a:rPr>
              <a:t>（</a:t>
            </a:r>
            <a:r>
              <a:rPr lang="en-US" altLang="zh-CN" b="1">
                <a:latin typeface="Comic Sans MS" panose="030F0702030302020204" pitchFamily="66" charset="0"/>
              </a:rPr>
              <a:t>first come first serve</a:t>
            </a:r>
            <a:r>
              <a:rPr lang="zh-CN" altLang="en-US" b="1">
                <a:latin typeface="Comic Sans MS" panose="030F0702030302020204" pitchFamily="66" charset="0"/>
              </a:rPr>
              <a:t>）</a:t>
            </a:r>
            <a:endParaRPr lang="zh-CN" altLang="en-US" b="1">
              <a:latin typeface="Comic Sans MS" panose="030F0702030302020204" pitchFamily="66" charset="0"/>
            </a:endParaRPr>
          </a:p>
          <a:p>
            <a:pPr lvl="1">
              <a:lnSpc>
                <a:spcPct val="90000"/>
              </a:lnSpc>
            </a:pPr>
            <a:r>
              <a:rPr lang="zh-CN" altLang="en-US" b="1">
                <a:latin typeface="Comic Sans MS" panose="030F0702030302020204" pitchFamily="66" charset="0"/>
              </a:rPr>
              <a:t>公平</a:t>
            </a:r>
            <a:endParaRPr lang="zh-CN" altLang="en-US" b="1">
              <a:latin typeface="Comic Sans MS" panose="030F0702030302020204" pitchFamily="66" charset="0"/>
            </a:endParaRPr>
          </a:p>
          <a:p>
            <a:pPr lvl="1">
              <a:lnSpc>
                <a:spcPct val="90000"/>
              </a:lnSpc>
            </a:pPr>
            <a:r>
              <a:rPr lang="zh-CN" altLang="en-US" b="1">
                <a:latin typeface="Comic Sans MS" panose="030F0702030302020204" pitchFamily="66" charset="0"/>
              </a:rPr>
              <a:t>效率低   </a:t>
            </a:r>
            <a:r>
              <a:rPr lang="en-US" altLang="zh-CN" b="1">
                <a:latin typeface="Comic Sans MS" panose="030F0702030302020204" pitchFamily="66" charset="0"/>
              </a:rPr>
              <a:t>(12,190,19,180,11,190…)</a:t>
            </a:r>
            <a:endParaRPr lang="en-US" altLang="zh-CN" b="1">
              <a:latin typeface="Comic Sans MS" panose="030F0702030302020204" pitchFamily="66" charset="0"/>
            </a:endParaRPr>
          </a:p>
          <a:p>
            <a:pPr>
              <a:lnSpc>
                <a:spcPct val="90000"/>
              </a:lnSpc>
            </a:pPr>
            <a:r>
              <a:rPr lang="en-US" altLang="zh-CN" b="1">
                <a:latin typeface="Comic Sans MS" panose="030F0702030302020204" pitchFamily="66" charset="0"/>
              </a:rPr>
              <a:t>SSTF</a:t>
            </a:r>
            <a:r>
              <a:rPr lang="zh-CN" altLang="en-US" b="1">
                <a:latin typeface="Comic Sans MS" panose="030F0702030302020204" pitchFamily="66" charset="0"/>
              </a:rPr>
              <a:t>（</a:t>
            </a:r>
            <a:r>
              <a:rPr lang="en-US" altLang="zh-CN" b="1">
                <a:latin typeface="Comic Sans MS" panose="030F0702030302020204" pitchFamily="66" charset="0"/>
              </a:rPr>
              <a:t>shortest seek time first</a:t>
            </a:r>
            <a:r>
              <a:rPr lang="zh-CN" altLang="en-US" b="1">
                <a:latin typeface="Comic Sans MS" panose="030F0702030302020204" pitchFamily="66" charset="0"/>
              </a:rPr>
              <a:t>）</a:t>
            </a:r>
            <a:endParaRPr lang="zh-CN" altLang="en-US" b="1">
              <a:latin typeface="Comic Sans MS" panose="030F0702030302020204" pitchFamily="66" charset="0"/>
            </a:endParaRPr>
          </a:p>
          <a:p>
            <a:pPr lvl="1">
              <a:lnSpc>
                <a:spcPct val="90000"/>
              </a:lnSpc>
            </a:pPr>
            <a:r>
              <a:rPr lang="zh-CN" altLang="en-US" b="1">
                <a:latin typeface="Comic Sans MS" panose="030F0702030302020204" pitchFamily="66" charset="0"/>
              </a:rPr>
              <a:t>效率高</a:t>
            </a:r>
            <a:endParaRPr lang="zh-CN" altLang="en-US" b="1">
              <a:latin typeface="Comic Sans MS" panose="030F0702030302020204" pitchFamily="66" charset="0"/>
            </a:endParaRPr>
          </a:p>
          <a:p>
            <a:pPr lvl="1">
              <a:lnSpc>
                <a:spcPct val="90000"/>
              </a:lnSpc>
            </a:pPr>
            <a:r>
              <a:rPr lang="zh-CN" altLang="en-US" b="1">
                <a:latin typeface="Comic Sans MS" panose="030F0702030302020204" pitchFamily="66" charset="0"/>
              </a:rPr>
              <a:t>磁道歧视</a:t>
            </a:r>
            <a:endParaRPr lang="zh-CN" altLang="en-US" b="1">
              <a:latin typeface="Comic Sans MS" panose="030F0702030302020204" pitchFamily="66" charset="0"/>
            </a:endParaRPr>
          </a:p>
          <a:p>
            <a:pPr>
              <a:lnSpc>
                <a:spcPct val="90000"/>
              </a:lnSpc>
            </a:pPr>
            <a:r>
              <a:rPr lang="en-US" altLang="zh-CN" b="1">
                <a:latin typeface="Comic Sans MS" panose="030F0702030302020204" pitchFamily="66" charset="0"/>
              </a:rPr>
              <a:t>SCAN</a:t>
            </a:r>
            <a:r>
              <a:rPr lang="zh-CN" altLang="en-US" b="1">
                <a:latin typeface="Comic Sans MS" panose="030F0702030302020204" pitchFamily="66" charset="0"/>
              </a:rPr>
              <a:t>（</a:t>
            </a:r>
            <a:r>
              <a:rPr lang="en-US" altLang="zh-CN" b="1">
                <a:latin typeface="Comic Sans MS" panose="030F0702030302020204" pitchFamily="66" charset="0"/>
              </a:rPr>
              <a:t>elevator algorithm</a:t>
            </a:r>
            <a:r>
              <a:rPr lang="zh-CN" altLang="en-US" b="1">
                <a:latin typeface="Comic Sans MS" panose="030F0702030302020204" pitchFamily="66" charset="0"/>
              </a:rPr>
              <a:t>）</a:t>
            </a:r>
            <a:endParaRPr lang="zh-CN" altLang="en-US" b="1">
              <a:latin typeface="Comic Sans MS" panose="030F0702030302020204" pitchFamily="66" charset="0"/>
            </a:endParaRPr>
          </a:p>
          <a:p>
            <a:pPr lvl="1">
              <a:lnSpc>
                <a:spcPct val="90000"/>
              </a:lnSpc>
            </a:pPr>
            <a:r>
              <a:rPr lang="zh-CN" altLang="en-US" b="1">
                <a:latin typeface="Comic Sans MS" panose="030F0702030302020204" pitchFamily="66" charset="0"/>
              </a:rPr>
              <a:t>效率较高，较公平</a:t>
            </a:r>
            <a:endParaRPr lang="zh-CN" altLang="en-US" b="1">
              <a:latin typeface="Comic Sans MS" panose="030F0702030302020204" pitchFamily="66" charset="0"/>
            </a:endParaRPr>
          </a:p>
          <a:p>
            <a:pPr lvl="1">
              <a:lnSpc>
                <a:spcPct val="90000"/>
              </a:lnSpc>
            </a:pP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78179">
                                            <p:txEl>
                                              <p:charRg st="0" end="29"/>
                                            </p:txEl>
                                          </p:spTgt>
                                        </p:tgtEl>
                                        <p:attrNameLst>
                                          <p:attrName>style.visibility</p:attrName>
                                        </p:attrNameLst>
                                      </p:cBhvr>
                                      <p:to>
                                        <p:strVal val="visible"/>
                                      </p:to>
                                    </p:set>
                                    <p:animEffect transition="in" filter="wipe(left)">
                                      <p:cBhvr>
                                        <p:cTn id="7" dur="500"/>
                                        <p:tgtEl>
                                          <p:spTgt spid="178179">
                                            <p:txEl>
                                              <p:charRg st="0" end="29"/>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78179">
                                            <p:txEl>
                                              <p:charRg st="29" end="32"/>
                                            </p:txEl>
                                          </p:spTgt>
                                        </p:tgtEl>
                                        <p:attrNameLst>
                                          <p:attrName>style.visibility</p:attrName>
                                        </p:attrNameLst>
                                      </p:cBhvr>
                                      <p:to>
                                        <p:strVal val="visible"/>
                                      </p:to>
                                    </p:set>
                                    <p:animEffect transition="in" filter="wipe(left)">
                                      <p:cBhvr>
                                        <p:cTn id="10" dur="500"/>
                                        <p:tgtEl>
                                          <p:spTgt spid="178179">
                                            <p:txEl>
                                              <p:charRg st="29" end="32"/>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178179">
                                            <p:txEl>
                                              <p:charRg st="32" end="62"/>
                                            </p:txEl>
                                          </p:spTgt>
                                        </p:tgtEl>
                                        <p:attrNameLst>
                                          <p:attrName>style.visibility</p:attrName>
                                        </p:attrNameLst>
                                      </p:cBhvr>
                                      <p:to>
                                        <p:strVal val="visible"/>
                                      </p:to>
                                    </p:set>
                                    <p:animEffect transition="in" filter="wipe(left)">
                                      <p:cBhvr>
                                        <p:cTn id="13" dur="500"/>
                                        <p:tgtEl>
                                          <p:spTgt spid="178179">
                                            <p:txEl>
                                              <p:charRg st="32" end="6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178179">
                                            <p:txEl>
                                              <p:charRg st="62" end="93"/>
                                            </p:txEl>
                                          </p:spTgt>
                                        </p:tgtEl>
                                        <p:attrNameLst>
                                          <p:attrName>style.visibility</p:attrName>
                                        </p:attrNameLst>
                                      </p:cBhvr>
                                      <p:to>
                                        <p:strVal val="visible"/>
                                      </p:to>
                                    </p:set>
                                    <p:animEffect transition="in" filter="wipe(left)">
                                      <p:cBhvr>
                                        <p:cTn id="18" dur="500"/>
                                        <p:tgtEl>
                                          <p:spTgt spid="178179">
                                            <p:txEl>
                                              <p:charRg st="62" end="9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178179">
                                            <p:txEl>
                                              <p:charRg st="93" end="97"/>
                                            </p:txEl>
                                          </p:spTgt>
                                        </p:tgtEl>
                                        <p:attrNameLst>
                                          <p:attrName>style.visibility</p:attrName>
                                        </p:attrNameLst>
                                      </p:cBhvr>
                                      <p:to>
                                        <p:strVal val="visible"/>
                                      </p:to>
                                    </p:set>
                                    <p:animEffect transition="in" filter="wipe(left)">
                                      <p:cBhvr>
                                        <p:cTn id="21" dur="500"/>
                                        <p:tgtEl>
                                          <p:spTgt spid="178179">
                                            <p:txEl>
                                              <p:charRg st="93" end="97"/>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178179">
                                            <p:txEl>
                                              <p:charRg st="97" end="102"/>
                                            </p:txEl>
                                          </p:spTgt>
                                        </p:tgtEl>
                                        <p:attrNameLst>
                                          <p:attrName>style.visibility</p:attrName>
                                        </p:attrNameLst>
                                      </p:cBhvr>
                                      <p:to>
                                        <p:strVal val="visible"/>
                                      </p:to>
                                    </p:set>
                                    <p:animEffect transition="in" filter="wipe(left)">
                                      <p:cBhvr>
                                        <p:cTn id="24" dur="500"/>
                                        <p:tgtEl>
                                          <p:spTgt spid="178179">
                                            <p:txEl>
                                              <p:charRg st="97" end="10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178179">
                                            <p:txEl>
                                              <p:charRg st="102" end="127"/>
                                            </p:txEl>
                                          </p:spTgt>
                                        </p:tgtEl>
                                        <p:attrNameLst>
                                          <p:attrName>style.visibility</p:attrName>
                                        </p:attrNameLst>
                                      </p:cBhvr>
                                      <p:to>
                                        <p:strVal val="visible"/>
                                      </p:to>
                                    </p:set>
                                    <p:animEffect transition="in" filter="wipe(left)">
                                      <p:cBhvr>
                                        <p:cTn id="29" dur="500"/>
                                        <p:tgtEl>
                                          <p:spTgt spid="178179">
                                            <p:txEl>
                                              <p:charRg st="102" end="127"/>
                                            </p:txEl>
                                          </p:spTgt>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178179">
                                            <p:txEl>
                                              <p:charRg st="127" end="136"/>
                                            </p:txEl>
                                          </p:spTgt>
                                        </p:tgtEl>
                                        <p:attrNameLst>
                                          <p:attrName>style.visibility</p:attrName>
                                        </p:attrNameLst>
                                      </p:cBhvr>
                                      <p:to>
                                        <p:strVal val="visible"/>
                                      </p:to>
                                    </p:set>
                                    <p:animEffect transition="in" filter="wipe(left)">
                                      <p:cBhvr>
                                        <p:cTn id="32" dur="500"/>
                                        <p:tgtEl>
                                          <p:spTgt spid="178179">
                                            <p:txEl>
                                              <p:charRg st="127" end="1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8179" grpId="0" build="p"/>
    </p:bld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9202" name="标题 179201"/>
          <p:cNvSpPr>
            <a:spLocks noGrp="1"/>
          </p:cNvSpPr>
          <p:nvPr>
            <p:ph type="title"/>
          </p:nvPr>
        </p:nvSpPr>
        <p:spPr>
          <a:xfrm>
            <a:off x="685800" y="533400"/>
            <a:ext cx="7772400" cy="1143000"/>
          </a:xfrm>
        </p:spPr>
        <p:txBody>
          <a:bodyPr anchor="b"/>
          <a:p>
            <a:r>
              <a:rPr lang="en-US" altLang="zh-CN" b="1"/>
              <a:t>Hansen</a:t>
            </a:r>
            <a:r>
              <a:rPr lang="zh-CN" altLang="en-US" b="1"/>
              <a:t>管程实现</a:t>
            </a:r>
            <a:r>
              <a:rPr lang="en-US" altLang="zh-CN" b="1"/>
              <a:t>SCAN</a:t>
            </a:r>
            <a:r>
              <a:rPr lang="zh-CN" altLang="en-US" b="1"/>
              <a:t>算法</a:t>
            </a:r>
            <a:endParaRPr lang="zh-CN" altLang="en-US" b="1"/>
          </a:p>
        </p:txBody>
      </p:sp>
      <p:sp>
        <p:nvSpPr>
          <p:cNvPr id="179203" name="文本框 179202"/>
          <p:cNvSpPr txBox="1"/>
          <p:nvPr/>
        </p:nvSpPr>
        <p:spPr>
          <a:xfrm>
            <a:off x="838200" y="1981200"/>
            <a:ext cx="7620000" cy="4291013"/>
          </a:xfrm>
          <a:prstGeom prst="rect">
            <a:avLst/>
          </a:prstGeom>
          <a:noFill/>
          <a:ln w="9525">
            <a:noFill/>
          </a:ln>
        </p:spPr>
        <p:txBody>
          <a:bodyPr>
            <a:spAutoFit/>
          </a:bodyPr>
          <a:p>
            <a:pPr>
              <a:spcBef>
                <a:spcPct val="50000"/>
              </a:spcBef>
            </a:pPr>
            <a:r>
              <a:rPr lang="zh-CN" altLang="en-US" sz="2400">
                <a:latin typeface="Comic Sans MS" panose="030F0702030302020204" pitchFamily="66" charset="0"/>
              </a:rPr>
              <a:t>外部过程：</a:t>
            </a:r>
            <a:endParaRPr lang="zh-CN" altLang="en-US" sz="2400">
              <a:latin typeface="Comic Sans MS" panose="030F0702030302020204" pitchFamily="66" charset="0"/>
            </a:endParaRPr>
          </a:p>
          <a:p>
            <a:pPr>
              <a:spcBef>
                <a:spcPct val="50000"/>
              </a:spcBef>
            </a:pPr>
            <a:r>
              <a:rPr lang="zh-CN" altLang="en-US" sz="2400">
                <a:latin typeface="Comic Sans MS" panose="030F0702030302020204" pitchFamily="66" charset="0"/>
              </a:rPr>
              <a:t>       申请：</a:t>
            </a:r>
            <a:r>
              <a:rPr lang="en-US" altLang="zh-CN" sz="2400">
                <a:latin typeface="Comic Sans MS" panose="030F0702030302020204" pitchFamily="66" charset="0"/>
              </a:rPr>
              <a:t>require(dest:0..199)</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a:t>
            </a:r>
            <a:r>
              <a:rPr lang="zh-CN" altLang="en-US" sz="2400">
                <a:latin typeface="Comic Sans MS" panose="030F0702030302020204" pitchFamily="66" charset="0"/>
              </a:rPr>
              <a:t>释放：</a:t>
            </a:r>
            <a:r>
              <a:rPr lang="en-US" altLang="zh-CN" sz="2400">
                <a:latin typeface="Comic Sans MS" panose="030F0702030302020204" pitchFamily="66" charset="0"/>
              </a:rPr>
              <a:t>release()</a:t>
            </a:r>
            <a:endParaRPr lang="en-US" altLang="zh-CN" sz="2400">
              <a:latin typeface="Comic Sans MS" panose="030F0702030302020204" pitchFamily="66" charset="0"/>
            </a:endParaRPr>
          </a:p>
          <a:p>
            <a:pPr>
              <a:spcBef>
                <a:spcPct val="50000"/>
              </a:spcBef>
            </a:pPr>
            <a:endParaRPr lang="en-US" altLang="zh-CN" sz="2400">
              <a:latin typeface="Comic Sans MS" panose="030F0702030302020204" pitchFamily="66" charset="0"/>
            </a:endParaRPr>
          </a:p>
          <a:p>
            <a:pPr>
              <a:spcBef>
                <a:spcPct val="50000"/>
              </a:spcBef>
            </a:pPr>
            <a:r>
              <a:rPr lang="zh-CN" altLang="en-US" sz="2400">
                <a:latin typeface="Comic Sans MS" panose="030F0702030302020204" pitchFamily="66" charset="0"/>
              </a:rPr>
              <a:t>使用方式：</a:t>
            </a:r>
            <a:endParaRPr lang="zh-CN" altLang="en-US" sz="2400">
              <a:latin typeface="Comic Sans MS" panose="030F0702030302020204" pitchFamily="66" charset="0"/>
            </a:endParaRPr>
          </a:p>
          <a:p>
            <a:pPr>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require(dest);</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{IO</a:t>
            </a:r>
            <a:r>
              <a:rPr lang="zh-CN" altLang="en-US" sz="2400">
                <a:latin typeface="Comic Sans MS" panose="030F0702030302020204" pitchFamily="66" charset="0"/>
              </a:rPr>
              <a:t>操作</a:t>
            </a:r>
            <a:r>
              <a:rPr lang="en-US" altLang="zh-CN" sz="2400">
                <a:latin typeface="Comic Sans MS" panose="030F0702030302020204" pitchFamily="66" charset="0"/>
              </a:rPr>
              <a:t>}     --(</a:t>
            </a:r>
            <a:r>
              <a:rPr lang="zh-CN" altLang="en-US" sz="2400">
                <a:latin typeface="Comic Sans MS" panose="030F0702030302020204" pitchFamily="66" charset="0"/>
              </a:rPr>
              <a:t>管程外操作</a:t>
            </a:r>
            <a:r>
              <a:rPr lang="en-US" altLang="zh-CN" sz="2400">
                <a:latin typeface="Comic Sans MS" panose="030F0702030302020204" pitchFamily="66" charset="0"/>
              </a:rPr>
              <a:t>)</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release</a:t>
            </a:r>
            <a:endParaRPr lang="en-US" altLang="zh-CN" sz="2400">
              <a:latin typeface="Comic Sans MS" panose="030F0702030302020204" pitchFamily="66" charset="0"/>
            </a:endParaRPr>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0226" name="标题 180225"/>
          <p:cNvSpPr>
            <a:spLocks noGrp="1"/>
          </p:cNvSpPr>
          <p:nvPr>
            <p:ph type="title"/>
          </p:nvPr>
        </p:nvSpPr>
        <p:spPr/>
        <p:txBody>
          <a:bodyPr anchor="b"/>
          <a:p>
            <a:r>
              <a:rPr lang="zh-CN" altLang="en-US" b="1"/>
              <a:t>管程实现</a:t>
            </a:r>
            <a:r>
              <a:rPr lang="en-US" altLang="zh-CN" b="1"/>
              <a:t>SCAN</a:t>
            </a:r>
            <a:r>
              <a:rPr lang="zh-CN" altLang="en-US" b="1"/>
              <a:t>算法</a:t>
            </a:r>
            <a:endParaRPr lang="zh-CN" altLang="en-US" b="1"/>
          </a:p>
        </p:txBody>
      </p:sp>
      <p:sp>
        <p:nvSpPr>
          <p:cNvPr id="180227" name="文本框 180226"/>
          <p:cNvSpPr txBox="1"/>
          <p:nvPr/>
        </p:nvSpPr>
        <p:spPr>
          <a:xfrm>
            <a:off x="762000" y="2057400"/>
            <a:ext cx="7848600" cy="4291013"/>
          </a:xfrm>
          <a:prstGeom prst="rect">
            <a:avLst/>
          </a:prstGeom>
          <a:noFill/>
          <a:ln w="9525">
            <a:noFill/>
          </a:ln>
        </p:spPr>
        <p:txBody>
          <a:bodyPr>
            <a:spAutoFit/>
          </a:bodyPr>
          <a:p>
            <a:pPr>
              <a:spcBef>
                <a:spcPct val="50000"/>
              </a:spcBef>
            </a:pPr>
            <a:r>
              <a:rPr lang="en-US" altLang="zh-CN" sz="2400">
                <a:latin typeface="Comic Sans MS" panose="030F0702030302020204" pitchFamily="66" charset="0"/>
              </a:rPr>
              <a:t>Type diskhead=MONITOR</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Var busy:boolean;</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headpos:0..199;</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direction:(up,down);</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cylinder:Array[0..199]Of condition;</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count:Array[0..199]Of integer;</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Define require, release;</a:t>
            </a:r>
            <a:endParaRPr lang="en-US" altLang="zh-CN" sz="2400">
              <a:latin typeface="Comic Sans MS" panose="030F0702030302020204" pitchFamily="66" charset="0"/>
            </a:endParaRPr>
          </a:p>
          <a:p>
            <a:pPr>
              <a:spcBef>
                <a:spcPct val="50000"/>
              </a:spcBef>
            </a:pPr>
            <a:endParaRPr lang="zh-CN" altLang="en-US" sz="2400">
              <a:latin typeface="Comic Sans MS" panose="030F0702030302020204" pitchFamily="66" charset="0"/>
            </a:endParaRPr>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1250" name="标题 181249"/>
          <p:cNvSpPr>
            <a:spLocks noGrp="1"/>
          </p:cNvSpPr>
          <p:nvPr>
            <p:ph type="title"/>
          </p:nvPr>
        </p:nvSpPr>
        <p:spPr/>
        <p:txBody>
          <a:bodyPr anchor="b"/>
          <a:p>
            <a:r>
              <a:rPr lang="zh-CN" altLang="en-US" b="1"/>
              <a:t>管程实现</a:t>
            </a:r>
            <a:r>
              <a:rPr lang="en-US" altLang="zh-CN" b="1"/>
              <a:t>SCAN</a:t>
            </a:r>
            <a:r>
              <a:rPr lang="zh-CN" altLang="en-US" b="1"/>
              <a:t>算法</a:t>
            </a:r>
            <a:endParaRPr lang="zh-CN" altLang="en-US" b="1"/>
          </a:p>
        </p:txBody>
      </p:sp>
      <p:sp>
        <p:nvSpPr>
          <p:cNvPr id="181251" name="文本框 181250"/>
          <p:cNvSpPr txBox="1"/>
          <p:nvPr/>
        </p:nvSpPr>
        <p:spPr>
          <a:xfrm>
            <a:off x="838200" y="1828800"/>
            <a:ext cx="7543800" cy="4656138"/>
          </a:xfrm>
          <a:prstGeom prst="rect">
            <a:avLst/>
          </a:prstGeom>
          <a:noFill/>
          <a:ln w="9525">
            <a:noFill/>
          </a:ln>
        </p:spPr>
        <p:txBody>
          <a:bodyPr>
            <a:spAutoFit/>
          </a:bodyPr>
          <a:p>
            <a:pPr>
              <a:lnSpc>
                <a:spcPct val="80000"/>
              </a:lnSpc>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Procedure require(dest:0..199);</a:t>
            </a:r>
            <a:endParaRPr lang="en-US" altLang="zh-CN" sz="2400">
              <a:latin typeface="Comic Sans MS" panose="030F0702030302020204" pitchFamily="66" charset="0"/>
            </a:endParaRPr>
          </a:p>
          <a:p>
            <a:pPr>
              <a:lnSpc>
                <a:spcPct val="40000"/>
              </a:lnSpc>
              <a:spcBef>
                <a:spcPct val="50000"/>
              </a:spcBef>
            </a:pPr>
            <a:r>
              <a:rPr lang="en-US" altLang="zh-CN" sz="2400">
                <a:latin typeface="Comic Sans MS" panose="030F0702030302020204" pitchFamily="66" charset="0"/>
              </a:rPr>
              <a:t>        Begin</a:t>
            </a:r>
            <a:endParaRPr lang="en-US" altLang="zh-CN" sz="2400">
              <a:latin typeface="Comic Sans MS" panose="030F0702030302020204" pitchFamily="66" charset="0"/>
            </a:endParaRPr>
          </a:p>
          <a:p>
            <a:pPr>
              <a:lnSpc>
                <a:spcPct val="40000"/>
              </a:lnSpc>
              <a:spcBef>
                <a:spcPct val="50000"/>
              </a:spcBef>
            </a:pPr>
            <a:r>
              <a:rPr lang="en-US" altLang="zh-CN" sz="2400">
                <a:latin typeface="Comic Sans MS" panose="030F0702030302020204" pitchFamily="66" charset="0"/>
              </a:rPr>
              <a:t>            If busy Then</a:t>
            </a:r>
            <a:endParaRPr lang="en-US" altLang="zh-CN" sz="2400">
              <a:latin typeface="Comic Sans MS" panose="030F0702030302020204" pitchFamily="66" charset="0"/>
            </a:endParaRPr>
          </a:p>
          <a:p>
            <a:pPr>
              <a:lnSpc>
                <a:spcPct val="40000"/>
              </a:lnSpc>
              <a:spcBef>
                <a:spcPct val="50000"/>
              </a:spcBef>
            </a:pPr>
            <a:r>
              <a:rPr lang="en-US" altLang="zh-CN" sz="2400">
                <a:latin typeface="Comic Sans MS" panose="030F0702030302020204" pitchFamily="66" charset="0"/>
              </a:rPr>
              <a:t>                Begin </a:t>
            </a:r>
            <a:endParaRPr lang="en-US" altLang="zh-CN" sz="2400">
              <a:latin typeface="Comic Sans MS" panose="030F0702030302020204" pitchFamily="66" charset="0"/>
            </a:endParaRPr>
          </a:p>
          <a:p>
            <a:pPr>
              <a:lnSpc>
                <a:spcPct val="40000"/>
              </a:lnSpc>
              <a:spcBef>
                <a:spcPct val="50000"/>
              </a:spcBef>
            </a:pPr>
            <a:r>
              <a:rPr lang="en-US" altLang="zh-CN" sz="2400">
                <a:latin typeface="Comic Sans MS" panose="030F0702030302020204" pitchFamily="66" charset="0"/>
              </a:rPr>
              <a:t>                    count[dest]:=count[dest]+1;</a:t>
            </a:r>
            <a:endParaRPr lang="en-US" altLang="zh-CN" sz="2400">
              <a:latin typeface="Comic Sans MS" panose="030F0702030302020204" pitchFamily="66" charset="0"/>
            </a:endParaRPr>
          </a:p>
          <a:p>
            <a:pPr>
              <a:lnSpc>
                <a:spcPct val="40000"/>
              </a:lnSpc>
              <a:spcBef>
                <a:spcPct val="50000"/>
              </a:spcBef>
            </a:pPr>
            <a:r>
              <a:rPr lang="en-US" altLang="zh-CN" sz="2400">
                <a:latin typeface="Comic Sans MS" panose="030F0702030302020204" pitchFamily="66" charset="0"/>
              </a:rPr>
              <a:t>                    wait(cylinder[dest])</a:t>
            </a:r>
            <a:endParaRPr lang="en-US" altLang="zh-CN" sz="2400">
              <a:latin typeface="Comic Sans MS" panose="030F0702030302020204" pitchFamily="66" charset="0"/>
            </a:endParaRPr>
          </a:p>
          <a:p>
            <a:pPr>
              <a:lnSpc>
                <a:spcPct val="40000"/>
              </a:lnSpc>
              <a:spcBef>
                <a:spcPct val="50000"/>
              </a:spcBef>
            </a:pPr>
            <a:r>
              <a:rPr lang="en-US" altLang="zh-CN" sz="2400">
                <a:latin typeface="Comic Sans MS" panose="030F0702030302020204" pitchFamily="66" charset="0"/>
              </a:rPr>
              <a:t>                End;</a:t>
            </a:r>
            <a:endParaRPr lang="en-US" altLang="zh-CN" sz="2400">
              <a:latin typeface="Comic Sans MS" panose="030F0702030302020204" pitchFamily="66" charset="0"/>
            </a:endParaRPr>
          </a:p>
          <a:p>
            <a:pPr>
              <a:lnSpc>
                <a:spcPct val="40000"/>
              </a:lnSpc>
              <a:spcBef>
                <a:spcPct val="50000"/>
              </a:spcBef>
            </a:pPr>
            <a:r>
              <a:rPr lang="en-US" altLang="zh-CN" sz="2400">
                <a:latin typeface="Comic Sans MS" panose="030F0702030302020204" pitchFamily="66" charset="0"/>
              </a:rPr>
              <a:t>            busy:=true;</a:t>
            </a:r>
            <a:endParaRPr lang="en-US" altLang="zh-CN" sz="2400">
              <a:latin typeface="Comic Sans MS" panose="030F0702030302020204" pitchFamily="66" charset="0"/>
            </a:endParaRPr>
          </a:p>
          <a:p>
            <a:pPr>
              <a:lnSpc>
                <a:spcPct val="40000"/>
              </a:lnSpc>
              <a:spcBef>
                <a:spcPct val="50000"/>
              </a:spcBef>
            </a:pPr>
            <a:r>
              <a:rPr lang="en-US" altLang="zh-CN" sz="2400">
                <a:latin typeface="Comic Sans MS" panose="030F0702030302020204" pitchFamily="66" charset="0"/>
              </a:rPr>
              <a:t>            If dest&lt;headpos Then</a:t>
            </a:r>
            <a:endParaRPr lang="en-US" altLang="zh-CN" sz="2400">
              <a:latin typeface="Comic Sans MS" panose="030F0702030302020204" pitchFamily="66" charset="0"/>
            </a:endParaRPr>
          </a:p>
          <a:p>
            <a:pPr>
              <a:lnSpc>
                <a:spcPct val="40000"/>
              </a:lnSpc>
              <a:spcBef>
                <a:spcPct val="50000"/>
              </a:spcBef>
            </a:pPr>
            <a:r>
              <a:rPr lang="en-US" altLang="zh-CN" sz="2400">
                <a:latin typeface="Comic Sans MS" panose="030F0702030302020204" pitchFamily="66" charset="0"/>
              </a:rPr>
              <a:t>                direction:=down</a:t>
            </a:r>
            <a:endParaRPr lang="en-US" altLang="zh-CN" sz="2400">
              <a:latin typeface="Comic Sans MS" panose="030F0702030302020204" pitchFamily="66" charset="0"/>
            </a:endParaRPr>
          </a:p>
          <a:p>
            <a:pPr>
              <a:lnSpc>
                <a:spcPct val="40000"/>
              </a:lnSpc>
              <a:spcBef>
                <a:spcPct val="50000"/>
              </a:spcBef>
            </a:pPr>
            <a:r>
              <a:rPr lang="en-US" altLang="zh-CN" sz="2400">
                <a:latin typeface="Comic Sans MS" panose="030F0702030302020204" pitchFamily="66" charset="0"/>
              </a:rPr>
              <a:t>            Else If dest&gt;headpos Then</a:t>
            </a:r>
            <a:endParaRPr lang="en-US" altLang="zh-CN" sz="2400">
              <a:latin typeface="Comic Sans MS" panose="030F0702030302020204" pitchFamily="66" charset="0"/>
            </a:endParaRPr>
          </a:p>
          <a:p>
            <a:pPr>
              <a:lnSpc>
                <a:spcPct val="40000"/>
              </a:lnSpc>
              <a:spcBef>
                <a:spcPct val="50000"/>
              </a:spcBef>
            </a:pPr>
            <a:r>
              <a:rPr lang="en-US" altLang="zh-CN" sz="2400">
                <a:latin typeface="Comic Sans MS" panose="030F0702030302020204" pitchFamily="66" charset="0"/>
              </a:rPr>
              <a:t>                        direction:=up;</a:t>
            </a:r>
            <a:endParaRPr lang="en-US" altLang="zh-CN" sz="2400">
              <a:latin typeface="Comic Sans MS" panose="030F0702030302020204" pitchFamily="66" charset="0"/>
            </a:endParaRPr>
          </a:p>
          <a:p>
            <a:pPr>
              <a:lnSpc>
                <a:spcPct val="40000"/>
              </a:lnSpc>
              <a:spcBef>
                <a:spcPct val="50000"/>
              </a:spcBef>
            </a:pPr>
            <a:r>
              <a:rPr lang="en-US" altLang="zh-CN" sz="2400">
                <a:latin typeface="Comic Sans MS" panose="030F0702030302020204" pitchFamily="66" charset="0"/>
              </a:rPr>
              <a:t>            headpos:=dest</a:t>
            </a:r>
            <a:endParaRPr lang="en-US" altLang="zh-CN" sz="2400">
              <a:latin typeface="Comic Sans MS" panose="030F0702030302020204" pitchFamily="66" charset="0"/>
            </a:endParaRPr>
          </a:p>
          <a:p>
            <a:pPr>
              <a:lnSpc>
                <a:spcPct val="40000"/>
              </a:lnSpc>
              <a:spcBef>
                <a:spcPct val="50000"/>
              </a:spcBef>
            </a:pPr>
            <a:r>
              <a:rPr lang="en-US" altLang="zh-CN" sz="2400">
                <a:latin typeface="Comic Sans MS" panose="030F0702030302020204" pitchFamily="66" charset="0"/>
              </a:rPr>
              <a:t>        End;      </a:t>
            </a:r>
            <a:endParaRPr lang="en-US" altLang="zh-CN" sz="2400">
              <a:latin typeface="Comic Sans MS" panose="030F0702030302020204" pitchFamily="66" charset="0"/>
            </a:endParaRPr>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2274" name="标题 182273"/>
          <p:cNvSpPr>
            <a:spLocks noGrp="1"/>
          </p:cNvSpPr>
          <p:nvPr>
            <p:ph type="title"/>
          </p:nvPr>
        </p:nvSpPr>
        <p:spPr/>
        <p:txBody>
          <a:bodyPr anchor="b"/>
          <a:p>
            <a:r>
              <a:rPr lang="zh-CN" altLang="en-US" b="1"/>
              <a:t>管程实现</a:t>
            </a:r>
            <a:r>
              <a:rPr lang="en-US" altLang="zh-CN" b="1"/>
              <a:t>SCAN</a:t>
            </a:r>
            <a:r>
              <a:rPr lang="zh-CN" altLang="en-US" b="1"/>
              <a:t>算法</a:t>
            </a:r>
            <a:endParaRPr lang="zh-CN" altLang="en-US" b="1"/>
          </a:p>
        </p:txBody>
      </p:sp>
      <p:sp>
        <p:nvSpPr>
          <p:cNvPr id="182275" name="文本框 182274"/>
          <p:cNvSpPr txBox="1"/>
          <p:nvPr/>
        </p:nvSpPr>
        <p:spPr>
          <a:xfrm>
            <a:off x="838200" y="2057400"/>
            <a:ext cx="7620000" cy="4473575"/>
          </a:xfrm>
          <a:prstGeom prst="rect">
            <a:avLst/>
          </a:prstGeom>
          <a:noFill/>
          <a:ln w="9525">
            <a:noFill/>
          </a:ln>
        </p:spPr>
        <p:txBody>
          <a:bodyPr>
            <a:spAutoFit/>
          </a:bodyPr>
          <a:p>
            <a:pPr>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Procedure upscan;</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Var I:0..200;</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Begin</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I:=headpos;</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While (I&lt;=199)and(count[I]=0) Do</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I:=I+1;</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If I&lt;=199 Then</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Begin</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count[I]:=count[I]-1;</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signal(cylinder[I])</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End</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End;</a:t>
            </a:r>
            <a:endParaRPr lang="en-US" altLang="zh-CN" sz="2400">
              <a:latin typeface="Comic Sans MS" panose="030F0702030302020204" pitchFamily="66" charset="0"/>
            </a:endParaRPr>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3298" name="标题 183297"/>
          <p:cNvSpPr>
            <a:spLocks noGrp="1"/>
          </p:cNvSpPr>
          <p:nvPr>
            <p:ph type="title"/>
          </p:nvPr>
        </p:nvSpPr>
        <p:spPr/>
        <p:txBody>
          <a:bodyPr anchor="b"/>
          <a:p>
            <a:r>
              <a:rPr lang="zh-CN" altLang="en-US" b="1"/>
              <a:t>管程实现</a:t>
            </a:r>
            <a:r>
              <a:rPr lang="en-US" altLang="zh-CN" b="1"/>
              <a:t>SCAN</a:t>
            </a:r>
            <a:r>
              <a:rPr lang="zh-CN" altLang="en-US" b="1"/>
              <a:t>算法</a:t>
            </a:r>
            <a:endParaRPr lang="zh-CN" altLang="en-US" b="1"/>
          </a:p>
        </p:txBody>
      </p:sp>
      <p:sp>
        <p:nvSpPr>
          <p:cNvPr id="183299" name="文本框 183298"/>
          <p:cNvSpPr txBox="1"/>
          <p:nvPr/>
        </p:nvSpPr>
        <p:spPr>
          <a:xfrm>
            <a:off x="1143000" y="1828800"/>
            <a:ext cx="7239000" cy="4510088"/>
          </a:xfrm>
          <a:prstGeom prst="rect">
            <a:avLst/>
          </a:prstGeom>
          <a:noFill/>
          <a:ln w="9525">
            <a:noFill/>
          </a:ln>
        </p:spPr>
        <p:txBody>
          <a:bodyPr>
            <a:spAutoFit/>
          </a:bodyPr>
          <a:p>
            <a:pPr>
              <a:spcBef>
                <a:spcPct val="50000"/>
              </a:spcBef>
            </a:pPr>
            <a:r>
              <a:rPr lang="en-US" altLang="zh-CN" sz="2400">
                <a:latin typeface="Comic Sans MS" panose="030F0702030302020204" pitchFamily="66" charset="0"/>
              </a:rPr>
              <a:t>Procedure downscan;</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Var I:-1..199;</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Begin</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I:=headpos;</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While (I&gt;=0)and(count[I]=0) Do</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I:=I-1;</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If I&gt;=0 Then</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Begin</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count[I]:=count[I]-1;</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                 signal(cylinder[I])</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End</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End;</a:t>
            </a:r>
            <a:endParaRPr lang="en-US" altLang="zh-CN" sz="2400">
              <a:latin typeface="Comic Sans MS" panose="030F0702030302020204" pitchFamily="66"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标题 20481"/>
          <p:cNvSpPr>
            <a:spLocks noGrp="1"/>
          </p:cNvSpPr>
          <p:nvPr>
            <p:ph type="title"/>
          </p:nvPr>
        </p:nvSpPr>
        <p:spPr/>
        <p:txBody>
          <a:bodyPr anchor="b"/>
          <a:p>
            <a:r>
              <a:rPr lang="zh-CN" altLang="en-US" b="1"/>
              <a:t>关于就绪队列的整队问题</a:t>
            </a:r>
            <a:endParaRPr lang="zh-CN" altLang="en-US" b="1"/>
          </a:p>
        </p:txBody>
      </p:sp>
      <p:sp>
        <p:nvSpPr>
          <p:cNvPr id="20483" name="文本占位符 20482"/>
          <p:cNvSpPr>
            <a:spLocks noGrp="1"/>
          </p:cNvSpPr>
          <p:nvPr>
            <p:ph type="body" idx="1"/>
          </p:nvPr>
        </p:nvSpPr>
        <p:spPr/>
        <p:txBody>
          <a:bodyPr/>
          <a:p>
            <a:pPr>
              <a:lnSpc>
                <a:spcPct val="90000"/>
              </a:lnSpc>
              <a:buNone/>
            </a:pPr>
            <a:r>
              <a:rPr lang="zh-CN" altLang="en-US" sz="2400"/>
              <a:t>分析</a:t>
            </a:r>
            <a:r>
              <a:rPr lang="en-US" altLang="zh-CN" sz="2400">
                <a:sym typeface="Wingdings" panose="05000000000000000000" pitchFamily="2" charset="2"/>
              </a:rPr>
              <a:t>(1)</a:t>
            </a:r>
            <a:r>
              <a:rPr lang="zh-CN" altLang="en-US" sz="2400">
                <a:sym typeface="Wingdings" panose="05000000000000000000" pitchFamily="2" charset="2"/>
              </a:rPr>
              <a:t>若有</a:t>
            </a:r>
            <a:r>
              <a:rPr lang="en-US" altLang="zh-CN" sz="2400">
                <a:sym typeface="Wingdings" panose="05000000000000000000" pitchFamily="2" charset="2"/>
              </a:rPr>
              <a:t>E</a:t>
            </a:r>
            <a:r>
              <a:rPr lang="zh-CN" altLang="en-US" sz="2400">
                <a:sym typeface="Wingdings" panose="05000000000000000000" pitchFamily="2" charset="2"/>
              </a:rPr>
              <a:t>进程</a:t>
            </a:r>
            <a:r>
              <a:rPr lang="en-US" altLang="zh-CN" sz="2400">
                <a:sym typeface="Wingdings" panose="05000000000000000000" pitchFamily="2" charset="2"/>
              </a:rPr>
              <a:t>,</a:t>
            </a:r>
            <a:r>
              <a:rPr lang="zh-CN" altLang="en-US" sz="2400">
                <a:sym typeface="Wingdings" panose="05000000000000000000" pitchFamily="2" charset="2"/>
              </a:rPr>
              <a:t>优先数为</a:t>
            </a:r>
            <a:r>
              <a:rPr lang="en-US" altLang="zh-CN" sz="2400">
                <a:sym typeface="Wingdings" panose="05000000000000000000" pitchFamily="2" charset="2"/>
              </a:rPr>
              <a:t>25</a:t>
            </a:r>
            <a:r>
              <a:rPr lang="zh-CN" altLang="en-US" sz="2400">
                <a:sym typeface="Wingdings" panose="05000000000000000000" pitchFamily="2" charset="2"/>
              </a:rPr>
              <a:t>处于就绪状态</a:t>
            </a:r>
            <a:r>
              <a:rPr lang="en-US" altLang="zh-CN" sz="2400">
                <a:sym typeface="Wingdings" panose="05000000000000000000" pitchFamily="2" charset="2"/>
              </a:rPr>
              <a:t>,</a:t>
            </a:r>
            <a:r>
              <a:rPr lang="zh-CN" altLang="en-US" sz="2400">
                <a:sym typeface="Wingdings" panose="05000000000000000000" pitchFamily="2" charset="2"/>
              </a:rPr>
              <a:t>则要求加入就绪队列</a:t>
            </a:r>
            <a:r>
              <a:rPr lang="en-US" altLang="zh-CN" sz="2400">
                <a:sym typeface="Wingdings" panose="05000000000000000000" pitchFamily="2" charset="2"/>
              </a:rPr>
              <a:t>,</a:t>
            </a:r>
            <a:r>
              <a:rPr lang="zh-CN" altLang="en-US" sz="2400">
                <a:sym typeface="Wingdings" panose="05000000000000000000" pitchFamily="2" charset="2"/>
              </a:rPr>
              <a:t>调整队子程序执行</a:t>
            </a:r>
            <a:r>
              <a:rPr lang="en-US" altLang="zh-CN" sz="2400">
                <a:sym typeface="Wingdings" panose="05000000000000000000" pitchFamily="2" charset="2"/>
              </a:rPr>
              <a:t>,</a:t>
            </a:r>
            <a:r>
              <a:rPr lang="zh-CN" altLang="en-US" sz="2400">
                <a:sym typeface="Wingdings" panose="05000000000000000000" pitchFamily="2" charset="2"/>
              </a:rPr>
              <a:t>该程序判断</a:t>
            </a:r>
            <a:r>
              <a:rPr lang="en-US" altLang="zh-CN" sz="2400">
                <a:sym typeface="Wingdings" panose="05000000000000000000" pitchFamily="2" charset="2"/>
              </a:rPr>
              <a:t>E</a:t>
            </a:r>
            <a:r>
              <a:rPr lang="zh-CN" altLang="en-US" sz="2400">
                <a:sym typeface="Wingdings" panose="05000000000000000000" pitchFamily="2" charset="2"/>
              </a:rPr>
              <a:t>应加入</a:t>
            </a:r>
            <a:r>
              <a:rPr lang="en-US" altLang="zh-CN" sz="2400">
                <a:sym typeface="Wingdings" panose="05000000000000000000" pitchFamily="2" charset="2"/>
              </a:rPr>
              <a:t>B,C</a:t>
            </a:r>
            <a:r>
              <a:rPr lang="zh-CN" altLang="en-US" sz="2400">
                <a:sym typeface="Wingdings" panose="05000000000000000000" pitchFamily="2" charset="2"/>
              </a:rPr>
              <a:t>之间</a:t>
            </a:r>
            <a:r>
              <a:rPr lang="en-US" altLang="zh-CN" sz="2400">
                <a:sym typeface="Wingdings" panose="05000000000000000000" pitchFamily="2" charset="2"/>
              </a:rPr>
              <a:t>,</a:t>
            </a:r>
            <a:r>
              <a:rPr lang="zh-CN" altLang="en-US" sz="2400">
                <a:sym typeface="Wingdings" panose="05000000000000000000" pitchFamily="2" charset="2"/>
              </a:rPr>
              <a:t>则执行</a:t>
            </a:r>
            <a:endParaRPr lang="zh-CN" altLang="en-US" sz="2400">
              <a:sym typeface="Wingdings" panose="05000000000000000000" pitchFamily="2" charset="2"/>
            </a:endParaRPr>
          </a:p>
          <a:p>
            <a:pPr>
              <a:lnSpc>
                <a:spcPct val="90000"/>
              </a:lnSpc>
              <a:buFont typeface="Wingdings" panose="05000000000000000000" pitchFamily="2" charset="2"/>
              <a:buNone/>
            </a:pPr>
            <a:r>
              <a:rPr lang="zh-CN" altLang="en-US" sz="2400"/>
              <a:t>    </a:t>
            </a:r>
            <a:r>
              <a:rPr lang="en-US" altLang="zh-CN" sz="2400"/>
              <a:t>R:=C; </a:t>
            </a:r>
            <a:r>
              <a:rPr lang="en-US" altLang="zh-CN" sz="1600"/>
              <a:t>① </a:t>
            </a:r>
            <a:r>
              <a:rPr lang="en-US" altLang="zh-CN" sz="2400"/>
              <a:t>  B:=E ;  E:=R</a:t>
            </a:r>
            <a:endParaRPr lang="en-US" altLang="zh-CN" sz="2400"/>
          </a:p>
          <a:p>
            <a:pPr>
              <a:lnSpc>
                <a:spcPct val="90000"/>
              </a:lnSpc>
              <a:buFont typeface="Wingdings" panose="05000000000000000000" pitchFamily="2" charset="2"/>
              <a:buNone/>
            </a:pPr>
            <a:r>
              <a:rPr lang="en-US" altLang="zh-CN" sz="2400"/>
              <a:t>(2)</a:t>
            </a:r>
            <a:r>
              <a:rPr lang="zh-CN" altLang="en-US" sz="2400"/>
              <a:t>若在</a:t>
            </a:r>
            <a:r>
              <a:rPr lang="zh-CN" altLang="en-US" sz="1600"/>
              <a:t>① </a:t>
            </a:r>
            <a:r>
              <a:rPr lang="zh-CN" altLang="en-US" sz="2400"/>
              <a:t>时进程</a:t>
            </a:r>
            <a:r>
              <a:rPr lang="en-US" altLang="zh-CN" sz="2400"/>
              <a:t>F</a:t>
            </a:r>
            <a:r>
              <a:rPr lang="zh-CN" altLang="en-US" sz="2400"/>
              <a:t>因完成</a:t>
            </a:r>
            <a:r>
              <a:rPr lang="en-US" altLang="zh-CN" sz="2400"/>
              <a:t>I/O</a:t>
            </a:r>
            <a:r>
              <a:rPr lang="zh-CN" altLang="en-US" sz="2400"/>
              <a:t>由等待状态变为就绪</a:t>
            </a:r>
            <a:r>
              <a:rPr lang="en-US" altLang="zh-CN" sz="2400"/>
              <a:t>,</a:t>
            </a:r>
            <a:r>
              <a:rPr lang="zh-CN" altLang="en-US" sz="2400"/>
              <a:t>其优先级为</a:t>
            </a:r>
            <a:r>
              <a:rPr lang="en-US" altLang="zh-CN" sz="2400"/>
              <a:t>15,</a:t>
            </a:r>
            <a:r>
              <a:rPr lang="zh-CN" altLang="en-US" sz="2400"/>
              <a:t>整队子程序被中断</a:t>
            </a:r>
            <a:r>
              <a:rPr lang="en-US" altLang="zh-CN" sz="2400"/>
              <a:t>,</a:t>
            </a:r>
            <a:r>
              <a:rPr lang="zh-CN" altLang="en-US" sz="2400"/>
              <a:t>转入执行中服程序</a:t>
            </a:r>
            <a:r>
              <a:rPr lang="en-US" altLang="zh-CN" sz="2400"/>
              <a:t>,</a:t>
            </a:r>
            <a:r>
              <a:rPr lang="zh-CN" altLang="en-US" sz="2400"/>
              <a:t>则出现丢失一个进程</a:t>
            </a:r>
            <a:endParaRPr lang="zh-CN" altLang="en-US" sz="2400"/>
          </a:p>
          <a:p>
            <a:pPr>
              <a:lnSpc>
                <a:spcPct val="90000"/>
              </a:lnSpc>
              <a:buFont typeface="Wingdings" panose="05000000000000000000" pitchFamily="2" charset="2"/>
              <a:buNone/>
            </a:pPr>
            <a:r>
              <a:rPr lang="zh-CN" altLang="en-US" sz="2400"/>
              <a:t>    </a:t>
            </a:r>
            <a:r>
              <a:rPr lang="en-US" altLang="zh-CN" sz="2400"/>
              <a:t>R:=C;     B:=F;       F:=R</a:t>
            </a:r>
            <a:endParaRPr lang="en-US" altLang="zh-CN" sz="2400"/>
          </a:p>
          <a:p>
            <a:pPr>
              <a:lnSpc>
                <a:spcPct val="90000"/>
              </a:lnSpc>
              <a:buFont typeface="Wingdings" panose="05000000000000000000" pitchFamily="2" charset="2"/>
              <a:buNone/>
            </a:pPr>
            <a:r>
              <a:rPr lang="zh-CN" altLang="en-US" sz="2400"/>
              <a:t>结论</a:t>
            </a:r>
            <a:r>
              <a:rPr lang="en-US" altLang="zh-CN" sz="2400"/>
              <a:t>:</a:t>
            </a:r>
            <a:r>
              <a:rPr lang="zh-CN" altLang="en-US" sz="2400"/>
              <a:t>该错误因共享就绪队列引起</a:t>
            </a:r>
            <a:r>
              <a:rPr lang="en-US" altLang="zh-CN" sz="2400"/>
              <a:t>,</a:t>
            </a:r>
            <a:r>
              <a:rPr lang="zh-CN" altLang="en-US" sz="2400"/>
              <a:t>对就绪队列操作不当</a:t>
            </a:r>
            <a:r>
              <a:rPr lang="en-US" altLang="zh-CN" sz="2400"/>
              <a:t>,</a:t>
            </a:r>
            <a:r>
              <a:rPr lang="zh-CN" altLang="en-US" sz="2400"/>
              <a:t>也是与时间相关的错误导致结果不唯一</a:t>
            </a:r>
            <a:r>
              <a:rPr lang="en-US" altLang="zh-CN" sz="2400"/>
              <a:t>.</a:t>
            </a:r>
            <a:endParaRPr lang="en-US" altLang="zh-CN" sz="1600"/>
          </a:p>
          <a:p>
            <a:endParaRPr lang="zh-CN" altLang="en-US" sz="280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22" name="标题 184321"/>
          <p:cNvSpPr>
            <a:spLocks noGrp="1"/>
          </p:cNvSpPr>
          <p:nvPr>
            <p:ph type="title"/>
          </p:nvPr>
        </p:nvSpPr>
        <p:spPr/>
        <p:txBody>
          <a:bodyPr anchor="b"/>
          <a:p>
            <a:r>
              <a:rPr lang="zh-CN" altLang="en-US" b="1"/>
              <a:t>管程实现</a:t>
            </a:r>
            <a:r>
              <a:rPr lang="en-US" altLang="zh-CN" b="1"/>
              <a:t>SCAN</a:t>
            </a:r>
            <a:r>
              <a:rPr lang="zh-CN" altLang="en-US" b="1"/>
              <a:t>算法</a:t>
            </a:r>
            <a:endParaRPr lang="zh-CN" altLang="en-US" b="1"/>
          </a:p>
        </p:txBody>
      </p:sp>
      <p:sp>
        <p:nvSpPr>
          <p:cNvPr id="184323" name="文本框 184322"/>
          <p:cNvSpPr txBox="1"/>
          <p:nvPr/>
        </p:nvSpPr>
        <p:spPr>
          <a:xfrm>
            <a:off x="838200" y="1905000"/>
            <a:ext cx="7543800" cy="4510088"/>
          </a:xfrm>
          <a:prstGeom prst="rect">
            <a:avLst/>
          </a:prstGeom>
          <a:noFill/>
          <a:ln w="9525">
            <a:noFill/>
          </a:ln>
        </p:spPr>
        <p:txBody>
          <a:bodyPr>
            <a:spAutoFit/>
          </a:bodyPr>
          <a:p>
            <a:pPr>
              <a:lnSpc>
                <a:spcPct val="90000"/>
              </a:lnSpc>
              <a:spcBef>
                <a:spcPct val="50000"/>
              </a:spcBef>
            </a:pPr>
            <a:r>
              <a:rPr lang="en-US" altLang="zh-CN" sz="2400">
                <a:latin typeface="Comic Sans MS" panose="030F0702030302020204" pitchFamily="66" charset="0"/>
              </a:rPr>
              <a:t>Procedure release;</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Begin</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        busy:=false;</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        If direction=up Then</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Begin</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upscan; downscan</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End</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Else</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Begin</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downscan; upscan</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End</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End;</a:t>
            </a:r>
            <a:endParaRPr lang="en-US" altLang="zh-CN" sz="2400">
              <a:latin typeface="Comic Sans MS" panose="030F0702030302020204" pitchFamily="66" charset="0"/>
            </a:endParaRPr>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5346" name="标题 185345"/>
          <p:cNvSpPr>
            <a:spLocks noGrp="1"/>
          </p:cNvSpPr>
          <p:nvPr>
            <p:ph type="title"/>
          </p:nvPr>
        </p:nvSpPr>
        <p:spPr/>
        <p:txBody>
          <a:bodyPr anchor="b"/>
          <a:p>
            <a:r>
              <a:rPr lang="zh-CN" altLang="en-US" b="1"/>
              <a:t>管程实现</a:t>
            </a:r>
            <a:r>
              <a:rPr lang="en-US" altLang="zh-CN" b="1"/>
              <a:t>SCAN</a:t>
            </a:r>
            <a:r>
              <a:rPr lang="zh-CN" altLang="en-US" b="1"/>
              <a:t>算法</a:t>
            </a:r>
            <a:endParaRPr lang="zh-CN" altLang="en-US" b="1"/>
          </a:p>
        </p:txBody>
      </p:sp>
      <p:sp>
        <p:nvSpPr>
          <p:cNvPr id="185347" name="文本框 185346"/>
          <p:cNvSpPr txBox="1"/>
          <p:nvPr/>
        </p:nvSpPr>
        <p:spPr>
          <a:xfrm>
            <a:off x="762000" y="2133600"/>
            <a:ext cx="7696200" cy="4364038"/>
          </a:xfrm>
          <a:prstGeom prst="rect">
            <a:avLst/>
          </a:prstGeom>
          <a:noFill/>
          <a:ln w="9525">
            <a:noFill/>
          </a:ln>
        </p:spPr>
        <p:txBody>
          <a:bodyPr>
            <a:spAutoFit/>
          </a:bodyPr>
          <a:p>
            <a:pPr>
              <a:lnSpc>
                <a:spcPct val="90000"/>
              </a:lnSpc>
              <a:spcBef>
                <a:spcPct val="50000"/>
              </a:spcBef>
            </a:pPr>
            <a:r>
              <a:rPr lang="en-US" altLang="zh-CN" sz="2400">
                <a:latin typeface="Comic Sans MS" panose="030F0702030302020204" pitchFamily="66" charset="0"/>
              </a:rPr>
              <a:t>Procedure initialize;</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Var I: 0..199;</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Begin</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busy:=false;</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headpos:=0;</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direction:=up;</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For I:=0 To 199 Do</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count[I]:=0</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End</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Begin initialize End;    </a:t>
            </a:r>
            <a:endParaRPr lang="en-US" altLang="zh-CN" sz="2400">
              <a:latin typeface="Comic Sans MS" panose="030F0702030302020204" pitchFamily="66" charset="0"/>
            </a:endParaRPr>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6370" name="标题 186369"/>
          <p:cNvSpPr>
            <a:spLocks noGrp="1"/>
          </p:cNvSpPr>
          <p:nvPr>
            <p:ph type="title"/>
          </p:nvPr>
        </p:nvSpPr>
        <p:spPr/>
        <p:txBody>
          <a:bodyPr anchor="b"/>
          <a:p>
            <a:r>
              <a:rPr lang="zh-CN" altLang="en-US" b="1"/>
              <a:t>例</a:t>
            </a:r>
            <a:r>
              <a:rPr lang="en-US" altLang="zh-CN" b="1"/>
              <a:t>. </a:t>
            </a:r>
            <a:r>
              <a:rPr lang="zh-CN" altLang="en-US" b="1"/>
              <a:t>单一资源管理</a:t>
            </a:r>
            <a:endParaRPr lang="zh-CN" altLang="en-US" b="1"/>
          </a:p>
        </p:txBody>
      </p:sp>
      <p:sp>
        <p:nvSpPr>
          <p:cNvPr id="186371" name="文本框 186370"/>
          <p:cNvSpPr txBox="1"/>
          <p:nvPr/>
        </p:nvSpPr>
        <p:spPr>
          <a:xfrm>
            <a:off x="838200" y="1905000"/>
            <a:ext cx="7543800" cy="4692650"/>
          </a:xfrm>
          <a:prstGeom prst="rect">
            <a:avLst/>
          </a:prstGeom>
          <a:noFill/>
          <a:ln w="9525">
            <a:noFill/>
          </a:ln>
        </p:spPr>
        <p:txBody>
          <a:bodyPr>
            <a:spAutoFit/>
          </a:bodyPr>
          <a:p>
            <a:pPr>
              <a:lnSpc>
                <a:spcPct val="90000"/>
              </a:lnSpc>
              <a:spcBef>
                <a:spcPct val="50000"/>
              </a:spcBef>
            </a:pPr>
            <a:r>
              <a:rPr lang="en-US" altLang="zh-CN" sz="2400">
                <a:latin typeface="Comic Sans MS" panose="030F0702030302020204" pitchFamily="66" charset="0"/>
              </a:rPr>
              <a:t>Type single_resource=MONITOR;</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Var busy:boolean;</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q:condition;</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Define require,release;</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Procedure require;</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Begin</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If busy Then</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wait(q);</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busy:=true</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End;</a:t>
            </a:r>
            <a:endParaRPr lang="en-US" altLang="zh-CN" sz="2400">
              <a:latin typeface="Comic Sans MS" panose="030F0702030302020204" pitchFamily="66" charset="0"/>
            </a:endParaRPr>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7394" name="标题 187393"/>
          <p:cNvSpPr>
            <a:spLocks noGrp="1"/>
          </p:cNvSpPr>
          <p:nvPr>
            <p:ph type="title"/>
          </p:nvPr>
        </p:nvSpPr>
        <p:spPr/>
        <p:txBody>
          <a:bodyPr anchor="b"/>
          <a:p>
            <a:r>
              <a:rPr lang="zh-CN" altLang="en-US" b="1"/>
              <a:t>例</a:t>
            </a:r>
            <a:r>
              <a:rPr lang="en-US" altLang="zh-CN" b="1"/>
              <a:t>. </a:t>
            </a:r>
            <a:r>
              <a:rPr lang="zh-CN" altLang="en-US" b="1"/>
              <a:t>单一资源管理</a:t>
            </a:r>
            <a:endParaRPr lang="zh-CN" altLang="en-US" b="1"/>
          </a:p>
        </p:txBody>
      </p:sp>
      <p:sp>
        <p:nvSpPr>
          <p:cNvPr id="187395" name="文本框 187394"/>
          <p:cNvSpPr txBox="1"/>
          <p:nvPr/>
        </p:nvSpPr>
        <p:spPr>
          <a:xfrm>
            <a:off x="325438" y="2057400"/>
            <a:ext cx="4606925" cy="4546600"/>
          </a:xfrm>
          <a:prstGeom prst="rect">
            <a:avLst/>
          </a:prstGeom>
          <a:noFill/>
          <a:ln w="9525">
            <a:noFill/>
          </a:ln>
        </p:spPr>
        <p:txBody>
          <a:bodyPr>
            <a:spAutoFit/>
          </a:bodyPr>
          <a:p>
            <a:pPr>
              <a:lnSpc>
                <a:spcPct val="80000"/>
              </a:lnSpc>
              <a:spcBef>
                <a:spcPct val="50000"/>
              </a:spcBef>
            </a:pPr>
            <a:r>
              <a:rPr lang="en-US" altLang="zh-CN" sz="2400">
                <a:latin typeface="Comic Sans MS" panose="030F0702030302020204" pitchFamily="66" charset="0"/>
              </a:rPr>
              <a:t>Procedure release;</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Begin</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busy:=false;</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signal(q);</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End;</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Begin busy:=false End;</a:t>
            </a:r>
            <a:endParaRPr lang="en-US" altLang="zh-CN" sz="2400">
              <a:latin typeface="Comic Sans MS" panose="030F0702030302020204" pitchFamily="66" charset="0"/>
            </a:endParaRPr>
          </a:p>
          <a:p>
            <a:pPr>
              <a:lnSpc>
                <a:spcPct val="70000"/>
              </a:lnSpc>
              <a:spcBef>
                <a:spcPct val="50000"/>
              </a:spcBef>
            </a:pPr>
            <a:endParaRPr lang="en-US" altLang="zh-CN" sz="2400">
              <a:latin typeface="Comic Sans MS" panose="030F0702030302020204" pitchFamily="66" charset="0"/>
            </a:endParaRPr>
          </a:p>
          <a:p>
            <a:pPr>
              <a:lnSpc>
                <a:spcPct val="70000"/>
              </a:lnSpc>
              <a:spcBef>
                <a:spcPct val="50000"/>
              </a:spcBef>
            </a:pP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Var lp,tape:single_resource;</a:t>
            </a:r>
            <a:endParaRPr lang="en-US" altLang="zh-CN" sz="2400">
              <a:latin typeface="Comic Sans MS" panose="030F0702030302020204" pitchFamily="66" charset="0"/>
            </a:endParaRPr>
          </a:p>
          <a:p>
            <a:pPr>
              <a:spcBef>
                <a:spcPct val="50000"/>
              </a:spcBef>
            </a:pPr>
            <a:endParaRPr lang="zh-CN" altLang="en-US" sz="2400">
              <a:latin typeface="Comic Sans MS" panose="030F0702030302020204" pitchFamily="66" charset="0"/>
            </a:endParaRPr>
          </a:p>
        </p:txBody>
      </p:sp>
      <p:sp>
        <p:nvSpPr>
          <p:cNvPr id="187396" name="矩形 187395"/>
          <p:cNvSpPr/>
          <p:nvPr/>
        </p:nvSpPr>
        <p:spPr>
          <a:xfrm>
            <a:off x="5410200" y="2133600"/>
            <a:ext cx="838200" cy="9906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2400">
                <a:latin typeface="Comic Sans MS" panose="030F0702030302020204" pitchFamily="66" charset="0"/>
              </a:rPr>
              <a:t>Busy</a:t>
            </a:r>
            <a:endParaRPr lang="en-US" altLang="zh-CN" sz="2400">
              <a:latin typeface="Comic Sans MS" panose="030F0702030302020204" pitchFamily="66" charset="0"/>
            </a:endParaRPr>
          </a:p>
          <a:p>
            <a:pPr algn="ctr"/>
            <a:r>
              <a:rPr lang="en-US" altLang="zh-CN" sz="2400">
                <a:latin typeface="Comic Sans MS" panose="030F0702030302020204" pitchFamily="66" charset="0"/>
              </a:rPr>
              <a:t>q</a:t>
            </a:r>
            <a:endParaRPr lang="en-US" altLang="zh-CN" sz="2400">
              <a:latin typeface="Comic Sans MS" panose="030F0702030302020204" pitchFamily="66" charset="0"/>
            </a:endParaRPr>
          </a:p>
        </p:txBody>
      </p:sp>
      <p:sp>
        <p:nvSpPr>
          <p:cNvPr id="187397" name="文本框 187396"/>
          <p:cNvSpPr txBox="1"/>
          <p:nvPr/>
        </p:nvSpPr>
        <p:spPr>
          <a:xfrm>
            <a:off x="4953000" y="2057400"/>
            <a:ext cx="609600" cy="457200"/>
          </a:xfrm>
          <a:prstGeom prst="rect">
            <a:avLst/>
          </a:prstGeom>
          <a:noFill/>
          <a:ln w="9525">
            <a:noFill/>
          </a:ln>
        </p:spPr>
        <p:txBody>
          <a:bodyPr>
            <a:spAutoFit/>
          </a:bodyPr>
          <a:p>
            <a:pPr>
              <a:spcBef>
                <a:spcPct val="50000"/>
              </a:spcBef>
            </a:pPr>
            <a:r>
              <a:rPr lang="en-US" altLang="zh-CN" sz="2400">
                <a:latin typeface="Comic Sans MS" panose="030F0702030302020204" pitchFamily="66" charset="0"/>
              </a:rPr>
              <a:t>lp:</a:t>
            </a:r>
            <a:endParaRPr lang="en-US" altLang="zh-CN" sz="2400">
              <a:latin typeface="Comic Sans MS" panose="030F0702030302020204" pitchFamily="66" charset="0"/>
            </a:endParaRPr>
          </a:p>
        </p:txBody>
      </p:sp>
      <p:sp>
        <p:nvSpPr>
          <p:cNvPr id="187398" name="矩形 187397"/>
          <p:cNvSpPr/>
          <p:nvPr/>
        </p:nvSpPr>
        <p:spPr>
          <a:xfrm>
            <a:off x="7391400" y="2133600"/>
            <a:ext cx="838200" cy="9906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2400">
                <a:latin typeface="Comic Sans MS" panose="030F0702030302020204" pitchFamily="66" charset="0"/>
              </a:rPr>
              <a:t>Busy</a:t>
            </a:r>
            <a:endParaRPr lang="en-US" altLang="zh-CN" sz="2400">
              <a:latin typeface="Comic Sans MS" panose="030F0702030302020204" pitchFamily="66" charset="0"/>
            </a:endParaRPr>
          </a:p>
          <a:p>
            <a:pPr algn="ctr"/>
            <a:r>
              <a:rPr lang="en-US" altLang="zh-CN" sz="2400">
                <a:latin typeface="Comic Sans MS" panose="030F0702030302020204" pitchFamily="66" charset="0"/>
              </a:rPr>
              <a:t>q</a:t>
            </a:r>
            <a:endParaRPr lang="en-US" altLang="zh-CN" sz="2400">
              <a:latin typeface="Comic Sans MS" panose="030F0702030302020204" pitchFamily="66" charset="0"/>
            </a:endParaRPr>
          </a:p>
        </p:txBody>
      </p:sp>
      <p:sp>
        <p:nvSpPr>
          <p:cNvPr id="187399" name="文本框 187398"/>
          <p:cNvSpPr txBox="1"/>
          <p:nvPr/>
        </p:nvSpPr>
        <p:spPr>
          <a:xfrm>
            <a:off x="6477000" y="2133600"/>
            <a:ext cx="1066800" cy="457200"/>
          </a:xfrm>
          <a:prstGeom prst="rect">
            <a:avLst/>
          </a:prstGeom>
          <a:noFill/>
          <a:ln w="9525">
            <a:noFill/>
          </a:ln>
        </p:spPr>
        <p:txBody>
          <a:bodyPr>
            <a:spAutoFit/>
          </a:bodyPr>
          <a:p>
            <a:pPr>
              <a:spcBef>
                <a:spcPct val="50000"/>
              </a:spcBef>
            </a:pPr>
            <a:r>
              <a:rPr lang="en-US" altLang="zh-CN" sz="2400">
                <a:latin typeface="Comic Sans MS" panose="030F0702030302020204" pitchFamily="66" charset="0"/>
              </a:rPr>
              <a:t>Tape:</a:t>
            </a:r>
            <a:endParaRPr lang="en-US" altLang="zh-CN" sz="2400">
              <a:latin typeface="Comic Sans MS" panose="030F0702030302020204" pitchFamily="66" charset="0"/>
            </a:endParaRPr>
          </a:p>
        </p:txBody>
      </p:sp>
      <p:sp>
        <p:nvSpPr>
          <p:cNvPr id="187400" name="文本框 187399"/>
          <p:cNvSpPr txBox="1"/>
          <p:nvPr/>
        </p:nvSpPr>
        <p:spPr>
          <a:xfrm>
            <a:off x="5105400" y="3962400"/>
            <a:ext cx="3714750" cy="2100263"/>
          </a:xfrm>
          <a:prstGeom prst="rect">
            <a:avLst/>
          </a:prstGeom>
          <a:noFill/>
          <a:ln w="9525">
            <a:noFill/>
          </a:ln>
        </p:spPr>
        <p:txBody>
          <a:bodyPr>
            <a:spAutoFit/>
          </a:bodyPr>
          <a:p>
            <a:pPr>
              <a:spcBef>
                <a:spcPct val="50000"/>
              </a:spcBef>
            </a:pPr>
            <a:r>
              <a:rPr lang="zh-CN" altLang="en-US" sz="2400">
                <a:latin typeface="Comic Sans MS" panose="030F0702030302020204" pitchFamily="66" charset="0"/>
              </a:rPr>
              <a:t>申请</a:t>
            </a:r>
            <a:r>
              <a:rPr lang="en-US" altLang="zh-CN" sz="2400">
                <a:latin typeface="Comic Sans MS" panose="030F0702030302020204" pitchFamily="66" charset="0"/>
              </a:rPr>
              <a:t>lp: lp.require</a:t>
            </a:r>
            <a:endParaRPr lang="en-US" altLang="zh-CN" sz="2400">
              <a:latin typeface="Comic Sans MS" panose="030F0702030302020204" pitchFamily="66" charset="0"/>
            </a:endParaRPr>
          </a:p>
          <a:p>
            <a:pPr>
              <a:spcBef>
                <a:spcPct val="50000"/>
              </a:spcBef>
            </a:pPr>
            <a:r>
              <a:rPr lang="zh-CN" altLang="en-US" sz="2400">
                <a:latin typeface="Comic Sans MS" panose="030F0702030302020204" pitchFamily="66" charset="0"/>
              </a:rPr>
              <a:t>释放</a:t>
            </a:r>
            <a:r>
              <a:rPr lang="en-US" altLang="zh-CN" sz="2400">
                <a:latin typeface="Comic Sans MS" panose="030F0702030302020204" pitchFamily="66" charset="0"/>
              </a:rPr>
              <a:t>lp: lp.release</a:t>
            </a:r>
            <a:endParaRPr lang="en-US" altLang="zh-CN" sz="2400">
              <a:latin typeface="Comic Sans MS" panose="030F0702030302020204" pitchFamily="66" charset="0"/>
            </a:endParaRPr>
          </a:p>
          <a:p>
            <a:pPr>
              <a:spcBef>
                <a:spcPct val="50000"/>
              </a:spcBef>
            </a:pPr>
            <a:r>
              <a:rPr lang="zh-CN" altLang="en-US" sz="2400">
                <a:latin typeface="Comic Sans MS" panose="030F0702030302020204" pitchFamily="66" charset="0"/>
              </a:rPr>
              <a:t>申请</a:t>
            </a:r>
            <a:r>
              <a:rPr lang="en-US" altLang="zh-CN" sz="2400">
                <a:latin typeface="Comic Sans MS" panose="030F0702030302020204" pitchFamily="66" charset="0"/>
              </a:rPr>
              <a:t>tape: tape.require;</a:t>
            </a:r>
            <a:endParaRPr lang="en-US" altLang="zh-CN" sz="2400">
              <a:latin typeface="Comic Sans MS" panose="030F0702030302020204" pitchFamily="66" charset="0"/>
            </a:endParaRPr>
          </a:p>
          <a:p>
            <a:pPr>
              <a:spcBef>
                <a:spcPct val="50000"/>
              </a:spcBef>
            </a:pPr>
            <a:r>
              <a:rPr lang="zh-CN" altLang="en-US" sz="2400">
                <a:latin typeface="Comic Sans MS" panose="030F0702030302020204" pitchFamily="66" charset="0"/>
              </a:rPr>
              <a:t>释放</a:t>
            </a:r>
            <a:r>
              <a:rPr lang="en-US" altLang="zh-CN" sz="2400">
                <a:latin typeface="Comic Sans MS" panose="030F0702030302020204" pitchFamily="66" charset="0"/>
              </a:rPr>
              <a:t>tape: tape.release</a:t>
            </a:r>
            <a:endParaRPr lang="en-US" altLang="zh-CN" sz="2400">
              <a:latin typeface="Comic Sans MS" panose="030F0702030302020204" pitchFamily="66" charset="0"/>
            </a:endParaRPr>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8418" name="标题 188417"/>
          <p:cNvSpPr>
            <a:spLocks noGrp="1"/>
          </p:cNvSpPr>
          <p:nvPr>
            <p:ph type="title"/>
          </p:nvPr>
        </p:nvSpPr>
        <p:spPr/>
        <p:txBody>
          <a:bodyPr anchor="b"/>
          <a:p>
            <a:r>
              <a:rPr lang="zh-CN" altLang="en-US" sz="3600" b="1"/>
              <a:t>例</a:t>
            </a:r>
            <a:r>
              <a:rPr lang="en-US" altLang="zh-CN" sz="3600" b="1"/>
              <a:t>4.5 </a:t>
            </a:r>
            <a:r>
              <a:rPr lang="zh-CN" altLang="en-US" sz="3600" b="1"/>
              <a:t>嗜眠理发师问题</a:t>
            </a:r>
            <a:r>
              <a:rPr lang="en-US" altLang="zh-CN" sz="3600" b="1"/>
              <a:t>(Sleepy barber’s problem)</a:t>
            </a:r>
            <a:endParaRPr lang="en-US" altLang="zh-CN" sz="3600" b="1"/>
          </a:p>
        </p:txBody>
      </p:sp>
      <p:sp>
        <p:nvSpPr>
          <p:cNvPr id="188419" name="矩形 188418"/>
          <p:cNvSpPr/>
          <p:nvPr/>
        </p:nvSpPr>
        <p:spPr>
          <a:xfrm>
            <a:off x="1763713" y="2708275"/>
            <a:ext cx="5688012" cy="2736850"/>
          </a:xfrm>
          <a:prstGeom prst="rect">
            <a:avLst/>
          </a:prstGeom>
          <a:solidFill>
            <a:schemeClr val="bg1"/>
          </a:solidFill>
          <a:ln w="19050" cap="flat" cmpd="sng">
            <a:solidFill>
              <a:schemeClr val="tx1"/>
            </a:solidFill>
            <a:prstDash val="solid"/>
            <a:miter/>
            <a:headEnd type="none" w="med" len="med"/>
            <a:tailEnd type="none" w="med" len="med"/>
          </a:ln>
        </p:spPr>
        <p:txBody>
          <a:bodyPr/>
          <a:p>
            <a:endParaRPr lang="zh-CN" altLang="en-US"/>
          </a:p>
        </p:txBody>
      </p:sp>
      <p:sp>
        <p:nvSpPr>
          <p:cNvPr id="188420" name="矩形 188419"/>
          <p:cNvSpPr/>
          <p:nvPr/>
        </p:nvSpPr>
        <p:spPr>
          <a:xfrm>
            <a:off x="2484438" y="4724400"/>
            <a:ext cx="360362" cy="468313"/>
          </a:xfrm>
          <a:prstGeom prst="rect">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88421" name="矩形 188420"/>
          <p:cNvSpPr/>
          <p:nvPr/>
        </p:nvSpPr>
        <p:spPr>
          <a:xfrm>
            <a:off x="2987675" y="4724400"/>
            <a:ext cx="360363" cy="468313"/>
          </a:xfrm>
          <a:prstGeom prst="rect">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88422" name="矩形 188421"/>
          <p:cNvSpPr/>
          <p:nvPr/>
        </p:nvSpPr>
        <p:spPr>
          <a:xfrm>
            <a:off x="3924300" y="4724400"/>
            <a:ext cx="360363" cy="468313"/>
          </a:xfrm>
          <a:prstGeom prst="rect">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88423" name="文本框 188422"/>
          <p:cNvSpPr txBox="1"/>
          <p:nvPr/>
        </p:nvSpPr>
        <p:spPr>
          <a:xfrm>
            <a:off x="3348038" y="4581525"/>
            <a:ext cx="503237" cy="457200"/>
          </a:xfrm>
          <a:prstGeom prst="rect">
            <a:avLst/>
          </a:prstGeom>
          <a:noFill/>
          <a:ln w="9525">
            <a:noFill/>
          </a:ln>
        </p:spPr>
        <p:txBody>
          <a:bodyPr>
            <a:spAutoFit/>
          </a:bodyPr>
          <a:p>
            <a:pPr>
              <a:spcBef>
                <a:spcPct val="50000"/>
              </a:spcBef>
            </a:pPr>
            <a:r>
              <a:rPr lang="en-US" altLang="zh-CN" sz="2400">
                <a:latin typeface="Times New Roman" panose="02020603050405020304" pitchFamily="18" charset="0"/>
              </a:rPr>
              <a:t>…</a:t>
            </a:r>
            <a:endParaRPr lang="en-US" altLang="zh-CN" sz="2400">
              <a:latin typeface="Tahoma" panose="020B0604030504040204" pitchFamily="34" charset="0"/>
            </a:endParaRPr>
          </a:p>
        </p:txBody>
      </p:sp>
      <p:sp>
        <p:nvSpPr>
          <p:cNvPr id="188424" name="文本框 188423"/>
          <p:cNvSpPr txBox="1"/>
          <p:nvPr/>
        </p:nvSpPr>
        <p:spPr>
          <a:xfrm>
            <a:off x="2773363" y="4149725"/>
            <a:ext cx="1511300" cy="396875"/>
          </a:xfrm>
          <a:prstGeom prst="rect">
            <a:avLst/>
          </a:prstGeom>
          <a:noFill/>
          <a:ln w="9525">
            <a:noFill/>
          </a:ln>
        </p:spPr>
        <p:txBody>
          <a:bodyPr>
            <a:spAutoFit/>
          </a:bodyPr>
          <a:p>
            <a:pPr>
              <a:spcBef>
                <a:spcPct val="50000"/>
              </a:spcBef>
            </a:pPr>
            <a:r>
              <a:rPr lang="zh-CN" altLang="en-US">
                <a:latin typeface="Tahoma" panose="020B0604030504040204" pitchFamily="34" charset="0"/>
              </a:rPr>
              <a:t>凳子</a:t>
            </a:r>
            <a:r>
              <a:rPr lang="en-US" altLang="zh-CN">
                <a:latin typeface="Tahoma" panose="020B0604030504040204" pitchFamily="34" charset="0"/>
              </a:rPr>
              <a:t>(n</a:t>
            </a:r>
            <a:r>
              <a:rPr lang="zh-CN" altLang="en-US">
                <a:latin typeface="Tahoma" panose="020B0604030504040204" pitchFamily="34" charset="0"/>
              </a:rPr>
              <a:t>个</a:t>
            </a:r>
            <a:r>
              <a:rPr lang="en-US" altLang="zh-CN">
                <a:latin typeface="Tahoma" panose="020B0604030504040204" pitchFamily="34" charset="0"/>
              </a:rPr>
              <a:t>)</a:t>
            </a:r>
            <a:endParaRPr lang="en-US" altLang="zh-CN">
              <a:latin typeface="Tahoma" panose="020B0604030504040204" pitchFamily="34" charset="0"/>
            </a:endParaRPr>
          </a:p>
        </p:txBody>
      </p:sp>
      <p:sp>
        <p:nvSpPr>
          <p:cNvPr id="188425" name="矩形 188424"/>
          <p:cNvSpPr/>
          <p:nvPr/>
        </p:nvSpPr>
        <p:spPr>
          <a:xfrm>
            <a:off x="5508625" y="3357563"/>
            <a:ext cx="647700" cy="358775"/>
          </a:xfrm>
          <a:prstGeom prst="rect">
            <a:avLst/>
          </a:prstGeom>
          <a:solidFill>
            <a:schemeClr val="accent1"/>
          </a:solidFill>
          <a:ln w="9525" cap="flat" cmpd="sng">
            <a:solidFill>
              <a:schemeClr val="tx1"/>
            </a:solidFill>
            <a:prstDash val="solid"/>
            <a:miter/>
            <a:headEnd type="none" w="med" len="med"/>
            <a:tailEnd type="none" w="med" len="med"/>
          </a:ln>
        </p:spPr>
        <p:txBody>
          <a:bodyPr/>
          <a:p>
            <a:endParaRPr lang="zh-CN" altLang="en-US"/>
          </a:p>
        </p:txBody>
      </p:sp>
      <p:sp>
        <p:nvSpPr>
          <p:cNvPr id="188426" name="椭圆 188425"/>
          <p:cNvSpPr/>
          <p:nvPr/>
        </p:nvSpPr>
        <p:spPr>
          <a:xfrm>
            <a:off x="5508625" y="3573463"/>
            <a:ext cx="647700" cy="287337"/>
          </a:xfrm>
          <a:prstGeom prst="ellipse">
            <a:avLst/>
          </a:prstGeom>
          <a:solidFill>
            <a:schemeClr val="accent1"/>
          </a:solidFill>
          <a:ln w="9525" cap="flat" cmpd="sng">
            <a:solidFill>
              <a:schemeClr val="tx1"/>
            </a:solidFill>
            <a:prstDash val="solid"/>
            <a:headEnd type="none" w="med" len="med"/>
            <a:tailEnd type="none" w="med" len="med"/>
          </a:ln>
        </p:spPr>
        <p:txBody>
          <a:bodyPr/>
          <a:p>
            <a:endParaRPr lang="zh-CN" altLang="en-US"/>
          </a:p>
        </p:txBody>
      </p:sp>
      <p:sp>
        <p:nvSpPr>
          <p:cNvPr id="188427" name="文本框 188426"/>
          <p:cNvSpPr txBox="1"/>
          <p:nvPr/>
        </p:nvSpPr>
        <p:spPr>
          <a:xfrm>
            <a:off x="5364163" y="4076700"/>
            <a:ext cx="1079500" cy="396875"/>
          </a:xfrm>
          <a:prstGeom prst="rect">
            <a:avLst/>
          </a:prstGeom>
          <a:noFill/>
          <a:ln w="9525">
            <a:noFill/>
          </a:ln>
        </p:spPr>
        <p:txBody>
          <a:bodyPr>
            <a:spAutoFit/>
          </a:bodyPr>
          <a:p>
            <a:pPr>
              <a:spcBef>
                <a:spcPct val="50000"/>
              </a:spcBef>
            </a:pPr>
            <a:r>
              <a:rPr lang="zh-CN" altLang="en-US">
                <a:latin typeface="Tahoma" panose="020B0604030504040204" pitchFamily="34" charset="0"/>
              </a:rPr>
              <a:t>理发椅</a:t>
            </a:r>
            <a:endParaRPr lang="zh-CN" altLang="en-US">
              <a:latin typeface="Tahoma" panose="020B0604030504040204" pitchFamily="34" charset="0"/>
            </a:endParaRPr>
          </a:p>
        </p:txBody>
      </p:sp>
      <p:sp>
        <p:nvSpPr>
          <p:cNvPr id="188428" name="矩形 188427"/>
          <p:cNvSpPr/>
          <p:nvPr/>
        </p:nvSpPr>
        <p:spPr>
          <a:xfrm>
            <a:off x="5651500" y="5157788"/>
            <a:ext cx="720725" cy="576262"/>
          </a:xfrm>
          <a:prstGeom prst="rect">
            <a:avLst/>
          </a:prstGeom>
          <a:solidFill>
            <a:schemeClr val="bg1"/>
          </a:solidFill>
          <a:ln w="19050" cap="flat" cmpd="sng">
            <a:solidFill>
              <a:schemeClr val="bg1"/>
            </a:solidFill>
            <a:prstDash val="solid"/>
            <a:miter/>
            <a:headEnd type="none" w="med" len="med"/>
            <a:tailEnd type="none" w="med" len="med"/>
          </a:ln>
        </p:spPr>
        <p:txBody>
          <a:bodyPr/>
          <a:p>
            <a:endParaRPr lang="zh-CN" altLang="en-US"/>
          </a:p>
        </p:txBody>
      </p:sp>
      <p:sp>
        <p:nvSpPr>
          <p:cNvPr id="188429" name="直接连接符 188428"/>
          <p:cNvSpPr/>
          <p:nvPr/>
        </p:nvSpPr>
        <p:spPr>
          <a:xfrm flipH="1" flipV="1">
            <a:off x="6084888" y="5013325"/>
            <a:ext cx="287337" cy="431800"/>
          </a:xfrm>
          <a:prstGeom prst="line">
            <a:avLst/>
          </a:prstGeom>
          <a:ln w="19050" cap="flat" cmpd="sng">
            <a:solidFill>
              <a:schemeClr val="tx1"/>
            </a:solidFill>
            <a:prstDash val="solid"/>
            <a:headEnd type="none" w="med" len="med"/>
            <a:tailEnd type="none" w="med" len="med"/>
          </a:ln>
        </p:spPr>
      </p:sp>
      <p:sp>
        <p:nvSpPr>
          <p:cNvPr id="188430" name="文本框 188429"/>
          <p:cNvSpPr txBox="1"/>
          <p:nvPr/>
        </p:nvSpPr>
        <p:spPr>
          <a:xfrm>
            <a:off x="2339975" y="2852738"/>
            <a:ext cx="1295400" cy="457200"/>
          </a:xfrm>
          <a:prstGeom prst="rect">
            <a:avLst/>
          </a:prstGeom>
          <a:noFill/>
          <a:ln w="9525">
            <a:noFill/>
          </a:ln>
        </p:spPr>
        <p:txBody>
          <a:bodyPr>
            <a:spAutoFit/>
          </a:bodyPr>
          <a:p>
            <a:pPr>
              <a:spcBef>
                <a:spcPct val="50000"/>
              </a:spcBef>
            </a:pPr>
            <a:r>
              <a:rPr lang="zh-CN" altLang="en-US" sz="2400">
                <a:latin typeface="Tahoma" panose="020B0604030504040204" pitchFamily="34" charset="0"/>
              </a:rPr>
              <a:t>理发室</a:t>
            </a:r>
            <a:endParaRPr lang="zh-CN" altLang="en-US" sz="2400">
              <a:latin typeface="Tahoma" panose="020B0604030504040204" pitchFamily="34" charset="0"/>
            </a:endParaRPr>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9442" name="标题 189441"/>
          <p:cNvSpPr>
            <a:spLocks noGrp="1"/>
          </p:cNvSpPr>
          <p:nvPr>
            <p:ph type="title"/>
          </p:nvPr>
        </p:nvSpPr>
        <p:spPr/>
        <p:txBody>
          <a:bodyPr anchor="b"/>
          <a:p>
            <a:r>
              <a:rPr lang="zh-CN" altLang="en-US" sz="4000" b="1"/>
              <a:t>例</a:t>
            </a:r>
            <a:r>
              <a:rPr lang="en-US" altLang="zh-CN" sz="4000" b="1"/>
              <a:t>5 </a:t>
            </a:r>
            <a:r>
              <a:rPr lang="zh-CN" altLang="en-US" sz="4000" b="1"/>
              <a:t>嗜眠理发师问题</a:t>
            </a:r>
            <a:endParaRPr lang="zh-CN" altLang="en-US" sz="4000" b="1"/>
          </a:p>
        </p:txBody>
      </p:sp>
      <p:sp>
        <p:nvSpPr>
          <p:cNvPr id="189443" name="文本占位符 189442"/>
          <p:cNvSpPr>
            <a:spLocks noGrp="1"/>
          </p:cNvSpPr>
          <p:nvPr>
            <p:ph type="body" idx="1"/>
          </p:nvPr>
        </p:nvSpPr>
        <p:spPr/>
        <p:txBody>
          <a:bodyPr/>
          <a:p>
            <a:r>
              <a:rPr lang="zh-CN" altLang="en-US" b="1"/>
              <a:t>一把理发椅</a:t>
            </a:r>
            <a:r>
              <a:rPr lang="en-US" altLang="zh-CN" b="1"/>
              <a:t>, </a:t>
            </a:r>
            <a:r>
              <a:rPr lang="zh-CN" altLang="en-US" b="1"/>
              <a:t>顾客理发时坐在理发椅上</a:t>
            </a:r>
            <a:r>
              <a:rPr lang="en-US" altLang="zh-CN" b="1"/>
              <a:t>, </a:t>
            </a:r>
            <a:r>
              <a:rPr lang="zh-CN" altLang="en-US" b="1"/>
              <a:t>由理发师为其理发</a:t>
            </a:r>
            <a:r>
              <a:rPr lang="en-US" altLang="zh-CN" b="1"/>
              <a:t>. </a:t>
            </a:r>
            <a:r>
              <a:rPr lang="zh-CN" altLang="en-US" b="1"/>
              <a:t>没有顾客时</a:t>
            </a:r>
            <a:r>
              <a:rPr lang="en-US" altLang="zh-CN" b="1"/>
              <a:t>,</a:t>
            </a:r>
            <a:r>
              <a:rPr lang="zh-CN" altLang="en-US" b="1"/>
              <a:t>理发师在理发椅上睡觉</a:t>
            </a:r>
            <a:r>
              <a:rPr lang="en-US" altLang="zh-CN" b="1"/>
              <a:t>;</a:t>
            </a:r>
            <a:endParaRPr lang="en-US" altLang="zh-CN" b="1"/>
          </a:p>
          <a:p>
            <a:r>
              <a:rPr lang="en-US" altLang="zh-CN" b="1"/>
              <a:t>N</a:t>
            </a:r>
            <a:r>
              <a:rPr lang="zh-CN" altLang="en-US" b="1"/>
              <a:t>个凳子</a:t>
            </a:r>
            <a:r>
              <a:rPr lang="en-US" altLang="zh-CN" b="1"/>
              <a:t>, </a:t>
            </a:r>
            <a:r>
              <a:rPr lang="zh-CN" altLang="en-US" b="1"/>
              <a:t>顾客等待理发用</a:t>
            </a:r>
            <a:r>
              <a:rPr lang="en-US" altLang="zh-CN" b="1"/>
              <a:t>. </a:t>
            </a:r>
            <a:r>
              <a:rPr lang="zh-CN" altLang="en-US" b="1"/>
              <a:t>凳上坐满顾客时</a:t>
            </a:r>
            <a:r>
              <a:rPr lang="en-US" altLang="zh-CN" b="1"/>
              <a:t>, </a:t>
            </a:r>
            <a:r>
              <a:rPr lang="zh-CN" altLang="en-US" b="1"/>
              <a:t>新进入的顾客退出理发室</a:t>
            </a:r>
            <a:r>
              <a:rPr lang="en-US" altLang="zh-CN" b="1"/>
              <a:t>.</a:t>
            </a:r>
            <a:endParaRPr lang="en-US" altLang="zh-CN" b="1"/>
          </a:p>
          <a:p>
            <a:endParaRPr lang="zh-CN" altLang="en-US" b="1"/>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0466" name="标题 190465"/>
          <p:cNvSpPr>
            <a:spLocks noGrp="1"/>
          </p:cNvSpPr>
          <p:nvPr>
            <p:ph type="title"/>
          </p:nvPr>
        </p:nvSpPr>
        <p:spPr/>
        <p:txBody>
          <a:bodyPr anchor="b"/>
          <a:p>
            <a:r>
              <a:rPr lang="zh-CN" altLang="en-US" sz="4000" b="1"/>
              <a:t>例</a:t>
            </a:r>
            <a:r>
              <a:rPr lang="en-US" altLang="zh-CN" sz="4000" b="1"/>
              <a:t>5 </a:t>
            </a:r>
            <a:r>
              <a:rPr lang="zh-CN" altLang="en-US" sz="4000" b="1"/>
              <a:t>嗜眠理发师问题</a:t>
            </a:r>
            <a:endParaRPr lang="zh-CN" altLang="en-US" sz="4000" b="1"/>
          </a:p>
        </p:txBody>
      </p:sp>
      <p:sp>
        <p:nvSpPr>
          <p:cNvPr id="190467" name="文本框 190466"/>
          <p:cNvSpPr txBox="1"/>
          <p:nvPr/>
        </p:nvSpPr>
        <p:spPr>
          <a:xfrm>
            <a:off x="1187450" y="2060575"/>
            <a:ext cx="5689600" cy="4668838"/>
          </a:xfrm>
          <a:prstGeom prst="rect">
            <a:avLst/>
          </a:prstGeom>
          <a:noFill/>
          <a:ln w="9525">
            <a:noFill/>
          </a:ln>
        </p:spPr>
        <p:txBody>
          <a:bodyPr>
            <a:spAutoFit/>
          </a:bodyPr>
          <a:p>
            <a:pPr>
              <a:spcBef>
                <a:spcPct val="30000"/>
              </a:spcBef>
            </a:pPr>
            <a:r>
              <a:rPr lang="en-US" altLang="zh-CN">
                <a:latin typeface="Tahoma" panose="020B0604030504040204" pitchFamily="34" charset="0"/>
              </a:rPr>
              <a:t>TYPE sleepybarber=MONITOR;</a:t>
            </a:r>
            <a:endParaRPr lang="en-US" altLang="zh-CN">
              <a:latin typeface="Tahoma" panose="020B0604030504040204" pitchFamily="34" charset="0"/>
            </a:endParaRPr>
          </a:p>
          <a:p>
            <a:pPr>
              <a:spcBef>
                <a:spcPct val="30000"/>
              </a:spcBef>
            </a:pPr>
            <a:r>
              <a:rPr lang="en-US" altLang="zh-CN" sz="2400">
                <a:latin typeface="Tahoma" panose="020B0604030504040204" pitchFamily="34" charset="0"/>
              </a:rPr>
              <a:t>    VAR chair:condition;</a:t>
            </a:r>
            <a:endParaRPr lang="en-US" altLang="zh-CN" sz="2400">
              <a:latin typeface="Tahoma" panose="020B0604030504040204" pitchFamily="34" charset="0"/>
            </a:endParaRPr>
          </a:p>
          <a:p>
            <a:pPr>
              <a:spcBef>
                <a:spcPct val="30000"/>
              </a:spcBef>
            </a:pPr>
            <a:r>
              <a:rPr lang="en-US" altLang="zh-CN" sz="2400">
                <a:latin typeface="Tahoma" panose="020B0604030504040204" pitchFamily="34" charset="0"/>
              </a:rPr>
              <a:t>            stool:condition;</a:t>
            </a:r>
            <a:endParaRPr lang="en-US" altLang="zh-CN" sz="2400">
              <a:latin typeface="Tahoma" panose="020B0604030504040204" pitchFamily="34" charset="0"/>
            </a:endParaRPr>
          </a:p>
          <a:p>
            <a:pPr>
              <a:spcBef>
                <a:spcPct val="30000"/>
              </a:spcBef>
            </a:pPr>
            <a:r>
              <a:rPr lang="en-US" altLang="zh-CN" sz="2400">
                <a:latin typeface="Tahoma" panose="020B0604030504040204" pitchFamily="34" charset="0"/>
              </a:rPr>
              <a:t>            count:0..n+1;</a:t>
            </a:r>
            <a:endParaRPr lang="en-US" altLang="zh-CN" sz="2400">
              <a:latin typeface="Tahoma" panose="020B0604030504040204" pitchFamily="34" charset="0"/>
            </a:endParaRPr>
          </a:p>
          <a:p>
            <a:pPr>
              <a:spcBef>
                <a:spcPct val="30000"/>
              </a:spcBef>
            </a:pPr>
            <a:r>
              <a:rPr lang="en-US" altLang="zh-CN" sz="2400">
                <a:latin typeface="Tahoma" panose="020B0604030504040204" pitchFamily="34" charset="0"/>
              </a:rPr>
              <a:t>    Define sleep, enter, leave;</a:t>
            </a:r>
            <a:endParaRPr lang="en-US" altLang="zh-CN" sz="2400">
              <a:latin typeface="Tahoma" panose="020B0604030504040204" pitchFamily="34" charset="0"/>
            </a:endParaRPr>
          </a:p>
          <a:p>
            <a:pPr>
              <a:spcBef>
                <a:spcPct val="30000"/>
              </a:spcBef>
            </a:pPr>
            <a:r>
              <a:rPr lang="en-US" altLang="zh-CN" sz="2400">
                <a:latin typeface="Tahoma" panose="020B0604030504040204" pitchFamily="34" charset="0"/>
              </a:rPr>
              <a:t>    Procedure sleep;</a:t>
            </a:r>
            <a:endParaRPr lang="en-US" altLang="zh-CN" sz="2400">
              <a:latin typeface="Tahoma" panose="020B0604030504040204" pitchFamily="34" charset="0"/>
            </a:endParaRPr>
          </a:p>
          <a:p>
            <a:pPr>
              <a:spcBef>
                <a:spcPct val="30000"/>
              </a:spcBef>
            </a:pPr>
            <a:r>
              <a:rPr lang="en-US" altLang="zh-CN" sz="2400">
                <a:latin typeface="Tahoma" panose="020B0604030504040204" pitchFamily="34" charset="0"/>
              </a:rPr>
              <a:t>        Begin</a:t>
            </a:r>
            <a:endParaRPr lang="en-US" altLang="zh-CN" sz="2400">
              <a:latin typeface="Tahoma" panose="020B0604030504040204" pitchFamily="34" charset="0"/>
            </a:endParaRPr>
          </a:p>
          <a:p>
            <a:pPr>
              <a:spcBef>
                <a:spcPct val="30000"/>
              </a:spcBef>
            </a:pPr>
            <a:r>
              <a:rPr lang="en-US" altLang="zh-CN" sz="2400">
                <a:latin typeface="Tahoma" panose="020B0604030504040204" pitchFamily="34" charset="0"/>
              </a:rPr>
              <a:t>            If count=0 Then</a:t>
            </a:r>
            <a:endParaRPr lang="en-US" altLang="zh-CN" sz="2400">
              <a:latin typeface="Tahoma" panose="020B0604030504040204" pitchFamily="34" charset="0"/>
            </a:endParaRPr>
          </a:p>
          <a:p>
            <a:pPr>
              <a:spcBef>
                <a:spcPct val="30000"/>
              </a:spcBef>
            </a:pPr>
            <a:r>
              <a:rPr lang="en-US" altLang="zh-CN" sz="2400">
                <a:latin typeface="Tahoma" panose="020B0604030504040204" pitchFamily="34" charset="0"/>
              </a:rPr>
              <a:t>                wait(chair)</a:t>
            </a:r>
            <a:endParaRPr lang="en-US" altLang="zh-CN" sz="2400">
              <a:latin typeface="Tahoma" panose="020B0604030504040204" pitchFamily="34" charset="0"/>
            </a:endParaRPr>
          </a:p>
          <a:p>
            <a:pPr>
              <a:spcBef>
                <a:spcPct val="30000"/>
              </a:spcBef>
            </a:pPr>
            <a:r>
              <a:rPr lang="en-US" altLang="zh-CN" sz="2400">
                <a:latin typeface="Tahoma" panose="020B0604030504040204" pitchFamily="34" charset="0"/>
              </a:rPr>
              <a:t>        End; </a:t>
            </a:r>
            <a:endParaRPr lang="en-US" altLang="zh-CN" sz="2400">
              <a:latin typeface="Tahoma" panose="020B0604030504040204" pitchFamily="34" charset="0"/>
            </a:endParaRPr>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1490" name="标题 191489"/>
          <p:cNvSpPr>
            <a:spLocks noGrp="1"/>
          </p:cNvSpPr>
          <p:nvPr>
            <p:ph type="title"/>
          </p:nvPr>
        </p:nvSpPr>
        <p:spPr/>
        <p:txBody>
          <a:bodyPr anchor="b"/>
          <a:p>
            <a:r>
              <a:rPr lang="zh-CN" altLang="en-US" sz="4000" b="1"/>
              <a:t>例</a:t>
            </a:r>
            <a:r>
              <a:rPr lang="en-US" altLang="zh-CN" sz="4000" b="1"/>
              <a:t>5 </a:t>
            </a:r>
            <a:r>
              <a:rPr lang="zh-CN" altLang="en-US" sz="4000" b="1"/>
              <a:t>嗜眠理发师问题</a:t>
            </a:r>
            <a:endParaRPr lang="zh-CN" altLang="en-US" sz="4000" b="1"/>
          </a:p>
        </p:txBody>
      </p:sp>
      <p:sp>
        <p:nvSpPr>
          <p:cNvPr id="191491" name="文本框 191490"/>
          <p:cNvSpPr txBox="1"/>
          <p:nvPr/>
        </p:nvSpPr>
        <p:spPr>
          <a:xfrm>
            <a:off x="1187450" y="2133600"/>
            <a:ext cx="6697663" cy="4683125"/>
          </a:xfrm>
          <a:prstGeom prst="rect">
            <a:avLst/>
          </a:prstGeom>
          <a:noFill/>
          <a:ln w="9525">
            <a:noFill/>
          </a:ln>
        </p:spPr>
        <p:txBody>
          <a:bodyPr>
            <a:spAutoFit/>
          </a:bodyPr>
          <a:p>
            <a:pPr>
              <a:spcBef>
                <a:spcPct val="5000"/>
              </a:spcBef>
              <a:buClr>
                <a:schemeClr val="folHlink"/>
              </a:buClr>
              <a:buSzPct val="60000"/>
              <a:buFont typeface="Wingdings" panose="05000000000000000000" pitchFamily="2" charset="2"/>
            </a:pPr>
            <a:r>
              <a:rPr lang="en-US" altLang="zh-CN" sz="2400">
                <a:latin typeface="Tahoma" panose="020B0604030504040204" pitchFamily="34" charset="0"/>
              </a:rPr>
              <a:t>Procedure enter(var full:Boolean);</a:t>
            </a:r>
            <a:endParaRPr lang="en-US" altLang="zh-CN" sz="2400">
              <a:latin typeface="Tahoma" panose="020B0604030504040204" pitchFamily="34" charset="0"/>
            </a:endParaRPr>
          </a:p>
          <a:p>
            <a:pPr>
              <a:spcBef>
                <a:spcPct val="5000"/>
              </a:spcBef>
            </a:pPr>
            <a:r>
              <a:rPr lang="en-US" altLang="zh-CN" sz="2400">
                <a:latin typeface="Tahoma" panose="020B0604030504040204" pitchFamily="34" charset="0"/>
              </a:rPr>
              <a:t>Begin</a:t>
            </a:r>
            <a:endParaRPr lang="en-US" altLang="zh-CN" sz="2400">
              <a:latin typeface="Tahoma" panose="020B0604030504040204" pitchFamily="34" charset="0"/>
            </a:endParaRPr>
          </a:p>
          <a:p>
            <a:pPr>
              <a:spcBef>
                <a:spcPct val="5000"/>
              </a:spcBef>
            </a:pPr>
            <a:r>
              <a:rPr lang="en-US" altLang="zh-CN" sz="2400">
                <a:latin typeface="Tahoma" panose="020B0604030504040204" pitchFamily="34" charset="0"/>
              </a:rPr>
              <a:t>    If count=n+1 Then</a:t>
            </a:r>
            <a:endParaRPr lang="en-US" altLang="zh-CN" sz="2400">
              <a:latin typeface="Tahoma" panose="020B0604030504040204" pitchFamily="34" charset="0"/>
            </a:endParaRPr>
          </a:p>
          <a:p>
            <a:pPr>
              <a:spcBef>
                <a:spcPct val="5000"/>
              </a:spcBef>
            </a:pPr>
            <a:r>
              <a:rPr lang="en-US" altLang="zh-CN" sz="2400">
                <a:latin typeface="Tahoma" panose="020B0604030504040204" pitchFamily="34" charset="0"/>
              </a:rPr>
              <a:t>        full:=true;</a:t>
            </a:r>
            <a:endParaRPr lang="en-US" altLang="zh-CN" sz="2400">
              <a:latin typeface="Tahoma" panose="020B0604030504040204" pitchFamily="34" charset="0"/>
            </a:endParaRPr>
          </a:p>
          <a:p>
            <a:pPr>
              <a:spcBef>
                <a:spcPct val="5000"/>
              </a:spcBef>
            </a:pPr>
            <a:r>
              <a:rPr lang="en-US" altLang="zh-CN" sz="2400">
                <a:latin typeface="Tahoma" panose="020B0604030504040204" pitchFamily="34" charset="0"/>
              </a:rPr>
              <a:t>    Else Begin</a:t>
            </a:r>
            <a:endParaRPr lang="en-US" altLang="zh-CN" sz="2400">
              <a:latin typeface="Tahoma" panose="020B0604030504040204" pitchFamily="34" charset="0"/>
            </a:endParaRPr>
          </a:p>
          <a:p>
            <a:pPr>
              <a:spcBef>
                <a:spcPct val="5000"/>
              </a:spcBef>
            </a:pPr>
            <a:r>
              <a:rPr lang="en-US" altLang="zh-CN" sz="2400">
                <a:latin typeface="Tahoma" panose="020B0604030504040204" pitchFamily="34" charset="0"/>
              </a:rPr>
              <a:t>                full:= false;</a:t>
            </a:r>
            <a:endParaRPr lang="en-US" altLang="zh-CN" sz="2400">
              <a:latin typeface="Tahoma" panose="020B0604030504040204" pitchFamily="34" charset="0"/>
            </a:endParaRPr>
          </a:p>
          <a:p>
            <a:pPr>
              <a:spcBef>
                <a:spcPct val="5000"/>
              </a:spcBef>
            </a:pPr>
            <a:r>
              <a:rPr lang="en-US" altLang="zh-CN" sz="2400">
                <a:latin typeface="Tahoma" panose="020B0604030504040204" pitchFamily="34" charset="0"/>
              </a:rPr>
              <a:t>                count:=count+1;</a:t>
            </a:r>
            <a:endParaRPr lang="en-US" altLang="zh-CN" sz="2400">
              <a:latin typeface="Tahoma" panose="020B0604030504040204" pitchFamily="34" charset="0"/>
            </a:endParaRPr>
          </a:p>
          <a:p>
            <a:pPr>
              <a:spcBef>
                <a:spcPct val="5000"/>
              </a:spcBef>
            </a:pPr>
            <a:r>
              <a:rPr lang="en-US" altLang="zh-CN" sz="2400">
                <a:latin typeface="Tahoma" panose="020B0604030504040204" pitchFamily="34" charset="0"/>
              </a:rPr>
              <a:t>                If count =1 Then</a:t>
            </a:r>
            <a:endParaRPr lang="en-US" altLang="zh-CN" sz="2400">
              <a:latin typeface="Tahoma" panose="020B0604030504040204" pitchFamily="34" charset="0"/>
            </a:endParaRPr>
          </a:p>
          <a:p>
            <a:pPr>
              <a:spcBef>
                <a:spcPct val="5000"/>
              </a:spcBef>
            </a:pPr>
            <a:r>
              <a:rPr lang="en-US" altLang="zh-CN" sz="2400">
                <a:latin typeface="Tahoma" panose="020B0604030504040204" pitchFamily="34" charset="0"/>
              </a:rPr>
              <a:t>                      signal(chair);</a:t>
            </a:r>
            <a:endParaRPr lang="en-US" altLang="zh-CN" sz="2400">
              <a:latin typeface="Tahoma" panose="020B0604030504040204" pitchFamily="34" charset="0"/>
            </a:endParaRPr>
          </a:p>
          <a:p>
            <a:pPr>
              <a:spcBef>
                <a:spcPct val="5000"/>
              </a:spcBef>
            </a:pPr>
            <a:r>
              <a:rPr lang="en-US" altLang="zh-CN" sz="2400">
                <a:latin typeface="Tahoma" panose="020B0604030504040204" pitchFamily="34" charset="0"/>
              </a:rPr>
              <a:t>                Else wait(stool);</a:t>
            </a:r>
            <a:endParaRPr lang="en-US" altLang="zh-CN" sz="2400">
              <a:latin typeface="Tahoma" panose="020B0604030504040204" pitchFamily="34" charset="0"/>
            </a:endParaRPr>
          </a:p>
          <a:p>
            <a:pPr>
              <a:spcBef>
                <a:spcPct val="5000"/>
              </a:spcBef>
            </a:pPr>
            <a:r>
              <a:rPr lang="en-US" altLang="zh-CN" sz="2400">
                <a:latin typeface="Tahoma" panose="020B0604030504040204" pitchFamily="34" charset="0"/>
              </a:rPr>
              <a:t>            End;</a:t>
            </a:r>
            <a:endParaRPr lang="en-US" altLang="zh-CN" sz="2400">
              <a:latin typeface="Tahoma" panose="020B0604030504040204" pitchFamily="34" charset="0"/>
            </a:endParaRPr>
          </a:p>
          <a:p>
            <a:pPr>
              <a:spcBef>
                <a:spcPct val="5000"/>
              </a:spcBef>
            </a:pPr>
            <a:r>
              <a:rPr lang="en-US" altLang="zh-CN" sz="2400">
                <a:latin typeface="Tahoma" panose="020B0604030504040204" pitchFamily="34" charset="0"/>
              </a:rPr>
              <a:t>End;</a:t>
            </a:r>
            <a:endParaRPr lang="en-US" altLang="zh-CN" sz="2400">
              <a:latin typeface="Tahoma" panose="020B0604030504040204" pitchFamily="34" charset="0"/>
            </a:endParaRPr>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2514" name="标题 192513"/>
          <p:cNvSpPr>
            <a:spLocks noGrp="1"/>
          </p:cNvSpPr>
          <p:nvPr>
            <p:ph type="title"/>
          </p:nvPr>
        </p:nvSpPr>
        <p:spPr/>
        <p:txBody>
          <a:bodyPr anchor="b"/>
          <a:p>
            <a:r>
              <a:rPr lang="zh-CN" altLang="en-US" sz="4000" b="1"/>
              <a:t>例</a:t>
            </a:r>
            <a:r>
              <a:rPr lang="en-US" altLang="zh-CN" sz="4000" b="1"/>
              <a:t>5 </a:t>
            </a:r>
            <a:r>
              <a:rPr lang="zh-CN" altLang="en-US" sz="4000" b="1"/>
              <a:t>嗜眠理发师问题</a:t>
            </a:r>
            <a:endParaRPr lang="zh-CN" altLang="en-US" sz="4000" b="1"/>
          </a:p>
        </p:txBody>
      </p:sp>
      <p:sp>
        <p:nvSpPr>
          <p:cNvPr id="192515" name="文本框 192514"/>
          <p:cNvSpPr txBox="1"/>
          <p:nvPr/>
        </p:nvSpPr>
        <p:spPr>
          <a:xfrm>
            <a:off x="1116013" y="2276475"/>
            <a:ext cx="6264275" cy="3743325"/>
          </a:xfrm>
          <a:prstGeom prst="rect">
            <a:avLst/>
          </a:prstGeom>
          <a:noFill/>
          <a:ln w="9525">
            <a:noFill/>
          </a:ln>
        </p:spPr>
        <p:txBody>
          <a:bodyPr>
            <a:spAutoFit/>
          </a:bodyPr>
          <a:p>
            <a:pPr>
              <a:spcBef>
                <a:spcPct val="50000"/>
              </a:spcBef>
            </a:pPr>
            <a:r>
              <a:rPr lang="en-US" altLang="zh-CN" sz="2400">
                <a:latin typeface="Tahoma" panose="020B0604030504040204" pitchFamily="34" charset="0"/>
              </a:rPr>
              <a:t>Procedure leave;</a:t>
            </a:r>
            <a:endParaRPr lang="en-US" altLang="zh-CN" sz="2400">
              <a:latin typeface="Tahoma" panose="020B0604030504040204" pitchFamily="34" charset="0"/>
            </a:endParaRPr>
          </a:p>
          <a:p>
            <a:pPr>
              <a:spcBef>
                <a:spcPct val="50000"/>
              </a:spcBef>
            </a:pPr>
            <a:r>
              <a:rPr lang="en-US" altLang="zh-CN" sz="2400">
                <a:latin typeface="Tahoma" panose="020B0604030504040204" pitchFamily="34" charset="0"/>
              </a:rPr>
              <a:t>    Begin</a:t>
            </a:r>
            <a:endParaRPr lang="en-US" altLang="zh-CN" sz="2400">
              <a:latin typeface="Tahoma" panose="020B0604030504040204" pitchFamily="34" charset="0"/>
            </a:endParaRPr>
          </a:p>
          <a:p>
            <a:pPr>
              <a:spcBef>
                <a:spcPct val="50000"/>
              </a:spcBef>
            </a:pPr>
            <a:r>
              <a:rPr lang="en-US" altLang="zh-CN" sz="2400">
                <a:latin typeface="Tahoma" panose="020B0604030504040204" pitchFamily="34" charset="0"/>
              </a:rPr>
              <a:t>        count:=count-1;</a:t>
            </a:r>
            <a:endParaRPr lang="en-US" altLang="zh-CN" sz="2400">
              <a:latin typeface="Tahoma" panose="020B0604030504040204" pitchFamily="34" charset="0"/>
            </a:endParaRPr>
          </a:p>
          <a:p>
            <a:pPr>
              <a:spcBef>
                <a:spcPct val="50000"/>
              </a:spcBef>
            </a:pPr>
            <a:r>
              <a:rPr lang="en-US" altLang="zh-CN" sz="2400">
                <a:latin typeface="Tahoma" panose="020B0604030504040204" pitchFamily="34" charset="0"/>
              </a:rPr>
              <a:t>        If count&lt;&gt; 0 Then</a:t>
            </a:r>
            <a:endParaRPr lang="en-US" altLang="zh-CN" sz="2400">
              <a:latin typeface="Tahoma" panose="020B0604030504040204" pitchFamily="34" charset="0"/>
            </a:endParaRPr>
          </a:p>
          <a:p>
            <a:pPr>
              <a:spcBef>
                <a:spcPct val="50000"/>
              </a:spcBef>
            </a:pPr>
            <a:r>
              <a:rPr lang="en-US" altLang="zh-CN" sz="2400">
                <a:latin typeface="Tahoma" panose="020B0604030504040204" pitchFamily="34" charset="0"/>
              </a:rPr>
              <a:t>              signal(stool)</a:t>
            </a:r>
            <a:endParaRPr lang="en-US" altLang="zh-CN" sz="2400">
              <a:latin typeface="Tahoma" panose="020B0604030504040204" pitchFamily="34" charset="0"/>
            </a:endParaRPr>
          </a:p>
          <a:p>
            <a:pPr>
              <a:spcBef>
                <a:spcPct val="50000"/>
              </a:spcBef>
            </a:pPr>
            <a:r>
              <a:rPr lang="en-US" altLang="zh-CN" sz="2400">
                <a:latin typeface="Tahoma" panose="020B0604030504040204" pitchFamily="34" charset="0"/>
              </a:rPr>
              <a:t>End;</a:t>
            </a:r>
            <a:endParaRPr lang="en-US" altLang="zh-CN" sz="2400">
              <a:latin typeface="Tahoma" panose="020B0604030504040204" pitchFamily="34" charset="0"/>
            </a:endParaRPr>
          </a:p>
          <a:p>
            <a:pPr>
              <a:spcBef>
                <a:spcPct val="50000"/>
              </a:spcBef>
            </a:pPr>
            <a:r>
              <a:rPr lang="en-US" altLang="zh-CN" sz="2400">
                <a:latin typeface="Tahoma" panose="020B0604030504040204" pitchFamily="34" charset="0"/>
              </a:rPr>
              <a:t>Begin count:=0; End</a:t>
            </a:r>
            <a:endParaRPr lang="en-US" altLang="zh-CN" sz="2400">
              <a:latin typeface="Tahoma" panose="020B0604030504040204" pitchFamily="34" charset="0"/>
            </a:endParaRPr>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3538" name="标题 193537"/>
          <p:cNvSpPr>
            <a:spLocks noGrp="1"/>
          </p:cNvSpPr>
          <p:nvPr>
            <p:ph type="title"/>
          </p:nvPr>
        </p:nvSpPr>
        <p:spPr/>
        <p:txBody>
          <a:bodyPr anchor="b"/>
          <a:p>
            <a:r>
              <a:rPr lang="zh-CN" altLang="en-US" sz="4000" b="1"/>
              <a:t>例</a:t>
            </a:r>
            <a:r>
              <a:rPr lang="en-US" altLang="zh-CN" sz="4000" b="1"/>
              <a:t>5 </a:t>
            </a:r>
            <a:r>
              <a:rPr lang="zh-CN" altLang="en-US" sz="4000" b="1"/>
              <a:t>嗜眠理发师问题</a:t>
            </a:r>
            <a:endParaRPr lang="zh-CN" altLang="en-US" sz="4000" b="1"/>
          </a:p>
        </p:txBody>
      </p:sp>
      <p:sp>
        <p:nvSpPr>
          <p:cNvPr id="193539" name="文本框 193538"/>
          <p:cNvSpPr txBox="1"/>
          <p:nvPr/>
        </p:nvSpPr>
        <p:spPr>
          <a:xfrm>
            <a:off x="539750" y="2420938"/>
            <a:ext cx="3743325" cy="3195637"/>
          </a:xfrm>
          <a:prstGeom prst="rect">
            <a:avLst/>
          </a:prstGeom>
          <a:noFill/>
          <a:ln w="9525">
            <a:noFill/>
          </a:ln>
        </p:spPr>
        <p:txBody>
          <a:bodyPr>
            <a:spAutoFit/>
          </a:bodyPr>
          <a:p>
            <a:pPr>
              <a:spcBef>
                <a:spcPct val="50000"/>
              </a:spcBef>
            </a:pPr>
            <a:r>
              <a:rPr lang="zh-CN" altLang="en-US" sz="2400">
                <a:latin typeface="Tahoma" panose="020B0604030504040204" pitchFamily="34" charset="0"/>
              </a:rPr>
              <a:t>理发师活动</a:t>
            </a:r>
            <a:r>
              <a:rPr lang="en-US" altLang="zh-CN" sz="2400">
                <a:latin typeface="Tahoma" panose="020B0604030504040204" pitchFamily="34" charset="0"/>
              </a:rPr>
              <a:t>:</a:t>
            </a:r>
            <a:endParaRPr lang="en-US" altLang="zh-CN" sz="2400">
              <a:latin typeface="Tahoma" panose="020B0604030504040204" pitchFamily="34" charset="0"/>
            </a:endParaRPr>
          </a:p>
          <a:p>
            <a:pPr>
              <a:spcBef>
                <a:spcPct val="50000"/>
              </a:spcBef>
            </a:pPr>
            <a:r>
              <a:rPr lang="en-US" altLang="zh-CN" sz="2400">
                <a:latin typeface="Tahoma" panose="020B0604030504040204" pitchFamily="34" charset="0"/>
              </a:rPr>
              <a:t>Repeat</a:t>
            </a:r>
            <a:endParaRPr lang="en-US" altLang="zh-CN" sz="2400">
              <a:latin typeface="Tahoma" panose="020B0604030504040204" pitchFamily="34" charset="0"/>
            </a:endParaRPr>
          </a:p>
          <a:p>
            <a:pPr>
              <a:spcBef>
                <a:spcPct val="50000"/>
              </a:spcBef>
            </a:pPr>
            <a:r>
              <a:rPr lang="en-US" altLang="zh-CN" sz="2400">
                <a:latin typeface="Tahoma" panose="020B0604030504040204" pitchFamily="34" charset="0"/>
              </a:rPr>
              <a:t>    sleepybarber.sleep;</a:t>
            </a:r>
            <a:endParaRPr lang="en-US" altLang="zh-CN" sz="2400">
              <a:latin typeface="Tahoma" panose="020B0604030504040204" pitchFamily="34" charset="0"/>
            </a:endParaRPr>
          </a:p>
          <a:p>
            <a:pPr>
              <a:spcBef>
                <a:spcPct val="50000"/>
              </a:spcBef>
            </a:pPr>
            <a:r>
              <a:rPr lang="en-US" altLang="zh-CN" sz="2400">
                <a:latin typeface="Tahoma" panose="020B0604030504040204" pitchFamily="34" charset="0"/>
              </a:rPr>
              <a:t>    Cuthair;</a:t>
            </a:r>
            <a:endParaRPr lang="en-US" altLang="zh-CN" sz="2400">
              <a:latin typeface="Tahoma" panose="020B0604030504040204" pitchFamily="34" charset="0"/>
            </a:endParaRPr>
          </a:p>
          <a:p>
            <a:pPr>
              <a:spcBef>
                <a:spcPct val="50000"/>
              </a:spcBef>
            </a:pPr>
            <a:r>
              <a:rPr lang="en-US" altLang="zh-CN" sz="2400">
                <a:latin typeface="Tahoma" panose="020B0604030504040204" pitchFamily="34" charset="0"/>
              </a:rPr>
              <a:t>Until false;</a:t>
            </a:r>
            <a:endParaRPr lang="en-US" altLang="zh-CN" sz="2400">
              <a:latin typeface="Tahoma" panose="020B0604030504040204" pitchFamily="34" charset="0"/>
            </a:endParaRPr>
          </a:p>
          <a:p>
            <a:pPr>
              <a:spcBef>
                <a:spcPct val="50000"/>
              </a:spcBef>
            </a:pPr>
            <a:endParaRPr lang="zh-CN" altLang="en-US" sz="2400">
              <a:latin typeface="Tahoma" panose="020B0604030504040204" pitchFamily="34" charset="0"/>
            </a:endParaRPr>
          </a:p>
        </p:txBody>
      </p:sp>
      <p:sp>
        <p:nvSpPr>
          <p:cNvPr id="193540" name="文本框 193539"/>
          <p:cNvSpPr txBox="1"/>
          <p:nvPr/>
        </p:nvSpPr>
        <p:spPr>
          <a:xfrm>
            <a:off x="4643438" y="2349500"/>
            <a:ext cx="4249737" cy="3195638"/>
          </a:xfrm>
          <a:prstGeom prst="rect">
            <a:avLst/>
          </a:prstGeom>
          <a:noFill/>
          <a:ln w="9525">
            <a:noFill/>
          </a:ln>
        </p:spPr>
        <p:txBody>
          <a:bodyPr>
            <a:spAutoFit/>
          </a:bodyPr>
          <a:p>
            <a:pPr>
              <a:spcBef>
                <a:spcPct val="50000"/>
              </a:spcBef>
            </a:pPr>
            <a:r>
              <a:rPr lang="zh-CN" altLang="en-US" sz="2400">
                <a:latin typeface="Tahoma" panose="020B0604030504040204" pitchFamily="34" charset="0"/>
              </a:rPr>
              <a:t>顾客活动</a:t>
            </a:r>
            <a:r>
              <a:rPr lang="en-US" altLang="zh-CN" sz="2400">
                <a:latin typeface="Tahoma" panose="020B0604030504040204" pitchFamily="34" charset="0"/>
              </a:rPr>
              <a:t>:</a:t>
            </a:r>
            <a:endParaRPr lang="en-US" altLang="zh-CN" sz="2400">
              <a:latin typeface="Tahoma" panose="020B0604030504040204" pitchFamily="34" charset="0"/>
            </a:endParaRPr>
          </a:p>
          <a:p>
            <a:pPr>
              <a:spcBef>
                <a:spcPct val="50000"/>
              </a:spcBef>
            </a:pPr>
            <a:r>
              <a:rPr lang="en-US" altLang="zh-CN" sz="2400">
                <a:latin typeface="Tahoma" panose="020B0604030504040204" pitchFamily="34" charset="0"/>
              </a:rPr>
              <a:t>Repeat</a:t>
            </a:r>
            <a:endParaRPr lang="en-US" altLang="zh-CN" sz="2400">
              <a:latin typeface="Tahoma" panose="020B0604030504040204" pitchFamily="34" charset="0"/>
            </a:endParaRPr>
          </a:p>
          <a:p>
            <a:pPr>
              <a:spcBef>
                <a:spcPct val="50000"/>
              </a:spcBef>
            </a:pPr>
            <a:r>
              <a:rPr lang="en-US" altLang="zh-CN" sz="2400">
                <a:latin typeface="Tahoma" panose="020B0604030504040204" pitchFamily="34" charset="0"/>
              </a:rPr>
              <a:t>  sleepybarber.enter(full);</a:t>
            </a:r>
            <a:endParaRPr lang="en-US" altLang="zh-CN" sz="2400">
              <a:latin typeface="Tahoma" panose="020B0604030504040204" pitchFamily="34" charset="0"/>
            </a:endParaRPr>
          </a:p>
          <a:p>
            <a:pPr>
              <a:spcBef>
                <a:spcPct val="50000"/>
              </a:spcBef>
            </a:pPr>
            <a:r>
              <a:rPr lang="en-US" altLang="zh-CN" sz="2400">
                <a:latin typeface="Tahoma" panose="020B0604030504040204" pitchFamily="34" charset="0"/>
              </a:rPr>
              <a:t>Until not full;</a:t>
            </a:r>
            <a:endParaRPr lang="en-US" altLang="zh-CN" sz="2400">
              <a:latin typeface="Tahoma" panose="020B0604030504040204" pitchFamily="34" charset="0"/>
            </a:endParaRPr>
          </a:p>
          <a:p>
            <a:pPr>
              <a:spcBef>
                <a:spcPct val="50000"/>
              </a:spcBef>
            </a:pPr>
            <a:r>
              <a:rPr lang="en-US" altLang="zh-CN" sz="2400">
                <a:latin typeface="Tahoma" panose="020B0604030504040204" pitchFamily="34" charset="0"/>
              </a:rPr>
              <a:t>Cuthair</a:t>
            </a:r>
            <a:endParaRPr lang="en-US" altLang="zh-CN" sz="2400">
              <a:latin typeface="Tahoma" panose="020B0604030504040204" pitchFamily="34" charset="0"/>
            </a:endParaRPr>
          </a:p>
          <a:p>
            <a:pPr>
              <a:spcBef>
                <a:spcPct val="50000"/>
              </a:spcBef>
            </a:pPr>
            <a:r>
              <a:rPr lang="en-US" altLang="zh-CN" sz="2400">
                <a:latin typeface="Tahoma" panose="020B0604030504040204" pitchFamily="34" charset="0"/>
              </a:rPr>
              <a:t>Sleepybarber.leave</a:t>
            </a:r>
            <a:endParaRPr lang="en-US" altLang="zh-CN" sz="2400">
              <a:latin typeface="Tahoma" panose="020B0604030504040204" pitchFamily="34" charset="0"/>
            </a:endParaRPr>
          </a:p>
        </p:txBody>
      </p:sp>
      <p:sp>
        <p:nvSpPr>
          <p:cNvPr id="193541" name="直接连接符 193540"/>
          <p:cNvSpPr/>
          <p:nvPr/>
        </p:nvSpPr>
        <p:spPr>
          <a:xfrm>
            <a:off x="4500563" y="2349500"/>
            <a:ext cx="0" cy="3887788"/>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Rectangle 2"/>
          <p:cNvSpPr>
            <a:spLocks noGrp="1"/>
          </p:cNvSpPr>
          <p:nvPr>
            <p:ph type="title" idx="4294967295"/>
          </p:nvPr>
        </p:nvSpPr>
        <p:spPr>
          <a:xfrm>
            <a:off x="792163" y="692150"/>
            <a:ext cx="7793037" cy="1143000"/>
          </a:xfrm>
        </p:spPr>
        <p:txBody>
          <a:bodyPr vert="horz" wrap="square" anchor="ctr"/>
          <a:p>
            <a:r>
              <a:rPr lang="zh-CN" altLang="en-US" sz="4800" b="1"/>
              <a:t>两进程申请两个独占性资源</a:t>
            </a:r>
            <a:endParaRPr lang="zh-CN" altLang="en-US" sz="4800" b="1"/>
          </a:p>
        </p:txBody>
      </p:sp>
      <p:sp>
        <p:nvSpPr>
          <p:cNvPr id="21507" name="Rectangle 3"/>
          <p:cNvSpPr>
            <a:spLocks noGrp="1"/>
          </p:cNvSpPr>
          <p:nvPr>
            <p:ph idx="1"/>
          </p:nvPr>
        </p:nvSpPr>
        <p:spPr>
          <a:xfrm>
            <a:off x="685800" y="1881188"/>
            <a:ext cx="8458200" cy="4976812"/>
          </a:xfrm>
        </p:spPr>
        <p:txBody>
          <a:bodyPr vert="horz" wrap="square" anchor="t"/>
          <a:p>
            <a:r>
              <a:rPr lang="zh-CN" altLang="en-US"/>
              <a:t>设有两个进程</a:t>
            </a:r>
            <a:r>
              <a:rPr lang="en-US" altLang="zh-CN"/>
              <a:t>P1,P2,</a:t>
            </a:r>
            <a:r>
              <a:rPr lang="zh-CN" altLang="en-US"/>
              <a:t>系统中有两类独占性资源如打印机和输入机</a:t>
            </a:r>
            <a:r>
              <a:rPr lang="en-US" altLang="zh-CN"/>
              <a:t>,</a:t>
            </a:r>
            <a:r>
              <a:rPr lang="zh-CN" altLang="en-US"/>
              <a:t>两进程的活动为</a:t>
            </a:r>
            <a:r>
              <a:rPr lang="en-US" altLang="zh-CN"/>
              <a:t>:</a:t>
            </a:r>
            <a:endParaRPr lang="en-US" altLang="zh-CN"/>
          </a:p>
          <a:p>
            <a:pPr>
              <a:buFont typeface="Wingdings" panose="05000000000000000000" pitchFamily="2" charset="2"/>
              <a:buNone/>
            </a:pPr>
            <a:r>
              <a:rPr lang="en-US" altLang="zh-CN"/>
              <a:t>         </a:t>
            </a:r>
            <a:r>
              <a:rPr lang="en-US" altLang="zh-CN" sz="2800"/>
              <a:t>P1                                    P2    </a:t>
            </a:r>
            <a:endParaRPr lang="en-US" altLang="zh-CN" sz="2800"/>
          </a:p>
          <a:p>
            <a:pPr>
              <a:buFont typeface="Wingdings" panose="05000000000000000000" pitchFamily="2" charset="2"/>
              <a:buNone/>
            </a:pPr>
            <a:r>
              <a:rPr lang="en-US" altLang="zh-CN" sz="2800"/>
              <a:t>   </a:t>
            </a:r>
            <a:r>
              <a:rPr lang="zh-CN" altLang="en-US" sz="2800"/>
              <a:t>申请打印机                     申请输入机</a:t>
            </a:r>
            <a:endParaRPr lang="zh-CN" altLang="en-US" sz="2800"/>
          </a:p>
          <a:p>
            <a:pPr>
              <a:buFont typeface="Wingdings" panose="05000000000000000000" pitchFamily="2" charset="2"/>
              <a:buNone/>
            </a:pPr>
            <a:r>
              <a:rPr lang="zh-CN" altLang="en-US" sz="2800"/>
              <a:t>                           ①                                 ②</a:t>
            </a:r>
            <a:endParaRPr lang="zh-CN" altLang="en-US" sz="2800"/>
          </a:p>
          <a:p>
            <a:pPr>
              <a:buFont typeface="Wingdings" panose="05000000000000000000" pitchFamily="2" charset="2"/>
              <a:buNone/>
            </a:pPr>
            <a:r>
              <a:rPr lang="zh-CN" altLang="en-US" sz="2800"/>
              <a:t>   申请输入机                     申请打印机  </a:t>
            </a:r>
            <a:endParaRPr lang="zh-CN" altLang="en-US" sz="2800"/>
          </a:p>
          <a:p>
            <a:pPr>
              <a:buFont typeface="Wingdings" panose="05000000000000000000" pitchFamily="2" charset="2"/>
              <a:buNone/>
            </a:pPr>
            <a:r>
              <a:rPr lang="zh-CN" altLang="en-US" sz="2800"/>
              <a:t>     执行                                   执行</a:t>
            </a:r>
            <a:endParaRPr lang="zh-CN" altLang="en-US" sz="2800"/>
          </a:p>
          <a:p>
            <a:pPr>
              <a:buFont typeface="Wingdings" panose="05000000000000000000" pitchFamily="2" charset="2"/>
              <a:buNone/>
            </a:pPr>
            <a:r>
              <a:rPr lang="zh-CN" altLang="en-US" sz="2800"/>
              <a:t>     退出                                    退出</a:t>
            </a:r>
            <a:endParaRPr lang="zh-CN" altLang="en-US" sz="2800"/>
          </a:p>
        </p:txBody>
      </p:sp>
      <p:sp>
        <p:nvSpPr>
          <p:cNvPr id="21508" name="Line 4"/>
          <p:cNvSpPr/>
          <p:nvPr/>
        </p:nvSpPr>
        <p:spPr>
          <a:xfrm>
            <a:off x="2411413" y="4292600"/>
            <a:ext cx="1366837" cy="0"/>
          </a:xfrm>
          <a:prstGeom prst="line">
            <a:avLst/>
          </a:prstGeom>
          <a:ln w="9525" cap="flat" cmpd="sng">
            <a:solidFill>
              <a:schemeClr val="tx1"/>
            </a:solidFill>
            <a:prstDash val="solid"/>
            <a:headEnd type="none" w="med" len="med"/>
            <a:tailEnd type="triangle" w="med" len="med"/>
          </a:ln>
        </p:spPr>
      </p:sp>
      <p:sp>
        <p:nvSpPr>
          <p:cNvPr id="21509" name="Line 5"/>
          <p:cNvSpPr/>
          <p:nvPr/>
        </p:nvSpPr>
        <p:spPr>
          <a:xfrm>
            <a:off x="6551613" y="4257675"/>
            <a:ext cx="1223962" cy="0"/>
          </a:xfrm>
          <a:prstGeom prst="line">
            <a:avLst/>
          </a:prstGeom>
          <a:ln w="9525" cap="flat" cmpd="sng">
            <a:solidFill>
              <a:schemeClr val="tx1"/>
            </a:solidFill>
            <a:prstDash val="solid"/>
            <a:headEnd type="none" w="med" len="med"/>
            <a:tailEnd type="triangle" w="med" len="med"/>
          </a:ln>
        </p:spPr>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62" name="标题 194561"/>
          <p:cNvSpPr>
            <a:spLocks noGrp="1"/>
          </p:cNvSpPr>
          <p:nvPr>
            <p:ph type="title"/>
          </p:nvPr>
        </p:nvSpPr>
        <p:spPr>
          <a:xfrm>
            <a:off x="685800" y="609600"/>
            <a:ext cx="8001000" cy="1143000"/>
          </a:xfrm>
        </p:spPr>
        <p:txBody>
          <a:bodyPr anchor="b"/>
          <a:p>
            <a:r>
              <a:rPr lang="en-US" altLang="zh-CN" b="1"/>
              <a:t>4.3.5.5 </a:t>
            </a:r>
            <a:r>
              <a:rPr lang="zh-CN" altLang="en-US" sz="4000" b="1"/>
              <a:t>管程与</a:t>
            </a:r>
            <a:r>
              <a:rPr lang="en-US" altLang="zh-CN" sz="4000" b="1"/>
              <a:t>PV</a:t>
            </a:r>
            <a:r>
              <a:rPr lang="zh-CN" altLang="en-US" sz="4000" b="1"/>
              <a:t>操作的等价性</a:t>
            </a:r>
            <a:endParaRPr lang="zh-CN" altLang="en-US" sz="4000" b="1"/>
          </a:p>
        </p:txBody>
      </p:sp>
      <p:sp>
        <p:nvSpPr>
          <p:cNvPr id="194563" name="文本框 194562"/>
          <p:cNvSpPr txBox="1"/>
          <p:nvPr/>
        </p:nvSpPr>
        <p:spPr>
          <a:xfrm>
            <a:off x="1219200" y="2057400"/>
            <a:ext cx="7696200" cy="1793875"/>
          </a:xfrm>
          <a:prstGeom prst="rect">
            <a:avLst/>
          </a:prstGeom>
          <a:noFill/>
          <a:ln w="9525">
            <a:noFill/>
          </a:ln>
        </p:spPr>
        <p:txBody>
          <a:bodyPr>
            <a:spAutoFit/>
          </a:bodyPr>
          <a:p>
            <a:pPr>
              <a:lnSpc>
                <a:spcPct val="120000"/>
              </a:lnSpc>
              <a:spcBef>
                <a:spcPct val="50000"/>
              </a:spcBef>
            </a:pPr>
            <a:r>
              <a:rPr lang="zh-CN" altLang="en-US" sz="2800">
                <a:latin typeface="Comic Sans MS" panose="030F0702030302020204" pitchFamily="66" charset="0"/>
              </a:rPr>
              <a:t>用</a:t>
            </a:r>
            <a:r>
              <a:rPr lang="en-US" altLang="zh-CN" sz="2800">
                <a:latin typeface="Comic Sans MS" panose="030F0702030302020204" pitchFamily="66" charset="0"/>
              </a:rPr>
              <a:t>PV</a:t>
            </a:r>
            <a:r>
              <a:rPr lang="zh-CN" altLang="en-US" sz="2800">
                <a:latin typeface="Comic Sans MS" panose="030F0702030302020204" pitchFamily="66" charset="0"/>
              </a:rPr>
              <a:t>操作可以构造管程</a:t>
            </a:r>
            <a:endParaRPr lang="zh-CN" altLang="en-US" sz="2800">
              <a:latin typeface="Comic Sans MS" panose="030F0702030302020204" pitchFamily="66" charset="0"/>
            </a:endParaRPr>
          </a:p>
          <a:p>
            <a:pPr>
              <a:spcBef>
                <a:spcPct val="50000"/>
              </a:spcBef>
            </a:pPr>
            <a:r>
              <a:rPr lang="zh-CN" altLang="en-US" sz="2800">
                <a:latin typeface="Comic Sans MS" panose="030F0702030302020204" pitchFamily="66" charset="0"/>
              </a:rPr>
              <a:t>用管程可以构造</a:t>
            </a:r>
            <a:r>
              <a:rPr lang="en-US" altLang="zh-CN" sz="2800">
                <a:latin typeface="Comic Sans MS" panose="030F0702030302020204" pitchFamily="66" charset="0"/>
              </a:rPr>
              <a:t>PV</a:t>
            </a:r>
            <a:r>
              <a:rPr lang="zh-CN" altLang="en-US" sz="2800">
                <a:latin typeface="Comic Sans MS" panose="030F0702030302020204" pitchFamily="66" charset="0"/>
              </a:rPr>
              <a:t>操作</a:t>
            </a:r>
            <a:endParaRPr lang="zh-CN" altLang="en-US" sz="2400">
              <a:latin typeface="Comic Sans MS" panose="030F0702030302020204" pitchFamily="66" charset="0"/>
            </a:endParaRPr>
          </a:p>
          <a:p>
            <a:pPr>
              <a:spcBef>
                <a:spcPct val="50000"/>
              </a:spcBef>
            </a:pPr>
            <a:endParaRPr lang="zh-CN" altLang="en-US" sz="2400">
              <a:latin typeface="Comic Sans MS" panose="030F0702030302020204" pitchFamily="66" charset="0"/>
            </a:endParaRPr>
          </a:p>
        </p:txBody>
      </p:sp>
      <p:sp>
        <p:nvSpPr>
          <p:cNvPr id="194564" name="云形标注 194563"/>
          <p:cNvSpPr/>
          <p:nvPr/>
        </p:nvSpPr>
        <p:spPr>
          <a:xfrm>
            <a:off x="3429000" y="3810000"/>
            <a:ext cx="4953000" cy="1905000"/>
          </a:xfrm>
          <a:prstGeom prst="cloudCallout">
            <a:avLst>
              <a:gd name="adj1" fmla="val -43750"/>
              <a:gd name="adj2" fmla="val 70000"/>
            </a:avLst>
          </a:prstGeom>
          <a:solidFill>
            <a:schemeClr val="bg1"/>
          </a:solidFill>
          <a:ln w="9525" cap="flat" cmpd="sng">
            <a:solidFill>
              <a:schemeClr val="tx1"/>
            </a:solidFill>
            <a:prstDash val="solid"/>
            <a:headEnd type="none" w="med" len="med"/>
            <a:tailEnd type="none" w="med" len="med"/>
          </a:ln>
        </p:spPr>
        <p:txBody>
          <a:bodyPr wrap="none" anchor="ctr"/>
          <a:p>
            <a:pPr algn="ctr"/>
            <a:r>
              <a:rPr lang="en-US" altLang="zh-CN" sz="2400">
                <a:latin typeface="Comic Sans MS" panose="030F0702030302020204" pitchFamily="66" charset="0"/>
              </a:rPr>
              <a:t>Implementing PV operations</a:t>
            </a:r>
            <a:endParaRPr lang="en-US" altLang="zh-CN" sz="2400">
              <a:latin typeface="Comic Sans MS" panose="030F0702030302020204" pitchFamily="66" charset="0"/>
            </a:endParaRPr>
          </a:p>
          <a:p>
            <a:pPr algn="ctr"/>
            <a:r>
              <a:rPr lang="en-US" altLang="zh-CN" sz="2400">
                <a:latin typeface="Comic Sans MS" panose="030F0702030302020204" pitchFamily="66" charset="0"/>
              </a:rPr>
              <a:t>using monitors is trivial </a:t>
            </a:r>
            <a:endParaRPr lang="en-US" altLang="zh-CN" sz="2400">
              <a:latin typeface="Comic Sans MS" panose="030F0702030302020204" pitchFamily="66" charset="0"/>
            </a:endParaRPr>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5586" name="标题 195585"/>
          <p:cNvSpPr>
            <a:spLocks noGrp="1"/>
          </p:cNvSpPr>
          <p:nvPr>
            <p:ph type="title"/>
          </p:nvPr>
        </p:nvSpPr>
        <p:spPr>
          <a:xfrm>
            <a:off x="1150938" y="617538"/>
            <a:ext cx="7793037" cy="990600"/>
          </a:xfrm>
        </p:spPr>
        <p:txBody>
          <a:bodyPr anchor="b"/>
          <a:p>
            <a:r>
              <a:rPr lang="zh-CN" altLang="en-US" b="1"/>
              <a:t>用管程构造</a:t>
            </a:r>
            <a:r>
              <a:rPr lang="en-US" altLang="zh-CN" b="1"/>
              <a:t>PV</a:t>
            </a:r>
            <a:r>
              <a:rPr lang="zh-CN" altLang="en-US" b="1"/>
              <a:t>操作</a:t>
            </a:r>
            <a:endParaRPr lang="zh-CN" altLang="en-US" b="1"/>
          </a:p>
        </p:txBody>
      </p:sp>
      <p:sp>
        <p:nvSpPr>
          <p:cNvPr id="195587" name="文本框 195586"/>
          <p:cNvSpPr txBox="1"/>
          <p:nvPr/>
        </p:nvSpPr>
        <p:spPr>
          <a:xfrm>
            <a:off x="457200" y="1889125"/>
            <a:ext cx="4495800" cy="4911725"/>
          </a:xfrm>
          <a:prstGeom prst="rect">
            <a:avLst/>
          </a:prstGeom>
          <a:noFill/>
          <a:ln w="9525">
            <a:noFill/>
          </a:ln>
        </p:spPr>
        <p:txBody>
          <a:bodyPr>
            <a:spAutoFit/>
          </a:bodyPr>
          <a:p>
            <a:pPr>
              <a:lnSpc>
                <a:spcPct val="90000"/>
              </a:lnSpc>
              <a:spcBef>
                <a:spcPct val="50000"/>
              </a:spcBef>
            </a:pPr>
            <a:r>
              <a:rPr lang="en-US" altLang="zh-CN">
                <a:latin typeface="Times New Roman" panose="02020603050405020304" pitchFamily="18" charset="0"/>
              </a:rPr>
              <a:t>TYPE semaphore=MONITOR(init_value)</a:t>
            </a:r>
            <a:endParaRPr lang="en-US" altLang="zh-CN">
              <a:latin typeface="Times New Roman" panose="02020603050405020304" pitchFamily="18" charset="0"/>
            </a:endParaRPr>
          </a:p>
          <a:p>
            <a:pPr>
              <a:lnSpc>
                <a:spcPct val="90000"/>
              </a:lnSpc>
              <a:spcBef>
                <a:spcPct val="50000"/>
              </a:spcBef>
            </a:pPr>
            <a:r>
              <a:rPr lang="en-US" altLang="zh-CN">
                <a:latin typeface="Times New Roman" panose="02020603050405020304" pitchFamily="18" charset="0"/>
              </a:rPr>
              <a:t>    VAR c:condition;</a:t>
            </a:r>
            <a:endParaRPr lang="en-US" altLang="zh-CN">
              <a:latin typeface="Times New Roman" panose="02020603050405020304" pitchFamily="18" charset="0"/>
            </a:endParaRPr>
          </a:p>
          <a:p>
            <a:pPr>
              <a:lnSpc>
                <a:spcPct val="90000"/>
              </a:lnSpc>
              <a:spcBef>
                <a:spcPct val="50000"/>
              </a:spcBef>
            </a:pPr>
            <a:r>
              <a:rPr lang="en-US" altLang="zh-CN">
                <a:latin typeface="Times New Roman" panose="02020603050405020304" pitchFamily="18" charset="0"/>
              </a:rPr>
              <a:t>             count: integer;</a:t>
            </a:r>
            <a:endParaRPr lang="en-US" altLang="zh-CN">
              <a:latin typeface="Times New Roman" panose="02020603050405020304" pitchFamily="18" charset="0"/>
            </a:endParaRPr>
          </a:p>
          <a:p>
            <a:pPr>
              <a:lnSpc>
                <a:spcPct val="90000"/>
              </a:lnSpc>
              <a:spcBef>
                <a:spcPct val="50000"/>
              </a:spcBef>
            </a:pPr>
            <a:r>
              <a:rPr lang="en-US" altLang="zh-CN">
                <a:latin typeface="Times New Roman" panose="02020603050405020304" pitchFamily="18" charset="0"/>
              </a:rPr>
              <a:t>DEFINE  P,V;</a:t>
            </a:r>
            <a:endParaRPr lang="en-US" altLang="zh-CN">
              <a:latin typeface="Times New Roman" panose="02020603050405020304" pitchFamily="18" charset="0"/>
            </a:endParaRPr>
          </a:p>
          <a:p>
            <a:pPr>
              <a:lnSpc>
                <a:spcPct val="90000"/>
              </a:lnSpc>
              <a:spcBef>
                <a:spcPct val="50000"/>
              </a:spcBef>
            </a:pPr>
            <a:r>
              <a:rPr lang="en-US" altLang="zh-CN">
                <a:latin typeface="Times New Roman" panose="02020603050405020304" pitchFamily="18" charset="0"/>
              </a:rPr>
              <a:t>PROCEDURE P;</a:t>
            </a:r>
            <a:endParaRPr lang="en-US" altLang="zh-CN">
              <a:latin typeface="Times New Roman" panose="02020603050405020304" pitchFamily="18" charset="0"/>
            </a:endParaRPr>
          </a:p>
          <a:p>
            <a:pPr>
              <a:lnSpc>
                <a:spcPct val="90000"/>
              </a:lnSpc>
              <a:spcBef>
                <a:spcPct val="50000"/>
              </a:spcBef>
            </a:pPr>
            <a:r>
              <a:rPr lang="en-US" altLang="zh-CN">
                <a:latin typeface="Times New Roman" panose="02020603050405020304" pitchFamily="18" charset="0"/>
              </a:rPr>
              <a:t>    BEGIN</a:t>
            </a:r>
            <a:endParaRPr lang="en-US" altLang="zh-CN">
              <a:latin typeface="Times New Roman" panose="02020603050405020304" pitchFamily="18" charset="0"/>
            </a:endParaRPr>
          </a:p>
          <a:p>
            <a:pPr>
              <a:lnSpc>
                <a:spcPct val="90000"/>
              </a:lnSpc>
              <a:spcBef>
                <a:spcPct val="50000"/>
              </a:spcBef>
            </a:pPr>
            <a:r>
              <a:rPr lang="en-US" altLang="zh-CN">
                <a:latin typeface="Times New Roman" panose="02020603050405020304" pitchFamily="18" charset="0"/>
              </a:rPr>
              <a:t>        count:=count-1;</a:t>
            </a:r>
            <a:endParaRPr lang="en-US" altLang="zh-CN">
              <a:latin typeface="Times New Roman" panose="02020603050405020304" pitchFamily="18" charset="0"/>
            </a:endParaRPr>
          </a:p>
          <a:p>
            <a:pPr>
              <a:lnSpc>
                <a:spcPct val="90000"/>
              </a:lnSpc>
              <a:spcBef>
                <a:spcPct val="50000"/>
              </a:spcBef>
            </a:pPr>
            <a:r>
              <a:rPr lang="en-US" altLang="zh-CN">
                <a:latin typeface="Times New Roman" panose="02020603050405020304" pitchFamily="18" charset="0"/>
              </a:rPr>
              <a:t>        IF count&lt;0 THEN</a:t>
            </a:r>
            <a:endParaRPr lang="en-US" altLang="zh-CN">
              <a:latin typeface="Times New Roman" panose="02020603050405020304" pitchFamily="18" charset="0"/>
            </a:endParaRPr>
          </a:p>
          <a:p>
            <a:pPr>
              <a:lnSpc>
                <a:spcPct val="90000"/>
              </a:lnSpc>
              <a:spcBef>
                <a:spcPct val="50000"/>
              </a:spcBef>
            </a:pPr>
            <a:r>
              <a:rPr lang="en-US" altLang="zh-CN">
                <a:latin typeface="Times New Roman" panose="02020603050405020304" pitchFamily="18" charset="0"/>
              </a:rPr>
              <a:t>            wait(c);</a:t>
            </a:r>
            <a:endParaRPr lang="en-US" altLang="zh-CN">
              <a:latin typeface="Times New Roman" panose="02020603050405020304" pitchFamily="18" charset="0"/>
            </a:endParaRPr>
          </a:p>
          <a:p>
            <a:pPr>
              <a:lnSpc>
                <a:spcPct val="90000"/>
              </a:lnSpc>
              <a:spcBef>
                <a:spcPct val="50000"/>
              </a:spcBef>
            </a:pPr>
            <a:r>
              <a:rPr lang="en-US" altLang="zh-CN">
                <a:latin typeface="Times New Roman" panose="02020603050405020304" pitchFamily="18" charset="0"/>
              </a:rPr>
              <a:t>    END;</a:t>
            </a:r>
            <a:endParaRPr lang="en-US" altLang="zh-CN">
              <a:latin typeface="Times New Roman" panose="02020603050405020304" pitchFamily="18" charset="0"/>
            </a:endParaRPr>
          </a:p>
          <a:p>
            <a:pPr>
              <a:lnSpc>
                <a:spcPct val="90000"/>
              </a:lnSpc>
              <a:spcBef>
                <a:spcPct val="50000"/>
              </a:spcBef>
            </a:pPr>
            <a:endParaRPr lang="zh-CN" altLang="en-US">
              <a:latin typeface="Times New Roman" panose="02020603050405020304" pitchFamily="18" charset="0"/>
            </a:endParaRPr>
          </a:p>
        </p:txBody>
      </p:sp>
      <p:sp>
        <p:nvSpPr>
          <p:cNvPr id="195588" name="文本框 195587"/>
          <p:cNvSpPr txBox="1"/>
          <p:nvPr/>
        </p:nvSpPr>
        <p:spPr>
          <a:xfrm>
            <a:off x="5638800" y="1931988"/>
            <a:ext cx="3124200" cy="3783012"/>
          </a:xfrm>
          <a:prstGeom prst="rect">
            <a:avLst/>
          </a:prstGeom>
          <a:noFill/>
          <a:ln w="9525">
            <a:noFill/>
          </a:ln>
        </p:spPr>
        <p:txBody>
          <a:bodyPr>
            <a:spAutoFit/>
          </a:bodyPr>
          <a:p>
            <a:pPr>
              <a:lnSpc>
                <a:spcPct val="90000"/>
              </a:lnSpc>
              <a:spcBef>
                <a:spcPct val="50000"/>
              </a:spcBef>
            </a:pPr>
            <a:r>
              <a:rPr lang="en-US" altLang="zh-CN">
                <a:latin typeface="Times New Roman" panose="02020603050405020304" pitchFamily="18" charset="0"/>
              </a:rPr>
              <a:t>PROCEDURE V;</a:t>
            </a:r>
            <a:endParaRPr lang="en-US" altLang="zh-CN">
              <a:latin typeface="Times New Roman" panose="02020603050405020304" pitchFamily="18" charset="0"/>
            </a:endParaRPr>
          </a:p>
          <a:p>
            <a:pPr>
              <a:lnSpc>
                <a:spcPct val="90000"/>
              </a:lnSpc>
              <a:spcBef>
                <a:spcPct val="50000"/>
              </a:spcBef>
            </a:pPr>
            <a:r>
              <a:rPr lang="en-US" altLang="zh-CN">
                <a:latin typeface="Times New Roman" panose="02020603050405020304" pitchFamily="18" charset="0"/>
              </a:rPr>
              <a:t>    BEGIN</a:t>
            </a:r>
            <a:endParaRPr lang="en-US" altLang="zh-CN">
              <a:latin typeface="Times New Roman" panose="02020603050405020304" pitchFamily="18" charset="0"/>
            </a:endParaRPr>
          </a:p>
          <a:p>
            <a:pPr>
              <a:lnSpc>
                <a:spcPct val="90000"/>
              </a:lnSpc>
              <a:spcBef>
                <a:spcPct val="50000"/>
              </a:spcBef>
            </a:pPr>
            <a:r>
              <a:rPr lang="en-US" altLang="zh-CN">
                <a:latin typeface="Times New Roman" panose="02020603050405020304" pitchFamily="18" charset="0"/>
              </a:rPr>
              <a:t>       count:=count+1;</a:t>
            </a:r>
            <a:endParaRPr lang="en-US" altLang="zh-CN">
              <a:latin typeface="Times New Roman" panose="02020603050405020304" pitchFamily="18" charset="0"/>
            </a:endParaRPr>
          </a:p>
          <a:p>
            <a:pPr>
              <a:lnSpc>
                <a:spcPct val="90000"/>
              </a:lnSpc>
              <a:spcBef>
                <a:spcPct val="50000"/>
              </a:spcBef>
            </a:pPr>
            <a:r>
              <a:rPr lang="en-US" altLang="zh-CN">
                <a:latin typeface="Times New Roman" panose="02020603050405020304" pitchFamily="18" charset="0"/>
              </a:rPr>
              <a:t>       IF count &lt;=0 THEN</a:t>
            </a:r>
            <a:endParaRPr lang="en-US" altLang="zh-CN">
              <a:latin typeface="Times New Roman" panose="02020603050405020304" pitchFamily="18" charset="0"/>
            </a:endParaRPr>
          </a:p>
          <a:p>
            <a:pPr>
              <a:lnSpc>
                <a:spcPct val="90000"/>
              </a:lnSpc>
              <a:spcBef>
                <a:spcPct val="50000"/>
              </a:spcBef>
            </a:pPr>
            <a:r>
              <a:rPr lang="en-US" altLang="zh-CN">
                <a:latin typeface="Times New Roman" panose="02020603050405020304" pitchFamily="18" charset="0"/>
              </a:rPr>
              <a:t>            signal(c);</a:t>
            </a:r>
            <a:endParaRPr lang="en-US" altLang="zh-CN">
              <a:latin typeface="Times New Roman" panose="02020603050405020304" pitchFamily="18" charset="0"/>
            </a:endParaRPr>
          </a:p>
          <a:p>
            <a:pPr>
              <a:lnSpc>
                <a:spcPct val="90000"/>
              </a:lnSpc>
              <a:spcBef>
                <a:spcPct val="50000"/>
              </a:spcBef>
            </a:pPr>
            <a:r>
              <a:rPr lang="en-US" altLang="zh-CN">
                <a:latin typeface="Times New Roman" panose="02020603050405020304" pitchFamily="18" charset="0"/>
              </a:rPr>
              <a:t>    END;</a:t>
            </a:r>
            <a:endParaRPr lang="en-US" altLang="zh-CN">
              <a:latin typeface="Times New Roman" panose="02020603050405020304" pitchFamily="18" charset="0"/>
            </a:endParaRPr>
          </a:p>
          <a:p>
            <a:pPr>
              <a:lnSpc>
                <a:spcPct val="90000"/>
              </a:lnSpc>
              <a:spcBef>
                <a:spcPct val="50000"/>
              </a:spcBef>
            </a:pPr>
            <a:r>
              <a:rPr lang="en-US" altLang="zh-CN">
                <a:latin typeface="Times New Roman" panose="02020603050405020304" pitchFamily="18" charset="0"/>
              </a:rPr>
              <a:t>BEGIN</a:t>
            </a:r>
            <a:endParaRPr lang="en-US" altLang="zh-CN">
              <a:latin typeface="Times New Roman" panose="02020603050405020304" pitchFamily="18" charset="0"/>
            </a:endParaRPr>
          </a:p>
          <a:p>
            <a:pPr>
              <a:lnSpc>
                <a:spcPct val="90000"/>
              </a:lnSpc>
              <a:spcBef>
                <a:spcPct val="50000"/>
              </a:spcBef>
            </a:pPr>
            <a:r>
              <a:rPr lang="en-US" altLang="zh-CN">
                <a:latin typeface="Times New Roman" panose="02020603050405020304" pitchFamily="18" charset="0"/>
              </a:rPr>
              <a:t>    count:=init_value;</a:t>
            </a:r>
            <a:endParaRPr lang="en-US" altLang="zh-CN">
              <a:latin typeface="Times New Roman" panose="02020603050405020304" pitchFamily="18" charset="0"/>
            </a:endParaRPr>
          </a:p>
          <a:p>
            <a:pPr>
              <a:lnSpc>
                <a:spcPct val="90000"/>
              </a:lnSpc>
              <a:spcBef>
                <a:spcPct val="50000"/>
              </a:spcBef>
            </a:pPr>
            <a:r>
              <a:rPr lang="en-US" altLang="zh-CN">
                <a:latin typeface="Times New Roman" panose="02020603050405020304" pitchFamily="18" charset="0"/>
              </a:rPr>
              <a:t>END;</a:t>
            </a:r>
            <a:endParaRPr lang="en-US" altLang="zh-CN">
              <a:latin typeface="Times New Roman" panose="02020603050405020304" pitchFamily="18" charset="0"/>
            </a:endParaRPr>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6610" name="标题 196609"/>
          <p:cNvSpPr>
            <a:spLocks noGrp="1"/>
          </p:cNvSpPr>
          <p:nvPr>
            <p:ph type="title"/>
          </p:nvPr>
        </p:nvSpPr>
        <p:spPr>
          <a:xfrm>
            <a:off x="1150938" y="617538"/>
            <a:ext cx="7793037" cy="1066800"/>
          </a:xfrm>
        </p:spPr>
        <p:txBody>
          <a:bodyPr anchor="b"/>
          <a:p>
            <a:r>
              <a:rPr lang="zh-CN" altLang="en-US" b="1"/>
              <a:t>用管程构造</a:t>
            </a:r>
            <a:r>
              <a:rPr lang="en-US" altLang="zh-CN" b="1"/>
              <a:t>PV</a:t>
            </a:r>
            <a:r>
              <a:rPr lang="zh-CN" altLang="en-US" b="1"/>
              <a:t>操作</a:t>
            </a:r>
            <a:r>
              <a:rPr lang="en-US" altLang="zh-CN" b="1"/>
              <a:t>(Cont.)</a:t>
            </a:r>
            <a:endParaRPr lang="en-US" altLang="zh-CN" b="1"/>
          </a:p>
        </p:txBody>
      </p:sp>
      <p:graphicFrame>
        <p:nvGraphicFramePr>
          <p:cNvPr id="196611" name="表格 196610"/>
          <p:cNvGraphicFramePr/>
          <p:nvPr/>
        </p:nvGraphicFramePr>
        <p:xfrm>
          <a:off x="838200" y="2082800"/>
          <a:ext cx="7239000" cy="4013200"/>
        </p:xfrm>
        <a:graphic>
          <a:graphicData uri="http://schemas.openxmlformats.org/drawingml/2006/table">
            <a:tbl>
              <a:tblPr/>
              <a:tblGrid>
                <a:gridCol w="3733800"/>
                <a:gridCol w="3505200"/>
              </a:tblGrid>
              <a:tr h="76200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None/>
                      </a:pPr>
                      <a:r>
                        <a:rPr lang="zh-CN" altLang="en-US" b="1">
                          <a:solidFill>
                            <a:schemeClr val="tx2"/>
                          </a:solidFill>
                        </a:rPr>
                        <a:t>信号灯与</a:t>
                      </a:r>
                      <a:r>
                        <a:rPr lang="en-US" altLang="zh-CN" b="1">
                          <a:solidFill>
                            <a:schemeClr val="tx2"/>
                          </a:solidFill>
                        </a:rPr>
                        <a:t>PV</a:t>
                      </a:r>
                      <a:r>
                        <a:rPr lang="zh-CN" altLang="en-US" b="1">
                          <a:solidFill>
                            <a:schemeClr val="tx2"/>
                          </a:solidFill>
                        </a:rPr>
                        <a:t>操作</a:t>
                      </a:r>
                      <a:endParaRPr lang="zh-CN" altLang="en-US" b="1">
                        <a:solidFill>
                          <a:schemeClr val="tx2"/>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spcBef>
                          <a:spcPct val="0"/>
                        </a:spcBef>
                        <a:buNone/>
                      </a:pPr>
                      <a:r>
                        <a:rPr lang="zh-CN" altLang="en-US" b="1">
                          <a:solidFill>
                            <a:schemeClr val="tx2"/>
                          </a:solidFill>
                        </a:rPr>
                        <a:t>管程</a:t>
                      </a:r>
                      <a:endParaRPr lang="zh-CN" altLang="en-US" b="1">
                        <a:solidFill>
                          <a:schemeClr val="tx2"/>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1280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None/>
                      </a:pPr>
                      <a:r>
                        <a:rPr lang="en-US" altLang="zh-CN" b="1"/>
                        <a:t>VAR s:semaphore;</a:t>
                      </a:r>
                      <a:endParaRPr lang="en-US" altLang="zh-CN"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None/>
                      </a:pPr>
                      <a:r>
                        <a:rPr lang="en-US" altLang="zh-CN" b="1"/>
                        <a:t>TYPE s=MONITOR;</a:t>
                      </a:r>
                      <a:endParaRPr lang="en-US" altLang="zh-CN"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1280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None/>
                      </a:pPr>
                      <a:r>
                        <a:rPr lang="en-US" altLang="zh-CN" b="1"/>
                        <a:t>s.value:=init_value;</a:t>
                      </a:r>
                      <a:endParaRPr lang="en-US" altLang="zh-CN"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None/>
                      </a:pPr>
                      <a:r>
                        <a:rPr lang="en-US" altLang="zh-CN" b="1"/>
                        <a:t>Init s(init_value);</a:t>
                      </a:r>
                      <a:endParaRPr lang="en-US" altLang="zh-CN"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1280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None/>
                      </a:pPr>
                      <a:r>
                        <a:rPr lang="en-US" altLang="zh-CN" b="1"/>
                        <a:t>P(s);</a:t>
                      </a:r>
                      <a:endParaRPr lang="en-US" altLang="zh-CN"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None/>
                      </a:pPr>
                      <a:r>
                        <a:rPr lang="en-US" altLang="zh-CN" b="1"/>
                        <a:t>s.P;</a:t>
                      </a:r>
                      <a:endParaRPr lang="en-US" altLang="zh-CN"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81280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None/>
                      </a:pPr>
                      <a:r>
                        <a:rPr lang="en-US" altLang="zh-CN" b="1"/>
                        <a:t>V(s);</a:t>
                      </a:r>
                      <a:endParaRPr lang="en-US" altLang="zh-CN"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spcBef>
                          <a:spcPct val="0"/>
                        </a:spcBef>
                        <a:buNone/>
                      </a:pPr>
                      <a:r>
                        <a:rPr lang="en-US" altLang="zh-CN" b="1"/>
                        <a:t>s.V;</a:t>
                      </a:r>
                      <a:endParaRPr lang="en-US" altLang="zh-CN"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7634" name="标题 197633"/>
          <p:cNvSpPr>
            <a:spLocks noGrp="1"/>
          </p:cNvSpPr>
          <p:nvPr>
            <p:ph type="title"/>
          </p:nvPr>
        </p:nvSpPr>
        <p:spPr>
          <a:xfrm>
            <a:off x="685800" y="381000"/>
            <a:ext cx="7772400" cy="1143000"/>
          </a:xfrm>
        </p:spPr>
        <p:txBody>
          <a:bodyPr anchor="b"/>
          <a:p>
            <a:r>
              <a:rPr lang="zh-CN" altLang="en-US" b="1"/>
              <a:t>用</a:t>
            </a:r>
            <a:r>
              <a:rPr lang="en-US" altLang="zh-CN" b="1"/>
              <a:t>PV</a:t>
            </a:r>
            <a:r>
              <a:rPr lang="zh-CN" altLang="en-US" b="1"/>
              <a:t>操作构造管程</a:t>
            </a:r>
            <a:endParaRPr lang="zh-CN" altLang="en-US" b="1"/>
          </a:p>
        </p:txBody>
      </p:sp>
      <p:graphicFrame>
        <p:nvGraphicFramePr>
          <p:cNvPr id="197635" name="表格 197634"/>
          <p:cNvGraphicFramePr/>
          <p:nvPr/>
        </p:nvGraphicFramePr>
        <p:xfrm>
          <a:off x="457200" y="1600200"/>
          <a:ext cx="8458200" cy="4975225"/>
        </p:xfrm>
        <a:graphic>
          <a:graphicData uri="http://schemas.openxmlformats.org/drawingml/2006/table">
            <a:tbl>
              <a:tblPr/>
              <a:tblGrid>
                <a:gridCol w="2743200"/>
                <a:gridCol w="5715000"/>
              </a:tblGrid>
              <a:tr h="60960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zh-CN" altLang="en-US" b="1">
                          <a:solidFill>
                            <a:srgbClr val="FF9900"/>
                          </a:solidFill>
                        </a:rPr>
                        <a:t>管程</a:t>
                      </a:r>
                      <a:endParaRPr lang="zh-CN" altLang="en-US" b="1">
                        <a:solidFill>
                          <a:srgbClr val="FF9900"/>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zh-CN" altLang="en-US" b="1">
                          <a:solidFill>
                            <a:srgbClr val="FF9900"/>
                          </a:solidFill>
                        </a:rPr>
                        <a:t>信号灯与</a:t>
                      </a:r>
                      <a:r>
                        <a:rPr lang="en-US" altLang="zh-CN" b="1">
                          <a:solidFill>
                            <a:srgbClr val="FF9900"/>
                          </a:solidFill>
                        </a:rPr>
                        <a:t>PV</a:t>
                      </a:r>
                      <a:r>
                        <a:rPr lang="zh-CN" altLang="en-US" b="1">
                          <a:solidFill>
                            <a:srgbClr val="FF9900"/>
                          </a:solidFill>
                        </a:rPr>
                        <a:t>操作</a:t>
                      </a:r>
                      <a:endParaRPr lang="zh-CN" altLang="en-US" b="1">
                        <a:solidFill>
                          <a:srgbClr val="FF9900"/>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127125">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zh-CN" altLang="en-US" sz="2000" b="1"/>
                        <a:t>一个管程实例</a:t>
                      </a:r>
                      <a:endParaRPr lang="zh-CN" altLang="en-US" sz="20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zh-CN" altLang="en-US" sz="2000" b="1"/>
                        <a:t>一个入口等待队列</a:t>
                      </a:r>
                      <a:r>
                        <a:rPr lang="en-US" altLang="zh-CN" sz="2000" b="1"/>
                        <a:t>mutex:semaphore(1)</a:t>
                      </a:r>
                      <a:endParaRPr lang="en-US" altLang="zh-CN" sz="2000" b="1"/>
                    </a:p>
                    <a:p>
                      <a:pPr marL="0" lvl="0" indent="0">
                        <a:buNone/>
                      </a:pPr>
                      <a:r>
                        <a:rPr lang="zh-CN" altLang="en-US" sz="2000" b="1"/>
                        <a:t>一个紧急等待队列</a:t>
                      </a:r>
                      <a:r>
                        <a:rPr lang="en-US" altLang="zh-CN" sz="2000" b="1"/>
                        <a:t>urgent:semaphore (0)</a:t>
                      </a:r>
                      <a:endParaRPr lang="en-US" altLang="zh-CN" sz="2000" b="1"/>
                    </a:p>
                    <a:p>
                      <a:pPr marL="0" lvl="0" indent="0">
                        <a:buNone/>
                      </a:pPr>
                      <a:r>
                        <a:rPr lang="zh-CN" altLang="en-US" sz="2000" b="1"/>
                        <a:t>一个紧急等待计数</a:t>
                      </a:r>
                      <a:r>
                        <a:rPr lang="en-US" altLang="zh-CN" sz="2000" b="1"/>
                        <a:t>urgent_count:integer(0)</a:t>
                      </a:r>
                      <a:endParaRPr lang="en-US" altLang="zh-CN" sz="20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01600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zh-CN" altLang="en-US" sz="2000" b="1"/>
                        <a:t>一个条件变量</a:t>
                      </a:r>
                      <a:endParaRPr lang="zh-CN" altLang="en-US" sz="2000" b="1"/>
                    </a:p>
                    <a:p>
                      <a:pPr marL="0" lvl="0" indent="0">
                        <a:buNone/>
                      </a:pPr>
                      <a:r>
                        <a:rPr lang="en-US" altLang="zh-CN" sz="2000" b="1"/>
                        <a:t>c: condition;</a:t>
                      </a:r>
                      <a:endParaRPr lang="en-US" altLang="zh-CN" sz="20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zh-CN" altLang="en-US" sz="2000" b="1"/>
                        <a:t>一个信号灯变量</a:t>
                      </a:r>
                      <a:r>
                        <a:rPr lang="en-US" altLang="zh-CN" sz="2000" b="1"/>
                        <a:t>s:semaphore (0)</a:t>
                      </a:r>
                      <a:endParaRPr lang="en-US" altLang="zh-CN" sz="2000" b="1"/>
                    </a:p>
                    <a:p>
                      <a:pPr marL="0" lvl="0" indent="0">
                        <a:buNone/>
                      </a:pPr>
                      <a:r>
                        <a:rPr lang="zh-CN" altLang="en-US" sz="2000" b="1"/>
                        <a:t>一个计数变量</a:t>
                      </a:r>
                      <a:r>
                        <a:rPr lang="en-US" altLang="zh-CN" sz="2000" b="1"/>
                        <a:t>count:integer (0)</a:t>
                      </a:r>
                      <a:endParaRPr lang="en-US" altLang="zh-CN" sz="20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22250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zh-CN" altLang="en-US" sz="2000" b="1"/>
                        <a:t>等待操作</a:t>
                      </a:r>
                      <a:endParaRPr lang="zh-CN" altLang="en-US" sz="2000" b="1"/>
                    </a:p>
                    <a:p>
                      <a:pPr marL="0" lvl="0" indent="0">
                        <a:buNone/>
                      </a:pPr>
                      <a:r>
                        <a:rPr lang="en-US" altLang="zh-CN" sz="2000" b="1"/>
                        <a:t>wait(c)</a:t>
                      </a:r>
                      <a:endParaRPr lang="en-US" altLang="zh-CN" sz="20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70000"/>
                        </a:lnSpc>
                        <a:buNone/>
                      </a:pPr>
                      <a:r>
                        <a:rPr lang="en-US" altLang="zh-CN" sz="2000" b="1"/>
                        <a:t>count:=count+1;</a:t>
                      </a:r>
                      <a:endParaRPr lang="en-US" altLang="zh-CN" sz="2000" b="1"/>
                    </a:p>
                    <a:p>
                      <a:pPr marL="0" lvl="0" indent="0">
                        <a:lnSpc>
                          <a:spcPct val="70000"/>
                        </a:lnSpc>
                        <a:buNone/>
                      </a:pPr>
                      <a:r>
                        <a:rPr lang="en-US" altLang="zh-CN" sz="2000" b="1"/>
                        <a:t>IF urgent_count&gt;0 THEN</a:t>
                      </a:r>
                      <a:endParaRPr lang="en-US" altLang="zh-CN" sz="2000" b="1"/>
                    </a:p>
                    <a:p>
                      <a:pPr marL="0" lvl="0" indent="0">
                        <a:lnSpc>
                          <a:spcPct val="70000"/>
                        </a:lnSpc>
                        <a:buNone/>
                      </a:pPr>
                      <a:r>
                        <a:rPr lang="en-US" altLang="zh-CN" sz="2000" b="1"/>
                        <a:t>    BEGIN</a:t>
                      </a:r>
                      <a:endParaRPr lang="en-US" altLang="zh-CN" sz="2000" b="1"/>
                    </a:p>
                    <a:p>
                      <a:pPr marL="0" lvl="0" indent="0">
                        <a:lnSpc>
                          <a:spcPct val="70000"/>
                        </a:lnSpc>
                        <a:buNone/>
                      </a:pPr>
                      <a:r>
                        <a:rPr lang="en-US" altLang="zh-CN" sz="2000" b="1"/>
                        <a:t>        urgent_count:=urgent_count-1;</a:t>
                      </a:r>
                      <a:endParaRPr lang="en-US" altLang="zh-CN" sz="2000" b="1"/>
                    </a:p>
                    <a:p>
                      <a:pPr marL="0" lvl="0" indent="0">
                        <a:lnSpc>
                          <a:spcPct val="70000"/>
                        </a:lnSpc>
                        <a:buNone/>
                      </a:pPr>
                      <a:r>
                        <a:rPr lang="en-US" altLang="zh-CN" sz="2000" b="1"/>
                        <a:t>        V(urgent)</a:t>
                      </a:r>
                      <a:endParaRPr lang="en-US" altLang="zh-CN" sz="2000" b="1"/>
                    </a:p>
                    <a:p>
                      <a:pPr marL="0" lvl="0" indent="0">
                        <a:lnSpc>
                          <a:spcPct val="70000"/>
                        </a:lnSpc>
                        <a:buNone/>
                      </a:pPr>
                      <a:r>
                        <a:rPr lang="en-US" altLang="zh-CN" sz="2000" b="1"/>
                        <a:t>    ELSE</a:t>
                      </a:r>
                      <a:endParaRPr lang="en-US" altLang="zh-CN" sz="2000" b="1"/>
                    </a:p>
                    <a:p>
                      <a:pPr marL="0" lvl="0" indent="0">
                        <a:lnSpc>
                          <a:spcPct val="70000"/>
                        </a:lnSpc>
                        <a:buNone/>
                      </a:pPr>
                      <a:r>
                        <a:rPr lang="en-US" altLang="zh-CN" sz="2000" b="1"/>
                        <a:t>        V(mutex);</a:t>
                      </a:r>
                      <a:endParaRPr lang="en-US" altLang="zh-CN" sz="2000" b="1"/>
                    </a:p>
                    <a:p>
                      <a:pPr marL="0" lvl="0" indent="0">
                        <a:lnSpc>
                          <a:spcPct val="70000"/>
                        </a:lnSpc>
                        <a:buNone/>
                      </a:pPr>
                      <a:r>
                        <a:rPr lang="en-US" altLang="zh-CN" sz="2000" b="1"/>
                        <a:t>P(s);</a:t>
                      </a:r>
                      <a:endParaRPr lang="en-US" altLang="zh-CN" sz="20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8658" name="标题 198657"/>
          <p:cNvSpPr>
            <a:spLocks noGrp="1"/>
          </p:cNvSpPr>
          <p:nvPr>
            <p:ph type="title"/>
          </p:nvPr>
        </p:nvSpPr>
        <p:spPr>
          <a:xfrm>
            <a:off x="685800" y="228600"/>
            <a:ext cx="7772400" cy="1143000"/>
          </a:xfrm>
        </p:spPr>
        <p:txBody>
          <a:bodyPr lIns="92075" tIns="46038" rIns="92075" bIns="46038" anchor="ctr"/>
          <a:p>
            <a:r>
              <a:rPr lang="zh-CN" altLang="en-US" b="1"/>
              <a:t>用</a:t>
            </a:r>
            <a:r>
              <a:rPr lang="en-US" altLang="zh-CN" b="1"/>
              <a:t>PV</a:t>
            </a:r>
            <a:r>
              <a:rPr lang="zh-CN" altLang="en-US" b="1"/>
              <a:t>操作构造管程</a:t>
            </a:r>
            <a:endParaRPr lang="zh-CN" altLang="en-US" b="1"/>
          </a:p>
        </p:txBody>
      </p:sp>
      <p:graphicFrame>
        <p:nvGraphicFramePr>
          <p:cNvPr id="198659" name="表格 198658"/>
          <p:cNvGraphicFramePr/>
          <p:nvPr/>
        </p:nvGraphicFramePr>
        <p:xfrm>
          <a:off x="381000" y="1219200"/>
          <a:ext cx="8458200" cy="5562600"/>
        </p:xfrm>
        <a:graphic>
          <a:graphicData uri="http://schemas.openxmlformats.org/drawingml/2006/table">
            <a:tbl>
              <a:tblPr/>
              <a:tblGrid>
                <a:gridCol w="2743200"/>
                <a:gridCol w="5715000"/>
              </a:tblGrid>
              <a:tr h="60960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zh-CN" altLang="en-US" b="1">
                          <a:solidFill>
                            <a:schemeClr val="tx2"/>
                          </a:solidFill>
                        </a:rPr>
                        <a:t>管程</a:t>
                      </a:r>
                      <a:endParaRPr lang="zh-CN" altLang="en-US" b="1">
                        <a:solidFill>
                          <a:schemeClr val="tx2"/>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gn="ctr">
                        <a:buNone/>
                      </a:pPr>
                      <a:r>
                        <a:rPr lang="zh-CN" altLang="en-US" b="1">
                          <a:solidFill>
                            <a:schemeClr val="tx2"/>
                          </a:solidFill>
                        </a:rPr>
                        <a:t>信号灯与</a:t>
                      </a:r>
                      <a:r>
                        <a:rPr lang="en-US" altLang="zh-CN" b="1">
                          <a:solidFill>
                            <a:schemeClr val="tx2"/>
                          </a:solidFill>
                        </a:rPr>
                        <a:t>PV</a:t>
                      </a:r>
                      <a:r>
                        <a:rPr lang="zh-CN" altLang="en-US" b="1">
                          <a:solidFill>
                            <a:schemeClr val="tx2"/>
                          </a:solidFill>
                        </a:rPr>
                        <a:t>操作</a:t>
                      </a:r>
                      <a:endParaRPr lang="zh-CN" altLang="en-US" b="1">
                        <a:solidFill>
                          <a:schemeClr val="tx2"/>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163763">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zh-CN" altLang="en-US" sz="2000" b="1"/>
                        <a:t>唤醒操作</a:t>
                      </a:r>
                      <a:endParaRPr lang="zh-CN" altLang="en-US" sz="2000" b="1"/>
                    </a:p>
                    <a:p>
                      <a:pPr marL="0" lvl="0" indent="0">
                        <a:buNone/>
                      </a:pPr>
                      <a:r>
                        <a:rPr lang="en-US" altLang="zh-CN" sz="2000" b="1"/>
                        <a:t>Signal(c)</a:t>
                      </a:r>
                      <a:endParaRPr lang="en-US" altLang="zh-CN" sz="20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80000"/>
                        </a:lnSpc>
                        <a:buNone/>
                      </a:pPr>
                      <a:r>
                        <a:rPr lang="en-US" altLang="zh-CN" sz="2000" b="1"/>
                        <a:t>IF count&gt;0 THEN</a:t>
                      </a:r>
                      <a:endParaRPr lang="en-US" altLang="zh-CN" sz="2000" b="1"/>
                    </a:p>
                    <a:p>
                      <a:pPr marL="0" lvl="0" indent="0">
                        <a:lnSpc>
                          <a:spcPct val="80000"/>
                        </a:lnSpc>
                        <a:buNone/>
                      </a:pPr>
                      <a:r>
                        <a:rPr lang="en-US" altLang="zh-CN" sz="2000" b="1"/>
                        <a:t>    BEGIN</a:t>
                      </a:r>
                      <a:endParaRPr lang="en-US" altLang="zh-CN" sz="2000" b="1"/>
                    </a:p>
                    <a:p>
                      <a:pPr marL="0" lvl="0" indent="0">
                        <a:lnSpc>
                          <a:spcPct val="80000"/>
                        </a:lnSpc>
                        <a:buNone/>
                      </a:pPr>
                      <a:r>
                        <a:rPr lang="en-US" altLang="zh-CN" sz="2000" b="1"/>
                        <a:t>        count:=count-1;</a:t>
                      </a:r>
                      <a:endParaRPr lang="en-US" altLang="zh-CN" sz="2000" b="1"/>
                    </a:p>
                    <a:p>
                      <a:pPr marL="0" lvl="0" indent="0">
                        <a:lnSpc>
                          <a:spcPct val="80000"/>
                        </a:lnSpc>
                        <a:buNone/>
                      </a:pPr>
                      <a:r>
                        <a:rPr lang="en-US" altLang="zh-CN" sz="2000" b="1"/>
                        <a:t>        urgent_count:=urgent_count+1;</a:t>
                      </a:r>
                      <a:endParaRPr lang="en-US" altLang="zh-CN" sz="2000" b="1"/>
                    </a:p>
                    <a:p>
                      <a:pPr marL="0" lvl="0" indent="0">
                        <a:lnSpc>
                          <a:spcPct val="80000"/>
                        </a:lnSpc>
                        <a:buNone/>
                      </a:pPr>
                      <a:r>
                        <a:rPr lang="en-US" altLang="zh-CN" sz="2000" b="1"/>
                        <a:t>        V(s);</a:t>
                      </a:r>
                      <a:endParaRPr lang="en-US" altLang="zh-CN" sz="2000" b="1"/>
                    </a:p>
                    <a:p>
                      <a:pPr marL="0" lvl="0" indent="0">
                        <a:lnSpc>
                          <a:spcPct val="80000"/>
                        </a:lnSpc>
                        <a:buNone/>
                      </a:pPr>
                      <a:r>
                        <a:rPr lang="en-US" altLang="zh-CN" sz="2000" b="1"/>
                        <a:t>        P(urgent)</a:t>
                      </a:r>
                      <a:endParaRPr lang="en-US" altLang="zh-CN" sz="2000" b="1"/>
                    </a:p>
                    <a:p>
                      <a:pPr marL="0" lvl="0" indent="0">
                        <a:lnSpc>
                          <a:spcPct val="80000"/>
                        </a:lnSpc>
                        <a:buNone/>
                      </a:pPr>
                      <a:r>
                        <a:rPr lang="en-US" altLang="zh-CN" sz="2000" b="1"/>
                        <a:t>    END</a:t>
                      </a:r>
                      <a:endParaRPr lang="en-US" altLang="zh-CN" sz="20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79437">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zh-CN" altLang="en-US" sz="2000" b="1"/>
                        <a:t>进入管程</a:t>
                      </a:r>
                      <a:endParaRPr lang="zh-CN" altLang="en-US" sz="20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en-US" altLang="zh-CN" sz="2000" b="1"/>
                        <a:t>P(mutex);</a:t>
                      </a:r>
                      <a:endParaRPr lang="en-US" altLang="zh-CN" sz="20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2209800">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buNone/>
                      </a:pPr>
                      <a:r>
                        <a:rPr lang="zh-CN" altLang="en-US" sz="2000" b="1"/>
                        <a:t>离开管程</a:t>
                      </a:r>
                      <a:endParaRPr lang="zh-CN" altLang="en-US" sz="2000" b="1"/>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800" u="none" kern="1200" baseline="0">
                          <a:solidFill>
                            <a:schemeClr val="tx1"/>
                          </a:solidFill>
                          <a:latin typeface="Tahoma" panose="020B060403050404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400" b="0" i="0" u="none" kern="1200" baseline="0">
                          <a:solidFill>
                            <a:schemeClr val="tx1"/>
                          </a:solidFill>
                          <a:latin typeface="Tahoma" panose="020B060403050404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2000" b="0" i="0" u="none" kern="1200" baseline="0">
                          <a:solidFill>
                            <a:schemeClr val="tx1"/>
                          </a:solidFill>
                          <a:latin typeface="Tahoma" panose="020B060403050404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Char char="n"/>
                        <a:defRPr sz="1800" b="0" i="0" u="none" kern="1200" baseline="0">
                          <a:solidFill>
                            <a:schemeClr val="tx1"/>
                          </a:solidFill>
                          <a:latin typeface="Tahoma" panose="020B0604030504040204" pitchFamily="34" charset="0"/>
                          <a:ea typeface="宋体" panose="02010600030101010101" pitchFamily="2" charset="-122"/>
                        </a:defRPr>
                      </a:lvl5pPr>
                    </a:lstStyle>
                    <a:p>
                      <a:pPr marL="0" lvl="0" indent="0">
                        <a:lnSpc>
                          <a:spcPct val="80000"/>
                        </a:lnSpc>
                        <a:buNone/>
                      </a:pPr>
                      <a:r>
                        <a:rPr lang="en-US" altLang="zh-CN" sz="2000" b="1"/>
                        <a:t>IF urgent_count&gt;0 THEN</a:t>
                      </a:r>
                      <a:endParaRPr lang="en-US" altLang="zh-CN" sz="2000" b="1"/>
                    </a:p>
                    <a:p>
                      <a:pPr marL="0" lvl="0" indent="0">
                        <a:lnSpc>
                          <a:spcPct val="80000"/>
                        </a:lnSpc>
                        <a:buNone/>
                      </a:pPr>
                      <a:r>
                        <a:rPr lang="en-US" altLang="zh-CN" sz="2000" b="1"/>
                        <a:t>    BEGIN</a:t>
                      </a:r>
                      <a:endParaRPr lang="en-US" altLang="zh-CN" sz="2000" b="1"/>
                    </a:p>
                    <a:p>
                      <a:pPr marL="0" lvl="0" indent="0">
                        <a:lnSpc>
                          <a:spcPct val="80000"/>
                        </a:lnSpc>
                        <a:buNone/>
                      </a:pPr>
                      <a:r>
                        <a:rPr lang="en-US" altLang="zh-CN" sz="2000" b="1"/>
                        <a:t>        urgent_count:=urgent_count-1;</a:t>
                      </a:r>
                      <a:endParaRPr lang="en-US" altLang="zh-CN" sz="2000" b="1"/>
                    </a:p>
                    <a:p>
                      <a:pPr marL="0" lvl="0" indent="0">
                        <a:lnSpc>
                          <a:spcPct val="80000"/>
                        </a:lnSpc>
                        <a:buNone/>
                      </a:pPr>
                      <a:r>
                        <a:rPr lang="en-US" altLang="zh-CN" sz="2000" b="1"/>
                        <a:t>        V(urgent)</a:t>
                      </a:r>
                      <a:endParaRPr lang="en-US" altLang="zh-CN" sz="2000" b="1"/>
                    </a:p>
                    <a:p>
                      <a:pPr marL="0" lvl="0" indent="0">
                        <a:lnSpc>
                          <a:spcPct val="80000"/>
                        </a:lnSpc>
                        <a:buNone/>
                      </a:pPr>
                      <a:r>
                        <a:rPr lang="en-US" altLang="zh-CN" sz="2000" b="1"/>
                        <a:t>    END</a:t>
                      </a:r>
                      <a:endParaRPr lang="en-US" altLang="zh-CN" sz="2000" b="1"/>
                    </a:p>
                    <a:p>
                      <a:pPr marL="0" lvl="0" indent="0">
                        <a:lnSpc>
                          <a:spcPct val="80000"/>
                        </a:lnSpc>
                        <a:buNone/>
                      </a:pPr>
                      <a:r>
                        <a:rPr lang="en-US" altLang="zh-CN" sz="2000" b="1"/>
                        <a:t>ELSE </a:t>
                      </a:r>
                      <a:endParaRPr lang="en-US" altLang="zh-CN" sz="2000" b="1"/>
                    </a:p>
                    <a:p>
                      <a:pPr marL="0" lvl="0" indent="0">
                        <a:lnSpc>
                          <a:spcPct val="80000"/>
                        </a:lnSpc>
                        <a:buNone/>
                      </a:pPr>
                      <a:r>
                        <a:rPr lang="en-US" altLang="zh-CN" sz="2000" b="1"/>
                        <a:t>    V(mutex);</a:t>
                      </a:r>
                      <a:endParaRPr lang="en-US" altLang="zh-CN" sz="2000" b="1"/>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9682" name="标题 199681"/>
          <p:cNvSpPr>
            <a:spLocks noGrp="1"/>
          </p:cNvSpPr>
          <p:nvPr>
            <p:ph type="title"/>
          </p:nvPr>
        </p:nvSpPr>
        <p:spPr/>
        <p:txBody>
          <a:bodyPr anchor="b"/>
          <a:p>
            <a:r>
              <a:rPr lang="en-US" altLang="zh-CN" b="1"/>
              <a:t>4.3.5.6 </a:t>
            </a:r>
            <a:r>
              <a:rPr lang="zh-CN" altLang="en-US" b="1"/>
              <a:t>管程的嵌套调用问题</a:t>
            </a:r>
            <a:endParaRPr lang="zh-CN" altLang="en-US" b="1"/>
          </a:p>
        </p:txBody>
      </p:sp>
      <p:sp>
        <p:nvSpPr>
          <p:cNvPr id="199683" name="直接连接符 199682"/>
          <p:cNvSpPr/>
          <p:nvPr/>
        </p:nvSpPr>
        <p:spPr>
          <a:xfrm>
            <a:off x="5029200" y="2971800"/>
            <a:ext cx="304800" cy="0"/>
          </a:xfrm>
          <a:prstGeom prst="line">
            <a:avLst/>
          </a:prstGeom>
          <a:ln w="9525" cap="flat" cmpd="sng">
            <a:solidFill>
              <a:schemeClr val="tx1"/>
            </a:solidFill>
            <a:prstDash val="dash"/>
            <a:headEnd type="none" w="med" len="med"/>
            <a:tailEnd type="none" w="med" len="med"/>
          </a:ln>
        </p:spPr>
      </p:sp>
      <p:grpSp>
        <p:nvGrpSpPr>
          <p:cNvPr id="199684" name="组合 199683"/>
          <p:cNvGrpSpPr/>
          <p:nvPr/>
        </p:nvGrpSpPr>
        <p:grpSpPr>
          <a:xfrm>
            <a:off x="1187450" y="1916113"/>
            <a:ext cx="7072313" cy="1828800"/>
            <a:chOff x="0" y="0"/>
            <a:chExt cx="4455" cy="1152"/>
          </a:xfrm>
        </p:grpSpPr>
        <p:sp>
          <p:nvSpPr>
            <p:cNvPr id="199685" name="矩形 199684"/>
            <p:cNvSpPr/>
            <p:nvPr/>
          </p:nvSpPr>
          <p:spPr>
            <a:xfrm>
              <a:off x="672" y="336"/>
              <a:ext cx="567" cy="793"/>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199686" name="矩形 199685"/>
            <p:cNvSpPr/>
            <p:nvPr/>
          </p:nvSpPr>
          <p:spPr>
            <a:xfrm>
              <a:off x="3888" y="359"/>
              <a:ext cx="567" cy="793"/>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a:endParaRPr lang="en-US" altLang="zh-CN" sz="2400">
                <a:latin typeface="Comic Sans MS" panose="030F0702030302020204" pitchFamily="66" charset="0"/>
              </a:endParaRPr>
            </a:p>
            <a:p>
              <a:pPr algn="ctr"/>
              <a:r>
                <a:rPr lang="zh-CN" altLang="en-US" dirty="0">
                  <a:latin typeface="Comic Sans MS" panose="030F0702030302020204" pitchFamily="66" charset="0"/>
                </a:rPr>
                <a:t>Wait(c)</a:t>
              </a:r>
              <a:endParaRPr lang="zh-CN" altLang="en-US" dirty="0">
                <a:latin typeface="Comic Sans MS" panose="030F0702030302020204" pitchFamily="66" charset="0"/>
              </a:endParaRPr>
            </a:p>
          </p:txBody>
        </p:sp>
        <p:sp>
          <p:nvSpPr>
            <p:cNvPr id="199687" name="矩形 199686"/>
            <p:cNvSpPr/>
            <p:nvPr/>
          </p:nvSpPr>
          <p:spPr>
            <a:xfrm>
              <a:off x="1545" y="336"/>
              <a:ext cx="567" cy="793"/>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199688" name="矩形 199687"/>
            <p:cNvSpPr/>
            <p:nvPr/>
          </p:nvSpPr>
          <p:spPr>
            <a:xfrm>
              <a:off x="2976" y="336"/>
              <a:ext cx="567" cy="793"/>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199689" name="直接连接符 199688"/>
            <p:cNvSpPr/>
            <p:nvPr/>
          </p:nvSpPr>
          <p:spPr>
            <a:xfrm>
              <a:off x="336" y="528"/>
              <a:ext cx="576" cy="0"/>
            </a:xfrm>
            <a:prstGeom prst="line">
              <a:avLst/>
            </a:prstGeom>
            <a:ln w="9525" cap="flat" cmpd="sng">
              <a:solidFill>
                <a:schemeClr val="tx1"/>
              </a:solidFill>
              <a:prstDash val="dash"/>
              <a:headEnd type="none" w="med" len="med"/>
              <a:tailEnd type="none" w="med" len="med"/>
            </a:ln>
          </p:spPr>
        </p:sp>
        <p:sp>
          <p:nvSpPr>
            <p:cNvPr id="199690" name="直接连接符 199689"/>
            <p:cNvSpPr/>
            <p:nvPr/>
          </p:nvSpPr>
          <p:spPr>
            <a:xfrm>
              <a:off x="912" y="528"/>
              <a:ext cx="0" cy="336"/>
            </a:xfrm>
            <a:prstGeom prst="line">
              <a:avLst/>
            </a:prstGeom>
            <a:ln w="9525" cap="flat" cmpd="sng">
              <a:solidFill>
                <a:schemeClr val="tx1"/>
              </a:solidFill>
              <a:prstDash val="solid"/>
              <a:headEnd type="none" w="med" len="med"/>
              <a:tailEnd type="triangle" w="med" len="med"/>
            </a:ln>
          </p:spPr>
        </p:sp>
        <p:sp>
          <p:nvSpPr>
            <p:cNvPr id="199691" name="直接连接符 199690"/>
            <p:cNvSpPr/>
            <p:nvPr/>
          </p:nvSpPr>
          <p:spPr>
            <a:xfrm>
              <a:off x="912" y="864"/>
              <a:ext cx="432" cy="0"/>
            </a:xfrm>
            <a:prstGeom prst="line">
              <a:avLst/>
            </a:prstGeom>
            <a:ln w="9525" cap="flat" cmpd="sng">
              <a:solidFill>
                <a:schemeClr val="tx1"/>
              </a:solidFill>
              <a:prstDash val="dash"/>
              <a:headEnd type="none" w="med" len="med"/>
              <a:tailEnd type="none" w="med" len="med"/>
            </a:ln>
          </p:spPr>
        </p:sp>
        <p:sp>
          <p:nvSpPr>
            <p:cNvPr id="199692" name="直接连接符 199691"/>
            <p:cNvSpPr/>
            <p:nvPr/>
          </p:nvSpPr>
          <p:spPr>
            <a:xfrm>
              <a:off x="1344" y="624"/>
              <a:ext cx="0" cy="240"/>
            </a:xfrm>
            <a:prstGeom prst="line">
              <a:avLst/>
            </a:prstGeom>
            <a:ln w="9525" cap="flat" cmpd="sng">
              <a:solidFill>
                <a:schemeClr val="tx1"/>
              </a:solidFill>
              <a:prstDash val="dash"/>
              <a:headEnd type="none" w="med" len="med"/>
              <a:tailEnd type="none" w="med" len="med"/>
            </a:ln>
          </p:spPr>
        </p:sp>
        <p:sp>
          <p:nvSpPr>
            <p:cNvPr id="199693" name="直接连接符 199692"/>
            <p:cNvSpPr/>
            <p:nvPr/>
          </p:nvSpPr>
          <p:spPr>
            <a:xfrm>
              <a:off x="1344" y="624"/>
              <a:ext cx="432" cy="0"/>
            </a:xfrm>
            <a:prstGeom prst="line">
              <a:avLst/>
            </a:prstGeom>
            <a:ln w="9525" cap="flat" cmpd="sng">
              <a:solidFill>
                <a:schemeClr val="tx1"/>
              </a:solidFill>
              <a:prstDash val="dash"/>
              <a:headEnd type="none" w="med" len="med"/>
              <a:tailEnd type="none" w="med" len="med"/>
            </a:ln>
          </p:spPr>
        </p:sp>
        <p:sp>
          <p:nvSpPr>
            <p:cNvPr id="199694" name="直接连接符 199693"/>
            <p:cNvSpPr/>
            <p:nvPr/>
          </p:nvSpPr>
          <p:spPr>
            <a:xfrm>
              <a:off x="1824" y="624"/>
              <a:ext cx="0" cy="336"/>
            </a:xfrm>
            <a:prstGeom prst="line">
              <a:avLst/>
            </a:prstGeom>
            <a:ln w="9525" cap="flat" cmpd="sng">
              <a:solidFill>
                <a:schemeClr val="tx1"/>
              </a:solidFill>
              <a:prstDash val="solid"/>
              <a:headEnd type="none" w="med" len="med"/>
              <a:tailEnd type="triangle" w="med" len="med"/>
            </a:ln>
          </p:spPr>
        </p:sp>
        <p:sp>
          <p:nvSpPr>
            <p:cNvPr id="199695" name="直接连接符 199694"/>
            <p:cNvSpPr/>
            <p:nvPr/>
          </p:nvSpPr>
          <p:spPr>
            <a:xfrm>
              <a:off x="1824" y="960"/>
              <a:ext cx="480" cy="0"/>
            </a:xfrm>
            <a:prstGeom prst="line">
              <a:avLst/>
            </a:prstGeom>
            <a:ln w="9525" cap="flat" cmpd="sng">
              <a:solidFill>
                <a:schemeClr val="tx1"/>
              </a:solidFill>
              <a:prstDash val="dash"/>
              <a:headEnd type="none" w="med" len="med"/>
              <a:tailEnd type="none" w="med" len="med"/>
            </a:ln>
          </p:spPr>
        </p:sp>
        <p:sp>
          <p:nvSpPr>
            <p:cNvPr id="199696" name="直接连接符 199695"/>
            <p:cNvSpPr/>
            <p:nvPr/>
          </p:nvSpPr>
          <p:spPr>
            <a:xfrm flipV="1">
              <a:off x="2304" y="528"/>
              <a:ext cx="0" cy="432"/>
            </a:xfrm>
            <a:prstGeom prst="line">
              <a:avLst/>
            </a:prstGeom>
            <a:ln w="9525" cap="flat" cmpd="sng">
              <a:solidFill>
                <a:schemeClr val="tx1"/>
              </a:solidFill>
              <a:prstDash val="dash"/>
              <a:headEnd type="none" w="med" len="med"/>
              <a:tailEnd type="none" w="med" len="med"/>
            </a:ln>
          </p:spPr>
        </p:sp>
        <p:sp>
          <p:nvSpPr>
            <p:cNvPr id="199697" name="直接连接符 199696"/>
            <p:cNvSpPr/>
            <p:nvPr/>
          </p:nvSpPr>
          <p:spPr>
            <a:xfrm>
              <a:off x="2736" y="960"/>
              <a:ext cx="144" cy="0"/>
            </a:xfrm>
            <a:prstGeom prst="line">
              <a:avLst/>
            </a:prstGeom>
            <a:ln w="9525" cap="flat" cmpd="sng">
              <a:solidFill>
                <a:schemeClr val="tx1"/>
              </a:solidFill>
              <a:prstDash val="dash"/>
              <a:headEnd type="none" w="med" len="med"/>
              <a:tailEnd type="none" w="med" len="med"/>
            </a:ln>
          </p:spPr>
        </p:sp>
        <p:sp>
          <p:nvSpPr>
            <p:cNvPr id="199698" name="直接连接符 199697"/>
            <p:cNvSpPr/>
            <p:nvPr/>
          </p:nvSpPr>
          <p:spPr>
            <a:xfrm flipV="1">
              <a:off x="2880" y="624"/>
              <a:ext cx="0" cy="336"/>
            </a:xfrm>
            <a:prstGeom prst="line">
              <a:avLst/>
            </a:prstGeom>
            <a:ln w="9525" cap="flat" cmpd="sng">
              <a:solidFill>
                <a:schemeClr val="tx1"/>
              </a:solidFill>
              <a:prstDash val="dash"/>
              <a:headEnd type="none" w="med" len="med"/>
              <a:tailEnd type="none" w="med" len="med"/>
            </a:ln>
          </p:spPr>
        </p:sp>
        <p:sp>
          <p:nvSpPr>
            <p:cNvPr id="199699" name="直接连接符 199698"/>
            <p:cNvSpPr/>
            <p:nvPr/>
          </p:nvSpPr>
          <p:spPr>
            <a:xfrm>
              <a:off x="2880" y="624"/>
              <a:ext cx="336" cy="0"/>
            </a:xfrm>
            <a:prstGeom prst="line">
              <a:avLst/>
            </a:prstGeom>
            <a:ln w="9525" cap="flat" cmpd="sng">
              <a:solidFill>
                <a:schemeClr val="tx1"/>
              </a:solidFill>
              <a:prstDash val="dash"/>
              <a:headEnd type="none" w="med" len="med"/>
              <a:tailEnd type="none" w="med" len="med"/>
            </a:ln>
          </p:spPr>
        </p:sp>
        <p:sp>
          <p:nvSpPr>
            <p:cNvPr id="199700" name="直接连接符 199699"/>
            <p:cNvSpPr/>
            <p:nvPr/>
          </p:nvSpPr>
          <p:spPr>
            <a:xfrm>
              <a:off x="3216" y="624"/>
              <a:ext cx="0" cy="288"/>
            </a:xfrm>
            <a:prstGeom prst="line">
              <a:avLst/>
            </a:prstGeom>
            <a:ln w="9525" cap="flat" cmpd="sng">
              <a:solidFill>
                <a:schemeClr val="tx1"/>
              </a:solidFill>
              <a:prstDash val="solid"/>
              <a:headEnd type="none" w="med" len="med"/>
              <a:tailEnd type="triangle" w="med" len="med"/>
            </a:ln>
          </p:spPr>
        </p:sp>
        <p:sp>
          <p:nvSpPr>
            <p:cNvPr id="199701" name="直接连接符 199700"/>
            <p:cNvSpPr/>
            <p:nvPr/>
          </p:nvSpPr>
          <p:spPr>
            <a:xfrm>
              <a:off x="3216" y="912"/>
              <a:ext cx="480" cy="0"/>
            </a:xfrm>
            <a:prstGeom prst="line">
              <a:avLst/>
            </a:prstGeom>
            <a:ln w="9525" cap="flat" cmpd="sng">
              <a:solidFill>
                <a:schemeClr val="tx1"/>
              </a:solidFill>
              <a:prstDash val="dash"/>
              <a:headEnd type="none" w="med" len="med"/>
              <a:tailEnd type="none" w="med" len="med"/>
            </a:ln>
          </p:spPr>
        </p:sp>
        <p:sp>
          <p:nvSpPr>
            <p:cNvPr id="199702" name="直接连接符 199701"/>
            <p:cNvSpPr/>
            <p:nvPr/>
          </p:nvSpPr>
          <p:spPr>
            <a:xfrm flipV="1">
              <a:off x="3696" y="624"/>
              <a:ext cx="0" cy="288"/>
            </a:xfrm>
            <a:prstGeom prst="line">
              <a:avLst/>
            </a:prstGeom>
            <a:ln w="9525" cap="flat" cmpd="sng">
              <a:solidFill>
                <a:schemeClr val="tx1"/>
              </a:solidFill>
              <a:prstDash val="dash"/>
              <a:headEnd type="none" w="med" len="med"/>
              <a:tailEnd type="none" w="med" len="med"/>
            </a:ln>
          </p:spPr>
        </p:sp>
        <p:sp>
          <p:nvSpPr>
            <p:cNvPr id="199703" name="直接连接符 199702"/>
            <p:cNvSpPr/>
            <p:nvPr/>
          </p:nvSpPr>
          <p:spPr>
            <a:xfrm>
              <a:off x="3696" y="624"/>
              <a:ext cx="480" cy="0"/>
            </a:xfrm>
            <a:prstGeom prst="line">
              <a:avLst/>
            </a:prstGeom>
            <a:ln w="9525" cap="flat" cmpd="sng">
              <a:solidFill>
                <a:schemeClr val="tx1"/>
              </a:solidFill>
              <a:prstDash val="dash"/>
              <a:headEnd type="none" w="med" len="med"/>
              <a:tailEnd type="none" w="med" len="med"/>
            </a:ln>
          </p:spPr>
        </p:sp>
        <p:sp>
          <p:nvSpPr>
            <p:cNvPr id="199704" name="直接连接符 199703"/>
            <p:cNvSpPr/>
            <p:nvPr/>
          </p:nvSpPr>
          <p:spPr>
            <a:xfrm>
              <a:off x="4176" y="624"/>
              <a:ext cx="0" cy="144"/>
            </a:xfrm>
            <a:prstGeom prst="line">
              <a:avLst/>
            </a:prstGeom>
            <a:ln w="9525" cap="flat" cmpd="sng">
              <a:solidFill>
                <a:schemeClr val="tx1"/>
              </a:solidFill>
              <a:prstDash val="solid"/>
              <a:headEnd type="none" w="med" len="med"/>
              <a:tailEnd type="triangle" w="med" len="med"/>
            </a:ln>
          </p:spPr>
        </p:sp>
        <p:sp>
          <p:nvSpPr>
            <p:cNvPr id="199705" name="文本框 199704"/>
            <p:cNvSpPr txBox="1"/>
            <p:nvPr/>
          </p:nvSpPr>
          <p:spPr>
            <a:xfrm>
              <a:off x="0" y="384"/>
              <a:ext cx="288" cy="288"/>
            </a:xfrm>
            <a:prstGeom prst="rect">
              <a:avLst/>
            </a:prstGeom>
            <a:solidFill>
              <a:schemeClr val="bg1"/>
            </a:solidFill>
            <a:ln w="9525">
              <a:noFill/>
            </a:ln>
          </p:spPr>
          <p:txBody>
            <a:bodyPr>
              <a:spAutoFit/>
            </a:bodyPr>
            <a:p>
              <a:pPr>
                <a:spcBef>
                  <a:spcPct val="50000"/>
                </a:spcBef>
              </a:pPr>
              <a:r>
                <a:rPr lang="en-US" altLang="zh-CN" sz="2400">
                  <a:latin typeface="Comic Sans MS" panose="030F0702030302020204" pitchFamily="66" charset="0"/>
                </a:rPr>
                <a:t>P:</a:t>
              </a:r>
              <a:endParaRPr lang="en-US" altLang="zh-CN" sz="2400">
                <a:latin typeface="Comic Sans MS" panose="030F0702030302020204" pitchFamily="66" charset="0"/>
              </a:endParaRPr>
            </a:p>
          </p:txBody>
        </p:sp>
        <p:sp>
          <p:nvSpPr>
            <p:cNvPr id="199706" name="文本框 199705"/>
            <p:cNvSpPr txBox="1"/>
            <p:nvPr/>
          </p:nvSpPr>
          <p:spPr>
            <a:xfrm>
              <a:off x="768" y="0"/>
              <a:ext cx="411" cy="288"/>
            </a:xfrm>
            <a:prstGeom prst="rect">
              <a:avLst/>
            </a:prstGeom>
            <a:solidFill>
              <a:schemeClr val="bg1"/>
            </a:solidFill>
            <a:ln w="9525">
              <a:noFill/>
            </a:ln>
          </p:spPr>
          <p:txBody>
            <a:bodyPr>
              <a:spAutoFit/>
            </a:bodyPr>
            <a:p>
              <a:pPr>
                <a:spcBef>
                  <a:spcPct val="50000"/>
                </a:spcBef>
              </a:pPr>
              <a:r>
                <a:rPr lang="en-US" altLang="zh-CN" sz="2400">
                  <a:latin typeface="Comic Sans MS" panose="030F0702030302020204" pitchFamily="66" charset="0"/>
                </a:rPr>
                <a:t>M1</a:t>
              </a:r>
              <a:endParaRPr lang="en-US" altLang="zh-CN" sz="2400">
                <a:latin typeface="Comic Sans MS" panose="030F0702030302020204" pitchFamily="66" charset="0"/>
              </a:endParaRPr>
            </a:p>
          </p:txBody>
        </p:sp>
        <p:sp>
          <p:nvSpPr>
            <p:cNvPr id="199707" name="文本框 199706"/>
            <p:cNvSpPr txBox="1"/>
            <p:nvPr/>
          </p:nvSpPr>
          <p:spPr>
            <a:xfrm>
              <a:off x="1584" y="0"/>
              <a:ext cx="432" cy="288"/>
            </a:xfrm>
            <a:prstGeom prst="rect">
              <a:avLst/>
            </a:prstGeom>
            <a:solidFill>
              <a:schemeClr val="bg1"/>
            </a:solidFill>
            <a:ln w="9525">
              <a:noFill/>
            </a:ln>
          </p:spPr>
          <p:txBody>
            <a:bodyPr>
              <a:spAutoFit/>
            </a:bodyPr>
            <a:p>
              <a:pPr>
                <a:spcBef>
                  <a:spcPct val="50000"/>
                </a:spcBef>
              </a:pPr>
              <a:r>
                <a:rPr lang="en-US" altLang="zh-CN" sz="2400">
                  <a:latin typeface="Comic Sans MS" panose="030F0702030302020204" pitchFamily="66" charset="0"/>
                </a:rPr>
                <a:t>M2</a:t>
              </a:r>
              <a:endParaRPr lang="en-US" altLang="zh-CN" sz="2400">
                <a:latin typeface="Comic Sans MS" panose="030F0702030302020204" pitchFamily="66" charset="0"/>
              </a:endParaRPr>
            </a:p>
          </p:txBody>
        </p:sp>
        <p:sp>
          <p:nvSpPr>
            <p:cNvPr id="199708" name="文本框 199707"/>
            <p:cNvSpPr txBox="1"/>
            <p:nvPr/>
          </p:nvSpPr>
          <p:spPr>
            <a:xfrm>
              <a:off x="3936" y="0"/>
              <a:ext cx="480" cy="288"/>
            </a:xfrm>
            <a:prstGeom prst="rect">
              <a:avLst/>
            </a:prstGeom>
            <a:solidFill>
              <a:schemeClr val="bg1"/>
            </a:solidFill>
            <a:ln w="9525">
              <a:noFill/>
            </a:ln>
          </p:spPr>
          <p:txBody>
            <a:bodyPr>
              <a:spAutoFit/>
            </a:bodyPr>
            <a:p>
              <a:pPr>
                <a:spcBef>
                  <a:spcPct val="50000"/>
                </a:spcBef>
              </a:pPr>
              <a:r>
                <a:rPr lang="en-US" altLang="zh-CN" sz="2400">
                  <a:latin typeface="Comic Sans MS" panose="030F0702030302020204" pitchFamily="66" charset="0"/>
                </a:rPr>
                <a:t>Mn</a:t>
              </a:r>
              <a:endParaRPr lang="en-US" altLang="zh-CN" sz="2400">
                <a:latin typeface="Comic Sans MS" panose="030F0702030302020204" pitchFamily="66" charset="0"/>
              </a:endParaRPr>
            </a:p>
          </p:txBody>
        </p:sp>
        <p:sp>
          <p:nvSpPr>
            <p:cNvPr id="199709" name="文本框 199708"/>
            <p:cNvSpPr txBox="1"/>
            <p:nvPr/>
          </p:nvSpPr>
          <p:spPr>
            <a:xfrm>
              <a:off x="2976" y="0"/>
              <a:ext cx="624" cy="288"/>
            </a:xfrm>
            <a:prstGeom prst="rect">
              <a:avLst/>
            </a:prstGeom>
            <a:solidFill>
              <a:schemeClr val="bg1"/>
            </a:solidFill>
            <a:ln w="9525">
              <a:noFill/>
            </a:ln>
          </p:spPr>
          <p:txBody>
            <a:bodyPr>
              <a:spAutoFit/>
            </a:bodyPr>
            <a:p>
              <a:pPr>
                <a:spcBef>
                  <a:spcPct val="50000"/>
                </a:spcBef>
              </a:pPr>
              <a:r>
                <a:rPr lang="en-US" altLang="zh-CN" sz="2400">
                  <a:latin typeface="Comic Sans MS" panose="030F0702030302020204" pitchFamily="66" charset="0"/>
                </a:rPr>
                <a:t>Mn-1</a:t>
              </a:r>
              <a:endParaRPr lang="en-US" altLang="zh-CN" sz="2400">
                <a:latin typeface="Comic Sans MS" panose="030F0702030302020204" pitchFamily="66" charset="0"/>
              </a:endParaRPr>
            </a:p>
          </p:txBody>
        </p:sp>
        <p:sp>
          <p:nvSpPr>
            <p:cNvPr id="199710" name="文本框 199709"/>
            <p:cNvSpPr txBox="1"/>
            <p:nvPr/>
          </p:nvSpPr>
          <p:spPr>
            <a:xfrm>
              <a:off x="2448" y="528"/>
              <a:ext cx="336" cy="288"/>
            </a:xfrm>
            <a:prstGeom prst="rect">
              <a:avLst/>
            </a:prstGeom>
            <a:solidFill>
              <a:schemeClr val="bg1"/>
            </a:solidFill>
            <a:ln w="9525">
              <a:noFill/>
            </a:ln>
          </p:spPr>
          <p:txBody>
            <a:bodyPr>
              <a:spAutoFit/>
            </a:bodyPr>
            <a:p>
              <a:pPr>
                <a:spcBef>
                  <a:spcPct val="50000"/>
                </a:spcBef>
              </a:pPr>
              <a:r>
                <a:rPr lang="en-US" altLang="zh-CN" sz="2400">
                  <a:latin typeface="Comic Sans MS" panose="030F0702030302020204" pitchFamily="66" charset="0"/>
                </a:rPr>
                <a:t>...</a:t>
              </a:r>
              <a:endParaRPr lang="en-US" altLang="zh-CN" sz="2400">
                <a:latin typeface="Comic Sans MS" panose="030F0702030302020204" pitchFamily="66" charset="0"/>
              </a:endParaRPr>
            </a:p>
          </p:txBody>
        </p:sp>
      </p:grpSp>
      <p:sp>
        <p:nvSpPr>
          <p:cNvPr id="199711" name="文本框 199710"/>
          <p:cNvSpPr txBox="1"/>
          <p:nvPr/>
        </p:nvSpPr>
        <p:spPr>
          <a:xfrm>
            <a:off x="468313" y="4038600"/>
            <a:ext cx="8218487" cy="2465388"/>
          </a:xfrm>
          <a:prstGeom prst="rect">
            <a:avLst/>
          </a:prstGeom>
          <a:noFill/>
          <a:ln w="9525">
            <a:noFill/>
          </a:ln>
        </p:spPr>
        <p:txBody>
          <a:bodyPr>
            <a:spAutoFit/>
          </a:bodyPr>
          <a:p>
            <a:pPr>
              <a:spcBef>
                <a:spcPct val="50000"/>
              </a:spcBef>
            </a:pPr>
            <a:r>
              <a:rPr lang="zh-CN" altLang="en-US" sz="2400">
                <a:latin typeface="Comic Sans MS" panose="030F0702030302020204" pitchFamily="66" charset="0"/>
              </a:rPr>
              <a:t>问题：</a:t>
            </a:r>
            <a:r>
              <a:rPr lang="en-US" altLang="zh-CN" sz="2400">
                <a:latin typeface="Comic Sans MS" panose="030F0702030302020204" pitchFamily="66" charset="0"/>
              </a:rPr>
              <a:t>1. </a:t>
            </a:r>
            <a:r>
              <a:rPr lang="zh-CN" altLang="en-US" sz="2400">
                <a:latin typeface="Comic Sans MS" panose="030F0702030302020204" pitchFamily="66" charset="0"/>
              </a:rPr>
              <a:t>是否允许嵌套；</a:t>
            </a:r>
            <a:endParaRPr lang="zh-CN" altLang="en-US" sz="2400">
              <a:latin typeface="Comic Sans MS" panose="030F0702030302020204" pitchFamily="66" charset="0"/>
            </a:endParaRPr>
          </a:p>
          <a:p>
            <a:pPr>
              <a:lnSpc>
                <a:spcPct val="60000"/>
              </a:lnSpc>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2. </a:t>
            </a:r>
            <a:r>
              <a:rPr lang="zh-CN" altLang="en-US" sz="2400">
                <a:latin typeface="Comic Sans MS" panose="030F0702030302020204" pitchFamily="66" charset="0"/>
              </a:rPr>
              <a:t>若允许，如何处理互斥权。</a:t>
            </a:r>
            <a:endParaRPr lang="zh-CN" altLang="en-US" sz="2400">
              <a:latin typeface="Comic Sans MS" panose="030F0702030302020204" pitchFamily="66" charset="0"/>
            </a:endParaRPr>
          </a:p>
          <a:p>
            <a:pPr>
              <a:lnSpc>
                <a:spcPct val="60000"/>
              </a:lnSpc>
              <a:spcBef>
                <a:spcPct val="50000"/>
              </a:spcBef>
            </a:pPr>
            <a:r>
              <a:rPr lang="zh-CN" altLang="en-US" sz="2400">
                <a:latin typeface="Comic Sans MS" panose="030F0702030302020204" pitchFamily="66" charset="0"/>
              </a:rPr>
              <a:t>方法：</a:t>
            </a:r>
            <a:r>
              <a:rPr lang="en-US" altLang="zh-CN" sz="2400">
                <a:latin typeface="Comic Sans MS" panose="030F0702030302020204" pitchFamily="66" charset="0"/>
              </a:rPr>
              <a:t>1. </a:t>
            </a:r>
            <a:r>
              <a:rPr lang="zh-CN" altLang="en-US" sz="2400">
                <a:latin typeface="Comic Sans MS" panose="030F0702030302020204" pitchFamily="66" charset="0"/>
              </a:rPr>
              <a:t>禁止嵌套（</a:t>
            </a:r>
            <a:r>
              <a:rPr lang="en-US" altLang="zh-CN" sz="2400">
                <a:latin typeface="Comic Sans MS" panose="030F0702030302020204" pitchFamily="66" charset="0"/>
              </a:rPr>
              <a:t>Modula)</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       2. </a:t>
            </a:r>
            <a:r>
              <a:rPr lang="zh-CN" altLang="en-US" sz="2400">
                <a:latin typeface="Comic Sans MS" panose="030F0702030302020204" pitchFamily="66" charset="0"/>
              </a:rPr>
              <a:t>允许嵌套，等待时释放当前管程互斥权</a:t>
            </a:r>
            <a:r>
              <a:rPr lang="zh-CN" altLang="en-US" sz="1400">
                <a:latin typeface="Comic Sans MS" panose="030F0702030302020204" pitchFamily="66" charset="0"/>
              </a:rPr>
              <a:t>（</a:t>
            </a:r>
            <a:r>
              <a:rPr lang="en-US" altLang="zh-CN" sz="1400">
                <a:latin typeface="Comic Sans MS" panose="030F0702030302020204" pitchFamily="66" charset="0"/>
              </a:rPr>
              <a:t>CPASCAL</a:t>
            </a:r>
            <a:r>
              <a:rPr lang="zh-CN" altLang="en-US" sz="1400">
                <a:latin typeface="Comic Sans MS" panose="030F0702030302020204" pitchFamily="66" charset="0"/>
              </a:rPr>
              <a:t>）；</a:t>
            </a:r>
            <a:endParaRPr lang="zh-CN" altLang="en-US" sz="2400">
              <a:latin typeface="Comic Sans MS" panose="030F0702030302020204" pitchFamily="66" charset="0"/>
            </a:endParaRPr>
          </a:p>
          <a:p>
            <a:pPr>
              <a:lnSpc>
                <a:spcPct val="60000"/>
              </a:lnSpc>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3. </a:t>
            </a:r>
            <a:r>
              <a:rPr lang="zh-CN" altLang="en-US" sz="2400">
                <a:latin typeface="Comic Sans MS" panose="030F0702030302020204" pitchFamily="66" charset="0"/>
              </a:rPr>
              <a:t>允许嵌套，等待时释放所有管程互斥权；</a:t>
            </a:r>
            <a:endParaRPr lang="zh-CN" altLang="en-US" sz="2400">
              <a:latin typeface="Comic Sans MS" panose="030F0702030302020204" pitchFamily="66" charset="0"/>
            </a:endParaRPr>
          </a:p>
          <a:p>
            <a:pPr>
              <a:lnSpc>
                <a:spcPct val="60000"/>
              </a:lnSpc>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4. </a:t>
            </a:r>
            <a:r>
              <a:rPr lang="zh-CN" altLang="en-US" sz="2400">
                <a:latin typeface="Comic Sans MS" panose="030F0702030302020204" pitchFamily="66" charset="0"/>
              </a:rPr>
              <a:t>允许嵌套，调用时释放路经管程互斥权</a:t>
            </a:r>
            <a:endParaRPr lang="zh-CN" altLang="en-US" sz="2400">
              <a:latin typeface="Comic Sans MS" panose="030F0702030302020204" pitchFamily="66" charset="0"/>
            </a:endParaRPr>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0706" name="标题 200705"/>
          <p:cNvSpPr>
            <a:spLocks noGrp="1"/>
          </p:cNvSpPr>
          <p:nvPr>
            <p:ph type="title"/>
          </p:nvPr>
        </p:nvSpPr>
        <p:spPr/>
        <p:txBody>
          <a:bodyPr anchor="b"/>
          <a:p>
            <a:r>
              <a:rPr lang="zh-CN" altLang="en-US" b="1" dirty="0"/>
              <a:t>Java语言中的“管程”</a:t>
            </a:r>
            <a:endParaRPr lang="zh-CN" altLang="en-US" b="1" dirty="0"/>
          </a:p>
        </p:txBody>
      </p:sp>
      <p:sp>
        <p:nvSpPr>
          <p:cNvPr id="200707" name="文本框 200706"/>
          <p:cNvSpPr txBox="1"/>
          <p:nvPr/>
        </p:nvSpPr>
        <p:spPr>
          <a:xfrm>
            <a:off x="1295400" y="2133600"/>
            <a:ext cx="7620000" cy="457200"/>
          </a:xfrm>
          <a:prstGeom prst="rect">
            <a:avLst/>
          </a:prstGeom>
          <a:noFill/>
          <a:ln w="9525">
            <a:noFill/>
          </a:ln>
        </p:spPr>
        <p:txBody>
          <a:bodyPr>
            <a:spAutoFit/>
          </a:bodyPr>
          <a:p>
            <a:pPr>
              <a:spcBef>
                <a:spcPct val="50000"/>
              </a:spcBef>
            </a:pPr>
            <a:endParaRPr lang="zh-CN" altLang="en-US" sz="2400" dirty="0">
              <a:latin typeface="Comic Sans MS" panose="030F0702030302020204" pitchFamily="66" charset="0"/>
            </a:endParaRPr>
          </a:p>
        </p:txBody>
      </p:sp>
      <p:sp>
        <p:nvSpPr>
          <p:cNvPr id="200708" name="文本占位符 200707"/>
          <p:cNvSpPr>
            <a:spLocks noGrp="1"/>
          </p:cNvSpPr>
          <p:nvPr>
            <p:ph type="body" idx="1"/>
          </p:nvPr>
        </p:nvSpPr>
        <p:spPr/>
        <p:txBody>
          <a:bodyPr/>
          <a:p>
            <a:pPr>
              <a:lnSpc>
                <a:spcPct val="80000"/>
              </a:lnSpc>
              <a:spcBef>
                <a:spcPct val="50000"/>
              </a:spcBef>
            </a:pPr>
            <a:r>
              <a:rPr lang="zh-CN" altLang="en-US" sz="2400" b="1" dirty="0">
                <a:latin typeface="Comic Sans MS" panose="030F0702030302020204" pitchFamily="66" charset="0"/>
              </a:rPr>
              <a:t>类似管程的对象object</a:t>
            </a:r>
            <a:endParaRPr lang="zh-CN" altLang="en-US" sz="2400" b="1" dirty="0">
              <a:latin typeface="Comic Sans MS" panose="030F0702030302020204" pitchFamily="66" charset="0"/>
            </a:endParaRPr>
          </a:p>
          <a:p>
            <a:pPr lvl="1">
              <a:lnSpc>
                <a:spcPct val="80000"/>
              </a:lnSpc>
              <a:spcBef>
                <a:spcPct val="50000"/>
              </a:spcBef>
            </a:pPr>
            <a:r>
              <a:rPr lang="zh-CN" altLang="en-US" sz="2000" b="1" dirty="0">
                <a:latin typeface="Comic Sans MS" panose="030F0702030302020204" pitchFamily="66" charset="0"/>
              </a:rPr>
              <a:t>每个object有一个互斥锁lock，一般未用；</a:t>
            </a:r>
            <a:endParaRPr lang="zh-CN" altLang="en-US" sz="2000" b="1" dirty="0">
              <a:latin typeface="Comic Sans MS" panose="030F0702030302020204" pitchFamily="66" charset="0"/>
            </a:endParaRPr>
          </a:p>
          <a:p>
            <a:pPr lvl="1">
              <a:lnSpc>
                <a:spcPct val="80000"/>
              </a:lnSpc>
              <a:spcBef>
                <a:spcPct val="50000"/>
              </a:spcBef>
            </a:pPr>
            <a:r>
              <a:rPr lang="zh-CN" altLang="en-US" sz="2000" b="1" dirty="0">
                <a:latin typeface="Comic Sans MS" panose="030F0702030302020204" pitchFamily="66" charset="0"/>
              </a:rPr>
              <a:t>说明为synchronized的method启用互斥锁；</a:t>
            </a:r>
            <a:endParaRPr lang="zh-CN" altLang="en-US" sz="2000" b="1" dirty="0">
              <a:latin typeface="Comic Sans MS" panose="030F0702030302020204" pitchFamily="66" charset="0"/>
            </a:endParaRPr>
          </a:p>
          <a:p>
            <a:pPr lvl="1">
              <a:lnSpc>
                <a:spcPct val="80000"/>
              </a:lnSpc>
              <a:spcBef>
                <a:spcPct val="50000"/>
              </a:spcBef>
            </a:pPr>
            <a:r>
              <a:rPr lang="zh-CN" altLang="en-US" sz="2000" b="1" dirty="0">
                <a:latin typeface="Comic Sans MS" panose="030F0702030302020204" pitchFamily="66" charset="0"/>
              </a:rPr>
              <a:t>每个object内部有一个等待队列；</a:t>
            </a:r>
            <a:endParaRPr lang="zh-CN" altLang="en-US" sz="2000" b="1" dirty="0">
              <a:latin typeface="Comic Sans MS" panose="030F0702030302020204" pitchFamily="66" charset="0"/>
            </a:endParaRPr>
          </a:p>
          <a:p>
            <a:pPr lvl="1">
              <a:lnSpc>
                <a:spcPct val="80000"/>
              </a:lnSpc>
              <a:spcBef>
                <a:spcPct val="50000"/>
              </a:spcBef>
            </a:pPr>
            <a:r>
              <a:rPr lang="zh-CN" altLang="en-US" sz="2000" b="1" dirty="0">
                <a:latin typeface="Comic Sans MS" panose="030F0702030302020204" pitchFamily="66" charset="0"/>
              </a:rPr>
              <a:t>wait() method: </a:t>
            </a:r>
            <a:endParaRPr lang="zh-CN" altLang="en-US" sz="2000" b="1" dirty="0">
              <a:latin typeface="Comic Sans MS" panose="030F0702030302020204" pitchFamily="66" charset="0"/>
            </a:endParaRPr>
          </a:p>
          <a:p>
            <a:pPr lvl="2">
              <a:lnSpc>
                <a:spcPct val="80000"/>
              </a:lnSpc>
              <a:spcBef>
                <a:spcPct val="50000"/>
              </a:spcBef>
            </a:pPr>
            <a:r>
              <a:rPr lang="zh-CN" altLang="en-US" sz="1800" b="1" dirty="0">
                <a:latin typeface="Comic Sans MS" panose="030F0702030302020204" pitchFamily="66" charset="0"/>
              </a:rPr>
              <a:t>释放lock, 状态改为blocked, 进入wait set.</a:t>
            </a:r>
            <a:endParaRPr lang="zh-CN" altLang="en-US" sz="1800" b="1" dirty="0">
              <a:latin typeface="Comic Sans MS" panose="030F0702030302020204" pitchFamily="66" charset="0"/>
            </a:endParaRPr>
          </a:p>
          <a:p>
            <a:pPr lvl="1">
              <a:lnSpc>
                <a:spcPct val="80000"/>
              </a:lnSpc>
              <a:spcBef>
                <a:spcPct val="50000"/>
              </a:spcBef>
            </a:pPr>
            <a:r>
              <a:rPr lang="zh-CN" altLang="en-US" sz="2000" b="1" dirty="0">
                <a:latin typeface="Comic Sans MS" panose="030F0702030302020204" pitchFamily="66" charset="0"/>
              </a:rPr>
              <a:t>notify() method:</a:t>
            </a:r>
            <a:endParaRPr lang="zh-CN" altLang="en-US" sz="2000" b="1" dirty="0">
              <a:latin typeface="Comic Sans MS" panose="030F0702030302020204" pitchFamily="66" charset="0"/>
            </a:endParaRPr>
          </a:p>
          <a:p>
            <a:pPr lvl="2">
              <a:lnSpc>
                <a:spcPct val="80000"/>
              </a:lnSpc>
              <a:spcBef>
                <a:spcPct val="50000"/>
              </a:spcBef>
            </a:pPr>
            <a:r>
              <a:rPr lang="zh-CN" altLang="en-US" sz="1800" b="1" dirty="0">
                <a:latin typeface="Comic Sans MS" panose="030F0702030302020204" pitchFamily="66" charset="0"/>
              </a:rPr>
              <a:t>在wait set中取任意线程，移到entry set,状态改为runnable. (Signal and continue)</a:t>
            </a:r>
            <a:endParaRPr lang="zh-CN" altLang="en-US" sz="1800" b="1" dirty="0">
              <a:latin typeface="Comic Sans MS" panose="030F0702030302020204" pitchFamily="66" charset="0"/>
            </a:endParaRPr>
          </a:p>
          <a:p>
            <a:pPr lvl="1">
              <a:lnSpc>
                <a:spcPct val="80000"/>
              </a:lnSpc>
              <a:spcBef>
                <a:spcPct val="50000"/>
              </a:spcBef>
            </a:pPr>
            <a:r>
              <a:rPr lang="zh-CN" altLang="en-US" sz="2000" b="1" dirty="0">
                <a:latin typeface="Comic Sans MS" panose="030F0702030302020204" pitchFamily="66" charset="0"/>
              </a:rPr>
              <a:t>notifyAll() method:</a:t>
            </a:r>
            <a:endParaRPr lang="zh-CN" altLang="en-US" sz="2000" b="1" dirty="0">
              <a:latin typeface="Comic Sans MS" panose="030F0702030302020204" pitchFamily="66" charset="0"/>
            </a:endParaRPr>
          </a:p>
          <a:p>
            <a:pPr lvl="2">
              <a:lnSpc>
                <a:spcPct val="80000"/>
              </a:lnSpc>
              <a:spcBef>
                <a:spcPct val="50000"/>
              </a:spcBef>
            </a:pPr>
            <a:r>
              <a:rPr lang="zh-CN" altLang="en-US" sz="1800" b="1" dirty="0">
                <a:latin typeface="Comic Sans MS" panose="030F0702030302020204" pitchFamily="66" charset="0"/>
              </a:rPr>
              <a:t>Wait set所有线程移到entry set, 状态改为runnable.</a:t>
            </a:r>
            <a:endParaRPr lang="zh-CN" altLang="en-US" sz="1800" b="1" dirty="0">
              <a:latin typeface="Comic Sans MS" panose="030F0702030302020204" pitchFamily="66" charset="0"/>
            </a:endParaRPr>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1730" name="标题 201729"/>
          <p:cNvSpPr>
            <a:spLocks noGrp="1"/>
          </p:cNvSpPr>
          <p:nvPr>
            <p:ph type="title"/>
          </p:nvPr>
        </p:nvSpPr>
        <p:spPr/>
        <p:txBody>
          <a:bodyPr anchor="b"/>
          <a:p>
            <a:r>
              <a:rPr lang="en-US" altLang="zh-CN"/>
              <a:t>Entry set and wait set</a:t>
            </a:r>
            <a:endParaRPr lang="en-US" altLang="zh-CN"/>
          </a:p>
        </p:txBody>
      </p:sp>
      <p:grpSp>
        <p:nvGrpSpPr>
          <p:cNvPr id="201731" name="组合 201730"/>
          <p:cNvGrpSpPr/>
          <p:nvPr/>
        </p:nvGrpSpPr>
        <p:grpSpPr>
          <a:xfrm>
            <a:off x="1185863" y="2349500"/>
            <a:ext cx="6626225" cy="3563938"/>
            <a:chOff x="0" y="0"/>
            <a:chExt cx="4174" cy="2245"/>
          </a:xfrm>
        </p:grpSpPr>
        <p:sp>
          <p:nvSpPr>
            <p:cNvPr id="201732" name="椭圆 201731"/>
            <p:cNvSpPr/>
            <p:nvPr/>
          </p:nvSpPr>
          <p:spPr>
            <a:xfrm>
              <a:off x="1725" y="816"/>
              <a:ext cx="680" cy="1089"/>
            </a:xfrm>
            <a:prstGeom prst="ellipse">
              <a:avLst/>
            </a:prstGeom>
            <a:solidFill>
              <a:schemeClr val="bg1"/>
            </a:solidFill>
            <a:ln w="19050" cap="flat" cmpd="sng">
              <a:solidFill>
                <a:schemeClr val="tx1"/>
              </a:solidFill>
              <a:prstDash val="solid"/>
              <a:headEnd type="none" w="med" len="med"/>
              <a:tailEnd type="none" w="med" len="med"/>
            </a:ln>
          </p:spPr>
          <p:txBody>
            <a:bodyPr wrap="none" anchor="ctr"/>
            <a:p>
              <a:pPr algn="ctr"/>
              <a:r>
                <a:rPr lang="en-US" altLang="zh-CN" sz="1400">
                  <a:latin typeface="Tahoma" panose="020B0604030504040204" pitchFamily="34" charset="0"/>
                </a:rPr>
                <a:t>Object</a:t>
              </a:r>
              <a:endParaRPr lang="en-US" altLang="zh-CN" sz="1400">
                <a:latin typeface="Tahoma" panose="020B0604030504040204" pitchFamily="34" charset="0"/>
              </a:endParaRPr>
            </a:p>
            <a:p>
              <a:pPr algn="ctr"/>
              <a:endParaRPr lang="en-US" altLang="zh-CN" sz="1400">
                <a:latin typeface="Tahoma" panose="020B0604030504040204" pitchFamily="34" charset="0"/>
              </a:endParaRPr>
            </a:p>
            <a:p>
              <a:pPr algn="ctr"/>
              <a:endParaRPr lang="en-US" altLang="zh-CN" sz="1400">
                <a:latin typeface="Tahoma" panose="020B0604030504040204" pitchFamily="34" charset="0"/>
              </a:endParaRPr>
            </a:p>
            <a:p>
              <a:pPr algn="ctr"/>
              <a:endParaRPr lang="en-US" altLang="zh-CN" sz="1400">
                <a:latin typeface="Tahoma" panose="020B0604030504040204" pitchFamily="34" charset="0"/>
              </a:endParaRPr>
            </a:p>
            <a:p>
              <a:pPr algn="ctr"/>
              <a:r>
                <a:rPr lang="en-US" altLang="zh-CN" sz="1400">
                  <a:latin typeface="Tahoma" panose="020B0604030504040204" pitchFamily="34" charset="0"/>
                </a:rPr>
                <a:t>Lock </a:t>
              </a:r>
              <a:endParaRPr lang="en-US" altLang="zh-CN" sz="1400">
                <a:latin typeface="Tahoma" panose="020B0604030504040204" pitchFamily="34" charset="0"/>
              </a:endParaRPr>
            </a:p>
            <a:p>
              <a:pPr algn="ctr"/>
              <a:r>
                <a:rPr lang="en-US" altLang="zh-CN" sz="1400">
                  <a:latin typeface="Tahoma" panose="020B0604030504040204" pitchFamily="34" charset="0"/>
                </a:rPr>
                <a:t>owner</a:t>
              </a:r>
              <a:endParaRPr lang="en-US" altLang="zh-CN" sz="1400">
                <a:latin typeface="Tahoma" panose="020B0604030504040204" pitchFamily="34" charset="0"/>
              </a:endParaRPr>
            </a:p>
          </p:txBody>
        </p:sp>
        <p:sp>
          <p:nvSpPr>
            <p:cNvPr id="201733" name="矩形 201732"/>
            <p:cNvSpPr/>
            <p:nvPr/>
          </p:nvSpPr>
          <p:spPr>
            <a:xfrm>
              <a:off x="1090" y="1134"/>
              <a:ext cx="409" cy="453"/>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p>
              <a:pPr algn="ctr"/>
              <a:endParaRPr lang="zh-CN" altLang="en-US" dirty="0">
                <a:latin typeface="Tahoma" panose="020B0604030504040204" pitchFamily="34" charset="0"/>
              </a:endParaRPr>
            </a:p>
          </p:txBody>
        </p:sp>
        <p:sp>
          <p:nvSpPr>
            <p:cNvPr id="201734" name="未知"/>
            <p:cNvSpPr/>
            <p:nvPr/>
          </p:nvSpPr>
          <p:spPr>
            <a:xfrm>
              <a:off x="1270" y="1254"/>
              <a:ext cx="71" cy="229"/>
            </a:xfrm>
            <a:custGeom>
              <a:avLst/>
              <a:gdLst/>
              <a:ahLst/>
              <a:cxnLst/>
              <a:pathLst>
                <a:path w="71" h="229">
                  <a:moveTo>
                    <a:pt x="48" y="0"/>
                  </a:moveTo>
                  <a:cubicBezTo>
                    <a:pt x="39" y="15"/>
                    <a:pt x="18" y="24"/>
                    <a:pt x="14" y="42"/>
                  </a:cubicBezTo>
                  <a:cubicBezTo>
                    <a:pt x="6" y="82"/>
                    <a:pt x="31" y="107"/>
                    <a:pt x="55" y="132"/>
                  </a:cubicBezTo>
                  <a:cubicBezTo>
                    <a:pt x="71" y="180"/>
                    <a:pt x="57" y="229"/>
                    <a:pt x="0" y="229"/>
                  </a:cubicBez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201735" name="矩形 201734"/>
            <p:cNvSpPr/>
            <p:nvPr/>
          </p:nvSpPr>
          <p:spPr>
            <a:xfrm>
              <a:off x="545" y="1134"/>
              <a:ext cx="409" cy="453"/>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p>
              <a:pPr algn="ctr"/>
              <a:endParaRPr lang="zh-CN" altLang="en-US" dirty="0">
                <a:latin typeface="Tahoma" panose="020B0604030504040204" pitchFamily="34" charset="0"/>
              </a:endParaRPr>
            </a:p>
          </p:txBody>
        </p:sp>
        <p:sp>
          <p:nvSpPr>
            <p:cNvPr id="201736" name="未知"/>
            <p:cNvSpPr/>
            <p:nvPr/>
          </p:nvSpPr>
          <p:spPr>
            <a:xfrm>
              <a:off x="727" y="1270"/>
              <a:ext cx="71" cy="229"/>
            </a:xfrm>
            <a:custGeom>
              <a:avLst/>
              <a:gdLst/>
              <a:ahLst/>
              <a:cxnLst/>
              <a:pathLst>
                <a:path w="71" h="229">
                  <a:moveTo>
                    <a:pt x="48" y="0"/>
                  </a:moveTo>
                  <a:cubicBezTo>
                    <a:pt x="39" y="15"/>
                    <a:pt x="18" y="24"/>
                    <a:pt x="14" y="42"/>
                  </a:cubicBezTo>
                  <a:cubicBezTo>
                    <a:pt x="6" y="82"/>
                    <a:pt x="31" y="107"/>
                    <a:pt x="55" y="132"/>
                  </a:cubicBezTo>
                  <a:cubicBezTo>
                    <a:pt x="71" y="180"/>
                    <a:pt x="57" y="229"/>
                    <a:pt x="0" y="229"/>
                  </a:cubicBez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201737" name="矩形 201736"/>
            <p:cNvSpPr/>
            <p:nvPr/>
          </p:nvSpPr>
          <p:spPr>
            <a:xfrm>
              <a:off x="0" y="1134"/>
              <a:ext cx="409" cy="453"/>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p>
              <a:pPr algn="ctr"/>
              <a:endParaRPr lang="zh-CN" altLang="en-US" dirty="0">
                <a:latin typeface="Tahoma" panose="020B0604030504040204" pitchFamily="34" charset="0"/>
              </a:endParaRPr>
            </a:p>
          </p:txBody>
        </p:sp>
        <p:sp>
          <p:nvSpPr>
            <p:cNvPr id="201738" name="未知"/>
            <p:cNvSpPr/>
            <p:nvPr/>
          </p:nvSpPr>
          <p:spPr>
            <a:xfrm>
              <a:off x="182" y="1270"/>
              <a:ext cx="71" cy="229"/>
            </a:xfrm>
            <a:custGeom>
              <a:avLst/>
              <a:gdLst/>
              <a:ahLst/>
              <a:cxnLst/>
              <a:pathLst>
                <a:path w="71" h="229">
                  <a:moveTo>
                    <a:pt x="48" y="0"/>
                  </a:moveTo>
                  <a:cubicBezTo>
                    <a:pt x="39" y="15"/>
                    <a:pt x="18" y="24"/>
                    <a:pt x="14" y="42"/>
                  </a:cubicBezTo>
                  <a:cubicBezTo>
                    <a:pt x="6" y="82"/>
                    <a:pt x="31" y="107"/>
                    <a:pt x="55" y="132"/>
                  </a:cubicBezTo>
                  <a:cubicBezTo>
                    <a:pt x="71" y="180"/>
                    <a:pt x="57" y="229"/>
                    <a:pt x="0" y="229"/>
                  </a:cubicBez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201739" name="直接连接符 201738"/>
            <p:cNvSpPr/>
            <p:nvPr/>
          </p:nvSpPr>
          <p:spPr>
            <a:xfrm>
              <a:off x="409" y="1406"/>
              <a:ext cx="136" cy="0"/>
            </a:xfrm>
            <a:prstGeom prst="line">
              <a:avLst/>
            </a:prstGeom>
            <a:ln w="19050" cap="flat" cmpd="sng">
              <a:solidFill>
                <a:schemeClr val="tx1"/>
              </a:solidFill>
              <a:prstDash val="solid"/>
              <a:headEnd type="none" w="med" len="med"/>
              <a:tailEnd type="none" w="med" len="med"/>
            </a:ln>
          </p:spPr>
        </p:sp>
        <p:sp>
          <p:nvSpPr>
            <p:cNvPr id="201740" name="直接连接符 201739"/>
            <p:cNvSpPr/>
            <p:nvPr/>
          </p:nvSpPr>
          <p:spPr>
            <a:xfrm>
              <a:off x="954" y="1406"/>
              <a:ext cx="136" cy="0"/>
            </a:xfrm>
            <a:prstGeom prst="line">
              <a:avLst/>
            </a:prstGeom>
            <a:ln w="19050" cap="flat" cmpd="sng">
              <a:solidFill>
                <a:schemeClr val="tx1"/>
              </a:solidFill>
              <a:prstDash val="solid"/>
              <a:headEnd type="none" w="med" len="med"/>
              <a:tailEnd type="none" w="med" len="med"/>
            </a:ln>
          </p:spPr>
        </p:sp>
        <p:sp>
          <p:nvSpPr>
            <p:cNvPr id="201741" name="左大括号 201740"/>
            <p:cNvSpPr/>
            <p:nvPr/>
          </p:nvSpPr>
          <p:spPr>
            <a:xfrm rot="16200000">
              <a:off x="723" y="1085"/>
              <a:ext cx="45" cy="1406"/>
            </a:xfrm>
            <a:prstGeom prst="leftBrace">
              <a:avLst>
                <a:gd name="adj1" fmla="val 260370"/>
                <a:gd name="adj2" fmla="val 50000"/>
              </a:avLst>
            </a:prstGeom>
            <a:noFill/>
            <a:ln w="19050" cap="flat" cmpd="sng">
              <a:solidFill>
                <a:schemeClr val="tx1"/>
              </a:solidFill>
              <a:prstDash val="solid"/>
              <a:headEnd type="none" w="med" len="med"/>
              <a:tailEnd type="none" w="med" len="med"/>
            </a:ln>
          </p:spPr>
          <p:txBody>
            <a:bodyPr/>
            <a:p>
              <a:endParaRPr lang="zh-CN" altLang="en-US"/>
            </a:p>
          </p:txBody>
        </p:sp>
        <p:sp>
          <p:nvSpPr>
            <p:cNvPr id="201742" name="文本框 201741"/>
            <p:cNvSpPr txBox="1"/>
            <p:nvPr/>
          </p:nvSpPr>
          <p:spPr>
            <a:xfrm>
              <a:off x="319" y="1995"/>
              <a:ext cx="861" cy="250"/>
            </a:xfrm>
            <a:prstGeom prst="rect">
              <a:avLst/>
            </a:prstGeom>
            <a:noFill/>
            <a:ln w="9525">
              <a:noFill/>
            </a:ln>
          </p:spPr>
          <p:txBody>
            <a:bodyPr>
              <a:spAutoFit/>
            </a:bodyPr>
            <a:p>
              <a:pPr>
                <a:spcBef>
                  <a:spcPct val="50000"/>
                </a:spcBef>
              </a:pPr>
              <a:r>
                <a:rPr lang="en-US" altLang="zh-CN">
                  <a:latin typeface="Tahoma" panose="020B0604030504040204" pitchFamily="34" charset="0"/>
                </a:rPr>
                <a:t>Entry set</a:t>
              </a:r>
              <a:endParaRPr lang="en-US" altLang="zh-CN">
                <a:latin typeface="Tahoma" panose="020B0604030504040204" pitchFamily="34" charset="0"/>
              </a:endParaRPr>
            </a:p>
          </p:txBody>
        </p:sp>
        <p:sp>
          <p:nvSpPr>
            <p:cNvPr id="201743" name="矩形 201742"/>
            <p:cNvSpPr/>
            <p:nvPr/>
          </p:nvSpPr>
          <p:spPr>
            <a:xfrm>
              <a:off x="3765" y="1134"/>
              <a:ext cx="409" cy="453"/>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p>
              <a:pPr algn="ctr"/>
              <a:endParaRPr lang="zh-CN" altLang="en-US" dirty="0">
                <a:latin typeface="Tahoma" panose="020B0604030504040204" pitchFamily="34" charset="0"/>
              </a:endParaRPr>
            </a:p>
          </p:txBody>
        </p:sp>
        <p:sp>
          <p:nvSpPr>
            <p:cNvPr id="201744" name="未知"/>
            <p:cNvSpPr/>
            <p:nvPr/>
          </p:nvSpPr>
          <p:spPr>
            <a:xfrm>
              <a:off x="3945" y="1254"/>
              <a:ext cx="71" cy="229"/>
            </a:xfrm>
            <a:custGeom>
              <a:avLst/>
              <a:gdLst/>
              <a:ahLst/>
              <a:cxnLst/>
              <a:pathLst>
                <a:path w="71" h="229">
                  <a:moveTo>
                    <a:pt x="48" y="0"/>
                  </a:moveTo>
                  <a:cubicBezTo>
                    <a:pt x="39" y="15"/>
                    <a:pt x="18" y="24"/>
                    <a:pt x="14" y="42"/>
                  </a:cubicBezTo>
                  <a:cubicBezTo>
                    <a:pt x="6" y="82"/>
                    <a:pt x="31" y="107"/>
                    <a:pt x="55" y="132"/>
                  </a:cubicBezTo>
                  <a:cubicBezTo>
                    <a:pt x="71" y="180"/>
                    <a:pt x="57" y="229"/>
                    <a:pt x="0" y="229"/>
                  </a:cubicBez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201745" name="矩形 201744"/>
            <p:cNvSpPr/>
            <p:nvPr/>
          </p:nvSpPr>
          <p:spPr>
            <a:xfrm>
              <a:off x="3220" y="1134"/>
              <a:ext cx="409" cy="453"/>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p>
              <a:pPr algn="ctr"/>
              <a:endParaRPr lang="zh-CN" altLang="en-US" dirty="0">
                <a:latin typeface="Tahoma" panose="020B0604030504040204" pitchFamily="34" charset="0"/>
              </a:endParaRPr>
            </a:p>
          </p:txBody>
        </p:sp>
        <p:sp>
          <p:nvSpPr>
            <p:cNvPr id="201746" name="未知"/>
            <p:cNvSpPr/>
            <p:nvPr/>
          </p:nvSpPr>
          <p:spPr>
            <a:xfrm>
              <a:off x="3402" y="1270"/>
              <a:ext cx="71" cy="229"/>
            </a:xfrm>
            <a:custGeom>
              <a:avLst/>
              <a:gdLst/>
              <a:ahLst/>
              <a:cxnLst/>
              <a:pathLst>
                <a:path w="71" h="229">
                  <a:moveTo>
                    <a:pt x="48" y="0"/>
                  </a:moveTo>
                  <a:cubicBezTo>
                    <a:pt x="39" y="15"/>
                    <a:pt x="18" y="24"/>
                    <a:pt x="14" y="42"/>
                  </a:cubicBezTo>
                  <a:cubicBezTo>
                    <a:pt x="6" y="82"/>
                    <a:pt x="31" y="107"/>
                    <a:pt x="55" y="132"/>
                  </a:cubicBezTo>
                  <a:cubicBezTo>
                    <a:pt x="71" y="180"/>
                    <a:pt x="57" y="229"/>
                    <a:pt x="0" y="229"/>
                  </a:cubicBez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201747" name="矩形 201746"/>
            <p:cNvSpPr/>
            <p:nvPr/>
          </p:nvSpPr>
          <p:spPr>
            <a:xfrm>
              <a:off x="2675" y="1134"/>
              <a:ext cx="409" cy="453"/>
            </a:xfrm>
            <a:prstGeom prst="rect">
              <a:avLst/>
            </a:prstGeom>
            <a:solidFill>
              <a:schemeClr val="bg1"/>
            </a:solidFill>
            <a:ln w="19050" cap="flat" cmpd="sng">
              <a:solidFill>
                <a:schemeClr val="tx1"/>
              </a:solidFill>
              <a:prstDash val="solid"/>
              <a:miter/>
              <a:headEnd type="none" w="med" len="med"/>
              <a:tailEnd type="none" w="med" len="med"/>
            </a:ln>
          </p:spPr>
          <p:txBody>
            <a:bodyPr wrap="none" anchor="ctr"/>
            <a:p>
              <a:pPr algn="ctr"/>
              <a:endParaRPr lang="zh-CN" altLang="en-US" dirty="0">
                <a:latin typeface="Tahoma" panose="020B0604030504040204" pitchFamily="34" charset="0"/>
              </a:endParaRPr>
            </a:p>
          </p:txBody>
        </p:sp>
        <p:sp>
          <p:nvSpPr>
            <p:cNvPr id="201748" name="未知"/>
            <p:cNvSpPr/>
            <p:nvPr/>
          </p:nvSpPr>
          <p:spPr>
            <a:xfrm>
              <a:off x="2859" y="1270"/>
              <a:ext cx="71" cy="229"/>
            </a:xfrm>
            <a:custGeom>
              <a:avLst/>
              <a:gdLst/>
              <a:ahLst/>
              <a:cxnLst/>
              <a:pathLst>
                <a:path w="71" h="229">
                  <a:moveTo>
                    <a:pt x="48" y="0"/>
                  </a:moveTo>
                  <a:cubicBezTo>
                    <a:pt x="39" y="15"/>
                    <a:pt x="18" y="24"/>
                    <a:pt x="14" y="42"/>
                  </a:cubicBezTo>
                  <a:cubicBezTo>
                    <a:pt x="6" y="82"/>
                    <a:pt x="31" y="107"/>
                    <a:pt x="55" y="132"/>
                  </a:cubicBezTo>
                  <a:cubicBezTo>
                    <a:pt x="71" y="180"/>
                    <a:pt x="57" y="229"/>
                    <a:pt x="0" y="229"/>
                  </a:cubicBez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201749" name="直接连接符 201748"/>
            <p:cNvSpPr/>
            <p:nvPr/>
          </p:nvSpPr>
          <p:spPr>
            <a:xfrm>
              <a:off x="3084" y="1406"/>
              <a:ext cx="136" cy="0"/>
            </a:xfrm>
            <a:prstGeom prst="line">
              <a:avLst/>
            </a:prstGeom>
            <a:ln w="19050" cap="flat" cmpd="sng">
              <a:solidFill>
                <a:schemeClr val="tx1"/>
              </a:solidFill>
              <a:prstDash val="solid"/>
              <a:headEnd type="none" w="med" len="med"/>
              <a:tailEnd type="none" w="med" len="med"/>
            </a:ln>
          </p:spPr>
        </p:sp>
        <p:sp>
          <p:nvSpPr>
            <p:cNvPr id="201750" name="直接连接符 201749"/>
            <p:cNvSpPr/>
            <p:nvPr/>
          </p:nvSpPr>
          <p:spPr>
            <a:xfrm>
              <a:off x="3629" y="1406"/>
              <a:ext cx="136" cy="0"/>
            </a:xfrm>
            <a:prstGeom prst="line">
              <a:avLst/>
            </a:prstGeom>
            <a:ln w="19050" cap="flat" cmpd="sng">
              <a:solidFill>
                <a:schemeClr val="tx1"/>
              </a:solidFill>
              <a:prstDash val="solid"/>
              <a:headEnd type="none" w="med" len="med"/>
              <a:tailEnd type="none" w="med" len="med"/>
            </a:ln>
          </p:spPr>
        </p:sp>
        <p:sp>
          <p:nvSpPr>
            <p:cNvPr id="201751" name="左大括号 201750"/>
            <p:cNvSpPr/>
            <p:nvPr/>
          </p:nvSpPr>
          <p:spPr>
            <a:xfrm rot="16200000">
              <a:off x="3398" y="1085"/>
              <a:ext cx="45" cy="1406"/>
            </a:xfrm>
            <a:prstGeom prst="leftBrace">
              <a:avLst>
                <a:gd name="adj1" fmla="val 260370"/>
                <a:gd name="adj2" fmla="val 50000"/>
              </a:avLst>
            </a:prstGeom>
            <a:noFill/>
            <a:ln w="19050" cap="flat" cmpd="sng">
              <a:solidFill>
                <a:schemeClr val="tx1"/>
              </a:solidFill>
              <a:prstDash val="solid"/>
              <a:headEnd type="none" w="med" len="med"/>
              <a:tailEnd type="none" w="med" len="med"/>
            </a:ln>
          </p:spPr>
          <p:txBody>
            <a:bodyPr/>
            <a:p>
              <a:endParaRPr lang="zh-CN" altLang="en-US"/>
            </a:p>
          </p:txBody>
        </p:sp>
        <p:sp>
          <p:nvSpPr>
            <p:cNvPr id="201752" name="文本框 201751"/>
            <p:cNvSpPr txBox="1"/>
            <p:nvPr/>
          </p:nvSpPr>
          <p:spPr>
            <a:xfrm>
              <a:off x="2994" y="1995"/>
              <a:ext cx="861" cy="250"/>
            </a:xfrm>
            <a:prstGeom prst="rect">
              <a:avLst/>
            </a:prstGeom>
            <a:noFill/>
            <a:ln w="9525">
              <a:noFill/>
            </a:ln>
          </p:spPr>
          <p:txBody>
            <a:bodyPr>
              <a:spAutoFit/>
            </a:bodyPr>
            <a:p>
              <a:pPr>
                <a:spcBef>
                  <a:spcPct val="50000"/>
                </a:spcBef>
              </a:pPr>
              <a:r>
                <a:rPr lang="en-US" altLang="zh-CN">
                  <a:latin typeface="Tahoma" panose="020B0604030504040204" pitchFamily="34" charset="0"/>
                </a:rPr>
                <a:t>wait set</a:t>
              </a:r>
              <a:endParaRPr lang="en-US" altLang="zh-CN">
                <a:latin typeface="Tahoma" panose="020B0604030504040204" pitchFamily="34" charset="0"/>
              </a:endParaRPr>
            </a:p>
          </p:txBody>
        </p:sp>
        <p:sp>
          <p:nvSpPr>
            <p:cNvPr id="201753" name="未知"/>
            <p:cNvSpPr/>
            <p:nvPr/>
          </p:nvSpPr>
          <p:spPr>
            <a:xfrm>
              <a:off x="2017" y="1179"/>
              <a:ext cx="71" cy="229"/>
            </a:xfrm>
            <a:custGeom>
              <a:avLst/>
              <a:gdLst/>
              <a:ahLst/>
              <a:cxnLst/>
              <a:pathLst>
                <a:path w="71" h="229">
                  <a:moveTo>
                    <a:pt x="48" y="0"/>
                  </a:moveTo>
                  <a:cubicBezTo>
                    <a:pt x="39" y="15"/>
                    <a:pt x="18" y="24"/>
                    <a:pt x="14" y="42"/>
                  </a:cubicBezTo>
                  <a:cubicBezTo>
                    <a:pt x="6" y="82"/>
                    <a:pt x="31" y="107"/>
                    <a:pt x="55" y="132"/>
                  </a:cubicBezTo>
                  <a:cubicBezTo>
                    <a:pt x="71" y="180"/>
                    <a:pt x="57" y="229"/>
                    <a:pt x="0" y="229"/>
                  </a:cubicBezTo>
                </a:path>
              </a:pathLst>
            </a:custGeom>
            <a:noFill/>
            <a:ln w="19050" cap="flat" cmpd="sng">
              <a:solidFill>
                <a:schemeClr val="tx1"/>
              </a:solidFill>
              <a:prstDash val="solid"/>
              <a:headEnd type="none" w="med" len="med"/>
              <a:tailEnd type="none" w="med" len="med"/>
            </a:ln>
          </p:spPr>
          <p:txBody>
            <a:bodyPr/>
            <a:p>
              <a:endParaRPr lang="zh-CN" altLang="en-US"/>
            </a:p>
          </p:txBody>
        </p:sp>
        <p:sp>
          <p:nvSpPr>
            <p:cNvPr id="201754" name="直接连接符 201753"/>
            <p:cNvSpPr/>
            <p:nvPr/>
          </p:nvSpPr>
          <p:spPr>
            <a:xfrm>
              <a:off x="1498" y="1406"/>
              <a:ext cx="227" cy="0"/>
            </a:xfrm>
            <a:prstGeom prst="line">
              <a:avLst/>
            </a:prstGeom>
            <a:ln w="19050" cap="flat" cmpd="sng">
              <a:solidFill>
                <a:schemeClr val="tx1"/>
              </a:solidFill>
              <a:prstDash val="solid"/>
              <a:headEnd type="none" w="med" len="med"/>
              <a:tailEnd type="none" w="med" len="med"/>
            </a:ln>
          </p:spPr>
        </p:sp>
        <p:sp>
          <p:nvSpPr>
            <p:cNvPr id="201755" name="直接连接符 201754"/>
            <p:cNvSpPr/>
            <p:nvPr/>
          </p:nvSpPr>
          <p:spPr>
            <a:xfrm>
              <a:off x="2405" y="1406"/>
              <a:ext cx="272" cy="0"/>
            </a:xfrm>
            <a:prstGeom prst="line">
              <a:avLst/>
            </a:prstGeom>
            <a:ln w="19050" cap="flat" cmpd="sng">
              <a:solidFill>
                <a:schemeClr val="tx1"/>
              </a:solidFill>
              <a:prstDash val="solid"/>
              <a:headEnd type="none" w="med" len="med"/>
              <a:tailEnd type="none" w="med" len="med"/>
            </a:ln>
          </p:spPr>
        </p:sp>
        <p:sp>
          <p:nvSpPr>
            <p:cNvPr id="201756" name="文本框 201755"/>
            <p:cNvSpPr txBox="1"/>
            <p:nvPr/>
          </p:nvSpPr>
          <p:spPr>
            <a:xfrm>
              <a:off x="2360" y="838"/>
              <a:ext cx="499" cy="250"/>
            </a:xfrm>
            <a:prstGeom prst="rect">
              <a:avLst/>
            </a:prstGeom>
            <a:noFill/>
            <a:ln w="9525">
              <a:noFill/>
            </a:ln>
          </p:spPr>
          <p:txBody>
            <a:bodyPr>
              <a:spAutoFit/>
            </a:bodyPr>
            <a:p>
              <a:pPr>
                <a:spcBef>
                  <a:spcPct val="50000"/>
                </a:spcBef>
              </a:pPr>
              <a:r>
                <a:rPr lang="en-US" altLang="zh-CN">
                  <a:latin typeface="Tahoma" panose="020B0604030504040204" pitchFamily="34" charset="0"/>
                </a:rPr>
                <a:t>wait</a:t>
              </a:r>
              <a:endParaRPr lang="en-US" altLang="zh-CN">
                <a:latin typeface="Tahoma" panose="020B0604030504040204" pitchFamily="34" charset="0"/>
              </a:endParaRPr>
            </a:p>
          </p:txBody>
        </p:sp>
        <p:sp>
          <p:nvSpPr>
            <p:cNvPr id="201757" name="直接连接符 201756"/>
            <p:cNvSpPr/>
            <p:nvPr/>
          </p:nvSpPr>
          <p:spPr>
            <a:xfrm>
              <a:off x="636" y="998"/>
              <a:ext cx="1179" cy="0"/>
            </a:xfrm>
            <a:prstGeom prst="line">
              <a:avLst/>
            </a:prstGeom>
            <a:ln w="19050" cap="flat" cmpd="sng">
              <a:solidFill>
                <a:schemeClr val="tx1"/>
              </a:solidFill>
              <a:prstDash val="solid"/>
              <a:headEnd type="none" w="med" len="med"/>
              <a:tailEnd type="triangle" w="med" len="med"/>
            </a:ln>
          </p:spPr>
        </p:sp>
        <p:sp>
          <p:nvSpPr>
            <p:cNvPr id="201758" name="文本框 201757"/>
            <p:cNvSpPr txBox="1"/>
            <p:nvPr/>
          </p:nvSpPr>
          <p:spPr>
            <a:xfrm>
              <a:off x="636" y="680"/>
              <a:ext cx="1270" cy="250"/>
            </a:xfrm>
            <a:prstGeom prst="rect">
              <a:avLst/>
            </a:prstGeom>
            <a:noFill/>
            <a:ln w="9525">
              <a:noFill/>
            </a:ln>
          </p:spPr>
          <p:txBody>
            <a:bodyPr>
              <a:spAutoFit/>
            </a:bodyPr>
            <a:p>
              <a:pPr>
                <a:spcBef>
                  <a:spcPct val="50000"/>
                </a:spcBef>
              </a:pPr>
              <a:r>
                <a:rPr lang="en-US" altLang="zh-CN">
                  <a:latin typeface="Tahoma" panose="020B0604030504040204" pitchFamily="34" charset="0"/>
                </a:rPr>
                <a:t>Acquire lock</a:t>
              </a:r>
              <a:endParaRPr lang="en-US" altLang="zh-CN">
                <a:latin typeface="Tahoma" panose="020B0604030504040204" pitchFamily="34" charset="0"/>
              </a:endParaRPr>
            </a:p>
          </p:txBody>
        </p:sp>
        <p:sp>
          <p:nvSpPr>
            <p:cNvPr id="201759" name="未知"/>
            <p:cNvSpPr/>
            <p:nvPr/>
          </p:nvSpPr>
          <p:spPr>
            <a:xfrm>
              <a:off x="455" y="317"/>
              <a:ext cx="2993" cy="681"/>
            </a:xfrm>
            <a:custGeom>
              <a:avLst/>
              <a:gdLst/>
              <a:ahLst/>
              <a:cxnLst/>
              <a:pathLst>
                <a:path w="2993" h="681">
                  <a:moveTo>
                    <a:pt x="2993" y="681"/>
                  </a:moveTo>
                  <a:lnTo>
                    <a:pt x="2993" y="0"/>
                  </a:lnTo>
                  <a:lnTo>
                    <a:pt x="0" y="0"/>
                  </a:lnTo>
                  <a:lnTo>
                    <a:pt x="0" y="544"/>
                  </a:lnTo>
                </a:path>
              </a:pathLst>
            </a:custGeom>
            <a:noFill/>
            <a:ln w="19050" cap="flat" cmpd="sng">
              <a:solidFill>
                <a:schemeClr val="tx1"/>
              </a:solidFill>
              <a:prstDash val="solid"/>
              <a:headEnd type="none" w="med" len="med"/>
              <a:tailEnd type="triangle" w="med" len="med"/>
            </a:ln>
          </p:spPr>
          <p:txBody>
            <a:bodyPr/>
            <a:p>
              <a:endParaRPr lang="zh-CN" altLang="en-US"/>
            </a:p>
          </p:txBody>
        </p:sp>
        <p:sp>
          <p:nvSpPr>
            <p:cNvPr id="201760" name="文本框 201759"/>
            <p:cNvSpPr txBox="1"/>
            <p:nvPr/>
          </p:nvSpPr>
          <p:spPr>
            <a:xfrm>
              <a:off x="1362" y="0"/>
              <a:ext cx="1496" cy="250"/>
            </a:xfrm>
            <a:prstGeom prst="rect">
              <a:avLst/>
            </a:prstGeom>
            <a:noFill/>
            <a:ln w="9525">
              <a:noFill/>
            </a:ln>
          </p:spPr>
          <p:txBody>
            <a:bodyPr>
              <a:spAutoFit/>
            </a:bodyPr>
            <a:p>
              <a:pPr>
                <a:spcBef>
                  <a:spcPct val="50000"/>
                </a:spcBef>
              </a:pPr>
              <a:r>
                <a:rPr lang="en-US" altLang="zh-CN">
                  <a:latin typeface="Tahoma" panose="020B0604030504040204" pitchFamily="34" charset="0"/>
                </a:rPr>
                <a:t>notify,  notifyAll</a:t>
              </a:r>
              <a:endParaRPr lang="en-US" altLang="zh-CN">
                <a:latin typeface="Tahoma" panose="020B0604030504040204" pitchFamily="34" charset="0"/>
              </a:endParaRPr>
            </a:p>
          </p:txBody>
        </p:sp>
      </p:gr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2754" name="标题 202753"/>
          <p:cNvSpPr>
            <a:spLocks noGrp="1"/>
          </p:cNvSpPr>
          <p:nvPr>
            <p:ph type="title"/>
          </p:nvPr>
        </p:nvSpPr>
        <p:spPr/>
        <p:txBody>
          <a:bodyPr anchor="b"/>
          <a:p>
            <a:r>
              <a:rPr lang="en-US" altLang="zh-CN"/>
              <a:t>Entry set and wait set</a:t>
            </a:r>
            <a:endParaRPr lang="en-US" altLang="zh-CN"/>
          </a:p>
        </p:txBody>
      </p:sp>
      <p:sp>
        <p:nvSpPr>
          <p:cNvPr id="202755" name="文本占位符 202754"/>
          <p:cNvSpPr>
            <a:spLocks noGrp="1"/>
          </p:cNvSpPr>
          <p:nvPr>
            <p:ph type="body" idx="1"/>
          </p:nvPr>
        </p:nvSpPr>
        <p:spPr/>
        <p:txBody>
          <a:bodyPr/>
          <a:p>
            <a:r>
              <a:rPr lang="zh-CN" altLang="en-US" sz="2800" b="1"/>
              <a:t>锁的持有者执行</a:t>
            </a:r>
            <a:r>
              <a:rPr lang="en-US" altLang="zh-CN" sz="2800" b="1"/>
              <a:t>wait</a:t>
            </a:r>
            <a:r>
              <a:rPr lang="zh-CN" altLang="en-US" sz="2800" b="1"/>
              <a:t>操作</a:t>
            </a:r>
            <a:r>
              <a:rPr lang="en-US" altLang="zh-CN" sz="2800" b="1"/>
              <a:t>, </a:t>
            </a:r>
            <a:r>
              <a:rPr lang="zh-CN" altLang="en-US" sz="2800" b="1"/>
              <a:t>状态改为</a:t>
            </a:r>
            <a:r>
              <a:rPr lang="en-US" altLang="zh-CN" sz="2800" b="1"/>
              <a:t>blocked,</a:t>
            </a:r>
            <a:r>
              <a:rPr lang="zh-CN" altLang="en-US" sz="2800" b="1"/>
              <a:t>释放所持有的锁</a:t>
            </a:r>
            <a:r>
              <a:rPr lang="en-US" altLang="zh-CN" sz="2800" b="1"/>
              <a:t>, </a:t>
            </a:r>
            <a:r>
              <a:rPr lang="zh-CN" altLang="en-US" sz="2800" b="1"/>
              <a:t>进入</a:t>
            </a:r>
            <a:r>
              <a:rPr lang="en-US" altLang="zh-CN" sz="2800" b="1"/>
              <a:t>wait set; </a:t>
            </a:r>
            <a:r>
              <a:rPr lang="zh-CN" altLang="en-US" sz="2800" b="1"/>
              <a:t>若</a:t>
            </a:r>
            <a:r>
              <a:rPr lang="en-US" altLang="zh-CN" sz="2800" b="1"/>
              <a:t>entry set</a:t>
            </a:r>
            <a:r>
              <a:rPr lang="zh-CN" altLang="en-US" sz="2800" b="1"/>
              <a:t>非空</a:t>
            </a:r>
            <a:r>
              <a:rPr lang="en-US" altLang="zh-CN" sz="2800" b="1"/>
              <a:t>,</a:t>
            </a:r>
            <a:r>
              <a:rPr lang="zh-CN" altLang="en-US" sz="2800" b="1"/>
              <a:t>选择其一进入同步方法</a:t>
            </a:r>
            <a:r>
              <a:rPr lang="en-US" altLang="zh-CN" sz="2800" b="1"/>
              <a:t>.</a:t>
            </a:r>
            <a:endParaRPr lang="en-US" altLang="zh-CN" sz="2800" b="1"/>
          </a:p>
          <a:p>
            <a:r>
              <a:rPr lang="zh-CN" altLang="en-US" sz="2800" b="1"/>
              <a:t>锁的持有者执行</a:t>
            </a:r>
            <a:r>
              <a:rPr lang="en-US" altLang="zh-CN" sz="2800" b="1"/>
              <a:t>notify</a:t>
            </a:r>
            <a:r>
              <a:rPr lang="zh-CN" altLang="en-US" sz="2800" b="1"/>
              <a:t>操作</a:t>
            </a:r>
            <a:r>
              <a:rPr lang="en-US" altLang="zh-CN" sz="2800" b="1"/>
              <a:t>, </a:t>
            </a:r>
            <a:r>
              <a:rPr lang="zh-CN" altLang="en-US" sz="2800" b="1"/>
              <a:t>任选</a:t>
            </a:r>
            <a:r>
              <a:rPr lang="en-US" altLang="zh-CN" sz="2800" b="1"/>
              <a:t>wait set</a:t>
            </a:r>
            <a:r>
              <a:rPr lang="zh-CN" altLang="en-US" sz="2800" b="1"/>
              <a:t>上的一个线程</a:t>
            </a:r>
            <a:r>
              <a:rPr lang="en-US" altLang="zh-CN" sz="2800" b="1"/>
              <a:t>, </a:t>
            </a:r>
            <a:r>
              <a:rPr lang="zh-CN" altLang="en-US" sz="2800" b="1"/>
              <a:t>入</a:t>
            </a:r>
            <a:r>
              <a:rPr lang="en-US" altLang="zh-CN" sz="2800" b="1"/>
              <a:t>entry set, </a:t>
            </a:r>
            <a:r>
              <a:rPr lang="zh-CN" altLang="en-US" sz="2800" b="1"/>
              <a:t>状态改为</a:t>
            </a:r>
            <a:r>
              <a:rPr lang="en-US" altLang="zh-CN" sz="2800" b="1"/>
              <a:t>runnable. </a:t>
            </a:r>
            <a:endParaRPr lang="en-US" altLang="zh-CN" sz="2800" b="1"/>
          </a:p>
          <a:p>
            <a:r>
              <a:rPr lang="zh-CN" altLang="en-US" sz="2800" b="1"/>
              <a:t>锁的持有者执行</a:t>
            </a:r>
            <a:r>
              <a:rPr lang="en-US" altLang="zh-CN" sz="2800" b="1"/>
              <a:t>notifyAll</a:t>
            </a:r>
            <a:r>
              <a:rPr lang="zh-CN" altLang="en-US" sz="2800" b="1"/>
              <a:t>操作</a:t>
            </a:r>
            <a:r>
              <a:rPr lang="en-US" altLang="zh-CN" sz="2800" b="1"/>
              <a:t>, wait set</a:t>
            </a:r>
            <a:r>
              <a:rPr lang="zh-CN" altLang="en-US" sz="2800" b="1"/>
              <a:t>上的所有线程出</a:t>
            </a:r>
            <a:r>
              <a:rPr lang="en-US" altLang="zh-CN" sz="2800" b="1"/>
              <a:t>wait set, </a:t>
            </a:r>
            <a:r>
              <a:rPr lang="zh-CN" altLang="en-US" sz="2800" b="1"/>
              <a:t>入</a:t>
            </a:r>
            <a:r>
              <a:rPr lang="en-US" altLang="zh-CN" sz="2800" b="1"/>
              <a:t>entry set, </a:t>
            </a:r>
            <a:r>
              <a:rPr lang="zh-CN" altLang="en-US" sz="2800" b="1"/>
              <a:t>状态改为</a:t>
            </a:r>
            <a:r>
              <a:rPr lang="en-US" altLang="zh-CN" sz="2800" b="1"/>
              <a:t>runnable.</a:t>
            </a:r>
            <a:endParaRPr lang="en-US" altLang="zh-CN" sz="2800" b="1"/>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3778" name="标题 203777"/>
          <p:cNvSpPr>
            <a:spLocks noGrp="1"/>
          </p:cNvSpPr>
          <p:nvPr>
            <p:ph type="title"/>
          </p:nvPr>
        </p:nvSpPr>
        <p:spPr/>
        <p:txBody>
          <a:bodyPr anchor="b"/>
          <a:p>
            <a:r>
              <a:rPr lang="zh-CN" altLang="en-US" b="1"/>
              <a:t>例子：生产</a:t>
            </a:r>
            <a:r>
              <a:rPr lang="en-US" altLang="zh-CN" b="1"/>
              <a:t>/</a:t>
            </a:r>
            <a:r>
              <a:rPr lang="zh-CN" altLang="en-US" b="1"/>
              <a:t>消费问题</a:t>
            </a:r>
            <a:r>
              <a:rPr lang="en-US" altLang="zh-CN" b="1"/>
              <a:t>--Java</a:t>
            </a:r>
            <a:endParaRPr lang="en-US" altLang="zh-CN" b="1"/>
          </a:p>
        </p:txBody>
      </p:sp>
      <p:sp>
        <p:nvSpPr>
          <p:cNvPr id="203779" name="文本框 203778"/>
          <p:cNvSpPr txBox="1"/>
          <p:nvPr/>
        </p:nvSpPr>
        <p:spPr>
          <a:xfrm>
            <a:off x="609600" y="1828800"/>
            <a:ext cx="8077200" cy="2647950"/>
          </a:xfrm>
          <a:prstGeom prst="rect">
            <a:avLst/>
          </a:prstGeom>
          <a:noFill/>
          <a:ln w="9525">
            <a:noFill/>
          </a:ln>
        </p:spPr>
        <p:txBody>
          <a:bodyPr>
            <a:spAutoFit/>
          </a:bodyPr>
          <a:p>
            <a:pPr>
              <a:spcBef>
                <a:spcPct val="50000"/>
              </a:spcBef>
            </a:pPr>
            <a:r>
              <a:rPr lang="en-US" altLang="zh-CN" sz="2400">
                <a:latin typeface="Comic Sans MS" panose="030F0702030302020204" pitchFamily="66" charset="0"/>
              </a:rPr>
              <a:t>public class Bounded Buffer {</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public BoundedBuffer() {    //</a:t>
            </a:r>
            <a:r>
              <a:rPr lang="zh-CN" altLang="en-US" sz="2400">
                <a:latin typeface="Comic Sans MS" panose="030F0702030302020204" pitchFamily="66" charset="0"/>
              </a:rPr>
              <a:t>缓冲区变量定义</a:t>
            </a:r>
            <a:endParaRPr lang="zh-CN" altLang="en-US" sz="2400">
              <a:latin typeface="Comic Sans MS" panose="030F0702030302020204" pitchFamily="66" charset="0"/>
            </a:endParaRPr>
          </a:p>
          <a:p>
            <a:pPr>
              <a:lnSpc>
                <a:spcPct val="60000"/>
              </a:lnSpc>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count=0; in=0; out=0;</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         buffer=new Object[BUFFER_SIZE];</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a:t>
            </a:r>
            <a:endParaRPr lang="en-US" altLang="zh-CN" sz="2400">
              <a:solidFill>
                <a:srgbClr val="336600"/>
              </a:solidFill>
              <a:latin typeface="Comic Sans MS" panose="030F0702030302020204" pitchFamily="66"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标题 5121"/>
          <p:cNvSpPr>
            <a:spLocks noGrp="1"/>
          </p:cNvSpPr>
          <p:nvPr>
            <p:ph type="title"/>
          </p:nvPr>
        </p:nvSpPr>
        <p:spPr/>
        <p:txBody>
          <a:bodyPr anchor="b"/>
          <a:p>
            <a:r>
              <a:rPr lang="en-US" altLang="zh-CN" b="1"/>
              <a:t>4.1</a:t>
            </a:r>
            <a:r>
              <a:rPr lang="zh-CN" altLang="en-US" b="1"/>
              <a:t>并发进程</a:t>
            </a:r>
            <a:endParaRPr lang="zh-CN" altLang="en-US" b="1"/>
          </a:p>
        </p:txBody>
      </p:sp>
      <p:sp>
        <p:nvSpPr>
          <p:cNvPr id="5123" name="文本占位符 5122"/>
          <p:cNvSpPr>
            <a:spLocks noGrp="1"/>
          </p:cNvSpPr>
          <p:nvPr>
            <p:ph type="body" idx="1"/>
          </p:nvPr>
        </p:nvSpPr>
        <p:spPr>
          <a:xfrm>
            <a:off x="971550" y="2017713"/>
            <a:ext cx="7983538" cy="4364037"/>
          </a:xfrm>
        </p:spPr>
        <p:txBody>
          <a:bodyPr/>
          <a:p>
            <a:pPr>
              <a:lnSpc>
                <a:spcPct val="90000"/>
              </a:lnSpc>
            </a:pPr>
            <a:r>
              <a:rPr lang="en-US" altLang="zh-CN" sz="2800" b="1"/>
              <a:t>4.1.1</a:t>
            </a:r>
            <a:r>
              <a:rPr lang="zh-CN" altLang="en-US" sz="2800" b="1"/>
              <a:t>前趋图的定义</a:t>
            </a:r>
            <a:endParaRPr lang="zh-CN" altLang="en-US" sz="2800" b="1"/>
          </a:p>
          <a:p>
            <a:pPr lvl="1">
              <a:lnSpc>
                <a:spcPct val="90000"/>
              </a:lnSpc>
            </a:pPr>
            <a:r>
              <a:rPr lang="zh-CN" altLang="en-US" sz="2400" b="1"/>
              <a:t>前趋图（</a:t>
            </a:r>
            <a:r>
              <a:rPr lang="en-US" altLang="zh-CN" sz="2400" b="1"/>
              <a:t>precedence graph</a:t>
            </a:r>
            <a:r>
              <a:rPr lang="zh-CN" altLang="en-US" sz="2400" b="1"/>
              <a:t>）</a:t>
            </a:r>
            <a:endParaRPr lang="zh-CN" altLang="en-US" sz="2400" b="1"/>
          </a:p>
          <a:p>
            <a:pPr lvl="2">
              <a:lnSpc>
                <a:spcPct val="90000"/>
              </a:lnSpc>
            </a:pPr>
            <a:r>
              <a:rPr lang="zh-CN" altLang="en-US" sz="2000" b="1"/>
              <a:t>有向无环图，图中每个结点表示一个语句、一个计算步骤、或一个进程。</a:t>
            </a:r>
            <a:endParaRPr lang="zh-CN" altLang="en-US" sz="2000" b="1"/>
          </a:p>
          <a:p>
            <a:pPr lvl="2">
              <a:lnSpc>
                <a:spcPct val="90000"/>
              </a:lnSpc>
            </a:pPr>
            <a:r>
              <a:rPr lang="zh-CN" altLang="en-US" sz="2000" b="1"/>
              <a:t>结点间的有向边表示偏序或前趋（</a:t>
            </a:r>
            <a:r>
              <a:rPr lang="en-US" altLang="zh-CN" sz="2000" b="1"/>
              <a:t>precedence relation)</a:t>
            </a:r>
            <a:r>
              <a:rPr lang="zh-CN" altLang="en-US" sz="2000" b="1"/>
              <a:t>关系“→” 。</a:t>
            </a:r>
            <a:endParaRPr lang="zh-CN" altLang="en-US" sz="2000" b="1"/>
          </a:p>
          <a:p>
            <a:pPr lvl="2">
              <a:lnSpc>
                <a:spcPct val="90000"/>
              </a:lnSpc>
            </a:pPr>
            <a:r>
              <a:rPr lang="zh-CN" altLang="en-US" sz="2000" b="1"/>
              <a:t>→</a:t>
            </a:r>
            <a:r>
              <a:rPr lang="en-US" altLang="zh-CN" sz="2000" b="1"/>
              <a:t>={</a:t>
            </a:r>
            <a:r>
              <a:rPr lang="zh-CN" altLang="en-US" sz="2000" b="1"/>
              <a:t>（</a:t>
            </a:r>
            <a:r>
              <a:rPr lang="en-US" altLang="zh-CN" sz="2000" b="1" i="1"/>
              <a:t>Pi</a:t>
            </a:r>
            <a:r>
              <a:rPr lang="zh-CN" altLang="en-US" sz="2000" b="1"/>
              <a:t>，</a:t>
            </a:r>
            <a:r>
              <a:rPr lang="en-US" altLang="zh-CN" sz="2000" b="1" i="1"/>
              <a:t>Pj</a:t>
            </a:r>
            <a:r>
              <a:rPr lang="zh-CN" altLang="en-US" sz="2000" b="1"/>
              <a:t>）</a:t>
            </a:r>
            <a:r>
              <a:rPr lang="en-US" altLang="zh-CN" sz="2000" b="1"/>
              <a:t>|</a:t>
            </a:r>
            <a:r>
              <a:rPr lang="en-US" altLang="zh-CN" sz="2000" b="1" i="1"/>
              <a:t> Pj</a:t>
            </a:r>
            <a:r>
              <a:rPr lang="zh-CN" altLang="en-US" sz="2000" b="1"/>
              <a:t>启动之前</a:t>
            </a:r>
            <a:r>
              <a:rPr lang="en-US" altLang="zh-CN" sz="2000" b="1" i="1"/>
              <a:t>Pi</a:t>
            </a:r>
            <a:r>
              <a:rPr lang="zh-CN" altLang="en-US" sz="2000" b="1"/>
              <a:t>必须已经完成</a:t>
            </a:r>
            <a:r>
              <a:rPr lang="en-US" altLang="zh-CN" sz="2000" b="1"/>
              <a:t>}</a:t>
            </a:r>
            <a:r>
              <a:rPr lang="zh-CN" altLang="en-US" sz="2000" b="1"/>
              <a:t>。</a:t>
            </a:r>
            <a:endParaRPr lang="zh-CN" altLang="en-US" sz="2000" b="1"/>
          </a:p>
          <a:p>
            <a:pPr lvl="2">
              <a:lnSpc>
                <a:spcPct val="90000"/>
              </a:lnSpc>
            </a:pPr>
            <a:r>
              <a:rPr lang="zh-CN" altLang="en-US" sz="2000" b="1"/>
              <a:t>（</a:t>
            </a:r>
            <a:r>
              <a:rPr lang="en-US" altLang="zh-CN" sz="2000" b="1" i="1"/>
              <a:t>Pi</a:t>
            </a:r>
            <a:r>
              <a:rPr lang="zh-CN" altLang="en-US" sz="2000" b="1"/>
              <a:t>，</a:t>
            </a:r>
            <a:r>
              <a:rPr lang="en-US" altLang="zh-CN" sz="2000" b="1" i="1"/>
              <a:t>Pj</a:t>
            </a:r>
            <a:r>
              <a:rPr lang="zh-CN" altLang="en-US" sz="2000" b="1"/>
              <a:t>）∈→可记作</a:t>
            </a:r>
            <a:r>
              <a:rPr lang="en-US" altLang="zh-CN" sz="2000" b="1" i="1"/>
              <a:t>Pi</a:t>
            </a:r>
            <a:r>
              <a:rPr lang="en-US" altLang="zh-CN" sz="2000" b="1"/>
              <a:t>→</a:t>
            </a:r>
            <a:r>
              <a:rPr lang="en-US" altLang="zh-CN" sz="2000" b="1" i="1"/>
              <a:t>Pj, </a:t>
            </a:r>
            <a:r>
              <a:rPr lang="zh-CN" altLang="en-US" sz="2000" b="1"/>
              <a:t>称</a:t>
            </a:r>
            <a:r>
              <a:rPr lang="en-US" altLang="zh-CN" sz="2000" b="1" i="1"/>
              <a:t>Pi</a:t>
            </a:r>
            <a:r>
              <a:rPr lang="zh-CN" altLang="en-US" sz="2000" b="1"/>
              <a:t>是</a:t>
            </a:r>
            <a:r>
              <a:rPr lang="en-US" altLang="zh-CN" sz="2000" b="1" i="1"/>
              <a:t>Pj</a:t>
            </a:r>
            <a:r>
              <a:rPr lang="zh-CN" altLang="en-US" sz="2000" b="1"/>
              <a:t>的前趋，</a:t>
            </a:r>
            <a:r>
              <a:rPr lang="en-US" altLang="zh-CN" sz="2000" b="1" i="1"/>
              <a:t>Pj</a:t>
            </a:r>
            <a:r>
              <a:rPr lang="zh-CN" altLang="en-US" sz="2000" b="1"/>
              <a:t>是</a:t>
            </a:r>
            <a:r>
              <a:rPr lang="en-US" altLang="zh-CN" sz="2000" b="1" i="1"/>
              <a:t>Pi</a:t>
            </a:r>
            <a:r>
              <a:rPr lang="zh-CN" altLang="en-US" sz="2000" b="1"/>
              <a:t>的后继。</a:t>
            </a:r>
            <a:endParaRPr lang="zh-CN" altLang="en-US" sz="2000" b="1"/>
          </a:p>
          <a:p>
            <a:pPr lvl="2">
              <a:lnSpc>
                <a:spcPct val="90000"/>
              </a:lnSpc>
            </a:pPr>
            <a:r>
              <a:rPr lang="zh-CN" altLang="en-US" sz="2000" b="1"/>
              <a:t>在前趋图中，没有前趋的结点称为初始结点，没有后继的结点称为终止结点。</a:t>
            </a:r>
            <a:endParaRPr lang="zh-CN" altLang="en-US" sz="2000" b="1"/>
          </a:p>
          <a:p>
            <a:pPr lvl="2">
              <a:lnSpc>
                <a:spcPct val="90000"/>
              </a:lnSpc>
            </a:pPr>
            <a:r>
              <a:rPr lang="zh-CN" altLang="en-US" sz="2000" b="1"/>
              <a:t>每个结点可以有一个权重</a:t>
            </a:r>
            <a:r>
              <a:rPr lang="en-US" altLang="zh-CN" sz="2000" b="1"/>
              <a:t>(weight)</a:t>
            </a:r>
            <a:r>
              <a:rPr lang="zh-CN" altLang="en-US" sz="2000" b="1"/>
              <a:t>，它可以表示该结点所包含的程序量或计算时间。</a:t>
            </a:r>
            <a:endParaRPr lang="zh-CN" altLang="en-US" sz="2000"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p:cNvSpPr>
          <p:nvPr>
            <p:ph type="title" idx="4294967295"/>
          </p:nvPr>
        </p:nvSpPr>
        <p:spPr/>
        <p:txBody>
          <a:bodyPr vert="horz" wrap="square" anchor="ctr"/>
          <a:p>
            <a:r>
              <a:rPr lang="zh-CN" altLang="en-US" sz="4800" b="1" dirty="0"/>
              <a:t>两进程申请两个独占性资源</a:t>
            </a:r>
            <a:endParaRPr lang="zh-CN" altLang="en-US" sz="4800" b="1" dirty="0"/>
          </a:p>
        </p:txBody>
      </p:sp>
      <p:sp>
        <p:nvSpPr>
          <p:cNvPr id="22531" name="Rectangle 3"/>
          <p:cNvSpPr>
            <a:spLocks noGrp="1"/>
          </p:cNvSpPr>
          <p:nvPr>
            <p:ph idx="1"/>
          </p:nvPr>
        </p:nvSpPr>
        <p:spPr/>
        <p:txBody>
          <a:bodyPr vert="horz" wrap="square" anchor="t"/>
          <a:p>
            <a:r>
              <a:rPr lang="zh-CN" altLang="en-US"/>
              <a:t>分析</a:t>
            </a:r>
            <a:r>
              <a:rPr lang="en-US" altLang="zh-CN"/>
              <a:t>: (1)</a:t>
            </a:r>
            <a:r>
              <a:rPr lang="zh-CN" altLang="en-US"/>
              <a:t>若</a:t>
            </a:r>
            <a:r>
              <a:rPr lang="en-US" altLang="zh-CN"/>
              <a:t>P1</a:t>
            </a:r>
            <a:r>
              <a:rPr lang="zh-CN" altLang="en-US"/>
              <a:t>推进到①</a:t>
            </a:r>
            <a:r>
              <a:rPr lang="en-US" altLang="zh-CN"/>
              <a:t>,P2</a:t>
            </a:r>
            <a:r>
              <a:rPr lang="zh-CN" altLang="en-US"/>
              <a:t>推进</a:t>
            </a:r>
            <a:r>
              <a:rPr lang="en-US" altLang="zh-CN"/>
              <a:t>,</a:t>
            </a:r>
            <a:r>
              <a:rPr lang="zh-CN" altLang="en-US"/>
              <a:t>则</a:t>
            </a:r>
            <a:r>
              <a:rPr lang="en-US" altLang="zh-CN"/>
              <a:t>P1,P2</a:t>
            </a:r>
            <a:r>
              <a:rPr lang="zh-CN" altLang="en-US"/>
              <a:t>均等待对方释放资源形成永久等待</a:t>
            </a:r>
            <a:r>
              <a:rPr lang="en-US" altLang="zh-CN"/>
              <a:t>.</a:t>
            </a:r>
            <a:r>
              <a:rPr lang="zh-CN" altLang="en-US"/>
              <a:t>该错误也与推进速度有关是与时间相关的错误</a:t>
            </a:r>
            <a:r>
              <a:rPr lang="en-US" altLang="zh-CN"/>
              <a:t>.</a:t>
            </a:r>
            <a:endParaRPr lang="en-US" altLang="zh-CN"/>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02" name="标题 204801"/>
          <p:cNvSpPr>
            <a:spLocks noGrp="1"/>
          </p:cNvSpPr>
          <p:nvPr>
            <p:ph type="title"/>
          </p:nvPr>
        </p:nvSpPr>
        <p:spPr/>
        <p:txBody>
          <a:bodyPr anchor="b"/>
          <a:p>
            <a:r>
              <a:rPr lang="zh-CN" altLang="en-US" b="1"/>
              <a:t>例子：生产</a:t>
            </a:r>
            <a:r>
              <a:rPr lang="en-US" altLang="zh-CN" b="1"/>
              <a:t>/</a:t>
            </a:r>
            <a:r>
              <a:rPr lang="zh-CN" altLang="en-US" b="1"/>
              <a:t>消费问题</a:t>
            </a:r>
            <a:r>
              <a:rPr lang="en-US" altLang="zh-CN" b="1"/>
              <a:t>--java</a:t>
            </a:r>
            <a:endParaRPr lang="en-US" altLang="zh-CN" b="1"/>
          </a:p>
        </p:txBody>
      </p:sp>
      <p:sp>
        <p:nvSpPr>
          <p:cNvPr id="204803" name="文本框 204802"/>
          <p:cNvSpPr txBox="1"/>
          <p:nvPr/>
        </p:nvSpPr>
        <p:spPr>
          <a:xfrm>
            <a:off x="609600" y="1828800"/>
            <a:ext cx="8001000" cy="4656138"/>
          </a:xfrm>
          <a:prstGeom prst="rect">
            <a:avLst/>
          </a:prstGeom>
          <a:noFill/>
          <a:ln w="9525">
            <a:noFill/>
          </a:ln>
        </p:spPr>
        <p:txBody>
          <a:bodyPr>
            <a:spAutoFit/>
          </a:bodyPr>
          <a:p>
            <a:pPr>
              <a:lnSpc>
                <a:spcPct val="80000"/>
              </a:lnSpc>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public </a:t>
            </a:r>
            <a:r>
              <a:rPr lang="en-US" altLang="zh-CN" sz="2400">
                <a:solidFill>
                  <a:srgbClr val="FF9900"/>
                </a:solidFill>
                <a:latin typeface="Comic Sans MS" panose="030F0702030302020204" pitchFamily="66" charset="0"/>
              </a:rPr>
              <a:t>synchronized</a:t>
            </a:r>
            <a:r>
              <a:rPr lang="en-US" altLang="zh-CN" sz="2400">
                <a:latin typeface="Comic Sans MS" panose="030F0702030302020204" pitchFamily="66" charset="0"/>
              </a:rPr>
              <a:t> void enter(Object item) {</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while (count==BUFFER_SIZE) {</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try { wait();   //</a:t>
            </a:r>
            <a:r>
              <a:rPr lang="zh-CN" altLang="en-US" sz="2400">
                <a:latin typeface="Comic Sans MS" panose="030F0702030302020204" pitchFamily="66" charset="0"/>
              </a:rPr>
              <a:t>被唤醒后重新检测等待条件</a:t>
            </a:r>
            <a:endParaRPr lang="zh-CN" altLang="en-US" sz="2400">
              <a:latin typeface="Comic Sans MS" panose="030F0702030302020204" pitchFamily="66" charset="0"/>
            </a:endParaRPr>
          </a:p>
          <a:p>
            <a:pPr>
              <a:lnSpc>
                <a:spcPct val="80000"/>
              </a:lnSpc>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 catch (InterruptedException e){ }</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++count;</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buffer[in]=item;</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in=(in+1)% BUFFER_SIZE;</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notify();</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a:t>
            </a:r>
            <a:endParaRPr lang="en-US" altLang="zh-CN" sz="2400">
              <a:latin typeface="Comic Sans MS" panose="030F0702030302020204" pitchFamily="66" charset="0"/>
            </a:endParaRPr>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5826" name="标题 205825"/>
          <p:cNvSpPr>
            <a:spLocks noGrp="1"/>
          </p:cNvSpPr>
          <p:nvPr>
            <p:ph type="title"/>
          </p:nvPr>
        </p:nvSpPr>
        <p:spPr/>
        <p:txBody>
          <a:bodyPr anchor="b"/>
          <a:p>
            <a:r>
              <a:rPr lang="zh-CN" altLang="en-US" b="1"/>
              <a:t>例子：生产</a:t>
            </a:r>
            <a:r>
              <a:rPr lang="en-US" altLang="zh-CN" b="1"/>
              <a:t>/</a:t>
            </a:r>
            <a:r>
              <a:rPr lang="zh-CN" altLang="en-US" b="1"/>
              <a:t>消费问题</a:t>
            </a:r>
            <a:r>
              <a:rPr lang="en-US" altLang="zh-CN" b="1"/>
              <a:t>--java</a:t>
            </a:r>
            <a:endParaRPr lang="en-US" altLang="zh-CN" b="1"/>
          </a:p>
        </p:txBody>
      </p:sp>
      <p:sp>
        <p:nvSpPr>
          <p:cNvPr id="205827" name="文本框 205826"/>
          <p:cNvSpPr txBox="1"/>
          <p:nvPr/>
        </p:nvSpPr>
        <p:spPr>
          <a:xfrm>
            <a:off x="762000" y="1828800"/>
            <a:ext cx="7620000" cy="5021263"/>
          </a:xfrm>
          <a:prstGeom prst="rect">
            <a:avLst/>
          </a:prstGeom>
          <a:noFill/>
          <a:ln w="9525">
            <a:noFill/>
          </a:ln>
        </p:spPr>
        <p:txBody>
          <a:bodyPr>
            <a:spAutoFit/>
          </a:bodyPr>
          <a:p>
            <a:pPr>
              <a:lnSpc>
                <a:spcPct val="80000"/>
              </a:lnSpc>
              <a:spcBef>
                <a:spcPct val="50000"/>
              </a:spcBef>
            </a:pPr>
            <a:r>
              <a:rPr lang="en-US" altLang="zh-CN" sz="2400">
                <a:latin typeface="Comic Sans MS" panose="030F0702030302020204" pitchFamily="66" charset="0"/>
              </a:rPr>
              <a:t>public </a:t>
            </a:r>
            <a:r>
              <a:rPr lang="en-US" altLang="zh-CN" sz="2400">
                <a:solidFill>
                  <a:srgbClr val="FF9900"/>
                </a:solidFill>
                <a:latin typeface="Comic Sans MS" panose="030F0702030302020204" pitchFamily="66" charset="0"/>
              </a:rPr>
              <a:t>synchronized</a:t>
            </a:r>
            <a:r>
              <a:rPr lang="en-US" altLang="zh-CN" sz="2400">
                <a:latin typeface="Comic Sans MS" panose="030F0702030302020204" pitchFamily="66" charset="0"/>
              </a:rPr>
              <a:t> Object remove() {</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        while (count==0) {</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            try { wait();</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 catch (InterruptedException e){ }</a:t>
            </a:r>
            <a:endParaRPr lang="en-US" altLang="zh-CN" sz="2400">
              <a:latin typeface="Comic Sans MS" panose="030F0702030302020204" pitchFamily="66" charset="0"/>
            </a:endParaRPr>
          </a:p>
          <a:p>
            <a:pPr>
              <a:lnSpc>
                <a:spcPct val="40000"/>
              </a:lnSpc>
              <a:spcBef>
                <a:spcPct val="50000"/>
              </a:spcBef>
            </a:pPr>
            <a:r>
              <a:rPr lang="en-US" altLang="zh-CN" sz="2400">
                <a:latin typeface="Comic Sans MS" panose="030F0702030302020204" pitchFamily="66" charset="0"/>
              </a:rPr>
              <a:t>        }</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        --count;</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        item=buffer[out];</a:t>
            </a:r>
            <a:endParaRPr lang="en-US" altLang="zh-CN" sz="2400">
              <a:latin typeface="Comic Sans MS" panose="030F0702030302020204" pitchFamily="66" charset="0"/>
            </a:endParaRPr>
          </a:p>
          <a:p>
            <a:pPr>
              <a:lnSpc>
                <a:spcPct val="90000"/>
              </a:lnSpc>
              <a:spcBef>
                <a:spcPct val="50000"/>
              </a:spcBef>
            </a:pPr>
            <a:r>
              <a:rPr lang="en-US" altLang="zh-CN" sz="2400">
                <a:latin typeface="Comic Sans MS" panose="030F0702030302020204" pitchFamily="66" charset="0"/>
              </a:rPr>
              <a:t>        out=(out+1)% BUFFER_SIZE;</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        notify();</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        return(item);</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    }</a:t>
            </a:r>
            <a:endParaRPr lang="en-US" altLang="zh-CN" sz="2400">
              <a:latin typeface="Comic Sans MS" panose="030F0702030302020204" pitchFamily="66" charset="0"/>
            </a:endParaRPr>
          </a:p>
          <a:p>
            <a:pPr>
              <a:spcBef>
                <a:spcPct val="50000"/>
              </a:spcBef>
            </a:pPr>
            <a:endParaRPr lang="zh-CN" altLang="en-US" sz="2400">
              <a:latin typeface="Comic Sans MS" panose="030F0702030302020204" pitchFamily="66" charset="0"/>
            </a:endParaRPr>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6850" name="标题 206849"/>
          <p:cNvSpPr>
            <a:spLocks noGrp="1"/>
          </p:cNvSpPr>
          <p:nvPr>
            <p:ph type="title"/>
          </p:nvPr>
        </p:nvSpPr>
        <p:spPr/>
        <p:txBody>
          <a:bodyPr anchor="b"/>
          <a:p>
            <a:r>
              <a:rPr lang="zh-CN" altLang="en-US" b="1"/>
              <a:t>例子：生产</a:t>
            </a:r>
            <a:r>
              <a:rPr lang="en-US" altLang="zh-CN" b="1"/>
              <a:t>/</a:t>
            </a:r>
            <a:r>
              <a:rPr lang="zh-CN" altLang="en-US" b="1"/>
              <a:t>消费问题</a:t>
            </a:r>
            <a:r>
              <a:rPr lang="en-US" altLang="zh-CN" b="1"/>
              <a:t>--java</a:t>
            </a:r>
            <a:endParaRPr lang="en-US" altLang="zh-CN" b="1"/>
          </a:p>
        </p:txBody>
      </p:sp>
      <p:sp>
        <p:nvSpPr>
          <p:cNvPr id="206851" name="文本框 206850"/>
          <p:cNvSpPr txBox="1"/>
          <p:nvPr/>
        </p:nvSpPr>
        <p:spPr>
          <a:xfrm>
            <a:off x="838200" y="2133600"/>
            <a:ext cx="7696200" cy="2647950"/>
          </a:xfrm>
          <a:prstGeom prst="rect">
            <a:avLst/>
          </a:prstGeom>
          <a:noFill/>
          <a:ln w="9525">
            <a:noFill/>
          </a:ln>
        </p:spPr>
        <p:txBody>
          <a:bodyPr>
            <a:spAutoFit/>
          </a:bodyPr>
          <a:p>
            <a:pPr>
              <a:spcBef>
                <a:spcPct val="50000"/>
              </a:spcBef>
            </a:pPr>
            <a:r>
              <a:rPr lang="zh-CN" altLang="en-US" sz="2400">
                <a:latin typeface="Comic Sans MS" panose="030F0702030302020204" pitchFamily="66" charset="0"/>
              </a:rPr>
              <a:t>    </a:t>
            </a:r>
            <a:r>
              <a:rPr lang="en-US" altLang="zh-CN" sz="2400">
                <a:solidFill>
                  <a:srgbClr val="336600"/>
                </a:solidFill>
                <a:latin typeface="Comic Sans MS" panose="030F0702030302020204" pitchFamily="66" charset="0"/>
              </a:rPr>
              <a:t>private static final int NAP_TIME=5;</a:t>
            </a:r>
            <a:endParaRPr lang="en-US" altLang="zh-CN" sz="2400">
              <a:solidFill>
                <a:srgbClr val="336600"/>
              </a:solidFill>
              <a:latin typeface="Comic Sans MS" panose="030F0702030302020204" pitchFamily="66" charset="0"/>
            </a:endParaRPr>
          </a:p>
          <a:p>
            <a:pPr>
              <a:spcBef>
                <a:spcPct val="50000"/>
              </a:spcBef>
            </a:pPr>
            <a:r>
              <a:rPr lang="en-US" altLang="zh-CN" sz="2400">
                <a:latin typeface="Comic Sans MS" panose="030F0702030302020204" pitchFamily="66" charset="0"/>
              </a:rPr>
              <a:t>    private static final int BUFFER_SIZE=5;</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private int count in,out;</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private Object[] buffer;</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a:t>
            </a:r>
            <a:endParaRPr lang="en-US" altLang="zh-CN" sz="2400">
              <a:latin typeface="Comic Sans MS" panose="030F0702030302020204" pitchFamily="66" charset="0"/>
            </a:endParaRPr>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7874" name="标题 207873"/>
          <p:cNvSpPr>
            <a:spLocks noGrp="1"/>
          </p:cNvSpPr>
          <p:nvPr>
            <p:ph type="title"/>
          </p:nvPr>
        </p:nvSpPr>
        <p:spPr/>
        <p:txBody>
          <a:bodyPr anchor="b"/>
          <a:p>
            <a:r>
              <a:rPr lang="zh-CN" altLang="en-US" b="1"/>
              <a:t>读者／写者问题</a:t>
            </a:r>
            <a:r>
              <a:rPr lang="en-US" altLang="zh-CN" b="1"/>
              <a:t>-</a:t>
            </a:r>
            <a:r>
              <a:rPr lang="en-US" altLang="zh-CN" sz="4000" b="1"/>
              <a:t>Java solution</a:t>
            </a:r>
            <a:endParaRPr lang="en-US" altLang="zh-CN" sz="4000" b="1"/>
          </a:p>
        </p:txBody>
      </p:sp>
      <p:sp>
        <p:nvSpPr>
          <p:cNvPr id="207875" name="文本框 207874"/>
          <p:cNvSpPr txBox="1"/>
          <p:nvPr/>
        </p:nvSpPr>
        <p:spPr>
          <a:xfrm>
            <a:off x="838200" y="1828800"/>
            <a:ext cx="7543800" cy="4802188"/>
          </a:xfrm>
          <a:prstGeom prst="rect">
            <a:avLst/>
          </a:prstGeom>
          <a:noFill/>
          <a:ln w="9525">
            <a:noFill/>
          </a:ln>
        </p:spPr>
        <p:txBody>
          <a:bodyPr>
            <a:spAutoFit/>
          </a:bodyPr>
          <a:p>
            <a:pPr>
              <a:spcBef>
                <a:spcPct val="50000"/>
              </a:spcBef>
            </a:pPr>
            <a:r>
              <a:rPr lang="zh-CN" altLang="en-US" sz="2400" dirty="0">
                <a:latin typeface="Comic Sans MS" panose="030F0702030302020204" pitchFamily="66" charset="0"/>
              </a:rPr>
              <a:t>Multiple notification</a:t>
            </a:r>
            <a:endParaRPr lang="zh-CN" altLang="en-US" sz="2400" dirty="0">
              <a:latin typeface="Comic Sans MS" panose="030F0702030302020204" pitchFamily="66" charset="0"/>
            </a:endParaRPr>
          </a:p>
          <a:p>
            <a:pPr>
              <a:lnSpc>
                <a:spcPct val="70000"/>
              </a:lnSpc>
              <a:spcBef>
                <a:spcPct val="50000"/>
              </a:spcBef>
            </a:pPr>
            <a:r>
              <a:rPr lang="zh-CN" altLang="en-US" sz="2400" dirty="0">
                <a:latin typeface="Comic Sans MS" panose="030F0702030302020204" pitchFamily="66" charset="0"/>
              </a:rPr>
              <a:t>notifyAll() -- </a:t>
            </a:r>
            <a:r>
              <a:rPr lang="zh-CN" altLang="en-US" dirty="0">
                <a:latin typeface="Comic Sans MS" panose="030F0702030302020204" pitchFamily="66" charset="0"/>
              </a:rPr>
              <a:t>唤醒wait set集合中所有线程, 进入entry set</a:t>
            </a:r>
            <a:r>
              <a:rPr lang="zh-CN" altLang="en-US" sz="2400" dirty="0">
                <a:latin typeface="Comic Sans MS" panose="030F0702030302020204" pitchFamily="66" charset="0"/>
              </a:rPr>
              <a:t>。</a:t>
            </a:r>
            <a:endParaRPr lang="zh-CN" altLang="en-US" sz="2400" dirty="0">
              <a:latin typeface="Comic Sans MS" panose="030F0702030302020204" pitchFamily="66" charset="0"/>
            </a:endParaRPr>
          </a:p>
          <a:p>
            <a:pPr>
              <a:lnSpc>
                <a:spcPct val="30000"/>
              </a:lnSpc>
              <a:spcBef>
                <a:spcPct val="50000"/>
              </a:spcBef>
            </a:pPr>
            <a:endParaRPr lang="zh-CN" altLang="en-US" sz="2400" dirty="0">
              <a:latin typeface="Comic Sans MS" panose="030F0702030302020204" pitchFamily="66" charset="0"/>
            </a:endParaRPr>
          </a:p>
          <a:p>
            <a:pPr>
              <a:lnSpc>
                <a:spcPct val="60000"/>
              </a:lnSpc>
              <a:spcBef>
                <a:spcPct val="50000"/>
              </a:spcBef>
            </a:pPr>
            <a:r>
              <a:rPr lang="zh-CN" altLang="en-US" sz="2400" dirty="0">
                <a:latin typeface="Comic Sans MS" panose="030F0702030302020204" pitchFamily="66" charset="0"/>
              </a:rPr>
              <a:t>public class Database {</a:t>
            </a:r>
            <a:endParaRPr lang="zh-CN" altLang="en-US" sz="2400" dirty="0">
              <a:latin typeface="Comic Sans MS" panose="030F0702030302020204" pitchFamily="66" charset="0"/>
            </a:endParaRPr>
          </a:p>
          <a:p>
            <a:pPr>
              <a:lnSpc>
                <a:spcPct val="60000"/>
              </a:lnSpc>
              <a:spcBef>
                <a:spcPct val="50000"/>
              </a:spcBef>
            </a:pPr>
            <a:r>
              <a:rPr lang="zh-CN" altLang="en-US" sz="2400" dirty="0">
                <a:latin typeface="Comic Sans MS" panose="030F0702030302020204" pitchFamily="66" charset="0"/>
              </a:rPr>
              <a:t>    public Database() {</a:t>
            </a:r>
            <a:endParaRPr lang="zh-CN" altLang="en-US" sz="2400" dirty="0">
              <a:latin typeface="Comic Sans MS" panose="030F0702030302020204" pitchFamily="66" charset="0"/>
            </a:endParaRPr>
          </a:p>
          <a:p>
            <a:pPr>
              <a:lnSpc>
                <a:spcPct val="60000"/>
              </a:lnSpc>
              <a:spcBef>
                <a:spcPct val="50000"/>
              </a:spcBef>
            </a:pPr>
            <a:r>
              <a:rPr lang="zh-CN" altLang="en-US" sz="2400" dirty="0">
                <a:latin typeface="Comic Sans MS" panose="030F0702030302020204" pitchFamily="66" charset="0"/>
              </a:rPr>
              <a:t>        Readcount=0;</a:t>
            </a:r>
            <a:endParaRPr lang="zh-CN" altLang="en-US" sz="2400" dirty="0">
              <a:latin typeface="Comic Sans MS" panose="030F0702030302020204" pitchFamily="66" charset="0"/>
            </a:endParaRPr>
          </a:p>
          <a:p>
            <a:pPr>
              <a:lnSpc>
                <a:spcPct val="60000"/>
              </a:lnSpc>
              <a:spcBef>
                <a:spcPct val="50000"/>
              </a:spcBef>
            </a:pPr>
            <a:r>
              <a:rPr lang="zh-CN" altLang="en-US" sz="2400" dirty="0">
                <a:latin typeface="Comic Sans MS" panose="030F0702030302020204" pitchFamily="66" charset="0"/>
              </a:rPr>
              <a:t>        dbReading=false;</a:t>
            </a:r>
            <a:endParaRPr lang="zh-CN" altLang="en-US" sz="2400" dirty="0">
              <a:latin typeface="Comic Sans MS" panose="030F0702030302020204" pitchFamily="66" charset="0"/>
            </a:endParaRPr>
          </a:p>
          <a:p>
            <a:pPr>
              <a:lnSpc>
                <a:spcPct val="60000"/>
              </a:lnSpc>
              <a:spcBef>
                <a:spcPct val="50000"/>
              </a:spcBef>
            </a:pPr>
            <a:r>
              <a:rPr lang="zh-CN" altLang="en-US" sz="2400" dirty="0">
                <a:latin typeface="Comic Sans MS" panose="030F0702030302020204" pitchFamily="66" charset="0"/>
              </a:rPr>
              <a:t>        dbWriting=false;</a:t>
            </a:r>
            <a:endParaRPr lang="zh-CN" altLang="en-US" sz="2400" dirty="0">
              <a:latin typeface="Comic Sans MS" panose="030F0702030302020204" pitchFamily="66" charset="0"/>
            </a:endParaRPr>
          </a:p>
          <a:p>
            <a:pPr>
              <a:lnSpc>
                <a:spcPct val="60000"/>
              </a:lnSpc>
              <a:spcBef>
                <a:spcPct val="50000"/>
              </a:spcBef>
            </a:pPr>
            <a:r>
              <a:rPr lang="zh-CN" altLang="en-US" sz="2400" dirty="0">
                <a:latin typeface="Comic Sans MS" panose="030F0702030302020204" pitchFamily="66" charset="0"/>
              </a:rPr>
              <a:t>    }</a:t>
            </a:r>
            <a:endParaRPr lang="zh-CN" altLang="en-US" sz="2400" dirty="0">
              <a:latin typeface="Comic Sans MS" panose="030F0702030302020204" pitchFamily="66" charset="0"/>
            </a:endParaRPr>
          </a:p>
          <a:p>
            <a:pPr>
              <a:lnSpc>
                <a:spcPct val="60000"/>
              </a:lnSpc>
              <a:spcBef>
                <a:spcPct val="50000"/>
              </a:spcBef>
            </a:pPr>
            <a:r>
              <a:rPr lang="zh-CN" altLang="en-US" sz="2400" dirty="0">
                <a:latin typeface="Comic Sans MS" panose="030F0702030302020204" pitchFamily="66" charset="0"/>
              </a:rPr>
              <a:t>    public synchronized int startRead() {</a:t>
            </a:r>
            <a:endParaRPr lang="zh-CN" altLang="en-US" sz="2400" dirty="0">
              <a:latin typeface="Comic Sans MS" panose="030F0702030302020204" pitchFamily="66" charset="0"/>
            </a:endParaRPr>
          </a:p>
          <a:p>
            <a:pPr>
              <a:lnSpc>
                <a:spcPct val="60000"/>
              </a:lnSpc>
              <a:spcBef>
                <a:spcPct val="50000"/>
              </a:spcBef>
            </a:pPr>
            <a:r>
              <a:rPr lang="zh-CN" altLang="en-US" sz="2400" dirty="0">
                <a:latin typeface="Comic Sans MS" panose="030F0702030302020204" pitchFamily="66" charset="0"/>
              </a:rPr>
              <a:t>    // </a:t>
            </a:r>
            <a:endParaRPr lang="zh-CN" altLang="en-US" sz="2400" dirty="0">
              <a:latin typeface="Comic Sans MS" panose="030F0702030302020204" pitchFamily="66" charset="0"/>
            </a:endParaRPr>
          </a:p>
          <a:p>
            <a:pPr>
              <a:lnSpc>
                <a:spcPct val="60000"/>
              </a:lnSpc>
              <a:spcBef>
                <a:spcPct val="50000"/>
              </a:spcBef>
            </a:pPr>
            <a:r>
              <a:rPr lang="zh-CN" altLang="en-US" sz="2400" dirty="0">
                <a:latin typeface="Comic Sans MS" panose="030F0702030302020204" pitchFamily="66" charset="0"/>
              </a:rPr>
              <a:t>    }</a:t>
            </a:r>
            <a:endParaRPr lang="zh-CN" altLang="en-US" sz="2400" dirty="0">
              <a:latin typeface="Comic Sans MS" panose="030F0702030302020204" pitchFamily="66" charset="0"/>
            </a:endParaRPr>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8898" name="标题 208897"/>
          <p:cNvSpPr>
            <a:spLocks noGrp="1"/>
          </p:cNvSpPr>
          <p:nvPr>
            <p:ph type="title"/>
          </p:nvPr>
        </p:nvSpPr>
        <p:spPr/>
        <p:txBody>
          <a:bodyPr anchor="b"/>
          <a:p>
            <a:r>
              <a:rPr lang="zh-CN" altLang="en-US" b="1"/>
              <a:t>读者／写者问题</a:t>
            </a:r>
            <a:r>
              <a:rPr lang="en-US" altLang="zh-CN" b="1"/>
              <a:t>-</a:t>
            </a:r>
            <a:r>
              <a:rPr lang="en-US" altLang="zh-CN" sz="4000" b="1"/>
              <a:t>Java solution</a:t>
            </a:r>
            <a:endParaRPr lang="en-US" altLang="zh-CN" sz="4000" b="1"/>
          </a:p>
        </p:txBody>
      </p:sp>
      <p:sp>
        <p:nvSpPr>
          <p:cNvPr id="208899" name="文本框 208898"/>
          <p:cNvSpPr txBox="1"/>
          <p:nvPr/>
        </p:nvSpPr>
        <p:spPr>
          <a:xfrm>
            <a:off x="838200" y="1905000"/>
            <a:ext cx="7620000" cy="4765675"/>
          </a:xfrm>
          <a:prstGeom prst="rect">
            <a:avLst/>
          </a:prstGeom>
          <a:noFill/>
          <a:ln w="9525">
            <a:noFill/>
          </a:ln>
        </p:spPr>
        <p:txBody>
          <a:bodyPr>
            <a:spAutoFit/>
          </a:bodyPr>
          <a:p>
            <a:pPr>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public synchronized int endRead() {</a:t>
            </a:r>
            <a:endParaRPr lang="en-US" altLang="zh-CN" sz="2400">
              <a:latin typeface="Comic Sans MS" panose="030F0702030302020204" pitchFamily="66" charset="0"/>
            </a:endParaRPr>
          </a:p>
          <a:p>
            <a:pPr>
              <a:lnSpc>
                <a:spcPct val="40000"/>
              </a:lnSpc>
              <a:spcBef>
                <a:spcPct val="50000"/>
              </a:spcBef>
            </a:pPr>
            <a:r>
              <a:rPr lang="en-US" altLang="zh-CN" sz="2400">
                <a:latin typeface="Comic Sans MS" panose="030F0702030302020204" pitchFamily="66" charset="0"/>
              </a:rPr>
              <a:t>    //</a:t>
            </a:r>
            <a:endParaRPr lang="en-US" altLang="zh-CN" sz="2400">
              <a:latin typeface="Comic Sans MS" panose="030F0702030302020204" pitchFamily="66" charset="0"/>
            </a:endParaRPr>
          </a:p>
          <a:p>
            <a:pPr>
              <a:lnSpc>
                <a:spcPct val="40000"/>
              </a:lnSpc>
              <a:spcBef>
                <a:spcPct val="50000"/>
              </a:spcBef>
            </a:pPr>
            <a:r>
              <a:rPr lang="en-US" altLang="zh-CN" sz="2400">
                <a:latin typeface="Comic Sans MS" panose="030F0702030302020204" pitchFamily="66" charset="0"/>
              </a:rPr>
              <a:t>    }</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public synchronized startWrite() {</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public synchronized endWrite() {</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  </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private int readerCount;</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private boolean dbReading;</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private boolean dbWriting;</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a:t>
            </a:r>
            <a:endParaRPr lang="en-US" altLang="zh-CN" sz="2400">
              <a:latin typeface="Comic Sans MS" panose="030F0702030302020204" pitchFamily="66" charset="0"/>
            </a:endParaRPr>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9922" name="标题 209921"/>
          <p:cNvSpPr>
            <a:spLocks noGrp="1"/>
          </p:cNvSpPr>
          <p:nvPr>
            <p:ph type="title"/>
          </p:nvPr>
        </p:nvSpPr>
        <p:spPr/>
        <p:txBody>
          <a:bodyPr anchor="b"/>
          <a:p>
            <a:r>
              <a:rPr lang="zh-CN" altLang="en-US" b="1"/>
              <a:t>读者／写者问题</a:t>
            </a:r>
            <a:r>
              <a:rPr lang="en-US" altLang="zh-CN" b="1"/>
              <a:t>-</a:t>
            </a:r>
            <a:r>
              <a:rPr lang="en-US" altLang="zh-CN" sz="4000" b="1"/>
              <a:t>Java solution</a:t>
            </a:r>
            <a:endParaRPr lang="en-US" altLang="zh-CN" sz="4000" b="1"/>
          </a:p>
        </p:txBody>
      </p:sp>
      <p:sp>
        <p:nvSpPr>
          <p:cNvPr id="209923" name="文本框 209922"/>
          <p:cNvSpPr txBox="1"/>
          <p:nvPr/>
        </p:nvSpPr>
        <p:spPr>
          <a:xfrm>
            <a:off x="762000" y="2057400"/>
            <a:ext cx="7696200" cy="3962400"/>
          </a:xfrm>
          <a:prstGeom prst="rect">
            <a:avLst/>
          </a:prstGeom>
          <a:noFill/>
          <a:ln w="9525">
            <a:noFill/>
          </a:ln>
        </p:spPr>
        <p:txBody>
          <a:bodyPr>
            <a:spAutoFit/>
          </a:bodyPr>
          <a:p>
            <a:pPr>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public </a:t>
            </a:r>
            <a:r>
              <a:rPr lang="en-US" altLang="zh-CN" sz="2400">
                <a:solidFill>
                  <a:srgbClr val="FF9900"/>
                </a:solidFill>
                <a:latin typeface="Comic Sans MS" panose="030F0702030302020204" pitchFamily="66" charset="0"/>
              </a:rPr>
              <a:t>synchronized</a:t>
            </a:r>
            <a:r>
              <a:rPr lang="en-US" altLang="zh-CN" sz="2400">
                <a:latin typeface="Comic Sans MS" panose="030F0702030302020204" pitchFamily="66" charset="0"/>
              </a:rPr>
              <a:t> void startRead() {</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while (dbWriting==true) {</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try {</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wait();</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}catch(InterruptedException e){}</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++readCount;</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if (readCount==1)</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dbReading=true;</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a:t>
            </a:r>
            <a:endParaRPr lang="en-US" altLang="zh-CN" sz="2400">
              <a:latin typeface="Comic Sans MS" panose="030F0702030302020204" pitchFamily="66" charset="0"/>
            </a:endParaRPr>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0946" name="标题 210945"/>
          <p:cNvSpPr>
            <a:spLocks noGrp="1"/>
          </p:cNvSpPr>
          <p:nvPr>
            <p:ph type="title"/>
          </p:nvPr>
        </p:nvSpPr>
        <p:spPr/>
        <p:txBody>
          <a:bodyPr anchor="b"/>
          <a:p>
            <a:r>
              <a:rPr lang="zh-CN" altLang="en-US" b="1"/>
              <a:t>读者／写者问题</a:t>
            </a:r>
            <a:r>
              <a:rPr lang="en-US" altLang="zh-CN" b="1"/>
              <a:t>-</a:t>
            </a:r>
            <a:r>
              <a:rPr lang="en-US" altLang="zh-CN" sz="4000" b="1"/>
              <a:t>Java solution</a:t>
            </a:r>
            <a:endParaRPr lang="en-US" altLang="zh-CN" sz="4000" b="1"/>
          </a:p>
        </p:txBody>
      </p:sp>
      <p:sp>
        <p:nvSpPr>
          <p:cNvPr id="210947" name="文本框 210946"/>
          <p:cNvSpPr txBox="1"/>
          <p:nvPr/>
        </p:nvSpPr>
        <p:spPr>
          <a:xfrm>
            <a:off x="755650" y="2060575"/>
            <a:ext cx="7696200" cy="3195638"/>
          </a:xfrm>
          <a:prstGeom prst="rect">
            <a:avLst/>
          </a:prstGeom>
          <a:noFill/>
          <a:ln w="9525">
            <a:noFill/>
          </a:ln>
        </p:spPr>
        <p:txBody>
          <a:bodyPr>
            <a:spAutoFit/>
          </a:bodyPr>
          <a:p>
            <a:pPr>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public </a:t>
            </a:r>
            <a:r>
              <a:rPr lang="en-US" altLang="zh-CN" sz="2400">
                <a:solidFill>
                  <a:srgbClr val="FF9900"/>
                </a:solidFill>
                <a:latin typeface="Comic Sans MS" panose="030F0702030302020204" pitchFamily="66" charset="0"/>
              </a:rPr>
              <a:t>synchronized</a:t>
            </a:r>
            <a:r>
              <a:rPr lang="en-US" altLang="zh-CN" sz="2400">
                <a:latin typeface="Comic Sans MS" panose="030F0702030302020204" pitchFamily="66" charset="0"/>
              </a:rPr>
              <a:t> void endRead() {</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--readCount;</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if(readCount==0)</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dbReading=false;</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notifyAll();</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a:t>
            </a:r>
            <a:endParaRPr lang="en-US" altLang="zh-CN" sz="2400">
              <a:latin typeface="Comic Sans MS" panose="030F0702030302020204" pitchFamily="66" charset="0"/>
            </a:endParaRPr>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1970" name="标题 211969"/>
          <p:cNvSpPr>
            <a:spLocks noGrp="1"/>
          </p:cNvSpPr>
          <p:nvPr>
            <p:ph type="title"/>
          </p:nvPr>
        </p:nvSpPr>
        <p:spPr/>
        <p:txBody>
          <a:bodyPr anchor="b"/>
          <a:p>
            <a:r>
              <a:rPr lang="zh-CN" altLang="en-US" b="1"/>
              <a:t>读者／写者问题</a:t>
            </a:r>
            <a:r>
              <a:rPr lang="en-US" altLang="zh-CN" b="1"/>
              <a:t>-</a:t>
            </a:r>
            <a:r>
              <a:rPr lang="en-US" altLang="zh-CN" sz="4000" b="1"/>
              <a:t>Java solution</a:t>
            </a:r>
            <a:endParaRPr lang="en-US" altLang="zh-CN" sz="4000" b="1"/>
          </a:p>
        </p:txBody>
      </p:sp>
      <p:sp>
        <p:nvSpPr>
          <p:cNvPr id="211971" name="文本框 211970"/>
          <p:cNvSpPr txBox="1"/>
          <p:nvPr/>
        </p:nvSpPr>
        <p:spPr>
          <a:xfrm>
            <a:off x="685800" y="1981200"/>
            <a:ext cx="7772400" cy="4473575"/>
          </a:xfrm>
          <a:prstGeom prst="rect">
            <a:avLst/>
          </a:prstGeom>
          <a:noFill/>
          <a:ln w="9525">
            <a:noFill/>
          </a:ln>
        </p:spPr>
        <p:txBody>
          <a:bodyPr>
            <a:spAutoFit/>
          </a:bodyPr>
          <a:p>
            <a:pPr>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public </a:t>
            </a:r>
            <a:r>
              <a:rPr lang="en-US" altLang="zh-CN" sz="2400">
                <a:solidFill>
                  <a:srgbClr val="FF9900"/>
                </a:solidFill>
                <a:latin typeface="Comic Sans MS" panose="030F0702030302020204" pitchFamily="66" charset="0"/>
              </a:rPr>
              <a:t>synchronized</a:t>
            </a:r>
            <a:r>
              <a:rPr lang="en-US" altLang="zh-CN" sz="2400">
                <a:latin typeface="Comic Sans MS" panose="030F0702030302020204" pitchFamily="66" charset="0"/>
              </a:rPr>
              <a:t> void startWrite() {</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while(dbReading==true||dbWriting==true) {</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try{ </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wait();</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}catch(InterruptedException e){ }</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dbWriting=true;</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public </a:t>
            </a:r>
            <a:r>
              <a:rPr lang="en-US" altLang="zh-CN" sz="2400">
                <a:solidFill>
                  <a:srgbClr val="FF9900"/>
                </a:solidFill>
                <a:latin typeface="Comic Sans MS" panose="030F0702030302020204" pitchFamily="66" charset="0"/>
              </a:rPr>
              <a:t>synchronized</a:t>
            </a:r>
            <a:r>
              <a:rPr lang="en-US" altLang="zh-CN" sz="2400">
                <a:latin typeface="Comic Sans MS" panose="030F0702030302020204" pitchFamily="66" charset="0"/>
              </a:rPr>
              <a:t> void endWrite(){</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dbWriting=false;</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notifyAll();</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a:t>
            </a:r>
            <a:endParaRPr lang="en-US" altLang="zh-CN" sz="2400">
              <a:latin typeface="Comic Sans MS" panose="030F0702030302020204" pitchFamily="66" charset="0"/>
            </a:endParaRPr>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2994" name="标题 212993"/>
          <p:cNvSpPr>
            <a:spLocks noGrp="1"/>
          </p:cNvSpPr>
          <p:nvPr>
            <p:ph type="title"/>
          </p:nvPr>
        </p:nvSpPr>
        <p:spPr>
          <a:xfrm>
            <a:off x="685800" y="381000"/>
            <a:ext cx="7772400" cy="1143000"/>
          </a:xfrm>
        </p:spPr>
        <p:txBody>
          <a:bodyPr anchor="b"/>
          <a:p>
            <a:r>
              <a:rPr lang="en-US" altLang="zh-CN" b="1"/>
              <a:t>Java synchronization rules</a:t>
            </a:r>
            <a:endParaRPr lang="en-US" altLang="zh-CN" b="1"/>
          </a:p>
        </p:txBody>
      </p:sp>
      <p:sp>
        <p:nvSpPr>
          <p:cNvPr id="212995" name="文本占位符 212994"/>
          <p:cNvSpPr>
            <a:spLocks noGrp="1"/>
          </p:cNvSpPr>
          <p:nvPr>
            <p:ph type="body" idx="1"/>
          </p:nvPr>
        </p:nvSpPr>
        <p:spPr>
          <a:xfrm>
            <a:off x="685800" y="1752600"/>
            <a:ext cx="7772400" cy="4648200"/>
          </a:xfrm>
        </p:spPr>
        <p:txBody>
          <a:bodyPr/>
          <a:p>
            <a:pPr>
              <a:lnSpc>
                <a:spcPct val="90000"/>
              </a:lnSpc>
            </a:pPr>
            <a:r>
              <a:rPr lang="en-US" altLang="zh-CN" sz="2400" b="1">
                <a:latin typeface="Comic Sans MS" panose="030F0702030302020204" pitchFamily="66" charset="0"/>
              </a:rPr>
              <a:t>A thread that owns the lock for an object can enter another synchronized method (or block) for the same object.</a:t>
            </a:r>
            <a:endParaRPr lang="en-US" altLang="zh-CN" sz="2400" b="1">
              <a:latin typeface="Comic Sans MS" panose="030F0702030302020204" pitchFamily="66" charset="0"/>
            </a:endParaRPr>
          </a:p>
          <a:p>
            <a:pPr>
              <a:lnSpc>
                <a:spcPct val="90000"/>
              </a:lnSpc>
            </a:pPr>
            <a:r>
              <a:rPr lang="en-US" altLang="zh-CN" sz="2400" b="1">
                <a:latin typeface="Comic Sans MS" panose="030F0702030302020204" pitchFamily="66" charset="0"/>
              </a:rPr>
              <a:t>A method can nest synchronized method invocation for different objects. Thus a thread cab simultaneously own the lock for several different objects.</a:t>
            </a:r>
            <a:endParaRPr lang="en-US" altLang="zh-CN" sz="2400" b="1">
              <a:latin typeface="Comic Sans MS" panose="030F0702030302020204" pitchFamily="66" charset="0"/>
            </a:endParaRPr>
          </a:p>
          <a:p>
            <a:pPr>
              <a:lnSpc>
                <a:spcPct val="90000"/>
              </a:lnSpc>
            </a:pPr>
            <a:r>
              <a:rPr lang="en-US" altLang="zh-CN" sz="2400" b="1">
                <a:latin typeface="Comic Sans MS" panose="030F0702030302020204" pitchFamily="66" charset="0"/>
              </a:rPr>
              <a:t>If a method is not declared as synchronized, then it can be invoked regardless of lock ownership, even while another synchronized method for the same object is executing. </a:t>
            </a:r>
            <a:endParaRPr lang="en-US" altLang="zh-CN" sz="2400" b="1">
              <a:latin typeface="Comic Sans MS" panose="030F0702030302020204" pitchFamily="66" charset="0"/>
            </a:endParaRPr>
          </a:p>
          <a:p>
            <a:pPr>
              <a:lnSpc>
                <a:spcPct val="90000"/>
              </a:lnSpc>
            </a:pPr>
            <a:r>
              <a:rPr lang="en-US" altLang="zh-CN" sz="2400" b="1">
                <a:latin typeface="Comic Sans MS" panose="030F0702030302020204" pitchFamily="66" charset="0"/>
              </a:rPr>
              <a:t>If the wait set for an object is empty, then a call to notify() or notifyAll() has no effect.</a:t>
            </a:r>
            <a:endParaRPr lang="en-US" altLang="zh-CN" sz="2400" b="1">
              <a:latin typeface="Comic Sans MS" panose="030F0702030302020204" pitchFamily="66" charset="0"/>
            </a:endParaRPr>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4018" name="矩形 214017"/>
          <p:cNvSpPr/>
          <p:nvPr/>
        </p:nvSpPr>
        <p:spPr>
          <a:xfrm>
            <a:off x="381000" y="533400"/>
            <a:ext cx="8458200" cy="762000"/>
          </a:xfrm>
          <a:prstGeom prst="rect">
            <a:avLst/>
          </a:prstGeom>
          <a:solidFill>
            <a:schemeClr val="bg1"/>
          </a:solidFill>
          <a:ln w="9525" cap="flat" cmpd="sng">
            <a:solidFill>
              <a:schemeClr val="tx1"/>
            </a:solidFill>
            <a:prstDash val="solid"/>
            <a:miter/>
            <a:headEnd type="none" w="med" len="med"/>
            <a:tailEnd type="none" w="med" len="med"/>
          </a:ln>
          <a:effectLst>
            <a:outerShdw dist="107763" dir="2699999" algn="ctr" rotWithShape="0">
              <a:srgbClr val="808080"/>
            </a:outerShdw>
          </a:effectLst>
        </p:spPr>
        <p:txBody>
          <a:bodyPr wrap="none" anchor="ctr"/>
          <a:p>
            <a:pPr algn="ctr"/>
            <a:r>
              <a:rPr lang="zh-CN" altLang="en-US" sz="3600">
                <a:latin typeface="Comic Sans MS" panose="030F0702030302020204" pitchFamily="66" charset="0"/>
              </a:rPr>
              <a:t>作业 </a:t>
            </a:r>
            <a:r>
              <a:rPr lang="en-US" altLang="zh-CN" sz="3600">
                <a:latin typeface="Comic Sans MS" panose="030F0702030302020204" pitchFamily="66" charset="0"/>
              </a:rPr>
              <a:t>#4</a:t>
            </a:r>
            <a:endParaRPr lang="en-US" altLang="zh-CN" sz="2400">
              <a:latin typeface="Times New Roman" panose="02020603050405020304" pitchFamily="18" charset="0"/>
            </a:endParaRPr>
          </a:p>
        </p:txBody>
      </p:sp>
      <p:sp>
        <p:nvSpPr>
          <p:cNvPr id="214019" name="文本框 214018"/>
          <p:cNvSpPr txBox="1"/>
          <p:nvPr/>
        </p:nvSpPr>
        <p:spPr>
          <a:xfrm>
            <a:off x="533400" y="1889125"/>
            <a:ext cx="8229600" cy="3140075"/>
          </a:xfrm>
          <a:prstGeom prst="rect">
            <a:avLst/>
          </a:prstGeom>
          <a:noFill/>
          <a:ln w="9525">
            <a:noFill/>
          </a:ln>
        </p:spPr>
        <p:txBody>
          <a:bodyPr>
            <a:spAutoFit/>
          </a:bodyPr>
          <a:p>
            <a:pPr marL="457200" indent="-457200">
              <a:spcBef>
                <a:spcPct val="50000"/>
              </a:spcBef>
            </a:pPr>
            <a:r>
              <a:rPr lang="en-US" altLang="zh-CN" sz="3600">
                <a:latin typeface="Comic Sans MS" panose="030F0702030302020204" pitchFamily="66" charset="0"/>
              </a:rPr>
              <a:t>1. P144, #23</a:t>
            </a:r>
            <a:endParaRPr lang="en-US" altLang="zh-CN" sz="3600">
              <a:latin typeface="Comic Sans MS" panose="030F0702030302020204" pitchFamily="66" charset="0"/>
            </a:endParaRPr>
          </a:p>
          <a:p>
            <a:pPr marL="457200" indent="-457200">
              <a:spcBef>
                <a:spcPct val="50000"/>
              </a:spcBef>
            </a:pPr>
            <a:r>
              <a:rPr lang="en-US" altLang="zh-CN" sz="3600">
                <a:latin typeface="Comic Sans MS" panose="030F0702030302020204" pitchFamily="66" charset="0"/>
              </a:rPr>
              <a:t>2. </a:t>
            </a:r>
            <a:r>
              <a:rPr lang="zh-CN" altLang="en-US" sz="3600">
                <a:latin typeface="Comic Sans MS" panose="030F0702030302020204" pitchFamily="66" charset="0"/>
              </a:rPr>
              <a:t>用</a:t>
            </a:r>
            <a:r>
              <a:rPr lang="en-US" altLang="zh-CN" sz="3600">
                <a:latin typeface="Comic Sans MS" panose="030F0702030302020204" pitchFamily="66" charset="0"/>
              </a:rPr>
              <a:t>Hoare</a:t>
            </a:r>
            <a:r>
              <a:rPr lang="zh-CN" altLang="en-US" sz="3600">
                <a:latin typeface="Comic Sans MS" panose="030F0702030302020204" pitchFamily="66" charset="0"/>
              </a:rPr>
              <a:t>管程实现电梯算法。</a:t>
            </a:r>
            <a:endParaRPr lang="zh-CN" altLang="en-US" sz="4800">
              <a:latin typeface="Times New Roman" panose="02020603050405020304" pitchFamily="18" charset="0"/>
            </a:endParaRPr>
          </a:p>
          <a:p>
            <a:pPr marL="457200" indent="-457200"/>
            <a:endParaRPr lang="zh-CN" altLang="en-US" sz="4400">
              <a:latin typeface="Times New Roman" panose="02020603050405020304" pitchFamily="18" charset="0"/>
            </a:endParaRPr>
          </a:p>
          <a:p>
            <a:pPr marL="457200" indent="-457200">
              <a:spcBef>
                <a:spcPct val="50000"/>
              </a:spcBef>
            </a:pPr>
            <a:endParaRPr lang="zh-CN" altLang="en-US" sz="4400">
              <a:latin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3554" name="标题 23553"/>
          <p:cNvSpPr>
            <a:spLocks noGrp="1"/>
          </p:cNvSpPr>
          <p:nvPr>
            <p:ph type="title" idx="4294967295"/>
          </p:nvPr>
        </p:nvSpPr>
        <p:spPr/>
        <p:txBody>
          <a:bodyPr anchor="b"/>
          <a:p>
            <a:r>
              <a:rPr lang="en-US" altLang="zh-CN" b="1"/>
              <a:t>4.1.5 </a:t>
            </a:r>
            <a:r>
              <a:rPr lang="zh-CN" altLang="en-US" b="1"/>
              <a:t>与时间有关的错误</a:t>
            </a:r>
            <a:r>
              <a:rPr lang="en-US" altLang="zh-CN" sz="3600" b="1"/>
              <a:t>(Cont.)</a:t>
            </a:r>
            <a:endParaRPr lang="en-US" altLang="zh-CN" sz="3600" b="1"/>
          </a:p>
        </p:txBody>
      </p:sp>
      <p:sp>
        <p:nvSpPr>
          <p:cNvPr id="23555" name="文本框 23554"/>
          <p:cNvSpPr txBox="1"/>
          <p:nvPr/>
        </p:nvSpPr>
        <p:spPr>
          <a:xfrm>
            <a:off x="762000" y="2133600"/>
            <a:ext cx="7848600" cy="3903663"/>
          </a:xfrm>
          <a:prstGeom prst="rect">
            <a:avLst/>
          </a:prstGeom>
          <a:noFill/>
          <a:ln w="9525">
            <a:noFill/>
          </a:ln>
        </p:spPr>
        <p:txBody>
          <a:bodyPr>
            <a:spAutoFit/>
          </a:bodyPr>
          <a:p>
            <a:pPr>
              <a:lnSpc>
                <a:spcPct val="80000"/>
              </a:lnSpc>
              <a:spcBef>
                <a:spcPct val="50000"/>
              </a:spcBef>
            </a:pPr>
            <a:r>
              <a:rPr lang="zh-CN" altLang="en-US" b="0">
                <a:latin typeface="Times New Roman" panose="02020603050405020304" pitchFamily="18" charset="0"/>
              </a:rPr>
              <a:t>错误原因之</a:t>
            </a:r>
            <a:r>
              <a:rPr lang="en-US" altLang="zh-CN" b="0">
                <a:latin typeface="Times New Roman" panose="02020603050405020304" pitchFamily="18" charset="0"/>
              </a:rPr>
              <a:t>1</a:t>
            </a:r>
            <a:r>
              <a:rPr lang="zh-CN" altLang="en-US" b="0">
                <a:latin typeface="Times New Roman" panose="02020603050405020304" pitchFamily="18" charset="0"/>
              </a:rPr>
              <a:t>：</a:t>
            </a:r>
            <a:endParaRPr lang="zh-CN" altLang="en-US" b="0">
              <a:latin typeface="Times New Roman" panose="02020603050405020304" pitchFamily="18" charset="0"/>
            </a:endParaRPr>
          </a:p>
          <a:p>
            <a:pPr>
              <a:lnSpc>
                <a:spcPct val="80000"/>
              </a:lnSpc>
              <a:spcBef>
                <a:spcPct val="50000"/>
              </a:spcBef>
            </a:pPr>
            <a:r>
              <a:rPr lang="zh-CN" altLang="en-US" b="0">
                <a:latin typeface="Times New Roman" panose="02020603050405020304" pitchFamily="18" charset="0"/>
              </a:rPr>
              <a:t>        进程执</a:t>
            </a:r>
            <a:r>
              <a:rPr lang="zh-CN" altLang="en-US" b="0" dirty="0">
                <a:latin typeface="Times New Roman" panose="02020603050405020304" pitchFamily="18" charset="0"/>
              </a:rPr>
              <a:t>行不正确的交</a:t>
            </a:r>
            <a:r>
              <a:rPr lang="zh-CN" altLang="en-US" b="0">
                <a:latin typeface="Times New Roman" panose="02020603050405020304" pitchFamily="18" charset="0"/>
              </a:rPr>
              <a:t>叉</a:t>
            </a:r>
            <a:r>
              <a:rPr lang="en-US" altLang="zh-CN" b="0">
                <a:latin typeface="Times New Roman" panose="02020603050405020304" pitchFamily="18" charset="0"/>
              </a:rPr>
              <a:t>(</a:t>
            </a:r>
            <a:r>
              <a:rPr lang="en-US" altLang="zh-CN" b="0">
                <a:latin typeface="Comic Sans MS" panose="030F0702030302020204" pitchFamily="66" charset="0"/>
              </a:rPr>
              <a:t>interleave</a:t>
            </a:r>
            <a:r>
              <a:rPr lang="en-US" altLang="zh-CN" b="0">
                <a:latin typeface="Times New Roman" panose="02020603050405020304" pitchFamily="18" charset="0"/>
              </a:rPr>
              <a:t>);</a:t>
            </a:r>
            <a:endParaRPr lang="en-US" altLang="zh-CN" b="0">
              <a:latin typeface="Times New Roman" panose="02020603050405020304" pitchFamily="18" charset="0"/>
            </a:endParaRPr>
          </a:p>
          <a:p>
            <a:pPr>
              <a:lnSpc>
                <a:spcPct val="80000"/>
              </a:lnSpc>
              <a:spcBef>
                <a:spcPct val="50000"/>
              </a:spcBef>
            </a:pPr>
            <a:r>
              <a:rPr lang="zh-CN" altLang="en-US" b="0">
                <a:latin typeface="Times New Roman" panose="02020603050405020304" pitchFamily="18" charset="0"/>
              </a:rPr>
              <a:t>错误原因之</a:t>
            </a:r>
            <a:r>
              <a:rPr lang="en-US" altLang="zh-CN" b="0">
                <a:latin typeface="Times New Roman" panose="02020603050405020304" pitchFamily="18" charset="0"/>
              </a:rPr>
              <a:t>2</a:t>
            </a:r>
            <a:r>
              <a:rPr lang="zh-CN" altLang="en-US" b="0">
                <a:latin typeface="Times New Roman" panose="02020603050405020304" pitchFamily="18" charset="0"/>
              </a:rPr>
              <a:t>：</a:t>
            </a:r>
            <a:endParaRPr lang="zh-CN" altLang="en-US" b="0">
              <a:latin typeface="Times New Roman" panose="02020603050405020304" pitchFamily="18" charset="0"/>
            </a:endParaRPr>
          </a:p>
          <a:p>
            <a:pPr>
              <a:lnSpc>
                <a:spcPct val="80000"/>
              </a:lnSpc>
              <a:spcBef>
                <a:spcPct val="50000"/>
              </a:spcBef>
            </a:pPr>
            <a:r>
              <a:rPr lang="zh-CN" altLang="en-US" b="0">
                <a:latin typeface="Times New Roman" panose="02020603050405020304" pitchFamily="18" charset="0"/>
              </a:rPr>
              <a:t>         </a:t>
            </a:r>
            <a:r>
              <a:rPr lang="zh-CN" altLang="en-US" b="0" dirty="0">
                <a:latin typeface="Times New Roman" panose="02020603050405020304" pitchFamily="18" charset="0"/>
              </a:rPr>
              <a:t>同时对一个公</a:t>
            </a:r>
            <a:r>
              <a:rPr lang="zh-CN" altLang="en-US" b="0">
                <a:latin typeface="Times New Roman" panose="02020603050405020304" pitchFamily="18" charset="0"/>
              </a:rPr>
              <a:t>共变量</a:t>
            </a:r>
            <a:r>
              <a:rPr lang="en-US" altLang="zh-CN" b="0">
                <a:latin typeface="Times New Roman" panose="02020603050405020304" pitchFamily="18" charset="0"/>
              </a:rPr>
              <a:t>(x)</a:t>
            </a:r>
            <a:r>
              <a:rPr lang="zh-CN" altLang="en-US" b="0" dirty="0">
                <a:latin typeface="Times New Roman" panose="02020603050405020304" pitchFamily="18" charset="0"/>
              </a:rPr>
              <a:t>操作，其中一个进程的操作没有结束，另一个进程也对公共变量进行操作，使得公共变量处于一种不确定的状态，用数据库的术语说就是失去了变量</a:t>
            </a:r>
            <a:r>
              <a:rPr lang="en-US" altLang="zh-CN" b="0">
                <a:latin typeface="Times New Roman" panose="02020603050405020304" pitchFamily="18" charset="0"/>
              </a:rPr>
              <a:t>x</a:t>
            </a:r>
            <a:r>
              <a:rPr lang="zh-CN" altLang="en-US" b="0" dirty="0">
                <a:latin typeface="Times New Roman" panose="02020603050405020304" pitchFamily="18" charset="0"/>
              </a:rPr>
              <a:t>的数据完整性。</a:t>
            </a:r>
            <a:endParaRPr lang="zh-CN" altLang="en-US" b="0">
              <a:latin typeface="Times New Roman" panose="02020603050405020304" pitchFamily="18" charset="0"/>
            </a:endParaRPr>
          </a:p>
          <a:p>
            <a:pPr>
              <a:lnSpc>
                <a:spcPct val="80000"/>
              </a:lnSpc>
              <a:spcBef>
                <a:spcPct val="50000"/>
              </a:spcBef>
            </a:pPr>
            <a:r>
              <a:rPr lang="en-US" altLang="zh-CN" b="0">
                <a:latin typeface="Comic Sans MS" panose="030F0702030302020204" pitchFamily="66" charset="0"/>
              </a:rPr>
              <a:t>Remarks</a:t>
            </a:r>
            <a:r>
              <a:rPr lang="en-US" altLang="zh-CN" b="0">
                <a:latin typeface="Times New Roman" panose="02020603050405020304" pitchFamily="18" charset="0"/>
              </a:rPr>
              <a:t>:</a:t>
            </a:r>
            <a:endParaRPr lang="en-US" altLang="zh-CN" b="0">
              <a:latin typeface="Times New Roman" panose="02020603050405020304" pitchFamily="18" charset="0"/>
            </a:endParaRPr>
          </a:p>
          <a:p>
            <a:pPr>
              <a:lnSpc>
                <a:spcPct val="70000"/>
              </a:lnSpc>
              <a:spcBef>
                <a:spcPct val="50000"/>
              </a:spcBef>
            </a:pPr>
            <a:r>
              <a:rPr lang="en-US" altLang="zh-CN" b="0">
                <a:latin typeface="Times New Roman" panose="02020603050405020304" pitchFamily="18" charset="0"/>
              </a:rPr>
              <a:t>        </a:t>
            </a:r>
            <a:r>
              <a:rPr lang="zh-CN" altLang="en-US" b="0" dirty="0">
                <a:latin typeface="Times New Roman" panose="02020603050405020304" pitchFamily="18" charset="0"/>
              </a:rPr>
              <a:t>上述错误并不是一定发生，而是与进程的推进速度有关，速度是时间的函数，因为这类错误称为与时间相关的错误</a:t>
            </a:r>
            <a:endParaRPr lang="zh-CN" altLang="en-US" b="0" dirty="0">
              <a:latin typeface="Times New Roman" panose="02020603050405020304" pitchFamily="18" charset="0"/>
            </a:endParaRPr>
          </a:p>
          <a:p>
            <a:pPr>
              <a:lnSpc>
                <a:spcPct val="70000"/>
              </a:lnSpc>
              <a:spcBef>
                <a:spcPct val="50000"/>
              </a:spcBef>
            </a:pPr>
            <a:r>
              <a:rPr lang="zh-CN" altLang="en-US" b="0" dirty="0">
                <a:latin typeface="Times New Roman" panose="02020603050405020304" pitchFamily="18" charset="0"/>
              </a:rPr>
              <a:t>       某</a:t>
            </a:r>
            <a:r>
              <a:rPr lang="zh-CN" altLang="en-US" b="0">
                <a:latin typeface="Times New Roman" panose="02020603050405020304" pitchFamily="18" charset="0"/>
              </a:rPr>
              <a:t>些交叉结果不正确</a:t>
            </a:r>
            <a:r>
              <a:rPr lang="en-US" altLang="zh-CN" b="0">
                <a:latin typeface="Times New Roman" panose="02020603050405020304" pitchFamily="18" charset="0"/>
              </a:rPr>
              <a:t>;</a:t>
            </a:r>
            <a:r>
              <a:rPr lang="zh-CN" altLang="en-US" b="0" dirty="0">
                <a:latin typeface="Times New Roman" panose="02020603050405020304" pitchFamily="18" charset="0"/>
              </a:rPr>
              <a:t>必</a:t>
            </a:r>
            <a:r>
              <a:rPr lang="zh-CN" altLang="en-US" b="0">
                <a:latin typeface="Times New Roman" panose="02020603050405020304" pitchFamily="18" charset="0"/>
              </a:rPr>
              <a:t>须去掉导致不正确结果的交叉。</a:t>
            </a:r>
            <a:endParaRPr lang="zh-CN" altLang="en-US" b="0">
              <a:latin typeface="Times New Roman" panose="02020603050405020304" pitchFamily="18" charset="0"/>
            </a:endParaRPr>
          </a:p>
          <a:p>
            <a:pPr>
              <a:spcBef>
                <a:spcPct val="50000"/>
              </a:spcBef>
            </a:pPr>
            <a:endParaRPr lang="zh-CN" altLang="en-US" sz="2400">
              <a:latin typeface="Times New Roman" panose="02020603050405020304" pitchFamily="18" charset="0"/>
            </a:endParaRP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42" name="标题 215041"/>
          <p:cNvSpPr>
            <a:spLocks noGrp="1"/>
          </p:cNvSpPr>
          <p:nvPr>
            <p:ph type="title"/>
          </p:nvPr>
        </p:nvSpPr>
        <p:spPr>
          <a:xfrm>
            <a:off x="533400" y="609600"/>
            <a:ext cx="8077200" cy="1143000"/>
          </a:xfrm>
        </p:spPr>
        <p:txBody>
          <a:bodyPr anchor="b"/>
          <a:p>
            <a:r>
              <a:rPr lang="zh-CN" altLang="en-US" dirty="0"/>
              <a:t>Windows </a:t>
            </a:r>
            <a:r>
              <a:rPr lang="en-US" altLang="zh-CN" dirty="0"/>
              <a:t>10 </a:t>
            </a:r>
            <a:r>
              <a:rPr lang="zh-CN" altLang="en-US" dirty="0"/>
              <a:t>互斥同步机制</a:t>
            </a:r>
            <a:endParaRPr lang="zh-CN" altLang="en-US" dirty="0"/>
          </a:p>
        </p:txBody>
      </p:sp>
      <p:sp>
        <p:nvSpPr>
          <p:cNvPr id="215043" name="文本占位符 215042"/>
          <p:cNvSpPr>
            <a:spLocks noGrp="1"/>
          </p:cNvSpPr>
          <p:nvPr>
            <p:ph type="body" idx="1"/>
          </p:nvPr>
        </p:nvSpPr>
        <p:spPr/>
        <p:txBody>
          <a:bodyPr/>
          <a:p>
            <a:pPr>
              <a:lnSpc>
                <a:spcPct val="90000"/>
              </a:lnSpc>
            </a:pPr>
            <a:r>
              <a:rPr lang="en-US" altLang="zh-CN">
                <a:latin typeface="Comic Sans MS" panose="030F0702030302020204" pitchFamily="66" charset="0"/>
              </a:rPr>
              <a:t>Mutex (OS API)</a:t>
            </a:r>
            <a:endParaRPr lang="en-US" altLang="zh-CN">
              <a:latin typeface="Comic Sans MS" panose="030F0702030302020204" pitchFamily="66" charset="0"/>
            </a:endParaRPr>
          </a:p>
          <a:p>
            <a:pPr lvl="1">
              <a:lnSpc>
                <a:spcPct val="90000"/>
              </a:lnSpc>
            </a:pPr>
            <a:r>
              <a:rPr lang="en-US" altLang="zh-CN">
                <a:latin typeface="Comic Sans MS" panose="030F0702030302020204" pitchFamily="66" charset="0"/>
              </a:rPr>
              <a:t>CreateMutex,     </a:t>
            </a:r>
            <a:r>
              <a:rPr lang="en-US" altLang="zh-CN" sz="2400">
                <a:latin typeface="Comic Sans MS" panose="030F0702030302020204" pitchFamily="66" charset="0"/>
              </a:rPr>
              <a:t>//</a:t>
            </a:r>
            <a:r>
              <a:rPr lang="zh-CN" altLang="en-US" sz="2400">
                <a:latin typeface="Comic Sans MS" panose="030F0702030302020204" pitchFamily="66" charset="0"/>
              </a:rPr>
              <a:t>创建互斥对象，返回句柄</a:t>
            </a:r>
            <a:endParaRPr lang="zh-CN" altLang="en-US">
              <a:latin typeface="Comic Sans MS" panose="030F0702030302020204" pitchFamily="66" charset="0"/>
            </a:endParaRPr>
          </a:p>
          <a:p>
            <a:pPr lvl="1">
              <a:lnSpc>
                <a:spcPct val="90000"/>
              </a:lnSpc>
            </a:pPr>
            <a:r>
              <a:rPr lang="en-US" altLang="zh-CN">
                <a:latin typeface="Comic Sans MS" panose="030F0702030302020204" pitchFamily="66" charset="0"/>
              </a:rPr>
              <a:t>OpenMutex,     </a:t>
            </a:r>
            <a:r>
              <a:rPr lang="en-US" altLang="zh-CN" sz="2400">
                <a:latin typeface="Comic Sans MS" panose="030F0702030302020204" pitchFamily="66" charset="0"/>
              </a:rPr>
              <a:t>//</a:t>
            </a:r>
            <a:r>
              <a:rPr lang="zh-CN" altLang="en-US" sz="2400">
                <a:latin typeface="Comic Sans MS" panose="030F0702030302020204" pitchFamily="66" charset="0"/>
              </a:rPr>
              <a:t>打开并返回存在对象句柄</a:t>
            </a:r>
            <a:endParaRPr lang="zh-CN" altLang="en-US">
              <a:latin typeface="Comic Sans MS" panose="030F0702030302020204" pitchFamily="66" charset="0"/>
            </a:endParaRPr>
          </a:p>
          <a:p>
            <a:pPr lvl="1">
              <a:lnSpc>
                <a:spcPct val="90000"/>
              </a:lnSpc>
            </a:pPr>
            <a:r>
              <a:rPr lang="en-US" altLang="zh-CN">
                <a:latin typeface="Comic Sans MS" panose="030F0702030302020204" pitchFamily="66" charset="0"/>
              </a:rPr>
              <a:t>ReleaseMutex;      </a:t>
            </a:r>
            <a:r>
              <a:rPr lang="en-US" altLang="zh-CN" sz="2400">
                <a:latin typeface="Comic Sans MS" panose="030F0702030302020204" pitchFamily="66" charset="0"/>
              </a:rPr>
              <a:t>//</a:t>
            </a:r>
            <a:r>
              <a:rPr lang="zh-CN" altLang="en-US" sz="2400">
                <a:latin typeface="Comic Sans MS" panose="030F0702030302020204" pitchFamily="66" charset="0"/>
              </a:rPr>
              <a:t>释放对互斥对象的占用</a:t>
            </a:r>
            <a:endParaRPr lang="zh-CN" altLang="en-US">
              <a:latin typeface="Comic Sans MS" panose="030F0702030302020204" pitchFamily="66" charset="0"/>
            </a:endParaRPr>
          </a:p>
          <a:p>
            <a:pPr>
              <a:lnSpc>
                <a:spcPct val="90000"/>
              </a:lnSpc>
            </a:pPr>
            <a:r>
              <a:rPr lang="en-US" altLang="zh-CN">
                <a:latin typeface="Comic Sans MS" panose="030F0702030302020204" pitchFamily="66" charset="0"/>
              </a:rPr>
              <a:t>semaphore (OS API)</a:t>
            </a:r>
            <a:endParaRPr lang="en-US" altLang="zh-CN">
              <a:latin typeface="Comic Sans MS" panose="030F0702030302020204" pitchFamily="66" charset="0"/>
            </a:endParaRPr>
          </a:p>
          <a:p>
            <a:pPr lvl="1">
              <a:lnSpc>
                <a:spcPct val="90000"/>
              </a:lnSpc>
            </a:pPr>
            <a:r>
              <a:rPr lang="en-US" altLang="zh-CN">
                <a:latin typeface="Comic Sans MS" panose="030F0702030302020204" pitchFamily="66" charset="0"/>
              </a:rPr>
              <a:t>CreateSemaphore,    </a:t>
            </a:r>
            <a:r>
              <a:rPr lang="en-US" altLang="zh-CN" sz="2400">
                <a:latin typeface="Comic Sans MS" panose="030F0702030302020204" pitchFamily="66" charset="0"/>
              </a:rPr>
              <a:t>//</a:t>
            </a:r>
            <a:r>
              <a:rPr lang="zh-CN" altLang="en-US" sz="2400">
                <a:latin typeface="Comic Sans MS" panose="030F0702030302020204" pitchFamily="66" charset="0"/>
              </a:rPr>
              <a:t>创建信号量</a:t>
            </a:r>
            <a:endParaRPr lang="zh-CN" altLang="en-US">
              <a:latin typeface="Comic Sans MS" panose="030F0702030302020204" pitchFamily="66" charset="0"/>
            </a:endParaRPr>
          </a:p>
          <a:p>
            <a:pPr lvl="1">
              <a:lnSpc>
                <a:spcPct val="90000"/>
              </a:lnSpc>
            </a:pPr>
            <a:r>
              <a:rPr lang="en-US" altLang="zh-CN">
                <a:latin typeface="Comic Sans MS" panose="030F0702030302020204" pitchFamily="66" charset="0"/>
              </a:rPr>
              <a:t>OpenSemaphore,    </a:t>
            </a:r>
            <a:r>
              <a:rPr lang="en-US" altLang="zh-CN" sz="2400">
                <a:latin typeface="Comic Sans MS" panose="030F0702030302020204" pitchFamily="66" charset="0"/>
              </a:rPr>
              <a:t>//</a:t>
            </a:r>
            <a:r>
              <a:rPr lang="zh-CN" altLang="en-US" sz="2400">
                <a:latin typeface="Comic Sans MS" panose="030F0702030302020204" pitchFamily="66" charset="0"/>
              </a:rPr>
              <a:t>返回已存在信号量句柄</a:t>
            </a:r>
            <a:endParaRPr lang="zh-CN" altLang="en-US">
              <a:latin typeface="Comic Sans MS" panose="030F0702030302020204" pitchFamily="66" charset="0"/>
            </a:endParaRPr>
          </a:p>
          <a:p>
            <a:pPr lvl="1">
              <a:lnSpc>
                <a:spcPct val="90000"/>
              </a:lnSpc>
            </a:pPr>
            <a:r>
              <a:rPr lang="en-US" altLang="zh-CN">
                <a:latin typeface="Comic Sans MS" panose="030F0702030302020204" pitchFamily="66" charset="0"/>
              </a:rPr>
              <a:t>ReleaseSemaphore;    </a:t>
            </a:r>
            <a:r>
              <a:rPr lang="en-US" altLang="zh-CN" sz="2400">
                <a:latin typeface="Comic Sans MS" panose="030F0702030302020204" pitchFamily="66" charset="0"/>
              </a:rPr>
              <a:t>//</a:t>
            </a:r>
            <a:r>
              <a:rPr lang="zh-CN" altLang="en-US" sz="2400">
                <a:latin typeface="Comic Sans MS" panose="030F0702030302020204" pitchFamily="66" charset="0"/>
              </a:rPr>
              <a:t>释放对信号量的占用</a:t>
            </a:r>
            <a:endParaRPr lang="zh-CN" altLang="en-US" sz="2400">
              <a:latin typeface="Comic Sans MS" panose="030F0702030302020204" pitchFamily="66" charset="0"/>
            </a:endParaRPr>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6066" name="标题 216065"/>
          <p:cNvSpPr>
            <a:spLocks noGrp="1"/>
          </p:cNvSpPr>
          <p:nvPr>
            <p:ph type="title"/>
          </p:nvPr>
        </p:nvSpPr>
        <p:spPr>
          <a:xfrm>
            <a:off x="609600" y="609600"/>
            <a:ext cx="8077200" cy="1143000"/>
          </a:xfrm>
        </p:spPr>
        <p:txBody>
          <a:bodyPr anchor="b"/>
          <a:p>
            <a:r>
              <a:rPr lang="zh-CN" altLang="en-US" dirty="0"/>
              <a:t>Windows </a:t>
            </a:r>
            <a:r>
              <a:rPr lang="en-US" altLang="zh-CN" dirty="0"/>
              <a:t>10 </a:t>
            </a:r>
            <a:r>
              <a:rPr lang="zh-CN" altLang="en-US" dirty="0"/>
              <a:t>互斥同步机制</a:t>
            </a:r>
            <a:endParaRPr lang="zh-CN" altLang="en-US" dirty="0"/>
          </a:p>
        </p:txBody>
      </p:sp>
      <p:sp>
        <p:nvSpPr>
          <p:cNvPr id="216067" name="文本占位符 216066"/>
          <p:cNvSpPr>
            <a:spLocks noGrp="1"/>
          </p:cNvSpPr>
          <p:nvPr>
            <p:ph type="body" idx="1"/>
          </p:nvPr>
        </p:nvSpPr>
        <p:spPr/>
        <p:txBody>
          <a:bodyPr/>
          <a:p>
            <a:r>
              <a:rPr lang="en-US" altLang="zh-CN">
                <a:latin typeface="Comic Sans MS" panose="030F0702030302020204" pitchFamily="66" charset="0"/>
              </a:rPr>
              <a:t>Event (OS API)</a:t>
            </a:r>
            <a:endParaRPr lang="en-US" altLang="zh-CN">
              <a:latin typeface="Comic Sans MS" panose="030F0702030302020204" pitchFamily="66" charset="0"/>
            </a:endParaRPr>
          </a:p>
          <a:p>
            <a:pPr lvl="1"/>
            <a:r>
              <a:rPr lang="en-US" altLang="zh-CN">
                <a:latin typeface="Comic Sans MS" panose="030F0702030302020204" pitchFamily="66" charset="0"/>
              </a:rPr>
              <a:t>CreateEvent,</a:t>
            </a:r>
            <a:endParaRPr lang="en-US" altLang="zh-CN">
              <a:latin typeface="Comic Sans MS" panose="030F0702030302020204" pitchFamily="66" charset="0"/>
            </a:endParaRPr>
          </a:p>
          <a:p>
            <a:pPr lvl="1"/>
            <a:r>
              <a:rPr lang="en-US" altLang="zh-CN">
                <a:latin typeface="Comic Sans MS" panose="030F0702030302020204" pitchFamily="66" charset="0"/>
              </a:rPr>
              <a:t>OpenEvent,</a:t>
            </a:r>
            <a:endParaRPr lang="en-US" altLang="zh-CN">
              <a:latin typeface="Comic Sans MS" panose="030F0702030302020204" pitchFamily="66" charset="0"/>
            </a:endParaRPr>
          </a:p>
          <a:p>
            <a:pPr lvl="1"/>
            <a:r>
              <a:rPr lang="en-US" altLang="zh-CN">
                <a:latin typeface="Comic Sans MS" panose="030F0702030302020204" pitchFamily="66" charset="0"/>
              </a:rPr>
              <a:t>SetEvent,</a:t>
            </a:r>
            <a:endParaRPr lang="en-US" altLang="zh-CN">
              <a:latin typeface="Comic Sans MS" panose="030F0702030302020204" pitchFamily="66" charset="0"/>
            </a:endParaRPr>
          </a:p>
          <a:p>
            <a:pPr lvl="1"/>
            <a:r>
              <a:rPr lang="en-US" altLang="zh-CN">
                <a:latin typeface="Comic Sans MS" panose="030F0702030302020204" pitchFamily="66" charset="0"/>
              </a:rPr>
              <a:t>ResetEvent,</a:t>
            </a:r>
            <a:endParaRPr lang="en-US" altLang="zh-CN">
              <a:latin typeface="Comic Sans MS" panose="030F0702030302020204" pitchFamily="66" charset="0"/>
            </a:endParaRPr>
          </a:p>
          <a:p>
            <a:pPr lvl="1"/>
            <a:r>
              <a:rPr lang="en-US" altLang="zh-CN">
                <a:latin typeface="Comic Sans MS" panose="030F0702030302020204" pitchFamily="66" charset="0"/>
              </a:rPr>
              <a:t>PulseEvent.</a:t>
            </a:r>
            <a:endParaRPr lang="en-US" altLang="zh-CN">
              <a:latin typeface="Comic Sans MS" panose="030F0702030302020204" pitchFamily="66" charset="0"/>
            </a:endParaRPr>
          </a:p>
          <a:p>
            <a:endParaRPr lang="zh-CN" altLang="en-US"/>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7090" name="标题 217089"/>
          <p:cNvSpPr>
            <a:spLocks noGrp="1"/>
          </p:cNvSpPr>
          <p:nvPr>
            <p:ph type="title"/>
          </p:nvPr>
        </p:nvSpPr>
        <p:spPr>
          <a:xfrm>
            <a:off x="609600" y="609600"/>
            <a:ext cx="8001000" cy="1143000"/>
          </a:xfrm>
        </p:spPr>
        <p:txBody>
          <a:bodyPr anchor="b"/>
          <a:p>
            <a:r>
              <a:rPr lang="zh-CN" altLang="en-US" dirty="0"/>
              <a:t>Windows </a:t>
            </a:r>
            <a:r>
              <a:rPr lang="en-US" altLang="zh-CN" dirty="0"/>
              <a:t>10</a:t>
            </a:r>
            <a:r>
              <a:rPr lang="zh-CN" altLang="en-US" dirty="0"/>
              <a:t>互斥同步机制</a:t>
            </a:r>
            <a:endParaRPr lang="zh-CN" altLang="en-US" dirty="0"/>
          </a:p>
        </p:txBody>
      </p:sp>
      <p:sp>
        <p:nvSpPr>
          <p:cNvPr id="217091" name="文本占位符 217090"/>
          <p:cNvSpPr>
            <a:spLocks noGrp="1"/>
          </p:cNvSpPr>
          <p:nvPr>
            <p:ph type="body" idx="1"/>
          </p:nvPr>
        </p:nvSpPr>
        <p:spPr/>
        <p:txBody>
          <a:bodyPr/>
          <a:p>
            <a:r>
              <a:rPr lang="zh-CN" altLang="en-US" dirty="0">
                <a:latin typeface="Comic Sans MS" panose="030F0702030302020204" pitchFamily="66" charset="0"/>
              </a:rPr>
              <a:t>CRITICAL_SECTION类型</a:t>
            </a:r>
            <a:endParaRPr lang="zh-CN" altLang="en-US" dirty="0">
              <a:latin typeface="Comic Sans MS" panose="030F0702030302020204" pitchFamily="66" charset="0"/>
            </a:endParaRPr>
          </a:p>
          <a:p>
            <a:pPr lvl="1"/>
            <a:r>
              <a:rPr lang="zh-CN" altLang="en-US" dirty="0">
                <a:latin typeface="Comic Sans MS" panose="030F0702030302020204" pitchFamily="66" charset="0"/>
              </a:rPr>
              <a:t>InitializeCriticalSection: 初始化</a:t>
            </a:r>
            <a:endParaRPr lang="zh-CN" altLang="en-US" dirty="0">
              <a:latin typeface="Comic Sans MS" panose="030F0702030302020204" pitchFamily="66" charset="0"/>
            </a:endParaRPr>
          </a:p>
          <a:p>
            <a:pPr lvl="1"/>
            <a:r>
              <a:rPr lang="zh-CN" altLang="en-US" dirty="0">
                <a:latin typeface="Comic Sans MS" panose="030F0702030302020204" pitchFamily="66" charset="0"/>
              </a:rPr>
              <a:t>EnterCriticalSection: 等待进入</a:t>
            </a:r>
            <a:endParaRPr lang="zh-CN" altLang="en-US" dirty="0">
              <a:latin typeface="Comic Sans MS" panose="030F0702030302020204" pitchFamily="66" charset="0"/>
            </a:endParaRPr>
          </a:p>
          <a:p>
            <a:pPr lvl="1"/>
            <a:r>
              <a:rPr lang="zh-CN" altLang="en-US" dirty="0">
                <a:latin typeface="Comic Sans MS" panose="030F0702030302020204" pitchFamily="66" charset="0"/>
              </a:rPr>
              <a:t>TryEnterCriticalSection: 非等待，失败返回0</a:t>
            </a:r>
            <a:endParaRPr lang="zh-CN" altLang="en-US" dirty="0">
              <a:latin typeface="Comic Sans MS" panose="030F0702030302020204" pitchFamily="66" charset="0"/>
            </a:endParaRPr>
          </a:p>
          <a:p>
            <a:pPr lvl="1"/>
            <a:r>
              <a:rPr lang="zh-CN" altLang="en-US" dirty="0">
                <a:latin typeface="Comic Sans MS" panose="030F0702030302020204" pitchFamily="66" charset="0"/>
              </a:rPr>
              <a:t>LeaveCriticalSection: 离开</a:t>
            </a:r>
            <a:endParaRPr lang="zh-CN" altLang="en-US" dirty="0">
              <a:latin typeface="Comic Sans MS" panose="030F0702030302020204" pitchFamily="66" charset="0"/>
            </a:endParaRPr>
          </a:p>
          <a:p>
            <a:pPr lvl="1"/>
            <a:r>
              <a:rPr lang="zh-CN" altLang="en-US" dirty="0">
                <a:latin typeface="Comic Sans MS" panose="030F0702030302020204" pitchFamily="66" charset="0"/>
              </a:rPr>
              <a:t>DeleteCriticalSection: 清除</a:t>
            </a:r>
            <a:endParaRPr lang="zh-CN" altLang="en-US" dirty="0">
              <a:latin typeface="Comic Sans MS" panose="030F0702030302020204" pitchFamily="66" charset="0"/>
            </a:endParaRPr>
          </a:p>
          <a:p>
            <a:pPr lvl="1"/>
            <a:endParaRPr lang="zh-CN" altLang="en-US" dirty="0"/>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标题 24577"/>
          <p:cNvSpPr>
            <a:spLocks noGrp="1"/>
          </p:cNvSpPr>
          <p:nvPr>
            <p:ph type="title"/>
          </p:nvPr>
        </p:nvSpPr>
        <p:spPr/>
        <p:txBody>
          <a:bodyPr anchor="b"/>
          <a:p>
            <a:r>
              <a:rPr lang="en-US" altLang="zh-CN"/>
              <a:t>4.2 </a:t>
            </a:r>
            <a:r>
              <a:rPr lang="zh-CN" altLang="en-US" b="1"/>
              <a:t>进程互斥</a:t>
            </a:r>
            <a:r>
              <a:rPr lang="en-US" altLang="zh-CN"/>
              <a:t>(mutual exclusion)</a:t>
            </a:r>
            <a:endParaRPr lang="en-US" altLang="zh-CN"/>
          </a:p>
        </p:txBody>
      </p:sp>
      <p:sp>
        <p:nvSpPr>
          <p:cNvPr id="24579" name="文本占位符 24578"/>
          <p:cNvSpPr>
            <a:spLocks noGrp="1"/>
          </p:cNvSpPr>
          <p:nvPr>
            <p:ph type="body" idx="1"/>
          </p:nvPr>
        </p:nvSpPr>
        <p:spPr/>
        <p:txBody>
          <a:bodyPr/>
          <a:p>
            <a:r>
              <a:rPr lang="en-US" altLang="zh-CN" b="1"/>
              <a:t>4.2.1 </a:t>
            </a:r>
            <a:r>
              <a:rPr lang="zh-CN" altLang="en-US" b="1"/>
              <a:t>共享变量与临界区</a:t>
            </a:r>
            <a:endParaRPr lang="zh-CN" altLang="en-US" b="1"/>
          </a:p>
          <a:p>
            <a:r>
              <a:rPr lang="en-US" altLang="zh-CN" b="1"/>
              <a:t>4.2.2 </a:t>
            </a:r>
            <a:r>
              <a:rPr lang="zh-CN" altLang="en-US" b="1"/>
              <a:t>临界区域与进程互斥</a:t>
            </a:r>
            <a:endParaRPr lang="zh-CN" altLang="en-US" b="1"/>
          </a:p>
          <a:p>
            <a:r>
              <a:rPr lang="en-US" altLang="zh-CN" b="1"/>
              <a:t>4.2.3 </a:t>
            </a:r>
            <a:r>
              <a:rPr lang="zh-CN" altLang="en-US" b="1"/>
              <a:t>进程互斥的实现</a:t>
            </a:r>
            <a:endParaRPr lang="zh-CN" altLang="en-US" b="1"/>
          </a:p>
          <a:p>
            <a:r>
              <a:rPr lang="en-US" altLang="zh-CN" b="1"/>
              <a:t>4.2.4 </a:t>
            </a:r>
            <a:r>
              <a:rPr lang="zh-CN" altLang="en-US" b="1"/>
              <a:t>多处理机环境下的互斥</a:t>
            </a: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579">
                                            <p:txEl>
                                              <p:charRg st="0" end="15"/>
                                            </p:txEl>
                                          </p:spTgt>
                                        </p:tgtEl>
                                        <p:attrNameLst>
                                          <p:attrName>style.visibility</p:attrName>
                                        </p:attrNameLst>
                                      </p:cBhvr>
                                      <p:to>
                                        <p:strVal val="visible"/>
                                      </p:to>
                                    </p:set>
                                    <p:animEffect transition="in" filter="wipe(left)">
                                      <p:cBhvr>
                                        <p:cTn id="7" dur="500"/>
                                        <p:tgtEl>
                                          <p:spTgt spid="24579">
                                            <p:txEl>
                                              <p:charRg st="0" end="1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4579">
                                            <p:txEl>
                                              <p:charRg st="15" end="31"/>
                                            </p:txEl>
                                          </p:spTgt>
                                        </p:tgtEl>
                                        <p:attrNameLst>
                                          <p:attrName>style.visibility</p:attrName>
                                        </p:attrNameLst>
                                      </p:cBhvr>
                                      <p:to>
                                        <p:strVal val="visible"/>
                                      </p:to>
                                    </p:set>
                                    <p:animEffect transition="in" filter="wipe(left)">
                                      <p:cBhvr>
                                        <p:cTn id="12" dur="500"/>
                                        <p:tgtEl>
                                          <p:spTgt spid="24579">
                                            <p:txEl>
                                              <p:charRg st="15" end="3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4579">
                                            <p:txEl>
                                              <p:charRg st="31" end="45"/>
                                            </p:txEl>
                                          </p:spTgt>
                                        </p:tgtEl>
                                        <p:attrNameLst>
                                          <p:attrName>style.visibility</p:attrName>
                                        </p:attrNameLst>
                                      </p:cBhvr>
                                      <p:to>
                                        <p:strVal val="visible"/>
                                      </p:to>
                                    </p:set>
                                    <p:animEffect transition="in" filter="wipe(left)">
                                      <p:cBhvr>
                                        <p:cTn id="17" dur="500"/>
                                        <p:tgtEl>
                                          <p:spTgt spid="24579">
                                            <p:txEl>
                                              <p:charRg st="31" end="4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4579">
                                            <p:txEl>
                                              <p:charRg st="45" end="62"/>
                                            </p:txEl>
                                          </p:spTgt>
                                        </p:tgtEl>
                                        <p:attrNameLst>
                                          <p:attrName>style.visibility</p:attrName>
                                        </p:attrNameLst>
                                      </p:cBhvr>
                                      <p:to>
                                        <p:strVal val="visible"/>
                                      </p:to>
                                    </p:set>
                                    <p:animEffect transition="in" filter="wipe(left)">
                                      <p:cBhvr>
                                        <p:cTn id="22" dur="500"/>
                                        <p:tgtEl>
                                          <p:spTgt spid="24579">
                                            <p:txEl>
                                              <p:charRg st="45" end="6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标题 25601"/>
          <p:cNvSpPr>
            <a:spLocks noGrp="1"/>
          </p:cNvSpPr>
          <p:nvPr>
            <p:ph type="title"/>
          </p:nvPr>
        </p:nvSpPr>
        <p:spPr/>
        <p:txBody>
          <a:bodyPr anchor="b"/>
          <a:p>
            <a:r>
              <a:rPr lang="en-US" altLang="zh-CN"/>
              <a:t>4.2.1 </a:t>
            </a:r>
            <a:r>
              <a:rPr lang="zh-CN" altLang="en-US" b="1"/>
              <a:t>共享变量与临界区域</a:t>
            </a:r>
            <a:endParaRPr lang="zh-CN" altLang="en-US"/>
          </a:p>
        </p:txBody>
      </p:sp>
      <p:sp>
        <p:nvSpPr>
          <p:cNvPr id="25603" name="文本占位符 25602"/>
          <p:cNvSpPr>
            <a:spLocks noGrp="1"/>
          </p:cNvSpPr>
          <p:nvPr>
            <p:ph type="body" idx="1"/>
          </p:nvPr>
        </p:nvSpPr>
        <p:spPr>
          <a:xfrm>
            <a:off x="762000" y="1905000"/>
            <a:ext cx="7772400" cy="4495800"/>
          </a:xfrm>
        </p:spPr>
        <p:txBody>
          <a:bodyPr/>
          <a:p>
            <a:r>
              <a:rPr lang="zh-CN" altLang="en-US" sz="2400" b="1"/>
              <a:t>共享变量</a:t>
            </a:r>
            <a:r>
              <a:rPr lang="zh-CN" altLang="en-US" sz="2400"/>
              <a:t>（</a:t>
            </a:r>
            <a:r>
              <a:rPr lang="en-US" altLang="zh-CN" sz="2400" b="1">
                <a:latin typeface="Comic Sans MS" panose="030F0702030302020204" pitchFamily="66" charset="0"/>
              </a:rPr>
              <a:t>shared variable</a:t>
            </a:r>
            <a:r>
              <a:rPr lang="zh-CN" altLang="en-US" sz="2400"/>
              <a:t>）</a:t>
            </a:r>
            <a:endParaRPr lang="zh-CN" altLang="en-US" sz="2400"/>
          </a:p>
          <a:p>
            <a:pPr lvl="1"/>
            <a:r>
              <a:rPr lang="zh-CN" altLang="en-US" sz="2400" b="1"/>
              <a:t>多个进程都需要访问的变量。</a:t>
            </a:r>
            <a:endParaRPr lang="zh-CN" altLang="en-US" sz="2400"/>
          </a:p>
          <a:p>
            <a:r>
              <a:rPr lang="zh-CN" altLang="en-US" sz="2400" b="1"/>
              <a:t>临界区域</a:t>
            </a:r>
            <a:r>
              <a:rPr lang="zh-CN" altLang="en-US" sz="2400"/>
              <a:t>（</a:t>
            </a:r>
            <a:r>
              <a:rPr lang="en-US" altLang="zh-CN" sz="2400" b="1">
                <a:latin typeface="Comic Sans MS" panose="030F0702030302020204" pitchFamily="66" charset="0"/>
              </a:rPr>
              <a:t>critical region</a:t>
            </a:r>
            <a:r>
              <a:rPr lang="zh-CN" altLang="en-US" sz="2400"/>
              <a:t>）</a:t>
            </a:r>
            <a:endParaRPr lang="zh-CN" altLang="en-US" sz="2400"/>
          </a:p>
          <a:p>
            <a:pPr lvl="1"/>
            <a:r>
              <a:rPr lang="zh-CN" altLang="en-US" sz="2400" b="1"/>
              <a:t>访问共享变量的程序段</a:t>
            </a:r>
            <a:r>
              <a:rPr lang="zh-CN" altLang="en-US" sz="2400" dirty="0"/>
              <a:t>。把临界区与其所对应的共享变量联系起来称为关于某一种共享变量的临界区</a:t>
            </a:r>
            <a:endParaRPr lang="zh-CN" altLang="en-US"/>
          </a:p>
        </p:txBody>
      </p:sp>
      <p:sp>
        <p:nvSpPr>
          <p:cNvPr id="25604" name="文本框 25603"/>
          <p:cNvSpPr txBox="1"/>
          <p:nvPr/>
        </p:nvSpPr>
        <p:spPr>
          <a:xfrm>
            <a:off x="3384550" y="4508500"/>
            <a:ext cx="2209800" cy="466725"/>
          </a:xfrm>
          <a:prstGeom prst="rect">
            <a:avLst/>
          </a:prstGeom>
          <a:noFill/>
          <a:ln w="9525" cap="flat" cmpd="sng">
            <a:solidFill>
              <a:schemeClr val="accent1"/>
            </a:solidFill>
            <a:prstDash val="solid"/>
            <a:miter/>
            <a:headEnd type="none" w="med" len="med"/>
            <a:tailEnd type="none" w="med" len="med"/>
          </a:ln>
        </p:spPr>
        <p:txBody>
          <a:bodyPr>
            <a:spAutoFit/>
          </a:bodyPr>
          <a:p>
            <a:pPr>
              <a:spcBef>
                <a:spcPct val="50000"/>
              </a:spcBef>
            </a:pPr>
            <a:r>
              <a:rPr lang="zh-CN" altLang="en-US" sz="2400">
                <a:latin typeface="Times New Roman" panose="02020603050405020304" pitchFamily="18" charset="0"/>
              </a:rPr>
              <a:t> 一组公共变量</a:t>
            </a:r>
            <a:endParaRPr lang="zh-CN" altLang="en-US" sz="2400" b="0">
              <a:latin typeface="Times New Roman" panose="02020603050405020304" pitchFamily="18" charset="0"/>
            </a:endParaRPr>
          </a:p>
        </p:txBody>
      </p:sp>
      <p:sp>
        <p:nvSpPr>
          <p:cNvPr id="25605" name="文本框 25604"/>
          <p:cNvSpPr txBox="1"/>
          <p:nvPr/>
        </p:nvSpPr>
        <p:spPr>
          <a:xfrm>
            <a:off x="2484438" y="5562600"/>
            <a:ext cx="792162" cy="539750"/>
          </a:xfrm>
          <a:prstGeom prst="rect">
            <a:avLst/>
          </a:prstGeom>
          <a:noFill/>
          <a:ln w="9525" cap="flat" cmpd="sng">
            <a:solidFill>
              <a:srgbClr val="FFFFFF"/>
            </a:solidFill>
            <a:prstDash val="solid"/>
            <a:miter/>
            <a:headEnd type="none" w="med" len="med"/>
            <a:tailEnd type="none" w="med" len="med"/>
          </a:ln>
        </p:spPr>
        <p:txBody>
          <a:bodyPr/>
          <a:p>
            <a:pPr>
              <a:lnSpc>
                <a:spcPct val="140000"/>
              </a:lnSpc>
              <a:spcBef>
                <a:spcPct val="50000"/>
              </a:spcBef>
            </a:pPr>
            <a:r>
              <a:rPr lang="en-US" altLang="zh-CN" sz="2400" b="0">
                <a:latin typeface="Comic Sans MS" panose="030F0702030302020204" pitchFamily="66" charset="0"/>
              </a:rPr>
              <a:t>CR1</a:t>
            </a:r>
            <a:endParaRPr lang="en-US" altLang="zh-CN" sz="2400" b="0">
              <a:latin typeface="Times New Roman" panose="02020603050405020304" pitchFamily="18" charset="0"/>
            </a:endParaRPr>
          </a:p>
          <a:p>
            <a:pPr>
              <a:spcBef>
                <a:spcPct val="50000"/>
              </a:spcBef>
            </a:pPr>
            <a:endParaRPr lang="zh-CN" altLang="en-US" sz="2400" b="0">
              <a:latin typeface="Times New Roman" panose="02020603050405020304" pitchFamily="18" charset="0"/>
            </a:endParaRPr>
          </a:p>
        </p:txBody>
      </p:sp>
      <p:sp>
        <p:nvSpPr>
          <p:cNvPr id="25606" name="文本框 25605"/>
          <p:cNvSpPr txBox="1"/>
          <p:nvPr/>
        </p:nvSpPr>
        <p:spPr>
          <a:xfrm>
            <a:off x="3627438" y="5562600"/>
            <a:ext cx="792162" cy="539750"/>
          </a:xfrm>
          <a:prstGeom prst="rect">
            <a:avLst/>
          </a:prstGeom>
          <a:noFill/>
          <a:ln w="9525" cap="flat" cmpd="sng">
            <a:solidFill>
              <a:srgbClr val="FFFFFF"/>
            </a:solidFill>
            <a:prstDash val="solid"/>
            <a:miter/>
            <a:headEnd type="none" w="med" len="med"/>
            <a:tailEnd type="none" w="med" len="med"/>
          </a:ln>
        </p:spPr>
        <p:txBody>
          <a:bodyPr/>
          <a:p>
            <a:pPr>
              <a:lnSpc>
                <a:spcPct val="140000"/>
              </a:lnSpc>
              <a:spcBef>
                <a:spcPct val="50000"/>
              </a:spcBef>
            </a:pPr>
            <a:r>
              <a:rPr lang="en-US" altLang="zh-CN" sz="2400" b="0">
                <a:latin typeface="Comic Sans MS" panose="030F0702030302020204" pitchFamily="66" charset="0"/>
              </a:rPr>
              <a:t>CR2</a:t>
            </a:r>
            <a:endParaRPr lang="en-US" altLang="zh-CN" sz="2400">
              <a:latin typeface="Times New Roman" panose="02020603050405020304" pitchFamily="18" charset="0"/>
            </a:endParaRPr>
          </a:p>
          <a:p>
            <a:pPr>
              <a:spcBef>
                <a:spcPct val="50000"/>
              </a:spcBef>
            </a:pPr>
            <a:endParaRPr lang="zh-CN" altLang="en-US" sz="2400" b="0">
              <a:latin typeface="Times New Roman" panose="02020603050405020304" pitchFamily="18" charset="0"/>
            </a:endParaRPr>
          </a:p>
        </p:txBody>
      </p:sp>
      <p:sp>
        <p:nvSpPr>
          <p:cNvPr id="25607" name="文本框 25606"/>
          <p:cNvSpPr txBox="1"/>
          <p:nvPr/>
        </p:nvSpPr>
        <p:spPr>
          <a:xfrm>
            <a:off x="6096000" y="5562600"/>
            <a:ext cx="838200" cy="539750"/>
          </a:xfrm>
          <a:prstGeom prst="rect">
            <a:avLst/>
          </a:prstGeom>
          <a:noFill/>
          <a:ln w="9525" cap="flat" cmpd="sng">
            <a:solidFill>
              <a:srgbClr val="FFFFFF"/>
            </a:solidFill>
            <a:prstDash val="solid"/>
            <a:miter/>
            <a:headEnd type="none" w="med" len="med"/>
            <a:tailEnd type="none" w="med" len="med"/>
          </a:ln>
        </p:spPr>
        <p:txBody>
          <a:bodyPr/>
          <a:p>
            <a:pPr>
              <a:lnSpc>
                <a:spcPct val="140000"/>
              </a:lnSpc>
              <a:spcBef>
                <a:spcPct val="50000"/>
              </a:spcBef>
            </a:pPr>
            <a:r>
              <a:rPr lang="en-US" altLang="zh-CN" sz="2400" b="0">
                <a:latin typeface="Comic Sans MS" panose="030F0702030302020204" pitchFamily="66" charset="0"/>
              </a:rPr>
              <a:t>CRn</a:t>
            </a:r>
            <a:endParaRPr lang="en-US" altLang="zh-CN" sz="2400" b="0">
              <a:latin typeface="Times New Roman" panose="02020603050405020304" pitchFamily="18" charset="0"/>
            </a:endParaRPr>
          </a:p>
          <a:p>
            <a:pPr>
              <a:spcBef>
                <a:spcPct val="50000"/>
              </a:spcBef>
            </a:pPr>
            <a:endParaRPr lang="zh-CN" altLang="en-US" sz="2400" b="0">
              <a:latin typeface="Times New Roman" panose="02020603050405020304" pitchFamily="18" charset="0"/>
            </a:endParaRPr>
          </a:p>
        </p:txBody>
      </p:sp>
      <p:sp>
        <p:nvSpPr>
          <p:cNvPr id="25608" name="文本框 25607"/>
          <p:cNvSpPr txBox="1"/>
          <p:nvPr/>
        </p:nvSpPr>
        <p:spPr>
          <a:xfrm>
            <a:off x="4648200" y="5562600"/>
            <a:ext cx="1066800" cy="457200"/>
          </a:xfrm>
          <a:prstGeom prst="rect">
            <a:avLst/>
          </a:prstGeom>
          <a:noFill/>
          <a:ln w="9525">
            <a:noFill/>
          </a:ln>
        </p:spPr>
        <p:txBody>
          <a:bodyPr>
            <a:spAutoFit/>
          </a:bodyPr>
          <a:p>
            <a:pPr>
              <a:spcBef>
                <a:spcPct val="50000"/>
              </a:spcBef>
            </a:pP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25609" name="直接连接符 25608"/>
          <p:cNvSpPr/>
          <p:nvPr/>
        </p:nvSpPr>
        <p:spPr>
          <a:xfrm>
            <a:off x="2819400" y="5334000"/>
            <a:ext cx="0" cy="215900"/>
          </a:xfrm>
          <a:prstGeom prst="line">
            <a:avLst/>
          </a:prstGeom>
          <a:ln w="9525" cap="flat" cmpd="sng">
            <a:solidFill>
              <a:schemeClr val="tx1"/>
            </a:solidFill>
            <a:prstDash val="solid"/>
            <a:headEnd type="none" w="med" len="med"/>
            <a:tailEnd type="none" w="med" len="med"/>
          </a:ln>
        </p:spPr>
      </p:sp>
      <p:sp>
        <p:nvSpPr>
          <p:cNvPr id="25610" name="直接连接符 25609"/>
          <p:cNvSpPr/>
          <p:nvPr/>
        </p:nvSpPr>
        <p:spPr>
          <a:xfrm>
            <a:off x="2819400" y="5334000"/>
            <a:ext cx="914400" cy="0"/>
          </a:xfrm>
          <a:prstGeom prst="line">
            <a:avLst/>
          </a:prstGeom>
          <a:ln w="9525" cap="flat" cmpd="sng">
            <a:solidFill>
              <a:schemeClr val="tx1"/>
            </a:solidFill>
            <a:prstDash val="solid"/>
            <a:headEnd type="none" w="med" len="med"/>
            <a:tailEnd type="none" w="med" len="med"/>
          </a:ln>
        </p:spPr>
      </p:sp>
      <p:sp>
        <p:nvSpPr>
          <p:cNvPr id="25611" name="直接连接符 25610"/>
          <p:cNvSpPr/>
          <p:nvPr/>
        </p:nvSpPr>
        <p:spPr>
          <a:xfrm flipV="1">
            <a:off x="3733800" y="4953000"/>
            <a:ext cx="0" cy="381000"/>
          </a:xfrm>
          <a:prstGeom prst="line">
            <a:avLst/>
          </a:prstGeom>
          <a:ln w="9525" cap="flat" cmpd="sng">
            <a:solidFill>
              <a:schemeClr val="tx1"/>
            </a:solidFill>
            <a:prstDash val="solid"/>
            <a:headEnd type="none" w="med" len="med"/>
            <a:tailEnd type="triangle" w="med" len="med"/>
          </a:ln>
        </p:spPr>
      </p:sp>
      <p:sp>
        <p:nvSpPr>
          <p:cNvPr id="25612" name="直接连接符 25611"/>
          <p:cNvSpPr/>
          <p:nvPr/>
        </p:nvSpPr>
        <p:spPr>
          <a:xfrm flipV="1">
            <a:off x="4038600" y="4953000"/>
            <a:ext cx="0" cy="609600"/>
          </a:xfrm>
          <a:prstGeom prst="line">
            <a:avLst/>
          </a:prstGeom>
          <a:ln w="9525" cap="flat" cmpd="sng">
            <a:solidFill>
              <a:schemeClr val="tx1"/>
            </a:solidFill>
            <a:prstDash val="solid"/>
            <a:headEnd type="none" w="med" len="med"/>
            <a:tailEnd type="triangle" w="med" len="med"/>
          </a:ln>
        </p:spPr>
      </p:sp>
      <p:sp>
        <p:nvSpPr>
          <p:cNvPr id="25613" name="直接连接符 25612"/>
          <p:cNvSpPr/>
          <p:nvPr/>
        </p:nvSpPr>
        <p:spPr>
          <a:xfrm flipV="1">
            <a:off x="6553200" y="5334000"/>
            <a:ext cx="0" cy="215900"/>
          </a:xfrm>
          <a:prstGeom prst="line">
            <a:avLst/>
          </a:prstGeom>
          <a:ln w="9525" cap="flat" cmpd="sng">
            <a:solidFill>
              <a:schemeClr val="tx1"/>
            </a:solidFill>
            <a:prstDash val="solid"/>
            <a:headEnd type="none" w="med" len="med"/>
            <a:tailEnd type="none" w="med" len="med"/>
          </a:ln>
        </p:spPr>
      </p:sp>
      <p:sp>
        <p:nvSpPr>
          <p:cNvPr id="25614" name="直接连接符 25613"/>
          <p:cNvSpPr/>
          <p:nvPr/>
        </p:nvSpPr>
        <p:spPr>
          <a:xfrm flipH="1">
            <a:off x="5410200" y="5334000"/>
            <a:ext cx="1143000" cy="0"/>
          </a:xfrm>
          <a:prstGeom prst="line">
            <a:avLst/>
          </a:prstGeom>
          <a:ln w="9525" cap="flat" cmpd="sng">
            <a:solidFill>
              <a:schemeClr val="tx1"/>
            </a:solidFill>
            <a:prstDash val="solid"/>
            <a:headEnd type="none" w="med" len="med"/>
            <a:tailEnd type="none" w="med" len="med"/>
          </a:ln>
        </p:spPr>
      </p:sp>
      <p:sp>
        <p:nvSpPr>
          <p:cNvPr id="25615" name="直接连接符 25614"/>
          <p:cNvSpPr/>
          <p:nvPr/>
        </p:nvSpPr>
        <p:spPr>
          <a:xfrm flipV="1">
            <a:off x="5410200" y="4953000"/>
            <a:ext cx="0" cy="381000"/>
          </a:xfrm>
          <a:prstGeom prst="line">
            <a:avLst/>
          </a:prstGeom>
          <a:ln w="9525" cap="flat" cmpd="sng">
            <a:solidFill>
              <a:schemeClr val="tx1"/>
            </a:solidFill>
            <a:prstDash val="solid"/>
            <a:headEnd type="none" w="med" len="med"/>
            <a:tailEnd type="triangle" w="med" len="med"/>
          </a:ln>
        </p:spPr>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626" name="标题 26625"/>
          <p:cNvSpPr>
            <a:spLocks noGrp="1"/>
          </p:cNvSpPr>
          <p:nvPr>
            <p:ph type="title" idx="4294967295"/>
          </p:nvPr>
        </p:nvSpPr>
        <p:spPr/>
        <p:txBody>
          <a:bodyPr anchor="b"/>
          <a:p>
            <a:r>
              <a:rPr lang="zh-CN" altLang="en-US" b="1"/>
              <a:t>表示</a:t>
            </a:r>
            <a:endParaRPr lang="zh-CN" altLang="en-US" b="1"/>
          </a:p>
        </p:txBody>
      </p:sp>
      <p:sp>
        <p:nvSpPr>
          <p:cNvPr id="26627" name="文本框 26626"/>
          <p:cNvSpPr txBox="1"/>
          <p:nvPr/>
        </p:nvSpPr>
        <p:spPr>
          <a:xfrm>
            <a:off x="914400" y="1905000"/>
            <a:ext cx="7543800" cy="4510088"/>
          </a:xfrm>
          <a:prstGeom prst="rect">
            <a:avLst/>
          </a:prstGeom>
          <a:noFill/>
          <a:ln w="9525">
            <a:noFill/>
          </a:ln>
        </p:spPr>
        <p:txBody>
          <a:bodyPr>
            <a:spAutoFit/>
          </a:bodyPr>
          <a:p>
            <a:pPr>
              <a:lnSpc>
                <a:spcPct val="130000"/>
              </a:lnSpc>
              <a:spcBef>
                <a:spcPct val="50000"/>
              </a:spcBef>
            </a:pPr>
            <a:r>
              <a:rPr lang="zh-CN" altLang="en-US" sz="2400">
                <a:latin typeface="Times New Roman" panose="02020603050405020304" pitchFamily="18" charset="0"/>
              </a:rPr>
              <a:t>共享变量</a:t>
            </a:r>
            <a:r>
              <a:rPr lang="en-US" altLang="zh-CN" sz="2400">
                <a:latin typeface="Times New Roman" panose="02020603050405020304" pitchFamily="18" charset="0"/>
              </a:rPr>
              <a:t>:  </a:t>
            </a:r>
            <a:r>
              <a:rPr lang="en-US" altLang="zh-CN" sz="2400">
                <a:latin typeface="Comic Sans MS" panose="030F0702030302020204" pitchFamily="66" charset="0"/>
              </a:rPr>
              <a:t>shared</a:t>
            </a:r>
            <a:r>
              <a:rPr lang="en-US" altLang="zh-CN" sz="2400">
                <a:latin typeface="Times New Roman" panose="02020603050405020304" pitchFamily="18" charset="0"/>
              </a:rPr>
              <a:t> &lt;</a:t>
            </a:r>
            <a:r>
              <a:rPr lang="zh-CN" altLang="en-US" sz="2400">
                <a:latin typeface="Times New Roman" panose="02020603050405020304" pitchFamily="18" charset="0"/>
              </a:rPr>
              <a:t>一组变量</a:t>
            </a:r>
            <a:r>
              <a:rPr lang="en-US" altLang="zh-CN" sz="2400">
                <a:latin typeface="Times New Roman" panose="02020603050405020304" pitchFamily="18" charset="0"/>
              </a:rPr>
              <a:t>&gt;</a:t>
            </a:r>
            <a:endParaRPr lang="en-US" altLang="zh-CN" sz="2400">
              <a:latin typeface="Times New Roman" panose="02020603050405020304" pitchFamily="18" charset="0"/>
            </a:endParaRPr>
          </a:p>
          <a:p>
            <a:pPr>
              <a:lnSpc>
                <a:spcPct val="90000"/>
              </a:lnSpc>
              <a:spcBef>
                <a:spcPct val="50000"/>
              </a:spcBef>
            </a:pPr>
            <a:r>
              <a:rPr lang="zh-CN" altLang="en-US" sz="2400">
                <a:latin typeface="Times New Roman" panose="02020603050405020304" pitchFamily="18" charset="0"/>
              </a:rPr>
              <a:t>临界区域</a:t>
            </a:r>
            <a:r>
              <a:rPr lang="en-US" altLang="zh-CN" sz="2400">
                <a:latin typeface="Times New Roman" panose="02020603050405020304" pitchFamily="18" charset="0"/>
              </a:rPr>
              <a:t>:  </a:t>
            </a:r>
            <a:r>
              <a:rPr lang="en-US" altLang="zh-CN" sz="2400">
                <a:latin typeface="Comic Sans MS" panose="030F0702030302020204" pitchFamily="66" charset="0"/>
              </a:rPr>
              <a:t>region</a:t>
            </a:r>
            <a:r>
              <a:rPr lang="en-US" altLang="zh-CN" sz="2400">
                <a:latin typeface="Times New Roman" panose="02020603050405020304" pitchFamily="18" charset="0"/>
              </a:rPr>
              <a:t> &lt;</a:t>
            </a:r>
            <a:r>
              <a:rPr lang="zh-CN" altLang="en-US" sz="2400">
                <a:latin typeface="Times New Roman" panose="02020603050405020304" pitchFamily="18" charset="0"/>
              </a:rPr>
              <a:t>一组变量</a:t>
            </a:r>
            <a:r>
              <a:rPr lang="en-US" altLang="zh-CN" sz="2400">
                <a:latin typeface="Times New Roman" panose="02020603050405020304" pitchFamily="18" charset="0"/>
              </a:rPr>
              <a:t>&gt; </a:t>
            </a:r>
            <a:r>
              <a:rPr lang="en-US" altLang="zh-CN" sz="2400">
                <a:latin typeface="Comic Sans MS" panose="030F0702030302020204" pitchFamily="66" charset="0"/>
              </a:rPr>
              <a:t>do</a:t>
            </a:r>
            <a:r>
              <a:rPr lang="en-US" altLang="zh-CN" sz="2400">
                <a:latin typeface="Times New Roman" panose="02020603050405020304" pitchFamily="18" charset="0"/>
              </a:rPr>
              <a:t> &lt;</a:t>
            </a:r>
            <a:r>
              <a:rPr lang="zh-CN" altLang="en-US" sz="2400">
                <a:latin typeface="Times New Roman" panose="02020603050405020304" pitchFamily="18" charset="0"/>
              </a:rPr>
              <a:t>语句＞</a:t>
            </a:r>
            <a:endParaRPr lang="zh-CN" altLang="en-US" sz="2400">
              <a:latin typeface="Times New Roman" panose="02020603050405020304" pitchFamily="18" charset="0"/>
            </a:endParaRPr>
          </a:p>
          <a:p>
            <a:pPr>
              <a:lnSpc>
                <a:spcPct val="90000"/>
              </a:lnSpc>
              <a:spcBef>
                <a:spcPct val="50000"/>
              </a:spcBef>
            </a:pPr>
            <a:endParaRPr lang="zh-CN" altLang="en-US" sz="2400">
              <a:latin typeface="Times New Roman" panose="02020603050405020304" pitchFamily="18" charset="0"/>
            </a:endParaRPr>
          </a:p>
          <a:p>
            <a:pPr>
              <a:lnSpc>
                <a:spcPct val="90000"/>
              </a:lnSpc>
              <a:spcBef>
                <a:spcPct val="50000"/>
              </a:spcBef>
            </a:pPr>
            <a:r>
              <a:rPr lang="zh-CN" altLang="en-US" sz="2400">
                <a:latin typeface="Times New Roman" panose="02020603050405020304" pitchFamily="18" charset="0"/>
              </a:rPr>
              <a:t>例子：</a:t>
            </a:r>
            <a:r>
              <a:rPr lang="en-US" altLang="zh-CN" sz="2400">
                <a:latin typeface="Comic Sans MS" panose="030F0702030302020204" pitchFamily="66" charset="0"/>
              </a:rPr>
              <a:t>shared  B:array[0,..,n-1]of integer;</a:t>
            </a:r>
            <a:endParaRPr lang="en-US" altLang="zh-CN" sz="2400">
              <a:latin typeface="Comic Sans MS" panose="030F0702030302020204" pitchFamily="66" charset="0"/>
            </a:endParaRPr>
          </a:p>
          <a:p>
            <a:pPr>
              <a:lnSpc>
                <a:spcPct val="90000"/>
              </a:lnSpc>
              <a:spcBef>
                <a:spcPct val="50000"/>
              </a:spcBef>
            </a:pPr>
            <a:r>
              <a:rPr lang="en-US" altLang="zh-CN" sz="2400">
                <a:latin typeface="Comic Sans MS" panose="030F0702030302020204" pitchFamily="66" charset="0"/>
              </a:rPr>
              <a:t>   region B do               region B do</a:t>
            </a:r>
            <a:endParaRPr lang="en-US" altLang="zh-CN" sz="2400">
              <a:latin typeface="Comic Sans MS" panose="030F0702030302020204" pitchFamily="66" charset="0"/>
            </a:endParaRPr>
          </a:p>
          <a:p>
            <a:pPr>
              <a:lnSpc>
                <a:spcPct val="90000"/>
              </a:lnSpc>
              <a:spcBef>
                <a:spcPct val="50000"/>
              </a:spcBef>
            </a:pPr>
            <a:r>
              <a:rPr lang="en-US" altLang="zh-CN" sz="2400">
                <a:latin typeface="Comic Sans MS" panose="030F0702030302020204" pitchFamily="66" charset="0"/>
              </a:rPr>
              <a:t>        begin                      begin</a:t>
            </a:r>
            <a:endParaRPr lang="en-US" altLang="zh-CN" sz="2400">
              <a:latin typeface="Comic Sans MS" panose="030F0702030302020204" pitchFamily="66" charset="0"/>
            </a:endParaRPr>
          </a:p>
          <a:p>
            <a:pPr>
              <a:lnSpc>
                <a:spcPct val="90000"/>
              </a:lnSpc>
              <a:spcBef>
                <a:spcPct val="50000"/>
              </a:spcBef>
            </a:pPr>
            <a:r>
              <a:rPr lang="en-US" altLang="zh-CN" sz="2400">
                <a:latin typeface="Comic Sans MS" panose="030F0702030302020204" pitchFamily="66" charset="0"/>
              </a:rPr>
              <a:t>             …… (</a:t>
            </a:r>
            <a:r>
              <a:rPr lang="zh-CN" altLang="en-US" sz="2400">
                <a:latin typeface="Comic Sans MS" panose="030F0702030302020204" pitchFamily="66" charset="0"/>
              </a:rPr>
              <a:t>访问</a:t>
            </a:r>
            <a:r>
              <a:rPr lang="en-US" altLang="zh-CN" sz="2400">
                <a:latin typeface="Comic Sans MS" panose="030F0702030302020204" pitchFamily="66" charset="0"/>
              </a:rPr>
              <a:t>B</a:t>
            </a:r>
            <a:r>
              <a:rPr lang="zh-CN" altLang="en-US" sz="2400">
                <a:latin typeface="Comic Sans MS" panose="030F0702030302020204" pitchFamily="66" charset="0"/>
              </a:rPr>
              <a:t>）          </a:t>
            </a:r>
            <a:r>
              <a:rPr lang="en-US" altLang="zh-CN" sz="2400">
                <a:latin typeface="Comic Sans MS" panose="030F0702030302020204" pitchFamily="66" charset="0"/>
              </a:rPr>
              <a:t>…..</a:t>
            </a:r>
            <a:r>
              <a:rPr lang="zh-CN" altLang="en-US" sz="2400">
                <a:latin typeface="Comic Sans MS" panose="030F0702030302020204" pitchFamily="66" charset="0"/>
              </a:rPr>
              <a:t>（访问</a:t>
            </a:r>
            <a:r>
              <a:rPr lang="en-US" altLang="zh-CN" sz="2400">
                <a:latin typeface="Comic Sans MS" panose="030F0702030302020204" pitchFamily="66" charset="0"/>
              </a:rPr>
              <a:t>B</a:t>
            </a:r>
            <a:r>
              <a:rPr lang="zh-CN" altLang="en-US" sz="2400">
                <a:latin typeface="Comic Sans MS" panose="030F0702030302020204" pitchFamily="66" charset="0"/>
              </a:rPr>
              <a:t>）</a:t>
            </a:r>
            <a:r>
              <a:rPr lang="en-US" altLang="zh-CN" sz="2400">
                <a:latin typeface="Comic Sans MS" panose="030F0702030302020204" pitchFamily="66" charset="0"/>
              </a:rPr>
              <a:t>.</a:t>
            </a:r>
            <a:endParaRPr lang="en-US" altLang="zh-CN" sz="2400">
              <a:latin typeface="Comic Sans MS" panose="030F0702030302020204" pitchFamily="66" charset="0"/>
            </a:endParaRPr>
          </a:p>
          <a:p>
            <a:pPr>
              <a:lnSpc>
                <a:spcPct val="90000"/>
              </a:lnSpc>
              <a:spcBef>
                <a:spcPct val="50000"/>
              </a:spcBef>
            </a:pPr>
            <a:r>
              <a:rPr lang="en-US" altLang="zh-CN" sz="2400">
                <a:latin typeface="Comic Sans MS" panose="030F0702030302020204" pitchFamily="66" charset="0"/>
              </a:rPr>
              <a:t>        end;                       end;</a:t>
            </a:r>
            <a:endParaRPr lang="en-US" altLang="zh-CN" sz="2400">
              <a:latin typeface="Times New Roman" panose="02020603050405020304" pitchFamily="18" charset="0"/>
            </a:endParaRPr>
          </a:p>
          <a:p>
            <a:pPr>
              <a:lnSpc>
                <a:spcPct val="50000"/>
              </a:lnSpc>
              <a:spcBef>
                <a:spcPct val="50000"/>
              </a:spcBef>
            </a:pPr>
            <a:r>
              <a:rPr lang="en-US" altLang="zh-CN" sz="2400">
                <a:latin typeface="Times New Roman" panose="02020603050405020304" pitchFamily="18" charset="0"/>
              </a:rPr>
              <a:t>    </a:t>
            </a:r>
            <a:endParaRPr lang="en-US" altLang="zh-CN" sz="240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27">
                                            <p:txEl>
                                              <p:charRg st="0" end="21"/>
                                            </p:txEl>
                                          </p:spTgt>
                                        </p:tgtEl>
                                        <p:attrNameLst>
                                          <p:attrName>style.visibility</p:attrName>
                                        </p:attrNameLst>
                                      </p:cBhvr>
                                      <p:to>
                                        <p:strVal val="visible"/>
                                      </p:to>
                                    </p:set>
                                    <p:animEffect transition="in" filter="wipe(left)">
                                      <p:cBhvr>
                                        <p:cTn id="7" dur="500"/>
                                        <p:tgtEl>
                                          <p:spTgt spid="26627">
                                            <p:txEl>
                                              <p:charRg st="0" end="2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627">
                                            <p:txEl>
                                              <p:charRg st="21" end="50"/>
                                            </p:txEl>
                                          </p:spTgt>
                                        </p:tgtEl>
                                        <p:attrNameLst>
                                          <p:attrName>style.visibility</p:attrName>
                                        </p:attrNameLst>
                                      </p:cBhvr>
                                      <p:to>
                                        <p:strVal val="visible"/>
                                      </p:to>
                                    </p:set>
                                    <p:animEffect transition="in" filter="wipe(left)">
                                      <p:cBhvr>
                                        <p:cTn id="12" dur="500"/>
                                        <p:tgtEl>
                                          <p:spTgt spid="26627">
                                            <p:txEl>
                                              <p:charRg st="21"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6627">
                                            <p:txEl>
                                              <p:charRg st="51" end="91"/>
                                            </p:txEl>
                                          </p:spTgt>
                                        </p:tgtEl>
                                        <p:attrNameLst>
                                          <p:attrName>style.visibility</p:attrName>
                                        </p:attrNameLst>
                                      </p:cBhvr>
                                      <p:to>
                                        <p:strVal val="visible"/>
                                      </p:to>
                                    </p:set>
                                    <p:animEffect transition="in" filter="wipe(left)">
                                      <p:cBhvr>
                                        <p:cTn id="17" dur="500"/>
                                        <p:tgtEl>
                                          <p:spTgt spid="26627">
                                            <p:txEl>
                                              <p:charRg st="51" end="9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6627">
                                            <p:txEl>
                                              <p:charRg st="91" end="132"/>
                                            </p:txEl>
                                          </p:spTgt>
                                        </p:tgtEl>
                                        <p:attrNameLst>
                                          <p:attrName>style.visibility</p:attrName>
                                        </p:attrNameLst>
                                      </p:cBhvr>
                                      <p:to>
                                        <p:strVal val="visible"/>
                                      </p:to>
                                    </p:set>
                                    <p:animEffect transition="in" filter="wipe(left)">
                                      <p:cBhvr>
                                        <p:cTn id="22" dur="500"/>
                                        <p:tgtEl>
                                          <p:spTgt spid="26627">
                                            <p:txEl>
                                              <p:charRg st="91" end="13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6627">
                                            <p:txEl>
                                              <p:charRg st="132" end="173"/>
                                            </p:txEl>
                                          </p:spTgt>
                                        </p:tgtEl>
                                        <p:attrNameLst>
                                          <p:attrName>style.visibility</p:attrName>
                                        </p:attrNameLst>
                                      </p:cBhvr>
                                      <p:to>
                                        <p:strVal val="visible"/>
                                      </p:to>
                                    </p:set>
                                    <p:animEffect transition="in" filter="wipe(left)">
                                      <p:cBhvr>
                                        <p:cTn id="27" dur="500"/>
                                        <p:tgtEl>
                                          <p:spTgt spid="26627">
                                            <p:txEl>
                                              <p:charRg st="132" end="17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6627">
                                            <p:txEl>
                                              <p:charRg st="173" end="214"/>
                                            </p:txEl>
                                          </p:spTgt>
                                        </p:tgtEl>
                                        <p:attrNameLst>
                                          <p:attrName>style.visibility</p:attrName>
                                        </p:attrNameLst>
                                      </p:cBhvr>
                                      <p:to>
                                        <p:strVal val="visible"/>
                                      </p:to>
                                    </p:set>
                                    <p:animEffect transition="in" filter="wipe(left)">
                                      <p:cBhvr>
                                        <p:cTn id="32" dur="500"/>
                                        <p:tgtEl>
                                          <p:spTgt spid="26627">
                                            <p:txEl>
                                              <p:charRg st="173" end="2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6627">
                                            <p:txEl>
                                              <p:charRg st="214" end="254"/>
                                            </p:txEl>
                                          </p:spTgt>
                                        </p:tgtEl>
                                        <p:attrNameLst>
                                          <p:attrName>style.visibility</p:attrName>
                                        </p:attrNameLst>
                                      </p:cBhvr>
                                      <p:to>
                                        <p:strVal val="visible"/>
                                      </p:to>
                                    </p:set>
                                    <p:animEffect transition="in" filter="wipe(left)">
                                      <p:cBhvr>
                                        <p:cTn id="37" dur="500"/>
                                        <p:tgtEl>
                                          <p:spTgt spid="26627">
                                            <p:txEl>
                                              <p:charRg st="214" end="25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6627">
                                            <p:txEl>
                                              <p:charRg st="254" end="259"/>
                                            </p:txEl>
                                          </p:spTgt>
                                        </p:tgtEl>
                                        <p:attrNameLst>
                                          <p:attrName>style.visibility</p:attrName>
                                        </p:attrNameLst>
                                      </p:cBhvr>
                                      <p:to>
                                        <p:strVal val="visible"/>
                                      </p:to>
                                    </p:set>
                                    <p:animEffect transition="in" filter="wipe(left)">
                                      <p:cBhvr>
                                        <p:cTn id="42" dur="500"/>
                                        <p:tgtEl>
                                          <p:spTgt spid="26627">
                                            <p:txEl>
                                              <p:charRg st="254" end="25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9138" name="标题 219137"/>
          <p:cNvSpPr>
            <a:spLocks noGrp="1"/>
          </p:cNvSpPr>
          <p:nvPr>
            <p:ph type="title"/>
          </p:nvPr>
        </p:nvSpPr>
        <p:spPr/>
        <p:txBody>
          <a:bodyPr anchor="b"/>
          <a:p>
            <a:r>
              <a:rPr lang="zh-CN" altLang="en-US" b="1"/>
              <a:t>嵌套临界区域</a:t>
            </a:r>
            <a:endParaRPr lang="zh-CN" altLang="en-US" b="1"/>
          </a:p>
        </p:txBody>
      </p:sp>
      <p:sp>
        <p:nvSpPr>
          <p:cNvPr id="219139" name="文本框 219138"/>
          <p:cNvSpPr txBox="1"/>
          <p:nvPr/>
        </p:nvSpPr>
        <p:spPr>
          <a:xfrm>
            <a:off x="762000" y="2133600"/>
            <a:ext cx="7772400" cy="4071938"/>
          </a:xfrm>
          <a:prstGeom prst="rect">
            <a:avLst/>
          </a:prstGeom>
          <a:noFill/>
          <a:ln w="9525">
            <a:noFill/>
          </a:ln>
        </p:spPr>
        <p:txBody>
          <a:bodyPr>
            <a:spAutoFit/>
          </a:bodyPr>
          <a:p>
            <a:pPr>
              <a:lnSpc>
                <a:spcPct val="90000"/>
              </a:lnSpc>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shared x1,x2;              shared y1,y2;</a:t>
            </a:r>
            <a:endParaRPr lang="en-US" altLang="zh-CN" sz="2400">
              <a:latin typeface="Comic Sans MS" panose="030F0702030302020204" pitchFamily="66" charset="0"/>
            </a:endParaRPr>
          </a:p>
          <a:p>
            <a:pPr>
              <a:lnSpc>
                <a:spcPct val="50000"/>
              </a:lnSpc>
              <a:spcBef>
                <a:spcPct val="50000"/>
              </a:spcBef>
            </a:pP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region x1,x2 do             region y1,y2 do</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begin                        begin</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                            …….</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region y1,y2 do             region x1,x2 do</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begin                         begin</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                           …….</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end                           end</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end;                          end;</a:t>
            </a:r>
            <a:endParaRPr lang="en-US" altLang="zh-CN" sz="2400">
              <a:latin typeface="Comic Sans MS" panose="030F0702030302020204" pitchFamily="66" charset="0"/>
            </a:endParaRPr>
          </a:p>
          <a:p>
            <a:pPr>
              <a:lnSpc>
                <a:spcPct val="50000"/>
              </a:lnSpc>
              <a:spcBef>
                <a:spcPct val="50000"/>
              </a:spcBef>
            </a:pPr>
            <a:endParaRPr lang="zh-CN" altLang="en-US" sz="2400">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7650" name="标题 27649"/>
          <p:cNvSpPr>
            <a:spLocks noGrp="1"/>
          </p:cNvSpPr>
          <p:nvPr>
            <p:ph type="title" idx="4294967295"/>
          </p:nvPr>
        </p:nvSpPr>
        <p:spPr/>
        <p:txBody>
          <a:bodyPr anchor="b"/>
          <a:p>
            <a:r>
              <a:rPr lang="en-US" altLang="zh-CN"/>
              <a:t>4.2.2 </a:t>
            </a:r>
            <a:r>
              <a:rPr lang="zh-CN" altLang="en-US" b="1"/>
              <a:t>临界区域与进程互斥</a:t>
            </a:r>
            <a:endParaRPr lang="zh-CN" altLang="en-US"/>
          </a:p>
        </p:txBody>
      </p:sp>
      <p:sp>
        <p:nvSpPr>
          <p:cNvPr id="27651" name="文本框 27650"/>
          <p:cNvSpPr txBox="1"/>
          <p:nvPr/>
        </p:nvSpPr>
        <p:spPr>
          <a:xfrm>
            <a:off x="838200" y="1981200"/>
            <a:ext cx="7543800" cy="4108450"/>
          </a:xfrm>
          <a:prstGeom prst="rect">
            <a:avLst/>
          </a:prstGeom>
          <a:noFill/>
          <a:ln w="9525">
            <a:noFill/>
          </a:ln>
        </p:spPr>
        <p:txBody>
          <a:bodyPr>
            <a:spAutoFit/>
          </a:bodyPr>
          <a:p>
            <a:pPr>
              <a:spcBef>
                <a:spcPct val="50000"/>
              </a:spcBef>
            </a:pPr>
            <a:r>
              <a:rPr lang="zh-CN" altLang="en-US" sz="2400">
                <a:solidFill>
                  <a:schemeClr val="tx2"/>
                </a:solidFill>
                <a:latin typeface="Times New Roman" panose="02020603050405020304" pitchFamily="18" charset="0"/>
              </a:rPr>
              <a:t>定义</a:t>
            </a:r>
            <a:r>
              <a:rPr lang="zh-CN" altLang="en-US" sz="2400" b="0">
                <a:solidFill>
                  <a:schemeClr val="tx2"/>
                </a:solidFill>
                <a:latin typeface="Times New Roman" panose="02020603050405020304" pitchFamily="18" charset="0"/>
              </a:rPr>
              <a:t>：</a:t>
            </a:r>
            <a:r>
              <a:rPr lang="zh-CN" altLang="en-US" sz="2400">
                <a:latin typeface="Times New Roman" panose="02020603050405020304" pitchFamily="18" charset="0"/>
              </a:rPr>
              <a:t>多个进程不能同时进入关于同一组共享变量的临界区域，否则可能发生与时间有关的错误，这种现象称为进程互斥</a:t>
            </a:r>
            <a:r>
              <a:rPr lang="zh-CN" altLang="en-US" sz="2400" b="0">
                <a:effectLst>
                  <a:outerShdw blurRad="38100" dist="38100" dir="2700000">
                    <a:srgbClr val="C0C0C0"/>
                  </a:outerShdw>
                </a:effectLst>
                <a:latin typeface="Times New Roman" panose="02020603050405020304" pitchFamily="18" charset="0"/>
              </a:rPr>
              <a:t>。</a:t>
            </a:r>
            <a:endParaRPr lang="zh-CN" altLang="en-US" sz="2400" b="0">
              <a:effectLst>
                <a:outerShdw blurRad="38100" dist="38100" dir="2700000">
                  <a:srgbClr val="C0C0C0"/>
                </a:outerShdw>
              </a:effectLst>
              <a:latin typeface="Times New Roman" panose="02020603050405020304" pitchFamily="18" charset="0"/>
            </a:endParaRPr>
          </a:p>
          <a:p>
            <a:pPr>
              <a:spcBef>
                <a:spcPct val="50000"/>
              </a:spcBef>
            </a:pPr>
            <a:r>
              <a:rPr lang="zh-CN" altLang="en-US" sz="2400">
                <a:latin typeface="Times New Roman" panose="02020603050405020304" pitchFamily="18" charset="0"/>
              </a:rPr>
              <a:t>二层涵义：</a:t>
            </a:r>
            <a:endParaRPr lang="zh-CN" altLang="en-US" sz="2400">
              <a:latin typeface="Times New Roman" panose="02020603050405020304" pitchFamily="18" charset="0"/>
            </a:endParaRPr>
          </a:p>
          <a:p>
            <a:pPr>
              <a:spcBef>
                <a:spcPct val="50000"/>
              </a:spcBef>
            </a:pPr>
            <a:r>
              <a:rPr lang="zh-CN" altLang="en-US" sz="2400">
                <a:latin typeface="Times New Roman" panose="02020603050405020304" pitchFamily="18" charset="0"/>
              </a:rPr>
              <a:t>        （</a:t>
            </a:r>
            <a:r>
              <a:rPr lang="en-US" altLang="zh-CN" sz="2400">
                <a:latin typeface="Times New Roman" panose="02020603050405020304" pitchFamily="18" charset="0"/>
              </a:rPr>
              <a:t>1</a:t>
            </a:r>
            <a:r>
              <a:rPr lang="zh-CN" altLang="en-US" sz="2400">
                <a:latin typeface="Times New Roman" panose="02020603050405020304" pitchFamily="18" charset="0"/>
              </a:rPr>
              <a:t>）任何时刻最多只能有一个进程处于同一组共享变量的相同的临界区域；</a:t>
            </a:r>
            <a:endParaRPr lang="zh-CN" altLang="en-US" sz="2400">
              <a:latin typeface="Times New Roman" panose="02020603050405020304" pitchFamily="18" charset="0"/>
            </a:endParaRPr>
          </a:p>
          <a:p>
            <a:pPr>
              <a:spcBef>
                <a:spcPct val="50000"/>
              </a:spcBef>
            </a:pPr>
            <a:r>
              <a:rPr lang="zh-CN" altLang="en-US" sz="2400">
                <a:latin typeface="Times New Roman" panose="02020603050405020304" pitchFamily="18" charset="0"/>
              </a:rPr>
              <a:t>        （</a:t>
            </a:r>
            <a:r>
              <a:rPr lang="en-US" altLang="zh-CN" sz="2400">
                <a:latin typeface="Times New Roman" panose="02020603050405020304" pitchFamily="18" charset="0"/>
              </a:rPr>
              <a:t>2</a:t>
            </a:r>
            <a:r>
              <a:rPr lang="zh-CN" altLang="en-US" sz="2400">
                <a:latin typeface="Times New Roman" panose="02020603050405020304" pitchFamily="18" charset="0"/>
              </a:rPr>
              <a:t>）任何时刻最多只能有一个进程处于同一组共享变量的不同的临界区域</a:t>
            </a:r>
            <a:r>
              <a:rPr lang="zh-CN" altLang="en-US" sz="2400" b="0">
                <a:latin typeface="Times New Roman" panose="02020603050405020304" pitchFamily="18" charset="0"/>
              </a:rPr>
              <a:t>。</a:t>
            </a:r>
            <a:endParaRPr lang="zh-CN" altLang="en-US" sz="2400" b="0">
              <a:latin typeface="Times New Roman" panose="02020603050405020304" pitchFamily="18" charset="0"/>
            </a:endParaRPr>
          </a:p>
          <a:p>
            <a:pPr>
              <a:spcBef>
                <a:spcPct val="50000"/>
              </a:spcBef>
            </a:pPr>
            <a:r>
              <a:rPr lang="en-US" altLang="zh-CN" sz="2400">
                <a:latin typeface="Times New Roman" panose="02020603050405020304" pitchFamily="18" charset="0"/>
              </a:rPr>
              <a:t>Remarks</a:t>
            </a:r>
            <a:r>
              <a:rPr lang="en-US" altLang="zh-CN" sz="2400" b="0">
                <a:latin typeface="Times New Roman" panose="02020603050405020304" pitchFamily="18" charset="0"/>
              </a:rPr>
              <a:t>: </a:t>
            </a:r>
            <a:r>
              <a:rPr lang="zh-CN" altLang="en-US" sz="2400">
                <a:latin typeface="Times New Roman" panose="02020603050405020304" pitchFamily="18" charset="0"/>
              </a:rPr>
              <a:t>互斥是相对于公共变量而言的。</a:t>
            </a:r>
            <a:endParaRPr lang="zh-CN" altLang="en-US" sz="2400" b="0">
              <a:effectLst>
                <a:outerShdw blurRad="38100" dist="38100" dir="2700000">
                  <a:srgbClr val="C0C0C0"/>
                </a:outerShdw>
              </a:effectLst>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7651">
                                            <p:txEl>
                                              <p:charRg st="0" end="55"/>
                                            </p:txEl>
                                          </p:spTgt>
                                        </p:tgtEl>
                                        <p:attrNameLst>
                                          <p:attrName>style.visibility</p:attrName>
                                        </p:attrNameLst>
                                      </p:cBhvr>
                                      <p:to>
                                        <p:strVal val="visible"/>
                                      </p:to>
                                    </p:set>
                                    <p:animEffect transition="in" filter="wipe(left)">
                                      <p:cBhvr>
                                        <p:cTn id="7" dur="500"/>
                                        <p:tgtEl>
                                          <p:spTgt spid="27651">
                                            <p:txEl>
                                              <p:charRg st="0" end="5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51">
                                            <p:txEl>
                                              <p:charRg st="55" end="61"/>
                                            </p:txEl>
                                          </p:spTgt>
                                        </p:tgtEl>
                                        <p:attrNameLst>
                                          <p:attrName>style.visibility</p:attrName>
                                        </p:attrNameLst>
                                      </p:cBhvr>
                                      <p:to>
                                        <p:strVal val="visible"/>
                                      </p:to>
                                    </p:set>
                                    <p:animEffect transition="in" filter="wipe(left)">
                                      <p:cBhvr>
                                        <p:cTn id="12" dur="500"/>
                                        <p:tgtEl>
                                          <p:spTgt spid="27651">
                                            <p:txEl>
                                              <p:charRg st="55" end="6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7651">
                                            <p:txEl>
                                              <p:charRg st="61" end="104"/>
                                            </p:txEl>
                                          </p:spTgt>
                                        </p:tgtEl>
                                        <p:attrNameLst>
                                          <p:attrName>style.visibility</p:attrName>
                                        </p:attrNameLst>
                                      </p:cBhvr>
                                      <p:to>
                                        <p:strVal val="visible"/>
                                      </p:to>
                                    </p:set>
                                    <p:animEffect transition="in" filter="wipe(left)">
                                      <p:cBhvr>
                                        <p:cTn id="17" dur="500"/>
                                        <p:tgtEl>
                                          <p:spTgt spid="27651">
                                            <p:txEl>
                                              <p:charRg st="61" end="1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651">
                                            <p:txEl>
                                              <p:charRg st="104" end="147"/>
                                            </p:txEl>
                                          </p:spTgt>
                                        </p:tgtEl>
                                        <p:attrNameLst>
                                          <p:attrName>style.visibility</p:attrName>
                                        </p:attrNameLst>
                                      </p:cBhvr>
                                      <p:to>
                                        <p:strVal val="visible"/>
                                      </p:to>
                                    </p:set>
                                    <p:animEffect transition="in" filter="wipe(left)">
                                      <p:cBhvr>
                                        <p:cTn id="22" dur="500"/>
                                        <p:tgtEl>
                                          <p:spTgt spid="27651">
                                            <p:txEl>
                                              <p:charRg st="104" end="14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7651">
                                            <p:txEl>
                                              <p:charRg st="147" end="171"/>
                                            </p:txEl>
                                          </p:spTgt>
                                        </p:tgtEl>
                                        <p:attrNameLst>
                                          <p:attrName>style.visibility</p:attrName>
                                        </p:attrNameLst>
                                      </p:cBhvr>
                                      <p:to>
                                        <p:strVal val="visible"/>
                                      </p:to>
                                    </p:set>
                                    <p:animEffect transition="in" filter="wipe(left)">
                                      <p:cBhvr>
                                        <p:cTn id="27" dur="500"/>
                                        <p:tgtEl>
                                          <p:spTgt spid="27651">
                                            <p:txEl>
                                              <p:charRg st="147" end="17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标题 29697"/>
          <p:cNvSpPr>
            <a:spLocks noGrp="1"/>
          </p:cNvSpPr>
          <p:nvPr>
            <p:ph type="title"/>
          </p:nvPr>
        </p:nvSpPr>
        <p:spPr>
          <a:xfrm>
            <a:off x="685800" y="533400"/>
            <a:ext cx="7772400" cy="1066800"/>
          </a:xfrm>
        </p:spPr>
        <p:txBody>
          <a:bodyPr anchor="b"/>
          <a:p>
            <a:r>
              <a:rPr lang="en-US" altLang="zh-CN"/>
              <a:t>4.2.3 </a:t>
            </a:r>
            <a:r>
              <a:rPr lang="zh-CN" altLang="en-US" b="1"/>
              <a:t>进程互斥的实现</a:t>
            </a:r>
            <a:endParaRPr lang="zh-CN" altLang="en-US"/>
          </a:p>
        </p:txBody>
      </p:sp>
      <p:sp>
        <p:nvSpPr>
          <p:cNvPr id="29699" name="文本占位符 29698"/>
          <p:cNvSpPr>
            <a:spLocks noGrp="1"/>
          </p:cNvSpPr>
          <p:nvPr>
            <p:ph type="body" idx="1"/>
          </p:nvPr>
        </p:nvSpPr>
        <p:spPr/>
        <p:txBody>
          <a:bodyPr/>
          <a:p>
            <a:r>
              <a:rPr lang="en-US" altLang="zh-CN" b="1">
                <a:latin typeface="Comic Sans MS" panose="030F0702030302020204" pitchFamily="66" charset="0"/>
              </a:rPr>
              <a:t>Framework</a:t>
            </a:r>
            <a:endParaRPr lang="en-US" altLang="zh-CN"/>
          </a:p>
        </p:txBody>
      </p:sp>
      <p:sp>
        <p:nvSpPr>
          <p:cNvPr id="29700" name="文本框 29699"/>
          <p:cNvSpPr txBox="1"/>
          <p:nvPr/>
        </p:nvSpPr>
        <p:spPr>
          <a:xfrm>
            <a:off x="1676400" y="2819400"/>
            <a:ext cx="5334000" cy="3538538"/>
          </a:xfrm>
          <a:prstGeom prst="rect">
            <a:avLst/>
          </a:prstGeom>
          <a:noFill/>
          <a:ln w="9525">
            <a:noFill/>
          </a:ln>
        </p:spPr>
        <p:txBody>
          <a:bodyPr>
            <a:spAutoFit/>
          </a:bodyPr>
          <a:p>
            <a:pPr>
              <a:spcBef>
                <a:spcPct val="50000"/>
              </a:spcBef>
            </a:pPr>
            <a:r>
              <a:rPr lang="en-US" altLang="zh-CN" sz="2800">
                <a:latin typeface="Comic Sans MS" panose="030F0702030302020204" pitchFamily="66" charset="0"/>
              </a:rPr>
              <a:t>Repeat</a:t>
            </a:r>
            <a:endParaRPr lang="en-US" altLang="zh-CN" sz="2400" b="0">
              <a:latin typeface="Times New Roman" panose="02020603050405020304" pitchFamily="18" charset="0"/>
            </a:endParaRPr>
          </a:p>
          <a:p>
            <a:pPr>
              <a:spcBef>
                <a:spcPct val="50000"/>
              </a:spcBef>
            </a:pPr>
            <a:r>
              <a:rPr lang="en-US" altLang="zh-CN" sz="2400" b="0">
                <a:latin typeface="Times New Roman" panose="02020603050405020304" pitchFamily="18" charset="0"/>
              </a:rPr>
              <a:t>    </a:t>
            </a:r>
            <a:endParaRPr lang="en-US" altLang="zh-CN" sz="2400" b="0">
              <a:latin typeface="Times New Roman" panose="02020603050405020304" pitchFamily="18" charset="0"/>
            </a:endParaRPr>
          </a:p>
          <a:p>
            <a:pPr>
              <a:spcBef>
                <a:spcPct val="50000"/>
              </a:spcBef>
            </a:pPr>
            <a:r>
              <a:rPr lang="en-US" altLang="zh-CN" sz="2400" b="0">
                <a:latin typeface="Times New Roman" panose="02020603050405020304" pitchFamily="18" charset="0"/>
              </a:rPr>
              <a:t>         </a:t>
            </a:r>
            <a:r>
              <a:rPr lang="en-US" altLang="zh-CN" sz="2800">
                <a:latin typeface="Comic Sans MS" panose="030F0702030302020204" pitchFamily="66" charset="0"/>
              </a:rPr>
              <a:t>critical section</a:t>
            </a:r>
            <a:endParaRPr lang="en-US" altLang="zh-CN" sz="2400" b="0">
              <a:latin typeface="Times New Roman" panose="02020603050405020304" pitchFamily="18" charset="0"/>
            </a:endParaRPr>
          </a:p>
          <a:p>
            <a:pPr>
              <a:spcBef>
                <a:spcPct val="50000"/>
              </a:spcBef>
            </a:pPr>
            <a:r>
              <a:rPr lang="en-US" altLang="zh-CN" sz="2400" b="0">
                <a:latin typeface="Times New Roman" panose="02020603050405020304" pitchFamily="18" charset="0"/>
              </a:rPr>
              <a:t>    </a:t>
            </a:r>
            <a:endParaRPr lang="en-US" altLang="zh-CN" sz="2400" b="0">
              <a:latin typeface="Times New Roman" panose="02020603050405020304" pitchFamily="18" charset="0"/>
            </a:endParaRPr>
          </a:p>
          <a:p>
            <a:pPr>
              <a:spcBef>
                <a:spcPct val="50000"/>
              </a:spcBef>
            </a:pPr>
            <a:r>
              <a:rPr lang="en-US" altLang="zh-CN" sz="2400" b="0">
                <a:latin typeface="Times New Roman" panose="02020603050405020304" pitchFamily="18" charset="0"/>
              </a:rPr>
              <a:t>         </a:t>
            </a:r>
            <a:r>
              <a:rPr lang="en-US" altLang="zh-CN" sz="2800">
                <a:latin typeface="Comic Sans MS" panose="030F0702030302020204" pitchFamily="66" charset="0"/>
              </a:rPr>
              <a:t>remainder section</a:t>
            </a:r>
            <a:endParaRPr lang="en-US" altLang="zh-CN" sz="2400" b="0">
              <a:latin typeface="Times New Roman" panose="02020603050405020304" pitchFamily="18" charset="0"/>
            </a:endParaRPr>
          </a:p>
          <a:p>
            <a:pPr>
              <a:spcBef>
                <a:spcPct val="50000"/>
              </a:spcBef>
            </a:pPr>
            <a:r>
              <a:rPr lang="en-US" altLang="zh-CN" sz="2800">
                <a:latin typeface="Comic Sans MS" panose="030F0702030302020204" pitchFamily="66" charset="0"/>
              </a:rPr>
              <a:t>Until false</a:t>
            </a:r>
            <a:endParaRPr lang="en-US" altLang="zh-CN" sz="2400" b="0">
              <a:latin typeface="Times New Roman" panose="02020603050405020304" pitchFamily="18" charset="0"/>
            </a:endParaRPr>
          </a:p>
        </p:txBody>
      </p:sp>
      <p:sp>
        <p:nvSpPr>
          <p:cNvPr id="29701" name="矩形 29700"/>
          <p:cNvSpPr/>
          <p:nvPr/>
        </p:nvSpPr>
        <p:spPr>
          <a:xfrm>
            <a:off x="2133600" y="3429000"/>
            <a:ext cx="2159000" cy="539750"/>
          </a:xfrm>
          <a:prstGeom prst="rect">
            <a:avLst/>
          </a:prstGeom>
          <a:solidFill>
            <a:srgbClr val="C1D5D5"/>
          </a:solidFill>
          <a:ln w="9525" cap="flat" cmpd="sng">
            <a:solidFill>
              <a:schemeClr val="tx1"/>
            </a:solidFill>
            <a:prstDash val="solid"/>
            <a:miter/>
            <a:headEnd type="none" w="med" len="med"/>
            <a:tailEnd type="none" w="med" len="med"/>
          </a:ln>
        </p:spPr>
        <p:txBody>
          <a:bodyPr wrap="none" anchor="ctr"/>
          <a:p>
            <a:pPr algn="ctr"/>
            <a:r>
              <a:rPr lang="en-US" altLang="zh-CN" sz="2400" b="0">
                <a:latin typeface="Comic Sans MS" panose="030F0702030302020204" pitchFamily="66" charset="0"/>
              </a:rPr>
              <a:t>entry section</a:t>
            </a:r>
            <a:endParaRPr lang="en-US" altLang="zh-CN" sz="2400" b="0">
              <a:latin typeface="Times New Roman" panose="02020603050405020304" pitchFamily="18" charset="0"/>
            </a:endParaRPr>
          </a:p>
        </p:txBody>
      </p:sp>
      <p:sp>
        <p:nvSpPr>
          <p:cNvPr id="29702" name="矩形 29701"/>
          <p:cNvSpPr/>
          <p:nvPr/>
        </p:nvSpPr>
        <p:spPr>
          <a:xfrm>
            <a:off x="2133600" y="4648200"/>
            <a:ext cx="2159000" cy="539750"/>
          </a:xfrm>
          <a:prstGeom prst="rect">
            <a:avLst/>
          </a:prstGeom>
          <a:solidFill>
            <a:srgbClr val="C1D5D5"/>
          </a:solidFill>
          <a:ln w="9525" cap="flat" cmpd="sng">
            <a:solidFill>
              <a:schemeClr val="tx1"/>
            </a:solidFill>
            <a:prstDash val="solid"/>
            <a:miter/>
            <a:headEnd type="none" w="med" len="med"/>
            <a:tailEnd type="none" w="med" len="med"/>
          </a:ln>
        </p:spPr>
        <p:txBody>
          <a:bodyPr wrap="none" anchor="ctr"/>
          <a:p>
            <a:pPr algn="ctr"/>
            <a:r>
              <a:rPr lang="en-US" altLang="zh-CN" sz="2400" b="0">
                <a:latin typeface="Comic Sans MS" panose="030F0702030302020204" pitchFamily="66" charset="0"/>
              </a:rPr>
              <a:t>exit section</a:t>
            </a:r>
            <a:endParaRPr lang="en-US" altLang="zh-CN" sz="2400" b="0">
              <a:latin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标题 30721"/>
          <p:cNvSpPr>
            <a:spLocks noGrp="1"/>
          </p:cNvSpPr>
          <p:nvPr>
            <p:ph type="title"/>
          </p:nvPr>
        </p:nvSpPr>
        <p:spPr/>
        <p:txBody>
          <a:bodyPr anchor="b"/>
          <a:p>
            <a:r>
              <a:rPr lang="en-US" altLang="zh-CN"/>
              <a:t>4.2.3 </a:t>
            </a:r>
            <a:r>
              <a:rPr lang="zh-CN" altLang="en-US" b="1"/>
              <a:t>进程互斥的实现</a:t>
            </a:r>
            <a:endParaRPr lang="zh-CN" altLang="en-US"/>
          </a:p>
        </p:txBody>
      </p:sp>
      <p:sp>
        <p:nvSpPr>
          <p:cNvPr id="30723" name="文本占位符 30722"/>
          <p:cNvSpPr>
            <a:spLocks noGrp="1"/>
          </p:cNvSpPr>
          <p:nvPr>
            <p:ph type="body" idx="1"/>
          </p:nvPr>
        </p:nvSpPr>
        <p:spPr/>
        <p:txBody>
          <a:bodyPr/>
          <a:p>
            <a:pPr>
              <a:lnSpc>
                <a:spcPct val="110000"/>
              </a:lnSpc>
            </a:pPr>
            <a:r>
              <a:rPr lang="en-US" altLang="zh-CN" sz="2800"/>
              <a:t>Requirements:</a:t>
            </a:r>
            <a:endParaRPr lang="en-US" altLang="zh-CN" sz="2800"/>
          </a:p>
          <a:p>
            <a:pPr lvl="1">
              <a:lnSpc>
                <a:spcPct val="110000"/>
              </a:lnSpc>
            </a:pPr>
            <a:r>
              <a:rPr lang="en-US" altLang="zh-CN" sz="2400" b="1">
                <a:latin typeface="Comic Sans MS" panose="030F0702030302020204" pitchFamily="66" charset="0"/>
              </a:rPr>
              <a:t>mutual exclusion(</a:t>
            </a:r>
            <a:r>
              <a:rPr lang="zh-CN" altLang="en-US" sz="2400" b="1">
                <a:latin typeface="Comic Sans MS" panose="030F0702030302020204" pitchFamily="66" charset="0"/>
              </a:rPr>
              <a:t>互斥进入</a:t>
            </a:r>
            <a:r>
              <a:rPr lang="en-US" altLang="zh-CN" sz="2400" b="1">
                <a:latin typeface="Comic Sans MS" panose="030F0702030302020204" pitchFamily="66" charset="0"/>
              </a:rPr>
              <a:t>)</a:t>
            </a:r>
            <a:r>
              <a:rPr lang="en-US" altLang="zh-CN" sz="2400"/>
              <a:t>: </a:t>
            </a:r>
            <a:r>
              <a:rPr lang="zh-CN" altLang="en-US" sz="2400" b="1"/>
              <a:t>一次只允许一个进程进入关于同一组公共变量的临界区</a:t>
            </a:r>
            <a:r>
              <a:rPr lang="zh-CN" altLang="en-US" sz="2400"/>
              <a:t>；</a:t>
            </a:r>
            <a:endParaRPr lang="zh-CN" altLang="en-US" sz="2400"/>
          </a:p>
          <a:p>
            <a:pPr lvl="1">
              <a:lnSpc>
                <a:spcPct val="110000"/>
              </a:lnSpc>
            </a:pPr>
            <a:r>
              <a:rPr lang="en-US" altLang="zh-CN" sz="2400" b="1">
                <a:latin typeface="Comic Sans MS" panose="030F0702030302020204" pitchFamily="66" charset="0"/>
              </a:rPr>
              <a:t>Progress(</a:t>
            </a:r>
            <a:r>
              <a:rPr lang="zh-CN" altLang="en-US" sz="2400" b="1">
                <a:latin typeface="Comic Sans MS" panose="030F0702030302020204" pitchFamily="66" charset="0"/>
              </a:rPr>
              <a:t>空闲让进</a:t>
            </a:r>
            <a:r>
              <a:rPr lang="en-US" altLang="zh-CN" sz="2400" b="1">
                <a:latin typeface="Comic Sans MS" panose="030F0702030302020204" pitchFamily="66" charset="0"/>
              </a:rPr>
              <a:t>)</a:t>
            </a:r>
            <a:r>
              <a:rPr lang="en-US" altLang="zh-CN" sz="2400"/>
              <a:t>: </a:t>
            </a:r>
            <a:r>
              <a:rPr lang="zh-CN" altLang="en-US" sz="2400" b="1"/>
              <a:t>临界区空闲时，放行一个进入者</a:t>
            </a:r>
            <a:r>
              <a:rPr lang="zh-CN" altLang="en-US" sz="2400"/>
              <a:t>；</a:t>
            </a:r>
            <a:endParaRPr lang="zh-CN" altLang="en-US" sz="2400"/>
          </a:p>
          <a:p>
            <a:pPr lvl="1">
              <a:lnSpc>
                <a:spcPct val="110000"/>
              </a:lnSpc>
            </a:pPr>
            <a:r>
              <a:rPr lang="en-US" altLang="zh-CN" sz="2400" b="1">
                <a:latin typeface="Comic Sans MS" panose="030F0702030302020204" pitchFamily="66" charset="0"/>
              </a:rPr>
              <a:t>bounded waiting(</a:t>
            </a:r>
            <a:r>
              <a:rPr lang="zh-CN" altLang="en-US" sz="2400" b="1">
                <a:latin typeface="Comic Sans MS" panose="030F0702030302020204" pitchFamily="66" charset="0"/>
              </a:rPr>
              <a:t>有限等待</a:t>
            </a:r>
            <a:r>
              <a:rPr lang="en-US" altLang="zh-CN" sz="2400" b="1">
                <a:latin typeface="Comic Sans MS" panose="030F0702030302020204" pitchFamily="66" charset="0"/>
              </a:rPr>
              <a:t>)</a:t>
            </a:r>
            <a:r>
              <a:rPr lang="en-US" altLang="zh-CN" sz="2400"/>
              <a:t>: </a:t>
            </a:r>
            <a:r>
              <a:rPr lang="zh-CN" altLang="en-US" sz="2400" b="1"/>
              <a:t>一个想要进入临界区的进程在等待有限个进程进入并离开临界区后获得进入临界区的机会</a:t>
            </a:r>
            <a:r>
              <a:rPr lang="zh-CN" altLang="en-US" sz="2400"/>
              <a:t>。</a:t>
            </a:r>
            <a:endParaRPr lang="zh-CN" altLang="en-US" sz="24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0723">
                                            <p:txEl>
                                              <p:charRg st="0" end="14"/>
                                            </p:txEl>
                                          </p:spTgt>
                                        </p:tgtEl>
                                        <p:attrNameLst>
                                          <p:attrName>style.visibility</p:attrName>
                                        </p:attrNameLst>
                                      </p:cBhvr>
                                      <p:to>
                                        <p:strVal val="visible"/>
                                      </p:to>
                                    </p:set>
                                    <p:animEffect transition="in" filter="wipe(left)">
                                      <p:cBhvr>
                                        <p:cTn id="7" dur="500"/>
                                        <p:tgtEl>
                                          <p:spTgt spid="30723">
                                            <p:txEl>
                                              <p:charRg st="0" end="14"/>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0723">
                                            <p:txEl>
                                              <p:charRg st="14" end="64"/>
                                            </p:txEl>
                                          </p:spTgt>
                                        </p:tgtEl>
                                        <p:attrNameLst>
                                          <p:attrName>style.visibility</p:attrName>
                                        </p:attrNameLst>
                                      </p:cBhvr>
                                      <p:to>
                                        <p:strVal val="visible"/>
                                      </p:to>
                                    </p:set>
                                    <p:animEffect transition="in" filter="wipe(left)">
                                      <p:cBhvr>
                                        <p:cTn id="10" dur="500"/>
                                        <p:tgtEl>
                                          <p:spTgt spid="30723">
                                            <p:txEl>
                                              <p:charRg st="14" end="64"/>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0723">
                                            <p:txEl>
                                              <p:charRg st="64" end="96"/>
                                            </p:txEl>
                                          </p:spTgt>
                                        </p:tgtEl>
                                        <p:attrNameLst>
                                          <p:attrName>style.visibility</p:attrName>
                                        </p:attrNameLst>
                                      </p:cBhvr>
                                      <p:to>
                                        <p:strVal val="visible"/>
                                      </p:to>
                                    </p:set>
                                    <p:animEffect transition="in" filter="wipe(left)">
                                      <p:cBhvr>
                                        <p:cTn id="13" dur="500"/>
                                        <p:tgtEl>
                                          <p:spTgt spid="30723">
                                            <p:txEl>
                                              <p:charRg st="64" end="96"/>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30723">
                                            <p:txEl>
                                              <p:charRg st="96" end="160"/>
                                            </p:txEl>
                                          </p:spTgt>
                                        </p:tgtEl>
                                        <p:attrNameLst>
                                          <p:attrName>style.visibility</p:attrName>
                                        </p:attrNameLst>
                                      </p:cBhvr>
                                      <p:to>
                                        <p:strVal val="visible"/>
                                      </p:to>
                                    </p:set>
                                    <p:animEffect transition="in" filter="wipe(left)">
                                      <p:cBhvr>
                                        <p:cTn id="16" dur="500"/>
                                        <p:tgtEl>
                                          <p:spTgt spid="30723">
                                            <p:txEl>
                                              <p:charRg st="96" end="16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0162" name="标题 220161"/>
          <p:cNvSpPr>
            <a:spLocks noGrp="1"/>
          </p:cNvSpPr>
          <p:nvPr>
            <p:ph type="title"/>
          </p:nvPr>
        </p:nvSpPr>
        <p:spPr/>
        <p:txBody>
          <a:bodyPr anchor="b"/>
          <a:p>
            <a:endParaRPr lang="zh-CN" altLang="en-US" dirty="0"/>
          </a:p>
        </p:txBody>
      </p:sp>
      <p:sp>
        <p:nvSpPr>
          <p:cNvPr id="220163" name="文本占位符 220162"/>
          <p:cNvSpPr>
            <a:spLocks noGrp="1"/>
          </p:cNvSpPr>
          <p:nvPr>
            <p:ph type="body" idx="1"/>
          </p:nvPr>
        </p:nvSpPr>
        <p:spPr/>
        <p:txBody>
          <a:bodyPr/>
          <a:p>
            <a:r>
              <a:rPr lang="zh-CN" altLang="en-US" sz="2800" dirty="0"/>
              <a:t>临界区的调度原则：</a:t>
            </a:r>
            <a:endParaRPr lang="zh-CN" altLang="en-US" sz="2800" dirty="0"/>
          </a:p>
          <a:p>
            <a:pPr lvl="1"/>
            <a:r>
              <a:rPr lang="zh-CN" altLang="en-US" sz="2400" dirty="0"/>
              <a:t>当关于某一组共享变量的所有临界区均为空闲时，一个要求进入该组共享变量某一临界区的进程应该能够立即进入；</a:t>
            </a:r>
            <a:endParaRPr lang="zh-CN" altLang="en-US" sz="2400" dirty="0"/>
          </a:p>
          <a:p>
            <a:pPr lvl="1"/>
            <a:r>
              <a:rPr lang="zh-CN" altLang="en-US" sz="2400" dirty="0"/>
              <a:t>当关于某一组共享变量的某一临界区被占用时，一个要求进入该组共享变量某一临界区的进程应当等待；</a:t>
            </a:r>
            <a:endParaRPr lang="zh-CN" altLang="en-US" sz="2400" dirty="0"/>
          </a:p>
          <a:p>
            <a:pPr lvl="1"/>
            <a:r>
              <a:rPr lang="zh-CN" altLang="en-US" sz="2400" dirty="0"/>
              <a:t>当一个进程离开关于某一组共享变量的某一临界区时，应当容许某一个等待进入该组共享变量某一临界区的进程进入；</a:t>
            </a:r>
            <a:endParaRPr lang="zh-CN" alt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标题 6145"/>
          <p:cNvSpPr>
            <a:spLocks noGrp="1"/>
          </p:cNvSpPr>
          <p:nvPr>
            <p:ph type="title"/>
          </p:nvPr>
        </p:nvSpPr>
        <p:spPr/>
        <p:txBody>
          <a:bodyPr anchor="b"/>
          <a:p>
            <a:r>
              <a:rPr lang="en-US" altLang="zh-CN" b="1"/>
              <a:t>4.1</a:t>
            </a:r>
            <a:r>
              <a:rPr lang="zh-CN" altLang="en-US" b="1"/>
              <a:t>并发进程</a:t>
            </a:r>
            <a:endParaRPr lang="zh-CN" altLang="en-US" b="1"/>
          </a:p>
        </p:txBody>
      </p:sp>
      <p:sp>
        <p:nvSpPr>
          <p:cNvPr id="6147" name="文本占位符 6146"/>
          <p:cNvSpPr>
            <a:spLocks noGrp="1"/>
          </p:cNvSpPr>
          <p:nvPr>
            <p:ph type="body" idx="1"/>
          </p:nvPr>
        </p:nvSpPr>
        <p:spPr/>
        <p:txBody>
          <a:bodyPr/>
          <a:p>
            <a:r>
              <a:rPr lang="zh-CN" altLang="en-US" b="1"/>
              <a:t>前趋图的例子</a:t>
            </a:r>
            <a:endParaRPr lang="zh-CN" altLang="en-US" b="1"/>
          </a:p>
          <a:p>
            <a:pPr lvl="1"/>
            <a:r>
              <a:rPr lang="en-US" altLang="zh-CN" b="1"/>
              <a:t>P1→P2</a:t>
            </a:r>
            <a:r>
              <a:rPr lang="zh-CN" altLang="en-US" b="1"/>
              <a:t>，</a:t>
            </a:r>
            <a:r>
              <a:rPr lang="en-US" altLang="zh-CN" b="1"/>
              <a:t>P1→P3</a:t>
            </a:r>
            <a:r>
              <a:rPr lang="zh-CN" altLang="en-US" b="1"/>
              <a:t>，</a:t>
            </a:r>
            <a:r>
              <a:rPr lang="en-US" altLang="zh-CN" b="1"/>
              <a:t>P1→P4</a:t>
            </a:r>
            <a:r>
              <a:rPr lang="zh-CN" altLang="en-US" b="1"/>
              <a:t>，</a:t>
            </a:r>
            <a:r>
              <a:rPr lang="en-US" altLang="zh-CN" b="1"/>
              <a:t>P2→P5</a:t>
            </a:r>
            <a:r>
              <a:rPr lang="zh-CN" altLang="en-US" b="1"/>
              <a:t>，</a:t>
            </a:r>
            <a:r>
              <a:rPr lang="en-US" altLang="zh-CN" b="1"/>
              <a:t>P3→P5</a:t>
            </a:r>
            <a:r>
              <a:rPr lang="zh-CN" altLang="en-US" b="1"/>
              <a:t>，</a:t>
            </a:r>
            <a:r>
              <a:rPr lang="en-US" altLang="zh-CN" b="1"/>
              <a:t>P4→P5</a:t>
            </a:r>
            <a:r>
              <a:rPr lang="zh-CN" altLang="en-US" b="1"/>
              <a:t>，</a:t>
            </a:r>
            <a:r>
              <a:rPr lang="en-US" altLang="zh-CN" b="1"/>
              <a:t>P4→P6</a:t>
            </a:r>
            <a:r>
              <a:rPr lang="zh-CN" altLang="en-US" b="1"/>
              <a:t>，</a:t>
            </a:r>
            <a:r>
              <a:rPr lang="en-US" altLang="zh-CN" b="1"/>
              <a:t>P5→P7</a:t>
            </a:r>
            <a:r>
              <a:rPr lang="zh-CN" altLang="en-US" b="1"/>
              <a:t>，</a:t>
            </a:r>
            <a:r>
              <a:rPr lang="en-US" altLang="zh-CN" b="1"/>
              <a:t>P6→P7</a:t>
            </a:r>
            <a:endParaRPr lang="en-US" altLang="zh-CN" b="1"/>
          </a:p>
        </p:txBody>
      </p:sp>
      <p:grpSp>
        <p:nvGrpSpPr>
          <p:cNvPr id="6148" name="组合 6147"/>
          <p:cNvGrpSpPr/>
          <p:nvPr/>
        </p:nvGrpSpPr>
        <p:grpSpPr>
          <a:xfrm>
            <a:off x="2843213" y="4149725"/>
            <a:ext cx="3529012" cy="1871663"/>
            <a:chOff x="0" y="0"/>
            <a:chExt cx="4474" cy="2440"/>
          </a:xfrm>
        </p:grpSpPr>
        <p:sp>
          <p:nvSpPr>
            <p:cNvPr id="6149" name="椭圆 6148"/>
            <p:cNvSpPr/>
            <p:nvPr/>
          </p:nvSpPr>
          <p:spPr>
            <a:xfrm>
              <a:off x="0" y="990"/>
              <a:ext cx="510" cy="510"/>
            </a:xfrm>
            <a:prstGeom prst="ellipse">
              <a:avLst/>
            </a:prstGeom>
            <a:solidFill>
              <a:srgbClr val="FFFFFF"/>
            </a:solidFill>
            <a:ln w="9525" cap="flat" cmpd="sng">
              <a:solidFill>
                <a:srgbClr val="000000"/>
              </a:solidFill>
              <a:prstDash val="solid"/>
              <a:headEnd type="none" w="med" len="med"/>
              <a:tailEnd type="none" w="med" len="med"/>
            </a:ln>
          </p:spPr>
          <p:txBody>
            <a:bodyPr/>
            <a:p>
              <a:pPr algn="just"/>
              <a:r>
                <a:rPr lang="en-US" altLang="zh-CN" sz="1400">
                  <a:latin typeface="Times New Roman" panose="02020603050405020304" pitchFamily="18" charset="0"/>
                </a:rPr>
                <a:t>1</a:t>
              </a:r>
              <a:endParaRPr lang="en-US" altLang="zh-CN" sz="1400">
                <a:latin typeface="Tahoma" panose="020B0604030504040204" pitchFamily="34" charset="0"/>
              </a:endParaRPr>
            </a:p>
          </p:txBody>
        </p:sp>
        <p:sp>
          <p:nvSpPr>
            <p:cNvPr id="6150" name="椭圆 6149"/>
            <p:cNvSpPr/>
            <p:nvPr/>
          </p:nvSpPr>
          <p:spPr>
            <a:xfrm>
              <a:off x="1414" y="1930"/>
              <a:ext cx="510" cy="510"/>
            </a:xfrm>
            <a:prstGeom prst="ellipse">
              <a:avLst/>
            </a:prstGeom>
            <a:solidFill>
              <a:srgbClr val="FFFFFF"/>
            </a:solidFill>
            <a:ln w="9525" cap="flat" cmpd="sng">
              <a:solidFill>
                <a:srgbClr val="000000"/>
              </a:solidFill>
              <a:prstDash val="solid"/>
              <a:headEnd type="none" w="med" len="med"/>
              <a:tailEnd type="none" w="med" len="med"/>
            </a:ln>
          </p:spPr>
          <p:txBody>
            <a:bodyPr/>
            <a:p>
              <a:pPr algn="just"/>
              <a:r>
                <a:rPr lang="en-US" altLang="zh-CN" sz="1400">
                  <a:latin typeface="Times New Roman" panose="02020603050405020304" pitchFamily="18" charset="0"/>
                </a:rPr>
                <a:t>4</a:t>
              </a:r>
              <a:endParaRPr lang="en-US" altLang="zh-CN" sz="1400">
                <a:latin typeface="Tahoma" panose="020B0604030504040204" pitchFamily="34" charset="0"/>
              </a:endParaRPr>
            </a:p>
          </p:txBody>
        </p:sp>
        <p:sp>
          <p:nvSpPr>
            <p:cNvPr id="6151" name="椭圆 6150"/>
            <p:cNvSpPr/>
            <p:nvPr/>
          </p:nvSpPr>
          <p:spPr>
            <a:xfrm>
              <a:off x="1357" y="970"/>
              <a:ext cx="510" cy="510"/>
            </a:xfrm>
            <a:prstGeom prst="ellipse">
              <a:avLst/>
            </a:prstGeom>
            <a:solidFill>
              <a:srgbClr val="FFFFFF"/>
            </a:solidFill>
            <a:ln w="9525" cap="flat" cmpd="sng">
              <a:solidFill>
                <a:srgbClr val="000000"/>
              </a:solidFill>
              <a:prstDash val="solid"/>
              <a:headEnd type="none" w="med" len="med"/>
              <a:tailEnd type="none" w="med" len="med"/>
            </a:ln>
          </p:spPr>
          <p:txBody>
            <a:bodyPr/>
            <a:p>
              <a:pPr algn="just"/>
              <a:r>
                <a:rPr lang="en-US" altLang="zh-CN" sz="1400">
                  <a:latin typeface="Times New Roman" panose="02020603050405020304" pitchFamily="18" charset="0"/>
                </a:rPr>
                <a:t>3</a:t>
              </a:r>
              <a:endParaRPr lang="en-US" altLang="zh-CN" sz="1400">
                <a:latin typeface="Tahoma" panose="020B0604030504040204" pitchFamily="34" charset="0"/>
              </a:endParaRPr>
            </a:p>
          </p:txBody>
        </p:sp>
        <p:sp>
          <p:nvSpPr>
            <p:cNvPr id="6152" name="椭圆 6151"/>
            <p:cNvSpPr/>
            <p:nvPr/>
          </p:nvSpPr>
          <p:spPr>
            <a:xfrm>
              <a:off x="1357" y="0"/>
              <a:ext cx="510" cy="510"/>
            </a:xfrm>
            <a:prstGeom prst="ellipse">
              <a:avLst/>
            </a:prstGeom>
            <a:solidFill>
              <a:srgbClr val="FFFFFF"/>
            </a:solidFill>
            <a:ln w="9525" cap="flat" cmpd="sng">
              <a:solidFill>
                <a:srgbClr val="000000"/>
              </a:solidFill>
              <a:prstDash val="solid"/>
              <a:headEnd type="none" w="med" len="med"/>
              <a:tailEnd type="none" w="med" len="med"/>
            </a:ln>
          </p:spPr>
          <p:txBody>
            <a:bodyPr/>
            <a:p>
              <a:pPr algn="just"/>
              <a:r>
                <a:rPr lang="en-US" altLang="zh-CN" sz="1400">
                  <a:latin typeface="Times New Roman" panose="02020603050405020304" pitchFamily="18" charset="0"/>
                </a:rPr>
                <a:t>2</a:t>
              </a:r>
              <a:endParaRPr lang="en-US" altLang="zh-CN" sz="1400">
                <a:latin typeface="Tahoma" panose="020B0604030504040204" pitchFamily="34" charset="0"/>
              </a:endParaRPr>
            </a:p>
          </p:txBody>
        </p:sp>
        <p:sp>
          <p:nvSpPr>
            <p:cNvPr id="6153" name="椭圆 6152"/>
            <p:cNvSpPr/>
            <p:nvPr/>
          </p:nvSpPr>
          <p:spPr>
            <a:xfrm>
              <a:off x="2837" y="1360"/>
              <a:ext cx="510" cy="510"/>
            </a:xfrm>
            <a:prstGeom prst="ellipse">
              <a:avLst/>
            </a:prstGeom>
            <a:solidFill>
              <a:srgbClr val="FFFFFF"/>
            </a:solidFill>
            <a:ln w="9525" cap="flat" cmpd="sng">
              <a:solidFill>
                <a:srgbClr val="000000"/>
              </a:solidFill>
              <a:prstDash val="solid"/>
              <a:headEnd type="none" w="med" len="med"/>
              <a:tailEnd type="none" w="med" len="med"/>
            </a:ln>
          </p:spPr>
          <p:txBody>
            <a:bodyPr/>
            <a:p>
              <a:pPr algn="just"/>
              <a:r>
                <a:rPr lang="en-US" altLang="zh-CN" sz="1400">
                  <a:latin typeface="Times New Roman" panose="02020603050405020304" pitchFamily="18" charset="0"/>
                </a:rPr>
                <a:t>6</a:t>
              </a:r>
              <a:endParaRPr lang="en-US" altLang="zh-CN" sz="1400">
                <a:latin typeface="Tahoma" panose="020B0604030504040204" pitchFamily="34" charset="0"/>
              </a:endParaRPr>
            </a:p>
          </p:txBody>
        </p:sp>
        <p:sp>
          <p:nvSpPr>
            <p:cNvPr id="6154" name="椭圆 6153"/>
            <p:cNvSpPr/>
            <p:nvPr/>
          </p:nvSpPr>
          <p:spPr>
            <a:xfrm>
              <a:off x="2774" y="340"/>
              <a:ext cx="510" cy="510"/>
            </a:xfrm>
            <a:prstGeom prst="ellipse">
              <a:avLst/>
            </a:prstGeom>
            <a:solidFill>
              <a:srgbClr val="FFFFFF"/>
            </a:solidFill>
            <a:ln w="9525" cap="flat" cmpd="sng">
              <a:solidFill>
                <a:srgbClr val="000000"/>
              </a:solidFill>
              <a:prstDash val="solid"/>
              <a:headEnd type="none" w="med" len="med"/>
              <a:tailEnd type="none" w="med" len="med"/>
            </a:ln>
          </p:spPr>
          <p:txBody>
            <a:bodyPr/>
            <a:p>
              <a:pPr algn="just"/>
              <a:r>
                <a:rPr lang="en-US" altLang="zh-CN" sz="1400">
                  <a:latin typeface="Times New Roman" panose="02020603050405020304" pitchFamily="18" charset="0"/>
                </a:rPr>
                <a:t>5</a:t>
              </a:r>
              <a:endParaRPr lang="en-US" altLang="zh-CN" sz="1400">
                <a:latin typeface="Tahoma" panose="020B0604030504040204" pitchFamily="34" charset="0"/>
              </a:endParaRPr>
            </a:p>
          </p:txBody>
        </p:sp>
        <p:sp>
          <p:nvSpPr>
            <p:cNvPr id="6155" name="椭圆 6154"/>
            <p:cNvSpPr/>
            <p:nvPr/>
          </p:nvSpPr>
          <p:spPr>
            <a:xfrm>
              <a:off x="3964" y="860"/>
              <a:ext cx="510" cy="510"/>
            </a:xfrm>
            <a:prstGeom prst="ellipse">
              <a:avLst/>
            </a:prstGeom>
            <a:solidFill>
              <a:srgbClr val="FFFFFF"/>
            </a:solidFill>
            <a:ln w="9525" cap="flat" cmpd="sng">
              <a:solidFill>
                <a:srgbClr val="000000"/>
              </a:solidFill>
              <a:prstDash val="solid"/>
              <a:headEnd type="none" w="med" len="med"/>
              <a:tailEnd type="none" w="med" len="med"/>
            </a:ln>
          </p:spPr>
          <p:txBody>
            <a:bodyPr/>
            <a:p>
              <a:pPr algn="just"/>
              <a:r>
                <a:rPr lang="en-US" altLang="zh-CN" sz="1400">
                  <a:latin typeface="Times New Roman" panose="02020603050405020304" pitchFamily="18" charset="0"/>
                </a:rPr>
                <a:t>7</a:t>
              </a:r>
              <a:endParaRPr lang="en-US" altLang="zh-CN" sz="1400">
                <a:latin typeface="Tahoma" panose="020B0604030504040204" pitchFamily="34" charset="0"/>
              </a:endParaRPr>
            </a:p>
          </p:txBody>
        </p:sp>
        <p:sp>
          <p:nvSpPr>
            <p:cNvPr id="6156" name="直接连接符 6155"/>
            <p:cNvSpPr/>
            <p:nvPr/>
          </p:nvSpPr>
          <p:spPr>
            <a:xfrm flipV="1">
              <a:off x="474" y="350"/>
              <a:ext cx="900" cy="760"/>
            </a:xfrm>
            <a:prstGeom prst="line">
              <a:avLst/>
            </a:prstGeom>
            <a:ln w="9525" cap="flat" cmpd="sng">
              <a:solidFill>
                <a:srgbClr val="000000"/>
              </a:solidFill>
              <a:prstDash val="solid"/>
              <a:headEnd type="none" w="med" len="med"/>
              <a:tailEnd type="triangle" w="med" len="med"/>
            </a:ln>
          </p:spPr>
        </p:sp>
        <p:sp>
          <p:nvSpPr>
            <p:cNvPr id="6157" name="直接连接符 6156"/>
            <p:cNvSpPr/>
            <p:nvPr/>
          </p:nvSpPr>
          <p:spPr>
            <a:xfrm>
              <a:off x="494" y="1250"/>
              <a:ext cx="880" cy="0"/>
            </a:xfrm>
            <a:prstGeom prst="line">
              <a:avLst/>
            </a:prstGeom>
            <a:ln w="9525" cap="flat" cmpd="sng">
              <a:solidFill>
                <a:srgbClr val="000000"/>
              </a:solidFill>
              <a:prstDash val="solid"/>
              <a:headEnd type="none" w="med" len="med"/>
              <a:tailEnd type="triangle" w="med" len="med"/>
            </a:ln>
          </p:spPr>
        </p:sp>
        <p:sp>
          <p:nvSpPr>
            <p:cNvPr id="6158" name="直接连接符 6157"/>
            <p:cNvSpPr/>
            <p:nvPr/>
          </p:nvSpPr>
          <p:spPr>
            <a:xfrm>
              <a:off x="434" y="1410"/>
              <a:ext cx="1000" cy="700"/>
            </a:xfrm>
            <a:prstGeom prst="line">
              <a:avLst/>
            </a:prstGeom>
            <a:ln w="9525" cap="flat" cmpd="sng">
              <a:solidFill>
                <a:srgbClr val="000000"/>
              </a:solidFill>
              <a:prstDash val="solid"/>
              <a:headEnd type="none" w="med" len="med"/>
              <a:tailEnd type="triangle" w="med" len="med"/>
            </a:ln>
          </p:spPr>
        </p:sp>
        <p:sp>
          <p:nvSpPr>
            <p:cNvPr id="6159" name="直接连接符 6158"/>
            <p:cNvSpPr/>
            <p:nvPr/>
          </p:nvSpPr>
          <p:spPr>
            <a:xfrm flipV="1">
              <a:off x="1914" y="1730"/>
              <a:ext cx="940" cy="320"/>
            </a:xfrm>
            <a:prstGeom prst="line">
              <a:avLst/>
            </a:prstGeom>
            <a:ln w="9525" cap="flat" cmpd="sng">
              <a:solidFill>
                <a:srgbClr val="000000"/>
              </a:solidFill>
              <a:prstDash val="solid"/>
              <a:headEnd type="none" w="med" len="med"/>
              <a:tailEnd type="triangle" w="med" len="med"/>
            </a:ln>
          </p:spPr>
        </p:sp>
        <p:sp>
          <p:nvSpPr>
            <p:cNvPr id="6160" name="直接连接符 6159"/>
            <p:cNvSpPr/>
            <p:nvPr/>
          </p:nvSpPr>
          <p:spPr>
            <a:xfrm flipV="1">
              <a:off x="1814" y="690"/>
              <a:ext cx="960" cy="400"/>
            </a:xfrm>
            <a:prstGeom prst="line">
              <a:avLst/>
            </a:prstGeom>
            <a:ln w="9525" cap="flat" cmpd="sng">
              <a:solidFill>
                <a:srgbClr val="000000"/>
              </a:solidFill>
              <a:prstDash val="solid"/>
              <a:headEnd type="none" w="med" len="med"/>
              <a:tailEnd type="triangle" w="med" len="med"/>
            </a:ln>
          </p:spPr>
        </p:sp>
        <p:sp>
          <p:nvSpPr>
            <p:cNvPr id="6161" name="直接连接符 6160"/>
            <p:cNvSpPr/>
            <p:nvPr/>
          </p:nvSpPr>
          <p:spPr>
            <a:xfrm>
              <a:off x="1854" y="250"/>
              <a:ext cx="940" cy="240"/>
            </a:xfrm>
            <a:prstGeom prst="line">
              <a:avLst/>
            </a:prstGeom>
            <a:ln w="9525" cap="flat" cmpd="sng">
              <a:solidFill>
                <a:srgbClr val="000000"/>
              </a:solidFill>
              <a:prstDash val="solid"/>
              <a:headEnd type="none" w="med" len="med"/>
              <a:tailEnd type="triangle" w="med" len="med"/>
            </a:ln>
          </p:spPr>
        </p:sp>
        <p:sp>
          <p:nvSpPr>
            <p:cNvPr id="6162" name="直接连接符 6161"/>
            <p:cNvSpPr/>
            <p:nvPr/>
          </p:nvSpPr>
          <p:spPr>
            <a:xfrm>
              <a:off x="3274" y="650"/>
              <a:ext cx="720" cy="320"/>
            </a:xfrm>
            <a:prstGeom prst="line">
              <a:avLst/>
            </a:prstGeom>
            <a:ln w="9525" cap="flat" cmpd="sng">
              <a:solidFill>
                <a:srgbClr val="000000"/>
              </a:solidFill>
              <a:prstDash val="solid"/>
              <a:headEnd type="none" w="med" len="med"/>
              <a:tailEnd type="triangle" w="med" len="med"/>
            </a:ln>
          </p:spPr>
        </p:sp>
        <p:sp>
          <p:nvSpPr>
            <p:cNvPr id="6163" name="直接连接符 6162"/>
            <p:cNvSpPr/>
            <p:nvPr/>
          </p:nvSpPr>
          <p:spPr>
            <a:xfrm flipV="1">
              <a:off x="3314" y="1230"/>
              <a:ext cx="660" cy="320"/>
            </a:xfrm>
            <a:prstGeom prst="line">
              <a:avLst/>
            </a:prstGeom>
            <a:ln w="9525" cap="flat" cmpd="sng">
              <a:solidFill>
                <a:srgbClr val="000000"/>
              </a:solidFill>
              <a:prstDash val="solid"/>
              <a:headEnd type="none" w="med" len="med"/>
              <a:tailEnd type="triangle" w="med" len="med"/>
            </a:ln>
          </p:spPr>
        </p:sp>
        <p:sp>
          <p:nvSpPr>
            <p:cNvPr id="6164" name="直接连接符 6163"/>
            <p:cNvSpPr/>
            <p:nvPr/>
          </p:nvSpPr>
          <p:spPr>
            <a:xfrm flipV="1">
              <a:off x="1794" y="810"/>
              <a:ext cx="1100" cy="1140"/>
            </a:xfrm>
            <a:prstGeom prst="line">
              <a:avLst/>
            </a:prstGeom>
            <a:ln w="9525" cap="flat" cmpd="sng">
              <a:solidFill>
                <a:srgbClr val="000000"/>
              </a:solidFill>
              <a:prstDash val="solid"/>
              <a:headEnd type="none" w="med" len="med"/>
              <a:tailEnd type="triangle" w="med" len="med"/>
            </a:ln>
          </p:spPr>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1746" name="标题 31745"/>
          <p:cNvSpPr>
            <a:spLocks noGrp="1"/>
          </p:cNvSpPr>
          <p:nvPr>
            <p:ph type="title"/>
          </p:nvPr>
        </p:nvSpPr>
        <p:spPr/>
        <p:txBody>
          <a:bodyPr anchor="b"/>
          <a:p>
            <a:r>
              <a:rPr lang="en-US" altLang="zh-CN"/>
              <a:t>4.2.3.1 </a:t>
            </a:r>
            <a:r>
              <a:rPr lang="zh-CN" altLang="en-US" b="1"/>
              <a:t>进程互斥的软件实现</a:t>
            </a:r>
            <a:endParaRPr lang="zh-CN" altLang="en-US"/>
          </a:p>
        </p:txBody>
      </p:sp>
      <p:sp>
        <p:nvSpPr>
          <p:cNvPr id="31747" name="文本框 31746"/>
          <p:cNvSpPr txBox="1"/>
          <p:nvPr/>
        </p:nvSpPr>
        <p:spPr>
          <a:xfrm>
            <a:off x="1219200" y="2286000"/>
            <a:ext cx="7620000" cy="457200"/>
          </a:xfrm>
          <a:prstGeom prst="rect">
            <a:avLst/>
          </a:prstGeom>
          <a:noFill/>
          <a:ln w="9525">
            <a:noFill/>
          </a:ln>
        </p:spPr>
        <p:txBody>
          <a:bodyPr>
            <a:spAutoFit/>
          </a:bodyPr>
          <a:p>
            <a:pPr>
              <a:spcBef>
                <a:spcPct val="50000"/>
              </a:spcBef>
            </a:pPr>
            <a:endParaRPr lang="zh-CN" altLang="en-US" sz="2400" b="0" dirty="0">
              <a:latin typeface="Times New Roman" panose="02020603050405020304" pitchFamily="18" charset="0"/>
            </a:endParaRPr>
          </a:p>
        </p:txBody>
      </p:sp>
      <p:sp>
        <p:nvSpPr>
          <p:cNvPr id="31748" name="文本占位符 31747"/>
          <p:cNvSpPr>
            <a:spLocks noGrp="1"/>
          </p:cNvSpPr>
          <p:nvPr>
            <p:ph type="body" idx="1"/>
          </p:nvPr>
        </p:nvSpPr>
        <p:spPr/>
        <p:txBody>
          <a:bodyPr/>
          <a:p>
            <a:r>
              <a:rPr lang="zh-CN" altLang="en-US" b="1"/>
              <a:t>完全用程序实现，不需特殊硬件指令支持。</a:t>
            </a:r>
            <a:endParaRPr lang="zh-CN" altLang="en-US" b="1"/>
          </a:p>
          <a:p>
            <a:r>
              <a:rPr lang="zh-CN" altLang="en-US" b="1"/>
              <a:t>可用于单</a:t>
            </a:r>
            <a:r>
              <a:rPr lang="en-US" altLang="zh-CN" b="1"/>
              <a:t>CPU</a:t>
            </a:r>
            <a:r>
              <a:rPr lang="zh-CN" altLang="en-US" b="1"/>
              <a:t>和多</a:t>
            </a:r>
            <a:r>
              <a:rPr lang="en-US" altLang="zh-CN" b="1"/>
              <a:t>CPU</a:t>
            </a:r>
            <a:r>
              <a:rPr lang="zh-CN" altLang="en-US" b="1"/>
              <a:t>环境中。</a:t>
            </a:r>
            <a:endParaRPr lang="zh-CN" altLang="en-US" b="1"/>
          </a:p>
          <a:p>
            <a:r>
              <a:rPr lang="zh-CN" altLang="en-US" b="1"/>
              <a:t>有忙式等待问题。</a:t>
            </a:r>
            <a:endParaRPr lang="zh-CN" altLang="en-US"/>
          </a:p>
        </p:txBody>
      </p:sp>
      <p:sp>
        <p:nvSpPr>
          <p:cNvPr id="31749" name="云形标注 31748"/>
          <p:cNvSpPr/>
          <p:nvPr/>
        </p:nvSpPr>
        <p:spPr>
          <a:xfrm>
            <a:off x="4572000" y="4038600"/>
            <a:ext cx="3886200" cy="1981200"/>
          </a:xfrm>
          <a:prstGeom prst="cloudCallout">
            <a:avLst>
              <a:gd name="adj1" fmla="val -44361"/>
              <a:gd name="adj2" fmla="val 63861"/>
            </a:avLst>
          </a:prstGeom>
          <a:solidFill>
            <a:srgbClr val="C1D5D5"/>
          </a:solidFill>
          <a:ln w="9525" cap="flat" cmpd="sng">
            <a:solidFill>
              <a:schemeClr val="tx1"/>
            </a:solidFill>
            <a:prstDash val="solid"/>
            <a:headEnd type="none" w="med" len="med"/>
            <a:tailEnd type="none" w="med" len="med"/>
          </a:ln>
        </p:spPr>
        <p:txBody>
          <a:bodyPr wrap="none" anchor="ctr"/>
          <a:p>
            <a:pPr algn="ctr"/>
            <a:r>
              <a:rPr lang="en-US" altLang="zh-CN" sz="3600" b="0">
                <a:latin typeface="Comic Sans MS" panose="030F0702030302020204" pitchFamily="66" charset="0"/>
              </a:rPr>
              <a:t>Busy waiting</a:t>
            </a:r>
            <a:endParaRPr lang="en-US" altLang="zh-CN" sz="3600" b="0">
              <a:latin typeface="Comic Sans MS" panose="030F0702030302020204" pitchFamily="66" charset="0"/>
            </a:endParaRPr>
          </a:p>
          <a:p>
            <a:pPr algn="ctr"/>
            <a:r>
              <a:rPr lang="en-US" altLang="zh-CN" sz="3200">
                <a:latin typeface="Comic Sans MS" panose="030F0702030302020204" pitchFamily="66" charset="0"/>
              </a:rPr>
              <a:t>“</a:t>
            </a:r>
            <a:r>
              <a:rPr lang="zh-CN" altLang="en-US" sz="3200">
                <a:latin typeface="Comic Sans MS" panose="030F0702030302020204" pitchFamily="66" charset="0"/>
              </a:rPr>
              <a:t>运行”或“就绪”</a:t>
            </a:r>
            <a:endParaRPr lang="zh-CN" altLang="en-US" sz="320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1748">
                                            <p:txEl>
                                              <p:charRg st="0" end="20"/>
                                            </p:txEl>
                                          </p:spTgt>
                                        </p:tgtEl>
                                        <p:attrNameLst>
                                          <p:attrName>style.visibility</p:attrName>
                                        </p:attrNameLst>
                                      </p:cBhvr>
                                      <p:to>
                                        <p:strVal val="visible"/>
                                      </p:to>
                                    </p:set>
                                    <p:animEffect transition="in" filter="wipe(left)">
                                      <p:cBhvr>
                                        <p:cTn id="7" dur="500"/>
                                        <p:tgtEl>
                                          <p:spTgt spid="31748">
                                            <p:txEl>
                                              <p:charRg st="0" end="2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1748">
                                            <p:txEl>
                                              <p:charRg st="20" end="37"/>
                                            </p:txEl>
                                          </p:spTgt>
                                        </p:tgtEl>
                                        <p:attrNameLst>
                                          <p:attrName>style.visibility</p:attrName>
                                        </p:attrNameLst>
                                      </p:cBhvr>
                                      <p:to>
                                        <p:strVal val="visible"/>
                                      </p:to>
                                    </p:set>
                                    <p:animEffect transition="in" filter="wipe(left)">
                                      <p:cBhvr>
                                        <p:cTn id="12" dur="500"/>
                                        <p:tgtEl>
                                          <p:spTgt spid="31748">
                                            <p:txEl>
                                              <p:charRg st="20" end="3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748">
                                            <p:txEl>
                                              <p:charRg st="37" end="46"/>
                                            </p:txEl>
                                          </p:spTgt>
                                        </p:tgtEl>
                                        <p:attrNameLst>
                                          <p:attrName>style.visibility</p:attrName>
                                        </p:attrNameLst>
                                      </p:cBhvr>
                                      <p:to>
                                        <p:strVal val="visible"/>
                                      </p:to>
                                    </p:set>
                                    <p:animEffect transition="in" filter="wipe(left)">
                                      <p:cBhvr>
                                        <p:cTn id="17" dur="500"/>
                                        <p:tgtEl>
                                          <p:spTgt spid="31748">
                                            <p:txEl>
                                              <p:charRg st="37" end="4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1749"/>
                                        </p:tgtEl>
                                        <p:attrNameLst>
                                          <p:attrName>style.visibility</p:attrName>
                                        </p:attrNameLst>
                                      </p:cBhvr>
                                      <p:to>
                                        <p:strVal val="visible"/>
                                      </p:to>
                                    </p:set>
                                    <p:animEffect transition="in" filter="dissolve">
                                      <p:cBhvr>
                                        <p:cTn id="22" dur="500"/>
                                        <p:tgtEl>
                                          <p:spTgt spid="31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8" grpId="0" build="p"/>
      <p:bldP spid="3174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标题 32769"/>
          <p:cNvSpPr>
            <a:spLocks noGrp="1"/>
          </p:cNvSpPr>
          <p:nvPr>
            <p:ph type="title"/>
          </p:nvPr>
        </p:nvSpPr>
        <p:spPr/>
        <p:txBody>
          <a:bodyPr anchor="b"/>
          <a:p>
            <a:r>
              <a:rPr lang="zh-CN" altLang="en-US" b="1"/>
              <a:t>尝试</a:t>
            </a:r>
            <a:r>
              <a:rPr lang="en-US" altLang="zh-CN" b="1"/>
              <a:t>1</a:t>
            </a:r>
            <a:endParaRPr lang="en-US" altLang="zh-CN" b="1"/>
          </a:p>
        </p:txBody>
      </p:sp>
      <p:sp>
        <p:nvSpPr>
          <p:cNvPr id="32771" name="文本框 32770"/>
          <p:cNvSpPr txBox="1"/>
          <p:nvPr/>
        </p:nvSpPr>
        <p:spPr>
          <a:xfrm>
            <a:off x="971550" y="2060575"/>
            <a:ext cx="7704138" cy="4054475"/>
          </a:xfrm>
          <a:prstGeom prst="rect">
            <a:avLst/>
          </a:prstGeom>
          <a:noFill/>
          <a:ln w="9525">
            <a:noFill/>
          </a:ln>
        </p:spPr>
        <p:txBody>
          <a:bodyPr>
            <a:spAutoFit/>
          </a:bodyPr>
          <a:p>
            <a:pPr>
              <a:spcBef>
                <a:spcPct val="50000"/>
              </a:spcBef>
            </a:pPr>
            <a:r>
              <a:rPr lang="en-US" altLang="zh-CN">
                <a:latin typeface="Tahoma" panose="020B0604030504040204" pitchFamily="34" charset="0"/>
              </a:rPr>
              <a:t>int turn; </a:t>
            </a:r>
            <a:endParaRPr lang="en-US" altLang="zh-CN">
              <a:latin typeface="Tahoma" panose="020B0604030504040204" pitchFamily="34" charset="0"/>
            </a:endParaRPr>
          </a:p>
          <a:p>
            <a:pPr>
              <a:spcBef>
                <a:spcPct val="50000"/>
              </a:spcBef>
            </a:pPr>
            <a:r>
              <a:rPr lang="en-US" altLang="zh-CN">
                <a:latin typeface="Tahoma" panose="020B0604030504040204" pitchFamily="34" charset="0"/>
              </a:rPr>
              <a:t>P0:                                                  P1:</a:t>
            </a:r>
            <a:endParaRPr lang="en-US" altLang="zh-CN">
              <a:latin typeface="Tahoma" panose="020B0604030504040204" pitchFamily="34" charset="0"/>
            </a:endParaRPr>
          </a:p>
          <a:p>
            <a:pPr>
              <a:spcBef>
                <a:spcPct val="50000"/>
              </a:spcBef>
            </a:pPr>
            <a:r>
              <a:rPr lang="en-US" altLang="zh-CN">
                <a:latin typeface="Tahoma" panose="020B0604030504040204" pitchFamily="34" charset="0"/>
              </a:rPr>
              <a:t>do{                                                do{</a:t>
            </a:r>
            <a:endParaRPr lang="en-US" altLang="zh-CN">
              <a:latin typeface="Tahoma" panose="020B0604030504040204" pitchFamily="34" charset="0"/>
            </a:endParaRPr>
          </a:p>
          <a:p>
            <a:pPr>
              <a:spcBef>
                <a:spcPct val="50000"/>
              </a:spcBef>
            </a:pPr>
            <a:r>
              <a:rPr lang="en-US" altLang="zh-CN">
                <a:latin typeface="Tahoma" panose="020B0604030504040204" pitchFamily="34" charset="0"/>
              </a:rPr>
              <a:t>        </a:t>
            </a:r>
            <a:r>
              <a:rPr lang="en-US" altLang="zh-CN">
                <a:solidFill>
                  <a:schemeClr val="folHlink"/>
                </a:solidFill>
                <a:latin typeface="Tahoma" panose="020B0604030504040204" pitchFamily="34" charset="0"/>
              </a:rPr>
              <a:t>while (turn==1) ;                       while(turn==0);</a:t>
            </a:r>
            <a:endParaRPr lang="en-US" altLang="zh-CN">
              <a:solidFill>
                <a:schemeClr val="folHlink"/>
              </a:solidFill>
              <a:latin typeface="Tahoma" panose="020B0604030504040204" pitchFamily="34" charset="0"/>
            </a:endParaRPr>
          </a:p>
          <a:p>
            <a:pPr>
              <a:spcBef>
                <a:spcPct val="50000"/>
              </a:spcBef>
            </a:pPr>
            <a:r>
              <a:rPr lang="en-US" altLang="zh-CN">
                <a:latin typeface="Tahoma" panose="020B0604030504040204" pitchFamily="34" charset="0"/>
              </a:rPr>
              <a:t>        </a:t>
            </a:r>
            <a:r>
              <a:rPr lang="zh-CN" altLang="en-US">
                <a:latin typeface="Tahoma" panose="020B0604030504040204" pitchFamily="34" charset="0"/>
              </a:rPr>
              <a:t>临界区代码                                    临界区代码</a:t>
            </a:r>
            <a:endParaRPr lang="zh-CN" altLang="en-US">
              <a:latin typeface="Tahoma" panose="020B0604030504040204" pitchFamily="34" charset="0"/>
            </a:endParaRPr>
          </a:p>
          <a:p>
            <a:pPr>
              <a:spcBef>
                <a:spcPct val="50000"/>
              </a:spcBef>
            </a:pPr>
            <a:r>
              <a:rPr lang="zh-CN" altLang="en-US">
                <a:latin typeface="Tahoma" panose="020B0604030504040204" pitchFamily="34" charset="0"/>
              </a:rPr>
              <a:t>        </a:t>
            </a:r>
            <a:r>
              <a:rPr lang="en-US" altLang="zh-CN">
                <a:solidFill>
                  <a:schemeClr val="folHlink"/>
                </a:solidFill>
                <a:latin typeface="Tahoma" panose="020B0604030504040204" pitchFamily="34" charset="0"/>
              </a:rPr>
              <a:t>turn=1;                                         turn=0;</a:t>
            </a:r>
            <a:endParaRPr lang="en-US" altLang="zh-CN">
              <a:solidFill>
                <a:schemeClr val="folHlink"/>
              </a:solidFill>
              <a:latin typeface="Tahoma" panose="020B0604030504040204" pitchFamily="34" charset="0"/>
            </a:endParaRPr>
          </a:p>
          <a:p>
            <a:pPr>
              <a:spcBef>
                <a:spcPct val="50000"/>
              </a:spcBef>
            </a:pPr>
            <a:r>
              <a:rPr lang="en-US" altLang="zh-CN">
                <a:latin typeface="Tahoma" panose="020B0604030504040204" pitchFamily="34" charset="0"/>
              </a:rPr>
              <a:t>        </a:t>
            </a:r>
            <a:r>
              <a:rPr lang="zh-CN" altLang="en-US">
                <a:latin typeface="Tahoma" panose="020B0604030504040204" pitchFamily="34" charset="0"/>
              </a:rPr>
              <a:t>其余代码                                        其余代码</a:t>
            </a:r>
            <a:endParaRPr lang="zh-CN" altLang="en-US">
              <a:latin typeface="Tahoma" panose="020B0604030504040204" pitchFamily="34" charset="0"/>
            </a:endParaRPr>
          </a:p>
          <a:p>
            <a:pPr>
              <a:spcBef>
                <a:spcPct val="50000"/>
              </a:spcBef>
            </a:pPr>
            <a:r>
              <a:rPr lang="en-US" altLang="zh-CN">
                <a:latin typeface="Tahoma" panose="020B0604030504040204" pitchFamily="34" charset="0"/>
              </a:rPr>
              <a:t>}while(1);                                      }while(1);</a:t>
            </a:r>
            <a:endParaRPr lang="en-US" altLang="zh-CN">
              <a:latin typeface="Tahoma" panose="020B0604030504040204" pitchFamily="34" charset="0"/>
            </a:endParaRPr>
          </a:p>
          <a:p>
            <a:pPr>
              <a:spcBef>
                <a:spcPct val="50000"/>
              </a:spcBef>
            </a:pPr>
            <a:r>
              <a:rPr lang="zh-CN" altLang="en-US">
                <a:latin typeface="Tahoma" panose="020B0604030504040204" pitchFamily="34" charset="0"/>
              </a:rPr>
              <a:t>不满足进展性</a:t>
            </a:r>
            <a:r>
              <a:rPr lang="en-US" altLang="zh-CN">
                <a:latin typeface="Tahoma" panose="020B0604030504040204" pitchFamily="34" charset="0"/>
              </a:rPr>
              <a:t>: P0</a:t>
            </a:r>
            <a:r>
              <a:rPr lang="zh-CN" altLang="en-US">
                <a:latin typeface="Tahoma" panose="020B0604030504040204" pitchFamily="34" charset="0"/>
              </a:rPr>
              <a:t>和</a:t>
            </a:r>
            <a:r>
              <a:rPr lang="en-US" altLang="zh-CN">
                <a:latin typeface="Tahoma" panose="020B0604030504040204" pitchFamily="34" charset="0"/>
              </a:rPr>
              <a:t>P1</a:t>
            </a:r>
            <a:r>
              <a:rPr lang="zh-CN" altLang="en-US">
                <a:latin typeface="Tahoma" panose="020B0604030504040204" pitchFamily="34" charset="0"/>
              </a:rPr>
              <a:t>必须交替进入临界区</a:t>
            </a:r>
            <a:r>
              <a:rPr lang="en-US" altLang="zh-CN">
                <a:latin typeface="Tahoma" panose="020B0604030504040204" pitchFamily="34" charset="0"/>
              </a:rPr>
              <a:t>.</a:t>
            </a:r>
            <a:endParaRPr lang="en-US" altLang="zh-CN">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1">
                                            <p:txEl>
                                              <p:charRg st="422" end="446"/>
                                            </p:txEl>
                                          </p:spTgt>
                                        </p:tgtEl>
                                        <p:attrNameLst>
                                          <p:attrName>style.visibility</p:attrName>
                                        </p:attrNameLst>
                                      </p:cBhvr>
                                      <p:to>
                                        <p:strVal val="visible"/>
                                      </p:to>
                                    </p:set>
                                    <p:anim calcmode="lin" valueType="num">
                                      <p:cBhvr additive="base">
                                        <p:cTn id="7" dur="500" fill="hold"/>
                                        <p:tgtEl>
                                          <p:spTgt spid="32771">
                                            <p:txEl>
                                              <p:charRg st="422" end="44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charRg st="422" end="44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3794" name="标题 33793"/>
          <p:cNvSpPr>
            <a:spLocks noGrp="1"/>
          </p:cNvSpPr>
          <p:nvPr>
            <p:ph type="title"/>
          </p:nvPr>
        </p:nvSpPr>
        <p:spPr/>
        <p:txBody>
          <a:bodyPr anchor="b"/>
          <a:p>
            <a:r>
              <a:rPr lang="zh-CN" altLang="en-US" b="1"/>
              <a:t>尝试</a:t>
            </a:r>
            <a:r>
              <a:rPr lang="en-US" altLang="zh-CN" b="1"/>
              <a:t>2</a:t>
            </a:r>
            <a:endParaRPr lang="en-US" altLang="zh-CN" b="1"/>
          </a:p>
        </p:txBody>
      </p:sp>
      <p:sp>
        <p:nvSpPr>
          <p:cNvPr id="33795" name="文本框 33794"/>
          <p:cNvSpPr txBox="1"/>
          <p:nvPr/>
        </p:nvSpPr>
        <p:spPr>
          <a:xfrm>
            <a:off x="1042988" y="2133600"/>
            <a:ext cx="5976937" cy="396875"/>
          </a:xfrm>
          <a:prstGeom prst="rect">
            <a:avLst/>
          </a:prstGeom>
          <a:noFill/>
          <a:ln w="9525">
            <a:noFill/>
          </a:ln>
        </p:spPr>
        <p:txBody>
          <a:bodyPr>
            <a:spAutoFit/>
          </a:bodyPr>
          <a:p>
            <a:pPr>
              <a:spcBef>
                <a:spcPct val="50000"/>
              </a:spcBef>
            </a:pPr>
            <a:endParaRPr lang="zh-CN" altLang="en-US" dirty="0">
              <a:latin typeface="Tahoma" panose="020B0604030504040204" pitchFamily="34" charset="0"/>
            </a:endParaRPr>
          </a:p>
        </p:txBody>
      </p:sp>
      <p:sp>
        <p:nvSpPr>
          <p:cNvPr id="33796" name="文本框 33795"/>
          <p:cNvSpPr txBox="1"/>
          <p:nvPr/>
        </p:nvSpPr>
        <p:spPr>
          <a:xfrm>
            <a:off x="1258888" y="1989138"/>
            <a:ext cx="6842125" cy="4511675"/>
          </a:xfrm>
          <a:prstGeom prst="rect">
            <a:avLst/>
          </a:prstGeom>
          <a:noFill/>
          <a:ln w="9525">
            <a:noFill/>
          </a:ln>
        </p:spPr>
        <p:txBody>
          <a:bodyPr>
            <a:spAutoFit/>
          </a:bodyPr>
          <a:p>
            <a:pPr>
              <a:spcBef>
                <a:spcPct val="50000"/>
              </a:spcBef>
            </a:pPr>
            <a:r>
              <a:rPr lang="en-US" altLang="zh-CN">
                <a:latin typeface="Tahoma" panose="020B0604030504040204" pitchFamily="34" charset="0"/>
              </a:rPr>
              <a:t>Boolean flag[2];</a:t>
            </a:r>
            <a:endParaRPr lang="en-US" altLang="zh-CN">
              <a:latin typeface="Tahoma" panose="020B0604030504040204" pitchFamily="34" charset="0"/>
            </a:endParaRPr>
          </a:p>
          <a:p>
            <a:pPr>
              <a:spcBef>
                <a:spcPct val="50000"/>
              </a:spcBef>
            </a:pPr>
            <a:r>
              <a:rPr lang="en-US" altLang="zh-CN">
                <a:latin typeface="Tahoma" panose="020B0604030504040204" pitchFamily="34" charset="0"/>
              </a:rPr>
              <a:t>P0:                                             P1:</a:t>
            </a:r>
            <a:endParaRPr lang="en-US" altLang="zh-CN">
              <a:latin typeface="Tahoma" panose="020B0604030504040204" pitchFamily="34" charset="0"/>
            </a:endParaRPr>
          </a:p>
          <a:p>
            <a:pPr>
              <a:spcBef>
                <a:spcPct val="50000"/>
              </a:spcBef>
            </a:pPr>
            <a:r>
              <a:rPr lang="en-US" altLang="zh-CN">
                <a:latin typeface="Tahoma" panose="020B0604030504040204" pitchFamily="34" charset="0"/>
              </a:rPr>
              <a:t>Do{                                           do{</a:t>
            </a:r>
            <a:endParaRPr lang="en-US" altLang="zh-CN">
              <a:latin typeface="Tahoma" panose="020B0604030504040204" pitchFamily="34" charset="0"/>
            </a:endParaRPr>
          </a:p>
          <a:p>
            <a:pPr>
              <a:spcBef>
                <a:spcPct val="50000"/>
              </a:spcBef>
            </a:pPr>
            <a:r>
              <a:rPr lang="en-US" altLang="zh-CN">
                <a:latin typeface="Tahoma" panose="020B0604030504040204" pitchFamily="34" charset="0"/>
              </a:rPr>
              <a:t>          </a:t>
            </a:r>
            <a:r>
              <a:rPr lang="en-US" altLang="zh-CN">
                <a:solidFill>
                  <a:schemeClr val="folHlink"/>
                </a:solidFill>
                <a:latin typeface="Tahoma" panose="020B0604030504040204" pitchFamily="34" charset="0"/>
              </a:rPr>
              <a:t>while (flag[1]) ;                      while (flag[0]);</a:t>
            </a:r>
            <a:endParaRPr lang="en-US" altLang="zh-CN">
              <a:solidFill>
                <a:schemeClr val="folHlink"/>
              </a:solidFill>
              <a:latin typeface="Tahoma" panose="020B0604030504040204" pitchFamily="34" charset="0"/>
            </a:endParaRPr>
          </a:p>
          <a:p>
            <a:pPr>
              <a:spcBef>
                <a:spcPct val="50000"/>
              </a:spcBef>
            </a:pPr>
            <a:r>
              <a:rPr lang="en-US" altLang="zh-CN">
                <a:solidFill>
                  <a:schemeClr val="folHlink"/>
                </a:solidFill>
                <a:latin typeface="Tahoma" panose="020B0604030504040204" pitchFamily="34" charset="0"/>
              </a:rPr>
              <a:t>          flag[0]=true;                           flag[1]=true;</a:t>
            </a:r>
            <a:endParaRPr lang="en-US" altLang="zh-CN">
              <a:solidFill>
                <a:schemeClr val="folHlink"/>
              </a:solidFill>
              <a:latin typeface="Tahoma" panose="020B0604030504040204" pitchFamily="34" charset="0"/>
            </a:endParaRPr>
          </a:p>
          <a:p>
            <a:pPr>
              <a:spcBef>
                <a:spcPct val="50000"/>
              </a:spcBef>
            </a:pPr>
            <a:r>
              <a:rPr lang="en-US" altLang="zh-CN">
                <a:latin typeface="Tahoma" panose="020B0604030504040204" pitchFamily="34" charset="0"/>
              </a:rPr>
              <a:t>           </a:t>
            </a:r>
            <a:r>
              <a:rPr lang="zh-CN" altLang="en-US">
                <a:latin typeface="Tahoma" panose="020B0604030504040204" pitchFamily="34" charset="0"/>
              </a:rPr>
              <a:t>临界区                                      临界区</a:t>
            </a:r>
            <a:endParaRPr lang="zh-CN" altLang="en-US">
              <a:latin typeface="Tahoma" panose="020B0604030504040204" pitchFamily="34" charset="0"/>
            </a:endParaRPr>
          </a:p>
          <a:p>
            <a:pPr>
              <a:spcBef>
                <a:spcPct val="50000"/>
              </a:spcBef>
            </a:pPr>
            <a:r>
              <a:rPr lang="zh-CN" altLang="en-US">
                <a:latin typeface="Tahoma" panose="020B0604030504040204" pitchFamily="34" charset="0"/>
              </a:rPr>
              <a:t>           </a:t>
            </a:r>
            <a:r>
              <a:rPr lang="en-US" altLang="zh-CN">
                <a:solidFill>
                  <a:schemeClr val="folHlink"/>
                </a:solidFill>
                <a:latin typeface="Tahoma" panose="020B0604030504040204" pitchFamily="34" charset="0"/>
              </a:rPr>
              <a:t>flag[0]=false;                         flag[1]=false;</a:t>
            </a:r>
            <a:endParaRPr lang="en-US" altLang="zh-CN">
              <a:solidFill>
                <a:schemeClr val="folHlink"/>
              </a:solidFill>
              <a:latin typeface="Tahoma" panose="020B0604030504040204" pitchFamily="34" charset="0"/>
            </a:endParaRPr>
          </a:p>
          <a:p>
            <a:pPr>
              <a:spcBef>
                <a:spcPct val="50000"/>
              </a:spcBef>
            </a:pPr>
            <a:r>
              <a:rPr lang="en-US" altLang="zh-CN">
                <a:latin typeface="Tahoma" panose="020B0604030504040204" pitchFamily="34" charset="0"/>
              </a:rPr>
              <a:t>           </a:t>
            </a:r>
            <a:r>
              <a:rPr lang="zh-CN" altLang="en-US">
                <a:latin typeface="Tahoma" panose="020B0604030504040204" pitchFamily="34" charset="0"/>
              </a:rPr>
              <a:t>其余代码                                   其余代码</a:t>
            </a:r>
            <a:endParaRPr lang="zh-CN" altLang="en-US">
              <a:latin typeface="Tahoma" panose="020B0604030504040204" pitchFamily="34" charset="0"/>
            </a:endParaRPr>
          </a:p>
          <a:p>
            <a:pPr>
              <a:spcBef>
                <a:spcPct val="50000"/>
              </a:spcBef>
            </a:pPr>
            <a:r>
              <a:rPr lang="en-US" altLang="zh-CN">
                <a:latin typeface="Tahoma" panose="020B0604030504040204" pitchFamily="34" charset="0"/>
              </a:rPr>
              <a:t>}while(1);                                 while(1);</a:t>
            </a:r>
            <a:endParaRPr lang="en-US" altLang="zh-CN">
              <a:latin typeface="Tahoma" panose="020B0604030504040204" pitchFamily="34" charset="0"/>
            </a:endParaRPr>
          </a:p>
          <a:p>
            <a:pPr>
              <a:spcBef>
                <a:spcPct val="50000"/>
              </a:spcBef>
            </a:pPr>
            <a:r>
              <a:rPr lang="zh-CN" altLang="en-US">
                <a:latin typeface="Tahoma" panose="020B0604030504040204" pitchFamily="34" charset="0"/>
              </a:rPr>
              <a:t>不满足互斥性</a:t>
            </a:r>
            <a:r>
              <a:rPr lang="en-US" altLang="zh-CN">
                <a:latin typeface="Tahoma" panose="020B0604030504040204" pitchFamily="34" charset="0"/>
              </a:rPr>
              <a:t>: flag[0]=flag[1]=false.</a:t>
            </a:r>
            <a:endParaRPr lang="en-US" altLang="zh-CN">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3796">
                                            <p:txEl>
                                              <p:charRg st="478" end="509"/>
                                            </p:txEl>
                                          </p:spTgt>
                                        </p:tgtEl>
                                        <p:attrNameLst>
                                          <p:attrName>style.visibility</p:attrName>
                                        </p:attrNameLst>
                                      </p:cBhvr>
                                      <p:to>
                                        <p:strVal val="visible"/>
                                      </p:to>
                                    </p:set>
                                    <p:anim calcmode="lin" valueType="num">
                                      <p:cBhvr additive="base">
                                        <p:cTn id="7" dur="500" fill="hold"/>
                                        <p:tgtEl>
                                          <p:spTgt spid="33796">
                                            <p:txEl>
                                              <p:charRg st="478" end="50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6">
                                            <p:txEl>
                                              <p:charRg st="478" end="50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4818" name="标题 34817"/>
          <p:cNvSpPr>
            <a:spLocks noGrp="1"/>
          </p:cNvSpPr>
          <p:nvPr>
            <p:ph type="title"/>
          </p:nvPr>
        </p:nvSpPr>
        <p:spPr/>
        <p:txBody>
          <a:bodyPr anchor="b"/>
          <a:p>
            <a:r>
              <a:rPr lang="zh-CN" altLang="en-US" b="1"/>
              <a:t>尝试</a:t>
            </a:r>
            <a:r>
              <a:rPr lang="en-US" altLang="zh-CN" b="1"/>
              <a:t>3</a:t>
            </a:r>
            <a:endParaRPr lang="en-US" altLang="zh-CN" b="1"/>
          </a:p>
        </p:txBody>
      </p:sp>
      <p:sp>
        <p:nvSpPr>
          <p:cNvPr id="34819" name="文本框 34818"/>
          <p:cNvSpPr txBox="1"/>
          <p:nvPr/>
        </p:nvSpPr>
        <p:spPr>
          <a:xfrm>
            <a:off x="1042988" y="2133600"/>
            <a:ext cx="7489825" cy="4816475"/>
          </a:xfrm>
          <a:prstGeom prst="rect">
            <a:avLst/>
          </a:prstGeom>
          <a:noFill/>
          <a:ln w="9525">
            <a:noFill/>
          </a:ln>
        </p:spPr>
        <p:txBody>
          <a:bodyPr>
            <a:spAutoFit/>
          </a:bodyPr>
          <a:p>
            <a:pPr>
              <a:spcBef>
                <a:spcPct val="50000"/>
              </a:spcBef>
            </a:pPr>
            <a:r>
              <a:rPr lang="en-US" altLang="zh-CN">
                <a:latin typeface="Tahoma" panose="020B0604030504040204" pitchFamily="34" charset="0"/>
              </a:rPr>
              <a:t>boolean flag[2]; (false,false)</a:t>
            </a:r>
            <a:endParaRPr lang="en-US" altLang="zh-CN">
              <a:latin typeface="Tahoma" panose="020B0604030504040204" pitchFamily="34" charset="0"/>
            </a:endParaRPr>
          </a:p>
          <a:p>
            <a:pPr>
              <a:spcBef>
                <a:spcPct val="50000"/>
              </a:spcBef>
            </a:pPr>
            <a:r>
              <a:rPr lang="en-US" altLang="zh-CN">
                <a:latin typeface="Tahoma" panose="020B0604030504040204" pitchFamily="34" charset="0"/>
              </a:rPr>
              <a:t>do{                                                 do{</a:t>
            </a:r>
            <a:endParaRPr lang="en-US" altLang="zh-CN">
              <a:latin typeface="Tahoma" panose="020B0604030504040204" pitchFamily="34" charset="0"/>
            </a:endParaRPr>
          </a:p>
          <a:p>
            <a:pPr>
              <a:spcBef>
                <a:spcPct val="50000"/>
              </a:spcBef>
            </a:pPr>
            <a:r>
              <a:rPr lang="en-US" altLang="zh-CN">
                <a:latin typeface="Tahoma" panose="020B0604030504040204" pitchFamily="34" charset="0"/>
              </a:rPr>
              <a:t>          </a:t>
            </a:r>
            <a:r>
              <a:rPr lang="en-US" altLang="zh-CN">
                <a:solidFill>
                  <a:schemeClr val="folHlink"/>
                </a:solidFill>
                <a:latin typeface="Tahoma" panose="020B0604030504040204" pitchFamily="34" charset="0"/>
              </a:rPr>
              <a:t>flag[0]=true;</a:t>
            </a:r>
            <a:r>
              <a:rPr lang="en-US" altLang="zh-CN">
                <a:latin typeface="Tahoma" panose="020B0604030504040204" pitchFamily="34" charset="0"/>
              </a:rPr>
              <a:t>                               </a:t>
            </a:r>
            <a:r>
              <a:rPr lang="en-US" altLang="zh-CN">
                <a:solidFill>
                  <a:schemeClr val="folHlink"/>
                </a:solidFill>
                <a:latin typeface="Tahoma" panose="020B0604030504040204" pitchFamily="34" charset="0"/>
              </a:rPr>
              <a:t>flag[1]=true;</a:t>
            </a:r>
            <a:r>
              <a:rPr lang="en-US" altLang="zh-CN">
                <a:latin typeface="Tahoma" panose="020B0604030504040204" pitchFamily="34" charset="0"/>
              </a:rPr>
              <a:t> </a:t>
            </a:r>
            <a:endParaRPr lang="en-US" altLang="zh-CN">
              <a:latin typeface="Tahoma" panose="020B0604030504040204" pitchFamily="34" charset="0"/>
            </a:endParaRPr>
          </a:p>
          <a:p>
            <a:pPr>
              <a:spcBef>
                <a:spcPct val="50000"/>
              </a:spcBef>
            </a:pPr>
            <a:r>
              <a:rPr lang="en-US" altLang="zh-CN">
                <a:latin typeface="Tahoma" panose="020B0604030504040204" pitchFamily="34" charset="0"/>
              </a:rPr>
              <a:t>          </a:t>
            </a:r>
            <a:r>
              <a:rPr lang="en-US" altLang="zh-CN">
                <a:solidFill>
                  <a:schemeClr val="folHlink"/>
                </a:solidFill>
                <a:latin typeface="Tahoma" panose="020B0604030504040204" pitchFamily="34" charset="0"/>
              </a:rPr>
              <a:t>while (flag[1]);</a:t>
            </a:r>
            <a:r>
              <a:rPr lang="en-US" altLang="zh-CN">
                <a:latin typeface="Tahoma" panose="020B0604030504040204" pitchFamily="34" charset="0"/>
              </a:rPr>
              <a:t>                            </a:t>
            </a:r>
            <a:r>
              <a:rPr lang="en-US" altLang="zh-CN">
                <a:solidFill>
                  <a:schemeClr val="folHlink"/>
                </a:solidFill>
                <a:latin typeface="Tahoma" panose="020B0604030504040204" pitchFamily="34" charset="0"/>
              </a:rPr>
              <a:t>while(flag[0]);</a:t>
            </a:r>
            <a:endParaRPr lang="en-US" altLang="zh-CN">
              <a:solidFill>
                <a:schemeClr val="folHlink"/>
              </a:solidFill>
              <a:latin typeface="Tahoma" panose="020B0604030504040204" pitchFamily="34" charset="0"/>
            </a:endParaRPr>
          </a:p>
          <a:p>
            <a:pPr>
              <a:spcBef>
                <a:spcPct val="50000"/>
              </a:spcBef>
            </a:pPr>
            <a:r>
              <a:rPr lang="en-US" altLang="zh-CN">
                <a:latin typeface="Tahoma" panose="020B0604030504040204" pitchFamily="34" charset="0"/>
              </a:rPr>
              <a:t>          </a:t>
            </a:r>
            <a:r>
              <a:rPr lang="zh-CN" altLang="en-US">
                <a:latin typeface="Tahoma" panose="020B0604030504040204" pitchFamily="34" charset="0"/>
              </a:rPr>
              <a:t>临界区代码                                     临界区</a:t>
            </a:r>
            <a:endParaRPr lang="zh-CN" altLang="en-US">
              <a:latin typeface="Tahoma" panose="020B0604030504040204" pitchFamily="34" charset="0"/>
            </a:endParaRPr>
          </a:p>
          <a:p>
            <a:pPr>
              <a:spcBef>
                <a:spcPct val="50000"/>
              </a:spcBef>
            </a:pPr>
            <a:r>
              <a:rPr lang="zh-CN" altLang="en-US">
                <a:latin typeface="Tahoma" panose="020B0604030504040204" pitchFamily="34" charset="0"/>
              </a:rPr>
              <a:t>          </a:t>
            </a:r>
            <a:r>
              <a:rPr lang="en-US" altLang="zh-CN">
                <a:solidFill>
                  <a:schemeClr val="folHlink"/>
                </a:solidFill>
                <a:latin typeface="Tahoma" panose="020B0604030504040204" pitchFamily="34" charset="0"/>
              </a:rPr>
              <a:t>flag[0]=false;</a:t>
            </a:r>
            <a:r>
              <a:rPr lang="en-US" altLang="zh-CN">
                <a:latin typeface="Tahoma" panose="020B0604030504040204" pitchFamily="34" charset="0"/>
              </a:rPr>
              <a:t>                              </a:t>
            </a:r>
            <a:r>
              <a:rPr lang="en-US" altLang="zh-CN">
                <a:solidFill>
                  <a:schemeClr val="folHlink"/>
                </a:solidFill>
                <a:latin typeface="Tahoma" panose="020B0604030504040204" pitchFamily="34" charset="0"/>
              </a:rPr>
              <a:t>flag[1]=false;</a:t>
            </a:r>
            <a:endParaRPr lang="en-US" altLang="zh-CN">
              <a:solidFill>
                <a:schemeClr val="folHlink"/>
              </a:solidFill>
              <a:latin typeface="Tahoma" panose="020B0604030504040204" pitchFamily="34" charset="0"/>
            </a:endParaRPr>
          </a:p>
          <a:p>
            <a:pPr>
              <a:spcBef>
                <a:spcPct val="50000"/>
              </a:spcBef>
            </a:pPr>
            <a:r>
              <a:rPr lang="en-US" altLang="zh-CN">
                <a:latin typeface="Tahoma" panose="020B0604030504040204" pitchFamily="34" charset="0"/>
              </a:rPr>
              <a:t>          </a:t>
            </a:r>
            <a:r>
              <a:rPr lang="zh-CN" altLang="en-US">
                <a:latin typeface="Tahoma" panose="020B0604030504040204" pitchFamily="34" charset="0"/>
              </a:rPr>
              <a:t>其余代码                                        其余代码</a:t>
            </a:r>
            <a:endParaRPr lang="zh-CN" altLang="en-US">
              <a:latin typeface="Tahoma" panose="020B0604030504040204" pitchFamily="34" charset="0"/>
            </a:endParaRPr>
          </a:p>
          <a:p>
            <a:pPr>
              <a:spcBef>
                <a:spcPct val="50000"/>
              </a:spcBef>
            </a:pPr>
            <a:r>
              <a:rPr lang="en-US" altLang="zh-CN">
                <a:latin typeface="Tahoma" panose="020B0604030504040204" pitchFamily="34" charset="0"/>
              </a:rPr>
              <a:t>}while(1);                                      }while(1);</a:t>
            </a:r>
            <a:endParaRPr lang="en-US" altLang="zh-CN">
              <a:latin typeface="Tahoma" panose="020B0604030504040204" pitchFamily="34" charset="0"/>
            </a:endParaRPr>
          </a:p>
          <a:p>
            <a:pPr>
              <a:spcBef>
                <a:spcPct val="50000"/>
              </a:spcBef>
            </a:pPr>
            <a:r>
              <a:rPr lang="zh-CN" altLang="en-US">
                <a:latin typeface="Tahoma" panose="020B0604030504040204" pitchFamily="34" charset="0"/>
              </a:rPr>
              <a:t>不满足进展性</a:t>
            </a:r>
            <a:r>
              <a:rPr lang="en-US" altLang="zh-CN">
                <a:latin typeface="Tahoma" panose="020B0604030504040204" pitchFamily="34" charset="0"/>
              </a:rPr>
              <a:t>: flag[0]=flag[1]=true, </a:t>
            </a:r>
            <a:r>
              <a:rPr lang="zh-CN" altLang="en-US">
                <a:latin typeface="Tahoma" panose="020B0604030504040204" pitchFamily="34" charset="0"/>
              </a:rPr>
              <a:t>进程</a:t>
            </a:r>
            <a:r>
              <a:rPr lang="en-US" altLang="zh-CN">
                <a:latin typeface="Tahoma" panose="020B0604030504040204" pitchFamily="34" charset="0"/>
              </a:rPr>
              <a:t>P1</a:t>
            </a:r>
            <a:r>
              <a:rPr lang="zh-CN" altLang="en-US">
                <a:latin typeface="Tahoma" panose="020B0604030504040204" pitchFamily="34" charset="0"/>
              </a:rPr>
              <a:t>和进程</a:t>
            </a:r>
            <a:r>
              <a:rPr lang="en-US" altLang="zh-CN">
                <a:latin typeface="Tahoma" panose="020B0604030504040204" pitchFamily="34" charset="0"/>
              </a:rPr>
              <a:t>P2</a:t>
            </a:r>
            <a:r>
              <a:rPr lang="zh-CN" altLang="en-US">
                <a:latin typeface="Tahoma" panose="020B0604030504040204" pitchFamily="34" charset="0"/>
              </a:rPr>
              <a:t>都不能进入临界区</a:t>
            </a:r>
            <a:r>
              <a:rPr lang="en-US" altLang="zh-CN">
                <a:latin typeface="Tahoma" panose="020B0604030504040204" pitchFamily="34" charset="0"/>
              </a:rPr>
              <a:t>.</a:t>
            </a:r>
            <a:endParaRPr lang="en-US" altLang="zh-CN">
              <a:latin typeface="Tahoma" panose="020B0604030504040204" pitchFamily="34" charset="0"/>
            </a:endParaRPr>
          </a:p>
          <a:p>
            <a:pPr>
              <a:spcBef>
                <a:spcPct val="50000"/>
              </a:spcBef>
            </a:pPr>
            <a:r>
              <a:rPr lang="en-US" altLang="zh-CN">
                <a:latin typeface="Tahoma" panose="020B0604030504040204" pitchFamily="34" charset="0"/>
              </a:rPr>
              <a:t>          </a:t>
            </a:r>
            <a:endParaRPr lang="en-US" altLang="zh-CN">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4819">
                                            <p:txEl>
                                              <p:charRg st="469" end="518"/>
                                            </p:txEl>
                                          </p:spTgt>
                                        </p:tgtEl>
                                        <p:attrNameLst>
                                          <p:attrName>style.visibility</p:attrName>
                                        </p:attrNameLst>
                                      </p:cBhvr>
                                      <p:to>
                                        <p:strVal val="visible"/>
                                      </p:to>
                                    </p:set>
                                    <p:anim calcmode="lin" valueType="num">
                                      <p:cBhvr additive="base">
                                        <p:cTn id="7" dur="500" fill="hold"/>
                                        <p:tgtEl>
                                          <p:spTgt spid="34819">
                                            <p:txEl>
                                              <p:charRg st="469" end="518"/>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charRg st="469" end="5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5842" name="标题 35841"/>
          <p:cNvSpPr>
            <a:spLocks noGrp="1"/>
          </p:cNvSpPr>
          <p:nvPr>
            <p:ph type="title"/>
          </p:nvPr>
        </p:nvSpPr>
        <p:spPr/>
        <p:txBody>
          <a:bodyPr anchor="b"/>
          <a:p>
            <a:r>
              <a:rPr lang="en-US" altLang="zh-CN" b="1"/>
              <a:t>Dekkel</a:t>
            </a:r>
            <a:r>
              <a:rPr lang="zh-CN" altLang="en-US" b="1"/>
              <a:t>算法</a:t>
            </a:r>
            <a:endParaRPr lang="zh-CN" altLang="en-US" b="1"/>
          </a:p>
        </p:txBody>
      </p:sp>
      <p:sp>
        <p:nvSpPr>
          <p:cNvPr id="35843" name="文本框 35842"/>
          <p:cNvSpPr txBox="1"/>
          <p:nvPr/>
        </p:nvSpPr>
        <p:spPr>
          <a:xfrm>
            <a:off x="1116013" y="1808163"/>
            <a:ext cx="3240087" cy="701675"/>
          </a:xfrm>
          <a:prstGeom prst="rect">
            <a:avLst/>
          </a:prstGeom>
          <a:noFill/>
          <a:ln w="9525">
            <a:noFill/>
          </a:ln>
        </p:spPr>
        <p:txBody>
          <a:bodyPr>
            <a:spAutoFit/>
          </a:bodyPr>
          <a:p>
            <a:r>
              <a:rPr lang="en-US" altLang="zh-CN">
                <a:latin typeface="Tahoma" panose="020B0604030504040204" pitchFamily="34" charset="0"/>
              </a:rPr>
              <a:t>int flag[2]; (init 0)</a:t>
            </a:r>
            <a:endParaRPr lang="en-US" altLang="zh-CN">
              <a:latin typeface="Tahoma" panose="020B0604030504040204" pitchFamily="34" charset="0"/>
            </a:endParaRPr>
          </a:p>
          <a:p>
            <a:r>
              <a:rPr lang="en-US" altLang="zh-CN">
                <a:latin typeface="Tahoma" panose="020B0604030504040204" pitchFamily="34" charset="0"/>
              </a:rPr>
              <a:t>int turn; (0 or 1)</a:t>
            </a:r>
            <a:endParaRPr lang="en-US" altLang="zh-CN">
              <a:latin typeface="Tahoma" panose="020B0604030504040204" pitchFamily="34" charset="0"/>
            </a:endParaRPr>
          </a:p>
        </p:txBody>
      </p:sp>
      <p:sp>
        <p:nvSpPr>
          <p:cNvPr id="35844" name="文本框 35843"/>
          <p:cNvSpPr txBox="1"/>
          <p:nvPr/>
        </p:nvSpPr>
        <p:spPr>
          <a:xfrm>
            <a:off x="1150938" y="2600325"/>
            <a:ext cx="3565525" cy="4137025"/>
          </a:xfrm>
          <a:prstGeom prst="rect">
            <a:avLst/>
          </a:prstGeom>
          <a:noFill/>
          <a:ln w="9525">
            <a:noFill/>
          </a:ln>
        </p:spPr>
        <p:txBody>
          <a:bodyPr>
            <a:spAutoFit/>
          </a:bodyPr>
          <a:p>
            <a:pPr>
              <a:lnSpc>
                <a:spcPct val="95000"/>
              </a:lnSpc>
            </a:pPr>
            <a:r>
              <a:rPr lang="en-US" altLang="zh-CN">
                <a:latin typeface="Tahoma" panose="020B0604030504040204" pitchFamily="34" charset="0"/>
              </a:rPr>
              <a:t>do{</a:t>
            </a:r>
            <a:endParaRPr lang="en-US" altLang="zh-CN">
              <a:latin typeface="Tahoma" panose="020B0604030504040204" pitchFamily="34" charset="0"/>
            </a:endParaRPr>
          </a:p>
          <a:p>
            <a:pPr>
              <a:lnSpc>
                <a:spcPct val="95000"/>
              </a:lnSpc>
            </a:pPr>
            <a:r>
              <a:rPr lang="en-US" altLang="zh-CN">
                <a:latin typeface="Tahoma" panose="020B0604030504040204" pitchFamily="34" charset="0"/>
              </a:rPr>
              <a:t>        </a:t>
            </a:r>
            <a:r>
              <a:rPr lang="en-US" altLang="zh-CN">
                <a:solidFill>
                  <a:schemeClr val="folHlink"/>
                </a:solidFill>
                <a:latin typeface="Tahoma" panose="020B0604030504040204" pitchFamily="34" charset="0"/>
              </a:rPr>
              <a:t>flag[0]=1;</a:t>
            </a:r>
            <a:endParaRPr lang="en-US" altLang="zh-CN">
              <a:solidFill>
                <a:schemeClr val="folHlink"/>
              </a:solidFill>
              <a:latin typeface="Tahoma" panose="020B0604030504040204" pitchFamily="34" charset="0"/>
            </a:endParaRPr>
          </a:p>
          <a:p>
            <a:pPr>
              <a:lnSpc>
                <a:spcPct val="95000"/>
              </a:lnSpc>
            </a:pPr>
            <a:r>
              <a:rPr lang="en-US" altLang="zh-CN">
                <a:solidFill>
                  <a:schemeClr val="folHlink"/>
                </a:solidFill>
                <a:latin typeface="Tahoma" panose="020B0604030504040204" pitchFamily="34" charset="0"/>
              </a:rPr>
              <a:t>        while(flag[1])</a:t>
            </a:r>
            <a:endParaRPr lang="en-US" altLang="zh-CN">
              <a:solidFill>
                <a:schemeClr val="folHlink"/>
              </a:solidFill>
              <a:latin typeface="Tahoma" panose="020B0604030504040204" pitchFamily="34" charset="0"/>
            </a:endParaRPr>
          </a:p>
          <a:p>
            <a:pPr>
              <a:lnSpc>
                <a:spcPct val="95000"/>
              </a:lnSpc>
            </a:pPr>
            <a:r>
              <a:rPr lang="en-US" altLang="zh-CN">
                <a:solidFill>
                  <a:schemeClr val="folHlink"/>
                </a:solidFill>
                <a:latin typeface="Tahoma" panose="020B0604030504040204" pitchFamily="34" charset="0"/>
              </a:rPr>
              <a:t>            if(turn==1){</a:t>
            </a:r>
            <a:endParaRPr lang="en-US" altLang="zh-CN">
              <a:solidFill>
                <a:schemeClr val="folHlink"/>
              </a:solidFill>
              <a:latin typeface="Tahoma" panose="020B0604030504040204" pitchFamily="34" charset="0"/>
            </a:endParaRPr>
          </a:p>
          <a:p>
            <a:pPr>
              <a:lnSpc>
                <a:spcPct val="95000"/>
              </a:lnSpc>
            </a:pPr>
            <a:r>
              <a:rPr lang="en-US" altLang="zh-CN">
                <a:solidFill>
                  <a:schemeClr val="folHlink"/>
                </a:solidFill>
                <a:latin typeface="Tahoma" panose="020B0604030504040204" pitchFamily="34" charset="0"/>
              </a:rPr>
              <a:t>                 flag[0]=0;</a:t>
            </a:r>
            <a:endParaRPr lang="en-US" altLang="zh-CN">
              <a:solidFill>
                <a:schemeClr val="folHlink"/>
              </a:solidFill>
              <a:latin typeface="Tahoma" panose="020B0604030504040204" pitchFamily="34" charset="0"/>
            </a:endParaRPr>
          </a:p>
          <a:p>
            <a:pPr>
              <a:lnSpc>
                <a:spcPct val="95000"/>
              </a:lnSpc>
            </a:pPr>
            <a:r>
              <a:rPr lang="en-US" altLang="zh-CN">
                <a:solidFill>
                  <a:schemeClr val="folHlink"/>
                </a:solidFill>
                <a:latin typeface="Tahoma" panose="020B0604030504040204" pitchFamily="34" charset="0"/>
              </a:rPr>
              <a:t>                 while (turn==1)</a:t>
            </a:r>
            <a:endParaRPr lang="en-US" altLang="zh-CN">
              <a:solidFill>
                <a:schemeClr val="folHlink"/>
              </a:solidFill>
              <a:latin typeface="Tahoma" panose="020B0604030504040204" pitchFamily="34" charset="0"/>
            </a:endParaRPr>
          </a:p>
          <a:p>
            <a:pPr>
              <a:lnSpc>
                <a:spcPct val="95000"/>
              </a:lnSpc>
            </a:pPr>
            <a:r>
              <a:rPr lang="en-US" altLang="zh-CN">
                <a:solidFill>
                  <a:schemeClr val="folHlink"/>
                </a:solidFill>
                <a:latin typeface="Tahoma" panose="020B0604030504040204" pitchFamily="34" charset="0"/>
              </a:rPr>
              <a:t>                     skip;</a:t>
            </a:r>
            <a:endParaRPr lang="en-US" altLang="zh-CN">
              <a:solidFill>
                <a:schemeClr val="folHlink"/>
              </a:solidFill>
              <a:latin typeface="Tahoma" panose="020B0604030504040204" pitchFamily="34" charset="0"/>
            </a:endParaRPr>
          </a:p>
          <a:p>
            <a:pPr>
              <a:lnSpc>
                <a:spcPct val="95000"/>
              </a:lnSpc>
            </a:pPr>
            <a:r>
              <a:rPr lang="en-US" altLang="zh-CN">
                <a:solidFill>
                  <a:schemeClr val="folHlink"/>
                </a:solidFill>
                <a:latin typeface="Tahoma" panose="020B0604030504040204" pitchFamily="34" charset="0"/>
              </a:rPr>
              <a:t>                 flag[0]=1;</a:t>
            </a:r>
            <a:endParaRPr lang="en-US" altLang="zh-CN">
              <a:solidFill>
                <a:schemeClr val="folHlink"/>
              </a:solidFill>
              <a:latin typeface="Tahoma" panose="020B0604030504040204" pitchFamily="34" charset="0"/>
            </a:endParaRPr>
          </a:p>
          <a:p>
            <a:pPr>
              <a:lnSpc>
                <a:spcPct val="95000"/>
              </a:lnSpc>
            </a:pPr>
            <a:r>
              <a:rPr lang="en-US" altLang="zh-CN">
                <a:solidFill>
                  <a:schemeClr val="folHlink"/>
                </a:solidFill>
                <a:latin typeface="Tahoma" panose="020B0604030504040204" pitchFamily="34" charset="0"/>
              </a:rPr>
              <a:t>            }</a:t>
            </a:r>
            <a:endParaRPr lang="en-US" altLang="zh-CN">
              <a:solidFill>
                <a:schemeClr val="folHlink"/>
              </a:solidFill>
              <a:latin typeface="Tahoma" panose="020B0604030504040204" pitchFamily="34" charset="0"/>
            </a:endParaRPr>
          </a:p>
          <a:p>
            <a:pPr>
              <a:lnSpc>
                <a:spcPct val="95000"/>
              </a:lnSpc>
            </a:pPr>
            <a:r>
              <a:rPr lang="en-US" altLang="zh-CN">
                <a:latin typeface="Tahoma" panose="020B0604030504040204" pitchFamily="34" charset="0"/>
              </a:rPr>
              <a:t>        </a:t>
            </a:r>
            <a:r>
              <a:rPr lang="zh-CN" altLang="en-US">
                <a:latin typeface="Tahoma" panose="020B0604030504040204" pitchFamily="34" charset="0"/>
              </a:rPr>
              <a:t>临界区</a:t>
            </a:r>
            <a:endParaRPr lang="zh-CN" altLang="en-US">
              <a:latin typeface="Tahoma" panose="020B0604030504040204" pitchFamily="34" charset="0"/>
            </a:endParaRPr>
          </a:p>
          <a:p>
            <a:pPr>
              <a:lnSpc>
                <a:spcPct val="95000"/>
              </a:lnSpc>
            </a:pPr>
            <a:r>
              <a:rPr lang="zh-CN" altLang="en-US">
                <a:latin typeface="Tahoma" panose="020B0604030504040204" pitchFamily="34" charset="0"/>
              </a:rPr>
              <a:t>        </a:t>
            </a:r>
            <a:r>
              <a:rPr lang="en-US" altLang="zh-CN">
                <a:solidFill>
                  <a:schemeClr val="folHlink"/>
                </a:solidFill>
                <a:latin typeface="Tahoma" panose="020B0604030504040204" pitchFamily="34" charset="0"/>
              </a:rPr>
              <a:t>turn=1;</a:t>
            </a:r>
            <a:endParaRPr lang="en-US" altLang="zh-CN">
              <a:solidFill>
                <a:schemeClr val="folHlink"/>
              </a:solidFill>
              <a:latin typeface="Tahoma" panose="020B0604030504040204" pitchFamily="34" charset="0"/>
            </a:endParaRPr>
          </a:p>
          <a:p>
            <a:pPr>
              <a:lnSpc>
                <a:spcPct val="95000"/>
              </a:lnSpc>
            </a:pPr>
            <a:r>
              <a:rPr lang="en-US" altLang="zh-CN">
                <a:solidFill>
                  <a:schemeClr val="folHlink"/>
                </a:solidFill>
                <a:latin typeface="Tahoma" panose="020B0604030504040204" pitchFamily="34" charset="0"/>
              </a:rPr>
              <a:t>        flag[0]=0;</a:t>
            </a:r>
            <a:endParaRPr lang="en-US" altLang="zh-CN">
              <a:solidFill>
                <a:schemeClr val="folHlink"/>
              </a:solidFill>
              <a:latin typeface="Tahoma" panose="020B0604030504040204" pitchFamily="34" charset="0"/>
            </a:endParaRPr>
          </a:p>
          <a:p>
            <a:pPr>
              <a:lnSpc>
                <a:spcPct val="95000"/>
              </a:lnSpc>
            </a:pPr>
            <a:r>
              <a:rPr lang="en-US" altLang="zh-CN">
                <a:latin typeface="Tahoma" panose="020B0604030504040204" pitchFamily="34" charset="0"/>
              </a:rPr>
              <a:t>        </a:t>
            </a:r>
            <a:r>
              <a:rPr lang="zh-CN" altLang="en-US">
                <a:latin typeface="Tahoma" panose="020B0604030504040204" pitchFamily="34" charset="0"/>
              </a:rPr>
              <a:t>其余代码</a:t>
            </a:r>
            <a:endParaRPr lang="zh-CN" altLang="en-US">
              <a:latin typeface="Tahoma" panose="020B0604030504040204" pitchFamily="34" charset="0"/>
            </a:endParaRPr>
          </a:p>
          <a:p>
            <a:pPr>
              <a:lnSpc>
                <a:spcPct val="95000"/>
              </a:lnSpc>
            </a:pPr>
            <a:r>
              <a:rPr lang="en-US" altLang="zh-CN">
                <a:latin typeface="Tahoma" panose="020B0604030504040204" pitchFamily="34" charset="0"/>
              </a:rPr>
              <a:t>}while(1);</a:t>
            </a:r>
            <a:endParaRPr lang="en-US" altLang="zh-CN">
              <a:latin typeface="Tahoma" panose="020B0604030504040204" pitchFamily="34" charset="0"/>
            </a:endParaRPr>
          </a:p>
        </p:txBody>
      </p:sp>
      <p:sp>
        <p:nvSpPr>
          <p:cNvPr id="35845" name="文本框 35844"/>
          <p:cNvSpPr txBox="1"/>
          <p:nvPr/>
        </p:nvSpPr>
        <p:spPr>
          <a:xfrm>
            <a:off x="574675" y="2600325"/>
            <a:ext cx="576263" cy="396875"/>
          </a:xfrm>
          <a:prstGeom prst="rect">
            <a:avLst/>
          </a:prstGeom>
          <a:noFill/>
          <a:ln w="9525">
            <a:noFill/>
          </a:ln>
        </p:spPr>
        <p:txBody>
          <a:bodyPr>
            <a:spAutoFit/>
          </a:bodyPr>
          <a:p>
            <a:pPr>
              <a:spcBef>
                <a:spcPct val="50000"/>
              </a:spcBef>
            </a:pPr>
            <a:r>
              <a:rPr lang="en-US" altLang="zh-CN">
                <a:latin typeface="Tahoma" panose="020B0604030504040204" pitchFamily="34" charset="0"/>
              </a:rPr>
              <a:t>P0</a:t>
            </a:r>
            <a:r>
              <a:rPr lang="zh-CN" altLang="en-US">
                <a:latin typeface="Tahoma" panose="020B0604030504040204" pitchFamily="34" charset="0"/>
              </a:rPr>
              <a:t>：</a:t>
            </a:r>
            <a:endParaRPr lang="zh-CN" altLang="en-US">
              <a:latin typeface="Tahoma" panose="020B0604030504040204" pitchFamily="34" charset="0"/>
            </a:endParaRPr>
          </a:p>
        </p:txBody>
      </p:sp>
      <p:sp>
        <p:nvSpPr>
          <p:cNvPr id="35846" name="文本框 35845"/>
          <p:cNvSpPr txBox="1"/>
          <p:nvPr/>
        </p:nvSpPr>
        <p:spPr>
          <a:xfrm>
            <a:off x="5364163" y="2605088"/>
            <a:ext cx="3565525" cy="4137025"/>
          </a:xfrm>
          <a:prstGeom prst="rect">
            <a:avLst/>
          </a:prstGeom>
          <a:noFill/>
          <a:ln w="9525">
            <a:noFill/>
          </a:ln>
        </p:spPr>
        <p:txBody>
          <a:bodyPr>
            <a:spAutoFit/>
          </a:bodyPr>
          <a:p>
            <a:pPr>
              <a:lnSpc>
                <a:spcPct val="95000"/>
              </a:lnSpc>
            </a:pPr>
            <a:r>
              <a:rPr lang="en-US" altLang="zh-CN">
                <a:latin typeface="Tahoma" panose="020B0604030504040204" pitchFamily="34" charset="0"/>
              </a:rPr>
              <a:t>do{</a:t>
            </a:r>
            <a:endParaRPr lang="en-US" altLang="zh-CN">
              <a:latin typeface="Tahoma" panose="020B0604030504040204" pitchFamily="34" charset="0"/>
            </a:endParaRPr>
          </a:p>
          <a:p>
            <a:pPr>
              <a:lnSpc>
                <a:spcPct val="95000"/>
              </a:lnSpc>
            </a:pPr>
            <a:r>
              <a:rPr lang="en-US" altLang="zh-CN">
                <a:latin typeface="Tahoma" panose="020B0604030504040204" pitchFamily="34" charset="0"/>
              </a:rPr>
              <a:t>        </a:t>
            </a:r>
            <a:r>
              <a:rPr lang="en-US" altLang="zh-CN">
                <a:solidFill>
                  <a:schemeClr val="folHlink"/>
                </a:solidFill>
                <a:latin typeface="Tahoma" panose="020B0604030504040204" pitchFamily="34" charset="0"/>
              </a:rPr>
              <a:t>flag[1]=1;</a:t>
            </a:r>
            <a:endParaRPr lang="en-US" altLang="zh-CN">
              <a:solidFill>
                <a:schemeClr val="folHlink"/>
              </a:solidFill>
              <a:latin typeface="Tahoma" panose="020B0604030504040204" pitchFamily="34" charset="0"/>
            </a:endParaRPr>
          </a:p>
          <a:p>
            <a:pPr>
              <a:lnSpc>
                <a:spcPct val="95000"/>
              </a:lnSpc>
            </a:pPr>
            <a:r>
              <a:rPr lang="en-US" altLang="zh-CN">
                <a:solidFill>
                  <a:schemeClr val="folHlink"/>
                </a:solidFill>
                <a:latin typeface="Tahoma" panose="020B0604030504040204" pitchFamily="34" charset="0"/>
              </a:rPr>
              <a:t>        while(flag[0])</a:t>
            </a:r>
            <a:endParaRPr lang="en-US" altLang="zh-CN">
              <a:solidFill>
                <a:schemeClr val="folHlink"/>
              </a:solidFill>
              <a:latin typeface="Tahoma" panose="020B0604030504040204" pitchFamily="34" charset="0"/>
            </a:endParaRPr>
          </a:p>
          <a:p>
            <a:pPr>
              <a:lnSpc>
                <a:spcPct val="95000"/>
              </a:lnSpc>
            </a:pPr>
            <a:r>
              <a:rPr lang="en-US" altLang="zh-CN">
                <a:solidFill>
                  <a:schemeClr val="folHlink"/>
                </a:solidFill>
                <a:latin typeface="Tahoma" panose="020B0604030504040204" pitchFamily="34" charset="0"/>
              </a:rPr>
              <a:t>            if(turn==0){</a:t>
            </a:r>
            <a:endParaRPr lang="en-US" altLang="zh-CN">
              <a:solidFill>
                <a:schemeClr val="folHlink"/>
              </a:solidFill>
              <a:latin typeface="Tahoma" panose="020B0604030504040204" pitchFamily="34" charset="0"/>
            </a:endParaRPr>
          </a:p>
          <a:p>
            <a:pPr>
              <a:lnSpc>
                <a:spcPct val="95000"/>
              </a:lnSpc>
            </a:pPr>
            <a:r>
              <a:rPr lang="en-US" altLang="zh-CN">
                <a:solidFill>
                  <a:schemeClr val="folHlink"/>
                </a:solidFill>
                <a:latin typeface="Tahoma" panose="020B0604030504040204" pitchFamily="34" charset="0"/>
              </a:rPr>
              <a:t>                 flag[1]=0;</a:t>
            </a:r>
            <a:endParaRPr lang="en-US" altLang="zh-CN">
              <a:solidFill>
                <a:schemeClr val="folHlink"/>
              </a:solidFill>
              <a:latin typeface="Tahoma" panose="020B0604030504040204" pitchFamily="34" charset="0"/>
            </a:endParaRPr>
          </a:p>
          <a:p>
            <a:pPr>
              <a:lnSpc>
                <a:spcPct val="95000"/>
              </a:lnSpc>
            </a:pPr>
            <a:r>
              <a:rPr lang="en-US" altLang="zh-CN">
                <a:solidFill>
                  <a:schemeClr val="folHlink"/>
                </a:solidFill>
                <a:latin typeface="Tahoma" panose="020B0604030504040204" pitchFamily="34" charset="0"/>
              </a:rPr>
              <a:t>                 while (turn==0)</a:t>
            </a:r>
            <a:endParaRPr lang="en-US" altLang="zh-CN">
              <a:solidFill>
                <a:schemeClr val="folHlink"/>
              </a:solidFill>
              <a:latin typeface="Tahoma" panose="020B0604030504040204" pitchFamily="34" charset="0"/>
            </a:endParaRPr>
          </a:p>
          <a:p>
            <a:pPr>
              <a:lnSpc>
                <a:spcPct val="95000"/>
              </a:lnSpc>
            </a:pPr>
            <a:r>
              <a:rPr lang="en-US" altLang="zh-CN">
                <a:solidFill>
                  <a:schemeClr val="folHlink"/>
                </a:solidFill>
                <a:latin typeface="Tahoma" panose="020B0604030504040204" pitchFamily="34" charset="0"/>
              </a:rPr>
              <a:t>                     skip;</a:t>
            </a:r>
            <a:endParaRPr lang="en-US" altLang="zh-CN">
              <a:solidFill>
                <a:schemeClr val="folHlink"/>
              </a:solidFill>
              <a:latin typeface="Tahoma" panose="020B0604030504040204" pitchFamily="34" charset="0"/>
            </a:endParaRPr>
          </a:p>
          <a:p>
            <a:pPr>
              <a:lnSpc>
                <a:spcPct val="95000"/>
              </a:lnSpc>
            </a:pPr>
            <a:r>
              <a:rPr lang="en-US" altLang="zh-CN">
                <a:solidFill>
                  <a:schemeClr val="folHlink"/>
                </a:solidFill>
                <a:latin typeface="Tahoma" panose="020B0604030504040204" pitchFamily="34" charset="0"/>
              </a:rPr>
              <a:t>                 flag[1]=1;</a:t>
            </a:r>
            <a:endParaRPr lang="en-US" altLang="zh-CN">
              <a:solidFill>
                <a:schemeClr val="folHlink"/>
              </a:solidFill>
              <a:latin typeface="Tahoma" panose="020B0604030504040204" pitchFamily="34" charset="0"/>
            </a:endParaRPr>
          </a:p>
          <a:p>
            <a:pPr>
              <a:lnSpc>
                <a:spcPct val="95000"/>
              </a:lnSpc>
            </a:pPr>
            <a:r>
              <a:rPr lang="en-US" altLang="zh-CN">
                <a:solidFill>
                  <a:schemeClr val="folHlink"/>
                </a:solidFill>
                <a:latin typeface="Tahoma" panose="020B0604030504040204" pitchFamily="34" charset="0"/>
              </a:rPr>
              <a:t>            }</a:t>
            </a:r>
            <a:endParaRPr lang="en-US" altLang="zh-CN">
              <a:solidFill>
                <a:schemeClr val="folHlink"/>
              </a:solidFill>
              <a:latin typeface="Tahoma" panose="020B0604030504040204" pitchFamily="34" charset="0"/>
            </a:endParaRPr>
          </a:p>
          <a:p>
            <a:pPr>
              <a:lnSpc>
                <a:spcPct val="95000"/>
              </a:lnSpc>
            </a:pPr>
            <a:r>
              <a:rPr lang="en-US" altLang="zh-CN">
                <a:solidFill>
                  <a:schemeClr val="folHlink"/>
                </a:solidFill>
                <a:latin typeface="Tahoma" panose="020B0604030504040204" pitchFamily="34" charset="0"/>
              </a:rPr>
              <a:t>        </a:t>
            </a:r>
            <a:r>
              <a:rPr lang="zh-CN" altLang="en-US">
                <a:latin typeface="Tahoma" panose="020B0604030504040204" pitchFamily="34" charset="0"/>
              </a:rPr>
              <a:t>临界区</a:t>
            </a:r>
            <a:endParaRPr lang="zh-CN" altLang="en-US">
              <a:latin typeface="Tahoma" panose="020B0604030504040204" pitchFamily="34" charset="0"/>
            </a:endParaRPr>
          </a:p>
          <a:p>
            <a:pPr>
              <a:lnSpc>
                <a:spcPct val="95000"/>
              </a:lnSpc>
            </a:pPr>
            <a:r>
              <a:rPr lang="zh-CN" altLang="en-US">
                <a:solidFill>
                  <a:schemeClr val="folHlink"/>
                </a:solidFill>
                <a:latin typeface="Tahoma" panose="020B0604030504040204" pitchFamily="34" charset="0"/>
              </a:rPr>
              <a:t>        </a:t>
            </a:r>
            <a:r>
              <a:rPr lang="en-US" altLang="zh-CN">
                <a:solidFill>
                  <a:schemeClr val="folHlink"/>
                </a:solidFill>
                <a:latin typeface="Tahoma" panose="020B0604030504040204" pitchFamily="34" charset="0"/>
              </a:rPr>
              <a:t>turn=0;</a:t>
            </a:r>
            <a:endParaRPr lang="en-US" altLang="zh-CN">
              <a:solidFill>
                <a:schemeClr val="folHlink"/>
              </a:solidFill>
              <a:latin typeface="Tahoma" panose="020B0604030504040204" pitchFamily="34" charset="0"/>
            </a:endParaRPr>
          </a:p>
          <a:p>
            <a:pPr>
              <a:lnSpc>
                <a:spcPct val="95000"/>
              </a:lnSpc>
            </a:pPr>
            <a:r>
              <a:rPr lang="en-US" altLang="zh-CN">
                <a:solidFill>
                  <a:schemeClr val="folHlink"/>
                </a:solidFill>
                <a:latin typeface="Tahoma" panose="020B0604030504040204" pitchFamily="34" charset="0"/>
              </a:rPr>
              <a:t>        flag[1]=0;</a:t>
            </a:r>
            <a:endParaRPr lang="en-US" altLang="zh-CN">
              <a:solidFill>
                <a:schemeClr val="folHlink"/>
              </a:solidFill>
              <a:latin typeface="Tahoma" panose="020B0604030504040204" pitchFamily="34" charset="0"/>
            </a:endParaRPr>
          </a:p>
          <a:p>
            <a:pPr>
              <a:lnSpc>
                <a:spcPct val="95000"/>
              </a:lnSpc>
            </a:pPr>
            <a:r>
              <a:rPr lang="en-US" altLang="zh-CN">
                <a:solidFill>
                  <a:schemeClr val="folHlink"/>
                </a:solidFill>
                <a:latin typeface="Tahoma" panose="020B0604030504040204" pitchFamily="34" charset="0"/>
              </a:rPr>
              <a:t>        </a:t>
            </a:r>
            <a:r>
              <a:rPr lang="zh-CN" altLang="en-US">
                <a:latin typeface="Tahoma" panose="020B0604030504040204" pitchFamily="34" charset="0"/>
              </a:rPr>
              <a:t>其余代码</a:t>
            </a:r>
            <a:endParaRPr lang="zh-CN" altLang="en-US">
              <a:latin typeface="Tahoma" panose="020B0604030504040204" pitchFamily="34" charset="0"/>
            </a:endParaRPr>
          </a:p>
          <a:p>
            <a:pPr>
              <a:lnSpc>
                <a:spcPct val="95000"/>
              </a:lnSpc>
            </a:pPr>
            <a:r>
              <a:rPr lang="en-US" altLang="zh-CN">
                <a:latin typeface="Tahoma" panose="020B0604030504040204" pitchFamily="34" charset="0"/>
              </a:rPr>
              <a:t>}while(1);</a:t>
            </a:r>
            <a:endParaRPr lang="en-US" altLang="zh-CN">
              <a:latin typeface="Tahoma" panose="020B0604030504040204" pitchFamily="34" charset="0"/>
            </a:endParaRPr>
          </a:p>
        </p:txBody>
      </p:sp>
      <p:sp>
        <p:nvSpPr>
          <p:cNvPr id="35847" name="文本框 35846"/>
          <p:cNvSpPr txBox="1"/>
          <p:nvPr/>
        </p:nvSpPr>
        <p:spPr>
          <a:xfrm>
            <a:off x="4787900" y="2605088"/>
            <a:ext cx="576263" cy="396875"/>
          </a:xfrm>
          <a:prstGeom prst="rect">
            <a:avLst/>
          </a:prstGeom>
          <a:noFill/>
          <a:ln w="9525">
            <a:noFill/>
          </a:ln>
        </p:spPr>
        <p:txBody>
          <a:bodyPr>
            <a:spAutoFit/>
          </a:bodyPr>
          <a:p>
            <a:pPr>
              <a:spcBef>
                <a:spcPct val="50000"/>
              </a:spcBef>
            </a:pPr>
            <a:r>
              <a:rPr lang="en-US" altLang="zh-CN">
                <a:latin typeface="Tahoma" panose="020B0604030504040204" pitchFamily="34" charset="0"/>
              </a:rPr>
              <a:t>P1</a:t>
            </a:r>
            <a:r>
              <a:rPr lang="zh-CN" altLang="en-US">
                <a:latin typeface="Tahoma" panose="020B0604030504040204" pitchFamily="34" charset="0"/>
              </a:rPr>
              <a:t>：</a:t>
            </a:r>
            <a:endParaRPr lang="zh-CN" altLang="en-US">
              <a:latin typeface="Tahoma" panose="020B060403050404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标题 36865"/>
          <p:cNvSpPr>
            <a:spLocks noGrp="1"/>
          </p:cNvSpPr>
          <p:nvPr>
            <p:ph type="title"/>
          </p:nvPr>
        </p:nvSpPr>
        <p:spPr/>
        <p:txBody>
          <a:bodyPr anchor="b"/>
          <a:p>
            <a:r>
              <a:rPr lang="en-US" altLang="zh-CN" b="1"/>
              <a:t>Peterson</a:t>
            </a:r>
            <a:r>
              <a:rPr lang="zh-CN" altLang="en-US" b="1"/>
              <a:t>算法</a:t>
            </a:r>
            <a:endParaRPr lang="zh-CN" altLang="en-US" b="1"/>
          </a:p>
        </p:txBody>
      </p:sp>
      <p:sp>
        <p:nvSpPr>
          <p:cNvPr id="36867" name="文本框 36866"/>
          <p:cNvSpPr txBox="1"/>
          <p:nvPr/>
        </p:nvSpPr>
        <p:spPr>
          <a:xfrm>
            <a:off x="179388" y="2133600"/>
            <a:ext cx="4321175" cy="4511675"/>
          </a:xfrm>
          <a:prstGeom prst="rect">
            <a:avLst/>
          </a:prstGeom>
          <a:noFill/>
          <a:ln w="9525">
            <a:noFill/>
          </a:ln>
        </p:spPr>
        <p:txBody>
          <a:bodyPr>
            <a:spAutoFit/>
          </a:bodyPr>
          <a:p>
            <a:pPr>
              <a:spcBef>
                <a:spcPct val="50000"/>
              </a:spcBef>
            </a:pPr>
            <a:r>
              <a:rPr lang="en-US" altLang="zh-CN">
                <a:latin typeface="Tahoma" panose="020B0604030504040204" pitchFamily="34" charset="0"/>
              </a:rPr>
              <a:t>boolean flag[2];</a:t>
            </a:r>
            <a:endParaRPr lang="en-US" altLang="zh-CN">
              <a:latin typeface="Tahoma" panose="020B0604030504040204" pitchFamily="34" charset="0"/>
            </a:endParaRPr>
          </a:p>
          <a:p>
            <a:pPr>
              <a:spcBef>
                <a:spcPct val="50000"/>
              </a:spcBef>
            </a:pPr>
            <a:r>
              <a:rPr lang="en-US" altLang="zh-CN">
                <a:latin typeface="Tahoma" panose="020B0604030504040204" pitchFamily="34" charset="0"/>
              </a:rPr>
              <a:t>int turn;</a:t>
            </a:r>
            <a:endParaRPr lang="en-US" altLang="zh-CN">
              <a:latin typeface="Tahoma" panose="020B0604030504040204" pitchFamily="34" charset="0"/>
            </a:endParaRPr>
          </a:p>
          <a:p>
            <a:pPr>
              <a:spcBef>
                <a:spcPct val="50000"/>
              </a:spcBef>
            </a:pPr>
            <a:r>
              <a:rPr lang="en-US" altLang="zh-CN">
                <a:latin typeface="Tahoma" panose="020B0604030504040204" pitchFamily="34" charset="0"/>
              </a:rPr>
              <a:t>P0:</a:t>
            </a:r>
            <a:endParaRPr lang="en-US" altLang="zh-CN">
              <a:latin typeface="Tahoma" panose="020B0604030504040204" pitchFamily="34" charset="0"/>
            </a:endParaRPr>
          </a:p>
          <a:p>
            <a:pPr>
              <a:spcBef>
                <a:spcPct val="50000"/>
              </a:spcBef>
            </a:pPr>
            <a:r>
              <a:rPr lang="en-US" altLang="zh-CN">
                <a:latin typeface="Tahoma" panose="020B0604030504040204" pitchFamily="34" charset="0"/>
              </a:rPr>
              <a:t>Do{</a:t>
            </a:r>
            <a:endParaRPr lang="en-US" altLang="zh-CN">
              <a:latin typeface="Tahoma" panose="020B0604030504040204" pitchFamily="34" charset="0"/>
            </a:endParaRPr>
          </a:p>
          <a:p>
            <a:pPr>
              <a:spcBef>
                <a:spcPct val="50000"/>
              </a:spcBef>
            </a:pPr>
            <a:r>
              <a:rPr lang="en-US" altLang="zh-CN">
                <a:latin typeface="Tahoma" panose="020B0604030504040204" pitchFamily="34" charset="0"/>
              </a:rPr>
              <a:t>        </a:t>
            </a:r>
            <a:r>
              <a:rPr lang="en-US" altLang="zh-CN">
                <a:solidFill>
                  <a:schemeClr val="folHlink"/>
                </a:solidFill>
                <a:latin typeface="Tahoma" panose="020B0604030504040204" pitchFamily="34" charset="0"/>
              </a:rPr>
              <a:t>flag[0]=true; turn=1;</a:t>
            </a:r>
            <a:endParaRPr lang="en-US" altLang="zh-CN">
              <a:solidFill>
                <a:schemeClr val="folHlink"/>
              </a:solidFill>
              <a:latin typeface="Tahoma" panose="020B0604030504040204" pitchFamily="34" charset="0"/>
            </a:endParaRPr>
          </a:p>
          <a:p>
            <a:pPr>
              <a:spcBef>
                <a:spcPct val="50000"/>
              </a:spcBef>
            </a:pPr>
            <a:r>
              <a:rPr lang="en-US" altLang="zh-CN">
                <a:solidFill>
                  <a:schemeClr val="folHlink"/>
                </a:solidFill>
                <a:latin typeface="Tahoma" panose="020B0604030504040204" pitchFamily="34" charset="0"/>
              </a:rPr>
              <a:t>        while (flag[1] &amp;&amp; turn==1);</a:t>
            </a:r>
            <a:endParaRPr lang="en-US" altLang="zh-CN">
              <a:solidFill>
                <a:schemeClr val="folHlink"/>
              </a:solidFill>
              <a:latin typeface="Tahoma" panose="020B0604030504040204" pitchFamily="34" charset="0"/>
            </a:endParaRPr>
          </a:p>
          <a:p>
            <a:pPr>
              <a:spcBef>
                <a:spcPct val="50000"/>
              </a:spcBef>
            </a:pPr>
            <a:r>
              <a:rPr lang="en-US" altLang="zh-CN">
                <a:latin typeface="Tahoma" panose="020B0604030504040204" pitchFamily="34" charset="0"/>
              </a:rPr>
              <a:t>        </a:t>
            </a:r>
            <a:r>
              <a:rPr lang="zh-CN" altLang="en-US">
                <a:latin typeface="Tahoma" panose="020B0604030504040204" pitchFamily="34" charset="0"/>
              </a:rPr>
              <a:t>临界区</a:t>
            </a:r>
            <a:endParaRPr lang="zh-CN" altLang="en-US">
              <a:latin typeface="Tahoma" panose="020B0604030504040204" pitchFamily="34" charset="0"/>
            </a:endParaRPr>
          </a:p>
          <a:p>
            <a:pPr>
              <a:spcBef>
                <a:spcPct val="50000"/>
              </a:spcBef>
            </a:pPr>
            <a:r>
              <a:rPr lang="zh-CN" altLang="en-US">
                <a:latin typeface="Tahoma" panose="020B0604030504040204" pitchFamily="34" charset="0"/>
              </a:rPr>
              <a:t>        </a:t>
            </a:r>
            <a:r>
              <a:rPr lang="en-US" altLang="zh-CN">
                <a:solidFill>
                  <a:schemeClr val="folHlink"/>
                </a:solidFill>
                <a:latin typeface="Tahoma" panose="020B0604030504040204" pitchFamily="34" charset="0"/>
              </a:rPr>
              <a:t>flag[0]=false;</a:t>
            </a:r>
            <a:endParaRPr lang="en-US" altLang="zh-CN">
              <a:solidFill>
                <a:schemeClr val="folHlink"/>
              </a:solidFill>
              <a:latin typeface="Tahoma" panose="020B0604030504040204" pitchFamily="34" charset="0"/>
            </a:endParaRPr>
          </a:p>
          <a:p>
            <a:pPr>
              <a:spcBef>
                <a:spcPct val="50000"/>
              </a:spcBef>
            </a:pPr>
            <a:r>
              <a:rPr lang="en-US" altLang="zh-CN">
                <a:latin typeface="Tahoma" panose="020B0604030504040204" pitchFamily="34" charset="0"/>
              </a:rPr>
              <a:t>        </a:t>
            </a:r>
            <a:r>
              <a:rPr lang="zh-CN" altLang="en-US">
                <a:latin typeface="Tahoma" panose="020B0604030504040204" pitchFamily="34" charset="0"/>
              </a:rPr>
              <a:t>其余代码</a:t>
            </a:r>
            <a:endParaRPr lang="zh-CN" altLang="en-US">
              <a:latin typeface="Tahoma" panose="020B0604030504040204" pitchFamily="34" charset="0"/>
            </a:endParaRPr>
          </a:p>
          <a:p>
            <a:pPr>
              <a:spcBef>
                <a:spcPct val="50000"/>
              </a:spcBef>
            </a:pPr>
            <a:r>
              <a:rPr lang="en-US" altLang="zh-CN">
                <a:latin typeface="Tahoma" panose="020B0604030504040204" pitchFamily="34" charset="0"/>
              </a:rPr>
              <a:t>}while(1);</a:t>
            </a:r>
            <a:endParaRPr lang="en-US" altLang="zh-CN">
              <a:latin typeface="Tahoma" panose="020B0604030504040204" pitchFamily="34" charset="0"/>
            </a:endParaRPr>
          </a:p>
        </p:txBody>
      </p:sp>
      <p:sp>
        <p:nvSpPr>
          <p:cNvPr id="36868" name="文本框 36867"/>
          <p:cNvSpPr txBox="1"/>
          <p:nvPr/>
        </p:nvSpPr>
        <p:spPr>
          <a:xfrm>
            <a:off x="4716463" y="2565400"/>
            <a:ext cx="4321175" cy="4054475"/>
          </a:xfrm>
          <a:prstGeom prst="rect">
            <a:avLst/>
          </a:prstGeom>
          <a:noFill/>
          <a:ln w="9525">
            <a:noFill/>
          </a:ln>
        </p:spPr>
        <p:txBody>
          <a:bodyPr>
            <a:spAutoFit/>
          </a:bodyPr>
          <a:p>
            <a:pPr>
              <a:spcBef>
                <a:spcPct val="50000"/>
              </a:spcBef>
            </a:pPr>
            <a:endParaRPr lang="zh-CN" altLang="en-US">
              <a:latin typeface="Tahoma" panose="020B0604030504040204" pitchFamily="34" charset="0"/>
            </a:endParaRPr>
          </a:p>
          <a:p>
            <a:pPr>
              <a:spcBef>
                <a:spcPct val="50000"/>
              </a:spcBef>
            </a:pPr>
            <a:r>
              <a:rPr lang="en-US" altLang="zh-CN">
                <a:latin typeface="Tahoma" panose="020B0604030504040204" pitchFamily="34" charset="0"/>
              </a:rPr>
              <a:t>P1:</a:t>
            </a:r>
            <a:endParaRPr lang="en-US" altLang="zh-CN">
              <a:latin typeface="Tahoma" panose="020B0604030504040204" pitchFamily="34" charset="0"/>
            </a:endParaRPr>
          </a:p>
          <a:p>
            <a:pPr>
              <a:spcBef>
                <a:spcPct val="50000"/>
              </a:spcBef>
            </a:pPr>
            <a:r>
              <a:rPr lang="en-US" altLang="zh-CN">
                <a:latin typeface="Tahoma" panose="020B0604030504040204" pitchFamily="34" charset="0"/>
              </a:rPr>
              <a:t>Do{</a:t>
            </a:r>
            <a:endParaRPr lang="en-US" altLang="zh-CN">
              <a:latin typeface="Tahoma" panose="020B0604030504040204" pitchFamily="34" charset="0"/>
            </a:endParaRPr>
          </a:p>
          <a:p>
            <a:pPr>
              <a:spcBef>
                <a:spcPct val="50000"/>
              </a:spcBef>
            </a:pPr>
            <a:r>
              <a:rPr lang="en-US" altLang="zh-CN">
                <a:latin typeface="Tahoma" panose="020B0604030504040204" pitchFamily="34" charset="0"/>
              </a:rPr>
              <a:t>        </a:t>
            </a:r>
            <a:r>
              <a:rPr lang="en-US" altLang="zh-CN">
                <a:solidFill>
                  <a:schemeClr val="folHlink"/>
                </a:solidFill>
                <a:latin typeface="Tahoma" panose="020B0604030504040204" pitchFamily="34" charset="0"/>
              </a:rPr>
              <a:t>flag[1]=true; turn=0;</a:t>
            </a:r>
            <a:endParaRPr lang="en-US" altLang="zh-CN">
              <a:solidFill>
                <a:schemeClr val="folHlink"/>
              </a:solidFill>
              <a:latin typeface="Tahoma" panose="020B0604030504040204" pitchFamily="34" charset="0"/>
            </a:endParaRPr>
          </a:p>
          <a:p>
            <a:pPr>
              <a:spcBef>
                <a:spcPct val="50000"/>
              </a:spcBef>
            </a:pPr>
            <a:r>
              <a:rPr lang="en-US" altLang="zh-CN">
                <a:solidFill>
                  <a:schemeClr val="folHlink"/>
                </a:solidFill>
                <a:latin typeface="Tahoma" panose="020B0604030504040204" pitchFamily="34" charset="0"/>
              </a:rPr>
              <a:t>        while (flag[0] &amp;&amp; turn==0);</a:t>
            </a:r>
            <a:endParaRPr lang="en-US" altLang="zh-CN">
              <a:solidFill>
                <a:schemeClr val="folHlink"/>
              </a:solidFill>
              <a:latin typeface="Tahoma" panose="020B0604030504040204" pitchFamily="34" charset="0"/>
            </a:endParaRPr>
          </a:p>
          <a:p>
            <a:pPr>
              <a:spcBef>
                <a:spcPct val="50000"/>
              </a:spcBef>
            </a:pPr>
            <a:r>
              <a:rPr lang="en-US" altLang="zh-CN">
                <a:latin typeface="Tahoma" panose="020B0604030504040204" pitchFamily="34" charset="0"/>
              </a:rPr>
              <a:t>        </a:t>
            </a:r>
            <a:r>
              <a:rPr lang="zh-CN" altLang="en-US">
                <a:latin typeface="Tahoma" panose="020B0604030504040204" pitchFamily="34" charset="0"/>
              </a:rPr>
              <a:t>临界区</a:t>
            </a:r>
            <a:endParaRPr lang="zh-CN" altLang="en-US">
              <a:latin typeface="Tahoma" panose="020B0604030504040204" pitchFamily="34" charset="0"/>
            </a:endParaRPr>
          </a:p>
          <a:p>
            <a:pPr>
              <a:spcBef>
                <a:spcPct val="50000"/>
              </a:spcBef>
            </a:pPr>
            <a:r>
              <a:rPr lang="zh-CN" altLang="en-US">
                <a:latin typeface="Tahoma" panose="020B0604030504040204" pitchFamily="34" charset="0"/>
              </a:rPr>
              <a:t>        </a:t>
            </a:r>
            <a:r>
              <a:rPr lang="en-US" altLang="zh-CN">
                <a:solidFill>
                  <a:schemeClr val="folHlink"/>
                </a:solidFill>
                <a:latin typeface="Tahoma" panose="020B0604030504040204" pitchFamily="34" charset="0"/>
              </a:rPr>
              <a:t>flag[1]=false;</a:t>
            </a:r>
            <a:endParaRPr lang="en-US" altLang="zh-CN">
              <a:solidFill>
                <a:schemeClr val="folHlink"/>
              </a:solidFill>
              <a:latin typeface="Tahoma" panose="020B0604030504040204" pitchFamily="34" charset="0"/>
            </a:endParaRPr>
          </a:p>
          <a:p>
            <a:pPr>
              <a:spcBef>
                <a:spcPct val="50000"/>
              </a:spcBef>
            </a:pPr>
            <a:r>
              <a:rPr lang="en-US" altLang="zh-CN">
                <a:latin typeface="Tahoma" panose="020B0604030504040204" pitchFamily="34" charset="0"/>
              </a:rPr>
              <a:t>        </a:t>
            </a:r>
            <a:r>
              <a:rPr lang="zh-CN" altLang="en-US">
                <a:latin typeface="Tahoma" panose="020B0604030504040204" pitchFamily="34" charset="0"/>
              </a:rPr>
              <a:t>其余代码</a:t>
            </a:r>
            <a:endParaRPr lang="zh-CN" altLang="en-US">
              <a:latin typeface="Tahoma" panose="020B0604030504040204" pitchFamily="34" charset="0"/>
            </a:endParaRPr>
          </a:p>
          <a:p>
            <a:pPr>
              <a:spcBef>
                <a:spcPct val="50000"/>
              </a:spcBef>
            </a:pPr>
            <a:r>
              <a:rPr lang="en-US" altLang="zh-CN">
                <a:latin typeface="Tahoma" panose="020B0604030504040204" pitchFamily="34" charset="0"/>
              </a:rPr>
              <a:t>}while(1);</a:t>
            </a:r>
            <a:endParaRPr lang="en-US" altLang="zh-CN">
              <a:latin typeface="Tahoma" panose="020B060403050404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标题 37889"/>
          <p:cNvSpPr>
            <a:spLocks noGrp="1"/>
          </p:cNvSpPr>
          <p:nvPr>
            <p:ph type="title"/>
          </p:nvPr>
        </p:nvSpPr>
        <p:spPr/>
        <p:txBody>
          <a:bodyPr anchor="b"/>
          <a:p>
            <a:r>
              <a:rPr lang="en-US" altLang="zh-CN"/>
              <a:t>Lamport</a:t>
            </a:r>
            <a:r>
              <a:rPr lang="zh-CN" altLang="en-US" b="1"/>
              <a:t>面包店算法</a:t>
            </a:r>
            <a:endParaRPr lang="zh-CN" altLang="en-US"/>
          </a:p>
        </p:txBody>
      </p:sp>
      <p:sp>
        <p:nvSpPr>
          <p:cNvPr id="37891" name="文本框 37890"/>
          <p:cNvSpPr txBox="1"/>
          <p:nvPr/>
        </p:nvSpPr>
        <p:spPr>
          <a:xfrm>
            <a:off x="685800" y="2243138"/>
            <a:ext cx="7848600" cy="3706812"/>
          </a:xfrm>
          <a:prstGeom prst="rect">
            <a:avLst/>
          </a:prstGeom>
          <a:noFill/>
          <a:ln w="9525">
            <a:noFill/>
          </a:ln>
        </p:spPr>
        <p:txBody>
          <a:bodyPr>
            <a:spAutoFit/>
          </a:bodyPr>
          <a:p>
            <a:pPr>
              <a:lnSpc>
                <a:spcPct val="120000"/>
              </a:lnSpc>
              <a:spcBef>
                <a:spcPct val="50000"/>
              </a:spcBef>
            </a:pPr>
            <a:r>
              <a:rPr lang="zh-CN" altLang="en-US" sz="2400" dirty="0">
                <a:solidFill>
                  <a:schemeClr val="tx2"/>
                </a:solidFill>
                <a:latin typeface="Times New Roman" panose="02020603050405020304" pitchFamily="18" charset="0"/>
              </a:rPr>
              <a:t>算法思想</a:t>
            </a:r>
            <a:r>
              <a:rPr lang="zh-CN" altLang="en-US" sz="2400" dirty="0">
                <a:latin typeface="Times New Roman" panose="02020603050405020304" pitchFamily="18" charset="0"/>
              </a:rPr>
              <a:t>：设置一个发号者，按0,1,2,…, 发号。想进入临界区的进程抓号，抓到号之后按由小到大的次序依次进入</a:t>
            </a:r>
            <a:r>
              <a:rPr lang="zh-CN" altLang="en-US" sz="2400" b="0" dirty="0">
                <a:latin typeface="Times New Roman" panose="02020603050405020304" pitchFamily="18" charset="0"/>
              </a:rPr>
              <a:t>。</a:t>
            </a:r>
            <a:endParaRPr lang="zh-CN" altLang="en-US" sz="2400" b="0" dirty="0">
              <a:latin typeface="Times New Roman" panose="02020603050405020304" pitchFamily="18" charset="0"/>
            </a:endParaRPr>
          </a:p>
          <a:p>
            <a:pPr>
              <a:spcBef>
                <a:spcPct val="50000"/>
              </a:spcBef>
            </a:pPr>
            <a:r>
              <a:rPr lang="zh-CN" altLang="en-US" sz="2400" dirty="0">
                <a:latin typeface="Comic Sans MS" panose="030F0702030302020204" pitchFamily="66" charset="0"/>
              </a:rPr>
              <a:t>Problem</a:t>
            </a:r>
            <a:r>
              <a:rPr lang="zh-CN" altLang="en-US" sz="2400" dirty="0">
                <a:latin typeface="Times New Roman" panose="02020603050405020304" pitchFamily="18" charset="0"/>
              </a:rPr>
              <a:t>: 两个进程可能抓到相同的号。</a:t>
            </a:r>
            <a:endParaRPr lang="zh-CN" altLang="en-US" sz="2400" dirty="0">
              <a:latin typeface="Times New Roman" panose="02020603050405020304" pitchFamily="18" charset="0"/>
            </a:endParaRPr>
          </a:p>
          <a:p>
            <a:pPr>
              <a:spcBef>
                <a:spcPct val="50000"/>
              </a:spcBef>
            </a:pPr>
            <a:r>
              <a:rPr lang="zh-CN" altLang="en-US" sz="2400" dirty="0">
                <a:latin typeface="Comic Sans MS" panose="030F0702030302020204" pitchFamily="66" charset="0"/>
              </a:rPr>
              <a:t>Why</a:t>
            </a:r>
            <a:r>
              <a:rPr lang="zh-CN" altLang="en-US" sz="2400" b="0" dirty="0">
                <a:latin typeface="Impact" panose="020B0806030902050204" pitchFamily="34" charset="0"/>
              </a:rPr>
              <a:t>?</a:t>
            </a:r>
            <a:r>
              <a:rPr lang="zh-CN" altLang="en-US" sz="2400" dirty="0">
                <a:latin typeface="Times New Roman" panose="02020603050405020304" pitchFamily="18" charset="0"/>
              </a:rPr>
              <a:t>  为保证抓到不同的号，需要互斥机制。</a:t>
            </a:r>
            <a:endParaRPr lang="zh-CN" altLang="en-US" sz="2400" dirty="0">
              <a:latin typeface="Times New Roman" panose="02020603050405020304" pitchFamily="18" charset="0"/>
            </a:endParaRPr>
          </a:p>
          <a:p>
            <a:pPr>
              <a:spcBef>
                <a:spcPct val="50000"/>
              </a:spcBef>
            </a:pPr>
            <a:r>
              <a:rPr lang="zh-CN" altLang="en-US" sz="2400" dirty="0">
                <a:latin typeface="Comic Sans MS" panose="030F0702030302020204" pitchFamily="66" charset="0"/>
              </a:rPr>
              <a:t>Resolution</a:t>
            </a:r>
            <a:r>
              <a:rPr lang="zh-CN" altLang="en-US" sz="2400" b="0" dirty="0">
                <a:latin typeface="Impact" panose="020B0806030902050204" pitchFamily="34" charset="0"/>
              </a:rPr>
              <a:t>:</a:t>
            </a:r>
            <a:r>
              <a:rPr lang="zh-CN" altLang="en-US" sz="2400" dirty="0">
                <a:latin typeface="Times New Roman" panose="02020603050405020304" pitchFamily="18" charset="0"/>
              </a:rPr>
              <a:t> 若抓到相同的号，按进程编号依次进入。</a:t>
            </a:r>
            <a:endParaRPr lang="zh-CN" altLang="en-US" sz="2400" dirty="0">
              <a:latin typeface="Times New Roman" panose="02020603050405020304" pitchFamily="18" charset="0"/>
            </a:endParaRPr>
          </a:p>
          <a:p>
            <a:pPr>
              <a:spcBef>
                <a:spcPct val="50000"/>
              </a:spcBef>
            </a:pPr>
            <a:r>
              <a:rPr lang="zh-CN" altLang="en-US" sz="2400" dirty="0">
                <a:latin typeface="Comic Sans MS" panose="030F0702030302020204" pitchFamily="66" charset="0"/>
              </a:rPr>
              <a:t>Definition: (a,b)&lt;(c,d) iff (a&lt;c)or(a==c and b&lt;d)</a:t>
            </a:r>
            <a:endParaRPr lang="zh-CN" altLang="en-US" dirty="0">
              <a:latin typeface="Times New Roman" panose="02020603050405020304" pitchFamily="18" charset="0"/>
            </a:endParaRPr>
          </a:p>
          <a:p>
            <a:pPr>
              <a:spcBef>
                <a:spcPct val="50000"/>
              </a:spcBef>
            </a:pPr>
            <a:endParaRPr lang="zh-CN" altLang="en-US" sz="2400" b="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7891">
                                            <p:txEl>
                                              <p:charRg st="0" end="57"/>
                                            </p:txEl>
                                          </p:spTgt>
                                        </p:tgtEl>
                                        <p:attrNameLst>
                                          <p:attrName>style.visibility</p:attrName>
                                        </p:attrNameLst>
                                      </p:cBhvr>
                                      <p:to>
                                        <p:strVal val="visible"/>
                                      </p:to>
                                    </p:set>
                                    <p:animEffect transition="in" filter="wipe(left)">
                                      <p:cBhvr>
                                        <p:cTn id="7" dur="500"/>
                                        <p:tgtEl>
                                          <p:spTgt spid="37891">
                                            <p:txEl>
                                              <p:charRg st="0" end="5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7891">
                                            <p:txEl>
                                              <p:charRg st="57" end="80"/>
                                            </p:txEl>
                                          </p:spTgt>
                                        </p:tgtEl>
                                        <p:attrNameLst>
                                          <p:attrName>style.visibility</p:attrName>
                                        </p:attrNameLst>
                                      </p:cBhvr>
                                      <p:to>
                                        <p:strVal val="visible"/>
                                      </p:to>
                                    </p:set>
                                    <p:animEffect transition="in" filter="wipe(left)">
                                      <p:cBhvr>
                                        <p:cTn id="12" dur="500"/>
                                        <p:tgtEl>
                                          <p:spTgt spid="37891">
                                            <p:txEl>
                                              <p:charRg st="57" end="8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891">
                                            <p:txEl>
                                              <p:charRg st="80" end="104"/>
                                            </p:txEl>
                                          </p:spTgt>
                                        </p:tgtEl>
                                        <p:attrNameLst>
                                          <p:attrName>style.visibility</p:attrName>
                                        </p:attrNameLst>
                                      </p:cBhvr>
                                      <p:to>
                                        <p:strVal val="visible"/>
                                      </p:to>
                                    </p:set>
                                    <p:animEffect transition="in" filter="wipe(left)">
                                      <p:cBhvr>
                                        <p:cTn id="17" dur="500"/>
                                        <p:tgtEl>
                                          <p:spTgt spid="37891">
                                            <p:txEl>
                                              <p:charRg st="80" end="1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7891">
                                            <p:txEl>
                                              <p:charRg st="104" end="135"/>
                                            </p:txEl>
                                          </p:spTgt>
                                        </p:tgtEl>
                                        <p:attrNameLst>
                                          <p:attrName>style.visibility</p:attrName>
                                        </p:attrNameLst>
                                      </p:cBhvr>
                                      <p:to>
                                        <p:strVal val="visible"/>
                                      </p:to>
                                    </p:set>
                                    <p:animEffect transition="in" filter="wipe(left)">
                                      <p:cBhvr>
                                        <p:cTn id="22" dur="500"/>
                                        <p:tgtEl>
                                          <p:spTgt spid="37891">
                                            <p:txEl>
                                              <p:charRg st="104" end="13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7891">
                                            <p:txEl>
                                              <p:charRg st="135" end="185"/>
                                            </p:txEl>
                                          </p:spTgt>
                                        </p:tgtEl>
                                        <p:attrNameLst>
                                          <p:attrName>style.visibility</p:attrName>
                                        </p:attrNameLst>
                                      </p:cBhvr>
                                      <p:to>
                                        <p:strVal val="visible"/>
                                      </p:to>
                                    </p:set>
                                    <p:animEffect transition="in" filter="wipe(left)">
                                      <p:cBhvr>
                                        <p:cTn id="27" dur="500"/>
                                        <p:tgtEl>
                                          <p:spTgt spid="37891">
                                            <p:txEl>
                                              <p:charRg st="135" end="18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1"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标题 38913"/>
          <p:cNvSpPr>
            <a:spLocks noGrp="1"/>
          </p:cNvSpPr>
          <p:nvPr>
            <p:ph type="title" idx="4294967295"/>
          </p:nvPr>
        </p:nvSpPr>
        <p:spPr>
          <a:xfrm>
            <a:off x="685800" y="381000"/>
            <a:ext cx="7772400" cy="1143000"/>
          </a:xfrm>
        </p:spPr>
        <p:txBody>
          <a:bodyPr anchor="b"/>
          <a:p>
            <a:r>
              <a:rPr lang="zh-CN" altLang="en-US" dirty="0"/>
              <a:t>Lamport</a:t>
            </a:r>
            <a:r>
              <a:rPr lang="zh-CN" altLang="en-US" b="1" dirty="0"/>
              <a:t>面包店算法</a:t>
            </a:r>
            <a:endParaRPr lang="zh-CN" altLang="en-US" dirty="0"/>
          </a:p>
        </p:txBody>
      </p:sp>
      <p:sp>
        <p:nvSpPr>
          <p:cNvPr id="38915" name="文本框 38914"/>
          <p:cNvSpPr txBox="1"/>
          <p:nvPr/>
        </p:nvSpPr>
        <p:spPr>
          <a:xfrm>
            <a:off x="838200" y="1844675"/>
            <a:ext cx="7696200" cy="4948238"/>
          </a:xfrm>
          <a:prstGeom prst="rect">
            <a:avLst/>
          </a:prstGeom>
          <a:noFill/>
          <a:ln w="9525">
            <a:noFill/>
          </a:ln>
        </p:spPr>
        <p:txBody>
          <a:bodyPr>
            <a:spAutoFit/>
          </a:bodyPr>
          <a:p>
            <a:pPr>
              <a:lnSpc>
                <a:spcPct val="80000"/>
              </a:lnSpc>
              <a:spcBef>
                <a:spcPct val="50000"/>
              </a:spcBef>
            </a:pPr>
            <a:r>
              <a:rPr lang="en-US" altLang="zh-CN" sz="2400">
                <a:latin typeface="Comic Sans MS" panose="030F0702030302020204" pitchFamily="66" charset="0"/>
              </a:rPr>
              <a:t>Boolean choosing[0,…,n-1];</a:t>
            </a:r>
            <a:r>
              <a:rPr lang="zh-CN" altLang="en-US" sz="2400">
                <a:latin typeface="Comic Sans MS" panose="030F0702030302020204" pitchFamily="66" charset="0"/>
              </a:rPr>
              <a:t>（</a:t>
            </a:r>
            <a:r>
              <a:rPr lang="en-US" altLang="zh-CN" sz="2400">
                <a:latin typeface="Comic Sans MS" panose="030F0702030302020204" pitchFamily="66" charset="0"/>
              </a:rPr>
              <a:t>false)</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Int number[0,…,n-1]; (0)</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Pi </a:t>
            </a:r>
            <a:r>
              <a:rPr lang="zh-CN" altLang="en-US" sz="2400">
                <a:latin typeface="Comic Sans MS" panose="030F0702030302020204" pitchFamily="66" charset="0"/>
              </a:rPr>
              <a:t>进入</a:t>
            </a:r>
            <a:r>
              <a:rPr lang="zh-CN" altLang="en-US" sz="2400" b="0">
                <a:latin typeface="Comic Sans MS" panose="030F0702030302020204" pitchFamily="66" charset="0"/>
              </a:rPr>
              <a:t>：</a:t>
            </a:r>
            <a:endParaRPr lang="zh-CN" altLang="en-US" sz="2400">
              <a:latin typeface="Times New Roman" panose="02020603050405020304" pitchFamily="18" charset="0"/>
            </a:endParaRPr>
          </a:p>
          <a:p>
            <a:pPr>
              <a:lnSpc>
                <a:spcPct val="60000"/>
              </a:lnSpc>
              <a:spcBef>
                <a:spcPct val="50000"/>
              </a:spcBef>
            </a:pPr>
            <a:r>
              <a:rPr lang="en-US" altLang="zh-CN" sz="2400">
                <a:latin typeface="Comic Sans MS" panose="030F0702030302020204" pitchFamily="66" charset="0"/>
              </a:rPr>
              <a:t>1. </a:t>
            </a:r>
            <a:r>
              <a:rPr lang="en-US" altLang="zh-CN" sz="2400" u="sng">
                <a:latin typeface="Comic Sans MS" panose="030F0702030302020204" pitchFamily="66" charset="0"/>
              </a:rPr>
              <a:t>choosing[i]=true</a:t>
            </a:r>
            <a:r>
              <a:rPr lang="en-US" altLang="zh-CN" sz="2400">
                <a:latin typeface="Comic Sans MS" panose="030F0702030302020204" pitchFamily="66" charset="0"/>
              </a:rPr>
              <a:t>;</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2. number[i]=max{number[0],…,number[n-1]}+1;</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3. </a:t>
            </a:r>
            <a:r>
              <a:rPr lang="en-US" altLang="zh-CN" sz="2400" u="sng">
                <a:latin typeface="Comic Sans MS" panose="030F0702030302020204" pitchFamily="66" charset="0"/>
              </a:rPr>
              <a:t>choosing[i]=false</a:t>
            </a:r>
            <a:r>
              <a:rPr lang="en-US" altLang="zh-CN" sz="2400">
                <a:latin typeface="Comic Sans MS" panose="030F0702030302020204" pitchFamily="66" charset="0"/>
              </a:rPr>
              <a:t>;</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4. For(j=0;j&lt;n;j++){</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5.     </a:t>
            </a:r>
            <a:r>
              <a:rPr lang="en-US" altLang="zh-CN" sz="2400" u="sng">
                <a:latin typeface="Comic Sans MS" panose="030F0702030302020204" pitchFamily="66" charset="0"/>
              </a:rPr>
              <a:t>While (choosing[j]) skip</a:t>
            </a:r>
            <a:r>
              <a:rPr lang="en-US" altLang="zh-CN" sz="2400">
                <a:latin typeface="Comic Sans MS" panose="030F0702030302020204" pitchFamily="66" charset="0"/>
              </a:rPr>
              <a:t>;</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6.     While (number[j]!=0)and</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7.             (number[j],j)&lt;(number[i],i) skip;</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8. }</a:t>
            </a:r>
            <a:endParaRPr lang="en-US" altLang="zh-CN" sz="2400" b="0">
              <a:latin typeface="Comic Sans MS" panose="030F0702030302020204" pitchFamily="66" charset="0"/>
            </a:endParaRPr>
          </a:p>
          <a:p>
            <a:pPr>
              <a:spcBef>
                <a:spcPct val="50000"/>
              </a:spcBef>
            </a:pPr>
            <a:r>
              <a:rPr lang="en-US" altLang="zh-CN" sz="2400" b="0">
                <a:latin typeface="Times New Roman" panose="02020603050405020304" pitchFamily="18" charset="0"/>
              </a:rPr>
              <a:t>               </a:t>
            </a:r>
            <a:endParaRPr lang="en-US" altLang="zh-CN" sz="2400" b="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wipe(left)">
                                      <p:cBhvr>
                                        <p:cTn id="7" dur="500"/>
                                        <p:tgtEl>
                                          <p:spTgt spid="38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矩形 39937"/>
          <p:cNvSpPr/>
          <p:nvPr/>
        </p:nvSpPr>
        <p:spPr>
          <a:xfrm>
            <a:off x="685800" y="381000"/>
            <a:ext cx="7772400" cy="1143000"/>
          </a:xfrm>
          <a:prstGeom prst="rect">
            <a:avLst/>
          </a:prstGeom>
          <a:noFill/>
          <a:ln w="9525">
            <a:noFill/>
          </a:ln>
        </p:spPr>
        <p:txBody>
          <a:bodyPr anchor="b"/>
          <a:lstStyle>
            <a:lvl1pPr marL="0" lvl="0" indent="0" algn="l" defTabSz="914400" rtl="0" eaLnBrk="1" fontAlgn="base" latinLnBrk="0" hangingPunct="1">
              <a:lnSpc>
                <a:spcPct val="100000"/>
              </a:lnSpc>
              <a:spcBef>
                <a:spcPct val="0"/>
              </a:spcBef>
              <a:spcAft>
                <a:spcPct val="0"/>
              </a:spcAft>
              <a:buNone/>
              <a:defRPr sz="4400" u="none" kern="1200" baseline="0">
                <a:solidFill>
                  <a:schemeClr val="tx2"/>
                </a:solidFill>
                <a:latin typeface="Tahoma" panose="020B0604030504040204" pitchFamily="34" charset="0"/>
                <a:ea typeface="宋体" panose="02010600030101010101" pitchFamily="2" charset="-122"/>
              </a:defRPr>
            </a:lvl1pPr>
          </a:lstStyle>
          <a:p>
            <a:pPr lvl="0"/>
            <a:r>
              <a:rPr lang="zh-CN" altLang="en-US" b="0" dirty="0"/>
              <a:t>Lamport</a:t>
            </a:r>
            <a:r>
              <a:rPr lang="zh-CN" altLang="en-US" b="1" dirty="0"/>
              <a:t>面包店算法</a:t>
            </a:r>
            <a:endParaRPr lang="zh-CN" altLang="en-US" b="0" dirty="0"/>
          </a:p>
        </p:txBody>
      </p:sp>
      <p:sp>
        <p:nvSpPr>
          <p:cNvPr id="39939" name="文本框 39938"/>
          <p:cNvSpPr txBox="1"/>
          <p:nvPr/>
        </p:nvSpPr>
        <p:spPr>
          <a:xfrm>
            <a:off x="838200" y="1844675"/>
            <a:ext cx="7696200" cy="4948238"/>
          </a:xfrm>
          <a:prstGeom prst="rect">
            <a:avLst/>
          </a:prstGeom>
          <a:noFill/>
          <a:ln w="9525">
            <a:noFill/>
          </a:ln>
        </p:spPr>
        <p:txBody>
          <a:bodyPr>
            <a:spAutoFit/>
          </a:bodyPr>
          <a:p>
            <a:pPr>
              <a:lnSpc>
                <a:spcPct val="80000"/>
              </a:lnSpc>
              <a:spcBef>
                <a:spcPct val="50000"/>
              </a:spcBef>
            </a:pPr>
            <a:r>
              <a:rPr lang="en-US" altLang="zh-CN" sz="2400">
                <a:latin typeface="Comic Sans MS" panose="030F0702030302020204" pitchFamily="66" charset="0"/>
              </a:rPr>
              <a:t>Boolean choosing[0,…,n-1];</a:t>
            </a:r>
            <a:r>
              <a:rPr lang="zh-CN" altLang="en-US" sz="2400">
                <a:latin typeface="Comic Sans MS" panose="030F0702030302020204" pitchFamily="66" charset="0"/>
              </a:rPr>
              <a:t>（</a:t>
            </a:r>
            <a:r>
              <a:rPr lang="en-US" altLang="zh-CN" sz="2400">
                <a:latin typeface="Comic Sans MS" panose="030F0702030302020204" pitchFamily="66" charset="0"/>
              </a:rPr>
              <a:t>false)</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Int number[0,…,n-1]; (0)</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Pi </a:t>
            </a:r>
            <a:r>
              <a:rPr lang="zh-CN" altLang="en-US" sz="2400">
                <a:latin typeface="Comic Sans MS" panose="030F0702030302020204" pitchFamily="66" charset="0"/>
              </a:rPr>
              <a:t>进入</a:t>
            </a:r>
            <a:r>
              <a:rPr lang="zh-CN" altLang="en-US" sz="2400" b="0">
                <a:latin typeface="Comic Sans MS" panose="030F0702030302020204" pitchFamily="66" charset="0"/>
              </a:rPr>
              <a:t>：</a:t>
            </a:r>
            <a:endParaRPr lang="zh-CN" altLang="en-US" sz="2400">
              <a:latin typeface="Times New Roman" panose="02020603050405020304" pitchFamily="18" charset="0"/>
            </a:endParaRPr>
          </a:p>
          <a:p>
            <a:pPr>
              <a:lnSpc>
                <a:spcPct val="60000"/>
              </a:lnSpc>
              <a:spcBef>
                <a:spcPct val="50000"/>
              </a:spcBef>
            </a:pPr>
            <a:r>
              <a:rPr lang="en-US" altLang="zh-CN" sz="2400">
                <a:latin typeface="Comic Sans MS" panose="030F0702030302020204" pitchFamily="66" charset="0"/>
              </a:rPr>
              <a:t>1. </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2. number[i]=max{number[0],…,number[n-1]}+1;</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3. </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4. For(j=0;j&lt;n;j++){</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5.     </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6.     While (number[j]!=0)and</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7.             (number[j],j)&lt;(number[i],i) skip;</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8. }</a:t>
            </a:r>
            <a:endParaRPr lang="en-US" altLang="zh-CN" sz="2400" b="0">
              <a:latin typeface="Comic Sans MS" panose="030F0702030302020204" pitchFamily="66" charset="0"/>
            </a:endParaRPr>
          </a:p>
          <a:p>
            <a:pPr>
              <a:spcBef>
                <a:spcPct val="50000"/>
              </a:spcBef>
            </a:pPr>
            <a:r>
              <a:rPr lang="en-US" altLang="zh-CN" sz="2400" b="0">
                <a:latin typeface="Times New Roman" panose="02020603050405020304" pitchFamily="18" charset="0"/>
              </a:rPr>
              <a:t>               </a:t>
            </a:r>
            <a:endParaRPr lang="en-US" altLang="zh-CN" sz="2400" b="0">
              <a:latin typeface="Times New Roman" panose="02020603050405020304" pitchFamily="18" charset="0"/>
            </a:endParaRPr>
          </a:p>
        </p:txBody>
      </p:sp>
      <p:sp>
        <p:nvSpPr>
          <p:cNvPr id="39940" name="线形标注 2 39939"/>
          <p:cNvSpPr/>
          <p:nvPr/>
        </p:nvSpPr>
        <p:spPr>
          <a:xfrm>
            <a:off x="4748213" y="2662238"/>
            <a:ext cx="2566987" cy="461962"/>
          </a:xfrm>
          <a:prstGeom prst="borderCallout2">
            <a:avLst>
              <a:gd name="adj1" fmla="val 24741"/>
              <a:gd name="adj2" fmla="val -2968"/>
              <a:gd name="adj3" fmla="val 24741"/>
              <a:gd name="adj4" fmla="val -36301"/>
              <a:gd name="adj5" fmla="val 173194"/>
              <a:gd name="adj6" fmla="val -70870"/>
            </a:avLst>
          </a:prstGeom>
          <a:solidFill>
            <a:schemeClr val="bg1"/>
          </a:solidFill>
          <a:ln w="9525" cap="flat" cmpd="sng">
            <a:solidFill>
              <a:schemeClr val="tx1"/>
            </a:solidFill>
            <a:prstDash val="solid"/>
            <a:miter/>
            <a:headEnd type="none" w="med" len="med"/>
            <a:tailEnd type="none" w="med" len="med"/>
          </a:ln>
        </p:spPr>
        <p:txBody>
          <a:bodyPr/>
          <a:p>
            <a:pPr algn="ctr"/>
            <a:r>
              <a:rPr lang="en-US" altLang="zh-CN" sz="2400" b="0">
                <a:latin typeface="Times New Roman" panose="02020603050405020304" pitchFamily="18" charset="0"/>
              </a:rPr>
              <a:t>(1)P1</a:t>
            </a:r>
            <a:r>
              <a:rPr lang="zh-CN" altLang="en-US" sz="2400" b="0">
                <a:latin typeface="Times New Roman" panose="02020603050405020304" pitchFamily="18" charset="0"/>
              </a:rPr>
              <a:t>抓到</a:t>
            </a:r>
            <a:r>
              <a:rPr lang="en-US" altLang="zh-CN" sz="2400" b="0">
                <a:latin typeface="Times New Roman" panose="02020603050405020304" pitchFamily="18" charset="0"/>
              </a:rPr>
              <a:t>1</a:t>
            </a:r>
            <a:r>
              <a:rPr lang="zh-CN" altLang="en-US" sz="2400" b="0">
                <a:latin typeface="Times New Roman" panose="02020603050405020304" pitchFamily="18" charset="0"/>
              </a:rPr>
              <a:t>未赋值</a:t>
            </a:r>
            <a:endParaRPr lang="zh-CN" altLang="en-US" sz="2400" b="0">
              <a:latin typeface="Times New Roman" panose="02020603050405020304" pitchFamily="18" charset="0"/>
            </a:endParaRPr>
          </a:p>
        </p:txBody>
      </p:sp>
      <p:sp>
        <p:nvSpPr>
          <p:cNvPr id="39941" name="线形标注 2 39940"/>
          <p:cNvSpPr/>
          <p:nvPr/>
        </p:nvSpPr>
        <p:spPr>
          <a:xfrm>
            <a:off x="3419475" y="5876925"/>
            <a:ext cx="3505200" cy="838200"/>
          </a:xfrm>
          <a:prstGeom prst="borderCallout2">
            <a:avLst>
              <a:gd name="adj1" fmla="val 13634"/>
              <a:gd name="adj2" fmla="val -2176"/>
              <a:gd name="adj3" fmla="val 13634"/>
              <a:gd name="adj4" fmla="val -21375"/>
              <a:gd name="adj5" fmla="val -35796"/>
              <a:gd name="adj6" fmla="val -41306"/>
            </a:avLst>
          </a:prstGeom>
          <a:solidFill>
            <a:schemeClr val="bg1"/>
          </a:solidFill>
          <a:ln w="9525" cap="flat" cmpd="sng">
            <a:solidFill>
              <a:schemeClr val="tx1"/>
            </a:solidFill>
            <a:prstDash val="solid"/>
            <a:miter/>
            <a:headEnd type="none" w="med" len="med"/>
            <a:tailEnd type="none" w="med" len="med"/>
          </a:ln>
        </p:spPr>
        <p:txBody>
          <a:bodyPr/>
          <a:p>
            <a:pPr algn="ctr"/>
            <a:r>
              <a:rPr lang="en-US" altLang="zh-CN" sz="2400" b="0">
                <a:latin typeface="Times New Roman" panose="02020603050405020304" pitchFamily="18" charset="0"/>
              </a:rPr>
              <a:t>(2)P2</a:t>
            </a:r>
            <a:r>
              <a:rPr lang="zh-CN" altLang="en-US" sz="2400" b="0">
                <a:latin typeface="Times New Roman" panose="02020603050405020304" pitchFamily="18" charset="0"/>
              </a:rPr>
              <a:t>抓到</a:t>
            </a:r>
            <a:r>
              <a:rPr lang="en-US" altLang="zh-CN" sz="2400" b="0">
                <a:latin typeface="Times New Roman" panose="02020603050405020304" pitchFamily="18" charset="0"/>
              </a:rPr>
              <a:t>1</a:t>
            </a:r>
            <a:r>
              <a:rPr lang="zh-CN" altLang="en-US" sz="2400" b="0">
                <a:latin typeface="Times New Roman" panose="02020603050405020304" pitchFamily="18" charset="0"/>
              </a:rPr>
              <a:t>进入临界区</a:t>
            </a:r>
            <a:endParaRPr lang="zh-CN" altLang="en-US" sz="2400" b="0">
              <a:latin typeface="Times New Roman" panose="02020603050405020304" pitchFamily="18" charset="0"/>
            </a:endParaRPr>
          </a:p>
          <a:p>
            <a:pPr algn="ctr"/>
            <a:r>
              <a:rPr lang="en-US" altLang="zh-CN" sz="2400" b="0">
                <a:latin typeface="Times New Roman" panose="02020603050405020304" pitchFamily="18" charset="0"/>
              </a:rPr>
              <a:t>(3)P1</a:t>
            </a:r>
            <a:r>
              <a:rPr lang="zh-CN" altLang="en-US" sz="2400" b="0">
                <a:latin typeface="Times New Roman" panose="02020603050405020304" pitchFamily="18" charset="0"/>
              </a:rPr>
              <a:t>抓到</a:t>
            </a:r>
            <a:r>
              <a:rPr lang="en-US" altLang="zh-CN" sz="2400" b="0">
                <a:latin typeface="Times New Roman" panose="02020603050405020304" pitchFamily="18" charset="0"/>
              </a:rPr>
              <a:t>1</a:t>
            </a:r>
            <a:r>
              <a:rPr lang="zh-CN" altLang="en-US" sz="2400" b="0">
                <a:latin typeface="Times New Roman" panose="02020603050405020304" pitchFamily="18" charset="0"/>
              </a:rPr>
              <a:t>进入临界区     </a:t>
            </a:r>
            <a:endParaRPr lang="zh-CN" altLang="en-US" sz="2400" b="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9939"/>
                                        </p:tgtEl>
                                        <p:attrNameLst>
                                          <p:attrName>style.visibility</p:attrName>
                                        </p:attrNameLst>
                                      </p:cBhvr>
                                      <p:to>
                                        <p:strVal val="visible"/>
                                      </p:to>
                                    </p:set>
                                    <p:animEffect transition="in" filter="wipe(left)">
                                      <p:cBhvr>
                                        <p:cTn id="7" dur="500"/>
                                        <p:tgtEl>
                                          <p:spTgt spid="3993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9940"/>
                                        </p:tgtEl>
                                        <p:attrNameLst>
                                          <p:attrName>style.visibility</p:attrName>
                                        </p:attrNameLst>
                                      </p:cBhvr>
                                      <p:to>
                                        <p:strVal val="visible"/>
                                      </p:to>
                                    </p:set>
                                    <p:animEffect transition="in" filter="dissolve">
                                      <p:cBhvr>
                                        <p:cTn id="12" dur="500"/>
                                        <p:tgtEl>
                                          <p:spTgt spid="39940"/>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9941"/>
                                        </p:tgtEl>
                                        <p:attrNameLst>
                                          <p:attrName>style.visibility</p:attrName>
                                        </p:attrNameLst>
                                      </p:cBhvr>
                                      <p:to>
                                        <p:strVal val="visible"/>
                                      </p:to>
                                    </p:set>
                                    <p:anim calcmode="lin" valueType="num">
                                      <p:cBhvr additive="base">
                                        <p:cTn id="17" dur="500" fill="hold"/>
                                        <p:tgtEl>
                                          <p:spTgt spid="39941"/>
                                        </p:tgtEl>
                                        <p:attrNameLst>
                                          <p:attrName>ppt_x</p:attrName>
                                        </p:attrNameLst>
                                      </p:cBhvr>
                                      <p:tavLst>
                                        <p:tav tm="0">
                                          <p:val>
                                            <p:strVal val="#ppt_x"/>
                                          </p:val>
                                        </p:tav>
                                        <p:tav tm="100000">
                                          <p:val>
                                            <p:strVal val="#ppt_x"/>
                                          </p:val>
                                        </p:tav>
                                      </p:tavLst>
                                    </p:anim>
                                    <p:anim calcmode="lin" valueType="num">
                                      <p:cBhvr additive="base">
                                        <p:cTn id="18" dur="500" fill="hold"/>
                                        <p:tgtEl>
                                          <p:spTgt spid="399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0" grpId="0" animBg="1"/>
      <p:bldP spid="39941"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62" name="矩形 40961"/>
          <p:cNvSpPr/>
          <p:nvPr/>
        </p:nvSpPr>
        <p:spPr>
          <a:xfrm>
            <a:off x="1150938" y="617538"/>
            <a:ext cx="7793037" cy="1143000"/>
          </a:xfrm>
          <a:prstGeom prst="rect">
            <a:avLst/>
          </a:prstGeom>
          <a:noFill/>
          <a:ln w="9525">
            <a:noFill/>
          </a:ln>
        </p:spPr>
        <p:txBody>
          <a:bodyPr anchor="b"/>
          <a:lstStyle>
            <a:lvl1pPr marL="0" lvl="0" indent="0" algn="l" defTabSz="914400" rtl="0" eaLnBrk="1" fontAlgn="base" latinLnBrk="0" hangingPunct="1">
              <a:lnSpc>
                <a:spcPct val="100000"/>
              </a:lnSpc>
              <a:spcBef>
                <a:spcPct val="0"/>
              </a:spcBef>
              <a:spcAft>
                <a:spcPct val="0"/>
              </a:spcAft>
              <a:buNone/>
              <a:defRPr sz="4400" u="none" kern="1200" baseline="0">
                <a:solidFill>
                  <a:schemeClr val="tx2"/>
                </a:solidFill>
                <a:latin typeface="Tahoma" panose="020B0604030504040204" pitchFamily="34" charset="0"/>
                <a:ea typeface="宋体" panose="02010600030101010101" pitchFamily="2" charset="-122"/>
              </a:defRPr>
            </a:lvl1pPr>
          </a:lstStyle>
          <a:p>
            <a:pPr lvl="0"/>
            <a:r>
              <a:rPr lang="en-US" altLang="zh-CN" b="0"/>
              <a:t>Lamport</a:t>
            </a:r>
            <a:r>
              <a:rPr lang="zh-CN" altLang="en-US" b="1"/>
              <a:t>面包店算法</a:t>
            </a:r>
            <a:r>
              <a:rPr lang="en-US" altLang="zh-CN" b="0"/>
              <a:t>(Cont.)</a:t>
            </a:r>
            <a:endParaRPr lang="en-US" altLang="zh-CN" b="0"/>
          </a:p>
        </p:txBody>
      </p:sp>
      <p:sp>
        <p:nvSpPr>
          <p:cNvPr id="40963" name="文本框 40962"/>
          <p:cNvSpPr txBox="1"/>
          <p:nvPr/>
        </p:nvSpPr>
        <p:spPr>
          <a:xfrm>
            <a:off x="838200" y="2057400"/>
            <a:ext cx="7543800" cy="4291013"/>
          </a:xfrm>
          <a:prstGeom prst="rect">
            <a:avLst/>
          </a:prstGeom>
          <a:noFill/>
          <a:ln w="9525">
            <a:noFill/>
          </a:ln>
        </p:spPr>
        <p:txBody>
          <a:bodyPr>
            <a:spAutoFit/>
          </a:bodyPr>
          <a:p>
            <a:pPr>
              <a:spcBef>
                <a:spcPct val="50000"/>
              </a:spcBef>
            </a:pPr>
            <a:r>
              <a:rPr lang="zh-CN" altLang="en-US" sz="2400" dirty="0">
                <a:latin typeface="Comic Sans MS" panose="030F0702030302020204" pitchFamily="66" charset="0"/>
              </a:rPr>
              <a:t>Pi离开：</a:t>
            </a:r>
            <a:endParaRPr lang="zh-CN" altLang="en-US" sz="2400" dirty="0">
              <a:latin typeface="Comic Sans MS" panose="030F0702030302020204" pitchFamily="66" charset="0"/>
            </a:endParaRPr>
          </a:p>
          <a:p>
            <a:pPr>
              <a:spcBef>
                <a:spcPct val="50000"/>
              </a:spcBef>
            </a:pPr>
            <a:r>
              <a:rPr lang="zh-CN" altLang="en-US" sz="2400" dirty="0">
                <a:latin typeface="Comic Sans MS" panose="030F0702030302020204" pitchFamily="66" charset="0"/>
              </a:rPr>
              <a:t>  number[i]=0</a:t>
            </a:r>
            <a:r>
              <a:rPr lang="zh-CN" altLang="en-US" sz="2400" b="0" dirty="0">
                <a:latin typeface="Comic Sans MS" panose="030F0702030302020204" pitchFamily="66" charset="0"/>
              </a:rPr>
              <a:t>：</a:t>
            </a:r>
            <a:endParaRPr lang="zh-CN" altLang="en-US" sz="2400" b="0" dirty="0">
              <a:latin typeface="Times New Roman" panose="02020603050405020304" pitchFamily="18" charset="0"/>
            </a:endParaRPr>
          </a:p>
          <a:p>
            <a:pPr>
              <a:spcBef>
                <a:spcPct val="50000"/>
              </a:spcBef>
            </a:pPr>
            <a:endParaRPr lang="zh-CN" altLang="en-US" sz="2400" b="0" dirty="0">
              <a:latin typeface="Times New Roman" panose="02020603050405020304" pitchFamily="18" charset="0"/>
            </a:endParaRPr>
          </a:p>
          <a:p>
            <a:pPr>
              <a:spcBef>
                <a:spcPct val="50000"/>
              </a:spcBef>
            </a:pPr>
            <a:r>
              <a:rPr lang="zh-CN" altLang="en-US" sz="2400" dirty="0">
                <a:latin typeface="Comic Sans MS" panose="030F0702030302020204" pitchFamily="66" charset="0"/>
              </a:rPr>
              <a:t>变量choosing的作用：</a:t>
            </a:r>
            <a:endParaRPr lang="zh-CN" altLang="en-US" sz="2400" dirty="0">
              <a:latin typeface="Comic Sans MS" panose="030F0702030302020204" pitchFamily="66" charset="0"/>
            </a:endParaRPr>
          </a:p>
          <a:p>
            <a:pPr>
              <a:spcBef>
                <a:spcPct val="50000"/>
              </a:spcBef>
            </a:pPr>
            <a:r>
              <a:rPr lang="zh-CN" altLang="en-US" sz="2400" dirty="0">
                <a:latin typeface="Comic Sans MS" panose="030F0702030302020204" pitchFamily="66" charset="0"/>
              </a:rPr>
              <a:t>P1：抓到1; </a:t>
            </a:r>
            <a:endParaRPr lang="zh-CN" altLang="en-US" sz="2400" dirty="0">
              <a:latin typeface="Comic Sans MS" panose="030F0702030302020204" pitchFamily="66" charset="0"/>
            </a:endParaRPr>
          </a:p>
          <a:p>
            <a:pPr>
              <a:spcBef>
                <a:spcPct val="50000"/>
              </a:spcBef>
            </a:pPr>
            <a:r>
              <a:rPr lang="zh-CN" altLang="en-US" sz="2400" dirty="0">
                <a:latin typeface="Comic Sans MS" panose="030F0702030302020204" pitchFamily="66" charset="0"/>
              </a:rPr>
              <a:t>P2：抓到1;</a:t>
            </a:r>
            <a:endParaRPr lang="zh-CN" altLang="en-US" sz="2400" dirty="0">
              <a:latin typeface="Comic Sans MS" panose="030F0702030302020204" pitchFamily="66" charset="0"/>
            </a:endParaRPr>
          </a:p>
          <a:p>
            <a:pPr>
              <a:spcBef>
                <a:spcPct val="50000"/>
              </a:spcBef>
            </a:pPr>
            <a:r>
              <a:rPr lang="zh-CN" altLang="en-US" sz="2400" dirty="0">
                <a:latin typeface="Comic Sans MS" panose="030F0702030302020204" pitchFamily="66" charset="0"/>
              </a:rPr>
              <a:t>P2进入后离开前P1进入,不满足互斥性.</a:t>
            </a:r>
            <a:endParaRPr lang="zh-CN" altLang="en-US" sz="2400" b="0" dirty="0">
              <a:latin typeface="Times New Roman" panose="02020603050405020304" pitchFamily="18" charset="0"/>
            </a:endParaRPr>
          </a:p>
          <a:p>
            <a:pPr>
              <a:spcBef>
                <a:spcPct val="50000"/>
              </a:spcBef>
            </a:pPr>
            <a:endParaRPr lang="zh-CN" altLang="en-US" sz="2400" b="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63">
                                            <p:txEl>
                                              <p:charRg st="0"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0963">
                                            <p:txEl>
                                              <p:charRg st="6" end="2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0963">
                                            <p:txEl>
                                              <p:charRg st="22" end="3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0963">
                                            <p:txEl>
                                              <p:charRg st="37" end="4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0963">
                                            <p:txEl>
                                              <p:charRg st="46" end="5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0963">
                                            <p:txEl>
                                              <p:charRg st="54" end="7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标题 7169"/>
          <p:cNvSpPr>
            <a:spLocks noGrp="1"/>
          </p:cNvSpPr>
          <p:nvPr>
            <p:ph type="title"/>
          </p:nvPr>
        </p:nvSpPr>
        <p:spPr/>
        <p:txBody>
          <a:bodyPr anchor="b"/>
          <a:p>
            <a:r>
              <a:rPr lang="en-US" altLang="zh-CN" b="1"/>
              <a:t>4.1.2</a:t>
            </a:r>
            <a:r>
              <a:rPr lang="zh-CN" altLang="en-US" b="1"/>
              <a:t>顺序程序及其特性</a:t>
            </a:r>
            <a:endParaRPr lang="zh-CN" altLang="en-US" b="1"/>
          </a:p>
        </p:txBody>
      </p:sp>
      <p:sp>
        <p:nvSpPr>
          <p:cNvPr id="7171" name="文本占位符 7170"/>
          <p:cNvSpPr>
            <a:spLocks noGrp="1"/>
          </p:cNvSpPr>
          <p:nvPr>
            <p:ph type="body" idx="1"/>
          </p:nvPr>
        </p:nvSpPr>
        <p:spPr/>
        <p:txBody>
          <a:bodyPr/>
          <a:p>
            <a:r>
              <a:rPr lang="en-US" altLang="zh-CN" b="1"/>
              <a:t>4.1.2.1 </a:t>
            </a:r>
            <a:r>
              <a:rPr lang="zh-CN" altLang="en-US" b="1"/>
              <a:t>程序的顺序执行</a:t>
            </a:r>
            <a:endParaRPr lang="zh-CN" altLang="en-US" b="1"/>
          </a:p>
          <a:p>
            <a:r>
              <a:rPr lang="en-US" altLang="zh-CN" b="1"/>
              <a:t>(1)</a:t>
            </a:r>
            <a:r>
              <a:rPr lang="zh-CN" altLang="en-US" b="1"/>
              <a:t>内部顺序性：对于一个进程来说，它的所有指令是按序执行的。</a:t>
            </a:r>
            <a:endParaRPr lang="zh-CN" altLang="en-US" b="1"/>
          </a:p>
          <a:p>
            <a:pPr lvl="1"/>
            <a:r>
              <a:rPr lang="en-US" altLang="zh-CN" sz="2000" b="1"/>
              <a:t>S1</a:t>
            </a:r>
            <a:r>
              <a:rPr lang="zh-CN" altLang="en-US" sz="2000" b="1"/>
              <a:t>：</a:t>
            </a:r>
            <a:r>
              <a:rPr lang="en-US" altLang="zh-CN" sz="2000" b="1"/>
              <a:t>a:=x+y</a:t>
            </a:r>
            <a:endParaRPr lang="en-US" altLang="zh-CN" sz="2000" b="1"/>
          </a:p>
          <a:p>
            <a:pPr lvl="1"/>
            <a:r>
              <a:rPr lang="en-US" altLang="zh-CN" sz="2000" b="1"/>
              <a:t>S2</a:t>
            </a:r>
            <a:r>
              <a:rPr lang="zh-CN" altLang="en-US" sz="2000" b="1"/>
              <a:t>：</a:t>
            </a:r>
            <a:r>
              <a:rPr lang="en-US" altLang="zh-CN" sz="2000" b="1"/>
              <a:t>b:=a-z</a:t>
            </a:r>
            <a:endParaRPr lang="en-US" altLang="zh-CN" sz="2000" b="1"/>
          </a:p>
          <a:p>
            <a:pPr lvl="1"/>
            <a:r>
              <a:rPr lang="en-US" altLang="zh-CN" sz="2000" b="1"/>
              <a:t>S3</a:t>
            </a:r>
            <a:r>
              <a:rPr lang="zh-CN" altLang="en-US" sz="2000" b="1"/>
              <a:t>：</a:t>
            </a:r>
            <a:r>
              <a:rPr lang="en-US" altLang="zh-CN" sz="2000" b="1"/>
              <a:t>c:=a+b</a:t>
            </a:r>
            <a:endParaRPr lang="en-US" altLang="zh-CN" sz="2000" b="1"/>
          </a:p>
          <a:p>
            <a:pPr lvl="1"/>
            <a:r>
              <a:rPr lang="en-US" altLang="zh-CN" sz="2000" b="1"/>
              <a:t>S4</a:t>
            </a:r>
            <a:r>
              <a:rPr lang="zh-CN" altLang="en-US" sz="2000" b="1"/>
              <a:t>：</a:t>
            </a:r>
            <a:r>
              <a:rPr lang="en-US" altLang="zh-CN" sz="2000" b="1"/>
              <a:t>d:=c+5</a:t>
            </a:r>
            <a:endParaRPr lang="en-US" altLang="zh-CN" sz="2000" b="1"/>
          </a:p>
          <a:p>
            <a:pPr>
              <a:buNone/>
            </a:pPr>
            <a:endParaRPr lang="en-US" altLang="zh-CN" b="1"/>
          </a:p>
          <a:p>
            <a:pPr lvl="1">
              <a:buNone/>
            </a:pPr>
            <a:endParaRPr lang="en-US" altLang="zh-CN" b="1"/>
          </a:p>
          <a:p>
            <a:endParaRPr lang="zh-CN" altLang="en-US"/>
          </a:p>
        </p:txBody>
      </p:sp>
      <p:grpSp>
        <p:nvGrpSpPr>
          <p:cNvPr id="7172" name="组合 7171"/>
          <p:cNvGrpSpPr/>
          <p:nvPr/>
        </p:nvGrpSpPr>
        <p:grpSpPr>
          <a:xfrm>
            <a:off x="2700338" y="5516563"/>
            <a:ext cx="3054350" cy="431800"/>
            <a:chOff x="0" y="0"/>
            <a:chExt cx="3790" cy="533"/>
          </a:xfrm>
        </p:grpSpPr>
        <p:sp>
          <p:nvSpPr>
            <p:cNvPr id="7173" name="椭圆 7172"/>
            <p:cNvSpPr/>
            <p:nvPr/>
          </p:nvSpPr>
          <p:spPr>
            <a:xfrm>
              <a:off x="0" y="23"/>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p>
              <a:pPr algn="just"/>
              <a:r>
                <a:rPr lang="en-US" altLang="zh-CN" sz="1400">
                  <a:latin typeface="Times New Roman" panose="02020603050405020304" pitchFamily="18" charset="0"/>
                </a:rPr>
                <a:t>S1</a:t>
              </a:r>
              <a:endParaRPr lang="en-US" altLang="zh-CN" sz="3200">
                <a:latin typeface="Tahoma" panose="020B0604030504040204" pitchFamily="34" charset="0"/>
              </a:endParaRPr>
            </a:p>
          </p:txBody>
        </p:sp>
        <p:sp>
          <p:nvSpPr>
            <p:cNvPr id="7174" name="椭圆 7173"/>
            <p:cNvSpPr/>
            <p:nvPr/>
          </p:nvSpPr>
          <p:spPr>
            <a:xfrm>
              <a:off x="1103" y="0"/>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p>
              <a:pPr algn="just"/>
              <a:r>
                <a:rPr lang="en-US" altLang="zh-CN" sz="1400">
                  <a:latin typeface="Times New Roman" panose="02020603050405020304" pitchFamily="18" charset="0"/>
                </a:rPr>
                <a:t>S2</a:t>
              </a:r>
              <a:endParaRPr lang="en-US" altLang="zh-CN" sz="3200">
                <a:latin typeface="Tahoma" panose="020B0604030504040204" pitchFamily="34" charset="0"/>
              </a:endParaRPr>
            </a:p>
          </p:txBody>
        </p:sp>
        <p:sp>
          <p:nvSpPr>
            <p:cNvPr id="7175" name="椭圆 7174"/>
            <p:cNvSpPr/>
            <p:nvPr/>
          </p:nvSpPr>
          <p:spPr>
            <a:xfrm>
              <a:off x="2180" y="23"/>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p>
              <a:pPr algn="just"/>
              <a:r>
                <a:rPr lang="en-US" altLang="zh-CN" sz="1400">
                  <a:latin typeface="Times New Roman" panose="02020603050405020304" pitchFamily="18" charset="0"/>
                </a:rPr>
                <a:t>S3</a:t>
              </a:r>
              <a:endParaRPr lang="en-US" altLang="zh-CN" sz="3200">
                <a:latin typeface="Tahoma" panose="020B0604030504040204" pitchFamily="34" charset="0"/>
              </a:endParaRPr>
            </a:p>
          </p:txBody>
        </p:sp>
        <p:sp>
          <p:nvSpPr>
            <p:cNvPr id="7176" name="椭圆 7175"/>
            <p:cNvSpPr/>
            <p:nvPr/>
          </p:nvSpPr>
          <p:spPr>
            <a:xfrm>
              <a:off x="3280" y="23"/>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p>
              <a:pPr algn="just"/>
              <a:r>
                <a:rPr lang="en-US" altLang="zh-CN" sz="1400">
                  <a:latin typeface="Times New Roman" panose="02020603050405020304" pitchFamily="18" charset="0"/>
                </a:rPr>
                <a:t>S4</a:t>
              </a:r>
              <a:endParaRPr lang="en-US" altLang="zh-CN" sz="3200">
                <a:latin typeface="Tahoma" panose="020B0604030504040204" pitchFamily="34" charset="0"/>
              </a:endParaRPr>
            </a:p>
          </p:txBody>
        </p:sp>
        <p:sp>
          <p:nvSpPr>
            <p:cNvPr id="7177" name="直接连接符 7176"/>
            <p:cNvSpPr/>
            <p:nvPr/>
          </p:nvSpPr>
          <p:spPr>
            <a:xfrm>
              <a:off x="533" y="283"/>
              <a:ext cx="567" cy="0"/>
            </a:xfrm>
            <a:prstGeom prst="line">
              <a:avLst/>
            </a:prstGeom>
            <a:ln w="9525" cap="flat" cmpd="sng">
              <a:solidFill>
                <a:srgbClr val="000000"/>
              </a:solidFill>
              <a:prstDash val="solid"/>
              <a:headEnd type="none" w="med" len="med"/>
              <a:tailEnd type="triangle" w="med" len="med"/>
            </a:ln>
          </p:spPr>
        </p:sp>
        <p:sp>
          <p:nvSpPr>
            <p:cNvPr id="7178" name="直接连接符 7177"/>
            <p:cNvSpPr/>
            <p:nvPr/>
          </p:nvSpPr>
          <p:spPr>
            <a:xfrm>
              <a:off x="1600" y="283"/>
              <a:ext cx="567" cy="0"/>
            </a:xfrm>
            <a:prstGeom prst="line">
              <a:avLst/>
            </a:prstGeom>
            <a:ln w="9525" cap="flat" cmpd="sng">
              <a:solidFill>
                <a:srgbClr val="000000"/>
              </a:solidFill>
              <a:prstDash val="solid"/>
              <a:headEnd type="none" w="med" len="med"/>
              <a:tailEnd type="triangle" w="med" len="med"/>
            </a:ln>
          </p:spPr>
        </p:sp>
        <p:sp>
          <p:nvSpPr>
            <p:cNvPr id="7179" name="直接连接符 7178"/>
            <p:cNvSpPr/>
            <p:nvPr/>
          </p:nvSpPr>
          <p:spPr>
            <a:xfrm>
              <a:off x="2700" y="283"/>
              <a:ext cx="567" cy="0"/>
            </a:xfrm>
            <a:prstGeom prst="line">
              <a:avLst/>
            </a:prstGeom>
            <a:ln w="9525" cap="flat" cmpd="sng">
              <a:solidFill>
                <a:srgbClr val="000000"/>
              </a:solidFill>
              <a:prstDash val="solid"/>
              <a:headEnd type="none" w="med" len="med"/>
              <a:tailEnd type="triangle" w="med" len="med"/>
            </a:ln>
          </p:spPr>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1986" name="标题 41985"/>
          <p:cNvSpPr>
            <a:spLocks noGrp="1"/>
          </p:cNvSpPr>
          <p:nvPr>
            <p:ph type="title"/>
          </p:nvPr>
        </p:nvSpPr>
        <p:spPr/>
        <p:txBody>
          <a:bodyPr anchor="b"/>
          <a:p>
            <a:r>
              <a:rPr lang="zh-CN" altLang="en-US" b="1"/>
              <a:t>满足临界区管理原则</a:t>
            </a:r>
            <a:endParaRPr lang="zh-CN" altLang="en-US" b="1"/>
          </a:p>
        </p:txBody>
      </p:sp>
      <p:sp>
        <p:nvSpPr>
          <p:cNvPr id="41987" name="文本占位符 41986"/>
          <p:cNvSpPr>
            <a:spLocks noGrp="1"/>
          </p:cNvSpPr>
          <p:nvPr>
            <p:ph type="body" idx="1"/>
          </p:nvPr>
        </p:nvSpPr>
        <p:spPr>
          <a:xfrm>
            <a:off x="1042988" y="1989138"/>
            <a:ext cx="7912100" cy="4435475"/>
          </a:xfrm>
        </p:spPr>
        <p:txBody>
          <a:bodyPr/>
          <a:p>
            <a:pPr>
              <a:lnSpc>
                <a:spcPct val="80000"/>
              </a:lnSpc>
            </a:pPr>
            <a:r>
              <a:rPr lang="zh-CN" altLang="en-US" sz="2400" b="1"/>
              <a:t>互斥性</a:t>
            </a:r>
            <a:r>
              <a:rPr lang="en-US" altLang="zh-CN" sz="2400" b="1"/>
              <a:t>(mutual exclusion)</a:t>
            </a:r>
            <a:endParaRPr lang="en-US" altLang="zh-CN" sz="2400" b="1"/>
          </a:p>
          <a:p>
            <a:pPr lvl="1">
              <a:lnSpc>
                <a:spcPct val="80000"/>
              </a:lnSpc>
            </a:pPr>
            <a:r>
              <a:rPr lang="zh-CN" altLang="en-US" sz="2000" b="1"/>
              <a:t>多个进程竞争进入临界区时</a:t>
            </a:r>
            <a:r>
              <a:rPr lang="en-US" altLang="zh-CN" sz="2000" b="1"/>
              <a:t>, </a:t>
            </a:r>
            <a:r>
              <a:rPr lang="zh-CN" altLang="en-US" sz="2000" b="1"/>
              <a:t>下述条件之一成立</a:t>
            </a:r>
            <a:r>
              <a:rPr lang="en-US" altLang="zh-CN" sz="2000" b="1"/>
              <a:t>: (1)</a:t>
            </a:r>
            <a:r>
              <a:rPr lang="zh-CN" altLang="en-US" sz="2000" b="1"/>
              <a:t>一个进程抓到最小号</a:t>
            </a:r>
            <a:r>
              <a:rPr lang="en-US" altLang="zh-CN" sz="2000" b="1"/>
              <a:t>, (2)</a:t>
            </a:r>
            <a:r>
              <a:rPr lang="zh-CN" altLang="en-US" sz="2000" b="1"/>
              <a:t>若干进程抓到最小号</a:t>
            </a:r>
            <a:r>
              <a:rPr lang="en-US" altLang="zh-CN" sz="2000" b="1"/>
              <a:t>. </a:t>
            </a:r>
            <a:r>
              <a:rPr lang="zh-CN" altLang="en-US" sz="2000" b="1"/>
              <a:t>情形</a:t>
            </a:r>
            <a:r>
              <a:rPr lang="en-US" altLang="zh-CN" sz="2000" b="1"/>
              <a:t>(1)</a:t>
            </a:r>
            <a:r>
              <a:rPr lang="zh-CN" altLang="en-US" sz="2000" b="1"/>
              <a:t>抓到最小号的进程获准进入临界区</a:t>
            </a:r>
            <a:r>
              <a:rPr lang="en-US" altLang="zh-CN" sz="2000" b="1"/>
              <a:t>; </a:t>
            </a:r>
            <a:r>
              <a:rPr lang="zh-CN" altLang="en-US" sz="2000" b="1"/>
              <a:t>情形</a:t>
            </a:r>
            <a:r>
              <a:rPr lang="en-US" altLang="zh-CN" sz="2000" b="1"/>
              <a:t>(2)</a:t>
            </a:r>
            <a:r>
              <a:rPr lang="zh-CN" altLang="en-US" sz="2000" b="1"/>
              <a:t>编号最小抓到最小号的进程获准进入临界区</a:t>
            </a:r>
            <a:r>
              <a:rPr lang="en-US" altLang="zh-CN" sz="2000" b="1"/>
              <a:t>, </a:t>
            </a:r>
            <a:r>
              <a:rPr lang="zh-CN" altLang="en-US" sz="2000" b="1"/>
              <a:t>其它进程将在第一个</a:t>
            </a:r>
            <a:r>
              <a:rPr lang="en-US" altLang="zh-CN" sz="2000" b="1"/>
              <a:t>while</a:t>
            </a:r>
            <a:r>
              <a:rPr lang="zh-CN" altLang="en-US" sz="2000" b="1"/>
              <a:t>循环或第二个</a:t>
            </a:r>
            <a:r>
              <a:rPr lang="en-US" altLang="zh-CN" sz="2000" b="1"/>
              <a:t>while</a:t>
            </a:r>
            <a:r>
              <a:rPr lang="zh-CN" altLang="en-US" sz="2000" b="1"/>
              <a:t>循环处等待</a:t>
            </a:r>
            <a:r>
              <a:rPr lang="en-US" altLang="zh-CN" sz="2000" b="1"/>
              <a:t>, </a:t>
            </a:r>
            <a:r>
              <a:rPr lang="zh-CN" altLang="en-US" sz="2000" b="1"/>
              <a:t>因而满足互斥性</a:t>
            </a:r>
            <a:r>
              <a:rPr lang="en-US" altLang="zh-CN" sz="2000" b="1"/>
              <a:t>.</a:t>
            </a:r>
            <a:endParaRPr lang="en-US" altLang="zh-CN" sz="2000" b="1"/>
          </a:p>
          <a:p>
            <a:pPr>
              <a:lnSpc>
                <a:spcPct val="80000"/>
              </a:lnSpc>
            </a:pPr>
            <a:r>
              <a:rPr lang="zh-CN" altLang="en-US" sz="2400" b="1"/>
              <a:t>进展性</a:t>
            </a:r>
            <a:r>
              <a:rPr lang="en-US" altLang="zh-CN" sz="2400" b="1"/>
              <a:t>(progress)</a:t>
            </a:r>
            <a:endParaRPr lang="en-US" altLang="zh-CN" sz="2400" b="1"/>
          </a:p>
          <a:p>
            <a:pPr lvl="1">
              <a:lnSpc>
                <a:spcPct val="80000"/>
              </a:lnSpc>
            </a:pPr>
            <a:r>
              <a:rPr lang="zh-CN" altLang="en-US" sz="2000" b="1"/>
              <a:t>当仅有一个进程想进入临界区时</a:t>
            </a:r>
            <a:r>
              <a:rPr lang="en-US" altLang="zh-CN" sz="2000" b="1"/>
              <a:t>, </a:t>
            </a:r>
            <a:r>
              <a:rPr lang="zh-CN" altLang="en-US" sz="2000" b="1"/>
              <a:t>该进程可以立即进入</a:t>
            </a:r>
            <a:r>
              <a:rPr lang="en-US" altLang="zh-CN" sz="2000" b="1"/>
              <a:t>; </a:t>
            </a:r>
            <a:r>
              <a:rPr lang="zh-CN" altLang="en-US" sz="2000" b="1"/>
              <a:t>当有多个进程想进入临界区时其二元组</a:t>
            </a:r>
            <a:r>
              <a:rPr lang="en-US" altLang="zh-CN" sz="2000" b="1"/>
              <a:t>(number[i],i)</a:t>
            </a:r>
            <a:r>
              <a:rPr lang="zh-CN" altLang="en-US" sz="2000" b="1"/>
              <a:t>最小的进程获准进入</a:t>
            </a:r>
            <a:r>
              <a:rPr lang="en-US" altLang="zh-CN" sz="2000" b="1"/>
              <a:t>, </a:t>
            </a:r>
            <a:r>
              <a:rPr lang="zh-CN" altLang="en-US" sz="2000" b="1"/>
              <a:t>因而确定进入临界区进程的决策将在有限时间内确定</a:t>
            </a:r>
            <a:r>
              <a:rPr lang="en-US" altLang="zh-CN" sz="2000" b="1"/>
              <a:t>.</a:t>
            </a:r>
            <a:endParaRPr lang="en-US" altLang="zh-CN" sz="2000" b="1"/>
          </a:p>
          <a:p>
            <a:pPr>
              <a:lnSpc>
                <a:spcPct val="80000"/>
              </a:lnSpc>
            </a:pPr>
            <a:r>
              <a:rPr lang="zh-CN" altLang="en-US" sz="2400" b="1"/>
              <a:t>有限等待性</a:t>
            </a:r>
            <a:r>
              <a:rPr lang="en-US" altLang="zh-CN" sz="2400" b="1"/>
              <a:t>(bounded waiting)</a:t>
            </a:r>
            <a:endParaRPr lang="en-US" altLang="zh-CN" sz="2400" b="1"/>
          </a:p>
          <a:p>
            <a:pPr lvl="1">
              <a:lnSpc>
                <a:spcPct val="80000"/>
              </a:lnSpc>
            </a:pPr>
            <a:r>
              <a:rPr lang="zh-CN" altLang="en-US" sz="2000" b="1"/>
              <a:t>对任意一个想要进入临界区的进程</a:t>
            </a:r>
            <a:r>
              <a:rPr lang="en-US" altLang="zh-CN" sz="2000" b="1"/>
              <a:t>Pi, </a:t>
            </a:r>
            <a:r>
              <a:rPr lang="zh-CN" altLang="en-US" sz="2000" b="1"/>
              <a:t>设其抓到号码为</a:t>
            </a:r>
            <a:r>
              <a:rPr lang="en-US" altLang="zh-CN" sz="2000" b="1"/>
              <a:t>number[i], </a:t>
            </a:r>
            <a:r>
              <a:rPr lang="zh-CN" altLang="en-US" sz="2000" b="1"/>
              <a:t>按二元组</a:t>
            </a:r>
            <a:r>
              <a:rPr lang="en-US" altLang="zh-CN" sz="2000" b="1"/>
              <a:t>(number[i],i)</a:t>
            </a:r>
            <a:r>
              <a:rPr lang="zh-CN" altLang="en-US" sz="2000" b="1"/>
              <a:t>次序排在</a:t>
            </a:r>
            <a:r>
              <a:rPr lang="en-US" altLang="zh-CN" sz="2000" b="1"/>
              <a:t>Pi</a:t>
            </a:r>
            <a:r>
              <a:rPr lang="zh-CN" altLang="en-US" sz="2000" b="1"/>
              <a:t>之前的竞争进程数量是有限的</a:t>
            </a:r>
            <a:r>
              <a:rPr lang="en-US" altLang="zh-CN" sz="2000" b="1"/>
              <a:t>, </a:t>
            </a:r>
            <a:r>
              <a:rPr lang="zh-CN" altLang="en-US" sz="2000" b="1"/>
              <a:t>在最坏情况下</a:t>
            </a:r>
            <a:r>
              <a:rPr lang="en-US" altLang="zh-CN" sz="2000" b="1"/>
              <a:t>Pi</a:t>
            </a:r>
            <a:r>
              <a:rPr lang="zh-CN" altLang="en-US" sz="2000" b="1"/>
              <a:t>将等待</a:t>
            </a:r>
            <a:r>
              <a:rPr lang="en-US" altLang="zh-CN" sz="2000" b="1"/>
              <a:t>n-1</a:t>
            </a:r>
            <a:r>
              <a:rPr lang="zh-CN" altLang="en-US" sz="2000" b="1"/>
              <a:t>个排在其前面的进程进入并离开临界区后获得进入临界区的资格</a:t>
            </a:r>
            <a:r>
              <a:rPr lang="en-US" altLang="zh-CN" sz="2000" b="1"/>
              <a:t>, </a:t>
            </a:r>
            <a:r>
              <a:rPr lang="zh-CN" altLang="en-US" sz="2000" b="1"/>
              <a:t>因而满足有限等待性</a:t>
            </a:r>
            <a:r>
              <a:rPr lang="en-US" altLang="zh-CN" sz="2000" b="1"/>
              <a:t>.</a:t>
            </a:r>
            <a:endParaRPr lang="en-US" altLang="zh-CN" sz="2000" b="1"/>
          </a:p>
          <a:p>
            <a:pPr>
              <a:lnSpc>
                <a:spcPct val="80000"/>
              </a:lnSpc>
            </a:pPr>
            <a:endParaRPr lang="zh-CN" altLang="en-US" sz="2000"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987">
                                            <p:txEl>
                                              <p:charRg st="0" end="22"/>
                                            </p:txEl>
                                          </p:spTgt>
                                        </p:tgtEl>
                                        <p:attrNameLst>
                                          <p:attrName>style.visibility</p:attrName>
                                        </p:attrNameLst>
                                      </p:cBhvr>
                                      <p:to>
                                        <p:strVal val="visible"/>
                                      </p:to>
                                    </p:set>
                                    <p:anim calcmode="lin" valueType="num">
                                      <p:cBhvr additive="base">
                                        <p:cTn id="7" dur="500" fill="hold"/>
                                        <p:tgtEl>
                                          <p:spTgt spid="41987">
                                            <p:txEl>
                                              <p:charRg st="0" end="2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987">
                                            <p:txEl>
                                              <p:charRg st="0" end="2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1987">
                                            <p:txEl>
                                              <p:charRg st="22" end="163"/>
                                            </p:txEl>
                                          </p:spTgt>
                                        </p:tgtEl>
                                        <p:attrNameLst>
                                          <p:attrName>style.visibility</p:attrName>
                                        </p:attrNameLst>
                                      </p:cBhvr>
                                      <p:to>
                                        <p:strVal val="visible"/>
                                      </p:to>
                                    </p:set>
                                    <p:anim calcmode="lin" valueType="num">
                                      <p:cBhvr additive="base">
                                        <p:cTn id="11" dur="500" fill="hold"/>
                                        <p:tgtEl>
                                          <p:spTgt spid="41987">
                                            <p:txEl>
                                              <p:charRg st="22" end="16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1987">
                                            <p:txEl>
                                              <p:charRg st="22" end="16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1987">
                                            <p:txEl>
                                              <p:charRg st="163" end="177"/>
                                            </p:txEl>
                                          </p:spTgt>
                                        </p:tgtEl>
                                        <p:attrNameLst>
                                          <p:attrName>style.visibility</p:attrName>
                                        </p:attrNameLst>
                                      </p:cBhvr>
                                      <p:to>
                                        <p:strVal val="visible"/>
                                      </p:to>
                                    </p:set>
                                    <p:anim calcmode="lin" valueType="num">
                                      <p:cBhvr additive="base">
                                        <p:cTn id="17" dur="500" fill="hold"/>
                                        <p:tgtEl>
                                          <p:spTgt spid="41987">
                                            <p:txEl>
                                              <p:charRg st="163" end="177"/>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1987">
                                            <p:txEl>
                                              <p:charRg st="163" end="177"/>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1987">
                                            <p:txEl>
                                              <p:charRg st="177" end="270"/>
                                            </p:txEl>
                                          </p:spTgt>
                                        </p:tgtEl>
                                        <p:attrNameLst>
                                          <p:attrName>style.visibility</p:attrName>
                                        </p:attrNameLst>
                                      </p:cBhvr>
                                      <p:to>
                                        <p:strVal val="visible"/>
                                      </p:to>
                                    </p:set>
                                    <p:anim calcmode="lin" valueType="num">
                                      <p:cBhvr additive="base">
                                        <p:cTn id="21" dur="500" fill="hold"/>
                                        <p:tgtEl>
                                          <p:spTgt spid="41987">
                                            <p:txEl>
                                              <p:charRg st="177" end="27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1987">
                                            <p:txEl>
                                              <p:charRg st="177" end="270"/>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41987">
                                            <p:txEl>
                                              <p:charRg st="270" end="293"/>
                                            </p:txEl>
                                          </p:spTgt>
                                        </p:tgtEl>
                                        <p:attrNameLst>
                                          <p:attrName>style.visibility</p:attrName>
                                        </p:attrNameLst>
                                      </p:cBhvr>
                                      <p:to>
                                        <p:strVal val="visible"/>
                                      </p:to>
                                    </p:set>
                                    <p:anim calcmode="lin" valueType="num">
                                      <p:cBhvr additive="base">
                                        <p:cTn id="27" dur="500" fill="hold"/>
                                        <p:tgtEl>
                                          <p:spTgt spid="41987">
                                            <p:txEl>
                                              <p:charRg st="270" end="29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1987">
                                            <p:txEl>
                                              <p:charRg st="270" end="293"/>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41987">
                                            <p:txEl>
                                              <p:charRg st="293" end="423"/>
                                            </p:txEl>
                                          </p:spTgt>
                                        </p:tgtEl>
                                        <p:attrNameLst>
                                          <p:attrName>style.visibility</p:attrName>
                                        </p:attrNameLst>
                                      </p:cBhvr>
                                      <p:to>
                                        <p:strVal val="visible"/>
                                      </p:to>
                                    </p:set>
                                    <p:anim calcmode="lin" valueType="num">
                                      <p:cBhvr additive="base">
                                        <p:cTn id="31" dur="500" fill="hold"/>
                                        <p:tgtEl>
                                          <p:spTgt spid="41987">
                                            <p:txEl>
                                              <p:charRg st="293" end="42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1987">
                                            <p:txEl>
                                              <p:charRg st="293" end="42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3010" name="标题 43009"/>
          <p:cNvSpPr>
            <a:spLocks noGrp="1"/>
          </p:cNvSpPr>
          <p:nvPr>
            <p:ph type="title"/>
          </p:nvPr>
        </p:nvSpPr>
        <p:spPr>
          <a:xfrm>
            <a:off x="685800" y="533400"/>
            <a:ext cx="7772400" cy="1143000"/>
          </a:xfrm>
        </p:spPr>
        <p:txBody>
          <a:bodyPr anchor="b"/>
          <a:p>
            <a:r>
              <a:rPr lang="en-US" altLang="zh-CN"/>
              <a:t>Eisenberg/Mcguire</a:t>
            </a:r>
            <a:r>
              <a:rPr lang="zh-CN" altLang="en-US" b="1"/>
              <a:t>算法</a:t>
            </a:r>
            <a:endParaRPr lang="zh-CN" altLang="en-US"/>
          </a:p>
        </p:txBody>
      </p:sp>
      <p:sp>
        <p:nvSpPr>
          <p:cNvPr id="43011" name="文本框 43010"/>
          <p:cNvSpPr txBox="1"/>
          <p:nvPr/>
        </p:nvSpPr>
        <p:spPr>
          <a:xfrm>
            <a:off x="914400" y="1905000"/>
            <a:ext cx="7467600" cy="1004888"/>
          </a:xfrm>
          <a:prstGeom prst="rect">
            <a:avLst/>
          </a:prstGeom>
          <a:noFill/>
          <a:ln w="9525">
            <a:noFill/>
          </a:ln>
        </p:spPr>
        <p:txBody>
          <a:bodyPr>
            <a:spAutoFit/>
          </a:bodyPr>
          <a:p>
            <a:pPr>
              <a:spcBef>
                <a:spcPct val="50000"/>
              </a:spcBef>
            </a:pPr>
            <a:r>
              <a:rPr lang="en-US" altLang="zh-CN" sz="2400">
                <a:latin typeface="Comic Sans MS" panose="030F0702030302020204" pitchFamily="66" charset="0"/>
              </a:rPr>
              <a:t>enum flag[0,…,n-1] (idle, want_in, in_cs);</a:t>
            </a:r>
            <a:r>
              <a:rPr lang="en-US" altLang="zh-CN" sz="2400">
                <a:latin typeface="Times New Roman" panose="02020603050405020304" pitchFamily="18" charset="0"/>
              </a:rPr>
              <a:t>  </a:t>
            </a:r>
            <a:endParaRPr lang="en-US" altLang="zh-CN" sz="2400">
              <a:latin typeface="Times New Roman" panose="02020603050405020304" pitchFamily="18" charset="0"/>
            </a:endParaRPr>
          </a:p>
          <a:p>
            <a:pPr>
              <a:spcBef>
                <a:spcPct val="50000"/>
              </a:spcBef>
            </a:pPr>
            <a:r>
              <a:rPr lang="en-US" altLang="zh-CN" sz="2400">
                <a:latin typeface="Comic Sans MS" panose="030F0702030302020204" pitchFamily="66" charset="0"/>
              </a:rPr>
              <a:t>int turn;  //0..n-1;</a:t>
            </a:r>
            <a:r>
              <a:rPr lang="en-US" altLang="zh-CN" sz="2400">
                <a:latin typeface="Times New Roman" panose="02020603050405020304" pitchFamily="18" charset="0"/>
              </a:rPr>
              <a:t> </a:t>
            </a:r>
            <a:r>
              <a:rPr lang="zh-CN" altLang="en-US" sz="2400">
                <a:latin typeface="Times New Roman" panose="02020603050405020304" pitchFamily="18" charset="0"/>
              </a:rPr>
              <a:t>初始任意</a:t>
            </a:r>
            <a:endParaRPr lang="zh-CN" altLang="en-US" sz="2400" b="0">
              <a:latin typeface="Times New Roman" panose="02020603050405020304" pitchFamily="18" charset="0"/>
            </a:endParaRPr>
          </a:p>
        </p:txBody>
      </p:sp>
      <p:sp>
        <p:nvSpPr>
          <p:cNvPr id="43012" name="直接连接符 43011"/>
          <p:cNvSpPr/>
          <p:nvPr/>
        </p:nvSpPr>
        <p:spPr>
          <a:xfrm>
            <a:off x="7924800" y="5181600"/>
            <a:ext cx="1588" cy="152400"/>
          </a:xfrm>
          <a:prstGeom prst="line">
            <a:avLst/>
          </a:prstGeom>
          <a:ln w="28575" cap="flat" cmpd="sng">
            <a:solidFill>
              <a:schemeClr val="tx1"/>
            </a:solidFill>
            <a:prstDash val="solid"/>
            <a:headEnd type="none" w="med" len="med"/>
            <a:tailEnd type="none" w="med" len="med"/>
          </a:ln>
        </p:spPr>
      </p:sp>
      <p:grpSp>
        <p:nvGrpSpPr>
          <p:cNvPr id="43013" name="组合 43012"/>
          <p:cNvGrpSpPr/>
          <p:nvPr/>
        </p:nvGrpSpPr>
        <p:grpSpPr>
          <a:xfrm>
            <a:off x="1066800" y="4572000"/>
            <a:ext cx="7239000" cy="1692275"/>
            <a:chOff x="0" y="0"/>
            <a:chExt cx="4560" cy="1066"/>
          </a:xfrm>
        </p:grpSpPr>
        <p:sp>
          <p:nvSpPr>
            <p:cNvPr id="43014" name="直接连接符 43013"/>
            <p:cNvSpPr/>
            <p:nvPr/>
          </p:nvSpPr>
          <p:spPr>
            <a:xfrm>
              <a:off x="96" y="384"/>
              <a:ext cx="4224" cy="1"/>
            </a:xfrm>
            <a:prstGeom prst="line">
              <a:avLst/>
            </a:prstGeom>
            <a:ln w="38100" cap="flat" cmpd="sng">
              <a:solidFill>
                <a:schemeClr val="tx1"/>
              </a:solidFill>
              <a:prstDash val="solid"/>
              <a:headEnd type="none" w="med" len="med"/>
              <a:tailEnd type="none" w="med" len="med"/>
            </a:ln>
          </p:spPr>
        </p:sp>
        <p:sp>
          <p:nvSpPr>
            <p:cNvPr id="43015" name="直接连接符 43014"/>
            <p:cNvSpPr/>
            <p:nvPr/>
          </p:nvSpPr>
          <p:spPr>
            <a:xfrm>
              <a:off x="96" y="336"/>
              <a:ext cx="1" cy="96"/>
            </a:xfrm>
            <a:prstGeom prst="line">
              <a:avLst/>
            </a:prstGeom>
            <a:ln w="28575" cap="flat" cmpd="sng">
              <a:solidFill>
                <a:schemeClr val="tx1"/>
              </a:solidFill>
              <a:prstDash val="solid"/>
              <a:headEnd type="none" w="med" len="med"/>
              <a:tailEnd type="none" w="med" len="med"/>
            </a:ln>
          </p:spPr>
        </p:sp>
        <p:sp>
          <p:nvSpPr>
            <p:cNvPr id="43016" name="直接连接符 43015"/>
            <p:cNvSpPr/>
            <p:nvPr/>
          </p:nvSpPr>
          <p:spPr>
            <a:xfrm>
              <a:off x="1440" y="336"/>
              <a:ext cx="1" cy="96"/>
            </a:xfrm>
            <a:prstGeom prst="line">
              <a:avLst/>
            </a:prstGeom>
            <a:ln w="28575" cap="flat" cmpd="sng">
              <a:solidFill>
                <a:schemeClr val="tx1"/>
              </a:solidFill>
              <a:prstDash val="solid"/>
              <a:headEnd type="none" w="med" len="med"/>
              <a:tailEnd type="none" w="med" len="med"/>
            </a:ln>
          </p:spPr>
        </p:sp>
        <p:sp>
          <p:nvSpPr>
            <p:cNvPr id="43017" name="直接连接符 43016"/>
            <p:cNvSpPr/>
            <p:nvPr/>
          </p:nvSpPr>
          <p:spPr>
            <a:xfrm>
              <a:off x="2832" y="336"/>
              <a:ext cx="1" cy="96"/>
            </a:xfrm>
            <a:prstGeom prst="line">
              <a:avLst/>
            </a:prstGeom>
            <a:ln w="28575" cap="flat" cmpd="sng">
              <a:solidFill>
                <a:schemeClr val="tx1"/>
              </a:solidFill>
              <a:prstDash val="solid"/>
              <a:headEnd type="none" w="med" len="med"/>
              <a:tailEnd type="none" w="med" len="med"/>
            </a:ln>
          </p:spPr>
        </p:sp>
        <p:sp>
          <p:nvSpPr>
            <p:cNvPr id="43018" name="文本框 43017"/>
            <p:cNvSpPr txBox="1"/>
            <p:nvPr/>
          </p:nvSpPr>
          <p:spPr>
            <a:xfrm>
              <a:off x="0" y="48"/>
              <a:ext cx="240" cy="288"/>
            </a:xfrm>
            <a:prstGeom prst="rect">
              <a:avLst/>
            </a:prstGeom>
            <a:noFill/>
            <a:ln w="9525">
              <a:noFill/>
            </a:ln>
          </p:spPr>
          <p:txBody>
            <a:bodyPr>
              <a:spAutoFit/>
            </a:bodyPr>
            <a:p>
              <a:pPr>
                <a:spcBef>
                  <a:spcPct val="50000"/>
                </a:spcBef>
              </a:pPr>
              <a:r>
                <a:rPr lang="en-US" altLang="zh-CN" sz="2400" b="0">
                  <a:latin typeface="Comic Sans MS" panose="030F0702030302020204" pitchFamily="66" charset="0"/>
                </a:rPr>
                <a:t>0</a:t>
              </a:r>
              <a:endParaRPr lang="en-US" altLang="zh-CN" sz="2400" b="0">
                <a:latin typeface="Times New Roman" panose="02020603050405020304" pitchFamily="18" charset="0"/>
              </a:endParaRPr>
            </a:p>
          </p:txBody>
        </p:sp>
        <p:sp>
          <p:nvSpPr>
            <p:cNvPr id="43019" name="文本框 43018"/>
            <p:cNvSpPr txBox="1"/>
            <p:nvPr/>
          </p:nvSpPr>
          <p:spPr>
            <a:xfrm>
              <a:off x="1248" y="48"/>
              <a:ext cx="288" cy="288"/>
            </a:xfrm>
            <a:prstGeom prst="rect">
              <a:avLst/>
            </a:prstGeom>
            <a:noFill/>
            <a:ln w="9525">
              <a:noFill/>
            </a:ln>
          </p:spPr>
          <p:txBody>
            <a:bodyPr>
              <a:spAutoFit/>
            </a:bodyPr>
            <a:p>
              <a:pPr>
                <a:spcBef>
                  <a:spcPct val="50000"/>
                </a:spcBef>
              </a:pPr>
              <a:r>
                <a:rPr lang="en-US" altLang="zh-CN" sz="2400" b="0">
                  <a:latin typeface="Comic Sans MS" panose="030F0702030302020204" pitchFamily="66" charset="0"/>
                </a:rPr>
                <a:t>  </a:t>
              </a:r>
              <a:r>
                <a:rPr lang="zh-CN" altLang="en-US" sz="2400" b="0" dirty="0">
                  <a:latin typeface="Comic Sans MS" panose="030F0702030302020204" pitchFamily="66" charset="0"/>
                </a:rPr>
                <a:t>i</a:t>
              </a:r>
              <a:r>
                <a:rPr lang="zh-CN" altLang="en-US" sz="2400" b="0" dirty="0">
                  <a:latin typeface="Times New Roman" panose="02020603050405020304" pitchFamily="18" charset="0"/>
                </a:rPr>
                <a:t> </a:t>
              </a:r>
              <a:endParaRPr lang="zh-CN" altLang="en-US" sz="2400" b="0" dirty="0">
                <a:latin typeface="Times New Roman" panose="02020603050405020304" pitchFamily="18" charset="0"/>
              </a:endParaRPr>
            </a:p>
          </p:txBody>
        </p:sp>
        <p:sp>
          <p:nvSpPr>
            <p:cNvPr id="43020" name="文本框 43019"/>
            <p:cNvSpPr txBox="1"/>
            <p:nvPr/>
          </p:nvSpPr>
          <p:spPr>
            <a:xfrm>
              <a:off x="2640" y="48"/>
              <a:ext cx="576" cy="288"/>
            </a:xfrm>
            <a:prstGeom prst="rect">
              <a:avLst/>
            </a:prstGeom>
            <a:noFill/>
            <a:ln w="9525">
              <a:noFill/>
            </a:ln>
          </p:spPr>
          <p:txBody>
            <a:bodyPr>
              <a:spAutoFit/>
            </a:bodyPr>
            <a:p>
              <a:pPr>
                <a:spcBef>
                  <a:spcPct val="50000"/>
                </a:spcBef>
              </a:pPr>
              <a:r>
                <a:rPr lang="en-US" altLang="zh-CN" sz="2400" b="0">
                  <a:latin typeface="Comic Sans MS" panose="030F0702030302020204" pitchFamily="66" charset="0"/>
                </a:rPr>
                <a:t>turn</a:t>
              </a:r>
              <a:endParaRPr lang="en-US" altLang="zh-CN" sz="2400" b="0">
                <a:latin typeface="Times New Roman" panose="02020603050405020304" pitchFamily="18" charset="0"/>
              </a:endParaRPr>
            </a:p>
          </p:txBody>
        </p:sp>
        <p:sp>
          <p:nvSpPr>
            <p:cNvPr id="43021" name="文本框 43020"/>
            <p:cNvSpPr txBox="1"/>
            <p:nvPr/>
          </p:nvSpPr>
          <p:spPr>
            <a:xfrm>
              <a:off x="4128" y="0"/>
              <a:ext cx="432" cy="288"/>
            </a:xfrm>
            <a:prstGeom prst="rect">
              <a:avLst/>
            </a:prstGeom>
            <a:noFill/>
            <a:ln w="9525">
              <a:noFill/>
            </a:ln>
          </p:spPr>
          <p:txBody>
            <a:bodyPr>
              <a:spAutoFit/>
            </a:bodyPr>
            <a:p>
              <a:pPr>
                <a:spcBef>
                  <a:spcPct val="50000"/>
                </a:spcBef>
              </a:pPr>
              <a:r>
                <a:rPr lang="en-US" altLang="zh-CN" sz="2400" b="0">
                  <a:latin typeface="Comic Sans MS" panose="030F0702030302020204" pitchFamily="66" charset="0"/>
                </a:rPr>
                <a:t>n-1</a:t>
              </a:r>
              <a:endParaRPr lang="en-US" altLang="zh-CN" sz="2400" b="0">
                <a:latin typeface="Times New Roman" panose="02020603050405020304" pitchFamily="18" charset="0"/>
              </a:endParaRPr>
            </a:p>
          </p:txBody>
        </p:sp>
        <p:sp>
          <p:nvSpPr>
            <p:cNvPr id="43022" name="直接连接符 43021"/>
            <p:cNvSpPr/>
            <p:nvPr/>
          </p:nvSpPr>
          <p:spPr>
            <a:xfrm>
              <a:off x="96" y="720"/>
              <a:ext cx="1344" cy="1"/>
            </a:xfrm>
            <a:prstGeom prst="line">
              <a:avLst/>
            </a:prstGeom>
            <a:ln w="28575" cap="flat" cmpd="sng">
              <a:solidFill>
                <a:schemeClr val="tx1"/>
              </a:solidFill>
              <a:prstDash val="solid"/>
              <a:headEnd type="none" w="med" len="med"/>
              <a:tailEnd type="triangle" w="med" len="med"/>
            </a:ln>
          </p:spPr>
        </p:sp>
        <p:sp>
          <p:nvSpPr>
            <p:cNvPr id="43023" name="直接连接符 43022"/>
            <p:cNvSpPr/>
            <p:nvPr/>
          </p:nvSpPr>
          <p:spPr>
            <a:xfrm>
              <a:off x="2832" y="720"/>
              <a:ext cx="1488" cy="1"/>
            </a:xfrm>
            <a:prstGeom prst="line">
              <a:avLst/>
            </a:prstGeom>
            <a:ln w="28575" cap="flat" cmpd="sng">
              <a:solidFill>
                <a:schemeClr val="tx1"/>
              </a:solidFill>
              <a:prstDash val="solid"/>
              <a:headEnd type="none" w="med" len="med"/>
              <a:tailEnd type="triangle" w="med" len="med"/>
            </a:ln>
          </p:spPr>
        </p:sp>
        <p:sp>
          <p:nvSpPr>
            <p:cNvPr id="43024" name="文本框 43023"/>
            <p:cNvSpPr txBox="1"/>
            <p:nvPr/>
          </p:nvSpPr>
          <p:spPr>
            <a:xfrm>
              <a:off x="480" y="816"/>
              <a:ext cx="576" cy="250"/>
            </a:xfrm>
            <a:prstGeom prst="rect">
              <a:avLst/>
            </a:prstGeom>
            <a:noFill/>
            <a:ln w="9525">
              <a:noFill/>
            </a:ln>
          </p:spPr>
          <p:txBody>
            <a:bodyPr>
              <a:spAutoFit/>
            </a:bodyPr>
            <a:p>
              <a:pPr>
                <a:spcBef>
                  <a:spcPct val="50000"/>
                </a:spcBef>
              </a:pPr>
              <a:r>
                <a:rPr lang="zh-CN" altLang="en-US">
                  <a:latin typeface="Comic Sans MS" panose="030F0702030302020204" pitchFamily="66" charset="0"/>
                </a:rPr>
                <a:t>先于</a:t>
              </a:r>
              <a:r>
                <a:rPr lang="en-US" altLang="zh-CN">
                  <a:latin typeface="Comic Sans MS" panose="030F0702030302020204" pitchFamily="66" charset="0"/>
                </a:rPr>
                <a:t>i</a:t>
              </a:r>
              <a:endParaRPr lang="en-US" altLang="zh-CN" sz="2400" b="0">
                <a:latin typeface="Times New Roman" panose="02020603050405020304" pitchFamily="18" charset="0"/>
              </a:endParaRPr>
            </a:p>
          </p:txBody>
        </p:sp>
        <p:sp>
          <p:nvSpPr>
            <p:cNvPr id="43025" name="文本框 43024"/>
            <p:cNvSpPr txBox="1"/>
            <p:nvPr/>
          </p:nvSpPr>
          <p:spPr>
            <a:xfrm>
              <a:off x="3264" y="816"/>
              <a:ext cx="624" cy="250"/>
            </a:xfrm>
            <a:prstGeom prst="rect">
              <a:avLst/>
            </a:prstGeom>
            <a:noFill/>
            <a:ln w="9525">
              <a:noFill/>
            </a:ln>
          </p:spPr>
          <p:txBody>
            <a:bodyPr>
              <a:spAutoFit/>
            </a:bodyPr>
            <a:p>
              <a:pPr>
                <a:spcBef>
                  <a:spcPct val="50000"/>
                </a:spcBef>
              </a:pPr>
              <a:r>
                <a:rPr lang="zh-CN" altLang="en-US">
                  <a:latin typeface="Comic Sans MS" panose="030F0702030302020204" pitchFamily="66" charset="0"/>
                </a:rPr>
                <a:t>先于</a:t>
              </a:r>
              <a:r>
                <a:rPr lang="en-US" altLang="zh-CN">
                  <a:latin typeface="Comic Sans MS" panose="030F0702030302020204" pitchFamily="66" charset="0"/>
                </a:rPr>
                <a:t>i</a:t>
              </a:r>
              <a:endParaRPr lang="en-US" altLang="zh-CN" sz="2400" b="0">
                <a:latin typeface="Times New Roman" panose="02020603050405020304" pitchFamily="18" charset="0"/>
              </a:endParaRPr>
            </a:p>
          </p:txBody>
        </p:sp>
      </p:grpSp>
      <p:sp>
        <p:nvSpPr>
          <p:cNvPr id="43026" name="文本框 43025"/>
          <p:cNvSpPr txBox="1"/>
          <p:nvPr/>
        </p:nvSpPr>
        <p:spPr>
          <a:xfrm>
            <a:off x="1524000" y="3048000"/>
            <a:ext cx="6503988" cy="1333500"/>
          </a:xfrm>
          <a:prstGeom prst="rect">
            <a:avLst/>
          </a:prstGeom>
          <a:noFill/>
          <a:ln w="9525">
            <a:noFill/>
          </a:ln>
        </p:spPr>
        <p:txBody>
          <a:bodyPr>
            <a:spAutoFit/>
          </a:bodyPr>
          <a:p>
            <a:pPr>
              <a:lnSpc>
                <a:spcPct val="80000"/>
              </a:lnSpc>
              <a:spcBef>
                <a:spcPct val="50000"/>
              </a:spcBef>
            </a:pPr>
            <a:r>
              <a:rPr lang="zh-CN" altLang="en-US" sz="2400" dirty="0">
                <a:latin typeface="Comic Sans MS" panose="030F0702030302020204" pitchFamily="66" charset="0"/>
              </a:rPr>
              <a:t>flag[i]==idle</a:t>
            </a:r>
            <a:r>
              <a:rPr lang="zh-CN" altLang="en-US" sz="2400" dirty="0">
                <a:latin typeface="Times New Roman" panose="02020603050405020304" pitchFamily="18" charset="0"/>
              </a:rPr>
              <a:t>:  进程</a:t>
            </a:r>
            <a:r>
              <a:rPr lang="zh-CN" altLang="en-US" sz="2400" b="0" dirty="0">
                <a:latin typeface="Comic Sans MS" panose="030F0702030302020204" pitchFamily="66" charset="0"/>
              </a:rPr>
              <a:t>Pi</a:t>
            </a:r>
            <a:r>
              <a:rPr lang="zh-CN" altLang="en-US" sz="2400" dirty="0">
                <a:latin typeface="Times New Roman" panose="02020603050405020304" pitchFamily="18" charset="0"/>
              </a:rPr>
              <a:t>不想进入临界区</a:t>
            </a:r>
            <a:endParaRPr lang="zh-CN" altLang="en-US" sz="2400" dirty="0">
              <a:latin typeface="Times New Roman" panose="02020603050405020304" pitchFamily="18" charset="0"/>
            </a:endParaRPr>
          </a:p>
          <a:p>
            <a:pPr>
              <a:lnSpc>
                <a:spcPct val="80000"/>
              </a:lnSpc>
              <a:spcBef>
                <a:spcPct val="50000"/>
              </a:spcBef>
            </a:pPr>
            <a:r>
              <a:rPr lang="zh-CN" altLang="en-US" sz="2400" dirty="0">
                <a:latin typeface="Comic Sans MS" panose="030F0702030302020204" pitchFamily="66" charset="0"/>
              </a:rPr>
              <a:t>flag[i]==want_in</a:t>
            </a:r>
            <a:r>
              <a:rPr lang="zh-CN" altLang="en-US" sz="2400" dirty="0">
                <a:latin typeface="Times New Roman" panose="02020603050405020304" pitchFamily="18" charset="0"/>
              </a:rPr>
              <a:t>:   进程</a:t>
            </a:r>
            <a:r>
              <a:rPr lang="zh-CN" altLang="en-US" sz="2400" b="0" dirty="0">
                <a:latin typeface="Comic Sans MS" panose="030F0702030302020204" pitchFamily="66" charset="0"/>
              </a:rPr>
              <a:t>Pi</a:t>
            </a:r>
            <a:r>
              <a:rPr lang="zh-CN" altLang="en-US" sz="2400" dirty="0">
                <a:latin typeface="Times New Roman" panose="02020603050405020304" pitchFamily="18" charset="0"/>
              </a:rPr>
              <a:t>想进入临界区</a:t>
            </a:r>
            <a:endParaRPr lang="zh-CN" altLang="en-US" sz="2400" dirty="0">
              <a:latin typeface="Times New Roman" panose="02020603050405020304" pitchFamily="18" charset="0"/>
            </a:endParaRPr>
          </a:p>
          <a:p>
            <a:pPr>
              <a:lnSpc>
                <a:spcPct val="80000"/>
              </a:lnSpc>
              <a:spcBef>
                <a:spcPct val="50000"/>
              </a:spcBef>
            </a:pPr>
            <a:r>
              <a:rPr lang="zh-CN" altLang="en-US" sz="2400" dirty="0">
                <a:latin typeface="Comic Sans MS" panose="030F0702030302020204" pitchFamily="66" charset="0"/>
              </a:rPr>
              <a:t>flag[i]==in_cs</a:t>
            </a:r>
            <a:r>
              <a:rPr lang="zh-CN" altLang="en-US" sz="2400" dirty="0">
                <a:latin typeface="Times New Roman" panose="02020603050405020304" pitchFamily="18" charset="0"/>
              </a:rPr>
              <a:t>:   进程</a:t>
            </a:r>
            <a:r>
              <a:rPr lang="zh-CN" altLang="en-US" sz="2400" b="0" dirty="0">
                <a:latin typeface="Comic Sans MS" panose="030F0702030302020204" pitchFamily="66" charset="0"/>
              </a:rPr>
              <a:t>Pi</a:t>
            </a:r>
            <a:r>
              <a:rPr lang="zh-CN" altLang="en-US" sz="2400" dirty="0">
                <a:latin typeface="Times New Roman" panose="02020603050405020304" pitchFamily="18" charset="0"/>
              </a:rPr>
              <a:t>想进入或已进入临界区</a:t>
            </a:r>
            <a:endParaRPr lang="zh-CN" altLang="en-US" sz="2400" b="0" dirty="0">
              <a:latin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4034" name="标题 44033"/>
          <p:cNvSpPr>
            <a:spLocks noGrp="1"/>
          </p:cNvSpPr>
          <p:nvPr>
            <p:ph type="title"/>
          </p:nvPr>
        </p:nvSpPr>
        <p:spPr>
          <a:xfrm>
            <a:off x="685800" y="457200"/>
            <a:ext cx="7772400" cy="1143000"/>
          </a:xfrm>
        </p:spPr>
        <p:txBody>
          <a:bodyPr anchor="b"/>
          <a:p>
            <a:r>
              <a:rPr lang="en-US" altLang="zh-CN"/>
              <a:t>Eisenberg/Mcguire</a:t>
            </a:r>
            <a:r>
              <a:rPr lang="zh-CN" altLang="en-US" b="1"/>
              <a:t>算法</a:t>
            </a:r>
            <a:endParaRPr lang="zh-CN" altLang="en-US"/>
          </a:p>
        </p:txBody>
      </p:sp>
      <p:sp>
        <p:nvSpPr>
          <p:cNvPr id="44035" name="文本框 44034"/>
          <p:cNvSpPr txBox="1"/>
          <p:nvPr/>
        </p:nvSpPr>
        <p:spPr>
          <a:xfrm>
            <a:off x="914400" y="1676400"/>
            <a:ext cx="7391400" cy="5199063"/>
          </a:xfrm>
          <a:prstGeom prst="rect">
            <a:avLst/>
          </a:prstGeom>
          <a:noFill/>
          <a:ln w="9525">
            <a:noFill/>
          </a:ln>
        </p:spPr>
        <p:txBody>
          <a:bodyPr>
            <a:spAutoFit/>
          </a:bodyPr>
          <a:p>
            <a:pPr>
              <a:spcBef>
                <a:spcPct val="50000"/>
              </a:spcBef>
            </a:pPr>
            <a:r>
              <a:rPr lang="zh-CN" altLang="en-US" dirty="0">
                <a:latin typeface="Comic Sans MS" panose="030F0702030302020204" pitchFamily="66" charset="0"/>
              </a:rPr>
              <a:t>Pi进入:</a:t>
            </a:r>
            <a:endParaRPr lang="zh-CN" altLang="en-US" sz="2400" dirty="0">
              <a:latin typeface="Comic Sans MS" panose="030F0702030302020204" pitchFamily="66" charset="0"/>
            </a:endParaRPr>
          </a:p>
          <a:p>
            <a:pPr>
              <a:lnSpc>
                <a:spcPct val="90000"/>
              </a:lnSpc>
              <a:spcBef>
                <a:spcPct val="30000"/>
              </a:spcBef>
            </a:pPr>
            <a:r>
              <a:rPr lang="zh-CN" altLang="en-US" dirty="0">
                <a:latin typeface="Comic Sans MS" panose="030F0702030302020204" pitchFamily="66" charset="0"/>
              </a:rPr>
              <a:t>Do{</a:t>
            </a:r>
            <a:endParaRPr lang="zh-CN" altLang="en-US" dirty="0">
              <a:latin typeface="Comic Sans MS" panose="030F0702030302020204" pitchFamily="66" charset="0"/>
            </a:endParaRPr>
          </a:p>
          <a:p>
            <a:pPr>
              <a:lnSpc>
                <a:spcPct val="90000"/>
              </a:lnSpc>
              <a:spcBef>
                <a:spcPct val="30000"/>
              </a:spcBef>
            </a:pPr>
            <a:r>
              <a:rPr lang="zh-CN" altLang="en-US" dirty="0">
                <a:latin typeface="Comic Sans MS" panose="030F0702030302020204" pitchFamily="66" charset="0"/>
              </a:rPr>
              <a:t>      flag[i]=want_in;</a:t>
            </a:r>
            <a:endParaRPr lang="zh-CN" altLang="en-US" dirty="0">
              <a:latin typeface="Comic Sans MS" panose="030F0702030302020204" pitchFamily="66" charset="0"/>
            </a:endParaRPr>
          </a:p>
          <a:p>
            <a:pPr>
              <a:lnSpc>
                <a:spcPct val="90000"/>
              </a:lnSpc>
              <a:spcBef>
                <a:spcPct val="30000"/>
              </a:spcBef>
            </a:pPr>
            <a:r>
              <a:rPr lang="zh-CN" altLang="en-US" dirty="0">
                <a:latin typeface="Comic Sans MS" panose="030F0702030302020204" pitchFamily="66" charset="0"/>
              </a:rPr>
              <a:t>      j=turn;</a:t>
            </a:r>
            <a:endParaRPr lang="zh-CN" altLang="en-US" dirty="0">
              <a:latin typeface="Comic Sans MS" panose="030F0702030302020204" pitchFamily="66" charset="0"/>
            </a:endParaRPr>
          </a:p>
          <a:p>
            <a:pPr>
              <a:lnSpc>
                <a:spcPct val="90000"/>
              </a:lnSpc>
              <a:spcBef>
                <a:spcPct val="30000"/>
              </a:spcBef>
            </a:pPr>
            <a:r>
              <a:rPr lang="zh-CN" altLang="en-US" dirty="0">
                <a:latin typeface="Comic Sans MS" panose="030F0702030302020204" pitchFamily="66" charset="0"/>
              </a:rPr>
              <a:t>      While (j!=i)</a:t>
            </a:r>
            <a:endParaRPr lang="zh-CN" altLang="en-US" dirty="0">
              <a:latin typeface="Comic Sans MS" panose="030F0702030302020204" pitchFamily="66" charset="0"/>
            </a:endParaRPr>
          </a:p>
          <a:p>
            <a:pPr>
              <a:lnSpc>
                <a:spcPct val="90000"/>
              </a:lnSpc>
              <a:spcBef>
                <a:spcPct val="30000"/>
              </a:spcBef>
            </a:pPr>
            <a:r>
              <a:rPr lang="zh-CN" altLang="en-US" dirty="0">
                <a:latin typeface="Comic Sans MS" panose="030F0702030302020204" pitchFamily="66" charset="0"/>
              </a:rPr>
              <a:t>          If (flag[j] != idle) j=turn</a:t>
            </a:r>
            <a:endParaRPr lang="zh-CN" altLang="en-US" dirty="0">
              <a:latin typeface="Comic Sans MS" panose="030F0702030302020204" pitchFamily="66" charset="0"/>
            </a:endParaRPr>
          </a:p>
          <a:p>
            <a:pPr>
              <a:lnSpc>
                <a:spcPct val="90000"/>
              </a:lnSpc>
              <a:spcBef>
                <a:spcPct val="30000"/>
              </a:spcBef>
            </a:pPr>
            <a:r>
              <a:rPr lang="zh-CN" altLang="en-US" dirty="0">
                <a:latin typeface="Comic Sans MS" panose="030F0702030302020204" pitchFamily="66" charset="0"/>
              </a:rPr>
              <a:t>          Else  j=(j+1)% n;</a:t>
            </a:r>
            <a:endParaRPr lang="zh-CN" altLang="en-US" dirty="0">
              <a:latin typeface="Comic Sans MS" panose="030F0702030302020204" pitchFamily="66" charset="0"/>
            </a:endParaRPr>
          </a:p>
          <a:p>
            <a:pPr>
              <a:lnSpc>
                <a:spcPct val="90000"/>
              </a:lnSpc>
              <a:spcBef>
                <a:spcPct val="30000"/>
              </a:spcBef>
            </a:pPr>
            <a:r>
              <a:rPr lang="zh-CN" altLang="en-US" dirty="0">
                <a:latin typeface="Comic Sans MS" panose="030F0702030302020204" pitchFamily="66" charset="0"/>
              </a:rPr>
              <a:t>      flag[i]=in_cs;</a:t>
            </a:r>
            <a:endParaRPr lang="zh-CN" altLang="en-US" dirty="0">
              <a:latin typeface="Comic Sans MS" panose="030F0702030302020204" pitchFamily="66" charset="0"/>
            </a:endParaRPr>
          </a:p>
          <a:p>
            <a:pPr>
              <a:lnSpc>
                <a:spcPct val="90000"/>
              </a:lnSpc>
              <a:spcBef>
                <a:spcPct val="30000"/>
              </a:spcBef>
            </a:pPr>
            <a:r>
              <a:rPr lang="zh-CN" altLang="en-US" dirty="0">
                <a:latin typeface="Comic Sans MS" panose="030F0702030302020204" pitchFamily="66" charset="0"/>
              </a:rPr>
              <a:t>      j=0; </a:t>
            </a:r>
            <a:endParaRPr lang="zh-CN" altLang="en-US" dirty="0">
              <a:latin typeface="Comic Sans MS" panose="030F0702030302020204" pitchFamily="66" charset="0"/>
            </a:endParaRPr>
          </a:p>
          <a:p>
            <a:pPr>
              <a:lnSpc>
                <a:spcPct val="90000"/>
              </a:lnSpc>
              <a:spcBef>
                <a:spcPct val="30000"/>
              </a:spcBef>
            </a:pPr>
            <a:r>
              <a:rPr lang="zh-CN" altLang="en-US" dirty="0">
                <a:latin typeface="Comic Sans MS" panose="030F0702030302020204" pitchFamily="66" charset="0"/>
              </a:rPr>
              <a:t>      While (j&lt;n)and(j==i or flag[j]!=in_cs) do </a:t>
            </a:r>
            <a:endParaRPr lang="zh-CN" altLang="en-US" dirty="0">
              <a:latin typeface="Comic Sans MS" panose="030F0702030302020204" pitchFamily="66" charset="0"/>
            </a:endParaRPr>
          </a:p>
          <a:p>
            <a:pPr>
              <a:lnSpc>
                <a:spcPct val="90000"/>
              </a:lnSpc>
              <a:spcBef>
                <a:spcPct val="30000"/>
              </a:spcBef>
            </a:pPr>
            <a:r>
              <a:rPr lang="zh-CN" altLang="en-US" dirty="0">
                <a:latin typeface="Comic Sans MS" panose="030F0702030302020204" pitchFamily="66" charset="0"/>
              </a:rPr>
              <a:t>          j++;</a:t>
            </a:r>
            <a:endParaRPr lang="zh-CN" altLang="en-US" dirty="0">
              <a:latin typeface="Comic Sans MS" panose="030F0702030302020204" pitchFamily="66" charset="0"/>
            </a:endParaRPr>
          </a:p>
          <a:p>
            <a:pPr>
              <a:lnSpc>
                <a:spcPct val="90000"/>
              </a:lnSpc>
              <a:spcBef>
                <a:spcPct val="30000"/>
              </a:spcBef>
            </a:pPr>
            <a:r>
              <a:rPr lang="zh-CN" altLang="en-US" dirty="0">
                <a:latin typeface="Comic Sans MS" panose="030F0702030302020204" pitchFamily="66" charset="0"/>
              </a:rPr>
              <a:t>}while (j!=n);</a:t>
            </a:r>
            <a:endParaRPr lang="zh-CN" altLang="en-US" dirty="0">
              <a:latin typeface="Comic Sans MS" panose="030F0702030302020204" pitchFamily="66" charset="0"/>
            </a:endParaRPr>
          </a:p>
          <a:p>
            <a:pPr>
              <a:lnSpc>
                <a:spcPct val="90000"/>
              </a:lnSpc>
              <a:spcBef>
                <a:spcPct val="30000"/>
              </a:spcBef>
            </a:pPr>
            <a:r>
              <a:rPr lang="zh-CN" altLang="en-US" dirty="0">
                <a:latin typeface="Comic Sans MS" panose="030F0702030302020204" pitchFamily="66" charset="0"/>
              </a:rPr>
              <a:t>turn=i;</a:t>
            </a:r>
            <a:endParaRPr lang="zh-CN" altLang="en-US" sz="2400" dirty="0">
              <a:latin typeface="Comic Sans MS" panose="030F0702030302020204" pitchFamily="66" charset="0"/>
            </a:endParaRPr>
          </a:p>
          <a:p>
            <a:pPr>
              <a:lnSpc>
                <a:spcPct val="60000"/>
              </a:lnSpc>
              <a:spcBef>
                <a:spcPct val="50000"/>
              </a:spcBef>
            </a:pPr>
            <a:endParaRPr lang="zh-CN" altLang="en-US" sz="2400" b="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035">
                                            <p:txEl>
                                              <p:charRg st="0" end="6"/>
                                            </p:txEl>
                                          </p:spTgt>
                                        </p:tgtEl>
                                        <p:attrNameLst>
                                          <p:attrName>style.visibility</p:attrName>
                                        </p:attrNameLst>
                                      </p:cBhvr>
                                      <p:to>
                                        <p:strVal val="visible"/>
                                      </p:to>
                                    </p:set>
                                    <p:animEffect transition="in" filter="wipe(left)">
                                      <p:cBhvr>
                                        <p:cTn id="7" dur="500"/>
                                        <p:tgtEl>
                                          <p:spTgt spid="44035">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4035">
                                            <p:txEl>
                                              <p:charRg st="6" end="10"/>
                                            </p:txEl>
                                          </p:spTgt>
                                        </p:tgtEl>
                                        <p:attrNameLst>
                                          <p:attrName>style.visibility</p:attrName>
                                        </p:attrNameLst>
                                      </p:cBhvr>
                                      <p:to>
                                        <p:strVal val="visible"/>
                                      </p:to>
                                    </p:set>
                                    <p:animEffect transition="in" filter="wipe(left)">
                                      <p:cBhvr>
                                        <p:cTn id="12" dur="500"/>
                                        <p:tgtEl>
                                          <p:spTgt spid="44035">
                                            <p:txEl>
                                              <p:charRg st="6"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4035">
                                            <p:txEl>
                                              <p:charRg st="10" end="33"/>
                                            </p:txEl>
                                          </p:spTgt>
                                        </p:tgtEl>
                                        <p:attrNameLst>
                                          <p:attrName>style.visibility</p:attrName>
                                        </p:attrNameLst>
                                      </p:cBhvr>
                                      <p:to>
                                        <p:strVal val="visible"/>
                                      </p:to>
                                    </p:set>
                                    <p:animEffect transition="in" filter="wipe(left)">
                                      <p:cBhvr>
                                        <p:cTn id="17" dur="500"/>
                                        <p:tgtEl>
                                          <p:spTgt spid="44035">
                                            <p:txEl>
                                              <p:charRg st="10" end="3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4035">
                                            <p:txEl>
                                              <p:charRg st="33" end="47"/>
                                            </p:txEl>
                                          </p:spTgt>
                                        </p:tgtEl>
                                        <p:attrNameLst>
                                          <p:attrName>style.visibility</p:attrName>
                                        </p:attrNameLst>
                                      </p:cBhvr>
                                      <p:to>
                                        <p:strVal val="visible"/>
                                      </p:to>
                                    </p:set>
                                    <p:animEffect transition="in" filter="wipe(left)">
                                      <p:cBhvr>
                                        <p:cTn id="22" dur="500"/>
                                        <p:tgtEl>
                                          <p:spTgt spid="44035">
                                            <p:txEl>
                                              <p:charRg st="33" end="4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4035">
                                            <p:txEl>
                                              <p:charRg st="47" end="66"/>
                                            </p:txEl>
                                          </p:spTgt>
                                        </p:tgtEl>
                                        <p:attrNameLst>
                                          <p:attrName>style.visibility</p:attrName>
                                        </p:attrNameLst>
                                      </p:cBhvr>
                                      <p:to>
                                        <p:strVal val="visible"/>
                                      </p:to>
                                    </p:set>
                                    <p:animEffect transition="in" filter="wipe(left)">
                                      <p:cBhvr>
                                        <p:cTn id="27" dur="500"/>
                                        <p:tgtEl>
                                          <p:spTgt spid="44035">
                                            <p:txEl>
                                              <p:charRg st="47" end="6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4035">
                                            <p:txEl>
                                              <p:charRg st="66" end="104"/>
                                            </p:txEl>
                                          </p:spTgt>
                                        </p:tgtEl>
                                        <p:attrNameLst>
                                          <p:attrName>style.visibility</p:attrName>
                                        </p:attrNameLst>
                                      </p:cBhvr>
                                      <p:to>
                                        <p:strVal val="visible"/>
                                      </p:to>
                                    </p:set>
                                    <p:animEffect transition="in" filter="wipe(left)">
                                      <p:cBhvr>
                                        <p:cTn id="32" dur="500"/>
                                        <p:tgtEl>
                                          <p:spTgt spid="44035">
                                            <p:txEl>
                                              <p:charRg st="66" end="10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4035">
                                            <p:txEl>
                                              <p:charRg st="104" end="132"/>
                                            </p:txEl>
                                          </p:spTgt>
                                        </p:tgtEl>
                                        <p:attrNameLst>
                                          <p:attrName>style.visibility</p:attrName>
                                        </p:attrNameLst>
                                      </p:cBhvr>
                                      <p:to>
                                        <p:strVal val="visible"/>
                                      </p:to>
                                    </p:set>
                                    <p:animEffect transition="in" filter="wipe(left)">
                                      <p:cBhvr>
                                        <p:cTn id="37" dur="500"/>
                                        <p:tgtEl>
                                          <p:spTgt spid="44035">
                                            <p:txEl>
                                              <p:charRg st="104" end="13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4035">
                                            <p:txEl>
                                              <p:charRg st="132" end="153"/>
                                            </p:txEl>
                                          </p:spTgt>
                                        </p:tgtEl>
                                        <p:attrNameLst>
                                          <p:attrName>style.visibility</p:attrName>
                                        </p:attrNameLst>
                                      </p:cBhvr>
                                      <p:to>
                                        <p:strVal val="visible"/>
                                      </p:to>
                                    </p:set>
                                    <p:animEffect transition="in" filter="wipe(left)">
                                      <p:cBhvr>
                                        <p:cTn id="42" dur="500"/>
                                        <p:tgtEl>
                                          <p:spTgt spid="44035">
                                            <p:txEl>
                                              <p:charRg st="132" end="15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4035">
                                            <p:txEl>
                                              <p:charRg st="153" end="165"/>
                                            </p:txEl>
                                          </p:spTgt>
                                        </p:tgtEl>
                                        <p:attrNameLst>
                                          <p:attrName>style.visibility</p:attrName>
                                        </p:attrNameLst>
                                      </p:cBhvr>
                                      <p:to>
                                        <p:strVal val="visible"/>
                                      </p:to>
                                    </p:set>
                                    <p:animEffect transition="in" filter="wipe(left)">
                                      <p:cBhvr>
                                        <p:cTn id="47" dur="500"/>
                                        <p:tgtEl>
                                          <p:spTgt spid="44035">
                                            <p:txEl>
                                              <p:charRg st="153" end="165"/>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4035">
                                            <p:txEl>
                                              <p:charRg st="165" end="214"/>
                                            </p:txEl>
                                          </p:spTgt>
                                        </p:tgtEl>
                                        <p:attrNameLst>
                                          <p:attrName>style.visibility</p:attrName>
                                        </p:attrNameLst>
                                      </p:cBhvr>
                                      <p:to>
                                        <p:strVal val="visible"/>
                                      </p:to>
                                    </p:set>
                                    <p:animEffect transition="in" filter="wipe(left)">
                                      <p:cBhvr>
                                        <p:cTn id="52" dur="500"/>
                                        <p:tgtEl>
                                          <p:spTgt spid="44035">
                                            <p:txEl>
                                              <p:charRg st="165" end="214"/>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44035">
                                            <p:txEl>
                                              <p:charRg st="214" end="229"/>
                                            </p:txEl>
                                          </p:spTgt>
                                        </p:tgtEl>
                                        <p:attrNameLst>
                                          <p:attrName>style.visibility</p:attrName>
                                        </p:attrNameLst>
                                      </p:cBhvr>
                                      <p:to>
                                        <p:strVal val="visible"/>
                                      </p:to>
                                    </p:set>
                                    <p:animEffect transition="in" filter="wipe(left)">
                                      <p:cBhvr>
                                        <p:cTn id="57" dur="500"/>
                                        <p:tgtEl>
                                          <p:spTgt spid="44035">
                                            <p:txEl>
                                              <p:charRg st="214" end="22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44035">
                                            <p:txEl>
                                              <p:charRg st="229" end="244"/>
                                            </p:txEl>
                                          </p:spTgt>
                                        </p:tgtEl>
                                        <p:attrNameLst>
                                          <p:attrName>style.visibility</p:attrName>
                                        </p:attrNameLst>
                                      </p:cBhvr>
                                      <p:to>
                                        <p:strVal val="visible"/>
                                      </p:to>
                                    </p:set>
                                    <p:animEffect transition="in" filter="wipe(left)">
                                      <p:cBhvr>
                                        <p:cTn id="62" dur="500"/>
                                        <p:tgtEl>
                                          <p:spTgt spid="44035">
                                            <p:txEl>
                                              <p:charRg st="229" end="244"/>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44035">
                                            <p:txEl>
                                              <p:charRg st="244" end="252"/>
                                            </p:txEl>
                                          </p:spTgt>
                                        </p:tgtEl>
                                        <p:attrNameLst>
                                          <p:attrName>style.visibility</p:attrName>
                                        </p:attrNameLst>
                                      </p:cBhvr>
                                      <p:to>
                                        <p:strVal val="visible"/>
                                      </p:to>
                                    </p:set>
                                    <p:animEffect transition="in" filter="wipe(left)">
                                      <p:cBhvr>
                                        <p:cTn id="67" dur="500"/>
                                        <p:tgtEl>
                                          <p:spTgt spid="44035">
                                            <p:txEl>
                                              <p:charRg st="244" end="25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标题 45057"/>
          <p:cNvSpPr>
            <a:spLocks noGrp="1"/>
          </p:cNvSpPr>
          <p:nvPr>
            <p:ph type="title"/>
          </p:nvPr>
        </p:nvSpPr>
        <p:spPr/>
        <p:txBody>
          <a:bodyPr anchor="b"/>
          <a:p>
            <a:r>
              <a:rPr lang="en-US" altLang="zh-CN"/>
              <a:t>Eisenberg/Mcguire</a:t>
            </a:r>
            <a:r>
              <a:rPr lang="zh-CN" altLang="en-US" b="1"/>
              <a:t>算法</a:t>
            </a:r>
            <a:endParaRPr lang="zh-CN" altLang="en-US"/>
          </a:p>
        </p:txBody>
      </p:sp>
      <p:sp>
        <p:nvSpPr>
          <p:cNvPr id="45059" name="文本框 45058"/>
          <p:cNvSpPr txBox="1"/>
          <p:nvPr/>
        </p:nvSpPr>
        <p:spPr>
          <a:xfrm>
            <a:off x="1219200" y="2057400"/>
            <a:ext cx="7620000" cy="3783013"/>
          </a:xfrm>
          <a:prstGeom prst="rect">
            <a:avLst/>
          </a:prstGeom>
          <a:noFill/>
          <a:ln w="9525">
            <a:noFill/>
          </a:ln>
        </p:spPr>
        <p:txBody>
          <a:bodyPr>
            <a:spAutoFit/>
          </a:bodyPr>
          <a:p>
            <a:pPr>
              <a:lnSpc>
                <a:spcPct val="90000"/>
              </a:lnSpc>
              <a:spcBef>
                <a:spcPct val="50000"/>
              </a:spcBef>
            </a:pPr>
            <a:endParaRPr lang="zh-CN" altLang="en-US" b="0" dirty="0">
              <a:latin typeface="Times New Roman" panose="02020603050405020304" pitchFamily="18" charset="0"/>
            </a:endParaRPr>
          </a:p>
          <a:p>
            <a:pPr>
              <a:lnSpc>
                <a:spcPct val="90000"/>
              </a:lnSpc>
              <a:spcBef>
                <a:spcPct val="50000"/>
              </a:spcBef>
            </a:pPr>
            <a:endParaRPr lang="zh-CN" altLang="en-US" b="0" dirty="0">
              <a:latin typeface="Times New Roman" panose="02020603050405020304" pitchFamily="18" charset="0"/>
            </a:endParaRPr>
          </a:p>
          <a:p>
            <a:pPr>
              <a:lnSpc>
                <a:spcPct val="90000"/>
              </a:lnSpc>
              <a:spcBef>
                <a:spcPct val="50000"/>
              </a:spcBef>
            </a:pPr>
            <a:endParaRPr lang="zh-CN" altLang="en-US" b="0" dirty="0">
              <a:latin typeface="Times New Roman" panose="02020603050405020304" pitchFamily="18" charset="0"/>
            </a:endParaRPr>
          </a:p>
          <a:p>
            <a:pPr>
              <a:lnSpc>
                <a:spcPct val="90000"/>
              </a:lnSpc>
              <a:spcBef>
                <a:spcPct val="50000"/>
              </a:spcBef>
            </a:pPr>
            <a:r>
              <a:rPr lang="zh-CN" altLang="en-US" dirty="0">
                <a:latin typeface="Comic Sans MS" panose="030F0702030302020204" pitchFamily="66" charset="0"/>
              </a:rPr>
              <a:t>Pi离开：</a:t>
            </a:r>
            <a:endParaRPr lang="zh-CN" altLang="en-US" dirty="0">
              <a:latin typeface="Comic Sans MS" panose="030F0702030302020204" pitchFamily="66" charset="0"/>
            </a:endParaRPr>
          </a:p>
          <a:p>
            <a:pPr>
              <a:lnSpc>
                <a:spcPct val="90000"/>
              </a:lnSpc>
              <a:spcBef>
                <a:spcPct val="50000"/>
              </a:spcBef>
            </a:pPr>
            <a:r>
              <a:rPr lang="zh-CN" altLang="en-US" dirty="0">
                <a:latin typeface="Comic Sans MS" panose="030F0702030302020204" pitchFamily="66" charset="0"/>
              </a:rPr>
              <a:t>j=(turn+1)% n;</a:t>
            </a:r>
            <a:endParaRPr lang="zh-CN" altLang="en-US" dirty="0">
              <a:latin typeface="Comic Sans MS" panose="030F0702030302020204" pitchFamily="66" charset="0"/>
            </a:endParaRPr>
          </a:p>
          <a:p>
            <a:pPr>
              <a:lnSpc>
                <a:spcPct val="90000"/>
              </a:lnSpc>
              <a:spcBef>
                <a:spcPct val="50000"/>
              </a:spcBef>
            </a:pPr>
            <a:r>
              <a:rPr lang="zh-CN" altLang="en-US" dirty="0">
                <a:latin typeface="Comic Sans MS" panose="030F0702030302020204" pitchFamily="66" charset="0"/>
              </a:rPr>
              <a:t>While (flag[j]==idle)</a:t>
            </a:r>
            <a:endParaRPr lang="zh-CN" altLang="en-US" dirty="0">
              <a:latin typeface="Comic Sans MS" panose="030F0702030302020204" pitchFamily="66" charset="0"/>
            </a:endParaRPr>
          </a:p>
          <a:p>
            <a:pPr>
              <a:lnSpc>
                <a:spcPct val="90000"/>
              </a:lnSpc>
              <a:spcBef>
                <a:spcPct val="50000"/>
              </a:spcBef>
            </a:pPr>
            <a:r>
              <a:rPr lang="zh-CN" altLang="en-US" dirty="0">
                <a:latin typeface="Comic Sans MS" panose="030F0702030302020204" pitchFamily="66" charset="0"/>
              </a:rPr>
              <a:t>      j=(j+1)% n;</a:t>
            </a:r>
            <a:endParaRPr lang="zh-CN" altLang="en-US" dirty="0">
              <a:latin typeface="Comic Sans MS" panose="030F0702030302020204" pitchFamily="66" charset="0"/>
            </a:endParaRPr>
          </a:p>
          <a:p>
            <a:pPr>
              <a:lnSpc>
                <a:spcPct val="90000"/>
              </a:lnSpc>
              <a:spcBef>
                <a:spcPct val="50000"/>
              </a:spcBef>
            </a:pPr>
            <a:r>
              <a:rPr lang="zh-CN" altLang="en-US" dirty="0">
                <a:latin typeface="Comic Sans MS" panose="030F0702030302020204" pitchFamily="66" charset="0"/>
              </a:rPr>
              <a:t>turn=j;</a:t>
            </a:r>
            <a:endParaRPr lang="zh-CN" altLang="en-US" dirty="0">
              <a:latin typeface="Comic Sans MS" panose="030F0702030302020204" pitchFamily="66" charset="0"/>
            </a:endParaRPr>
          </a:p>
          <a:p>
            <a:pPr>
              <a:lnSpc>
                <a:spcPct val="90000"/>
              </a:lnSpc>
              <a:spcBef>
                <a:spcPct val="50000"/>
              </a:spcBef>
            </a:pPr>
            <a:r>
              <a:rPr lang="zh-CN" altLang="en-US" dirty="0">
                <a:latin typeface="Comic Sans MS" panose="030F0702030302020204" pitchFamily="66" charset="0"/>
              </a:rPr>
              <a:t>flag[i]=idle;</a:t>
            </a:r>
            <a:endParaRPr lang="zh-CN" altLang="en-US" sz="2400" b="0" dirty="0">
              <a:latin typeface="Times New Roman" panose="02020603050405020304" pitchFamily="18" charset="0"/>
            </a:endParaRPr>
          </a:p>
        </p:txBody>
      </p:sp>
      <p:sp>
        <p:nvSpPr>
          <p:cNvPr id="45060" name="矩形 45059"/>
          <p:cNvSpPr/>
          <p:nvPr/>
        </p:nvSpPr>
        <p:spPr>
          <a:xfrm>
            <a:off x="1295400" y="2133600"/>
            <a:ext cx="3276600" cy="1143000"/>
          </a:xfrm>
          <a:prstGeom prst="rect">
            <a:avLst/>
          </a:prstGeom>
          <a:solidFill>
            <a:schemeClr val="bg1"/>
          </a:solidFill>
          <a:ln w="9525" cap="flat" cmpd="sng">
            <a:solidFill>
              <a:schemeClr val="tx1"/>
            </a:solidFill>
            <a:prstDash val="solid"/>
            <a:miter/>
            <a:headEnd type="none" w="med" len="med"/>
            <a:tailEnd type="none" w="med" len="med"/>
          </a:ln>
        </p:spPr>
        <p:txBody>
          <a:bodyPr wrap="none" anchor="ctr"/>
          <a:p>
            <a:pPr algn="ctr"/>
            <a:r>
              <a:rPr lang="en-US" altLang="zh-CN" sz="2400">
                <a:latin typeface="Times New Roman" panose="02020603050405020304" pitchFamily="18" charset="0"/>
              </a:rPr>
              <a:t>CS</a:t>
            </a:r>
            <a:endParaRPr lang="en-US" altLang="zh-CN" sz="2400" b="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5059">
                                            <p:txEl>
                                              <p:charRg st="3" end="9"/>
                                            </p:txEl>
                                          </p:spTgt>
                                        </p:tgtEl>
                                        <p:attrNameLst>
                                          <p:attrName>style.visibility</p:attrName>
                                        </p:attrNameLst>
                                      </p:cBhvr>
                                      <p:to>
                                        <p:strVal val="visible"/>
                                      </p:to>
                                    </p:set>
                                    <p:animEffect transition="in" filter="wipe(left)">
                                      <p:cBhvr>
                                        <p:cTn id="7" dur="500"/>
                                        <p:tgtEl>
                                          <p:spTgt spid="45059">
                                            <p:txEl>
                                              <p:charRg st="3"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5059">
                                            <p:txEl>
                                              <p:charRg st="9" end="24"/>
                                            </p:txEl>
                                          </p:spTgt>
                                        </p:tgtEl>
                                        <p:attrNameLst>
                                          <p:attrName>style.visibility</p:attrName>
                                        </p:attrNameLst>
                                      </p:cBhvr>
                                      <p:to>
                                        <p:strVal val="visible"/>
                                      </p:to>
                                    </p:set>
                                    <p:animEffect transition="in" filter="wipe(left)">
                                      <p:cBhvr>
                                        <p:cTn id="12" dur="500"/>
                                        <p:tgtEl>
                                          <p:spTgt spid="45059">
                                            <p:txEl>
                                              <p:charRg st="9" end="2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5059">
                                            <p:txEl>
                                              <p:charRg st="24" end="46"/>
                                            </p:txEl>
                                          </p:spTgt>
                                        </p:tgtEl>
                                        <p:attrNameLst>
                                          <p:attrName>style.visibility</p:attrName>
                                        </p:attrNameLst>
                                      </p:cBhvr>
                                      <p:to>
                                        <p:strVal val="visible"/>
                                      </p:to>
                                    </p:set>
                                    <p:animEffect transition="in" filter="wipe(left)">
                                      <p:cBhvr>
                                        <p:cTn id="17" dur="500"/>
                                        <p:tgtEl>
                                          <p:spTgt spid="45059">
                                            <p:txEl>
                                              <p:charRg st="24" end="4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5059">
                                            <p:txEl>
                                              <p:charRg st="46" end="64"/>
                                            </p:txEl>
                                          </p:spTgt>
                                        </p:tgtEl>
                                        <p:attrNameLst>
                                          <p:attrName>style.visibility</p:attrName>
                                        </p:attrNameLst>
                                      </p:cBhvr>
                                      <p:to>
                                        <p:strVal val="visible"/>
                                      </p:to>
                                    </p:set>
                                    <p:animEffect transition="in" filter="wipe(left)">
                                      <p:cBhvr>
                                        <p:cTn id="22" dur="500"/>
                                        <p:tgtEl>
                                          <p:spTgt spid="45059">
                                            <p:txEl>
                                              <p:charRg st="46" end="6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5059">
                                            <p:txEl>
                                              <p:charRg st="64" end="72"/>
                                            </p:txEl>
                                          </p:spTgt>
                                        </p:tgtEl>
                                        <p:attrNameLst>
                                          <p:attrName>style.visibility</p:attrName>
                                        </p:attrNameLst>
                                      </p:cBhvr>
                                      <p:to>
                                        <p:strVal val="visible"/>
                                      </p:to>
                                    </p:set>
                                    <p:animEffect transition="in" filter="wipe(left)">
                                      <p:cBhvr>
                                        <p:cTn id="27" dur="500"/>
                                        <p:tgtEl>
                                          <p:spTgt spid="45059">
                                            <p:txEl>
                                              <p:charRg st="64" end="7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5059">
                                            <p:txEl>
                                              <p:charRg st="72" end="86"/>
                                            </p:txEl>
                                          </p:spTgt>
                                        </p:tgtEl>
                                        <p:attrNameLst>
                                          <p:attrName>style.visibility</p:attrName>
                                        </p:attrNameLst>
                                      </p:cBhvr>
                                      <p:to>
                                        <p:strVal val="visible"/>
                                      </p:to>
                                    </p:set>
                                    <p:animEffect transition="in" filter="wipe(left)">
                                      <p:cBhvr>
                                        <p:cTn id="32" dur="500"/>
                                        <p:tgtEl>
                                          <p:spTgt spid="45059">
                                            <p:txEl>
                                              <p:charRg st="72" end="8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59"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标题 46081"/>
          <p:cNvSpPr>
            <a:spLocks noGrp="1"/>
          </p:cNvSpPr>
          <p:nvPr>
            <p:ph type="title"/>
          </p:nvPr>
        </p:nvSpPr>
        <p:spPr/>
        <p:txBody>
          <a:bodyPr anchor="b"/>
          <a:p>
            <a:r>
              <a:rPr lang="zh-CN" altLang="en-US" b="1"/>
              <a:t>满足临界区管理原则</a:t>
            </a:r>
            <a:endParaRPr lang="zh-CN" altLang="en-US" b="1"/>
          </a:p>
        </p:txBody>
      </p:sp>
      <p:sp>
        <p:nvSpPr>
          <p:cNvPr id="46083" name="文本占位符 46082"/>
          <p:cNvSpPr>
            <a:spLocks noGrp="1"/>
          </p:cNvSpPr>
          <p:nvPr>
            <p:ph type="body" idx="1"/>
          </p:nvPr>
        </p:nvSpPr>
        <p:spPr>
          <a:xfrm>
            <a:off x="1182688" y="2017713"/>
            <a:ext cx="7710487" cy="4114800"/>
          </a:xfrm>
        </p:spPr>
        <p:txBody>
          <a:bodyPr/>
          <a:p>
            <a:pPr>
              <a:lnSpc>
                <a:spcPct val="90000"/>
              </a:lnSpc>
            </a:pPr>
            <a:r>
              <a:rPr lang="zh-CN" altLang="en-US" sz="2400" b="1"/>
              <a:t>互斥性</a:t>
            </a:r>
            <a:endParaRPr lang="zh-CN" altLang="en-US" sz="2400" b="1"/>
          </a:p>
          <a:p>
            <a:pPr lvl="1">
              <a:lnSpc>
                <a:spcPct val="90000"/>
              </a:lnSpc>
            </a:pPr>
            <a:r>
              <a:rPr lang="zh-CN" altLang="en-US" sz="2000" b="1"/>
              <a:t>仅当</a:t>
            </a:r>
            <a:r>
              <a:rPr lang="en-US" altLang="zh-CN" sz="2000" b="1"/>
              <a:t>flag[i]==in_cs, </a:t>
            </a:r>
            <a:r>
              <a:rPr lang="zh-CN" altLang="en-US" sz="2000" b="1"/>
              <a:t>且对所有</a:t>
            </a:r>
            <a:r>
              <a:rPr lang="en-US" altLang="zh-CN" sz="2000" b="1"/>
              <a:t>j!=i, flag[j]!=in_cs</a:t>
            </a:r>
            <a:r>
              <a:rPr lang="zh-CN" altLang="en-US" sz="2000" b="1"/>
              <a:t>时</a:t>
            </a:r>
            <a:r>
              <a:rPr lang="en-US" altLang="zh-CN" sz="2000" b="1"/>
              <a:t>, </a:t>
            </a:r>
            <a:r>
              <a:rPr lang="zh-CN" altLang="en-US" sz="2000" b="1"/>
              <a:t>进程</a:t>
            </a:r>
            <a:r>
              <a:rPr lang="en-US" altLang="zh-CN" sz="2000" b="1"/>
              <a:t>Pi</a:t>
            </a:r>
            <a:r>
              <a:rPr lang="zh-CN" altLang="en-US" sz="2000" b="1"/>
              <a:t>才进入临界区域</a:t>
            </a:r>
            <a:r>
              <a:rPr lang="en-US" altLang="zh-CN" sz="2000" b="1"/>
              <a:t>, </a:t>
            </a:r>
            <a:r>
              <a:rPr lang="zh-CN" altLang="en-US" sz="2000" b="1"/>
              <a:t>因而满足互斥性</a:t>
            </a:r>
            <a:r>
              <a:rPr lang="en-US" altLang="zh-CN" sz="2000" b="1"/>
              <a:t>.</a:t>
            </a:r>
            <a:endParaRPr lang="en-US" altLang="zh-CN" sz="2000" b="1"/>
          </a:p>
          <a:p>
            <a:pPr>
              <a:lnSpc>
                <a:spcPct val="90000"/>
              </a:lnSpc>
            </a:pPr>
            <a:r>
              <a:rPr lang="zh-CN" altLang="en-US" sz="2400" b="1"/>
              <a:t>进展性</a:t>
            </a:r>
            <a:endParaRPr lang="zh-CN" altLang="en-US" sz="2400" b="1"/>
          </a:p>
          <a:p>
            <a:pPr lvl="1">
              <a:lnSpc>
                <a:spcPct val="90000"/>
              </a:lnSpc>
            </a:pPr>
            <a:r>
              <a:rPr lang="zh-CN" altLang="en-US" sz="2000" b="1"/>
              <a:t>临界区空闲时</a:t>
            </a:r>
            <a:r>
              <a:rPr lang="en-US" altLang="zh-CN" sz="2000" b="1"/>
              <a:t>, </a:t>
            </a:r>
            <a:r>
              <a:rPr lang="zh-CN" altLang="en-US" sz="2000" b="1"/>
              <a:t>排在序列</a:t>
            </a:r>
            <a:r>
              <a:rPr lang="en-US" altLang="zh-CN" sz="2000" b="1"/>
              <a:t>turn, turn+1, </a:t>
            </a:r>
            <a:r>
              <a:rPr lang="en-US" altLang="zh-CN" sz="2000" b="1">
                <a:latin typeface="Times New Roman" panose="02020603050405020304" pitchFamily="18" charset="0"/>
              </a:rPr>
              <a:t>…</a:t>
            </a:r>
            <a:r>
              <a:rPr lang="en-US" altLang="zh-CN" sz="2000" b="1"/>
              <a:t>, n-1,0,1, 2,</a:t>
            </a:r>
            <a:r>
              <a:rPr lang="en-US" altLang="zh-CN" sz="2000" b="1">
                <a:latin typeface="Times New Roman" panose="02020603050405020304" pitchFamily="18" charset="0"/>
              </a:rPr>
              <a:t>…</a:t>
            </a:r>
            <a:r>
              <a:rPr lang="en-US" altLang="zh-CN" sz="2000" b="1"/>
              <a:t>,turn-1</a:t>
            </a:r>
            <a:r>
              <a:rPr lang="zh-CN" altLang="en-US" sz="2000" b="1"/>
              <a:t>最前面的申请进入临界区的进程获准进入临界区</a:t>
            </a:r>
            <a:r>
              <a:rPr lang="en-US" altLang="zh-CN" sz="2000" b="1"/>
              <a:t>, </a:t>
            </a:r>
            <a:r>
              <a:rPr lang="zh-CN" altLang="en-US" sz="2000" b="1"/>
              <a:t>因而满足进展性</a:t>
            </a:r>
            <a:r>
              <a:rPr lang="en-US" altLang="zh-CN" sz="2000" b="1"/>
              <a:t>.</a:t>
            </a:r>
            <a:endParaRPr lang="en-US" altLang="zh-CN" sz="2000" b="1"/>
          </a:p>
          <a:p>
            <a:pPr>
              <a:lnSpc>
                <a:spcPct val="90000"/>
              </a:lnSpc>
            </a:pPr>
            <a:r>
              <a:rPr lang="zh-CN" altLang="en-US" sz="2400" b="1"/>
              <a:t>有限等待性</a:t>
            </a:r>
            <a:endParaRPr lang="zh-CN" altLang="en-US" sz="2400" b="1"/>
          </a:p>
          <a:p>
            <a:pPr lvl="1">
              <a:lnSpc>
                <a:spcPct val="90000"/>
              </a:lnSpc>
            </a:pPr>
            <a:r>
              <a:rPr lang="zh-CN" altLang="en-US" sz="2000" b="1"/>
              <a:t>进程离开临界区时</a:t>
            </a:r>
            <a:r>
              <a:rPr lang="en-US" altLang="zh-CN" sz="2000" b="1"/>
              <a:t>,</a:t>
            </a:r>
            <a:r>
              <a:rPr lang="zh-CN" altLang="en-US" sz="2000" b="1"/>
              <a:t>按循环次序</a:t>
            </a:r>
            <a:r>
              <a:rPr lang="en-US" altLang="zh-CN" sz="2000" b="1"/>
              <a:t>turn+1, </a:t>
            </a:r>
            <a:r>
              <a:rPr lang="en-US" altLang="zh-CN" sz="2000" b="1">
                <a:latin typeface="Times New Roman" panose="02020603050405020304" pitchFamily="18" charset="0"/>
              </a:rPr>
              <a:t>…</a:t>
            </a:r>
            <a:r>
              <a:rPr lang="en-US" altLang="zh-CN" sz="2000" b="1"/>
              <a:t>, n-1,0,1, 2,</a:t>
            </a:r>
            <a:r>
              <a:rPr lang="en-US" altLang="zh-CN" sz="2000" b="1">
                <a:latin typeface="Times New Roman" panose="02020603050405020304" pitchFamily="18" charset="0"/>
              </a:rPr>
              <a:t>…</a:t>
            </a:r>
            <a:r>
              <a:rPr lang="en-US" altLang="zh-CN" sz="2000" b="1"/>
              <a:t>,turn-1</a:t>
            </a:r>
            <a:r>
              <a:rPr lang="zh-CN" altLang="en-US" sz="2000" b="1"/>
              <a:t>确定唯一一个竞争进程为其后继</a:t>
            </a:r>
            <a:r>
              <a:rPr lang="en-US" altLang="zh-CN" sz="2000" b="1"/>
              <a:t>, </a:t>
            </a:r>
            <a:r>
              <a:rPr lang="zh-CN" altLang="en-US" sz="2000" b="1"/>
              <a:t>所以一个进程最多等待</a:t>
            </a:r>
            <a:r>
              <a:rPr lang="en-US" altLang="zh-CN" sz="2000" b="1"/>
              <a:t>n-1</a:t>
            </a:r>
            <a:r>
              <a:rPr lang="zh-CN" altLang="en-US" sz="2000" b="1"/>
              <a:t>个进程进入并离开临界区后一定能进入临界区</a:t>
            </a:r>
            <a:r>
              <a:rPr lang="en-US" altLang="zh-CN" sz="2000" b="1"/>
              <a:t>, </a:t>
            </a:r>
            <a:r>
              <a:rPr lang="zh-CN" altLang="en-US" sz="2000" b="1"/>
              <a:t>因而满足有限等待性</a:t>
            </a:r>
            <a:r>
              <a:rPr lang="en-US" altLang="zh-CN" sz="2000" b="1"/>
              <a:t>.</a:t>
            </a:r>
            <a:endParaRPr lang="en-US" altLang="zh-CN" sz="2000" b="1"/>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7106" name="标题 47105"/>
          <p:cNvSpPr>
            <a:spLocks noGrp="1"/>
          </p:cNvSpPr>
          <p:nvPr>
            <p:ph type="title"/>
          </p:nvPr>
        </p:nvSpPr>
        <p:spPr/>
        <p:txBody>
          <a:bodyPr anchor="b"/>
          <a:p>
            <a:r>
              <a:rPr lang="en-US" altLang="zh-CN"/>
              <a:t>4.2.3.2 </a:t>
            </a:r>
            <a:r>
              <a:rPr lang="zh-CN" altLang="en-US" b="1"/>
              <a:t>进程互斥的硬件实现</a:t>
            </a:r>
            <a:endParaRPr lang="zh-CN" altLang="en-US"/>
          </a:p>
        </p:txBody>
      </p:sp>
      <p:sp>
        <p:nvSpPr>
          <p:cNvPr id="47107" name="文本框 47106"/>
          <p:cNvSpPr txBox="1"/>
          <p:nvPr/>
        </p:nvSpPr>
        <p:spPr>
          <a:xfrm>
            <a:off x="685800" y="2057400"/>
            <a:ext cx="8001000" cy="4549775"/>
          </a:xfrm>
          <a:prstGeom prst="rect">
            <a:avLst/>
          </a:prstGeom>
          <a:noFill/>
          <a:ln w="9525">
            <a:noFill/>
          </a:ln>
        </p:spPr>
        <p:txBody>
          <a:bodyPr>
            <a:spAutoFit/>
          </a:bodyPr>
          <a:p>
            <a:pPr>
              <a:spcBef>
                <a:spcPct val="50000"/>
              </a:spcBef>
            </a:pPr>
            <a:r>
              <a:rPr lang="zh-CN" altLang="en-US" sz="2400" dirty="0">
                <a:latin typeface="Comic Sans MS" panose="030F0702030302020204" pitchFamily="66" charset="0"/>
              </a:rPr>
              <a:t>1</a:t>
            </a:r>
            <a:r>
              <a:rPr lang="zh-CN" altLang="en-US" sz="2400" dirty="0">
                <a:latin typeface="Times New Roman" panose="02020603050405020304" pitchFamily="18" charset="0"/>
              </a:rPr>
              <a:t>. 硬件提供“测试并建立”指令</a:t>
            </a:r>
            <a:endParaRPr lang="zh-CN" altLang="en-US" sz="2400" dirty="0">
              <a:latin typeface="Times New Roman" panose="02020603050405020304" pitchFamily="18" charset="0"/>
            </a:endParaRPr>
          </a:p>
          <a:p>
            <a:pPr>
              <a:lnSpc>
                <a:spcPct val="60000"/>
              </a:lnSpc>
              <a:spcBef>
                <a:spcPct val="50000"/>
              </a:spcBef>
            </a:pPr>
            <a:r>
              <a:rPr lang="zh-CN" altLang="en-US" sz="2400" dirty="0">
                <a:latin typeface="Times New Roman" panose="02020603050405020304" pitchFamily="18" charset="0"/>
              </a:rPr>
              <a:t>    </a:t>
            </a:r>
            <a:r>
              <a:rPr lang="zh-CN" altLang="en-US" sz="2400" dirty="0">
                <a:latin typeface="Comic Sans MS" panose="030F0702030302020204" pitchFamily="66" charset="0"/>
              </a:rPr>
              <a:t>  int test_and_set(int &amp;target){</a:t>
            </a:r>
            <a:endParaRPr lang="zh-CN" altLang="en-US" sz="2400" dirty="0">
              <a:latin typeface="Comic Sans MS" panose="030F0702030302020204" pitchFamily="66" charset="0"/>
            </a:endParaRPr>
          </a:p>
          <a:p>
            <a:pPr>
              <a:lnSpc>
                <a:spcPct val="60000"/>
              </a:lnSpc>
              <a:spcBef>
                <a:spcPct val="50000"/>
              </a:spcBef>
            </a:pPr>
            <a:r>
              <a:rPr lang="zh-CN" altLang="en-US" sz="2400" dirty="0">
                <a:latin typeface="Comic Sans MS" panose="030F0702030302020204" pitchFamily="66" charset="0"/>
              </a:rPr>
              <a:t>          int temp;</a:t>
            </a:r>
            <a:endParaRPr lang="zh-CN" altLang="en-US" sz="2400" dirty="0">
              <a:latin typeface="Comic Sans MS" panose="030F0702030302020204" pitchFamily="66" charset="0"/>
            </a:endParaRPr>
          </a:p>
          <a:p>
            <a:pPr>
              <a:lnSpc>
                <a:spcPct val="60000"/>
              </a:lnSpc>
              <a:spcBef>
                <a:spcPct val="50000"/>
              </a:spcBef>
            </a:pPr>
            <a:r>
              <a:rPr lang="zh-CN" altLang="en-US" sz="2400" dirty="0">
                <a:latin typeface="Comic Sans MS" panose="030F0702030302020204" pitchFamily="66" charset="0"/>
              </a:rPr>
              <a:t>          temp=target;</a:t>
            </a:r>
            <a:endParaRPr lang="zh-CN" altLang="en-US" sz="2400" dirty="0">
              <a:latin typeface="Comic Sans MS" panose="030F0702030302020204" pitchFamily="66" charset="0"/>
            </a:endParaRPr>
          </a:p>
          <a:p>
            <a:pPr>
              <a:lnSpc>
                <a:spcPct val="60000"/>
              </a:lnSpc>
              <a:spcBef>
                <a:spcPct val="50000"/>
              </a:spcBef>
            </a:pPr>
            <a:r>
              <a:rPr lang="zh-CN" altLang="en-US" sz="2400" dirty="0">
                <a:latin typeface="Comic Sans MS" panose="030F0702030302020204" pitchFamily="66" charset="0"/>
              </a:rPr>
              <a:t>          *target=1;</a:t>
            </a:r>
            <a:endParaRPr lang="zh-CN" altLang="en-US" sz="2400" dirty="0">
              <a:latin typeface="Comic Sans MS" panose="030F0702030302020204" pitchFamily="66" charset="0"/>
            </a:endParaRPr>
          </a:p>
          <a:p>
            <a:pPr>
              <a:lnSpc>
                <a:spcPct val="60000"/>
              </a:lnSpc>
              <a:spcBef>
                <a:spcPct val="50000"/>
              </a:spcBef>
            </a:pPr>
            <a:r>
              <a:rPr lang="zh-CN" altLang="en-US" sz="2400" dirty="0">
                <a:latin typeface="Comic Sans MS" panose="030F0702030302020204" pitchFamily="66" charset="0"/>
              </a:rPr>
              <a:t>          return(temp);}.</a:t>
            </a:r>
            <a:endParaRPr lang="zh-CN" altLang="en-US" sz="2400" dirty="0">
              <a:latin typeface="Comic Sans MS" panose="030F0702030302020204" pitchFamily="66" charset="0"/>
            </a:endParaRPr>
          </a:p>
          <a:p>
            <a:pPr>
              <a:lnSpc>
                <a:spcPct val="60000"/>
              </a:lnSpc>
              <a:spcBef>
                <a:spcPct val="50000"/>
              </a:spcBef>
            </a:pPr>
            <a:r>
              <a:rPr lang="zh-CN" altLang="en-US" sz="2400" dirty="0">
                <a:latin typeface="Comic Sans MS" panose="030F0702030302020204" pitchFamily="66" charset="0"/>
              </a:rPr>
              <a:t>    对一组公共变量，int lock;（初始=0);</a:t>
            </a:r>
            <a:endParaRPr lang="zh-CN" altLang="en-US" sz="2400" dirty="0">
              <a:latin typeface="Comic Sans MS" panose="030F0702030302020204" pitchFamily="66" charset="0"/>
            </a:endParaRPr>
          </a:p>
          <a:p>
            <a:pPr>
              <a:lnSpc>
                <a:spcPct val="70000"/>
              </a:lnSpc>
              <a:spcBef>
                <a:spcPct val="50000"/>
              </a:spcBef>
            </a:pPr>
            <a:r>
              <a:rPr lang="zh-CN" altLang="en-US" sz="2400" dirty="0">
                <a:latin typeface="Comic Sans MS" panose="030F0702030302020204" pitchFamily="66" charset="0"/>
              </a:rPr>
              <a:t>    Pi进入：While test_and_set(&amp;lock);</a:t>
            </a:r>
            <a:endParaRPr lang="zh-CN" altLang="en-US" sz="2400" dirty="0">
              <a:latin typeface="Comic Sans MS" panose="030F0702030302020204" pitchFamily="66" charset="0"/>
            </a:endParaRPr>
          </a:p>
          <a:p>
            <a:pPr>
              <a:lnSpc>
                <a:spcPct val="70000"/>
              </a:lnSpc>
              <a:spcBef>
                <a:spcPct val="50000"/>
              </a:spcBef>
            </a:pPr>
            <a:endParaRPr lang="zh-CN" altLang="en-US" sz="2400" dirty="0">
              <a:latin typeface="Comic Sans MS" panose="030F0702030302020204" pitchFamily="66" charset="0"/>
            </a:endParaRPr>
          </a:p>
          <a:p>
            <a:pPr>
              <a:lnSpc>
                <a:spcPct val="60000"/>
              </a:lnSpc>
              <a:spcBef>
                <a:spcPct val="50000"/>
              </a:spcBef>
            </a:pPr>
            <a:r>
              <a:rPr lang="zh-CN" altLang="en-US" sz="2400" dirty="0">
                <a:latin typeface="Comic Sans MS" panose="030F0702030302020204" pitchFamily="66" charset="0"/>
              </a:rPr>
              <a:t>    Pi离开：lock=0;</a:t>
            </a:r>
            <a:endParaRPr lang="zh-CN" altLang="en-US" sz="2400" dirty="0">
              <a:latin typeface="Comic Sans MS" panose="030F0702030302020204" pitchFamily="66" charset="0"/>
            </a:endParaRPr>
          </a:p>
          <a:p>
            <a:pPr>
              <a:lnSpc>
                <a:spcPct val="60000"/>
              </a:lnSpc>
              <a:spcBef>
                <a:spcPct val="50000"/>
              </a:spcBef>
            </a:pPr>
            <a:r>
              <a:rPr lang="zh-CN" altLang="en-US" dirty="0">
                <a:latin typeface="Tahoma" panose="020B0604030504040204" pitchFamily="34" charset="0"/>
              </a:rPr>
              <a:t>　　</a:t>
            </a:r>
            <a:r>
              <a:rPr lang="zh-CN" altLang="en-US" sz="2400" dirty="0">
                <a:latin typeface="Tahoma" panose="020B0604030504040204" pitchFamily="34" charset="0"/>
              </a:rPr>
              <a:t>满足互斥性，进展性，不满足有限等待性。</a:t>
            </a:r>
            <a:endParaRPr lang="zh-CN" altLang="en-US" sz="2400" dirty="0">
              <a:latin typeface="Tahoma" panose="020B060403050404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7107">
                                            <p:txEl>
                                              <p:charRg st="0" end="17"/>
                                            </p:txEl>
                                          </p:spTgt>
                                        </p:tgtEl>
                                        <p:attrNameLst>
                                          <p:attrName>style.visibility</p:attrName>
                                        </p:attrNameLst>
                                      </p:cBhvr>
                                      <p:to>
                                        <p:strVal val="visible"/>
                                      </p:to>
                                    </p:set>
                                    <p:animEffect transition="in" filter="wipe(left)">
                                      <p:cBhvr>
                                        <p:cTn id="7" dur="500"/>
                                        <p:tgtEl>
                                          <p:spTgt spid="47107">
                                            <p:txEl>
                                              <p:charRg st="0" end="17"/>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7107">
                                            <p:txEl>
                                              <p:charRg st="17" end="54"/>
                                            </p:txEl>
                                          </p:spTgt>
                                        </p:tgtEl>
                                        <p:attrNameLst>
                                          <p:attrName>style.visibility</p:attrName>
                                        </p:attrNameLst>
                                      </p:cBhvr>
                                      <p:to>
                                        <p:strVal val="visible"/>
                                      </p:to>
                                    </p:set>
                                    <p:animEffect transition="in" filter="wipe(left)">
                                      <p:cBhvr>
                                        <p:cTn id="12" dur="500"/>
                                        <p:tgtEl>
                                          <p:spTgt spid="47107">
                                            <p:txEl>
                                              <p:charRg st="17" end="5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7107">
                                            <p:txEl>
                                              <p:charRg st="54" end="74"/>
                                            </p:txEl>
                                          </p:spTgt>
                                        </p:tgtEl>
                                        <p:attrNameLst>
                                          <p:attrName>style.visibility</p:attrName>
                                        </p:attrNameLst>
                                      </p:cBhvr>
                                      <p:to>
                                        <p:strVal val="visible"/>
                                      </p:to>
                                    </p:set>
                                    <p:animEffect transition="in" filter="wipe(left)">
                                      <p:cBhvr>
                                        <p:cTn id="17" dur="500"/>
                                        <p:tgtEl>
                                          <p:spTgt spid="47107">
                                            <p:txEl>
                                              <p:charRg st="54" end="7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7107">
                                            <p:txEl>
                                              <p:charRg st="74" end="97"/>
                                            </p:txEl>
                                          </p:spTgt>
                                        </p:tgtEl>
                                        <p:attrNameLst>
                                          <p:attrName>style.visibility</p:attrName>
                                        </p:attrNameLst>
                                      </p:cBhvr>
                                      <p:to>
                                        <p:strVal val="visible"/>
                                      </p:to>
                                    </p:set>
                                    <p:animEffect transition="in" filter="wipe(left)">
                                      <p:cBhvr>
                                        <p:cTn id="22" dur="500"/>
                                        <p:tgtEl>
                                          <p:spTgt spid="47107">
                                            <p:txEl>
                                              <p:charRg st="74" end="9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7107">
                                            <p:txEl>
                                              <p:charRg st="97" end="118"/>
                                            </p:txEl>
                                          </p:spTgt>
                                        </p:tgtEl>
                                        <p:attrNameLst>
                                          <p:attrName>style.visibility</p:attrName>
                                        </p:attrNameLst>
                                      </p:cBhvr>
                                      <p:to>
                                        <p:strVal val="visible"/>
                                      </p:to>
                                    </p:set>
                                    <p:animEffect transition="in" filter="wipe(left)">
                                      <p:cBhvr>
                                        <p:cTn id="27" dur="500"/>
                                        <p:tgtEl>
                                          <p:spTgt spid="47107">
                                            <p:txEl>
                                              <p:charRg st="97" end="11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7107">
                                            <p:txEl>
                                              <p:charRg st="118" end="144"/>
                                            </p:txEl>
                                          </p:spTgt>
                                        </p:tgtEl>
                                        <p:attrNameLst>
                                          <p:attrName>style.visibility</p:attrName>
                                        </p:attrNameLst>
                                      </p:cBhvr>
                                      <p:to>
                                        <p:strVal val="visible"/>
                                      </p:to>
                                    </p:set>
                                    <p:animEffect transition="in" filter="wipe(left)">
                                      <p:cBhvr>
                                        <p:cTn id="32" dur="500"/>
                                        <p:tgtEl>
                                          <p:spTgt spid="47107">
                                            <p:txEl>
                                              <p:charRg st="118" end="14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7107">
                                            <p:txEl>
                                              <p:charRg st="144" end="173"/>
                                            </p:txEl>
                                          </p:spTgt>
                                        </p:tgtEl>
                                        <p:attrNameLst>
                                          <p:attrName>style.visibility</p:attrName>
                                        </p:attrNameLst>
                                      </p:cBhvr>
                                      <p:to>
                                        <p:strVal val="visible"/>
                                      </p:to>
                                    </p:set>
                                    <p:animEffect transition="in" filter="wipe(left)">
                                      <p:cBhvr>
                                        <p:cTn id="37" dur="500"/>
                                        <p:tgtEl>
                                          <p:spTgt spid="47107">
                                            <p:txEl>
                                              <p:charRg st="144" end="17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7107">
                                            <p:txEl>
                                              <p:charRg st="173" end="209"/>
                                            </p:txEl>
                                          </p:spTgt>
                                        </p:tgtEl>
                                        <p:attrNameLst>
                                          <p:attrName>style.visibility</p:attrName>
                                        </p:attrNameLst>
                                      </p:cBhvr>
                                      <p:to>
                                        <p:strVal val="visible"/>
                                      </p:to>
                                    </p:set>
                                    <p:animEffect transition="in" filter="wipe(left)">
                                      <p:cBhvr>
                                        <p:cTn id="42" dur="500"/>
                                        <p:tgtEl>
                                          <p:spTgt spid="47107">
                                            <p:txEl>
                                              <p:charRg st="173" end="20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7107">
                                            <p:txEl>
                                              <p:charRg st="210" end="227"/>
                                            </p:txEl>
                                          </p:spTgt>
                                        </p:tgtEl>
                                        <p:attrNameLst>
                                          <p:attrName>style.visibility</p:attrName>
                                        </p:attrNameLst>
                                      </p:cBhvr>
                                      <p:to>
                                        <p:strVal val="visible"/>
                                      </p:to>
                                    </p:set>
                                    <p:animEffect transition="in" filter="wipe(left)">
                                      <p:cBhvr>
                                        <p:cTn id="47" dur="500"/>
                                        <p:tgtEl>
                                          <p:spTgt spid="47107">
                                            <p:txEl>
                                              <p:charRg st="210" end="22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7107">
                                            <p:txEl>
                                              <p:charRg st="227" end="249"/>
                                            </p:txEl>
                                          </p:spTgt>
                                        </p:tgtEl>
                                        <p:attrNameLst>
                                          <p:attrName>style.visibility</p:attrName>
                                        </p:attrNameLst>
                                      </p:cBhvr>
                                      <p:to>
                                        <p:strVal val="visible"/>
                                      </p:to>
                                    </p:set>
                                    <p:animEffect transition="in" filter="wipe(left)">
                                      <p:cBhvr>
                                        <p:cTn id="52" dur="500"/>
                                        <p:tgtEl>
                                          <p:spTgt spid="47107">
                                            <p:txEl>
                                              <p:charRg st="227" end="24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8130" name="标题 48129"/>
          <p:cNvSpPr>
            <a:spLocks noGrp="1"/>
          </p:cNvSpPr>
          <p:nvPr>
            <p:ph type="title"/>
          </p:nvPr>
        </p:nvSpPr>
        <p:spPr/>
        <p:txBody>
          <a:bodyPr anchor="b"/>
          <a:p>
            <a:r>
              <a:rPr lang="en-US" altLang="zh-CN"/>
              <a:t>4.2.3.2 </a:t>
            </a:r>
            <a:r>
              <a:rPr lang="zh-CN" altLang="en-US" b="1"/>
              <a:t>进程互斥的硬件实现</a:t>
            </a:r>
            <a:endParaRPr lang="zh-CN" altLang="en-US" b="1"/>
          </a:p>
        </p:txBody>
      </p:sp>
      <p:sp>
        <p:nvSpPr>
          <p:cNvPr id="48131" name="文本占位符 48130"/>
          <p:cNvSpPr>
            <a:spLocks noGrp="1"/>
          </p:cNvSpPr>
          <p:nvPr>
            <p:ph type="body" idx="1"/>
          </p:nvPr>
        </p:nvSpPr>
        <p:spPr/>
        <p:txBody>
          <a:bodyPr/>
          <a:p>
            <a:endParaRPr lang="zh-CN" altLang="en-US" b="1"/>
          </a:p>
          <a:p>
            <a:pPr>
              <a:buNone/>
            </a:pPr>
            <a:endParaRPr lang="zh-CN" altLang="en-US" b="1"/>
          </a:p>
          <a:p>
            <a:endParaRPr lang="zh-CN" altLang="en-US"/>
          </a:p>
        </p:txBody>
      </p:sp>
      <p:sp>
        <p:nvSpPr>
          <p:cNvPr id="48132" name="文本框 48131"/>
          <p:cNvSpPr txBox="1"/>
          <p:nvPr/>
        </p:nvSpPr>
        <p:spPr>
          <a:xfrm>
            <a:off x="900113" y="1989138"/>
            <a:ext cx="3240087" cy="3140075"/>
          </a:xfrm>
          <a:prstGeom prst="rect">
            <a:avLst/>
          </a:prstGeom>
          <a:noFill/>
          <a:ln w="9525">
            <a:noFill/>
          </a:ln>
        </p:spPr>
        <p:txBody>
          <a:bodyPr>
            <a:spAutoFit/>
          </a:bodyPr>
          <a:p>
            <a:pPr>
              <a:spcBef>
                <a:spcPct val="50000"/>
              </a:spcBef>
            </a:pPr>
            <a:r>
              <a:rPr lang="zh-CN" altLang="en-US">
                <a:latin typeface="Tahoma" panose="020B0604030504040204" pitchFamily="34" charset="0"/>
              </a:rPr>
              <a:t>满足有限等待性：</a:t>
            </a:r>
            <a:endParaRPr lang="zh-CN" altLang="en-US">
              <a:latin typeface="Tahoma" panose="020B0604030504040204" pitchFamily="34" charset="0"/>
            </a:endParaRPr>
          </a:p>
          <a:p>
            <a:pPr>
              <a:spcBef>
                <a:spcPct val="50000"/>
              </a:spcBef>
            </a:pPr>
            <a:r>
              <a:rPr lang="zh-CN" altLang="en-US">
                <a:latin typeface="Tahoma" panose="020B0604030504040204" pitchFamily="34" charset="0"/>
              </a:rPr>
              <a:t>全局变量：</a:t>
            </a:r>
            <a:endParaRPr lang="zh-CN" altLang="en-US">
              <a:latin typeface="Tahoma" panose="020B0604030504040204" pitchFamily="34" charset="0"/>
            </a:endParaRPr>
          </a:p>
          <a:p>
            <a:pPr>
              <a:spcBef>
                <a:spcPct val="50000"/>
              </a:spcBef>
            </a:pPr>
            <a:r>
              <a:rPr lang="zh-CN" altLang="en-US">
                <a:latin typeface="Tahoma" panose="020B0604030504040204" pitchFamily="34" charset="0"/>
              </a:rPr>
              <a:t>    </a:t>
            </a:r>
            <a:r>
              <a:rPr lang="en-US" altLang="zh-CN">
                <a:latin typeface="Tahoma" panose="020B0604030504040204" pitchFamily="34" charset="0"/>
              </a:rPr>
              <a:t>int waiting[n];</a:t>
            </a:r>
            <a:endParaRPr lang="en-US" altLang="zh-CN">
              <a:latin typeface="Tahoma" panose="020B0604030504040204" pitchFamily="34" charset="0"/>
            </a:endParaRPr>
          </a:p>
          <a:p>
            <a:pPr>
              <a:spcBef>
                <a:spcPct val="50000"/>
              </a:spcBef>
            </a:pPr>
            <a:r>
              <a:rPr lang="en-US" altLang="zh-CN">
                <a:latin typeface="Tahoma" panose="020B0604030504040204" pitchFamily="34" charset="0"/>
              </a:rPr>
              <a:t>    int lock;</a:t>
            </a:r>
            <a:endParaRPr lang="en-US" altLang="zh-CN">
              <a:latin typeface="Tahoma" panose="020B0604030504040204" pitchFamily="34" charset="0"/>
            </a:endParaRPr>
          </a:p>
          <a:p>
            <a:pPr>
              <a:spcBef>
                <a:spcPct val="50000"/>
              </a:spcBef>
            </a:pPr>
            <a:r>
              <a:rPr lang="zh-CN" altLang="en-US">
                <a:latin typeface="Tahoma" panose="020B0604030504040204" pitchFamily="34" charset="0"/>
              </a:rPr>
              <a:t>局部变量：</a:t>
            </a:r>
            <a:endParaRPr lang="zh-CN" altLang="en-US">
              <a:latin typeface="Tahoma" panose="020B0604030504040204" pitchFamily="34" charset="0"/>
            </a:endParaRPr>
          </a:p>
          <a:p>
            <a:pPr>
              <a:spcBef>
                <a:spcPct val="50000"/>
              </a:spcBef>
            </a:pPr>
            <a:r>
              <a:rPr lang="zh-CN" altLang="en-US">
                <a:latin typeface="Tahoma" panose="020B0604030504040204" pitchFamily="34" charset="0"/>
              </a:rPr>
              <a:t>　</a:t>
            </a:r>
            <a:r>
              <a:rPr lang="en-US" altLang="zh-CN">
                <a:latin typeface="Tahoma" panose="020B0604030504040204" pitchFamily="34" charset="0"/>
              </a:rPr>
              <a:t>int j;</a:t>
            </a:r>
            <a:endParaRPr lang="en-US" altLang="zh-CN">
              <a:latin typeface="Tahoma" panose="020B0604030504040204" pitchFamily="34" charset="0"/>
            </a:endParaRPr>
          </a:p>
          <a:p>
            <a:pPr>
              <a:spcBef>
                <a:spcPct val="50000"/>
              </a:spcBef>
            </a:pPr>
            <a:r>
              <a:rPr lang="en-US" altLang="zh-CN">
                <a:latin typeface="Tahoma" panose="020B0604030504040204" pitchFamily="34" charset="0"/>
              </a:rPr>
              <a:t>   int key; </a:t>
            </a:r>
            <a:endParaRPr lang="en-US" altLang="zh-CN">
              <a:latin typeface="Tahoma" panose="020B0604030504040204" pitchFamily="34" charset="0"/>
            </a:endParaRPr>
          </a:p>
        </p:txBody>
      </p:sp>
      <p:sp>
        <p:nvSpPr>
          <p:cNvPr id="48133" name="文本框 48132"/>
          <p:cNvSpPr txBox="1"/>
          <p:nvPr/>
        </p:nvSpPr>
        <p:spPr>
          <a:xfrm>
            <a:off x="4427538" y="1989138"/>
            <a:ext cx="3960812" cy="4305300"/>
          </a:xfrm>
          <a:prstGeom prst="rect">
            <a:avLst/>
          </a:prstGeom>
          <a:noFill/>
          <a:ln w="9525">
            <a:noFill/>
          </a:ln>
        </p:spPr>
        <p:txBody>
          <a:bodyPr>
            <a:spAutoFit/>
          </a:bodyPr>
          <a:p>
            <a:pPr>
              <a:lnSpc>
                <a:spcPct val="80000"/>
              </a:lnSpc>
              <a:spcBef>
                <a:spcPct val="50000"/>
              </a:spcBef>
            </a:pPr>
            <a:r>
              <a:rPr lang="en-US" altLang="zh-CN">
                <a:latin typeface="Tahoma" panose="020B0604030504040204" pitchFamily="34" charset="0"/>
              </a:rPr>
              <a:t>waiting[i]=1; key=1;</a:t>
            </a:r>
            <a:endParaRPr lang="en-US" altLang="zh-CN">
              <a:latin typeface="Tahoma" panose="020B0604030504040204" pitchFamily="34" charset="0"/>
            </a:endParaRPr>
          </a:p>
          <a:p>
            <a:pPr>
              <a:lnSpc>
                <a:spcPct val="80000"/>
              </a:lnSpc>
              <a:spcBef>
                <a:spcPct val="50000"/>
              </a:spcBef>
            </a:pPr>
            <a:r>
              <a:rPr lang="en-US" altLang="zh-CN">
                <a:latin typeface="Tahoma" panose="020B0604030504040204" pitchFamily="34" charset="0"/>
              </a:rPr>
              <a:t>While(waiting[i]&amp;&amp;key)</a:t>
            </a:r>
            <a:endParaRPr lang="en-US" altLang="zh-CN">
              <a:latin typeface="Tahoma" panose="020B0604030504040204" pitchFamily="34" charset="0"/>
            </a:endParaRPr>
          </a:p>
          <a:p>
            <a:pPr>
              <a:lnSpc>
                <a:spcPct val="80000"/>
              </a:lnSpc>
              <a:spcBef>
                <a:spcPct val="50000"/>
              </a:spcBef>
            </a:pPr>
            <a:r>
              <a:rPr lang="en-US" altLang="zh-CN">
                <a:latin typeface="Tahoma" panose="020B0604030504040204" pitchFamily="34" charset="0"/>
              </a:rPr>
              <a:t>     key=test_and_set(&amp;lock);</a:t>
            </a:r>
            <a:endParaRPr lang="en-US" altLang="zh-CN">
              <a:latin typeface="Tahoma" panose="020B0604030504040204" pitchFamily="34" charset="0"/>
            </a:endParaRPr>
          </a:p>
          <a:p>
            <a:pPr>
              <a:lnSpc>
                <a:spcPct val="80000"/>
              </a:lnSpc>
              <a:spcBef>
                <a:spcPct val="50000"/>
              </a:spcBef>
            </a:pPr>
            <a:r>
              <a:rPr lang="en-US" altLang="zh-CN">
                <a:latin typeface="Tahoma" panose="020B0604030504040204" pitchFamily="34" charset="0"/>
              </a:rPr>
              <a:t>waiting[i]=0;</a:t>
            </a:r>
            <a:endParaRPr lang="en-US" altLang="zh-CN">
              <a:latin typeface="Tahoma" panose="020B0604030504040204" pitchFamily="34" charset="0"/>
            </a:endParaRPr>
          </a:p>
          <a:p>
            <a:pPr>
              <a:lnSpc>
                <a:spcPct val="80000"/>
              </a:lnSpc>
              <a:spcBef>
                <a:spcPct val="50000"/>
              </a:spcBef>
            </a:pPr>
            <a:r>
              <a:rPr lang="zh-CN" altLang="en-US">
                <a:latin typeface="Tahoma" panose="020B0604030504040204" pitchFamily="34" charset="0"/>
              </a:rPr>
              <a:t>临界区</a:t>
            </a:r>
            <a:endParaRPr lang="zh-CN" altLang="en-US">
              <a:latin typeface="Tahoma" panose="020B0604030504040204" pitchFamily="34" charset="0"/>
            </a:endParaRPr>
          </a:p>
          <a:p>
            <a:pPr>
              <a:lnSpc>
                <a:spcPct val="80000"/>
              </a:lnSpc>
              <a:spcBef>
                <a:spcPct val="50000"/>
              </a:spcBef>
            </a:pPr>
            <a:r>
              <a:rPr lang="en-US" altLang="zh-CN">
                <a:latin typeface="Tahoma" panose="020B0604030504040204" pitchFamily="34" charset="0"/>
              </a:rPr>
              <a:t>J=(i+1)%n;</a:t>
            </a:r>
            <a:endParaRPr lang="en-US" altLang="zh-CN">
              <a:latin typeface="Tahoma" panose="020B0604030504040204" pitchFamily="34" charset="0"/>
            </a:endParaRPr>
          </a:p>
          <a:p>
            <a:pPr>
              <a:lnSpc>
                <a:spcPct val="80000"/>
              </a:lnSpc>
              <a:spcBef>
                <a:spcPct val="50000"/>
              </a:spcBef>
            </a:pPr>
            <a:r>
              <a:rPr lang="en-US" altLang="zh-CN">
                <a:latin typeface="Tahoma" panose="020B0604030504040204" pitchFamily="34" charset="0"/>
              </a:rPr>
              <a:t>While(((j!=i)&amp;&amp;(!waiting[j]))</a:t>
            </a:r>
            <a:endParaRPr lang="en-US" altLang="zh-CN">
              <a:latin typeface="Tahoma" panose="020B0604030504040204" pitchFamily="34" charset="0"/>
            </a:endParaRPr>
          </a:p>
          <a:p>
            <a:pPr>
              <a:lnSpc>
                <a:spcPct val="80000"/>
              </a:lnSpc>
              <a:spcBef>
                <a:spcPct val="50000"/>
              </a:spcBef>
            </a:pPr>
            <a:r>
              <a:rPr lang="en-US" altLang="zh-CN">
                <a:latin typeface="Tahoma" panose="020B0604030504040204" pitchFamily="34" charset="0"/>
              </a:rPr>
              <a:t>    j=(j+1)%n;</a:t>
            </a:r>
            <a:endParaRPr lang="en-US" altLang="zh-CN">
              <a:latin typeface="Tahoma" panose="020B0604030504040204" pitchFamily="34" charset="0"/>
            </a:endParaRPr>
          </a:p>
          <a:p>
            <a:pPr>
              <a:lnSpc>
                <a:spcPct val="80000"/>
              </a:lnSpc>
              <a:spcBef>
                <a:spcPct val="50000"/>
              </a:spcBef>
            </a:pPr>
            <a:r>
              <a:rPr lang="en-US" altLang="zh-CN">
                <a:latin typeface="Tahoma" panose="020B0604030504040204" pitchFamily="34" charset="0"/>
              </a:rPr>
              <a:t>If(j==i) lock=0;</a:t>
            </a:r>
            <a:endParaRPr lang="en-US" altLang="zh-CN">
              <a:latin typeface="Tahoma" panose="020B0604030504040204" pitchFamily="34" charset="0"/>
            </a:endParaRPr>
          </a:p>
          <a:p>
            <a:pPr>
              <a:lnSpc>
                <a:spcPct val="80000"/>
              </a:lnSpc>
              <a:spcBef>
                <a:spcPct val="50000"/>
              </a:spcBef>
            </a:pPr>
            <a:r>
              <a:rPr lang="en-US" altLang="zh-CN">
                <a:latin typeface="Tahoma" panose="020B0604030504040204" pitchFamily="34" charset="0"/>
              </a:rPr>
              <a:t>Else waiting[j]=0;</a:t>
            </a:r>
            <a:endParaRPr lang="en-US" altLang="zh-CN">
              <a:latin typeface="Tahoma" panose="020B0604030504040204" pitchFamily="34" charset="0"/>
            </a:endParaRPr>
          </a:p>
          <a:p>
            <a:pPr>
              <a:lnSpc>
                <a:spcPct val="80000"/>
              </a:lnSpc>
              <a:spcBef>
                <a:spcPct val="50000"/>
              </a:spcBef>
            </a:pPr>
            <a:r>
              <a:rPr lang="zh-CN" altLang="en-US">
                <a:latin typeface="Tahoma" panose="020B0604030504040204" pitchFamily="34" charset="0"/>
              </a:rPr>
              <a:t>其余部分</a:t>
            </a:r>
            <a:endParaRPr lang="zh-CN" altLang="en-US">
              <a:latin typeface="Tahoma" panose="020B0604030504040204" pitchFamily="34"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标题 49153"/>
          <p:cNvSpPr>
            <a:spLocks noGrp="1"/>
          </p:cNvSpPr>
          <p:nvPr>
            <p:ph type="title"/>
          </p:nvPr>
        </p:nvSpPr>
        <p:spPr/>
        <p:txBody>
          <a:bodyPr anchor="b"/>
          <a:p>
            <a:r>
              <a:rPr lang="en-US" altLang="zh-CN"/>
              <a:t>4.2.3.2 </a:t>
            </a:r>
            <a:r>
              <a:rPr lang="zh-CN" altLang="en-US" b="1"/>
              <a:t>进程互斥的硬件实现</a:t>
            </a:r>
            <a:endParaRPr lang="zh-CN" altLang="en-US"/>
          </a:p>
        </p:txBody>
      </p:sp>
      <p:sp>
        <p:nvSpPr>
          <p:cNvPr id="49155" name="文本框 49154"/>
          <p:cNvSpPr txBox="1"/>
          <p:nvPr/>
        </p:nvSpPr>
        <p:spPr>
          <a:xfrm>
            <a:off x="838200" y="2133600"/>
            <a:ext cx="7467600" cy="4400550"/>
          </a:xfrm>
          <a:prstGeom prst="rect">
            <a:avLst/>
          </a:prstGeom>
          <a:noFill/>
          <a:ln w="9525">
            <a:noFill/>
          </a:ln>
        </p:spPr>
        <p:txBody>
          <a:bodyPr>
            <a:spAutoFit/>
          </a:bodyPr>
          <a:p>
            <a:pPr>
              <a:spcBef>
                <a:spcPct val="50000"/>
              </a:spcBef>
            </a:pPr>
            <a:r>
              <a:rPr lang="zh-CN" altLang="en-US" sz="2400" dirty="0">
                <a:latin typeface="Comic Sans MS" panose="030F0702030302020204" pitchFamily="66" charset="0"/>
              </a:rPr>
              <a:t>2</a:t>
            </a:r>
            <a:r>
              <a:rPr lang="zh-CN" altLang="en-US" sz="2400" dirty="0">
                <a:latin typeface="Times New Roman" panose="02020603050405020304" pitchFamily="18" charset="0"/>
              </a:rPr>
              <a:t>.</a:t>
            </a:r>
            <a:r>
              <a:rPr lang="zh-CN" altLang="en-US" sz="2400" b="0" dirty="0">
                <a:latin typeface="Times New Roman" panose="02020603050405020304" pitchFamily="18" charset="0"/>
              </a:rPr>
              <a:t> </a:t>
            </a:r>
            <a:r>
              <a:rPr lang="zh-CN" altLang="en-US" sz="2400" dirty="0">
                <a:latin typeface="Times New Roman" panose="02020603050405020304" pitchFamily="18" charset="0"/>
              </a:rPr>
              <a:t>硬件提供“交换”指令</a:t>
            </a:r>
            <a:endParaRPr lang="zh-CN" altLang="en-US" sz="2400" b="0" dirty="0">
              <a:latin typeface="Times New Roman" panose="02020603050405020304" pitchFamily="18" charset="0"/>
            </a:endParaRPr>
          </a:p>
          <a:p>
            <a:pPr>
              <a:lnSpc>
                <a:spcPct val="70000"/>
              </a:lnSpc>
              <a:spcBef>
                <a:spcPct val="50000"/>
              </a:spcBef>
            </a:pPr>
            <a:r>
              <a:rPr lang="zh-CN" altLang="en-US" sz="2400" b="0" dirty="0">
                <a:latin typeface="Times New Roman" panose="02020603050405020304" pitchFamily="18" charset="0"/>
              </a:rPr>
              <a:t>    </a:t>
            </a:r>
            <a:r>
              <a:rPr lang="zh-CN" altLang="en-US" sz="2400" dirty="0">
                <a:latin typeface="Comic Sans MS" panose="030F0702030302020204" pitchFamily="66" charset="0"/>
              </a:rPr>
              <a:t>void swap(int &amp;a,&amp;b){</a:t>
            </a:r>
            <a:endParaRPr lang="zh-CN" altLang="en-US" sz="2400" dirty="0">
              <a:latin typeface="Comic Sans MS" panose="030F0702030302020204" pitchFamily="66" charset="0"/>
            </a:endParaRPr>
          </a:p>
          <a:p>
            <a:pPr>
              <a:lnSpc>
                <a:spcPct val="70000"/>
              </a:lnSpc>
              <a:spcBef>
                <a:spcPct val="50000"/>
              </a:spcBef>
            </a:pPr>
            <a:r>
              <a:rPr lang="zh-CN" altLang="en-US" sz="2400" dirty="0">
                <a:latin typeface="Comic Sans MS" panose="030F0702030302020204" pitchFamily="66" charset="0"/>
              </a:rPr>
              <a:t>         int temp;</a:t>
            </a:r>
            <a:endParaRPr lang="zh-CN" altLang="en-US" sz="2400" dirty="0">
              <a:latin typeface="Comic Sans MS" panose="030F0702030302020204" pitchFamily="66" charset="0"/>
            </a:endParaRPr>
          </a:p>
          <a:p>
            <a:pPr>
              <a:lnSpc>
                <a:spcPct val="70000"/>
              </a:lnSpc>
              <a:spcBef>
                <a:spcPct val="50000"/>
              </a:spcBef>
            </a:pPr>
            <a:r>
              <a:rPr lang="zh-CN" altLang="en-US" sz="2400" dirty="0">
                <a:latin typeface="Comic Sans MS" panose="030F0702030302020204" pitchFamily="66" charset="0"/>
              </a:rPr>
              <a:t>         temp:=*a; *a:=*b; *b:=temp;</a:t>
            </a:r>
            <a:endParaRPr lang="zh-CN" altLang="en-US" sz="2400" dirty="0">
              <a:latin typeface="Comic Sans MS" panose="030F0702030302020204" pitchFamily="66" charset="0"/>
            </a:endParaRPr>
          </a:p>
          <a:p>
            <a:pPr>
              <a:lnSpc>
                <a:spcPct val="70000"/>
              </a:lnSpc>
              <a:spcBef>
                <a:spcPct val="50000"/>
              </a:spcBef>
            </a:pPr>
            <a:r>
              <a:rPr lang="zh-CN" altLang="en-US" sz="2400" dirty="0">
                <a:latin typeface="Comic Sans MS" panose="030F0702030302020204" pitchFamily="66" charset="0"/>
              </a:rPr>
              <a:t>  }</a:t>
            </a:r>
            <a:r>
              <a:rPr lang="zh-CN" altLang="en-US" sz="2400" b="0" dirty="0">
                <a:latin typeface="Times New Roman" panose="02020603050405020304" pitchFamily="18" charset="0"/>
              </a:rPr>
              <a:t>;</a:t>
            </a:r>
            <a:endParaRPr lang="zh-CN" altLang="en-US" sz="2400" b="0" dirty="0">
              <a:latin typeface="Times New Roman" panose="02020603050405020304" pitchFamily="18" charset="0"/>
            </a:endParaRPr>
          </a:p>
          <a:p>
            <a:pPr>
              <a:lnSpc>
                <a:spcPct val="70000"/>
              </a:lnSpc>
              <a:spcBef>
                <a:spcPct val="50000"/>
              </a:spcBef>
            </a:pPr>
            <a:r>
              <a:rPr lang="zh-CN" altLang="en-US" sz="2400" b="0" dirty="0">
                <a:latin typeface="Times New Roman" panose="02020603050405020304" pitchFamily="18" charset="0"/>
              </a:rPr>
              <a:t>    </a:t>
            </a:r>
            <a:r>
              <a:rPr lang="zh-CN" altLang="en-US" sz="2400" dirty="0">
                <a:latin typeface="Times New Roman" panose="02020603050405020304" pitchFamily="18" charset="0"/>
              </a:rPr>
              <a:t>对一组公共变量</a:t>
            </a:r>
            <a:r>
              <a:rPr lang="zh-CN" altLang="en-US" sz="2400" b="0" dirty="0">
                <a:latin typeface="Times New Roman" panose="02020603050405020304" pitchFamily="18" charset="0"/>
              </a:rPr>
              <a:t>：</a:t>
            </a:r>
            <a:r>
              <a:rPr lang="zh-CN" altLang="en-US" sz="2400" dirty="0">
                <a:latin typeface="Comic Sans MS" panose="030F0702030302020204" pitchFamily="66" charset="0"/>
              </a:rPr>
              <a:t>int lock (初始=0);</a:t>
            </a:r>
            <a:endParaRPr lang="zh-CN" altLang="en-US" sz="2400" b="0" dirty="0">
              <a:latin typeface="Times New Roman" panose="02020603050405020304" pitchFamily="18" charset="0"/>
            </a:endParaRPr>
          </a:p>
          <a:p>
            <a:pPr>
              <a:lnSpc>
                <a:spcPct val="70000"/>
              </a:lnSpc>
              <a:spcBef>
                <a:spcPct val="50000"/>
              </a:spcBef>
            </a:pPr>
            <a:r>
              <a:rPr lang="zh-CN" altLang="en-US" sz="2400" b="0" dirty="0">
                <a:latin typeface="Times New Roman" panose="02020603050405020304" pitchFamily="18" charset="0"/>
              </a:rPr>
              <a:t>   </a:t>
            </a:r>
            <a:r>
              <a:rPr lang="zh-CN" altLang="en-US" sz="2400" dirty="0">
                <a:latin typeface="Times New Roman" panose="02020603050405020304" pitchFamily="18" charset="0"/>
              </a:rPr>
              <a:t> 对一个进程空间</a:t>
            </a:r>
            <a:r>
              <a:rPr lang="zh-CN" altLang="en-US" sz="2400" b="0" dirty="0">
                <a:latin typeface="Times New Roman" panose="02020603050405020304" pitchFamily="18" charset="0"/>
              </a:rPr>
              <a:t>：</a:t>
            </a:r>
            <a:r>
              <a:rPr lang="zh-CN" altLang="en-US" sz="2400" dirty="0">
                <a:latin typeface="Comic Sans MS" panose="030F0702030302020204" pitchFamily="66" charset="0"/>
              </a:rPr>
              <a:t>int key;</a:t>
            </a:r>
            <a:endParaRPr lang="zh-CN" altLang="en-US" sz="2400" b="0" dirty="0">
              <a:latin typeface="Times New Roman" panose="02020603050405020304" pitchFamily="18" charset="0"/>
            </a:endParaRPr>
          </a:p>
          <a:p>
            <a:pPr>
              <a:lnSpc>
                <a:spcPct val="70000"/>
              </a:lnSpc>
              <a:spcBef>
                <a:spcPct val="50000"/>
              </a:spcBef>
            </a:pPr>
            <a:r>
              <a:rPr lang="zh-CN" altLang="en-US" sz="2400" b="0" dirty="0">
                <a:latin typeface="Times New Roman" panose="02020603050405020304" pitchFamily="18" charset="0"/>
              </a:rPr>
              <a:t>    </a:t>
            </a:r>
            <a:r>
              <a:rPr lang="zh-CN" altLang="en-US" sz="2400" dirty="0">
                <a:latin typeface="Comic Sans MS" panose="030F0702030302020204" pitchFamily="66" charset="0"/>
              </a:rPr>
              <a:t>Pi进入</a:t>
            </a:r>
            <a:r>
              <a:rPr lang="zh-CN" altLang="en-US" sz="2400" b="0" dirty="0">
                <a:latin typeface="Times New Roman" panose="02020603050405020304" pitchFamily="18" charset="0"/>
              </a:rPr>
              <a:t>：</a:t>
            </a:r>
            <a:r>
              <a:rPr lang="zh-CN" altLang="en-US" sz="2400" dirty="0">
                <a:latin typeface="Comic Sans MS" panose="030F0702030302020204" pitchFamily="66" charset="0"/>
              </a:rPr>
              <a:t>key=1</a:t>
            </a:r>
            <a:r>
              <a:rPr lang="zh-CN" altLang="en-US" sz="2400" b="0" dirty="0">
                <a:latin typeface="Times New Roman" panose="02020603050405020304" pitchFamily="18" charset="0"/>
              </a:rPr>
              <a:t>;</a:t>
            </a:r>
            <a:endParaRPr lang="zh-CN" altLang="en-US" sz="2400" b="0" dirty="0">
              <a:latin typeface="Times New Roman" panose="02020603050405020304" pitchFamily="18" charset="0"/>
            </a:endParaRPr>
          </a:p>
          <a:p>
            <a:pPr>
              <a:lnSpc>
                <a:spcPct val="70000"/>
              </a:lnSpc>
              <a:spcBef>
                <a:spcPct val="50000"/>
              </a:spcBef>
            </a:pPr>
            <a:r>
              <a:rPr lang="zh-CN" altLang="en-US" sz="2400" b="0" dirty="0">
                <a:latin typeface="Times New Roman" panose="02020603050405020304" pitchFamily="18" charset="0"/>
              </a:rPr>
              <a:t>                   </a:t>
            </a:r>
            <a:r>
              <a:rPr lang="zh-CN" altLang="en-US" sz="2400" dirty="0">
                <a:latin typeface="Comic Sans MS" panose="030F0702030302020204" pitchFamily="66" charset="0"/>
              </a:rPr>
              <a:t>do swap(&amp;lock,&amp;key) while (key==1);</a:t>
            </a:r>
            <a:endParaRPr lang="zh-CN" altLang="en-US" sz="2400" b="0" dirty="0">
              <a:latin typeface="Times New Roman" panose="02020603050405020304" pitchFamily="18" charset="0"/>
            </a:endParaRPr>
          </a:p>
          <a:p>
            <a:pPr>
              <a:lnSpc>
                <a:spcPct val="70000"/>
              </a:lnSpc>
              <a:spcBef>
                <a:spcPct val="50000"/>
              </a:spcBef>
            </a:pPr>
            <a:r>
              <a:rPr lang="zh-CN" altLang="en-US" sz="2400" b="0" dirty="0">
                <a:latin typeface="Times New Roman" panose="02020603050405020304" pitchFamily="18" charset="0"/>
              </a:rPr>
              <a:t>    </a:t>
            </a:r>
            <a:r>
              <a:rPr lang="zh-CN" altLang="en-US" sz="2400" dirty="0">
                <a:latin typeface="Comic Sans MS" panose="030F0702030302020204" pitchFamily="66" charset="0"/>
              </a:rPr>
              <a:t>Pi离开</a:t>
            </a:r>
            <a:r>
              <a:rPr lang="zh-CN" altLang="en-US" sz="2400" b="0" dirty="0">
                <a:latin typeface="Times New Roman" panose="02020603050405020304" pitchFamily="18" charset="0"/>
              </a:rPr>
              <a:t>：</a:t>
            </a:r>
            <a:r>
              <a:rPr lang="zh-CN" altLang="en-US" sz="2400" dirty="0">
                <a:latin typeface="Comic Sans MS" panose="030F0702030302020204" pitchFamily="66" charset="0"/>
              </a:rPr>
              <a:t>lock=0;</a:t>
            </a:r>
            <a:endParaRPr lang="zh-CN" altLang="en-US" sz="2400" b="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9155">
                                            <p:txEl>
                                              <p:charRg st="0" end="14"/>
                                            </p:txEl>
                                          </p:spTgt>
                                        </p:tgtEl>
                                        <p:attrNameLst>
                                          <p:attrName>style.visibility</p:attrName>
                                        </p:attrNameLst>
                                      </p:cBhvr>
                                      <p:to>
                                        <p:strVal val="visible"/>
                                      </p:to>
                                    </p:set>
                                    <p:animEffect transition="in" filter="wipe(left)">
                                      <p:cBhvr>
                                        <p:cTn id="7" dur="500"/>
                                        <p:tgtEl>
                                          <p:spTgt spid="49155">
                                            <p:txEl>
                                              <p:charRg st="0" end="1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9155">
                                            <p:txEl>
                                              <p:charRg st="14" end="40"/>
                                            </p:txEl>
                                          </p:spTgt>
                                        </p:tgtEl>
                                        <p:attrNameLst>
                                          <p:attrName>style.visibility</p:attrName>
                                        </p:attrNameLst>
                                      </p:cBhvr>
                                      <p:to>
                                        <p:strVal val="visible"/>
                                      </p:to>
                                    </p:set>
                                    <p:animEffect transition="in" filter="wipe(left)">
                                      <p:cBhvr>
                                        <p:cTn id="12" dur="500"/>
                                        <p:tgtEl>
                                          <p:spTgt spid="49155">
                                            <p:txEl>
                                              <p:charRg st="14" end="4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9155">
                                            <p:txEl>
                                              <p:charRg st="40" end="59"/>
                                            </p:txEl>
                                          </p:spTgt>
                                        </p:tgtEl>
                                        <p:attrNameLst>
                                          <p:attrName>style.visibility</p:attrName>
                                        </p:attrNameLst>
                                      </p:cBhvr>
                                      <p:to>
                                        <p:strVal val="visible"/>
                                      </p:to>
                                    </p:set>
                                    <p:animEffect transition="in" filter="wipe(left)">
                                      <p:cBhvr>
                                        <p:cTn id="17" dur="500"/>
                                        <p:tgtEl>
                                          <p:spTgt spid="49155">
                                            <p:txEl>
                                              <p:charRg st="40" end="5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155">
                                            <p:txEl>
                                              <p:charRg st="59" end="96"/>
                                            </p:txEl>
                                          </p:spTgt>
                                        </p:tgtEl>
                                        <p:attrNameLst>
                                          <p:attrName>style.visibility</p:attrName>
                                        </p:attrNameLst>
                                      </p:cBhvr>
                                      <p:to>
                                        <p:strVal val="visible"/>
                                      </p:to>
                                    </p:set>
                                    <p:animEffect transition="in" filter="wipe(left)">
                                      <p:cBhvr>
                                        <p:cTn id="22" dur="500"/>
                                        <p:tgtEl>
                                          <p:spTgt spid="49155">
                                            <p:txEl>
                                              <p:charRg st="59" end="9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9155">
                                            <p:txEl>
                                              <p:charRg st="96" end="101"/>
                                            </p:txEl>
                                          </p:spTgt>
                                        </p:tgtEl>
                                        <p:attrNameLst>
                                          <p:attrName>style.visibility</p:attrName>
                                        </p:attrNameLst>
                                      </p:cBhvr>
                                      <p:to>
                                        <p:strVal val="visible"/>
                                      </p:to>
                                    </p:set>
                                    <p:animEffect transition="in" filter="wipe(left)">
                                      <p:cBhvr>
                                        <p:cTn id="27" dur="500"/>
                                        <p:tgtEl>
                                          <p:spTgt spid="49155">
                                            <p:txEl>
                                              <p:charRg st="96" end="10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9155">
                                            <p:txEl>
                                              <p:charRg st="101" end="130"/>
                                            </p:txEl>
                                          </p:spTgt>
                                        </p:tgtEl>
                                        <p:attrNameLst>
                                          <p:attrName>style.visibility</p:attrName>
                                        </p:attrNameLst>
                                      </p:cBhvr>
                                      <p:to>
                                        <p:strVal val="visible"/>
                                      </p:to>
                                    </p:set>
                                    <p:animEffect transition="in" filter="wipe(left)">
                                      <p:cBhvr>
                                        <p:cTn id="32" dur="500"/>
                                        <p:tgtEl>
                                          <p:spTgt spid="49155">
                                            <p:txEl>
                                              <p:charRg st="101" end="13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9155">
                                            <p:txEl>
                                              <p:charRg st="130" end="151"/>
                                            </p:txEl>
                                          </p:spTgt>
                                        </p:tgtEl>
                                        <p:attrNameLst>
                                          <p:attrName>style.visibility</p:attrName>
                                        </p:attrNameLst>
                                      </p:cBhvr>
                                      <p:to>
                                        <p:strVal val="visible"/>
                                      </p:to>
                                    </p:set>
                                    <p:animEffect transition="in" filter="wipe(left)">
                                      <p:cBhvr>
                                        <p:cTn id="37" dur="500"/>
                                        <p:tgtEl>
                                          <p:spTgt spid="49155">
                                            <p:txEl>
                                              <p:charRg st="130" end="15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9155">
                                            <p:txEl>
                                              <p:charRg st="151" end="167"/>
                                            </p:txEl>
                                          </p:spTgt>
                                        </p:tgtEl>
                                        <p:attrNameLst>
                                          <p:attrName>style.visibility</p:attrName>
                                        </p:attrNameLst>
                                      </p:cBhvr>
                                      <p:to>
                                        <p:strVal val="visible"/>
                                      </p:to>
                                    </p:set>
                                    <p:animEffect transition="in" filter="wipe(left)">
                                      <p:cBhvr>
                                        <p:cTn id="42" dur="500"/>
                                        <p:tgtEl>
                                          <p:spTgt spid="49155">
                                            <p:txEl>
                                              <p:charRg st="151" end="16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49155">
                                            <p:txEl>
                                              <p:charRg st="167" end="222"/>
                                            </p:txEl>
                                          </p:spTgt>
                                        </p:tgtEl>
                                        <p:attrNameLst>
                                          <p:attrName>style.visibility</p:attrName>
                                        </p:attrNameLst>
                                      </p:cBhvr>
                                      <p:to>
                                        <p:strVal val="visible"/>
                                      </p:to>
                                    </p:set>
                                    <p:animEffect transition="in" filter="wipe(left)">
                                      <p:cBhvr>
                                        <p:cTn id="47" dur="500"/>
                                        <p:tgtEl>
                                          <p:spTgt spid="49155">
                                            <p:txEl>
                                              <p:charRg st="167" end="22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49155">
                                            <p:txEl>
                                              <p:charRg st="222" end="239"/>
                                            </p:txEl>
                                          </p:spTgt>
                                        </p:tgtEl>
                                        <p:attrNameLst>
                                          <p:attrName>style.visibility</p:attrName>
                                        </p:attrNameLst>
                                      </p:cBhvr>
                                      <p:to>
                                        <p:strVal val="visible"/>
                                      </p:to>
                                    </p:set>
                                    <p:animEffect transition="in" filter="wipe(left)">
                                      <p:cBhvr>
                                        <p:cTn id="52" dur="500"/>
                                        <p:tgtEl>
                                          <p:spTgt spid="49155">
                                            <p:txEl>
                                              <p:charRg st="222" end="23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标题 50177"/>
          <p:cNvSpPr>
            <a:spLocks noGrp="1"/>
          </p:cNvSpPr>
          <p:nvPr>
            <p:ph type="title"/>
          </p:nvPr>
        </p:nvSpPr>
        <p:spPr/>
        <p:txBody>
          <a:bodyPr anchor="b"/>
          <a:p>
            <a:r>
              <a:rPr lang="en-US" altLang="zh-CN"/>
              <a:t>4.2.3.2</a:t>
            </a:r>
            <a:r>
              <a:rPr lang="zh-CN" altLang="en-US" b="1"/>
              <a:t>进程互斥的硬件实现</a:t>
            </a:r>
            <a:endParaRPr lang="zh-CN" altLang="en-US"/>
          </a:p>
        </p:txBody>
      </p:sp>
      <p:sp>
        <p:nvSpPr>
          <p:cNvPr id="50179" name="文本框 50178"/>
          <p:cNvSpPr txBox="1"/>
          <p:nvPr/>
        </p:nvSpPr>
        <p:spPr>
          <a:xfrm>
            <a:off x="914400" y="2057400"/>
            <a:ext cx="7543800" cy="3905250"/>
          </a:xfrm>
          <a:prstGeom prst="rect">
            <a:avLst/>
          </a:prstGeom>
          <a:noFill/>
          <a:ln w="9525">
            <a:noFill/>
          </a:ln>
        </p:spPr>
        <p:txBody>
          <a:bodyPr>
            <a:spAutoFit/>
          </a:bodyPr>
          <a:p>
            <a:pPr>
              <a:spcBef>
                <a:spcPct val="50000"/>
              </a:spcBef>
            </a:pPr>
            <a:r>
              <a:rPr lang="zh-CN" altLang="en-US" sz="3200" dirty="0">
                <a:latin typeface="Comic Sans MS" panose="030F0702030302020204" pitchFamily="66" charset="0"/>
              </a:rPr>
              <a:t>Remarks：</a:t>
            </a:r>
            <a:endParaRPr lang="zh-CN" altLang="en-US" sz="3200" dirty="0">
              <a:latin typeface="Comic Sans MS" panose="030F0702030302020204" pitchFamily="66" charset="0"/>
            </a:endParaRPr>
          </a:p>
          <a:p>
            <a:pPr>
              <a:spcBef>
                <a:spcPct val="50000"/>
              </a:spcBef>
            </a:pPr>
            <a:r>
              <a:rPr lang="zh-CN" altLang="en-US" sz="2800" dirty="0">
                <a:latin typeface="Comic Sans MS" panose="030F0702030302020204" pitchFamily="66" charset="0"/>
              </a:rPr>
              <a:t>(1) test_and_set指令和swap指令是原子的，不可中断的(在单CPU情况下)。</a:t>
            </a:r>
            <a:endParaRPr lang="zh-CN" altLang="en-US" sz="2800" dirty="0">
              <a:latin typeface="Comic Sans MS" panose="030F0702030302020204" pitchFamily="66" charset="0"/>
            </a:endParaRPr>
          </a:p>
          <a:p>
            <a:pPr>
              <a:spcBef>
                <a:spcPct val="50000"/>
              </a:spcBef>
            </a:pPr>
            <a:r>
              <a:rPr lang="zh-CN" altLang="en-US" sz="2800" dirty="0">
                <a:latin typeface="Comic Sans MS" panose="030F0702030302020204" pitchFamily="66" charset="0"/>
              </a:rPr>
              <a:t>(2) test_and_set实际上是：将内存中一个单元的内容取出，再送一个新值。</a:t>
            </a:r>
            <a:endParaRPr lang="zh-CN" altLang="en-US" sz="2800" dirty="0">
              <a:latin typeface="Comic Sans MS" panose="030F0702030302020204" pitchFamily="66" charset="0"/>
            </a:endParaRPr>
          </a:p>
          <a:p>
            <a:pPr>
              <a:spcBef>
                <a:spcPct val="50000"/>
              </a:spcBef>
            </a:pPr>
            <a:r>
              <a:rPr lang="zh-CN" altLang="en-US" sz="2800" dirty="0">
                <a:latin typeface="Comic Sans MS" panose="030F0702030302020204" pitchFamily="66" charset="0"/>
              </a:rPr>
              <a:t>(3) swap实际上是：交换内存两个单元的内容</a:t>
            </a:r>
            <a:r>
              <a:rPr lang="zh-CN" altLang="en-US" sz="2800" b="0" dirty="0">
                <a:latin typeface="Times New Roman" panose="02020603050405020304" pitchFamily="18" charset="0"/>
              </a:rPr>
              <a:t>。</a:t>
            </a:r>
            <a:endParaRPr lang="zh-CN" altLang="en-US" sz="2800" b="0" dirty="0">
              <a:latin typeface="Times New Roman" panose="02020603050405020304" pitchFamily="18" charset="0"/>
            </a:endParaRPr>
          </a:p>
          <a:p>
            <a:pPr>
              <a:spcBef>
                <a:spcPct val="50000"/>
              </a:spcBef>
            </a:pPr>
            <a:endParaRPr lang="zh-CN" altLang="en-US" sz="2400" b="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179">
                                            <p:txEl>
                                              <p:charRg st="0" end="9"/>
                                            </p:txEl>
                                          </p:spTgt>
                                        </p:tgtEl>
                                        <p:attrNameLst>
                                          <p:attrName>style.visibility</p:attrName>
                                        </p:attrNameLst>
                                      </p:cBhvr>
                                      <p:to>
                                        <p:strVal val="visible"/>
                                      </p:to>
                                    </p:set>
                                    <p:animEffect transition="in" filter="wipe(left)">
                                      <p:cBhvr>
                                        <p:cTn id="7" dur="500"/>
                                        <p:tgtEl>
                                          <p:spTgt spid="50179">
                                            <p:txEl>
                                              <p:charRg st="0"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0179">
                                            <p:txEl>
                                              <p:charRg st="9" end="56"/>
                                            </p:txEl>
                                          </p:spTgt>
                                        </p:tgtEl>
                                        <p:attrNameLst>
                                          <p:attrName>style.visibility</p:attrName>
                                        </p:attrNameLst>
                                      </p:cBhvr>
                                      <p:to>
                                        <p:strVal val="visible"/>
                                      </p:to>
                                    </p:set>
                                    <p:animEffect transition="in" filter="wipe(left)">
                                      <p:cBhvr>
                                        <p:cTn id="12" dur="500"/>
                                        <p:tgtEl>
                                          <p:spTgt spid="50179">
                                            <p:txEl>
                                              <p:charRg st="9" end="5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0179">
                                            <p:txEl>
                                              <p:charRg st="56" end="99"/>
                                            </p:txEl>
                                          </p:spTgt>
                                        </p:tgtEl>
                                        <p:attrNameLst>
                                          <p:attrName>style.visibility</p:attrName>
                                        </p:attrNameLst>
                                      </p:cBhvr>
                                      <p:to>
                                        <p:strVal val="visible"/>
                                      </p:to>
                                    </p:set>
                                    <p:animEffect transition="in" filter="wipe(left)">
                                      <p:cBhvr>
                                        <p:cTn id="17" dur="500"/>
                                        <p:tgtEl>
                                          <p:spTgt spid="50179">
                                            <p:txEl>
                                              <p:charRg st="56" end="9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0179">
                                            <p:txEl>
                                              <p:charRg st="99" end="125"/>
                                            </p:txEl>
                                          </p:spTgt>
                                        </p:tgtEl>
                                        <p:attrNameLst>
                                          <p:attrName>style.visibility</p:attrName>
                                        </p:attrNameLst>
                                      </p:cBhvr>
                                      <p:to>
                                        <p:strVal val="visible"/>
                                      </p:to>
                                    </p:set>
                                    <p:animEffect transition="in" filter="wipe(left)">
                                      <p:cBhvr>
                                        <p:cTn id="22" dur="500"/>
                                        <p:tgtEl>
                                          <p:spTgt spid="50179">
                                            <p:txEl>
                                              <p:charRg st="99" end="1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79"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标题 51201"/>
          <p:cNvSpPr>
            <a:spLocks noGrp="1"/>
          </p:cNvSpPr>
          <p:nvPr>
            <p:ph type="title"/>
          </p:nvPr>
        </p:nvSpPr>
        <p:spPr/>
        <p:txBody>
          <a:bodyPr anchor="b"/>
          <a:p>
            <a:r>
              <a:rPr lang="en-US" altLang="zh-CN"/>
              <a:t>4.2.3.2</a:t>
            </a:r>
            <a:r>
              <a:rPr lang="zh-CN" altLang="en-US" b="1"/>
              <a:t>进程互斥的硬件实现</a:t>
            </a:r>
            <a:endParaRPr lang="zh-CN" altLang="en-US"/>
          </a:p>
        </p:txBody>
      </p:sp>
      <p:sp>
        <p:nvSpPr>
          <p:cNvPr id="51203" name="文本框 51202"/>
          <p:cNvSpPr txBox="1"/>
          <p:nvPr/>
        </p:nvSpPr>
        <p:spPr>
          <a:xfrm>
            <a:off x="762000" y="1905000"/>
            <a:ext cx="7696200" cy="4457700"/>
          </a:xfrm>
          <a:prstGeom prst="rect">
            <a:avLst/>
          </a:prstGeom>
          <a:noFill/>
          <a:ln w="9525">
            <a:noFill/>
          </a:ln>
        </p:spPr>
        <p:txBody>
          <a:bodyPr>
            <a:spAutoFit/>
          </a:bodyPr>
          <a:p>
            <a:pPr>
              <a:spcBef>
                <a:spcPct val="50000"/>
              </a:spcBef>
            </a:pPr>
            <a:r>
              <a:rPr lang="zh-CN" altLang="en-US" sz="3200" dirty="0">
                <a:latin typeface="Comic Sans MS" panose="030F0702030302020204" pitchFamily="66" charset="0"/>
              </a:rPr>
              <a:t>3. 硬件提供“关中断”和“开中断”指令</a:t>
            </a:r>
            <a:endParaRPr lang="zh-CN" altLang="en-US" sz="3200" dirty="0">
              <a:latin typeface="Comic Sans MS" panose="030F0702030302020204" pitchFamily="66" charset="0"/>
            </a:endParaRPr>
          </a:p>
          <a:p>
            <a:pPr>
              <a:lnSpc>
                <a:spcPct val="70000"/>
              </a:lnSpc>
              <a:spcBef>
                <a:spcPct val="50000"/>
              </a:spcBef>
            </a:pPr>
            <a:r>
              <a:rPr lang="zh-CN" altLang="en-US" sz="3200" dirty="0">
                <a:latin typeface="Comic Sans MS" panose="030F0702030302020204" pitchFamily="66" charset="0"/>
              </a:rPr>
              <a:t>    </a:t>
            </a:r>
            <a:r>
              <a:rPr lang="zh-CN" altLang="en-US" sz="2800" dirty="0">
                <a:latin typeface="Comic Sans MS" panose="030F0702030302020204" pitchFamily="66" charset="0"/>
              </a:rPr>
              <a:t>关中断</a:t>
            </a:r>
            <a:endParaRPr lang="zh-CN" altLang="en-US" sz="2400" dirty="0">
              <a:latin typeface="Comic Sans MS" panose="030F0702030302020204" pitchFamily="66" charset="0"/>
            </a:endParaRPr>
          </a:p>
          <a:p>
            <a:pPr>
              <a:lnSpc>
                <a:spcPct val="90000"/>
              </a:lnSpc>
              <a:spcBef>
                <a:spcPct val="50000"/>
              </a:spcBef>
            </a:pPr>
            <a:r>
              <a:rPr lang="zh-CN" altLang="en-US" sz="2400" dirty="0">
                <a:latin typeface="Comic Sans MS" panose="030F0702030302020204" pitchFamily="66" charset="0"/>
              </a:rPr>
              <a:t>              { Critical Region}</a:t>
            </a:r>
            <a:endParaRPr lang="zh-CN" altLang="en-US" sz="2400" dirty="0">
              <a:latin typeface="Comic Sans MS" panose="030F0702030302020204" pitchFamily="66" charset="0"/>
            </a:endParaRPr>
          </a:p>
          <a:p>
            <a:pPr>
              <a:lnSpc>
                <a:spcPct val="90000"/>
              </a:lnSpc>
              <a:spcBef>
                <a:spcPct val="50000"/>
              </a:spcBef>
            </a:pPr>
            <a:r>
              <a:rPr lang="zh-CN" altLang="en-US" sz="3200" dirty="0">
                <a:latin typeface="Comic Sans MS" panose="030F0702030302020204" pitchFamily="66" charset="0"/>
              </a:rPr>
              <a:t>    </a:t>
            </a:r>
            <a:r>
              <a:rPr lang="zh-CN" altLang="en-US" sz="2800" dirty="0">
                <a:latin typeface="Comic Sans MS" panose="030F0702030302020204" pitchFamily="66" charset="0"/>
              </a:rPr>
              <a:t>开中断</a:t>
            </a:r>
            <a:endParaRPr lang="zh-CN" altLang="en-US" sz="2800" dirty="0">
              <a:latin typeface="Comic Sans MS" panose="030F0702030302020204" pitchFamily="66" charset="0"/>
            </a:endParaRPr>
          </a:p>
          <a:p>
            <a:pPr>
              <a:lnSpc>
                <a:spcPct val="70000"/>
              </a:lnSpc>
              <a:spcBef>
                <a:spcPct val="50000"/>
              </a:spcBef>
            </a:pPr>
            <a:r>
              <a:rPr lang="zh-CN" altLang="en-US" sz="2800" dirty="0">
                <a:latin typeface="Comic Sans MS" panose="030F0702030302020204" pitchFamily="66" charset="0"/>
              </a:rPr>
              <a:t>Remarks: </a:t>
            </a:r>
            <a:endParaRPr lang="zh-CN" altLang="en-US" sz="2800" dirty="0">
              <a:latin typeface="Comic Sans MS" panose="030F0702030302020204" pitchFamily="66" charset="0"/>
            </a:endParaRPr>
          </a:p>
          <a:p>
            <a:pPr>
              <a:lnSpc>
                <a:spcPct val="80000"/>
              </a:lnSpc>
              <a:spcBef>
                <a:spcPct val="50000"/>
              </a:spcBef>
            </a:pPr>
            <a:r>
              <a:rPr lang="zh-CN" altLang="en-US" sz="2800" dirty="0">
                <a:latin typeface="Comic Sans MS" panose="030F0702030302020204" pitchFamily="66" charset="0"/>
              </a:rPr>
              <a:t>   (1) 开关中断只在单CPU系统中有效;(why?)</a:t>
            </a:r>
            <a:endParaRPr lang="zh-CN" altLang="en-US" sz="2800" dirty="0">
              <a:latin typeface="Comic Sans MS" panose="030F0702030302020204" pitchFamily="66" charset="0"/>
            </a:endParaRPr>
          </a:p>
          <a:p>
            <a:pPr>
              <a:lnSpc>
                <a:spcPct val="80000"/>
              </a:lnSpc>
              <a:spcBef>
                <a:spcPct val="50000"/>
              </a:spcBef>
            </a:pPr>
            <a:r>
              <a:rPr lang="zh-CN" altLang="en-US" sz="2800" dirty="0">
                <a:latin typeface="Comic Sans MS" panose="030F0702030302020204" pitchFamily="66" charset="0"/>
              </a:rPr>
              <a:t>   (2) 影响并发性。</a:t>
            </a:r>
            <a:endParaRPr lang="zh-CN" altLang="en-US" sz="2800" b="0" dirty="0">
              <a:latin typeface="Times New Roman" panose="02020603050405020304" pitchFamily="18" charset="0"/>
            </a:endParaRPr>
          </a:p>
          <a:p>
            <a:pPr>
              <a:lnSpc>
                <a:spcPct val="80000"/>
              </a:lnSpc>
              <a:spcBef>
                <a:spcPct val="50000"/>
              </a:spcBef>
            </a:pPr>
            <a:endParaRPr lang="zh-CN" altLang="en-US" sz="2400" b="0" dirty="0">
              <a:latin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标题 8193"/>
          <p:cNvSpPr>
            <a:spLocks noGrp="1"/>
          </p:cNvSpPr>
          <p:nvPr>
            <p:ph type="title"/>
          </p:nvPr>
        </p:nvSpPr>
        <p:spPr/>
        <p:txBody>
          <a:bodyPr anchor="b"/>
          <a:p>
            <a:r>
              <a:rPr lang="en-US" altLang="zh-CN" b="1"/>
              <a:t>4.1.2</a:t>
            </a:r>
            <a:r>
              <a:rPr lang="zh-CN" altLang="en-US" b="1"/>
              <a:t>顺序程序及其特性</a:t>
            </a:r>
            <a:endParaRPr lang="zh-CN" altLang="en-US" b="1"/>
          </a:p>
        </p:txBody>
      </p:sp>
      <p:sp>
        <p:nvSpPr>
          <p:cNvPr id="8195" name="文本占位符 8194"/>
          <p:cNvSpPr>
            <a:spLocks noGrp="1"/>
          </p:cNvSpPr>
          <p:nvPr>
            <p:ph type="body" idx="1"/>
          </p:nvPr>
        </p:nvSpPr>
        <p:spPr/>
        <p:txBody>
          <a:bodyPr/>
          <a:p>
            <a:r>
              <a:rPr lang="en-US" altLang="zh-CN" b="1"/>
              <a:t>(2)</a:t>
            </a:r>
            <a:r>
              <a:rPr lang="zh-CN" altLang="en-US" b="1"/>
              <a:t>外部顺序性：对于多个进程来说，所有进程的活动是依次执行的。</a:t>
            </a:r>
            <a:endParaRPr lang="zh-CN" altLang="en-US" b="1"/>
          </a:p>
          <a:p>
            <a:pPr lvl="1"/>
            <a:r>
              <a:rPr lang="zh-CN" altLang="en-US" b="1"/>
              <a:t>例</a:t>
            </a:r>
            <a:r>
              <a:rPr lang="en-US" altLang="zh-CN" b="1"/>
              <a:t>: </a:t>
            </a:r>
            <a:r>
              <a:rPr lang="zh-CN" altLang="en-US" b="1"/>
              <a:t>输入</a:t>
            </a:r>
            <a:r>
              <a:rPr lang="en-US" altLang="zh-CN" b="1"/>
              <a:t>(I)</a:t>
            </a:r>
            <a:r>
              <a:rPr lang="zh-CN" altLang="en-US" b="1"/>
              <a:t>、计算</a:t>
            </a:r>
            <a:r>
              <a:rPr lang="en-US" altLang="zh-CN" b="1"/>
              <a:t>(C)</a:t>
            </a:r>
            <a:r>
              <a:rPr lang="zh-CN" altLang="en-US" b="1"/>
              <a:t>、打印</a:t>
            </a:r>
            <a:r>
              <a:rPr lang="en-US" altLang="zh-CN" b="1"/>
              <a:t>(P)</a:t>
            </a:r>
            <a:r>
              <a:rPr lang="zh-CN" altLang="en-US" b="1"/>
              <a:t>三个活动构成的进程，每个进程的内部活动是顺序的，即</a:t>
            </a:r>
            <a:r>
              <a:rPr lang="en-US" altLang="zh-CN" b="1"/>
              <a:t>Ii→Ci→Pi</a:t>
            </a:r>
            <a:r>
              <a:rPr lang="zh-CN" altLang="en-US" b="1"/>
              <a:t>，多个进程的活动也是顺序的。</a:t>
            </a:r>
            <a:endParaRPr lang="zh-CN" altLang="en-US" b="1"/>
          </a:p>
        </p:txBody>
      </p:sp>
      <p:grpSp>
        <p:nvGrpSpPr>
          <p:cNvPr id="8196" name="组合 8195"/>
          <p:cNvGrpSpPr/>
          <p:nvPr/>
        </p:nvGrpSpPr>
        <p:grpSpPr>
          <a:xfrm>
            <a:off x="2339975" y="5251450"/>
            <a:ext cx="4608513" cy="482600"/>
            <a:chOff x="0" y="0"/>
            <a:chExt cx="5147" cy="533"/>
          </a:xfrm>
        </p:grpSpPr>
        <p:sp>
          <p:nvSpPr>
            <p:cNvPr id="8197" name="椭圆 8196"/>
            <p:cNvSpPr/>
            <p:nvPr/>
          </p:nvSpPr>
          <p:spPr>
            <a:xfrm>
              <a:off x="0" y="23"/>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p>
              <a:pPr algn="just"/>
              <a:r>
                <a:rPr lang="en-US" altLang="zh-CN" sz="1600">
                  <a:latin typeface="Times New Roman" panose="02020603050405020304" pitchFamily="18" charset="0"/>
                </a:rPr>
                <a:t>I</a:t>
              </a:r>
              <a:r>
                <a:rPr lang="en-US" altLang="zh-CN" sz="1600" baseline="-25000">
                  <a:latin typeface="Times New Roman" panose="02020603050405020304" pitchFamily="18" charset="0"/>
                </a:rPr>
                <a:t>1</a:t>
              </a:r>
              <a:endParaRPr lang="en-US" altLang="zh-CN" sz="3600">
                <a:latin typeface="Tahoma" panose="020B0604030504040204" pitchFamily="34" charset="0"/>
              </a:endParaRPr>
            </a:p>
          </p:txBody>
        </p:sp>
        <p:sp>
          <p:nvSpPr>
            <p:cNvPr id="8198" name="椭圆 8197"/>
            <p:cNvSpPr/>
            <p:nvPr/>
          </p:nvSpPr>
          <p:spPr>
            <a:xfrm>
              <a:off x="867" y="10"/>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p>
              <a:pPr algn="just"/>
              <a:r>
                <a:rPr lang="en-US" altLang="zh-CN" sz="1600">
                  <a:latin typeface="Times New Roman" panose="02020603050405020304" pitchFamily="18" charset="0"/>
                </a:rPr>
                <a:t>C</a:t>
              </a:r>
              <a:r>
                <a:rPr lang="en-US" altLang="zh-CN" sz="1600" baseline="-25000">
                  <a:latin typeface="Times New Roman" panose="02020603050405020304" pitchFamily="18" charset="0"/>
                </a:rPr>
                <a:t>1</a:t>
              </a:r>
              <a:endParaRPr lang="en-US" altLang="zh-CN" sz="3600">
                <a:latin typeface="Tahoma" panose="020B0604030504040204" pitchFamily="34" charset="0"/>
              </a:endParaRPr>
            </a:p>
          </p:txBody>
        </p:sp>
        <p:sp>
          <p:nvSpPr>
            <p:cNvPr id="8199" name="椭圆 8198"/>
            <p:cNvSpPr/>
            <p:nvPr/>
          </p:nvSpPr>
          <p:spPr>
            <a:xfrm>
              <a:off x="1727" y="0"/>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p>
              <a:pPr algn="just"/>
              <a:r>
                <a:rPr lang="en-US" altLang="zh-CN" sz="1600">
                  <a:latin typeface="Times New Roman" panose="02020603050405020304" pitchFamily="18" charset="0"/>
                </a:rPr>
                <a:t>P</a:t>
              </a:r>
              <a:r>
                <a:rPr lang="en-US" altLang="zh-CN" sz="1600" baseline="-25000">
                  <a:latin typeface="Times New Roman" panose="02020603050405020304" pitchFamily="18" charset="0"/>
                </a:rPr>
                <a:t>1</a:t>
              </a:r>
              <a:endParaRPr lang="en-US" altLang="zh-CN" sz="3600">
                <a:latin typeface="Tahoma" panose="020B0604030504040204" pitchFamily="34" charset="0"/>
              </a:endParaRPr>
            </a:p>
          </p:txBody>
        </p:sp>
        <p:sp>
          <p:nvSpPr>
            <p:cNvPr id="8200" name="椭圆 8199"/>
            <p:cNvSpPr/>
            <p:nvPr/>
          </p:nvSpPr>
          <p:spPr>
            <a:xfrm>
              <a:off x="2587" y="0"/>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p>
              <a:pPr algn="just"/>
              <a:r>
                <a:rPr lang="en-US" altLang="zh-CN" sz="1600">
                  <a:latin typeface="Times New Roman" panose="02020603050405020304" pitchFamily="18" charset="0"/>
                </a:rPr>
                <a:t>I</a:t>
              </a:r>
              <a:r>
                <a:rPr lang="en-US" altLang="zh-CN" sz="1600" baseline="-25000">
                  <a:latin typeface="Times New Roman" panose="02020603050405020304" pitchFamily="18" charset="0"/>
                </a:rPr>
                <a:t>2</a:t>
              </a:r>
              <a:endParaRPr lang="en-US" altLang="zh-CN" sz="3600">
                <a:latin typeface="Tahoma" panose="020B0604030504040204" pitchFamily="34" charset="0"/>
              </a:endParaRPr>
            </a:p>
          </p:txBody>
        </p:sp>
        <p:sp>
          <p:nvSpPr>
            <p:cNvPr id="8201" name="直接连接符 8200"/>
            <p:cNvSpPr/>
            <p:nvPr/>
          </p:nvSpPr>
          <p:spPr>
            <a:xfrm flipV="1">
              <a:off x="533" y="280"/>
              <a:ext cx="340" cy="0"/>
            </a:xfrm>
            <a:prstGeom prst="line">
              <a:avLst/>
            </a:prstGeom>
            <a:ln w="9525" cap="flat" cmpd="sng">
              <a:solidFill>
                <a:srgbClr val="000000"/>
              </a:solidFill>
              <a:prstDash val="solid"/>
              <a:headEnd type="none" w="med" len="med"/>
              <a:tailEnd type="triangle" w="med" len="med"/>
            </a:ln>
          </p:spPr>
        </p:sp>
        <p:sp>
          <p:nvSpPr>
            <p:cNvPr id="8202" name="直接连接符 8201"/>
            <p:cNvSpPr/>
            <p:nvPr/>
          </p:nvSpPr>
          <p:spPr>
            <a:xfrm>
              <a:off x="1387" y="260"/>
              <a:ext cx="340" cy="0"/>
            </a:xfrm>
            <a:prstGeom prst="line">
              <a:avLst/>
            </a:prstGeom>
            <a:ln w="9525" cap="flat" cmpd="sng">
              <a:solidFill>
                <a:srgbClr val="000000"/>
              </a:solidFill>
              <a:prstDash val="solid"/>
              <a:headEnd type="none" w="med" len="med"/>
              <a:tailEnd type="triangle" w="med" len="med"/>
            </a:ln>
          </p:spPr>
        </p:sp>
        <p:sp>
          <p:nvSpPr>
            <p:cNvPr id="8203" name="直接连接符 8202"/>
            <p:cNvSpPr/>
            <p:nvPr/>
          </p:nvSpPr>
          <p:spPr>
            <a:xfrm>
              <a:off x="3107" y="260"/>
              <a:ext cx="340" cy="0"/>
            </a:xfrm>
            <a:prstGeom prst="line">
              <a:avLst/>
            </a:prstGeom>
            <a:ln w="9525" cap="flat" cmpd="sng">
              <a:solidFill>
                <a:srgbClr val="000000"/>
              </a:solidFill>
              <a:prstDash val="solid"/>
              <a:headEnd type="none" w="med" len="med"/>
              <a:tailEnd type="triangle" w="med" len="med"/>
            </a:ln>
          </p:spPr>
        </p:sp>
        <p:sp>
          <p:nvSpPr>
            <p:cNvPr id="8204" name="椭圆 8203"/>
            <p:cNvSpPr/>
            <p:nvPr/>
          </p:nvSpPr>
          <p:spPr>
            <a:xfrm>
              <a:off x="3447" y="10"/>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p>
              <a:pPr algn="just"/>
              <a:r>
                <a:rPr lang="en-US" altLang="zh-CN" sz="1600">
                  <a:latin typeface="Times New Roman" panose="02020603050405020304" pitchFamily="18" charset="0"/>
                </a:rPr>
                <a:t>C</a:t>
              </a:r>
              <a:r>
                <a:rPr lang="en-US" altLang="zh-CN" sz="1600" baseline="-25000">
                  <a:latin typeface="Times New Roman" panose="02020603050405020304" pitchFamily="18" charset="0"/>
                </a:rPr>
                <a:t>2</a:t>
              </a:r>
              <a:endParaRPr lang="en-US" altLang="zh-CN" sz="3600">
                <a:latin typeface="Tahoma" panose="020B0604030504040204" pitchFamily="34" charset="0"/>
              </a:endParaRPr>
            </a:p>
          </p:txBody>
        </p:sp>
        <p:sp>
          <p:nvSpPr>
            <p:cNvPr id="8205" name="椭圆 8204"/>
            <p:cNvSpPr/>
            <p:nvPr/>
          </p:nvSpPr>
          <p:spPr>
            <a:xfrm>
              <a:off x="4307" y="0"/>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p>
              <a:pPr algn="just"/>
              <a:r>
                <a:rPr lang="en-US" altLang="zh-CN" sz="1600">
                  <a:latin typeface="Times New Roman" panose="02020603050405020304" pitchFamily="18" charset="0"/>
                </a:rPr>
                <a:t>P</a:t>
              </a:r>
              <a:r>
                <a:rPr lang="en-US" altLang="zh-CN" sz="1600" baseline="-25000">
                  <a:latin typeface="Times New Roman" panose="02020603050405020304" pitchFamily="18" charset="0"/>
                </a:rPr>
                <a:t>2</a:t>
              </a:r>
              <a:endParaRPr lang="en-US" altLang="zh-CN" sz="3600">
                <a:latin typeface="Tahoma" panose="020B0604030504040204" pitchFamily="34" charset="0"/>
              </a:endParaRPr>
            </a:p>
          </p:txBody>
        </p:sp>
        <p:sp>
          <p:nvSpPr>
            <p:cNvPr id="8206" name="直接连接符 8205"/>
            <p:cNvSpPr/>
            <p:nvPr/>
          </p:nvSpPr>
          <p:spPr>
            <a:xfrm>
              <a:off x="2247" y="260"/>
              <a:ext cx="340" cy="0"/>
            </a:xfrm>
            <a:prstGeom prst="line">
              <a:avLst/>
            </a:prstGeom>
            <a:ln w="9525" cap="flat" cmpd="sng">
              <a:solidFill>
                <a:srgbClr val="000000"/>
              </a:solidFill>
              <a:prstDash val="solid"/>
              <a:headEnd type="none" w="med" len="med"/>
              <a:tailEnd type="triangle" w="med" len="med"/>
            </a:ln>
          </p:spPr>
        </p:sp>
        <p:sp>
          <p:nvSpPr>
            <p:cNvPr id="8207" name="直接连接符 8206"/>
            <p:cNvSpPr/>
            <p:nvPr/>
          </p:nvSpPr>
          <p:spPr>
            <a:xfrm>
              <a:off x="3947" y="260"/>
              <a:ext cx="340" cy="0"/>
            </a:xfrm>
            <a:prstGeom prst="line">
              <a:avLst/>
            </a:prstGeom>
            <a:ln w="9525" cap="flat" cmpd="sng">
              <a:solidFill>
                <a:srgbClr val="000000"/>
              </a:solidFill>
              <a:prstDash val="solid"/>
              <a:headEnd type="none" w="med" len="med"/>
              <a:tailEnd type="triangle" w="med" len="med"/>
            </a:ln>
          </p:spPr>
        </p:sp>
        <p:sp>
          <p:nvSpPr>
            <p:cNvPr id="8208" name="直接连接符 8207"/>
            <p:cNvSpPr/>
            <p:nvPr/>
          </p:nvSpPr>
          <p:spPr>
            <a:xfrm>
              <a:off x="4807" y="260"/>
              <a:ext cx="340" cy="0"/>
            </a:xfrm>
            <a:prstGeom prst="line">
              <a:avLst/>
            </a:prstGeom>
            <a:ln w="9525" cap="flat" cmpd="sng">
              <a:solidFill>
                <a:srgbClr val="000000"/>
              </a:solidFill>
              <a:prstDash val="solid"/>
              <a:headEnd type="none" w="med" len="med"/>
              <a:tailEnd type="triangle" w="med" len="med"/>
            </a:ln>
          </p:spPr>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标题 52225"/>
          <p:cNvSpPr>
            <a:spLocks noGrp="1"/>
          </p:cNvSpPr>
          <p:nvPr>
            <p:ph type="title"/>
          </p:nvPr>
        </p:nvSpPr>
        <p:spPr/>
        <p:txBody>
          <a:bodyPr anchor="b"/>
          <a:p>
            <a:r>
              <a:rPr lang="en-US" altLang="zh-CN" b="1"/>
              <a:t>4.2.4 </a:t>
            </a:r>
            <a:r>
              <a:rPr lang="zh-CN" altLang="en-US" b="1"/>
              <a:t>多处理机环境下互斥</a:t>
            </a:r>
            <a:endParaRPr lang="zh-CN" altLang="en-US" b="1"/>
          </a:p>
        </p:txBody>
      </p:sp>
      <p:sp>
        <p:nvSpPr>
          <p:cNvPr id="52227" name="文本占位符 52226"/>
          <p:cNvSpPr>
            <a:spLocks noGrp="1"/>
          </p:cNvSpPr>
          <p:nvPr>
            <p:ph type="body" idx="1"/>
          </p:nvPr>
        </p:nvSpPr>
        <p:spPr/>
        <p:txBody>
          <a:bodyPr/>
          <a:p>
            <a:r>
              <a:rPr lang="zh-CN" altLang="en-US" b="1"/>
              <a:t>单</a:t>
            </a:r>
            <a:r>
              <a:rPr lang="en-US" altLang="zh-CN" b="1"/>
              <a:t>CPU, </a:t>
            </a:r>
            <a:r>
              <a:rPr lang="zh-CN" altLang="en-US" b="1"/>
              <a:t>指令间交叉</a:t>
            </a:r>
            <a:r>
              <a:rPr lang="en-US" altLang="zh-CN" b="1"/>
              <a:t>, test_and_set, swap</a:t>
            </a:r>
            <a:r>
              <a:rPr lang="zh-CN" altLang="en-US" b="1"/>
              <a:t>指令是原子的</a:t>
            </a:r>
            <a:r>
              <a:rPr lang="en-US" altLang="zh-CN" b="1"/>
              <a:t>;</a:t>
            </a:r>
            <a:endParaRPr lang="en-US" altLang="zh-CN" b="1"/>
          </a:p>
          <a:p>
            <a:endParaRPr lang="en-US" altLang="zh-CN" b="1"/>
          </a:p>
          <a:p>
            <a:r>
              <a:rPr lang="zh-CN" altLang="en-US" b="1"/>
              <a:t>多</a:t>
            </a:r>
            <a:r>
              <a:rPr lang="en-US" altLang="zh-CN" b="1"/>
              <a:t>CPU, </a:t>
            </a:r>
            <a:r>
              <a:rPr lang="zh-CN" altLang="en-US" b="1"/>
              <a:t>指令周期间交叉</a:t>
            </a:r>
            <a:r>
              <a:rPr lang="en-US" altLang="zh-CN" b="1"/>
              <a:t>, test_and_set, swap</a:t>
            </a:r>
            <a:r>
              <a:rPr lang="zh-CN" altLang="en-US" b="1"/>
              <a:t>指令不是原子的</a:t>
            </a:r>
            <a:r>
              <a:rPr lang="en-US" altLang="zh-CN" b="1"/>
              <a:t>;</a:t>
            </a:r>
            <a:endParaRPr lang="en-US" altLang="zh-CN" b="1"/>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标题 53249"/>
          <p:cNvSpPr>
            <a:spLocks noGrp="1"/>
          </p:cNvSpPr>
          <p:nvPr>
            <p:ph type="title"/>
          </p:nvPr>
        </p:nvSpPr>
        <p:spPr/>
        <p:txBody>
          <a:bodyPr anchor="b"/>
          <a:p>
            <a:r>
              <a:rPr lang="en-US" altLang="zh-CN" b="1"/>
              <a:t>4.2.4 </a:t>
            </a:r>
            <a:r>
              <a:rPr lang="zh-CN" altLang="en-US" b="1"/>
              <a:t>多处理机环境下互斥</a:t>
            </a:r>
            <a:endParaRPr lang="zh-CN" altLang="en-US" b="1"/>
          </a:p>
        </p:txBody>
      </p:sp>
      <p:sp>
        <p:nvSpPr>
          <p:cNvPr id="53251" name="矩形 53250"/>
          <p:cNvSpPr/>
          <p:nvPr/>
        </p:nvSpPr>
        <p:spPr>
          <a:xfrm>
            <a:off x="3595688" y="3200400"/>
            <a:ext cx="1079500" cy="1079500"/>
          </a:xfrm>
          <a:prstGeom prst="rect">
            <a:avLst/>
          </a:prstGeom>
          <a:solidFill>
            <a:schemeClr val="bg1"/>
          </a:solidFill>
          <a:ln w="19050" cap="flat" cmpd="sng">
            <a:solidFill>
              <a:schemeClr val="tx1"/>
            </a:solidFill>
            <a:prstDash val="solid"/>
            <a:miter/>
            <a:headEnd type="none" w="med" len="med"/>
            <a:tailEnd type="none" w="med" len="med"/>
          </a:ln>
        </p:spPr>
        <p:txBody>
          <a:bodyPr/>
          <a:p>
            <a:endParaRPr lang="zh-CN" altLang="en-US"/>
          </a:p>
        </p:txBody>
      </p:sp>
      <p:sp>
        <p:nvSpPr>
          <p:cNvPr id="53252" name="直接连接符 53251"/>
          <p:cNvSpPr/>
          <p:nvPr/>
        </p:nvSpPr>
        <p:spPr>
          <a:xfrm>
            <a:off x="3635375" y="4038600"/>
            <a:ext cx="1066800" cy="0"/>
          </a:xfrm>
          <a:prstGeom prst="line">
            <a:avLst/>
          </a:prstGeom>
          <a:ln w="9525" cap="flat" cmpd="sng">
            <a:solidFill>
              <a:schemeClr val="tx1"/>
            </a:solidFill>
            <a:prstDash val="solid"/>
            <a:headEnd type="none" w="med" len="med"/>
            <a:tailEnd type="none" w="med" len="med"/>
          </a:ln>
        </p:spPr>
      </p:sp>
      <p:sp>
        <p:nvSpPr>
          <p:cNvPr id="53253" name="矩形 53252"/>
          <p:cNvSpPr/>
          <p:nvPr/>
        </p:nvSpPr>
        <p:spPr>
          <a:xfrm>
            <a:off x="1282700" y="3200400"/>
            <a:ext cx="1079500" cy="1079500"/>
          </a:xfrm>
          <a:prstGeom prst="rect">
            <a:avLst/>
          </a:prstGeom>
          <a:solidFill>
            <a:schemeClr val="bg1"/>
          </a:solidFill>
          <a:ln w="19050" cap="flat" cmpd="sng">
            <a:solidFill>
              <a:schemeClr val="tx1"/>
            </a:solidFill>
            <a:prstDash val="solid"/>
            <a:miter/>
            <a:headEnd type="none" w="med" len="med"/>
            <a:tailEnd type="none" w="med" len="med"/>
          </a:ln>
        </p:spPr>
        <p:txBody>
          <a:bodyPr/>
          <a:p>
            <a:endParaRPr lang="zh-CN" altLang="en-US"/>
          </a:p>
        </p:txBody>
      </p:sp>
      <p:sp>
        <p:nvSpPr>
          <p:cNvPr id="53254" name="矩形 53253"/>
          <p:cNvSpPr/>
          <p:nvPr/>
        </p:nvSpPr>
        <p:spPr>
          <a:xfrm>
            <a:off x="6019800" y="3200400"/>
            <a:ext cx="1079500" cy="1079500"/>
          </a:xfrm>
          <a:prstGeom prst="rect">
            <a:avLst/>
          </a:prstGeom>
          <a:solidFill>
            <a:schemeClr val="bg1"/>
          </a:solidFill>
          <a:ln w="19050" cap="flat" cmpd="sng">
            <a:solidFill>
              <a:schemeClr val="tx1"/>
            </a:solidFill>
            <a:prstDash val="solid"/>
            <a:miter/>
            <a:headEnd type="none" w="med" len="med"/>
            <a:tailEnd type="none" w="med" len="med"/>
          </a:ln>
        </p:spPr>
        <p:txBody>
          <a:bodyPr/>
          <a:p>
            <a:endParaRPr lang="zh-CN" altLang="en-US"/>
          </a:p>
        </p:txBody>
      </p:sp>
      <p:sp>
        <p:nvSpPr>
          <p:cNvPr id="53255" name="直接连接符 53254"/>
          <p:cNvSpPr/>
          <p:nvPr/>
        </p:nvSpPr>
        <p:spPr>
          <a:xfrm>
            <a:off x="3581400" y="3810000"/>
            <a:ext cx="1066800" cy="0"/>
          </a:xfrm>
          <a:prstGeom prst="line">
            <a:avLst/>
          </a:prstGeom>
          <a:ln w="9525" cap="flat" cmpd="sng">
            <a:solidFill>
              <a:schemeClr val="tx1"/>
            </a:solidFill>
            <a:prstDash val="solid"/>
            <a:headEnd type="none" w="med" len="med"/>
            <a:tailEnd type="none" w="med" len="med"/>
          </a:ln>
        </p:spPr>
      </p:sp>
      <p:sp>
        <p:nvSpPr>
          <p:cNvPr id="53256" name="文本框 53255"/>
          <p:cNvSpPr txBox="1"/>
          <p:nvPr/>
        </p:nvSpPr>
        <p:spPr>
          <a:xfrm>
            <a:off x="3708400" y="2667000"/>
            <a:ext cx="838200" cy="457200"/>
          </a:xfrm>
          <a:prstGeom prst="rect">
            <a:avLst/>
          </a:prstGeom>
          <a:noFill/>
          <a:ln w="9525">
            <a:noFill/>
          </a:ln>
        </p:spPr>
        <p:txBody>
          <a:bodyPr>
            <a:spAutoFit/>
          </a:bodyPr>
          <a:p>
            <a:pPr>
              <a:spcBef>
                <a:spcPct val="50000"/>
              </a:spcBef>
            </a:pPr>
            <a:r>
              <a:rPr lang="zh-CN" altLang="en-US" sz="2400">
                <a:latin typeface="Times New Roman" panose="02020603050405020304" pitchFamily="18" charset="0"/>
              </a:rPr>
              <a:t>内存</a:t>
            </a:r>
            <a:endParaRPr lang="zh-CN" altLang="en-US" sz="2400" b="0">
              <a:latin typeface="Times New Roman" panose="02020603050405020304" pitchFamily="18" charset="0"/>
            </a:endParaRPr>
          </a:p>
        </p:txBody>
      </p:sp>
      <p:sp>
        <p:nvSpPr>
          <p:cNvPr id="53257" name="圆角矩形标注 53256"/>
          <p:cNvSpPr/>
          <p:nvPr/>
        </p:nvSpPr>
        <p:spPr>
          <a:xfrm>
            <a:off x="4876800" y="2209800"/>
            <a:ext cx="1143000" cy="914400"/>
          </a:xfrm>
          <a:prstGeom prst="wedgeRoundRectCallout">
            <a:avLst>
              <a:gd name="adj1" fmla="val -43750"/>
              <a:gd name="adj2" fmla="val 70000"/>
              <a:gd name="adj3" fmla="val 16667"/>
            </a:avLst>
          </a:prstGeom>
          <a:noFill/>
          <a:ln w="9525" cap="flat" cmpd="sng">
            <a:solidFill>
              <a:schemeClr val="tx1"/>
            </a:solidFill>
            <a:prstDash val="solid"/>
            <a:miter/>
            <a:headEnd type="none" w="med" len="med"/>
            <a:tailEnd type="none" w="med" len="med"/>
          </a:ln>
        </p:spPr>
        <p:txBody>
          <a:bodyPr wrap="none" anchor="ctr"/>
          <a:p>
            <a:pPr algn="ctr"/>
            <a:r>
              <a:rPr lang="en-US" altLang="zh-CN" sz="1800">
                <a:latin typeface="Times New Roman" panose="02020603050405020304" pitchFamily="18" charset="0"/>
              </a:rPr>
              <a:t>Word 1000</a:t>
            </a:r>
            <a:endParaRPr lang="en-US" altLang="zh-CN" sz="1800">
              <a:latin typeface="Times New Roman" panose="02020603050405020304" pitchFamily="18" charset="0"/>
            </a:endParaRPr>
          </a:p>
          <a:p>
            <a:pPr algn="ctr"/>
            <a:r>
              <a:rPr lang="en-US" altLang="zh-CN" sz="1800">
                <a:latin typeface="Times New Roman" panose="02020603050405020304" pitchFamily="18" charset="0"/>
              </a:rPr>
              <a:t>initial:   0</a:t>
            </a:r>
            <a:endParaRPr lang="en-US" altLang="zh-CN" sz="2400" b="0">
              <a:latin typeface="Times New Roman" panose="02020603050405020304" pitchFamily="18" charset="0"/>
            </a:endParaRPr>
          </a:p>
        </p:txBody>
      </p:sp>
      <p:sp>
        <p:nvSpPr>
          <p:cNvPr id="53258" name="文本框 53257"/>
          <p:cNvSpPr txBox="1"/>
          <p:nvPr/>
        </p:nvSpPr>
        <p:spPr>
          <a:xfrm>
            <a:off x="1371600" y="2743200"/>
            <a:ext cx="990600" cy="457200"/>
          </a:xfrm>
          <a:prstGeom prst="rect">
            <a:avLst/>
          </a:prstGeom>
          <a:noFill/>
          <a:ln w="9525">
            <a:noFill/>
          </a:ln>
        </p:spPr>
        <p:txBody>
          <a:bodyPr>
            <a:spAutoFit/>
          </a:bodyPr>
          <a:p>
            <a:pPr>
              <a:spcBef>
                <a:spcPct val="50000"/>
              </a:spcBef>
            </a:pPr>
            <a:r>
              <a:rPr lang="en-US" altLang="zh-CN" sz="2400">
                <a:latin typeface="Comic Sans MS" panose="030F0702030302020204" pitchFamily="66" charset="0"/>
              </a:rPr>
              <a:t>CPU1</a:t>
            </a:r>
            <a:endParaRPr lang="en-US" altLang="zh-CN" sz="2400" b="0">
              <a:latin typeface="Times New Roman" panose="02020603050405020304" pitchFamily="18" charset="0"/>
            </a:endParaRPr>
          </a:p>
        </p:txBody>
      </p:sp>
      <p:sp>
        <p:nvSpPr>
          <p:cNvPr id="53259" name="文本框 53258"/>
          <p:cNvSpPr txBox="1"/>
          <p:nvPr/>
        </p:nvSpPr>
        <p:spPr>
          <a:xfrm>
            <a:off x="6096000" y="2743200"/>
            <a:ext cx="990600" cy="457200"/>
          </a:xfrm>
          <a:prstGeom prst="rect">
            <a:avLst/>
          </a:prstGeom>
          <a:noFill/>
          <a:ln w="9525">
            <a:noFill/>
          </a:ln>
        </p:spPr>
        <p:txBody>
          <a:bodyPr>
            <a:spAutoFit/>
          </a:bodyPr>
          <a:p>
            <a:pPr>
              <a:spcBef>
                <a:spcPct val="50000"/>
              </a:spcBef>
            </a:pPr>
            <a:r>
              <a:rPr lang="en-US" altLang="zh-CN" sz="2400">
                <a:latin typeface="Comic Sans MS" panose="030F0702030302020204" pitchFamily="66" charset="0"/>
              </a:rPr>
              <a:t>CPU2</a:t>
            </a:r>
            <a:endParaRPr lang="en-US" altLang="zh-CN" sz="2400" b="0">
              <a:latin typeface="Times New Roman" panose="02020603050405020304" pitchFamily="18" charset="0"/>
            </a:endParaRPr>
          </a:p>
        </p:txBody>
      </p:sp>
      <p:sp>
        <p:nvSpPr>
          <p:cNvPr id="53260" name="直接连接符 53259"/>
          <p:cNvSpPr/>
          <p:nvPr/>
        </p:nvSpPr>
        <p:spPr>
          <a:xfrm>
            <a:off x="990600" y="5486400"/>
            <a:ext cx="6781800" cy="0"/>
          </a:xfrm>
          <a:prstGeom prst="line">
            <a:avLst/>
          </a:prstGeom>
          <a:ln w="15875" cap="flat" cmpd="sng">
            <a:solidFill>
              <a:schemeClr val="tx1"/>
            </a:solidFill>
            <a:prstDash val="solid"/>
            <a:headEnd type="none" w="med" len="med"/>
            <a:tailEnd type="none" w="med" len="med"/>
          </a:ln>
        </p:spPr>
      </p:sp>
      <p:sp>
        <p:nvSpPr>
          <p:cNvPr id="53261" name="圆角矩形标注 53260"/>
          <p:cNvSpPr/>
          <p:nvPr/>
        </p:nvSpPr>
        <p:spPr>
          <a:xfrm>
            <a:off x="7467600" y="4800600"/>
            <a:ext cx="914400" cy="381000"/>
          </a:xfrm>
          <a:prstGeom prst="wedgeRoundRectCallout">
            <a:avLst>
              <a:gd name="adj1" fmla="val -43750"/>
              <a:gd name="adj2" fmla="val 70000"/>
              <a:gd name="adj3" fmla="val 16667"/>
            </a:avLst>
          </a:prstGeom>
          <a:noFill/>
          <a:ln w="9525" cap="flat" cmpd="sng">
            <a:solidFill>
              <a:schemeClr val="tx1"/>
            </a:solidFill>
            <a:prstDash val="solid"/>
            <a:miter/>
            <a:headEnd type="none" w="med" len="med"/>
            <a:tailEnd type="none" w="med" len="med"/>
          </a:ln>
        </p:spPr>
        <p:txBody>
          <a:bodyPr wrap="none" anchor="ctr"/>
          <a:p>
            <a:pPr algn="ctr"/>
            <a:r>
              <a:rPr lang="en-US" altLang="zh-CN" sz="2400" b="0">
                <a:latin typeface="Comic Sans MS" panose="030F0702030302020204" pitchFamily="66" charset="0"/>
              </a:rPr>
              <a:t>Bus</a:t>
            </a:r>
            <a:endParaRPr lang="en-US" altLang="zh-CN" sz="2400" b="0">
              <a:latin typeface="Comic Sans MS" panose="030F0702030302020204" pitchFamily="66" charset="0"/>
            </a:endParaRPr>
          </a:p>
        </p:txBody>
      </p:sp>
      <p:sp>
        <p:nvSpPr>
          <p:cNvPr id="53262" name="直接连接符 53261"/>
          <p:cNvSpPr/>
          <p:nvPr/>
        </p:nvSpPr>
        <p:spPr>
          <a:xfrm>
            <a:off x="1676400" y="4267200"/>
            <a:ext cx="0" cy="838200"/>
          </a:xfrm>
          <a:prstGeom prst="line">
            <a:avLst/>
          </a:prstGeom>
          <a:ln w="15875" cap="flat" cmpd="sng">
            <a:solidFill>
              <a:schemeClr val="tx1"/>
            </a:solidFill>
            <a:prstDash val="solid"/>
            <a:headEnd type="none" w="med" len="med"/>
            <a:tailEnd type="none" w="med" len="med"/>
          </a:ln>
        </p:spPr>
      </p:sp>
      <p:sp>
        <p:nvSpPr>
          <p:cNvPr id="53263" name="直接连接符 53262"/>
          <p:cNvSpPr/>
          <p:nvPr/>
        </p:nvSpPr>
        <p:spPr>
          <a:xfrm>
            <a:off x="1905000" y="4267200"/>
            <a:ext cx="0" cy="838200"/>
          </a:xfrm>
          <a:prstGeom prst="line">
            <a:avLst/>
          </a:prstGeom>
          <a:ln w="15875" cap="flat" cmpd="sng">
            <a:solidFill>
              <a:schemeClr val="tx1"/>
            </a:solidFill>
            <a:prstDash val="solid"/>
            <a:headEnd type="none" w="med" len="med"/>
            <a:tailEnd type="none" w="med" len="med"/>
          </a:ln>
        </p:spPr>
      </p:sp>
      <p:sp>
        <p:nvSpPr>
          <p:cNvPr id="53264" name="直接连接符 53263"/>
          <p:cNvSpPr/>
          <p:nvPr/>
        </p:nvSpPr>
        <p:spPr>
          <a:xfrm>
            <a:off x="4038600" y="4267200"/>
            <a:ext cx="0" cy="838200"/>
          </a:xfrm>
          <a:prstGeom prst="line">
            <a:avLst/>
          </a:prstGeom>
          <a:ln w="15875" cap="flat" cmpd="sng">
            <a:solidFill>
              <a:schemeClr val="tx1"/>
            </a:solidFill>
            <a:prstDash val="solid"/>
            <a:headEnd type="none" w="med" len="med"/>
            <a:tailEnd type="none" w="med" len="med"/>
          </a:ln>
        </p:spPr>
      </p:sp>
      <p:sp>
        <p:nvSpPr>
          <p:cNvPr id="53265" name="直接连接符 53264"/>
          <p:cNvSpPr/>
          <p:nvPr/>
        </p:nvSpPr>
        <p:spPr>
          <a:xfrm>
            <a:off x="4267200" y="4267200"/>
            <a:ext cx="0" cy="838200"/>
          </a:xfrm>
          <a:prstGeom prst="line">
            <a:avLst/>
          </a:prstGeom>
          <a:ln w="15875" cap="flat" cmpd="sng">
            <a:solidFill>
              <a:schemeClr val="tx1"/>
            </a:solidFill>
            <a:prstDash val="solid"/>
            <a:headEnd type="none" w="med" len="med"/>
            <a:tailEnd type="none" w="med" len="med"/>
          </a:ln>
        </p:spPr>
      </p:sp>
      <p:sp>
        <p:nvSpPr>
          <p:cNvPr id="53266" name="直接连接符 53265"/>
          <p:cNvSpPr/>
          <p:nvPr/>
        </p:nvSpPr>
        <p:spPr>
          <a:xfrm>
            <a:off x="6477000" y="4267200"/>
            <a:ext cx="0" cy="838200"/>
          </a:xfrm>
          <a:prstGeom prst="line">
            <a:avLst/>
          </a:prstGeom>
          <a:ln w="15875" cap="flat" cmpd="sng">
            <a:solidFill>
              <a:schemeClr val="tx1"/>
            </a:solidFill>
            <a:prstDash val="solid"/>
            <a:headEnd type="none" w="med" len="med"/>
            <a:tailEnd type="none" w="med" len="med"/>
          </a:ln>
        </p:spPr>
      </p:sp>
      <p:sp>
        <p:nvSpPr>
          <p:cNvPr id="53267" name="直接连接符 53266"/>
          <p:cNvSpPr/>
          <p:nvPr/>
        </p:nvSpPr>
        <p:spPr>
          <a:xfrm>
            <a:off x="6705600" y="4267200"/>
            <a:ext cx="0" cy="838200"/>
          </a:xfrm>
          <a:prstGeom prst="line">
            <a:avLst/>
          </a:prstGeom>
          <a:ln w="15875" cap="flat" cmpd="sng">
            <a:solidFill>
              <a:schemeClr val="tx1"/>
            </a:solidFill>
            <a:prstDash val="solid"/>
            <a:headEnd type="none" w="med" len="med"/>
            <a:tailEnd type="none" w="med" len="med"/>
          </a:ln>
        </p:spPr>
      </p:sp>
      <p:cxnSp>
        <p:nvCxnSpPr>
          <p:cNvPr id="53268" name="直接箭头连接符 53267"/>
          <p:cNvCxnSpPr/>
          <p:nvPr/>
        </p:nvCxnSpPr>
        <p:spPr>
          <a:xfrm>
            <a:off x="1905000" y="5105400"/>
            <a:ext cx="2133600" cy="0"/>
          </a:xfrm>
          <a:prstGeom prst="straightConnector1">
            <a:avLst/>
          </a:prstGeom>
          <a:ln w="15875" cap="flat" cmpd="sng">
            <a:solidFill>
              <a:schemeClr val="tx1"/>
            </a:solidFill>
            <a:prstDash val="solid"/>
            <a:headEnd type="none" w="med" len="med"/>
            <a:tailEnd type="none" w="med" len="med"/>
          </a:ln>
        </p:spPr>
      </p:cxnSp>
      <p:cxnSp>
        <p:nvCxnSpPr>
          <p:cNvPr id="53269" name="直接箭头连接符 53268"/>
          <p:cNvCxnSpPr/>
          <p:nvPr/>
        </p:nvCxnSpPr>
        <p:spPr>
          <a:xfrm>
            <a:off x="4267200" y="5105400"/>
            <a:ext cx="2212975" cy="0"/>
          </a:xfrm>
          <a:prstGeom prst="straightConnector1">
            <a:avLst/>
          </a:prstGeom>
          <a:ln w="15875" cap="flat" cmpd="sng">
            <a:solidFill>
              <a:schemeClr val="tx1"/>
            </a:solidFill>
            <a:prstDash val="solid"/>
            <a:headEnd type="none" w="med" len="med"/>
            <a:tailEnd type="none" w="med" len="med"/>
          </a:ln>
        </p:spPr>
      </p:cxnSp>
      <p:sp>
        <p:nvSpPr>
          <p:cNvPr id="53270" name="直接连接符 53269"/>
          <p:cNvSpPr/>
          <p:nvPr/>
        </p:nvSpPr>
        <p:spPr>
          <a:xfrm flipH="1">
            <a:off x="990600" y="5105400"/>
            <a:ext cx="685800" cy="0"/>
          </a:xfrm>
          <a:prstGeom prst="line">
            <a:avLst/>
          </a:prstGeom>
          <a:ln w="15875" cap="flat" cmpd="sng">
            <a:solidFill>
              <a:schemeClr val="tx1"/>
            </a:solidFill>
            <a:prstDash val="solid"/>
            <a:headEnd type="none" w="med" len="med"/>
            <a:tailEnd type="none" w="med" len="med"/>
          </a:ln>
        </p:spPr>
      </p:sp>
      <p:sp>
        <p:nvSpPr>
          <p:cNvPr id="53271" name="直接连接符 53270"/>
          <p:cNvSpPr/>
          <p:nvPr/>
        </p:nvSpPr>
        <p:spPr>
          <a:xfrm>
            <a:off x="6705600" y="5105400"/>
            <a:ext cx="685800" cy="0"/>
          </a:xfrm>
          <a:prstGeom prst="line">
            <a:avLst/>
          </a:prstGeom>
          <a:ln w="15875" cap="flat" cmpd="sng">
            <a:solidFill>
              <a:schemeClr val="tx1"/>
            </a:solidFill>
            <a:prstDash val="solid"/>
            <a:headEnd type="none" w="med" len="med"/>
            <a:tailEnd type="none" w="med" len="med"/>
          </a:ln>
        </p:spPr>
      </p:sp>
      <p:sp>
        <p:nvSpPr>
          <p:cNvPr id="53272" name="未知"/>
          <p:cNvSpPr/>
          <p:nvPr/>
        </p:nvSpPr>
        <p:spPr>
          <a:xfrm>
            <a:off x="2057400" y="4038600"/>
            <a:ext cx="1676400" cy="914400"/>
          </a:xfrm>
          <a:custGeom>
            <a:avLst/>
            <a:gdLst/>
            <a:ahLst/>
            <a:cxnLst/>
            <a:pathLst>
              <a:path w="1056" h="576">
                <a:moveTo>
                  <a:pt x="0" y="96"/>
                </a:moveTo>
                <a:lnTo>
                  <a:pt x="0" y="576"/>
                </a:lnTo>
                <a:lnTo>
                  <a:pt x="1056" y="576"/>
                </a:lnTo>
                <a:lnTo>
                  <a:pt x="1056" y="0"/>
                </a:lnTo>
              </a:path>
            </a:pathLst>
          </a:custGeom>
          <a:noFill/>
          <a:ln w="9525" cap="flat" cmpd="sng">
            <a:solidFill>
              <a:schemeClr val="tx1"/>
            </a:solidFill>
            <a:prstDash val="solid"/>
            <a:headEnd type="none" w="med" len="med"/>
            <a:tailEnd type="triangle" w="med" len="med"/>
          </a:ln>
        </p:spPr>
        <p:txBody>
          <a:bodyPr/>
          <a:p>
            <a:endParaRPr lang="zh-CN" altLang="en-US"/>
          </a:p>
        </p:txBody>
      </p:sp>
      <p:sp>
        <p:nvSpPr>
          <p:cNvPr id="53273" name="文本框 53272"/>
          <p:cNvSpPr txBox="1"/>
          <p:nvPr/>
        </p:nvSpPr>
        <p:spPr>
          <a:xfrm>
            <a:off x="2057400" y="4556125"/>
            <a:ext cx="1752600" cy="396875"/>
          </a:xfrm>
          <a:prstGeom prst="rect">
            <a:avLst/>
          </a:prstGeom>
          <a:noFill/>
          <a:ln w="9525">
            <a:noFill/>
          </a:ln>
        </p:spPr>
        <p:txBody>
          <a:bodyPr>
            <a:spAutoFit/>
          </a:bodyPr>
          <a:p>
            <a:pPr>
              <a:spcBef>
                <a:spcPct val="50000"/>
              </a:spcBef>
            </a:pPr>
            <a:r>
              <a:rPr lang="en-US" altLang="zh-CN">
                <a:latin typeface="Comic Sans MS" panose="030F0702030302020204" pitchFamily="66" charset="0"/>
              </a:rPr>
              <a:t>1. Read 0</a:t>
            </a:r>
            <a:endParaRPr lang="en-US" altLang="zh-CN" sz="1800" b="0">
              <a:latin typeface="Comic Sans MS" panose="030F0702030302020204" pitchFamily="66" charset="0"/>
            </a:endParaRPr>
          </a:p>
        </p:txBody>
      </p:sp>
      <p:sp>
        <p:nvSpPr>
          <p:cNvPr id="53274" name="未知"/>
          <p:cNvSpPr/>
          <p:nvPr/>
        </p:nvSpPr>
        <p:spPr>
          <a:xfrm>
            <a:off x="1447800" y="4038600"/>
            <a:ext cx="2438400" cy="1676400"/>
          </a:xfrm>
          <a:custGeom>
            <a:avLst/>
            <a:gdLst/>
            <a:ahLst/>
            <a:cxnLst/>
            <a:pathLst>
              <a:path w="1536" h="1056">
                <a:moveTo>
                  <a:pt x="0" y="96"/>
                </a:moveTo>
                <a:lnTo>
                  <a:pt x="0" y="1056"/>
                </a:lnTo>
                <a:lnTo>
                  <a:pt x="1536" y="1056"/>
                </a:lnTo>
                <a:lnTo>
                  <a:pt x="1536" y="0"/>
                </a:lnTo>
              </a:path>
            </a:pathLst>
          </a:custGeom>
          <a:noFill/>
          <a:ln w="9525" cap="flat" cmpd="sng">
            <a:solidFill>
              <a:schemeClr val="tx1"/>
            </a:solidFill>
            <a:prstDash val="solid"/>
            <a:headEnd type="none" w="med" len="med"/>
            <a:tailEnd type="triangle" w="med" len="med"/>
          </a:ln>
        </p:spPr>
        <p:txBody>
          <a:bodyPr/>
          <a:p>
            <a:endParaRPr lang="zh-CN" altLang="en-US"/>
          </a:p>
        </p:txBody>
      </p:sp>
      <p:sp>
        <p:nvSpPr>
          <p:cNvPr id="53275" name="文本框 53274"/>
          <p:cNvSpPr txBox="1"/>
          <p:nvPr/>
        </p:nvSpPr>
        <p:spPr>
          <a:xfrm>
            <a:off x="1828800" y="5791200"/>
            <a:ext cx="1905000" cy="396875"/>
          </a:xfrm>
          <a:prstGeom prst="rect">
            <a:avLst/>
          </a:prstGeom>
          <a:noFill/>
          <a:ln w="9525">
            <a:noFill/>
          </a:ln>
        </p:spPr>
        <p:txBody>
          <a:bodyPr>
            <a:spAutoFit/>
          </a:bodyPr>
          <a:p>
            <a:pPr>
              <a:spcBef>
                <a:spcPct val="50000"/>
              </a:spcBef>
            </a:pPr>
            <a:r>
              <a:rPr lang="en-US" altLang="zh-CN">
                <a:latin typeface="Comic Sans MS" panose="030F0702030302020204" pitchFamily="66" charset="0"/>
              </a:rPr>
              <a:t>3.  Write  1</a:t>
            </a:r>
            <a:r>
              <a:rPr lang="en-US" altLang="zh-CN" b="0">
                <a:latin typeface="Times New Roman" panose="02020603050405020304" pitchFamily="18" charset="0"/>
              </a:rPr>
              <a:t> </a:t>
            </a:r>
            <a:endParaRPr lang="en-US" altLang="zh-CN" b="0">
              <a:latin typeface="Times New Roman" panose="02020603050405020304" pitchFamily="18" charset="0"/>
            </a:endParaRPr>
          </a:p>
        </p:txBody>
      </p:sp>
      <p:sp>
        <p:nvSpPr>
          <p:cNvPr id="53276" name="未知"/>
          <p:cNvSpPr/>
          <p:nvPr/>
        </p:nvSpPr>
        <p:spPr>
          <a:xfrm>
            <a:off x="4419600" y="4038600"/>
            <a:ext cx="2438400" cy="1676400"/>
          </a:xfrm>
          <a:custGeom>
            <a:avLst/>
            <a:gdLst/>
            <a:ahLst/>
            <a:cxnLst/>
            <a:pathLst>
              <a:path w="1536" h="1056">
                <a:moveTo>
                  <a:pt x="1536" y="48"/>
                </a:moveTo>
                <a:lnTo>
                  <a:pt x="1536" y="1056"/>
                </a:lnTo>
                <a:lnTo>
                  <a:pt x="0" y="1056"/>
                </a:lnTo>
                <a:lnTo>
                  <a:pt x="0" y="0"/>
                </a:lnTo>
              </a:path>
            </a:pathLst>
          </a:custGeom>
          <a:noFill/>
          <a:ln w="9525" cap="flat" cmpd="sng">
            <a:solidFill>
              <a:schemeClr val="tx1"/>
            </a:solidFill>
            <a:prstDash val="solid"/>
            <a:headEnd type="none" w="med" len="med"/>
            <a:tailEnd type="triangle" w="med" len="med"/>
          </a:ln>
        </p:spPr>
        <p:txBody>
          <a:bodyPr/>
          <a:p>
            <a:endParaRPr lang="zh-CN" altLang="en-US"/>
          </a:p>
        </p:txBody>
      </p:sp>
      <p:sp>
        <p:nvSpPr>
          <p:cNvPr id="53277" name="未知"/>
          <p:cNvSpPr/>
          <p:nvPr/>
        </p:nvSpPr>
        <p:spPr>
          <a:xfrm>
            <a:off x="4572000" y="4038600"/>
            <a:ext cx="1727200" cy="914400"/>
          </a:xfrm>
          <a:custGeom>
            <a:avLst/>
            <a:gdLst/>
            <a:ahLst/>
            <a:cxnLst/>
            <a:pathLst>
              <a:path w="1008" h="576">
                <a:moveTo>
                  <a:pt x="1008" y="48"/>
                </a:moveTo>
                <a:lnTo>
                  <a:pt x="1008" y="576"/>
                </a:lnTo>
                <a:lnTo>
                  <a:pt x="0" y="576"/>
                </a:lnTo>
                <a:lnTo>
                  <a:pt x="0" y="0"/>
                </a:lnTo>
              </a:path>
            </a:pathLst>
          </a:custGeom>
          <a:noFill/>
          <a:ln w="9525" cap="flat" cmpd="sng">
            <a:solidFill>
              <a:schemeClr val="tx1"/>
            </a:solidFill>
            <a:prstDash val="solid"/>
            <a:headEnd type="none" w="med" len="med"/>
            <a:tailEnd type="triangle" w="med" len="med"/>
          </a:ln>
        </p:spPr>
        <p:txBody>
          <a:bodyPr/>
          <a:p>
            <a:endParaRPr lang="zh-CN" altLang="en-US"/>
          </a:p>
        </p:txBody>
      </p:sp>
      <p:sp>
        <p:nvSpPr>
          <p:cNvPr id="53278" name="文本框 53277"/>
          <p:cNvSpPr txBox="1"/>
          <p:nvPr/>
        </p:nvSpPr>
        <p:spPr>
          <a:xfrm>
            <a:off x="4648200" y="4572000"/>
            <a:ext cx="1676400" cy="396875"/>
          </a:xfrm>
          <a:prstGeom prst="rect">
            <a:avLst/>
          </a:prstGeom>
          <a:noFill/>
          <a:ln w="9525">
            <a:noFill/>
          </a:ln>
        </p:spPr>
        <p:txBody>
          <a:bodyPr>
            <a:spAutoFit/>
          </a:bodyPr>
          <a:p>
            <a:pPr>
              <a:spcBef>
                <a:spcPct val="50000"/>
              </a:spcBef>
            </a:pPr>
            <a:r>
              <a:rPr lang="zh-CN" altLang="en-US" b="0">
                <a:latin typeface="Times New Roman" panose="02020603050405020304" pitchFamily="18" charset="0"/>
              </a:rPr>
              <a:t> </a:t>
            </a:r>
            <a:r>
              <a:rPr lang="en-US" altLang="zh-CN">
                <a:latin typeface="Comic Sans MS" panose="030F0702030302020204" pitchFamily="66" charset="0"/>
              </a:rPr>
              <a:t>2.  Read 0</a:t>
            </a:r>
            <a:endParaRPr lang="en-US" altLang="zh-CN" sz="2400">
              <a:latin typeface="Times New Roman" panose="02020603050405020304" pitchFamily="18" charset="0"/>
            </a:endParaRPr>
          </a:p>
        </p:txBody>
      </p:sp>
      <p:sp>
        <p:nvSpPr>
          <p:cNvPr id="53279" name="文本框 53278"/>
          <p:cNvSpPr txBox="1"/>
          <p:nvPr/>
        </p:nvSpPr>
        <p:spPr>
          <a:xfrm>
            <a:off x="4724400" y="5791200"/>
            <a:ext cx="1828800" cy="396875"/>
          </a:xfrm>
          <a:prstGeom prst="rect">
            <a:avLst/>
          </a:prstGeom>
          <a:noFill/>
          <a:ln w="9525">
            <a:noFill/>
          </a:ln>
        </p:spPr>
        <p:txBody>
          <a:bodyPr>
            <a:spAutoFit/>
          </a:bodyPr>
          <a:p>
            <a:pPr>
              <a:spcBef>
                <a:spcPct val="50000"/>
              </a:spcBef>
            </a:pPr>
            <a:r>
              <a:rPr lang="en-US" altLang="zh-CN">
                <a:latin typeface="Comic Sans MS" panose="030F0702030302020204" pitchFamily="66" charset="0"/>
              </a:rPr>
              <a:t>4.  Write 1</a:t>
            </a:r>
            <a:endParaRPr lang="en-US" altLang="zh-CN">
              <a:latin typeface="Comic Sans MS" panose="030F0702030302020204" pitchFamily="66" charset="0"/>
            </a:endParaRPr>
          </a:p>
        </p:txBody>
      </p:sp>
      <p:cxnSp>
        <p:nvCxnSpPr>
          <p:cNvPr id="53280" name="直接箭头连接符 53279"/>
          <p:cNvCxnSpPr>
            <a:stCxn id="53257" idx="4"/>
            <a:endCxn id="53255" idx="1"/>
          </p:cNvCxnSpPr>
          <p:nvPr/>
        </p:nvCxnSpPr>
        <p:spPr>
          <a:xfrm flipH="1">
            <a:off x="4648200" y="3306763"/>
            <a:ext cx="300038" cy="503237"/>
          </a:xfrm>
          <a:prstGeom prst="straightConnector1">
            <a:avLst/>
          </a:prstGeom>
          <a:ln w="9525" cap="flat" cmpd="sng">
            <a:solidFill>
              <a:schemeClr val="tx1"/>
            </a:solidFill>
            <a:prstDash val="solid"/>
            <a:headEnd type="none" w="med" len="med"/>
            <a:tailEnd type="none" w="med" len="med"/>
          </a:ln>
        </p:spPr>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标题 54273"/>
          <p:cNvSpPr>
            <a:spLocks noGrp="1"/>
          </p:cNvSpPr>
          <p:nvPr>
            <p:ph type="title"/>
          </p:nvPr>
        </p:nvSpPr>
        <p:spPr/>
        <p:txBody>
          <a:bodyPr anchor="b"/>
          <a:p>
            <a:r>
              <a:rPr lang="en-US" altLang="zh-CN"/>
              <a:t>4.2.4 </a:t>
            </a:r>
            <a:r>
              <a:rPr lang="zh-CN" altLang="en-US" b="1"/>
              <a:t>多处理机环境下互斥</a:t>
            </a:r>
            <a:endParaRPr lang="zh-CN" altLang="en-US"/>
          </a:p>
        </p:txBody>
      </p:sp>
      <p:sp>
        <p:nvSpPr>
          <p:cNvPr id="54275" name="文本框 54274"/>
          <p:cNvSpPr txBox="1"/>
          <p:nvPr/>
        </p:nvSpPr>
        <p:spPr>
          <a:xfrm>
            <a:off x="1371600" y="2209800"/>
            <a:ext cx="7543800" cy="457200"/>
          </a:xfrm>
          <a:prstGeom prst="rect">
            <a:avLst/>
          </a:prstGeom>
          <a:noFill/>
          <a:ln w="9525">
            <a:noFill/>
          </a:ln>
        </p:spPr>
        <p:txBody>
          <a:bodyPr>
            <a:spAutoFit/>
          </a:bodyPr>
          <a:p>
            <a:pPr>
              <a:spcBef>
                <a:spcPct val="50000"/>
              </a:spcBef>
            </a:pPr>
            <a:endParaRPr lang="zh-CN" altLang="en-US" sz="2400" b="0" dirty="0">
              <a:latin typeface="Times New Roman" panose="02020603050405020304" pitchFamily="18" charset="0"/>
            </a:endParaRPr>
          </a:p>
        </p:txBody>
      </p:sp>
      <p:sp>
        <p:nvSpPr>
          <p:cNvPr id="54276" name="文本框 54275"/>
          <p:cNvSpPr txBox="1"/>
          <p:nvPr/>
        </p:nvSpPr>
        <p:spPr>
          <a:xfrm>
            <a:off x="914400" y="2311400"/>
            <a:ext cx="7315200" cy="3022600"/>
          </a:xfrm>
          <a:prstGeom prst="rect">
            <a:avLst/>
          </a:prstGeom>
          <a:noFill/>
          <a:ln w="9525">
            <a:noFill/>
          </a:ln>
        </p:spPr>
        <p:txBody>
          <a:bodyPr>
            <a:spAutoFit/>
          </a:bodyPr>
          <a:p>
            <a:pPr>
              <a:spcBef>
                <a:spcPct val="50000"/>
              </a:spcBef>
            </a:pPr>
            <a:r>
              <a:rPr lang="zh-CN" altLang="en-US" sz="2400" dirty="0">
                <a:latin typeface="Comic Sans MS" panose="030F0702030302020204" pitchFamily="66" charset="0"/>
              </a:rPr>
              <a:t>TS</a:t>
            </a:r>
            <a:r>
              <a:rPr lang="zh-CN" altLang="en-US" sz="2400" dirty="0">
                <a:latin typeface="Times New Roman" panose="02020603050405020304" pitchFamily="18" charset="0"/>
              </a:rPr>
              <a:t>指令</a:t>
            </a:r>
            <a:r>
              <a:rPr lang="zh-CN" altLang="en-US" sz="2400" dirty="0">
                <a:latin typeface="Comic Sans MS" panose="030F0702030302020204" pitchFamily="66" charset="0"/>
              </a:rPr>
              <a:t>，Swap指令</a:t>
            </a:r>
            <a:r>
              <a:rPr lang="en-US" altLang="zh-CN" sz="2400">
                <a:latin typeface="Comic Sans MS" panose="030F0702030302020204" pitchFamily="66" charset="0"/>
              </a:rPr>
              <a:t>:</a:t>
            </a:r>
            <a:r>
              <a:rPr lang="en-US" altLang="zh-CN" sz="2400">
                <a:latin typeface="Times New Roman" panose="02020603050405020304" pitchFamily="18" charset="0"/>
              </a:rPr>
              <a:t> </a:t>
            </a:r>
            <a:r>
              <a:rPr lang="zh-CN" altLang="en-US" sz="2400" dirty="0">
                <a:latin typeface="Comic Sans MS" panose="030F0702030302020204" pitchFamily="66" charset="0"/>
              </a:rPr>
              <a:t>first lock the bus</a:t>
            </a:r>
            <a:endParaRPr lang="zh-CN" altLang="en-US" sz="2400" dirty="0">
              <a:latin typeface="Comic Sans MS" panose="030F0702030302020204" pitchFamily="66" charset="0"/>
            </a:endParaRPr>
          </a:p>
          <a:p>
            <a:pPr>
              <a:spcBef>
                <a:spcPct val="50000"/>
              </a:spcBef>
            </a:pPr>
            <a:endParaRPr lang="zh-CN" altLang="en-US" sz="2800" dirty="0">
              <a:latin typeface="Comic Sans MS" panose="030F0702030302020204" pitchFamily="66" charset="0"/>
            </a:endParaRPr>
          </a:p>
          <a:p>
            <a:pPr>
              <a:spcBef>
                <a:spcPct val="50000"/>
              </a:spcBef>
            </a:pPr>
            <a:r>
              <a:rPr lang="zh-CN" altLang="en-US" sz="2800" dirty="0">
                <a:latin typeface="Comic Sans MS" panose="030F0702030302020204" pitchFamily="66" charset="0"/>
              </a:rPr>
              <a:t>bus request protocol:</a:t>
            </a:r>
            <a:endParaRPr lang="zh-CN" altLang="en-US" sz="2800" dirty="0">
              <a:latin typeface="Comic Sans MS" panose="030F0702030302020204" pitchFamily="66" charset="0"/>
            </a:endParaRPr>
          </a:p>
          <a:p>
            <a:pPr>
              <a:spcBef>
                <a:spcPct val="50000"/>
              </a:spcBef>
            </a:pPr>
            <a:r>
              <a:rPr lang="zh-CN" altLang="en-US" sz="2800" dirty="0">
                <a:latin typeface="Comic Sans MS" panose="030F0702030302020204" pitchFamily="66" charset="0"/>
              </a:rPr>
              <a:t>    modern buses have these facilities</a:t>
            </a:r>
            <a:endParaRPr lang="zh-CN" altLang="en-US" sz="2800" dirty="0">
              <a:latin typeface="Comic Sans MS" panose="030F0702030302020204" pitchFamily="66" charset="0"/>
            </a:endParaRPr>
          </a:p>
          <a:p>
            <a:pPr>
              <a:spcBef>
                <a:spcPct val="50000"/>
              </a:spcBef>
            </a:pPr>
            <a:r>
              <a:rPr lang="zh-CN" altLang="en-US" sz="2800" dirty="0">
                <a:latin typeface="Comic Sans MS" panose="030F0702030302020204" pitchFamily="66" charset="0"/>
              </a:rPr>
              <a:t>    earlier ones didn’t</a:t>
            </a:r>
            <a:endParaRPr lang="zh-CN" altLang="en-US" sz="2800" dirty="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4276">
                                            <p:txEl>
                                              <p:charRg st="0" end="32"/>
                                            </p:txEl>
                                          </p:spTgt>
                                        </p:tgtEl>
                                        <p:attrNameLst>
                                          <p:attrName>style.visibility</p:attrName>
                                        </p:attrNameLst>
                                      </p:cBhvr>
                                      <p:to>
                                        <p:strVal val="visible"/>
                                      </p:to>
                                    </p:set>
                                    <p:animEffect transition="in" filter="wipe(left)">
                                      <p:cBhvr>
                                        <p:cTn id="7" dur="500"/>
                                        <p:tgtEl>
                                          <p:spTgt spid="54276">
                                            <p:txEl>
                                              <p:charRg st="0" end="3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276">
                                            <p:txEl>
                                              <p:charRg st="33" end="55"/>
                                            </p:txEl>
                                          </p:spTgt>
                                        </p:tgtEl>
                                        <p:attrNameLst>
                                          <p:attrName>style.visibility</p:attrName>
                                        </p:attrNameLst>
                                      </p:cBhvr>
                                      <p:to>
                                        <p:strVal val="visible"/>
                                      </p:to>
                                    </p:set>
                                    <p:animEffect transition="in" filter="wipe(left)">
                                      <p:cBhvr>
                                        <p:cTn id="12" dur="500"/>
                                        <p:tgtEl>
                                          <p:spTgt spid="54276">
                                            <p:txEl>
                                              <p:charRg st="33" end="5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4276">
                                            <p:txEl>
                                              <p:charRg st="55" end="94"/>
                                            </p:txEl>
                                          </p:spTgt>
                                        </p:tgtEl>
                                        <p:attrNameLst>
                                          <p:attrName>style.visibility</p:attrName>
                                        </p:attrNameLst>
                                      </p:cBhvr>
                                      <p:to>
                                        <p:strVal val="visible"/>
                                      </p:to>
                                    </p:set>
                                    <p:animEffect transition="in" filter="wipe(left)">
                                      <p:cBhvr>
                                        <p:cTn id="17" dur="500"/>
                                        <p:tgtEl>
                                          <p:spTgt spid="54276">
                                            <p:txEl>
                                              <p:charRg st="55" end="9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4276">
                                            <p:txEl>
                                              <p:charRg st="94" end="118"/>
                                            </p:txEl>
                                          </p:spTgt>
                                        </p:tgtEl>
                                        <p:attrNameLst>
                                          <p:attrName>style.visibility</p:attrName>
                                        </p:attrNameLst>
                                      </p:cBhvr>
                                      <p:to>
                                        <p:strVal val="visible"/>
                                      </p:to>
                                    </p:set>
                                    <p:animEffect transition="in" filter="wipe(left)">
                                      <p:cBhvr>
                                        <p:cTn id="22" dur="500"/>
                                        <p:tgtEl>
                                          <p:spTgt spid="54276">
                                            <p:txEl>
                                              <p:charRg st="94" end="1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标题 55297"/>
          <p:cNvSpPr>
            <a:spLocks noGrp="1"/>
          </p:cNvSpPr>
          <p:nvPr>
            <p:ph type="title"/>
          </p:nvPr>
        </p:nvSpPr>
        <p:spPr/>
        <p:txBody>
          <a:bodyPr anchor="b"/>
          <a:p>
            <a:r>
              <a:rPr lang="en-US" altLang="zh-CN" b="1"/>
              <a:t>4.2.4 </a:t>
            </a:r>
            <a:r>
              <a:rPr lang="zh-CN" altLang="en-US" b="1"/>
              <a:t>多处理机环境下互斥</a:t>
            </a:r>
            <a:endParaRPr lang="zh-CN" altLang="en-US" b="1"/>
          </a:p>
        </p:txBody>
      </p:sp>
      <p:sp>
        <p:nvSpPr>
          <p:cNvPr id="55299" name="矩形 55298"/>
          <p:cNvSpPr/>
          <p:nvPr/>
        </p:nvSpPr>
        <p:spPr>
          <a:xfrm>
            <a:off x="762000" y="2133600"/>
            <a:ext cx="7772400" cy="4114800"/>
          </a:xfrm>
          <a:prstGeom prst="rect">
            <a:avLst/>
          </a:prstGeom>
          <a:noFill/>
          <a:ln w="9525">
            <a:noFill/>
          </a:ln>
        </p:spPr>
        <p:txBody>
          <a:bodyPr>
            <a:spAutoFit/>
          </a:bodyPr>
          <a:p>
            <a:pPr indent="266700" algn="just" eaLnBrk="0" hangingPunct="0"/>
            <a:r>
              <a:rPr lang="en-US" altLang="zh-CN" sz="2800">
                <a:latin typeface="Times New Roman" panose="02020603050405020304" pitchFamily="18" charset="0"/>
              </a:rPr>
              <a:t>b=1;</a:t>
            </a:r>
            <a:endParaRPr lang="en-US" altLang="zh-CN" sz="2800">
              <a:latin typeface="Times New Roman" panose="02020603050405020304" pitchFamily="18" charset="0"/>
            </a:endParaRPr>
          </a:p>
          <a:p>
            <a:pPr indent="266700" algn="just" eaLnBrk="0" hangingPunct="0"/>
            <a:r>
              <a:rPr lang="en-US" altLang="zh-CN" sz="2800">
                <a:latin typeface="Times New Roman" panose="02020603050405020304" pitchFamily="18" charset="0"/>
              </a:rPr>
              <a:t>while(b){</a:t>
            </a:r>
            <a:endParaRPr lang="en-US" altLang="zh-CN" sz="2800">
              <a:latin typeface="Times New Roman" panose="02020603050405020304" pitchFamily="18" charset="0"/>
            </a:endParaRPr>
          </a:p>
          <a:p>
            <a:pPr indent="266700" algn="just" eaLnBrk="0" hangingPunct="0"/>
            <a:r>
              <a:rPr lang="en-US" altLang="zh-CN" sz="2800">
                <a:latin typeface="Times New Roman" panose="02020603050405020304" pitchFamily="18" charset="0"/>
              </a:rPr>
              <a:t>       lock(bus);</a:t>
            </a:r>
            <a:endParaRPr lang="en-US" altLang="zh-CN" sz="2800">
              <a:latin typeface="Times New Roman" panose="02020603050405020304" pitchFamily="18" charset="0"/>
            </a:endParaRPr>
          </a:p>
          <a:p>
            <a:pPr indent="266700" algn="just" eaLnBrk="0" hangingPunct="0"/>
            <a:r>
              <a:rPr lang="en-US" altLang="zh-CN" sz="2800">
                <a:latin typeface="Times New Roman" panose="02020603050405020304" pitchFamily="18" charset="0"/>
              </a:rPr>
              <a:t>       b = test_and_set(&amp;lock);</a:t>
            </a:r>
            <a:endParaRPr lang="en-US" altLang="zh-CN" sz="2800">
              <a:latin typeface="Times New Roman" panose="02020603050405020304" pitchFamily="18" charset="0"/>
            </a:endParaRPr>
          </a:p>
          <a:p>
            <a:pPr indent="266700" algn="just" eaLnBrk="0" hangingPunct="0"/>
            <a:r>
              <a:rPr lang="en-US" altLang="zh-CN" sz="2800">
                <a:latin typeface="Times New Roman" panose="02020603050405020304" pitchFamily="18" charset="0"/>
              </a:rPr>
              <a:t>       unlock(bus);</a:t>
            </a:r>
            <a:endParaRPr lang="en-US" altLang="zh-CN" sz="2800">
              <a:latin typeface="Times New Roman" panose="02020603050405020304" pitchFamily="18" charset="0"/>
            </a:endParaRPr>
          </a:p>
          <a:p>
            <a:pPr indent="266700" algn="just" eaLnBrk="0" hangingPunct="0"/>
            <a:r>
              <a:rPr lang="en-US" altLang="zh-CN" sz="2800">
                <a:latin typeface="Times New Roman" panose="02020603050405020304" pitchFamily="18" charset="0"/>
              </a:rPr>
              <a:t>}</a:t>
            </a:r>
            <a:endParaRPr lang="en-US" altLang="zh-CN" sz="2800">
              <a:latin typeface="Times New Roman" panose="02020603050405020304" pitchFamily="18" charset="0"/>
            </a:endParaRPr>
          </a:p>
          <a:p>
            <a:pPr indent="266700" eaLnBrk="0" hangingPunct="0"/>
            <a:endParaRPr lang="en-US" altLang="zh-CN" sz="2400">
              <a:latin typeface="Times New Roman" panose="02020603050405020304" pitchFamily="18" charset="0"/>
            </a:endParaRPr>
          </a:p>
          <a:p>
            <a:pPr indent="266700" eaLnBrk="0" hangingPunct="0"/>
            <a:endParaRPr lang="en-US" altLang="zh-CN" sz="2400">
              <a:latin typeface="Times New Roman" panose="02020603050405020304" pitchFamily="18" charset="0"/>
            </a:endParaRPr>
          </a:p>
          <a:p>
            <a:pPr indent="266700" eaLnBrk="0" hangingPunct="0"/>
            <a:endParaRPr lang="en-US" altLang="zh-CN" sz="2400">
              <a:latin typeface="Times New Roman" panose="02020603050405020304" pitchFamily="18" charset="0"/>
            </a:endParaRPr>
          </a:p>
          <a:p>
            <a:pPr indent="266700" eaLnBrk="0" hangingPunct="0"/>
            <a:r>
              <a:rPr lang="en-US" altLang="zh-CN" sz="2400">
                <a:latin typeface="Times New Roman" panose="02020603050405020304" pitchFamily="18" charset="0"/>
              </a:rPr>
              <a:t>lock=0;</a:t>
            </a:r>
            <a:endParaRPr lang="en-US" altLang="zh-CN" sz="2400">
              <a:latin typeface="Times New Roman" panose="02020603050405020304" pitchFamily="18" charset="0"/>
            </a:endParaRPr>
          </a:p>
        </p:txBody>
      </p:sp>
      <p:sp>
        <p:nvSpPr>
          <p:cNvPr id="55300" name="矩形 55299"/>
          <p:cNvSpPr/>
          <p:nvPr/>
        </p:nvSpPr>
        <p:spPr>
          <a:xfrm>
            <a:off x="1143000" y="4953000"/>
            <a:ext cx="1905000" cy="7620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p>
            <a:pPr algn="ctr"/>
            <a:r>
              <a:rPr lang="en-US" altLang="zh-CN" sz="2400">
                <a:solidFill>
                  <a:schemeClr val="bg2"/>
                </a:solidFill>
                <a:latin typeface="Times New Roman" panose="02020603050405020304" pitchFamily="18" charset="0"/>
              </a:rPr>
              <a:t>CR</a:t>
            </a:r>
            <a:endParaRPr lang="en-US" altLang="zh-CN" sz="2400">
              <a:solidFill>
                <a:schemeClr val="bg2"/>
              </a:solidFill>
              <a:latin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6322" name="标题 56321"/>
          <p:cNvSpPr>
            <a:spLocks noGrp="1"/>
          </p:cNvSpPr>
          <p:nvPr>
            <p:ph type="title"/>
          </p:nvPr>
        </p:nvSpPr>
        <p:spPr/>
        <p:txBody>
          <a:bodyPr anchor="b"/>
          <a:p>
            <a:r>
              <a:rPr lang="zh-CN" altLang="en-US" b="1"/>
              <a:t>进程互斥</a:t>
            </a:r>
            <a:endParaRPr lang="zh-CN" altLang="en-US" b="1"/>
          </a:p>
        </p:txBody>
      </p:sp>
      <p:sp>
        <p:nvSpPr>
          <p:cNvPr id="56323" name="文本占位符 56322"/>
          <p:cNvSpPr>
            <a:spLocks noGrp="1"/>
          </p:cNvSpPr>
          <p:nvPr>
            <p:ph type="body" idx="1"/>
          </p:nvPr>
        </p:nvSpPr>
        <p:spPr/>
        <p:txBody>
          <a:bodyPr/>
          <a:p>
            <a:pPr>
              <a:lnSpc>
                <a:spcPct val="90000"/>
              </a:lnSpc>
            </a:pPr>
            <a:r>
              <a:rPr lang="zh-CN" altLang="en-US" b="1"/>
              <a:t>经典</a:t>
            </a:r>
            <a:r>
              <a:rPr lang="en-US" altLang="zh-CN" b="1"/>
              <a:t>UNIX</a:t>
            </a:r>
            <a:r>
              <a:rPr lang="zh-CN" altLang="en-US" b="1"/>
              <a:t>系统</a:t>
            </a:r>
            <a:endParaRPr lang="zh-CN" altLang="en-US" b="1"/>
          </a:p>
          <a:p>
            <a:pPr lvl="1">
              <a:lnSpc>
                <a:spcPct val="90000"/>
              </a:lnSpc>
            </a:pPr>
            <a:r>
              <a:rPr lang="zh-CN" altLang="en-US" b="1"/>
              <a:t>机制</a:t>
            </a:r>
            <a:endParaRPr lang="zh-CN" altLang="en-US" b="1"/>
          </a:p>
          <a:p>
            <a:pPr lvl="2">
              <a:lnSpc>
                <a:spcPct val="90000"/>
              </a:lnSpc>
            </a:pPr>
            <a:r>
              <a:rPr lang="zh-CN" altLang="en-US" b="1"/>
              <a:t>关中断互斥</a:t>
            </a:r>
            <a:r>
              <a:rPr lang="en-US" altLang="zh-CN" b="1">
                <a:latin typeface="宋体" panose="02010600030101010101" pitchFamily="2" charset="-122"/>
              </a:rPr>
              <a:t>(</a:t>
            </a:r>
            <a:r>
              <a:rPr lang="zh-CN" altLang="en-US" b="1">
                <a:latin typeface="宋体" panose="02010600030101010101" pitchFamily="2" charset="-122"/>
              </a:rPr>
              <a:t>提高处理机优先级</a:t>
            </a:r>
            <a:r>
              <a:rPr lang="en-US" altLang="zh-CN" b="1">
                <a:latin typeface="宋体" panose="02010600030101010101" pitchFamily="2" charset="-122"/>
              </a:rPr>
              <a:t>)</a:t>
            </a:r>
            <a:endParaRPr lang="en-US" altLang="zh-CN" b="1">
              <a:latin typeface="宋体" panose="02010600030101010101" pitchFamily="2" charset="-122"/>
            </a:endParaRPr>
          </a:p>
          <a:p>
            <a:pPr lvl="1">
              <a:lnSpc>
                <a:spcPct val="90000"/>
              </a:lnSpc>
            </a:pPr>
            <a:r>
              <a:rPr lang="zh-CN" altLang="en-US" b="1"/>
              <a:t>特点</a:t>
            </a:r>
            <a:endParaRPr lang="zh-CN" altLang="en-US" b="1"/>
          </a:p>
          <a:p>
            <a:pPr lvl="2">
              <a:lnSpc>
                <a:spcPct val="90000"/>
              </a:lnSpc>
            </a:pPr>
            <a:r>
              <a:rPr lang="zh-CN" altLang="en-US" b="1"/>
              <a:t>简单</a:t>
            </a:r>
            <a:endParaRPr lang="zh-CN" altLang="en-US" b="1"/>
          </a:p>
          <a:p>
            <a:pPr lvl="2">
              <a:lnSpc>
                <a:spcPct val="90000"/>
              </a:lnSpc>
            </a:pPr>
            <a:r>
              <a:rPr lang="zh-CN" altLang="en-US" b="1"/>
              <a:t>开销小</a:t>
            </a:r>
            <a:endParaRPr lang="zh-CN" altLang="en-US" b="1"/>
          </a:p>
          <a:p>
            <a:pPr lvl="2">
              <a:lnSpc>
                <a:spcPct val="90000"/>
              </a:lnSpc>
            </a:pPr>
            <a:r>
              <a:rPr lang="zh-CN" altLang="en-US" b="1"/>
              <a:t>影响并发性</a:t>
            </a:r>
            <a:endParaRPr lang="zh-CN" altLang="en-US" b="1"/>
          </a:p>
          <a:p>
            <a:pPr lvl="3">
              <a:lnSpc>
                <a:spcPct val="90000"/>
              </a:lnSpc>
            </a:pPr>
            <a:r>
              <a:rPr lang="zh-CN" altLang="en-US" b="1"/>
              <a:t>关中断后代码很短</a:t>
            </a:r>
            <a:endParaRPr lang="zh-CN" altLang="en-US" b="1"/>
          </a:p>
          <a:p>
            <a:pPr>
              <a:lnSpc>
                <a:spcPct val="90000"/>
              </a:lnSpc>
            </a:pPr>
            <a:r>
              <a:rPr lang="zh-CN" altLang="en-US" b="1"/>
              <a:t>在</a:t>
            </a:r>
            <a:r>
              <a:rPr lang="en-US" altLang="zh-CN" b="1"/>
              <a:t>SMP</a:t>
            </a:r>
            <a:r>
              <a:rPr lang="zh-CN" altLang="en-US" b="1"/>
              <a:t>系统中采用自旋锁</a:t>
            </a:r>
            <a:endParaRPr lang="zh-CN" altLang="en-US" b="1"/>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矩形 57345"/>
          <p:cNvSpPr/>
          <p:nvPr/>
        </p:nvSpPr>
        <p:spPr>
          <a:xfrm>
            <a:off x="381000" y="146050"/>
            <a:ext cx="8458200" cy="762000"/>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3600">
                <a:latin typeface="Comic Sans MS" panose="030F0702030302020204" pitchFamily="66" charset="0"/>
              </a:rPr>
              <a:t>作业 </a:t>
            </a:r>
            <a:r>
              <a:rPr lang="en-US" altLang="zh-CN" sz="3600">
                <a:latin typeface="Comic Sans MS" panose="030F0702030302020204" pitchFamily="66" charset="0"/>
              </a:rPr>
              <a:t>#2</a:t>
            </a:r>
            <a:endParaRPr lang="en-US" altLang="zh-CN" sz="2400">
              <a:latin typeface="Times New Roman" panose="02020603050405020304" pitchFamily="18" charset="0"/>
            </a:endParaRPr>
          </a:p>
        </p:txBody>
      </p:sp>
      <p:sp>
        <p:nvSpPr>
          <p:cNvPr id="57347" name="文本框 57346"/>
          <p:cNvSpPr txBox="1"/>
          <p:nvPr/>
        </p:nvSpPr>
        <p:spPr>
          <a:xfrm>
            <a:off x="107950" y="996950"/>
            <a:ext cx="4627563" cy="5861050"/>
          </a:xfrm>
          <a:prstGeom prst="rect">
            <a:avLst/>
          </a:prstGeom>
          <a:noFill/>
          <a:ln w="9525">
            <a:noFill/>
          </a:ln>
        </p:spPr>
        <p:txBody>
          <a:bodyPr>
            <a:spAutoFit/>
          </a:bodyPr>
          <a:p>
            <a:pPr>
              <a:lnSpc>
                <a:spcPct val="70000"/>
              </a:lnSpc>
              <a:spcBef>
                <a:spcPct val="50000"/>
              </a:spcBef>
            </a:pPr>
            <a:r>
              <a:rPr lang="en-US" altLang="zh-CN" sz="2400">
                <a:latin typeface="Times New Roman" panose="02020603050405020304" pitchFamily="18" charset="0"/>
              </a:rPr>
              <a:t>Consider the following program:</a:t>
            </a:r>
            <a:endParaRPr lang="en-US" altLang="zh-CN" sz="2400">
              <a:latin typeface="Times New Roman" panose="02020603050405020304" pitchFamily="18" charset="0"/>
            </a:endParaRPr>
          </a:p>
          <a:p>
            <a:pPr>
              <a:lnSpc>
                <a:spcPct val="30000"/>
              </a:lnSpc>
              <a:spcBef>
                <a:spcPct val="50000"/>
              </a:spcBef>
            </a:pPr>
            <a:r>
              <a:rPr lang="en-US" altLang="zh-CN" sz="2400">
                <a:latin typeface="Times New Roman" panose="02020603050405020304" pitchFamily="18" charset="0"/>
              </a:rPr>
              <a:t>var blocked: array[0..1]of boolean;</a:t>
            </a:r>
            <a:endParaRPr lang="en-US" altLang="zh-CN" sz="2400">
              <a:latin typeface="Times New Roman" panose="02020603050405020304" pitchFamily="18" charset="0"/>
            </a:endParaRPr>
          </a:p>
          <a:p>
            <a:pPr>
              <a:lnSpc>
                <a:spcPct val="30000"/>
              </a:lnSpc>
              <a:spcBef>
                <a:spcPct val="50000"/>
              </a:spcBef>
            </a:pPr>
            <a:r>
              <a:rPr lang="en-US" altLang="zh-CN" sz="2400">
                <a:latin typeface="Times New Roman" panose="02020603050405020304" pitchFamily="18" charset="0"/>
              </a:rPr>
              <a:t>      turn:0..1;</a:t>
            </a:r>
            <a:endParaRPr lang="en-US" altLang="zh-CN" sz="2400">
              <a:latin typeface="Times New Roman" panose="02020603050405020304" pitchFamily="18" charset="0"/>
            </a:endParaRPr>
          </a:p>
          <a:p>
            <a:pPr>
              <a:lnSpc>
                <a:spcPct val="30000"/>
              </a:lnSpc>
              <a:spcBef>
                <a:spcPct val="50000"/>
              </a:spcBef>
            </a:pPr>
            <a:r>
              <a:rPr lang="en-US" altLang="zh-CN" sz="2400">
                <a:latin typeface="Times New Roman" panose="02020603050405020304" pitchFamily="18" charset="0"/>
              </a:rPr>
              <a:t>procedure P(id:integer);</a:t>
            </a:r>
            <a:endParaRPr lang="en-US" altLang="zh-CN" sz="2400">
              <a:latin typeface="Times New Roman" panose="02020603050405020304" pitchFamily="18" charset="0"/>
            </a:endParaRPr>
          </a:p>
          <a:p>
            <a:pPr>
              <a:lnSpc>
                <a:spcPct val="30000"/>
              </a:lnSpc>
              <a:spcBef>
                <a:spcPct val="50000"/>
              </a:spcBef>
            </a:pPr>
            <a:r>
              <a:rPr lang="en-US" altLang="zh-CN" sz="2400">
                <a:latin typeface="Times New Roman" panose="02020603050405020304" pitchFamily="18" charset="0"/>
              </a:rPr>
              <a:t>begin</a:t>
            </a:r>
            <a:endParaRPr lang="en-US" altLang="zh-CN" sz="2400">
              <a:latin typeface="Times New Roman" panose="02020603050405020304" pitchFamily="18" charset="0"/>
            </a:endParaRPr>
          </a:p>
          <a:p>
            <a:pPr>
              <a:lnSpc>
                <a:spcPct val="30000"/>
              </a:lnSpc>
              <a:spcBef>
                <a:spcPct val="50000"/>
              </a:spcBef>
            </a:pPr>
            <a:r>
              <a:rPr lang="en-US" altLang="zh-CN" sz="2400">
                <a:latin typeface="Times New Roman" panose="02020603050405020304" pitchFamily="18" charset="0"/>
              </a:rPr>
              <a:t>   repeat</a:t>
            </a:r>
            <a:endParaRPr lang="en-US" altLang="zh-CN" sz="2400">
              <a:latin typeface="Times New Roman" panose="02020603050405020304" pitchFamily="18" charset="0"/>
            </a:endParaRPr>
          </a:p>
          <a:p>
            <a:pPr>
              <a:lnSpc>
                <a:spcPct val="30000"/>
              </a:lnSpc>
              <a:spcBef>
                <a:spcPct val="50000"/>
              </a:spcBef>
            </a:pPr>
            <a:r>
              <a:rPr lang="en-US" altLang="zh-CN" sz="2400">
                <a:latin typeface="Times New Roman" panose="02020603050405020304" pitchFamily="18" charset="0"/>
              </a:rPr>
              <a:t>       blocked[id]:=true;</a:t>
            </a:r>
            <a:endParaRPr lang="en-US" altLang="zh-CN" sz="2400">
              <a:latin typeface="Times New Roman" panose="02020603050405020304" pitchFamily="18" charset="0"/>
            </a:endParaRPr>
          </a:p>
          <a:p>
            <a:pPr>
              <a:lnSpc>
                <a:spcPct val="30000"/>
              </a:lnSpc>
              <a:spcBef>
                <a:spcPct val="50000"/>
              </a:spcBef>
            </a:pPr>
            <a:r>
              <a:rPr lang="en-US" altLang="zh-CN" sz="2400">
                <a:latin typeface="Times New Roman" panose="02020603050405020304" pitchFamily="18" charset="0"/>
              </a:rPr>
              <a:t>       while turn&lt;&gt;id do</a:t>
            </a:r>
            <a:endParaRPr lang="en-US" altLang="zh-CN" sz="2400">
              <a:latin typeface="Times New Roman" panose="02020603050405020304" pitchFamily="18" charset="0"/>
            </a:endParaRPr>
          </a:p>
          <a:p>
            <a:pPr>
              <a:lnSpc>
                <a:spcPct val="30000"/>
              </a:lnSpc>
              <a:spcBef>
                <a:spcPct val="50000"/>
              </a:spcBef>
            </a:pPr>
            <a:r>
              <a:rPr lang="en-US" altLang="zh-CN" sz="2400">
                <a:latin typeface="Times New Roman" panose="02020603050405020304" pitchFamily="18" charset="0"/>
              </a:rPr>
              <a:t>            begin</a:t>
            </a:r>
            <a:endParaRPr lang="en-US" altLang="zh-CN" sz="2400">
              <a:latin typeface="Times New Roman" panose="02020603050405020304" pitchFamily="18" charset="0"/>
            </a:endParaRPr>
          </a:p>
          <a:p>
            <a:pPr>
              <a:lnSpc>
                <a:spcPct val="30000"/>
              </a:lnSpc>
              <a:spcBef>
                <a:spcPct val="50000"/>
              </a:spcBef>
            </a:pPr>
            <a:r>
              <a:rPr lang="en-US" altLang="zh-CN" sz="2400">
                <a:latin typeface="Times New Roman" panose="02020603050405020304" pitchFamily="18" charset="0"/>
              </a:rPr>
              <a:t>                while blocked[1-id] do </a:t>
            </a:r>
            <a:endParaRPr lang="en-US" altLang="zh-CN" sz="2400">
              <a:latin typeface="Times New Roman" panose="02020603050405020304" pitchFamily="18" charset="0"/>
            </a:endParaRPr>
          </a:p>
          <a:p>
            <a:pPr>
              <a:lnSpc>
                <a:spcPct val="30000"/>
              </a:lnSpc>
              <a:spcBef>
                <a:spcPct val="50000"/>
              </a:spcBef>
            </a:pPr>
            <a:r>
              <a:rPr lang="en-US" altLang="zh-CN" sz="2400">
                <a:latin typeface="Times New Roman" panose="02020603050405020304" pitchFamily="18" charset="0"/>
              </a:rPr>
              <a:t>                      {nothing}</a:t>
            </a:r>
            <a:endParaRPr lang="en-US" altLang="zh-CN" sz="2400">
              <a:latin typeface="Times New Roman" panose="02020603050405020304" pitchFamily="18" charset="0"/>
            </a:endParaRPr>
          </a:p>
          <a:p>
            <a:pPr>
              <a:lnSpc>
                <a:spcPct val="30000"/>
              </a:lnSpc>
              <a:spcBef>
                <a:spcPct val="50000"/>
              </a:spcBef>
            </a:pPr>
            <a:r>
              <a:rPr lang="en-US" altLang="zh-CN" sz="2400">
                <a:latin typeface="Times New Roman" panose="02020603050405020304" pitchFamily="18" charset="0"/>
              </a:rPr>
              <a:t>                turn:=id</a:t>
            </a:r>
            <a:endParaRPr lang="en-US" altLang="zh-CN" sz="2400">
              <a:latin typeface="Times New Roman" panose="02020603050405020304" pitchFamily="18" charset="0"/>
            </a:endParaRPr>
          </a:p>
          <a:p>
            <a:pPr>
              <a:lnSpc>
                <a:spcPct val="30000"/>
              </a:lnSpc>
              <a:spcBef>
                <a:spcPct val="50000"/>
              </a:spcBef>
            </a:pPr>
            <a:r>
              <a:rPr lang="en-US" altLang="zh-CN" sz="2400">
                <a:latin typeface="Times New Roman" panose="02020603050405020304" pitchFamily="18" charset="0"/>
              </a:rPr>
              <a:t>            end;</a:t>
            </a:r>
            <a:endParaRPr lang="en-US" altLang="zh-CN" sz="2400">
              <a:latin typeface="Times New Roman" panose="02020603050405020304" pitchFamily="18" charset="0"/>
            </a:endParaRPr>
          </a:p>
          <a:p>
            <a:pPr>
              <a:lnSpc>
                <a:spcPct val="30000"/>
              </a:lnSpc>
              <a:spcBef>
                <a:spcPct val="50000"/>
              </a:spcBef>
            </a:pPr>
            <a:r>
              <a:rPr lang="en-US" altLang="zh-CN" sz="2400">
                <a:latin typeface="Times New Roman" panose="02020603050405020304" pitchFamily="18" charset="0"/>
              </a:rPr>
              <a:t>        &lt;Critical section&gt;</a:t>
            </a:r>
            <a:endParaRPr lang="en-US" altLang="zh-CN" sz="2400">
              <a:latin typeface="Times New Roman" panose="02020603050405020304" pitchFamily="18" charset="0"/>
            </a:endParaRPr>
          </a:p>
          <a:p>
            <a:pPr>
              <a:lnSpc>
                <a:spcPct val="30000"/>
              </a:lnSpc>
              <a:spcBef>
                <a:spcPct val="50000"/>
              </a:spcBef>
            </a:pPr>
            <a:r>
              <a:rPr lang="en-US" altLang="zh-CN" sz="2400">
                <a:latin typeface="Times New Roman" panose="02020603050405020304" pitchFamily="18" charset="0"/>
              </a:rPr>
              <a:t>        blocked[id]:=false;</a:t>
            </a:r>
            <a:endParaRPr lang="en-US" altLang="zh-CN" sz="2400">
              <a:latin typeface="Times New Roman" panose="02020603050405020304" pitchFamily="18" charset="0"/>
            </a:endParaRPr>
          </a:p>
          <a:p>
            <a:pPr>
              <a:lnSpc>
                <a:spcPct val="30000"/>
              </a:lnSpc>
              <a:spcBef>
                <a:spcPct val="50000"/>
              </a:spcBef>
            </a:pPr>
            <a:r>
              <a:rPr lang="en-US" altLang="zh-CN" sz="2400">
                <a:latin typeface="Times New Roman" panose="02020603050405020304" pitchFamily="18" charset="0"/>
              </a:rPr>
              <a:t>        &lt;Remainder&gt;</a:t>
            </a:r>
            <a:endParaRPr lang="en-US" altLang="zh-CN" sz="2400">
              <a:latin typeface="Times New Roman" panose="02020603050405020304" pitchFamily="18" charset="0"/>
            </a:endParaRPr>
          </a:p>
          <a:p>
            <a:pPr>
              <a:lnSpc>
                <a:spcPct val="30000"/>
              </a:lnSpc>
              <a:spcBef>
                <a:spcPct val="50000"/>
              </a:spcBef>
            </a:pPr>
            <a:r>
              <a:rPr lang="en-US" altLang="zh-CN" sz="2400">
                <a:latin typeface="Times New Roman" panose="02020603050405020304" pitchFamily="18" charset="0"/>
              </a:rPr>
              <a:t>    until false</a:t>
            </a:r>
            <a:endParaRPr lang="en-US" altLang="zh-CN" sz="2400">
              <a:latin typeface="Times New Roman" panose="02020603050405020304" pitchFamily="18" charset="0"/>
            </a:endParaRPr>
          </a:p>
          <a:p>
            <a:pPr>
              <a:lnSpc>
                <a:spcPct val="30000"/>
              </a:lnSpc>
              <a:spcBef>
                <a:spcPct val="50000"/>
              </a:spcBef>
            </a:pPr>
            <a:r>
              <a:rPr lang="en-US" altLang="zh-CN" sz="2400">
                <a:latin typeface="Times New Roman" panose="02020603050405020304" pitchFamily="18" charset="0"/>
              </a:rPr>
              <a:t>end;</a:t>
            </a:r>
            <a:endParaRPr lang="en-US" altLang="zh-CN" sz="2400">
              <a:latin typeface="Times New Roman" panose="02020603050405020304" pitchFamily="18" charset="0"/>
            </a:endParaRPr>
          </a:p>
          <a:p>
            <a:pPr>
              <a:spcBef>
                <a:spcPct val="50000"/>
              </a:spcBef>
            </a:pPr>
            <a:endParaRPr lang="zh-CN" altLang="en-US" sz="2400">
              <a:latin typeface="Times New Roman" panose="02020603050405020304" pitchFamily="18" charset="0"/>
            </a:endParaRPr>
          </a:p>
        </p:txBody>
      </p:sp>
      <p:sp>
        <p:nvSpPr>
          <p:cNvPr id="57348" name="文本框 57347"/>
          <p:cNvSpPr txBox="1"/>
          <p:nvPr/>
        </p:nvSpPr>
        <p:spPr>
          <a:xfrm>
            <a:off x="4648200" y="996950"/>
            <a:ext cx="4343400" cy="5788025"/>
          </a:xfrm>
          <a:prstGeom prst="rect">
            <a:avLst/>
          </a:prstGeom>
          <a:noFill/>
          <a:ln w="9525">
            <a:noFill/>
          </a:ln>
        </p:spPr>
        <p:txBody>
          <a:bodyPr>
            <a:spAutoFit/>
          </a:bodyPr>
          <a:p>
            <a:pPr>
              <a:lnSpc>
                <a:spcPct val="70000"/>
              </a:lnSpc>
              <a:spcBef>
                <a:spcPct val="50000"/>
              </a:spcBef>
            </a:pPr>
            <a:r>
              <a:rPr lang="en-US" altLang="zh-CN" sz="2400">
                <a:latin typeface="Times New Roman" panose="02020603050405020304" pitchFamily="18" charset="0"/>
              </a:rPr>
              <a:t>begin</a:t>
            </a:r>
            <a:endParaRPr lang="en-US" altLang="zh-CN" sz="2400">
              <a:latin typeface="Times New Roman" panose="02020603050405020304" pitchFamily="18" charset="0"/>
            </a:endParaRPr>
          </a:p>
          <a:p>
            <a:pPr>
              <a:lnSpc>
                <a:spcPct val="40000"/>
              </a:lnSpc>
              <a:spcBef>
                <a:spcPct val="50000"/>
              </a:spcBef>
            </a:pPr>
            <a:r>
              <a:rPr lang="en-US" altLang="zh-CN" sz="2400">
                <a:latin typeface="Times New Roman" panose="02020603050405020304" pitchFamily="18" charset="0"/>
              </a:rPr>
              <a:t>    blocked[0]:=false;</a:t>
            </a:r>
            <a:endParaRPr lang="en-US" altLang="zh-CN" sz="2400">
              <a:latin typeface="Times New Roman" panose="02020603050405020304" pitchFamily="18" charset="0"/>
            </a:endParaRPr>
          </a:p>
          <a:p>
            <a:pPr>
              <a:lnSpc>
                <a:spcPct val="40000"/>
              </a:lnSpc>
              <a:spcBef>
                <a:spcPct val="50000"/>
              </a:spcBef>
            </a:pPr>
            <a:r>
              <a:rPr lang="en-US" altLang="zh-CN" sz="2400">
                <a:latin typeface="Times New Roman" panose="02020603050405020304" pitchFamily="18" charset="0"/>
              </a:rPr>
              <a:t>    blocked[1]:=false;</a:t>
            </a:r>
            <a:endParaRPr lang="en-US" altLang="zh-CN" sz="2400">
              <a:latin typeface="Times New Roman" panose="02020603050405020304" pitchFamily="18" charset="0"/>
            </a:endParaRPr>
          </a:p>
          <a:p>
            <a:pPr>
              <a:lnSpc>
                <a:spcPct val="40000"/>
              </a:lnSpc>
              <a:spcBef>
                <a:spcPct val="50000"/>
              </a:spcBef>
            </a:pPr>
            <a:r>
              <a:rPr lang="en-US" altLang="zh-CN" sz="2400">
                <a:latin typeface="Times New Roman" panose="02020603050405020304" pitchFamily="18" charset="0"/>
              </a:rPr>
              <a:t>    turn:=0;</a:t>
            </a:r>
            <a:endParaRPr lang="en-US" altLang="zh-CN" sz="2400">
              <a:latin typeface="Times New Roman" panose="02020603050405020304" pitchFamily="18" charset="0"/>
            </a:endParaRPr>
          </a:p>
          <a:p>
            <a:pPr>
              <a:lnSpc>
                <a:spcPct val="40000"/>
              </a:lnSpc>
              <a:spcBef>
                <a:spcPct val="50000"/>
              </a:spcBef>
            </a:pPr>
            <a:r>
              <a:rPr lang="en-US" altLang="zh-CN" sz="2400">
                <a:latin typeface="Times New Roman" panose="02020603050405020304" pitchFamily="18" charset="0"/>
              </a:rPr>
              <a:t>    parbegin</a:t>
            </a:r>
            <a:endParaRPr lang="en-US" altLang="zh-CN" sz="2400">
              <a:latin typeface="Times New Roman" panose="02020603050405020304" pitchFamily="18" charset="0"/>
            </a:endParaRPr>
          </a:p>
          <a:p>
            <a:pPr>
              <a:lnSpc>
                <a:spcPct val="40000"/>
              </a:lnSpc>
              <a:spcBef>
                <a:spcPct val="50000"/>
              </a:spcBef>
            </a:pPr>
            <a:r>
              <a:rPr lang="en-US" altLang="zh-CN" sz="2400">
                <a:latin typeface="Times New Roman" panose="02020603050405020304" pitchFamily="18" charset="0"/>
              </a:rPr>
              <a:t>           P(0); P(1)</a:t>
            </a:r>
            <a:endParaRPr lang="en-US" altLang="zh-CN" sz="2400">
              <a:latin typeface="Times New Roman" panose="02020603050405020304" pitchFamily="18" charset="0"/>
            </a:endParaRPr>
          </a:p>
          <a:p>
            <a:pPr>
              <a:lnSpc>
                <a:spcPct val="40000"/>
              </a:lnSpc>
              <a:spcBef>
                <a:spcPct val="50000"/>
              </a:spcBef>
            </a:pPr>
            <a:r>
              <a:rPr lang="en-US" altLang="zh-CN" sz="2400">
                <a:latin typeface="Times New Roman" panose="02020603050405020304" pitchFamily="18" charset="0"/>
              </a:rPr>
              <a:t>    parend;</a:t>
            </a:r>
            <a:endParaRPr lang="en-US" altLang="zh-CN" sz="2400">
              <a:latin typeface="Times New Roman" panose="02020603050405020304" pitchFamily="18" charset="0"/>
            </a:endParaRPr>
          </a:p>
          <a:p>
            <a:pPr>
              <a:lnSpc>
                <a:spcPct val="40000"/>
              </a:lnSpc>
              <a:spcBef>
                <a:spcPct val="50000"/>
              </a:spcBef>
            </a:pPr>
            <a:r>
              <a:rPr lang="en-US" altLang="zh-CN" sz="2400">
                <a:latin typeface="Times New Roman" panose="02020603050405020304" pitchFamily="18" charset="0"/>
              </a:rPr>
              <a:t>end.</a:t>
            </a:r>
            <a:endParaRPr lang="en-US" altLang="zh-CN" sz="2400">
              <a:latin typeface="Times New Roman" panose="02020603050405020304" pitchFamily="18" charset="0"/>
            </a:endParaRPr>
          </a:p>
          <a:p>
            <a:pPr>
              <a:lnSpc>
                <a:spcPct val="90000"/>
              </a:lnSpc>
              <a:spcBef>
                <a:spcPct val="50000"/>
              </a:spcBef>
            </a:pPr>
            <a:r>
              <a:rPr lang="en-US" altLang="zh-CN" sz="2400">
                <a:latin typeface="Times New Roman" panose="02020603050405020304" pitchFamily="18" charset="0"/>
              </a:rPr>
              <a:t>This is a software solution to the mutual exclusion problem proposed by Hyman. Find a counter example to demonstrate that this solution is incorrect. It is interesting to note that even the </a:t>
            </a:r>
            <a:r>
              <a:rPr lang="en-US" altLang="zh-CN" sz="2400" i="1">
                <a:latin typeface="Times New Roman" panose="02020603050405020304" pitchFamily="18" charset="0"/>
              </a:rPr>
              <a:t>Communication of the ACM</a:t>
            </a:r>
            <a:r>
              <a:rPr lang="en-US" altLang="zh-CN" sz="2400">
                <a:latin typeface="Times New Roman" panose="02020603050405020304" pitchFamily="18" charset="0"/>
              </a:rPr>
              <a:t> was fooled on this one.</a:t>
            </a:r>
            <a:endParaRPr lang="en-US" altLang="zh-CN" sz="2400">
              <a:latin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8370" name="标题 58369"/>
          <p:cNvSpPr>
            <a:spLocks noGrp="1"/>
          </p:cNvSpPr>
          <p:nvPr>
            <p:ph type="title"/>
          </p:nvPr>
        </p:nvSpPr>
        <p:spPr/>
        <p:txBody>
          <a:bodyPr anchor="b"/>
          <a:p>
            <a:r>
              <a:rPr lang="en-US" altLang="zh-CN"/>
              <a:t>4.3 </a:t>
            </a:r>
            <a:r>
              <a:rPr lang="zh-CN" altLang="en-US" b="1"/>
              <a:t>进程同步</a:t>
            </a:r>
            <a:endParaRPr lang="zh-CN" altLang="en-US"/>
          </a:p>
        </p:txBody>
      </p:sp>
      <p:sp>
        <p:nvSpPr>
          <p:cNvPr id="58371" name="文本框 58370"/>
          <p:cNvSpPr txBox="1"/>
          <p:nvPr/>
        </p:nvSpPr>
        <p:spPr>
          <a:xfrm>
            <a:off x="762000" y="2057400"/>
            <a:ext cx="7543800" cy="4119563"/>
          </a:xfrm>
          <a:prstGeom prst="rect">
            <a:avLst/>
          </a:prstGeom>
          <a:noFill/>
          <a:ln w="9525">
            <a:noFill/>
          </a:ln>
        </p:spPr>
        <p:txBody>
          <a:bodyPr>
            <a:spAutoFit/>
          </a:bodyPr>
          <a:p>
            <a:pPr>
              <a:lnSpc>
                <a:spcPct val="90000"/>
              </a:lnSpc>
              <a:spcBef>
                <a:spcPct val="50000"/>
              </a:spcBef>
            </a:pPr>
            <a:r>
              <a:rPr lang="en-US" altLang="zh-CN" sz="3200">
                <a:latin typeface="Times New Roman" panose="02020603050405020304" pitchFamily="18" charset="0"/>
              </a:rPr>
              <a:t>4.3.1 </a:t>
            </a:r>
            <a:r>
              <a:rPr lang="zh-CN" altLang="en-US" sz="3200">
                <a:latin typeface="Times New Roman" panose="02020603050405020304" pitchFamily="18" charset="0"/>
              </a:rPr>
              <a:t>进程同步的概念</a:t>
            </a:r>
            <a:endParaRPr lang="zh-CN" altLang="en-US" sz="3200">
              <a:latin typeface="Times New Roman" panose="02020603050405020304" pitchFamily="18" charset="0"/>
            </a:endParaRPr>
          </a:p>
          <a:p>
            <a:pPr>
              <a:lnSpc>
                <a:spcPct val="70000"/>
              </a:lnSpc>
              <a:spcBef>
                <a:spcPct val="50000"/>
              </a:spcBef>
            </a:pPr>
            <a:r>
              <a:rPr lang="zh-CN" altLang="en-US" sz="2800">
                <a:latin typeface="Times New Roman" panose="02020603050405020304" pitchFamily="18" charset="0"/>
              </a:rPr>
              <a:t>例：司机</a:t>
            </a:r>
            <a:r>
              <a:rPr lang="en-US" altLang="zh-CN" sz="2800">
                <a:latin typeface="Times New Roman" panose="02020603050405020304" pitchFamily="18" charset="0"/>
              </a:rPr>
              <a:t>-</a:t>
            </a:r>
            <a:r>
              <a:rPr lang="zh-CN" altLang="en-US" sz="2800">
                <a:latin typeface="Times New Roman" panose="02020603050405020304" pitchFamily="18" charset="0"/>
              </a:rPr>
              <a:t>售票员问题</a:t>
            </a:r>
            <a:endParaRPr lang="zh-CN" altLang="en-US" sz="2800">
              <a:latin typeface="Times New Roman" panose="02020603050405020304" pitchFamily="18" charset="0"/>
            </a:endParaRPr>
          </a:p>
          <a:p>
            <a:pPr>
              <a:lnSpc>
                <a:spcPct val="70000"/>
              </a:lnSpc>
              <a:spcBef>
                <a:spcPct val="50000"/>
              </a:spcBef>
            </a:pPr>
            <a:r>
              <a:rPr lang="zh-CN" altLang="en-US" sz="2800">
                <a:latin typeface="Times New Roman" panose="02020603050405020304" pitchFamily="18" charset="0"/>
              </a:rPr>
              <a:t>        司机活动：                售票员活动：</a:t>
            </a:r>
            <a:endParaRPr lang="zh-CN" altLang="en-US" sz="2800">
              <a:latin typeface="Times New Roman" panose="02020603050405020304" pitchFamily="18" charset="0"/>
            </a:endParaRPr>
          </a:p>
          <a:p>
            <a:pPr>
              <a:lnSpc>
                <a:spcPct val="70000"/>
              </a:lnSpc>
              <a:spcBef>
                <a:spcPct val="50000"/>
              </a:spcBef>
            </a:pPr>
            <a:r>
              <a:rPr lang="zh-CN" altLang="en-US" sz="2800">
                <a:latin typeface="Times New Roman" panose="02020603050405020304" pitchFamily="18" charset="0"/>
              </a:rPr>
              <a:t>         </a:t>
            </a:r>
            <a:r>
              <a:rPr lang="en-US" altLang="zh-CN" sz="2800">
                <a:latin typeface="Times New Roman" panose="02020603050405020304" pitchFamily="18" charset="0"/>
              </a:rPr>
              <a:t>do</a:t>
            </a:r>
            <a:r>
              <a:rPr lang="en-US" altLang="zh-CN" sz="2800">
                <a:latin typeface="宋体" panose="02010600030101010101" pitchFamily="2" charset="-122"/>
              </a:rPr>
              <a:t>{</a:t>
            </a:r>
            <a:r>
              <a:rPr lang="en-US" altLang="zh-CN" sz="2800">
                <a:latin typeface="Times New Roman" panose="02020603050405020304" pitchFamily="18" charset="0"/>
              </a:rPr>
              <a:t>                             do</a:t>
            </a:r>
            <a:r>
              <a:rPr lang="en-US" altLang="zh-CN" sz="2800">
                <a:latin typeface="宋体" panose="02010600030101010101" pitchFamily="2" charset="-122"/>
              </a:rPr>
              <a:t>{</a:t>
            </a:r>
            <a:endParaRPr lang="en-US" altLang="zh-CN" sz="2800">
              <a:latin typeface="宋体" panose="02010600030101010101" pitchFamily="2" charset="-122"/>
            </a:endParaRPr>
          </a:p>
          <a:p>
            <a:pPr>
              <a:lnSpc>
                <a:spcPct val="70000"/>
              </a:lnSpc>
              <a:spcBef>
                <a:spcPct val="50000"/>
              </a:spcBef>
            </a:pPr>
            <a:r>
              <a:rPr lang="en-US" altLang="zh-CN" sz="2800">
                <a:latin typeface="Times New Roman" panose="02020603050405020304" pitchFamily="18" charset="0"/>
              </a:rPr>
              <a:t>            </a:t>
            </a:r>
            <a:r>
              <a:rPr lang="zh-CN" altLang="en-US" sz="2800">
                <a:latin typeface="Times New Roman" panose="02020603050405020304" pitchFamily="18" charset="0"/>
              </a:rPr>
              <a:t>启动车辆                    关车门</a:t>
            </a:r>
            <a:endParaRPr lang="zh-CN" altLang="en-US" sz="2800">
              <a:latin typeface="Times New Roman" panose="02020603050405020304" pitchFamily="18" charset="0"/>
            </a:endParaRPr>
          </a:p>
          <a:p>
            <a:pPr>
              <a:lnSpc>
                <a:spcPct val="70000"/>
              </a:lnSpc>
              <a:spcBef>
                <a:spcPct val="50000"/>
              </a:spcBef>
            </a:pPr>
            <a:r>
              <a:rPr lang="zh-CN" altLang="en-US" sz="2800">
                <a:latin typeface="Times New Roman" panose="02020603050405020304" pitchFamily="18" charset="0"/>
              </a:rPr>
              <a:t>            正常行驶                    售    票</a:t>
            </a:r>
            <a:endParaRPr lang="zh-CN" altLang="en-US" sz="2800">
              <a:latin typeface="Times New Roman" panose="02020603050405020304" pitchFamily="18" charset="0"/>
            </a:endParaRPr>
          </a:p>
          <a:p>
            <a:pPr>
              <a:lnSpc>
                <a:spcPct val="70000"/>
              </a:lnSpc>
              <a:spcBef>
                <a:spcPct val="50000"/>
              </a:spcBef>
            </a:pPr>
            <a:r>
              <a:rPr lang="zh-CN" altLang="en-US" sz="2800">
                <a:latin typeface="Times New Roman" panose="02020603050405020304" pitchFamily="18" charset="0"/>
              </a:rPr>
              <a:t>            到站停车                    开车门</a:t>
            </a:r>
            <a:endParaRPr lang="zh-CN" altLang="en-US" sz="2800">
              <a:latin typeface="Times New Roman" panose="02020603050405020304" pitchFamily="18" charset="0"/>
            </a:endParaRPr>
          </a:p>
          <a:p>
            <a:pPr>
              <a:lnSpc>
                <a:spcPct val="70000"/>
              </a:lnSpc>
              <a:spcBef>
                <a:spcPct val="50000"/>
              </a:spcBef>
            </a:pPr>
            <a:r>
              <a:rPr lang="zh-CN" altLang="en-US" sz="2800">
                <a:latin typeface="Times New Roman" panose="02020603050405020304" pitchFamily="18" charset="0"/>
              </a:rPr>
              <a:t>         </a:t>
            </a:r>
            <a:r>
              <a:rPr lang="en-US" altLang="zh-CN" sz="2800">
                <a:latin typeface="Times New Roman" panose="02020603050405020304" pitchFamily="18" charset="0"/>
              </a:rPr>
              <a:t>}while</a:t>
            </a:r>
            <a:r>
              <a:rPr lang="en-US" altLang="zh-CN" sz="2800">
                <a:latin typeface="宋体" panose="02010600030101010101" pitchFamily="2" charset="-122"/>
              </a:rPr>
              <a:t>(</a:t>
            </a:r>
            <a:r>
              <a:rPr lang="en-US" altLang="zh-CN" sz="2800">
                <a:latin typeface="Times New Roman" panose="02020603050405020304" pitchFamily="18" charset="0"/>
              </a:rPr>
              <a:t>1</a:t>
            </a:r>
            <a:r>
              <a:rPr lang="en-US" altLang="zh-CN" sz="2800">
                <a:latin typeface="宋体" panose="02010600030101010101" pitchFamily="2" charset="-122"/>
              </a:rPr>
              <a:t>) </a:t>
            </a:r>
            <a:r>
              <a:rPr lang="en-US" altLang="zh-CN" sz="2800">
                <a:latin typeface="Times New Roman" panose="02020603050405020304" pitchFamily="18" charset="0"/>
              </a:rPr>
              <a:t>                 }while</a:t>
            </a:r>
            <a:r>
              <a:rPr lang="en-US" altLang="zh-CN" sz="2800">
                <a:latin typeface="宋体" panose="02010600030101010101" pitchFamily="2" charset="-122"/>
              </a:rPr>
              <a:t>(</a:t>
            </a:r>
            <a:r>
              <a:rPr lang="en-US" altLang="zh-CN" sz="2800">
                <a:latin typeface="Times New Roman" panose="02020603050405020304" pitchFamily="18" charset="0"/>
              </a:rPr>
              <a:t>1</a:t>
            </a:r>
            <a:r>
              <a:rPr lang="en-US" altLang="zh-CN" sz="2800">
                <a:latin typeface="宋体" panose="02010600030101010101" pitchFamily="2" charset="-122"/>
              </a:rPr>
              <a:t>)</a:t>
            </a:r>
            <a:endParaRPr lang="en-US" altLang="zh-CN" sz="2800" b="0">
              <a:latin typeface="宋体" panose="02010600030101010101" pitchFamily="2" charset="-122"/>
            </a:endParaRPr>
          </a:p>
        </p:txBody>
      </p:sp>
      <p:sp>
        <p:nvSpPr>
          <p:cNvPr id="58372" name="直接连接符 58371"/>
          <p:cNvSpPr/>
          <p:nvPr/>
        </p:nvSpPr>
        <p:spPr>
          <a:xfrm>
            <a:off x="3581400" y="4267200"/>
            <a:ext cx="0" cy="1371600"/>
          </a:xfrm>
          <a:prstGeom prst="line">
            <a:avLst/>
          </a:prstGeom>
          <a:ln w="9525" cap="flat" cmpd="sng">
            <a:solidFill>
              <a:schemeClr val="tx1"/>
            </a:solidFill>
            <a:prstDash val="solid"/>
            <a:headEnd type="none" w="med" len="med"/>
            <a:tailEnd type="triangle" w="med" len="med"/>
          </a:ln>
        </p:spPr>
      </p:sp>
      <p:sp>
        <p:nvSpPr>
          <p:cNvPr id="58373" name="直接连接符 58372"/>
          <p:cNvSpPr/>
          <p:nvPr/>
        </p:nvSpPr>
        <p:spPr>
          <a:xfrm>
            <a:off x="4876800" y="4267200"/>
            <a:ext cx="0" cy="395288"/>
          </a:xfrm>
          <a:prstGeom prst="line">
            <a:avLst/>
          </a:prstGeom>
          <a:ln w="9525" cap="flat" cmpd="sng">
            <a:solidFill>
              <a:schemeClr val="tx1"/>
            </a:solidFill>
            <a:prstDash val="solid"/>
            <a:headEnd type="none" w="med" len="med"/>
            <a:tailEnd type="triangle" w="med" len="med"/>
          </a:ln>
        </p:spPr>
      </p:sp>
      <p:sp>
        <p:nvSpPr>
          <p:cNvPr id="58374" name="直接连接符 58373"/>
          <p:cNvSpPr/>
          <p:nvPr/>
        </p:nvSpPr>
        <p:spPr>
          <a:xfrm>
            <a:off x="4876800" y="4724400"/>
            <a:ext cx="0" cy="395288"/>
          </a:xfrm>
          <a:prstGeom prst="line">
            <a:avLst/>
          </a:prstGeom>
          <a:ln w="9525" cap="flat" cmpd="sng">
            <a:solidFill>
              <a:schemeClr val="tx1"/>
            </a:solidFill>
            <a:prstDash val="solid"/>
            <a:headEnd type="none" w="med" len="med"/>
            <a:tailEnd type="triangle" w="med" len="med"/>
          </a:ln>
        </p:spPr>
      </p:sp>
      <p:sp>
        <p:nvSpPr>
          <p:cNvPr id="58375" name="直接连接符 58374"/>
          <p:cNvSpPr/>
          <p:nvPr/>
        </p:nvSpPr>
        <p:spPr>
          <a:xfrm>
            <a:off x="4876800" y="5181600"/>
            <a:ext cx="0" cy="395288"/>
          </a:xfrm>
          <a:prstGeom prst="line">
            <a:avLst/>
          </a:prstGeom>
          <a:ln w="9525" cap="flat" cmpd="sng">
            <a:solidFill>
              <a:schemeClr val="tx1"/>
            </a:solidFill>
            <a:prstDash val="solid"/>
            <a:headEnd type="none" w="med" len="med"/>
            <a:tailEnd type="triangle" w="med" len="med"/>
          </a:ln>
        </p:spPr>
      </p:sp>
      <p:cxnSp>
        <p:nvCxnSpPr>
          <p:cNvPr id="58376" name="直接箭头连接符 58375"/>
          <p:cNvCxnSpPr>
            <a:stCxn id="58372" idx="0"/>
            <a:endCxn id="58373" idx="1"/>
          </p:cNvCxnSpPr>
          <p:nvPr/>
        </p:nvCxnSpPr>
        <p:spPr>
          <a:xfrm>
            <a:off x="3581400" y="4267200"/>
            <a:ext cx="1295400" cy="395288"/>
          </a:xfrm>
          <a:prstGeom prst="straightConnector1">
            <a:avLst/>
          </a:prstGeom>
          <a:ln w="9525" cap="flat" cmpd="sng">
            <a:solidFill>
              <a:schemeClr val="tx1"/>
            </a:solidFill>
            <a:prstDash val="sysDot"/>
            <a:headEnd type="none" w="med" len="med"/>
            <a:tailEnd type="none" w="med" len="med"/>
          </a:ln>
        </p:spPr>
      </p:cxnSp>
      <p:cxnSp>
        <p:nvCxnSpPr>
          <p:cNvPr id="58377" name="直接箭头连接符 58376"/>
          <p:cNvCxnSpPr>
            <a:stCxn id="58372" idx="1"/>
            <a:endCxn id="58375" idx="0"/>
          </p:cNvCxnSpPr>
          <p:nvPr/>
        </p:nvCxnSpPr>
        <p:spPr>
          <a:xfrm flipV="1">
            <a:off x="3581400" y="5181600"/>
            <a:ext cx="1295400" cy="457200"/>
          </a:xfrm>
          <a:prstGeom prst="straightConnector1">
            <a:avLst/>
          </a:prstGeom>
          <a:ln w="9525" cap="flat" cmpd="sng">
            <a:solidFill>
              <a:schemeClr val="tx1"/>
            </a:solidFill>
            <a:prstDash val="sysDot"/>
            <a:headEnd type="none" w="med" len="med"/>
            <a:tailEnd type="none" w="med" len="med"/>
          </a:ln>
        </p:spPr>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9394" name="标题 59393"/>
          <p:cNvSpPr>
            <a:spLocks noGrp="1"/>
          </p:cNvSpPr>
          <p:nvPr>
            <p:ph type="title"/>
          </p:nvPr>
        </p:nvSpPr>
        <p:spPr/>
        <p:txBody>
          <a:bodyPr anchor="b"/>
          <a:p>
            <a:r>
              <a:rPr lang="en-US" altLang="zh-CN"/>
              <a:t>4.3.1 </a:t>
            </a:r>
            <a:r>
              <a:rPr lang="zh-CN" altLang="en-US" b="1"/>
              <a:t>进程同步的概念</a:t>
            </a:r>
            <a:endParaRPr lang="zh-CN" altLang="en-US"/>
          </a:p>
        </p:txBody>
      </p:sp>
      <p:sp>
        <p:nvSpPr>
          <p:cNvPr id="59395" name="文本框 59394"/>
          <p:cNvSpPr txBox="1"/>
          <p:nvPr/>
        </p:nvSpPr>
        <p:spPr>
          <a:xfrm>
            <a:off x="685800" y="1981200"/>
            <a:ext cx="7543800" cy="1373188"/>
          </a:xfrm>
          <a:prstGeom prst="rect">
            <a:avLst/>
          </a:prstGeom>
          <a:noFill/>
          <a:ln w="9525">
            <a:noFill/>
          </a:ln>
        </p:spPr>
        <p:txBody>
          <a:bodyPr>
            <a:spAutoFit/>
          </a:bodyPr>
          <a:p>
            <a:pPr>
              <a:spcBef>
                <a:spcPct val="50000"/>
              </a:spcBef>
            </a:pPr>
            <a:r>
              <a:rPr lang="zh-CN" altLang="en-US" sz="2800">
                <a:solidFill>
                  <a:schemeClr val="tx2"/>
                </a:solidFill>
                <a:latin typeface="Times New Roman" panose="02020603050405020304" pitchFamily="18" charset="0"/>
              </a:rPr>
              <a:t>定义：</a:t>
            </a:r>
            <a:r>
              <a:rPr lang="zh-CN" altLang="en-US" sz="2800">
                <a:latin typeface="Times New Roman" panose="02020603050405020304" pitchFamily="18" charset="0"/>
              </a:rPr>
              <a:t>一组进程，为协调其推进速度，在某些关键点处需要相互等待与相互唤醒，进程之间这种相互制约的关系称为进程同步。</a:t>
            </a:r>
            <a:endParaRPr lang="zh-CN" altLang="en-US" sz="2400" b="0">
              <a:latin typeface="Times New Roman" panose="02020603050405020304" pitchFamily="18" charset="0"/>
            </a:endParaRPr>
          </a:p>
        </p:txBody>
      </p:sp>
      <p:sp>
        <p:nvSpPr>
          <p:cNvPr id="59396" name="直接连接符 59395"/>
          <p:cNvSpPr/>
          <p:nvPr/>
        </p:nvSpPr>
        <p:spPr>
          <a:xfrm>
            <a:off x="5867400" y="3886200"/>
            <a:ext cx="0" cy="1066800"/>
          </a:xfrm>
          <a:prstGeom prst="line">
            <a:avLst/>
          </a:prstGeom>
          <a:ln w="9525" cap="flat" cmpd="sng">
            <a:solidFill>
              <a:schemeClr val="tx1"/>
            </a:solidFill>
            <a:prstDash val="solid"/>
            <a:headEnd type="none" w="med" len="med"/>
            <a:tailEnd type="triangle" w="med" len="med"/>
          </a:ln>
        </p:spPr>
      </p:sp>
      <p:sp>
        <p:nvSpPr>
          <p:cNvPr id="59397" name="直接连接符 59396"/>
          <p:cNvSpPr/>
          <p:nvPr/>
        </p:nvSpPr>
        <p:spPr>
          <a:xfrm>
            <a:off x="5867400" y="5181600"/>
            <a:ext cx="0" cy="1008063"/>
          </a:xfrm>
          <a:prstGeom prst="line">
            <a:avLst/>
          </a:prstGeom>
          <a:ln w="9525" cap="flat" cmpd="sng">
            <a:solidFill>
              <a:schemeClr val="tx1"/>
            </a:solidFill>
            <a:prstDash val="solid"/>
            <a:headEnd type="none" w="med" len="med"/>
            <a:tailEnd type="triangle" w="med" len="med"/>
          </a:ln>
        </p:spPr>
      </p:sp>
      <p:sp>
        <p:nvSpPr>
          <p:cNvPr id="59398" name="文本框 59397"/>
          <p:cNvSpPr txBox="1"/>
          <p:nvPr/>
        </p:nvSpPr>
        <p:spPr>
          <a:xfrm>
            <a:off x="2362200" y="3810000"/>
            <a:ext cx="609600" cy="457200"/>
          </a:xfrm>
          <a:prstGeom prst="rect">
            <a:avLst/>
          </a:prstGeom>
          <a:noFill/>
          <a:ln w="9525">
            <a:noFill/>
          </a:ln>
        </p:spPr>
        <p:txBody>
          <a:bodyPr>
            <a:spAutoFit/>
          </a:bodyPr>
          <a:p>
            <a:pPr>
              <a:spcBef>
                <a:spcPct val="50000"/>
              </a:spcBef>
            </a:pPr>
            <a:r>
              <a:rPr lang="en-US" altLang="zh-CN" sz="2400" b="0">
                <a:latin typeface="Comic Sans MS" panose="030F0702030302020204" pitchFamily="66" charset="0"/>
              </a:rPr>
              <a:t>P1</a:t>
            </a: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59399" name="文本框 59398"/>
          <p:cNvSpPr txBox="1"/>
          <p:nvPr/>
        </p:nvSpPr>
        <p:spPr>
          <a:xfrm>
            <a:off x="5257800" y="3810000"/>
            <a:ext cx="685800" cy="457200"/>
          </a:xfrm>
          <a:prstGeom prst="rect">
            <a:avLst/>
          </a:prstGeom>
          <a:noFill/>
          <a:ln w="9525">
            <a:noFill/>
          </a:ln>
        </p:spPr>
        <p:txBody>
          <a:bodyPr>
            <a:spAutoFit/>
          </a:bodyPr>
          <a:p>
            <a:pPr>
              <a:spcBef>
                <a:spcPct val="50000"/>
              </a:spcBef>
            </a:pPr>
            <a:r>
              <a:rPr lang="en-US" altLang="zh-CN" sz="2400" b="0">
                <a:latin typeface="Comic Sans MS" panose="030F0702030302020204" pitchFamily="66" charset="0"/>
              </a:rPr>
              <a:t>P2</a:t>
            </a:r>
            <a:r>
              <a:rPr lang="en-US" altLang="zh-CN" sz="2400" b="0">
                <a:latin typeface="Times New Roman" panose="02020603050405020304" pitchFamily="18" charset="0"/>
              </a:rPr>
              <a:t>:</a:t>
            </a:r>
            <a:endParaRPr lang="en-US" altLang="zh-CN" sz="2400" b="0">
              <a:latin typeface="Times New Roman" panose="02020603050405020304" pitchFamily="18" charset="0"/>
            </a:endParaRPr>
          </a:p>
        </p:txBody>
      </p:sp>
      <p:sp>
        <p:nvSpPr>
          <p:cNvPr id="59400" name="直接连接符 59399"/>
          <p:cNvSpPr/>
          <p:nvPr/>
        </p:nvSpPr>
        <p:spPr>
          <a:xfrm>
            <a:off x="2971800" y="3886200"/>
            <a:ext cx="0" cy="1828800"/>
          </a:xfrm>
          <a:prstGeom prst="line">
            <a:avLst/>
          </a:prstGeom>
          <a:ln w="9525" cap="flat" cmpd="sng">
            <a:solidFill>
              <a:schemeClr val="tx1"/>
            </a:solidFill>
            <a:prstDash val="solid"/>
            <a:headEnd type="none" w="med" len="med"/>
            <a:tailEnd type="triangle" w="med" len="med"/>
          </a:ln>
        </p:spPr>
      </p:sp>
      <p:sp>
        <p:nvSpPr>
          <p:cNvPr id="59401" name="直接连接符 59400"/>
          <p:cNvSpPr/>
          <p:nvPr/>
        </p:nvSpPr>
        <p:spPr>
          <a:xfrm>
            <a:off x="2971800" y="5791200"/>
            <a:ext cx="0" cy="457200"/>
          </a:xfrm>
          <a:prstGeom prst="line">
            <a:avLst/>
          </a:prstGeom>
          <a:ln w="9525" cap="flat" cmpd="sng">
            <a:solidFill>
              <a:schemeClr val="tx1"/>
            </a:solidFill>
            <a:prstDash val="solid"/>
            <a:headEnd type="none" w="med" len="med"/>
            <a:tailEnd type="triangle" w="med" len="med"/>
          </a:ln>
        </p:spPr>
      </p:sp>
      <p:cxnSp>
        <p:nvCxnSpPr>
          <p:cNvPr id="59402" name="直接箭头连接符 59401"/>
          <p:cNvCxnSpPr/>
          <p:nvPr/>
        </p:nvCxnSpPr>
        <p:spPr>
          <a:xfrm flipV="1">
            <a:off x="2971800" y="5257800"/>
            <a:ext cx="2895600" cy="381000"/>
          </a:xfrm>
          <a:prstGeom prst="straightConnector1">
            <a:avLst/>
          </a:prstGeom>
          <a:ln w="9525" cap="flat" cmpd="sng">
            <a:solidFill>
              <a:schemeClr val="tx1"/>
            </a:solidFill>
            <a:prstDash val="solid"/>
            <a:headEnd type="none" w="med" len="med"/>
            <a:tailEnd type="none" w="med" len="med"/>
          </a:ln>
        </p:spPr>
      </p:cxnSp>
      <p:sp>
        <p:nvSpPr>
          <p:cNvPr id="59403" name="云形标注 59402"/>
          <p:cNvSpPr/>
          <p:nvPr/>
        </p:nvSpPr>
        <p:spPr>
          <a:xfrm>
            <a:off x="3124200" y="4191000"/>
            <a:ext cx="2286000" cy="838200"/>
          </a:xfrm>
          <a:prstGeom prst="cloudCallout">
            <a:avLst>
              <a:gd name="adj1" fmla="val -44583"/>
              <a:gd name="adj2" fmla="val 70074"/>
            </a:avLst>
          </a:prstGeom>
          <a:noFill/>
          <a:ln w="9525" cap="flat" cmpd="sng">
            <a:solidFill>
              <a:schemeClr val="tx1"/>
            </a:solidFill>
            <a:prstDash val="solid"/>
            <a:headEnd type="none" w="med" len="med"/>
            <a:tailEnd type="none" w="med" len="med"/>
          </a:ln>
        </p:spPr>
        <p:txBody>
          <a:bodyPr wrap="none" anchor="ctr"/>
          <a:p>
            <a:pPr algn="ctr"/>
            <a:r>
              <a:rPr lang="en-US" altLang="zh-CN" sz="2400">
                <a:latin typeface="Times New Roman" panose="02020603050405020304" pitchFamily="18" charset="0"/>
              </a:rPr>
              <a:t>synchronize</a:t>
            </a:r>
            <a:endParaRPr lang="en-US" altLang="zh-CN" sz="2400" b="0">
              <a:latin typeface="Times New Roman" panose="02020603050405020304" pitchFamily="18" charset="0"/>
            </a:endParaRPr>
          </a:p>
        </p:txBody>
      </p:sp>
      <p:cxnSp>
        <p:nvCxnSpPr>
          <p:cNvPr id="59404" name="直接箭头连接符 59403"/>
          <p:cNvCxnSpPr>
            <a:stCxn id="59403" idx="4"/>
          </p:cNvCxnSpPr>
          <p:nvPr/>
        </p:nvCxnSpPr>
        <p:spPr>
          <a:xfrm>
            <a:off x="3248025" y="5197475"/>
            <a:ext cx="257175" cy="365125"/>
          </a:xfrm>
          <a:prstGeom prst="straightConnector1">
            <a:avLst/>
          </a:prstGeom>
          <a:ln w="9525" cap="flat" cmpd="sng">
            <a:solidFill>
              <a:schemeClr val="tx1"/>
            </a:solidFill>
            <a:prstDash val="solid"/>
            <a:headEnd type="none" w="med" len="med"/>
            <a:tailEnd type="triangle" w="med" len="med"/>
          </a:ln>
        </p:spPr>
      </p:cxnSp>
      <p:sp>
        <p:nvSpPr>
          <p:cNvPr id="59405" name="文本框 59404"/>
          <p:cNvSpPr txBox="1"/>
          <p:nvPr/>
        </p:nvSpPr>
        <p:spPr>
          <a:xfrm>
            <a:off x="2209800" y="5562600"/>
            <a:ext cx="457200" cy="457200"/>
          </a:xfrm>
          <a:prstGeom prst="rect">
            <a:avLst/>
          </a:prstGeom>
          <a:noFill/>
          <a:ln w="9525">
            <a:noFill/>
          </a:ln>
        </p:spPr>
        <p:txBody>
          <a:bodyPr>
            <a:spAutoFit/>
          </a:bodyPr>
          <a:p>
            <a:pPr>
              <a:spcBef>
                <a:spcPct val="50000"/>
              </a:spcBef>
            </a:pPr>
            <a:r>
              <a:rPr lang="zh-CN" altLang="en-US" sz="2400" b="0">
                <a:latin typeface="Times New Roman" panose="02020603050405020304" pitchFamily="18" charset="0"/>
              </a:rPr>
              <a:t>后</a:t>
            </a:r>
            <a:endParaRPr lang="zh-CN" altLang="en-US" sz="2400" b="0">
              <a:latin typeface="Times New Roman" panose="02020603050405020304" pitchFamily="18" charset="0"/>
            </a:endParaRPr>
          </a:p>
        </p:txBody>
      </p:sp>
      <p:sp>
        <p:nvSpPr>
          <p:cNvPr id="59406" name="文本框 59405"/>
          <p:cNvSpPr txBox="1"/>
          <p:nvPr/>
        </p:nvSpPr>
        <p:spPr>
          <a:xfrm>
            <a:off x="6172200" y="4800600"/>
            <a:ext cx="533400" cy="457200"/>
          </a:xfrm>
          <a:prstGeom prst="rect">
            <a:avLst/>
          </a:prstGeom>
          <a:noFill/>
          <a:ln w="9525">
            <a:noFill/>
          </a:ln>
        </p:spPr>
        <p:txBody>
          <a:bodyPr>
            <a:spAutoFit/>
          </a:bodyPr>
          <a:p>
            <a:pPr>
              <a:spcBef>
                <a:spcPct val="50000"/>
              </a:spcBef>
            </a:pPr>
            <a:r>
              <a:rPr lang="zh-CN" altLang="en-US" sz="2400" b="0">
                <a:latin typeface="Times New Roman" panose="02020603050405020304" pitchFamily="18" charset="0"/>
              </a:rPr>
              <a:t>先</a:t>
            </a:r>
            <a:endParaRPr lang="zh-CN" altLang="en-US" sz="2400" b="0">
              <a:latin typeface="Times New Roman" panose="02020603050405020304" pitchFamily="18" charset="0"/>
            </a:endParaRPr>
          </a:p>
        </p:txBody>
      </p:sp>
      <p:sp>
        <p:nvSpPr>
          <p:cNvPr id="59407" name="矩形 59406"/>
          <p:cNvSpPr/>
          <p:nvPr/>
        </p:nvSpPr>
        <p:spPr>
          <a:xfrm>
            <a:off x="5715000" y="4953000"/>
            <a:ext cx="381000" cy="228600"/>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
        <p:nvSpPr>
          <p:cNvPr id="59408" name="矩形 59407"/>
          <p:cNvSpPr/>
          <p:nvPr/>
        </p:nvSpPr>
        <p:spPr>
          <a:xfrm>
            <a:off x="2743200" y="5715000"/>
            <a:ext cx="457200" cy="228600"/>
          </a:xfrm>
          <a:prstGeom prst="rect">
            <a:avLst/>
          </a:prstGeom>
          <a:solidFill>
            <a:schemeClr val="bg1"/>
          </a:solidFill>
          <a:ln w="9525" cap="flat" cmpd="sng">
            <a:solidFill>
              <a:schemeClr val="tx1"/>
            </a:solidFill>
            <a:prstDash val="solid"/>
            <a:miter/>
            <a:headEnd type="none" w="med" len="med"/>
            <a:tailEnd type="none" w="med" len="med"/>
          </a:ln>
        </p:spPr>
        <p:txBody>
          <a:bodyPr/>
          <a:p>
            <a:endParaRPr lang="zh-CN"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标题 60417"/>
          <p:cNvSpPr>
            <a:spLocks noGrp="1"/>
          </p:cNvSpPr>
          <p:nvPr>
            <p:ph type="title"/>
          </p:nvPr>
        </p:nvSpPr>
        <p:spPr/>
        <p:txBody>
          <a:bodyPr anchor="b"/>
          <a:p>
            <a:r>
              <a:rPr lang="zh-CN" altLang="en-US" dirty="0"/>
              <a:t>4.3.2  </a:t>
            </a:r>
            <a:r>
              <a:rPr lang="zh-CN" altLang="en-US" b="1" dirty="0"/>
              <a:t>进程同步机制</a:t>
            </a:r>
            <a:endParaRPr lang="zh-CN" altLang="en-US" dirty="0"/>
          </a:p>
        </p:txBody>
      </p:sp>
      <p:sp>
        <p:nvSpPr>
          <p:cNvPr id="60419" name="文本占位符 60418"/>
          <p:cNvSpPr>
            <a:spLocks noGrp="1"/>
          </p:cNvSpPr>
          <p:nvPr>
            <p:ph type="body" idx="1"/>
          </p:nvPr>
        </p:nvSpPr>
        <p:spPr>
          <a:xfrm>
            <a:off x="935038" y="1844675"/>
            <a:ext cx="7772400" cy="4114800"/>
          </a:xfrm>
        </p:spPr>
        <p:txBody>
          <a:bodyPr/>
          <a:p>
            <a:pPr>
              <a:spcBef>
                <a:spcPct val="50000"/>
              </a:spcBef>
            </a:pPr>
            <a:r>
              <a:rPr lang="zh-CN" altLang="en-US" b="1">
                <a:solidFill>
                  <a:schemeClr val="tx2"/>
                </a:solidFill>
              </a:rPr>
              <a:t>定义：</a:t>
            </a:r>
            <a:endParaRPr lang="zh-CN" altLang="en-US" b="1">
              <a:solidFill>
                <a:schemeClr val="tx2"/>
              </a:solidFill>
            </a:endParaRPr>
          </a:p>
          <a:p>
            <a:pPr lvl="1">
              <a:spcBef>
                <a:spcPct val="50000"/>
              </a:spcBef>
            </a:pPr>
            <a:r>
              <a:rPr lang="zh-CN" altLang="en-US" b="1"/>
              <a:t>用于实现进程同步的工具称为同步机制</a:t>
            </a:r>
            <a:r>
              <a:rPr lang="zh-CN" altLang="en-US"/>
              <a:t>（</a:t>
            </a:r>
            <a:r>
              <a:rPr lang="en-US" altLang="zh-CN"/>
              <a:t>synchronization mechanism</a:t>
            </a:r>
            <a:r>
              <a:rPr lang="zh-CN" altLang="en-US"/>
              <a:t>）</a:t>
            </a:r>
            <a:endParaRPr lang="zh-CN" altLang="en-US"/>
          </a:p>
          <a:p>
            <a:pPr lvl="1">
              <a:spcBef>
                <a:spcPct val="50000"/>
              </a:spcBef>
            </a:pPr>
            <a:r>
              <a:rPr lang="zh-CN" altLang="en-US" b="1"/>
              <a:t>一组进程，如果它们单独不能正常进行，但并发可以正常进行，称这种现象为进程合作</a:t>
            </a:r>
            <a:endParaRPr lang="zh-CN" altLang="en-US" b="1"/>
          </a:p>
          <a:p>
            <a:pPr lvl="1">
              <a:spcBef>
                <a:spcPct val="50000"/>
              </a:spcBef>
            </a:pPr>
            <a:r>
              <a:rPr lang="zh-CN" altLang="en-US" b="1"/>
              <a:t>参与合作的进程称作合作进程</a:t>
            </a:r>
            <a:endParaRPr lang="zh-CN" altLang="en-US" b="1"/>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0419">
                                            <p:txEl>
                                              <p:charRg st="0" end="4"/>
                                            </p:txEl>
                                          </p:spTgt>
                                        </p:tgtEl>
                                        <p:attrNameLst>
                                          <p:attrName>style.visibility</p:attrName>
                                        </p:attrNameLst>
                                      </p:cBhvr>
                                      <p:to>
                                        <p:strVal val="visible"/>
                                      </p:to>
                                    </p:set>
                                    <p:animEffect transition="in" filter="wipe(left)">
                                      <p:cBhvr>
                                        <p:cTn id="7" dur="500"/>
                                        <p:tgtEl>
                                          <p:spTgt spid="60419">
                                            <p:txEl>
                                              <p:charRg st="0" end="4"/>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0419">
                                            <p:txEl>
                                              <p:charRg st="4" end="49"/>
                                            </p:txEl>
                                          </p:spTgt>
                                        </p:tgtEl>
                                        <p:attrNameLst>
                                          <p:attrName>style.visibility</p:attrName>
                                        </p:attrNameLst>
                                      </p:cBhvr>
                                      <p:to>
                                        <p:strVal val="visible"/>
                                      </p:to>
                                    </p:set>
                                    <p:animEffect transition="in" filter="wipe(left)">
                                      <p:cBhvr>
                                        <p:cTn id="10" dur="500"/>
                                        <p:tgtEl>
                                          <p:spTgt spid="60419">
                                            <p:txEl>
                                              <p:charRg st="4" end="49"/>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0419">
                                            <p:txEl>
                                              <p:charRg st="49" end="88"/>
                                            </p:txEl>
                                          </p:spTgt>
                                        </p:tgtEl>
                                        <p:attrNameLst>
                                          <p:attrName>style.visibility</p:attrName>
                                        </p:attrNameLst>
                                      </p:cBhvr>
                                      <p:to>
                                        <p:strVal val="visible"/>
                                      </p:to>
                                    </p:set>
                                    <p:animEffect transition="in" filter="wipe(left)">
                                      <p:cBhvr>
                                        <p:cTn id="13" dur="500"/>
                                        <p:tgtEl>
                                          <p:spTgt spid="60419">
                                            <p:txEl>
                                              <p:charRg st="49" end="88"/>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60419">
                                            <p:txEl>
                                              <p:charRg st="88" end="102"/>
                                            </p:txEl>
                                          </p:spTgt>
                                        </p:tgtEl>
                                        <p:attrNameLst>
                                          <p:attrName>style.visibility</p:attrName>
                                        </p:attrNameLst>
                                      </p:cBhvr>
                                      <p:to>
                                        <p:strVal val="visible"/>
                                      </p:to>
                                    </p:set>
                                    <p:animEffect transition="in" filter="wipe(left)">
                                      <p:cBhvr>
                                        <p:cTn id="16" dur="500"/>
                                        <p:tgtEl>
                                          <p:spTgt spid="60419">
                                            <p:txEl>
                                              <p:charRg st="88" end="10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标题 61441"/>
          <p:cNvSpPr>
            <a:spLocks noGrp="1"/>
          </p:cNvSpPr>
          <p:nvPr>
            <p:ph type="title"/>
          </p:nvPr>
        </p:nvSpPr>
        <p:spPr/>
        <p:txBody>
          <a:bodyPr anchor="b"/>
          <a:p>
            <a:r>
              <a:rPr lang="zh-CN" altLang="en-US" dirty="0"/>
              <a:t>4.3.2  </a:t>
            </a:r>
            <a:r>
              <a:rPr lang="zh-CN" altLang="en-US" b="1" dirty="0"/>
              <a:t>进程同步机制</a:t>
            </a:r>
            <a:endParaRPr lang="zh-CN" altLang="en-US" b="1" dirty="0"/>
          </a:p>
        </p:txBody>
      </p:sp>
      <p:sp>
        <p:nvSpPr>
          <p:cNvPr id="61443" name="文本占位符 61442"/>
          <p:cNvSpPr>
            <a:spLocks noGrp="1"/>
          </p:cNvSpPr>
          <p:nvPr>
            <p:ph type="body" idx="1"/>
          </p:nvPr>
        </p:nvSpPr>
        <p:spPr/>
        <p:txBody>
          <a:bodyPr/>
          <a:p>
            <a:pPr>
              <a:spcBef>
                <a:spcPct val="50000"/>
              </a:spcBef>
            </a:pPr>
            <a:r>
              <a:rPr lang="zh-CN" altLang="en-US" b="1"/>
              <a:t>同步机制要求：</a:t>
            </a:r>
            <a:endParaRPr lang="zh-CN" altLang="en-US" b="1"/>
          </a:p>
          <a:p>
            <a:pPr lvl="1">
              <a:lnSpc>
                <a:spcPct val="70000"/>
              </a:lnSpc>
              <a:spcBef>
                <a:spcPct val="50000"/>
              </a:spcBef>
            </a:pPr>
            <a:r>
              <a:rPr lang="zh-CN" altLang="en-US" b="1"/>
              <a:t>描述能力够用</a:t>
            </a:r>
            <a:r>
              <a:rPr lang="en-US" altLang="zh-CN" b="1"/>
              <a:t>;</a:t>
            </a:r>
            <a:endParaRPr lang="en-US" altLang="zh-CN" b="1"/>
          </a:p>
          <a:p>
            <a:pPr lvl="1">
              <a:lnSpc>
                <a:spcPct val="70000"/>
              </a:lnSpc>
              <a:spcBef>
                <a:spcPct val="50000"/>
              </a:spcBef>
            </a:pPr>
            <a:r>
              <a:rPr lang="zh-CN" altLang="en-US" b="1"/>
              <a:t>可实现</a:t>
            </a:r>
            <a:r>
              <a:rPr lang="en-US" altLang="zh-CN" b="1"/>
              <a:t>;</a:t>
            </a:r>
            <a:endParaRPr lang="en-US" altLang="zh-CN" b="1"/>
          </a:p>
          <a:p>
            <a:pPr lvl="1">
              <a:lnSpc>
                <a:spcPct val="70000"/>
              </a:lnSpc>
              <a:spcBef>
                <a:spcPct val="50000"/>
              </a:spcBef>
            </a:pPr>
            <a:r>
              <a:rPr lang="zh-CN" altLang="en-US" b="1"/>
              <a:t>高效</a:t>
            </a:r>
            <a:r>
              <a:rPr lang="en-US" altLang="zh-CN" b="1"/>
              <a:t>;</a:t>
            </a:r>
            <a:endParaRPr lang="en-US" altLang="zh-CN" b="1"/>
          </a:p>
          <a:p>
            <a:pPr lvl="1">
              <a:lnSpc>
                <a:spcPct val="70000"/>
              </a:lnSpc>
              <a:spcBef>
                <a:spcPct val="50000"/>
              </a:spcBef>
            </a:pPr>
            <a:r>
              <a:rPr lang="zh-CN" altLang="en-US" b="1"/>
              <a:t>使用方便</a:t>
            </a:r>
            <a:r>
              <a:rPr lang="en-US" altLang="zh-CN" b="1"/>
              <a:t>.</a:t>
            </a:r>
            <a:endParaRPr lang="en-US" altLang="zh-CN" b="1"/>
          </a:p>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标题 9217"/>
          <p:cNvSpPr>
            <a:spLocks noGrp="1"/>
          </p:cNvSpPr>
          <p:nvPr>
            <p:ph type="title"/>
          </p:nvPr>
        </p:nvSpPr>
        <p:spPr/>
        <p:txBody>
          <a:bodyPr anchor="b"/>
          <a:p>
            <a:r>
              <a:rPr lang="en-US" altLang="zh-CN" b="1"/>
              <a:t>4.1.2</a:t>
            </a:r>
            <a:r>
              <a:rPr lang="zh-CN" altLang="en-US" b="1"/>
              <a:t>顺序程序及其特性</a:t>
            </a:r>
            <a:endParaRPr lang="zh-CN" altLang="en-US" b="1"/>
          </a:p>
        </p:txBody>
      </p:sp>
      <p:sp>
        <p:nvSpPr>
          <p:cNvPr id="9219" name="文本占位符 9218"/>
          <p:cNvSpPr>
            <a:spLocks noGrp="1"/>
          </p:cNvSpPr>
          <p:nvPr>
            <p:ph type="body" idx="1"/>
          </p:nvPr>
        </p:nvSpPr>
        <p:spPr/>
        <p:txBody>
          <a:bodyPr/>
          <a:p>
            <a:pPr>
              <a:lnSpc>
                <a:spcPct val="120000"/>
              </a:lnSpc>
            </a:pPr>
            <a:r>
              <a:rPr lang="en-US" altLang="zh-CN" b="1"/>
              <a:t>4.1.2.2</a:t>
            </a:r>
            <a:r>
              <a:rPr lang="zh-CN" altLang="en-US" b="1"/>
              <a:t>顺序程序特性</a:t>
            </a:r>
            <a:r>
              <a:rPr lang="en-US" altLang="zh-CN" b="1"/>
              <a:t>:</a:t>
            </a:r>
            <a:endParaRPr lang="en-US" altLang="zh-CN" b="1"/>
          </a:p>
          <a:p>
            <a:pPr lvl="1">
              <a:lnSpc>
                <a:spcPct val="120000"/>
              </a:lnSpc>
            </a:pPr>
            <a:r>
              <a:rPr lang="en-US" altLang="zh-CN" b="1"/>
              <a:t> (1)</a:t>
            </a:r>
            <a:r>
              <a:rPr lang="zh-CN" altLang="en-US" b="1"/>
              <a:t>连续性</a:t>
            </a:r>
            <a:r>
              <a:rPr lang="en-US" altLang="zh-CN" b="1"/>
              <a:t>: </a:t>
            </a:r>
            <a:r>
              <a:rPr lang="zh-CN" altLang="en-US" b="1"/>
              <a:t>指令逐条执行</a:t>
            </a:r>
            <a:endParaRPr lang="zh-CN" altLang="en-US" b="1"/>
          </a:p>
          <a:p>
            <a:pPr lvl="1">
              <a:lnSpc>
                <a:spcPct val="120000"/>
              </a:lnSpc>
            </a:pPr>
            <a:r>
              <a:rPr lang="zh-CN" altLang="en-US" b="1"/>
              <a:t> </a:t>
            </a:r>
            <a:r>
              <a:rPr lang="en-US" altLang="zh-CN" b="1"/>
              <a:t>(2)</a:t>
            </a:r>
            <a:r>
              <a:rPr lang="zh-CN" altLang="en-US" b="1"/>
              <a:t>封闭性</a:t>
            </a:r>
            <a:r>
              <a:rPr lang="en-US" altLang="zh-CN" b="1"/>
              <a:t>: </a:t>
            </a:r>
            <a:r>
              <a:rPr lang="zh-CN" altLang="en-US" b="1"/>
              <a:t>不受其它程序及外界因素影响</a:t>
            </a:r>
            <a:endParaRPr lang="zh-CN" altLang="en-US" b="1"/>
          </a:p>
          <a:p>
            <a:pPr lvl="1">
              <a:lnSpc>
                <a:spcPct val="120000"/>
              </a:lnSpc>
            </a:pPr>
            <a:r>
              <a:rPr lang="zh-CN" altLang="en-US" b="1"/>
              <a:t> </a:t>
            </a:r>
            <a:r>
              <a:rPr lang="en-US" altLang="zh-CN" b="1"/>
              <a:t>(3)</a:t>
            </a:r>
            <a:r>
              <a:rPr lang="zh-CN" altLang="en-US" b="1"/>
              <a:t>可再现性</a:t>
            </a:r>
            <a:r>
              <a:rPr lang="en-US" altLang="zh-CN" b="1"/>
              <a:t>: </a:t>
            </a:r>
            <a:r>
              <a:rPr lang="zh-CN" altLang="en-US" b="1"/>
              <a:t>结果与推进速度无关</a:t>
            </a:r>
            <a:endParaRPr lang="zh-CN" altLang="en-US" b="1"/>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标题 62465"/>
          <p:cNvSpPr>
            <a:spLocks noGrp="1"/>
          </p:cNvSpPr>
          <p:nvPr>
            <p:ph type="title"/>
          </p:nvPr>
        </p:nvSpPr>
        <p:spPr/>
        <p:txBody>
          <a:bodyPr anchor="b"/>
          <a:p>
            <a:r>
              <a:rPr lang="zh-CN" altLang="en-US" b="1"/>
              <a:t>典型同步机制 </a:t>
            </a:r>
            <a:endParaRPr lang="zh-CN" altLang="en-US" b="1"/>
          </a:p>
        </p:txBody>
      </p:sp>
      <p:sp>
        <p:nvSpPr>
          <p:cNvPr id="62467" name="文本占位符 62466"/>
          <p:cNvSpPr>
            <a:spLocks noGrp="1"/>
          </p:cNvSpPr>
          <p:nvPr>
            <p:ph type="body" idx="1"/>
          </p:nvPr>
        </p:nvSpPr>
        <p:spPr/>
        <p:txBody>
          <a:bodyPr/>
          <a:p>
            <a:pPr>
              <a:lnSpc>
                <a:spcPct val="90000"/>
              </a:lnSpc>
            </a:pPr>
            <a:r>
              <a:rPr lang="zh-CN" altLang="en-US" b="1"/>
              <a:t>信号量与</a:t>
            </a:r>
            <a:r>
              <a:rPr lang="en-US" altLang="zh-CN" b="1"/>
              <a:t>PV</a:t>
            </a:r>
            <a:r>
              <a:rPr lang="zh-CN" altLang="en-US" b="1"/>
              <a:t>操作</a:t>
            </a:r>
            <a:r>
              <a:rPr lang="en-US" altLang="zh-CN" b="1">
                <a:latin typeface="宋体" panose="02010600030101010101" pitchFamily="2" charset="-122"/>
              </a:rPr>
              <a:t>(</a:t>
            </a:r>
            <a:r>
              <a:rPr lang="en-US" altLang="zh-CN" b="1"/>
              <a:t>semaphore and PV operations</a:t>
            </a:r>
            <a:r>
              <a:rPr lang="en-US" altLang="zh-CN" b="1">
                <a:latin typeface="宋体" panose="02010600030101010101" pitchFamily="2" charset="-122"/>
              </a:rPr>
              <a:t>)</a:t>
            </a:r>
            <a:endParaRPr lang="en-US" altLang="zh-CN" b="1">
              <a:latin typeface="宋体" panose="02010600030101010101" pitchFamily="2" charset="-122"/>
            </a:endParaRPr>
          </a:p>
          <a:p>
            <a:pPr>
              <a:lnSpc>
                <a:spcPct val="90000"/>
              </a:lnSpc>
            </a:pPr>
            <a:r>
              <a:rPr lang="zh-CN" altLang="en-US" b="1"/>
              <a:t>管程</a:t>
            </a:r>
            <a:r>
              <a:rPr lang="en-US" altLang="zh-CN" b="1">
                <a:latin typeface="宋体" panose="02010600030101010101" pitchFamily="2" charset="-122"/>
              </a:rPr>
              <a:t>(</a:t>
            </a:r>
            <a:r>
              <a:rPr lang="en-US" altLang="zh-CN" b="1"/>
              <a:t>monitor</a:t>
            </a:r>
            <a:r>
              <a:rPr lang="en-US" altLang="zh-CN" b="1">
                <a:latin typeface="宋体" panose="02010600030101010101" pitchFamily="2" charset="-122"/>
              </a:rPr>
              <a:t>)</a:t>
            </a:r>
            <a:endParaRPr lang="en-US" altLang="zh-CN" b="1">
              <a:latin typeface="宋体" panose="02010600030101010101" pitchFamily="2" charset="-122"/>
            </a:endParaRPr>
          </a:p>
          <a:p>
            <a:pPr>
              <a:lnSpc>
                <a:spcPct val="90000"/>
              </a:lnSpc>
            </a:pPr>
            <a:r>
              <a:rPr lang="zh-CN" altLang="en-US" b="1"/>
              <a:t>会合</a:t>
            </a:r>
            <a:r>
              <a:rPr lang="en-US" altLang="zh-CN" b="1">
                <a:latin typeface="宋体" panose="02010600030101010101" pitchFamily="2" charset="-122"/>
              </a:rPr>
              <a:t>(</a:t>
            </a:r>
            <a:r>
              <a:rPr lang="en-US" altLang="zh-CN" b="1"/>
              <a:t>rendezvous</a:t>
            </a:r>
            <a:r>
              <a:rPr lang="en-US" altLang="zh-CN" b="1">
                <a:latin typeface="宋体" panose="02010600030101010101" pitchFamily="2" charset="-122"/>
              </a:rPr>
              <a:t>)</a:t>
            </a:r>
            <a:endParaRPr lang="en-US" altLang="zh-CN" b="1">
              <a:latin typeface="宋体" panose="02010600030101010101" pitchFamily="2" charset="-122"/>
            </a:endParaRPr>
          </a:p>
          <a:p>
            <a:pPr>
              <a:lnSpc>
                <a:spcPct val="90000"/>
              </a:lnSpc>
            </a:pPr>
            <a:r>
              <a:rPr lang="zh-CN" altLang="en-US" b="1"/>
              <a:t>条件临界区</a:t>
            </a:r>
            <a:r>
              <a:rPr lang="en-US" altLang="zh-CN" b="1">
                <a:latin typeface="宋体" panose="02010600030101010101" pitchFamily="2" charset="-122"/>
              </a:rPr>
              <a:t>(</a:t>
            </a:r>
            <a:r>
              <a:rPr lang="en-US" altLang="zh-CN" b="1"/>
              <a:t>conditional critical region</a:t>
            </a:r>
            <a:r>
              <a:rPr lang="en-US" altLang="zh-CN" b="1">
                <a:latin typeface="宋体" panose="02010600030101010101" pitchFamily="2" charset="-122"/>
              </a:rPr>
              <a:t>)</a:t>
            </a:r>
            <a:endParaRPr lang="en-US" altLang="zh-CN" b="1"/>
          </a:p>
          <a:p>
            <a:pPr>
              <a:lnSpc>
                <a:spcPct val="90000"/>
              </a:lnSpc>
            </a:pPr>
            <a:r>
              <a:rPr lang="zh-CN" altLang="en-US" b="1"/>
              <a:t>路径表达式</a:t>
            </a:r>
            <a:r>
              <a:rPr lang="en-US" altLang="zh-CN" b="1">
                <a:latin typeface="宋体" panose="02010600030101010101" pitchFamily="2" charset="-122"/>
              </a:rPr>
              <a:t>(</a:t>
            </a:r>
            <a:r>
              <a:rPr lang="en-US" altLang="zh-CN" b="1"/>
              <a:t>path expression</a:t>
            </a:r>
            <a:r>
              <a:rPr lang="en-US" altLang="zh-CN" b="1">
                <a:latin typeface="宋体" panose="02010600030101010101" pitchFamily="2" charset="-122"/>
              </a:rPr>
              <a:t>)</a:t>
            </a:r>
            <a:endParaRPr lang="en-US" altLang="zh-CN" b="1"/>
          </a:p>
          <a:p>
            <a:pPr>
              <a:lnSpc>
                <a:spcPct val="90000"/>
              </a:lnSpc>
            </a:pPr>
            <a:r>
              <a:rPr lang="zh-CN" altLang="en-US" b="1"/>
              <a:t>事件</a:t>
            </a:r>
            <a:r>
              <a:rPr lang="en-US" altLang="zh-CN" b="1">
                <a:latin typeface="宋体" panose="02010600030101010101" pitchFamily="2" charset="-122"/>
              </a:rPr>
              <a:t>(</a:t>
            </a:r>
            <a:r>
              <a:rPr lang="en-US" altLang="zh-CN" b="1"/>
              <a:t>event</a:t>
            </a:r>
            <a:r>
              <a:rPr lang="en-US" altLang="zh-CN" b="1">
                <a:latin typeface="宋体" panose="02010600030101010101" pitchFamily="2" charset="-122"/>
              </a:rPr>
              <a:t>,</a:t>
            </a:r>
            <a:r>
              <a:rPr lang="en-US" altLang="zh-CN" b="1"/>
              <a:t>traditional UNIX</a:t>
            </a:r>
            <a:r>
              <a:rPr lang="en-US" altLang="zh-CN" b="1">
                <a:latin typeface="宋体" panose="02010600030101010101" pitchFamily="2" charset="-122"/>
              </a:rPr>
              <a:t>)</a:t>
            </a:r>
            <a:endParaRPr lang="en-US" altLang="zh-CN" b="1">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7">
                                            <p:txEl>
                                              <p:charRg st="0" end="38"/>
                                            </p:txEl>
                                          </p:spTgt>
                                        </p:tgtEl>
                                        <p:attrNameLst>
                                          <p:attrName>style.visibility</p:attrName>
                                        </p:attrNameLst>
                                      </p:cBhvr>
                                      <p:to>
                                        <p:strVal val="visible"/>
                                      </p:to>
                                    </p:set>
                                    <p:animEffect transition="in" filter="wipe(left)">
                                      <p:cBhvr>
                                        <p:cTn id="7" dur="500"/>
                                        <p:tgtEl>
                                          <p:spTgt spid="62467">
                                            <p:txEl>
                                              <p:charRg st="0" end="3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467">
                                            <p:txEl>
                                              <p:charRg st="38" end="50"/>
                                            </p:txEl>
                                          </p:spTgt>
                                        </p:tgtEl>
                                        <p:attrNameLst>
                                          <p:attrName>style.visibility</p:attrName>
                                        </p:attrNameLst>
                                      </p:cBhvr>
                                      <p:to>
                                        <p:strVal val="visible"/>
                                      </p:to>
                                    </p:set>
                                    <p:animEffect transition="in" filter="wipe(left)">
                                      <p:cBhvr>
                                        <p:cTn id="12" dur="500"/>
                                        <p:tgtEl>
                                          <p:spTgt spid="62467">
                                            <p:txEl>
                                              <p:charRg st="38" end="5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2467">
                                            <p:txEl>
                                              <p:charRg st="50" end="65"/>
                                            </p:txEl>
                                          </p:spTgt>
                                        </p:tgtEl>
                                        <p:attrNameLst>
                                          <p:attrName>style.visibility</p:attrName>
                                        </p:attrNameLst>
                                      </p:cBhvr>
                                      <p:to>
                                        <p:strVal val="visible"/>
                                      </p:to>
                                    </p:set>
                                    <p:animEffect transition="in" filter="wipe(left)">
                                      <p:cBhvr>
                                        <p:cTn id="17" dur="500"/>
                                        <p:tgtEl>
                                          <p:spTgt spid="62467">
                                            <p:txEl>
                                              <p:charRg st="50" end="6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2467">
                                            <p:txEl>
                                              <p:charRg st="65" end="100"/>
                                            </p:txEl>
                                          </p:spTgt>
                                        </p:tgtEl>
                                        <p:attrNameLst>
                                          <p:attrName>style.visibility</p:attrName>
                                        </p:attrNameLst>
                                      </p:cBhvr>
                                      <p:to>
                                        <p:strVal val="visible"/>
                                      </p:to>
                                    </p:set>
                                    <p:animEffect transition="in" filter="wipe(left)">
                                      <p:cBhvr>
                                        <p:cTn id="22" dur="500"/>
                                        <p:tgtEl>
                                          <p:spTgt spid="62467">
                                            <p:txEl>
                                              <p:charRg st="65" end="10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2467">
                                            <p:txEl>
                                              <p:charRg st="100" end="123"/>
                                            </p:txEl>
                                          </p:spTgt>
                                        </p:tgtEl>
                                        <p:attrNameLst>
                                          <p:attrName>style.visibility</p:attrName>
                                        </p:attrNameLst>
                                      </p:cBhvr>
                                      <p:to>
                                        <p:strVal val="visible"/>
                                      </p:to>
                                    </p:set>
                                    <p:animEffect transition="in" filter="wipe(left)">
                                      <p:cBhvr>
                                        <p:cTn id="27" dur="500"/>
                                        <p:tgtEl>
                                          <p:spTgt spid="62467">
                                            <p:txEl>
                                              <p:charRg st="100" end="12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2467">
                                            <p:txEl>
                                              <p:charRg st="123" end="150"/>
                                            </p:txEl>
                                          </p:spTgt>
                                        </p:tgtEl>
                                        <p:attrNameLst>
                                          <p:attrName>style.visibility</p:attrName>
                                        </p:attrNameLst>
                                      </p:cBhvr>
                                      <p:to>
                                        <p:strVal val="visible"/>
                                      </p:to>
                                    </p:set>
                                    <p:animEffect transition="in" filter="wipe(left)">
                                      <p:cBhvr>
                                        <p:cTn id="32" dur="500"/>
                                        <p:tgtEl>
                                          <p:spTgt spid="62467">
                                            <p:txEl>
                                              <p:charRg st="123" end="1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标题 63489"/>
          <p:cNvSpPr>
            <a:spLocks noGrp="1"/>
          </p:cNvSpPr>
          <p:nvPr>
            <p:ph type="title"/>
          </p:nvPr>
        </p:nvSpPr>
        <p:spPr/>
        <p:txBody>
          <a:bodyPr anchor="b"/>
          <a:p>
            <a:r>
              <a:rPr lang="en-US" altLang="zh-CN" b="1"/>
              <a:t>4.3.3  </a:t>
            </a:r>
            <a:r>
              <a:rPr lang="zh-CN" altLang="en-US" b="1"/>
              <a:t>信号量与</a:t>
            </a:r>
            <a:r>
              <a:rPr lang="en-US" altLang="zh-CN" b="1"/>
              <a:t>PV</a:t>
            </a:r>
            <a:r>
              <a:rPr lang="zh-CN" altLang="en-US" b="1"/>
              <a:t>操作</a:t>
            </a:r>
            <a:endParaRPr lang="zh-CN" altLang="en-US" b="1"/>
          </a:p>
        </p:txBody>
      </p:sp>
      <p:sp>
        <p:nvSpPr>
          <p:cNvPr id="63491" name="文本框 63490"/>
          <p:cNvSpPr txBox="1"/>
          <p:nvPr/>
        </p:nvSpPr>
        <p:spPr>
          <a:xfrm>
            <a:off x="762000" y="2057400"/>
            <a:ext cx="7848600" cy="4244975"/>
          </a:xfrm>
          <a:prstGeom prst="rect">
            <a:avLst/>
          </a:prstGeom>
          <a:noFill/>
          <a:ln w="9525">
            <a:noFill/>
          </a:ln>
        </p:spPr>
        <p:txBody>
          <a:bodyPr>
            <a:spAutoFit/>
          </a:bodyPr>
          <a:p>
            <a:pPr>
              <a:spcBef>
                <a:spcPct val="50000"/>
              </a:spcBef>
            </a:pPr>
            <a:r>
              <a:rPr lang="en-US" altLang="zh-CN" sz="2800">
                <a:latin typeface="Comic Sans MS" panose="030F0702030302020204" pitchFamily="66" charset="0"/>
              </a:rPr>
              <a:t>E.W.Dijkstra, 1965.</a:t>
            </a:r>
            <a:endParaRPr lang="en-US" altLang="zh-CN" sz="3200">
              <a:latin typeface="Times New Roman" panose="02020603050405020304" pitchFamily="18" charset="0"/>
            </a:endParaRPr>
          </a:p>
          <a:p>
            <a:pPr>
              <a:spcBef>
                <a:spcPct val="50000"/>
              </a:spcBef>
            </a:pPr>
            <a:r>
              <a:rPr lang="en-US" altLang="zh-CN" sz="3200">
                <a:latin typeface="Times New Roman" panose="02020603050405020304" pitchFamily="18" charset="0"/>
              </a:rPr>
              <a:t>4.3.3.1 </a:t>
            </a:r>
            <a:r>
              <a:rPr lang="zh-CN" altLang="en-US" sz="3200">
                <a:latin typeface="Times New Roman" panose="02020603050405020304" pitchFamily="18" charset="0"/>
              </a:rPr>
              <a:t>信号量与</a:t>
            </a:r>
            <a:r>
              <a:rPr lang="en-US" altLang="zh-CN" sz="3200">
                <a:latin typeface="Times New Roman" panose="02020603050405020304" pitchFamily="18" charset="0"/>
              </a:rPr>
              <a:t>PV</a:t>
            </a:r>
            <a:r>
              <a:rPr lang="zh-CN" altLang="en-US" sz="3200">
                <a:latin typeface="Times New Roman" panose="02020603050405020304" pitchFamily="18" charset="0"/>
              </a:rPr>
              <a:t>操作的定义</a:t>
            </a:r>
            <a:endParaRPr lang="zh-CN" altLang="en-US" sz="2800">
              <a:latin typeface="Times New Roman" panose="02020603050405020304" pitchFamily="18" charset="0"/>
            </a:endParaRPr>
          </a:p>
          <a:p>
            <a:pPr>
              <a:lnSpc>
                <a:spcPct val="50000"/>
              </a:lnSpc>
              <a:spcBef>
                <a:spcPct val="50000"/>
              </a:spcBef>
            </a:pPr>
            <a:r>
              <a:rPr lang="zh-CN" altLang="en-US" sz="2400">
                <a:latin typeface="Times New Roman" panose="02020603050405020304" pitchFamily="18" charset="0"/>
              </a:rPr>
              <a:t>    </a:t>
            </a:r>
            <a:r>
              <a:rPr lang="en-US" altLang="zh-CN" sz="2400">
                <a:latin typeface="Comic Sans MS" panose="030F0702030302020204" pitchFamily="66" charset="0"/>
              </a:rPr>
              <a:t>Typedef semaphore struct{</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int value;</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PCBpointer queue;</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   semaphore s;</a:t>
            </a:r>
            <a:endParaRPr lang="en-US" altLang="zh-CN" sz="2400">
              <a:latin typeface="Times New Roman" panose="02020603050405020304" pitchFamily="18" charset="0"/>
            </a:endParaRPr>
          </a:p>
          <a:p>
            <a:pPr>
              <a:lnSpc>
                <a:spcPct val="70000"/>
              </a:lnSpc>
              <a:spcBef>
                <a:spcPct val="50000"/>
              </a:spcBef>
            </a:pPr>
            <a:r>
              <a:rPr lang="en-US" altLang="zh-CN" sz="2400">
                <a:latin typeface="Times New Roman" panose="02020603050405020304" pitchFamily="18" charset="0"/>
              </a:rPr>
              <a:t>Remarks:</a:t>
            </a:r>
            <a:endParaRPr lang="en-US" altLang="zh-CN" sz="2400">
              <a:latin typeface="Times New Roman" panose="02020603050405020304" pitchFamily="18" charset="0"/>
            </a:endParaRPr>
          </a:p>
          <a:p>
            <a:pPr>
              <a:lnSpc>
                <a:spcPct val="50000"/>
              </a:lnSpc>
              <a:spcBef>
                <a:spcPct val="50000"/>
              </a:spcBef>
            </a:pPr>
            <a:r>
              <a:rPr lang="en-US" altLang="zh-CN" sz="2400">
                <a:latin typeface="Times New Roman" panose="02020603050405020304" pitchFamily="18" charset="0"/>
              </a:rPr>
              <a:t>(1) </a:t>
            </a:r>
            <a:r>
              <a:rPr lang="en-US" altLang="zh-CN" sz="2400" i="1">
                <a:latin typeface="Times New Roman" panose="02020603050405020304" pitchFamily="18" charset="0"/>
              </a:rPr>
              <a:t>semaphore</a:t>
            </a:r>
            <a:r>
              <a:rPr lang="en-US" altLang="zh-CN" sz="2400">
                <a:latin typeface="Times New Roman" panose="02020603050405020304" pitchFamily="18" charset="0"/>
              </a:rPr>
              <a:t> is pre-defined data type,</a:t>
            </a:r>
            <a:endParaRPr lang="en-US" altLang="zh-CN" sz="2400">
              <a:latin typeface="Times New Roman" panose="02020603050405020304" pitchFamily="18" charset="0"/>
            </a:endParaRPr>
          </a:p>
          <a:p>
            <a:pPr>
              <a:lnSpc>
                <a:spcPct val="50000"/>
              </a:lnSpc>
              <a:spcBef>
                <a:spcPct val="50000"/>
              </a:spcBef>
            </a:pPr>
            <a:r>
              <a:rPr lang="en-US" altLang="zh-CN" sz="2400">
                <a:latin typeface="Times New Roman" panose="02020603050405020304" pitchFamily="18" charset="0"/>
              </a:rPr>
              <a:t>(2) </a:t>
            </a:r>
            <a:r>
              <a:rPr lang="en-US" altLang="zh-CN" sz="2400" i="1">
                <a:latin typeface="Times New Roman" panose="02020603050405020304" pitchFamily="18" charset="0"/>
              </a:rPr>
              <a:t>s</a:t>
            </a:r>
            <a:r>
              <a:rPr lang="en-US" altLang="zh-CN" sz="2400">
                <a:latin typeface="Times New Roman" panose="02020603050405020304" pitchFamily="18" charset="0"/>
              </a:rPr>
              <a:t> can be declared as needed, eg. semaphore s1,s2; </a:t>
            </a:r>
            <a:endParaRPr lang="en-US" altLang="zh-CN"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1">
                                            <p:txEl>
                                              <p:charRg st="0" end="20"/>
                                            </p:txEl>
                                          </p:spTgt>
                                        </p:tgtEl>
                                        <p:attrNameLst>
                                          <p:attrName>style.visibility</p:attrName>
                                        </p:attrNameLst>
                                      </p:cBhvr>
                                      <p:to>
                                        <p:strVal val="visible"/>
                                      </p:to>
                                    </p:set>
                                    <p:animEffect transition="in" filter="wipe(left)">
                                      <p:cBhvr>
                                        <p:cTn id="7" dur="500"/>
                                        <p:tgtEl>
                                          <p:spTgt spid="63491">
                                            <p:txEl>
                                              <p:charRg st="0" end="2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3491">
                                            <p:txEl>
                                              <p:charRg st="20" end="40"/>
                                            </p:txEl>
                                          </p:spTgt>
                                        </p:tgtEl>
                                        <p:attrNameLst>
                                          <p:attrName>style.visibility</p:attrName>
                                        </p:attrNameLst>
                                      </p:cBhvr>
                                      <p:to>
                                        <p:strVal val="visible"/>
                                      </p:to>
                                    </p:set>
                                    <p:animEffect transition="in" filter="wipe(left)">
                                      <p:cBhvr>
                                        <p:cTn id="12" dur="500"/>
                                        <p:tgtEl>
                                          <p:spTgt spid="63491">
                                            <p:txEl>
                                              <p:charRg st="20" end="4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491">
                                            <p:txEl>
                                              <p:charRg st="40" end="70"/>
                                            </p:txEl>
                                          </p:spTgt>
                                        </p:tgtEl>
                                        <p:attrNameLst>
                                          <p:attrName>style.visibility</p:attrName>
                                        </p:attrNameLst>
                                      </p:cBhvr>
                                      <p:to>
                                        <p:strVal val="visible"/>
                                      </p:to>
                                    </p:set>
                                    <p:animEffect transition="in" filter="wipe(left)">
                                      <p:cBhvr>
                                        <p:cTn id="17" dur="500"/>
                                        <p:tgtEl>
                                          <p:spTgt spid="63491">
                                            <p:txEl>
                                              <p:charRg st="40" end="7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3491">
                                            <p:txEl>
                                              <p:charRg st="70" end="109"/>
                                            </p:txEl>
                                          </p:spTgt>
                                        </p:tgtEl>
                                        <p:attrNameLst>
                                          <p:attrName>style.visibility</p:attrName>
                                        </p:attrNameLst>
                                      </p:cBhvr>
                                      <p:to>
                                        <p:strVal val="visible"/>
                                      </p:to>
                                    </p:set>
                                    <p:animEffect transition="in" filter="wipe(left)">
                                      <p:cBhvr>
                                        <p:cTn id="22" dur="500"/>
                                        <p:tgtEl>
                                          <p:spTgt spid="63491">
                                            <p:txEl>
                                              <p:charRg st="70" end="10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3491">
                                            <p:txEl>
                                              <p:charRg st="109" end="155"/>
                                            </p:txEl>
                                          </p:spTgt>
                                        </p:tgtEl>
                                        <p:attrNameLst>
                                          <p:attrName>style.visibility</p:attrName>
                                        </p:attrNameLst>
                                      </p:cBhvr>
                                      <p:to>
                                        <p:strVal val="visible"/>
                                      </p:to>
                                    </p:set>
                                    <p:animEffect transition="in" filter="wipe(left)">
                                      <p:cBhvr>
                                        <p:cTn id="27" dur="500"/>
                                        <p:tgtEl>
                                          <p:spTgt spid="63491">
                                            <p:txEl>
                                              <p:charRg st="109" end="15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3491">
                                            <p:txEl>
                                              <p:charRg st="155" end="161"/>
                                            </p:txEl>
                                          </p:spTgt>
                                        </p:tgtEl>
                                        <p:attrNameLst>
                                          <p:attrName>style.visibility</p:attrName>
                                        </p:attrNameLst>
                                      </p:cBhvr>
                                      <p:to>
                                        <p:strVal val="visible"/>
                                      </p:to>
                                    </p:set>
                                    <p:animEffect transition="in" filter="wipe(left)">
                                      <p:cBhvr>
                                        <p:cTn id="32" dur="500"/>
                                        <p:tgtEl>
                                          <p:spTgt spid="63491">
                                            <p:txEl>
                                              <p:charRg st="155" end="16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3491">
                                            <p:txEl>
                                              <p:charRg st="161" end="177"/>
                                            </p:txEl>
                                          </p:spTgt>
                                        </p:tgtEl>
                                        <p:attrNameLst>
                                          <p:attrName>style.visibility</p:attrName>
                                        </p:attrNameLst>
                                      </p:cBhvr>
                                      <p:to>
                                        <p:strVal val="visible"/>
                                      </p:to>
                                    </p:set>
                                    <p:animEffect transition="in" filter="wipe(left)">
                                      <p:cBhvr>
                                        <p:cTn id="37" dur="500"/>
                                        <p:tgtEl>
                                          <p:spTgt spid="63491">
                                            <p:txEl>
                                              <p:charRg st="161" end="17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3491">
                                            <p:txEl>
                                              <p:charRg st="177" end="186"/>
                                            </p:txEl>
                                          </p:spTgt>
                                        </p:tgtEl>
                                        <p:attrNameLst>
                                          <p:attrName>style.visibility</p:attrName>
                                        </p:attrNameLst>
                                      </p:cBhvr>
                                      <p:to>
                                        <p:strVal val="visible"/>
                                      </p:to>
                                    </p:set>
                                    <p:animEffect transition="in" filter="wipe(left)">
                                      <p:cBhvr>
                                        <p:cTn id="42" dur="500"/>
                                        <p:tgtEl>
                                          <p:spTgt spid="63491">
                                            <p:txEl>
                                              <p:charRg st="177" end="186"/>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3491">
                                            <p:txEl>
                                              <p:charRg st="186" end="226"/>
                                            </p:txEl>
                                          </p:spTgt>
                                        </p:tgtEl>
                                        <p:attrNameLst>
                                          <p:attrName>style.visibility</p:attrName>
                                        </p:attrNameLst>
                                      </p:cBhvr>
                                      <p:to>
                                        <p:strVal val="visible"/>
                                      </p:to>
                                    </p:set>
                                    <p:animEffect transition="in" filter="wipe(left)">
                                      <p:cBhvr>
                                        <p:cTn id="47" dur="500"/>
                                        <p:tgtEl>
                                          <p:spTgt spid="63491">
                                            <p:txEl>
                                              <p:charRg st="186" end="226"/>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3491">
                                            <p:txEl>
                                              <p:charRg st="226" end="281"/>
                                            </p:txEl>
                                          </p:spTgt>
                                        </p:tgtEl>
                                        <p:attrNameLst>
                                          <p:attrName>style.visibility</p:attrName>
                                        </p:attrNameLst>
                                      </p:cBhvr>
                                      <p:to>
                                        <p:strVal val="visible"/>
                                      </p:to>
                                    </p:set>
                                    <p:animEffect transition="in" filter="wipe(left)">
                                      <p:cBhvr>
                                        <p:cTn id="52" dur="500"/>
                                        <p:tgtEl>
                                          <p:spTgt spid="63491">
                                            <p:txEl>
                                              <p:charRg st="226" end="2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1"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4514" name="标题 64513"/>
          <p:cNvSpPr>
            <a:spLocks noGrp="1"/>
          </p:cNvSpPr>
          <p:nvPr>
            <p:ph type="title"/>
          </p:nvPr>
        </p:nvSpPr>
        <p:spPr/>
        <p:txBody>
          <a:bodyPr anchor="b"/>
          <a:p>
            <a:r>
              <a:rPr lang="zh-CN" altLang="en-US" b="1"/>
              <a:t>信号灯变量</a:t>
            </a:r>
            <a:endParaRPr lang="zh-CN" altLang="en-US"/>
          </a:p>
        </p:txBody>
      </p:sp>
      <p:sp>
        <p:nvSpPr>
          <p:cNvPr id="64515" name="矩形 64514"/>
          <p:cNvSpPr/>
          <p:nvPr/>
        </p:nvSpPr>
        <p:spPr>
          <a:xfrm>
            <a:off x="1295400" y="2895600"/>
            <a:ext cx="1150938" cy="1223963"/>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2400" b="0">
                <a:latin typeface="Comic Sans MS" panose="030F0702030302020204" pitchFamily="66" charset="0"/>
              </a:rPr>
              <a:t>S.value</a:t>
            </a:r>
            <a:endParaRPr lang="en-US" altLang="zh-CN" sz="2400" b="0">
              <a:latin typeface="Comic Sans MS" panose="030F0702030302020204" pitchFamily="66" charset="0"/>
            </a:endParaRPr>
          </a:p>
          <a:p>
            <a:pPr algn="ctr"/>
            <a:r>
              <a:rPr lang="en-US" altLang="zh-CN" sz="2400" b="0">
                <a:latin typeface="Comic Sans MS" panose="030F0702030302020204" pitchFamily="66" charset="0"/>
              </a:rPr>
              <a:t>S.queue</a:t>
            </a:r>
            <a:endParaRPr lang="en-US" altLang="zh-CN" sz="2400" b="0">
              <a:latin typeface="Times New Roman" panose="02020603050405020304" pitchFamily="18" charset="0"/>
            </a:endParaRPr>
          </a:p>
        </p:txBody>
      </p:sp>
      <p:grpSp>
        <p:nvGrpSpPr>
          <p:cNvPr id="64516" name="组合 64515"/>
          <p:cNvGrpSpPr/>
          <p:nvPr/>
        </p:nvGrpSpPr>
        <p:grpSpPr>
          <a:xfrm>
            <a:off x="1295400" y="4572000"/>
            <a:ext cx="6858000" cy="1604963"/>
            <a:chOff x="0" y="0"/>
            <a:chExt cx="4320" cy="1011"/>
          </a:xfrm>
        </p:grpSpPr>
        <p:sp>
          <p:nvSpPr>
            <p:cNvPr id="64517" name="矩形 64516"/>
            <p:cNvSpPr/>
            <p:nvPr/>
          </p:nvSpPr>
          <p:spPr>
            <a:xfrm>
              <a:off x="0" y="0"/>
              <a:ext cx="725" cy="771"/>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2400" b="0">
                  <a:latin typeface="Comic Sans MS" panose="030F0702030302020204" pitchFamily="66" charset="0"/>
                </a:rPr>
                <a:t>S.value</a:t>
              </a:r>
              <a:endParaRPr lang="en-US" altLang="zh-CN" sz="2400" b="0">
                <a:latin typeface="Comic Sans MS" panose="030F0702030302020204" pitchFamily="66" charset="0"/>
              </a:endParaRPr>
            </a:p>
            <a:p>
              <a:pPr algn="ctr"/>
              <a:r>
                <a:rPr lang="en-US" altLang="zh-CN" sz="2400" b="0">
                  <a:latin typeface="Comic Sans MS" panose="030F0702030302020204" pitchFamily="66" charset="0"/>
                </a:rPr>
                <a:t>S.queue</a:t>
              </a:r>
              <a:endParaRPr lang="en-US" altLang="zh-CN" sz="2400" b="0">
                <a:latin typeface="Times New Roman" panose="02020603050405020304" pitchFamily="18" charset="0"/>
              </a:endParaRPr>
            </a:p>
          </p:txBody>
        </p:sp>
        <p:sp>
          <p:nvSpPr>
            <p:cNvPr id="64518" name="矩形 64517"/>
            <p:cNvSpPr/>
            <p:nvPr/>
          </p:nvSpPr>
          <p:spPr>
            <a:xfrm>
              <a:off x="1248" y="204"/>
              <a:ext cx="453" cy="567"/>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2400" b="0">
                  <a:latin typeface="Comic Sans MS" panose="030F0702030302020204" pitchFamily="66" charset="0"/>
                </a:rPr>
                <a:t>PCB</a:t>
              </a:r>
              <a:endParaRPr lang="en-US" altLang="zh-CN" sz="2400" b="0">
                <a:latin typeface="Times New Roman" panose="02020603050405020304" pitchFamily="18" charset="0"/>
              </a:endParaRPr>
            </a:p>
          </p:txBody>
        </p:sp>
        <p:sp>
          <p:nvSpPr>
            <p:cNvPr id="64519" name="矩形 64518"/>
            <p:cNvSpPr/>
            <p:nvPr/>
          </p:nvSpPr>
          <p:spPr>
            <a:xfrm>
              <a:off x="2139" y="204"/>
              <a:ext cx="453" cy="567"/>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2400" b="0">
                  <a:latin typeface="Comic Sans MS" panose="030F0702030302020204" pitchFamily="66" charset="0"/>
                </a:rPr>
                <a:t>PCB</a:t>
              </a:r>
              <a:endParaRPr lang="en-US" altLang="zh-CN" sz="2400" b="0">
                <a:latin typeface="Comic Sans MS" panose="030F0702030302020204" pitchFamily="66" charset="0"/>
              </a:endParaRPr>
            </a:p>
          </p:txBody>
        </p:sp>
        <p:sp>
          <p:nvSpPr>
            <p:cNvPr id="64520" name="矩形 64519"/>
            <p:cNvSpPr/>
            <p:nvPr/>
          </p:nvSpPr>
          <p:spPr>
            <a:xfrm>
              <a:off x="3675" y="243"/>
              <a:ext cx="453" cy="567"/>
            </a:xfrm>
            <a:prstGeom prst="rect">
              <a:avLst/>
            </a:prstGeom>
            <a:noFill/>
            <a:ln w="9525" cap="flat" cmpd="sng">
              <a:solidFill>
                <a:schemeClr val="tx1"/>
              </a:solidFill>
              <a:prstDash val="solid"/>
              <a:miter/>
              <a:headEnd type="none" w="med" len="med"/>
              <a:tailEnd type="none" w="med" len="med"/>
            </a:ln>
          </p:spPr>
          <p:txBody>
            <a:bodyPr wrap="none" anchor="ctr"/>
            <a:p>
              <a:pPr algn="ctr"/>
              <a:r>
                <a:rPr lang="en-US" altLang="zh-CN" sz="2400" b="0">
                  <a:latin typeface="Comic Sans MS" panose="030F0702030302020204" pitchFamily="66" charset="0"/>
                </a:rPr>
                <a:t>PCB</a:t>
              </a:r>
              <a:endParaRPr lang="en-US" altLang="zh-CN" sz="2400" b="0">
                <a:latin typeface="Comic Sans MS" panose="030F0702030302020204" pitchFamily="66" charset="0"/>
              </a:endParaRPr>
            </a:p>
          </p:txBody>
        </p:sp>
        <p:sp>
          <p:nvSpPr>
            <p:cNvPr id="64521" name="未知"/>
            <p:cNvSpPr/>
            <p:nvPr/>
          </p:nvSpPr>
          <p:spPr>
            <a:xfrm>
              <a:off x="1680" y="291"/>
              <a:ext cx="476" cy="408"/>
            </a:xfrm>
            <a:custGeom>
              <a:avLst/>
              <a:gdLst/>
              <a:ahLst/>
              <a:cxnLst/>
              <a:pathLst>
                <a:path w="624" h="240">
                  <a:moveTo>
                    <a:pt x="0" y="240"/>
                  </a:moveTo>
                  <a:lnTo>
                    <a:pt x="288" y="240"/>
                  </a:lnTo>
                  <a:lnTo>
                    <a:pt x="288" y="0"/>
                  </a:lnTo>
                  <a:lnTo>
                    <a:pt x="624" y="0"/>
                  </a:lnTo>
                </a:path>
              </a:pathLst>
            </a:custGeom>
            <a:noFill/>
            <a:ln w="28575" cap="flat" cmpd="sng">
              <a:solidFill>
                <a:schemeClr val="tx1"/>
              </a:solidFill>
              <a:prstDash val="solid"/>
              <a:headEnd type="none" w="med" len="med"/>
              <a:tailEnd type="triangle" w="med" len="med"/>
            </a:ln>
          </p:spPr>
          <p:txBody>
            <a:bodyPr/>
            <a:p>
              <a:endParaRPr lang="zh-CN" altLang="en-US"/>
            </a:p>
          </p:txBody>
        </p:sp>
        <p:sp>
          <p:nvSpPr>
            <p:cNvPr id="64522" name="未知"/>
            <p:cNvSpPr/>
            <p:nvPr/>
          </p:nvSpPr>
          <p:spPr>
            <a:xfrm>
              <a:off x="2544" y="291"/>
              <a:ext cx="476" cy="408"/>
            </a:xfrm>
            <a:custGeom>
              <a:avLst/>
              <a:gdLst/>
              <a:ahLst/>
              <a:cxnLst/>
              <a:pathLst>
                <a:path w="624" h="240">
                  <a:moveTo>
                    <a:pt x="0" y="240"/>
                  </a:moveTo>
                  <a:lnTo>
                    <a:pt x="288" y="240"/>
                  </a:lnTo>
                  <a:lnTo>
                    <a:pt x="288" y="0"/>
                  </a:lnTo>
                  <a:lnTo>
                    <a:pt x="624" y="0"/>
                  </a:lnTo>
                </a:path>
              </a:pathLst>
            </a:custGeom>
            <a:noFill/>
            <a:ln w="28575" cap="flat" cmpd="sng">
              <a:solidFill>
                <a:schemeClr val="tx1"/>
              </a:solidFill>
              <a:prstDash val="solid"/>
              <a:headEnd type="none" w="med" len="med"/>
              <a:tailEnd type="triangle" w="med" len="med"/>
            </a:ln>
          </p:spPr>
          <p:txBody>
            <a:bodyPr/>
            <a:p>
              <a:endParaRPr lang="zh-CN" altLang="en-US"/>
            </a:p>
          </p:txBody>
        </p:sp>
        <p:sp>
          <p:nvSpPr>
            <p:cNvPr id="64523" name="未知"/>
            <p:cNvSpPr/>
            <p:nvPr/>
          </p:nvSpPr>
          <p:spPr>
            <a:xfrm>
              <a:off x="3220" y="291"/>
              <a:ext cx="476" cy="408"/>
            </a:xfrm>
            <a:custGeom>
              <a:avLst/>
              <a:gdLst/>
              <a:ahLst/>
              <a:cxnLst/>
              <a:pathLst>
                <a:path w="624" h="240">
                  <a:moveTo>
                    <a:pt x="0" y="240"/>
                  </a:moveTo>
                  <a:lnTo>
                    <a:pt x="288" y="240"/>
                  </a:lnTo>
                  <a:lnTo>
                    <a:pt x="288" y="0"/>
                  </a:lnTo>
                  <a:lnTo>
                    <a:pt x="624" y="0"/>
                  </a:lnTo>
                </a:path>
              </a:pathLst>
            </a:custGeom>
            <a:noFill/>
            <a:ln w="28575" cap="flat" cmpd="sng">
              <a:solidFill>
                <a:schemeClr val="tx1"/>
              </a:solidFill>
              <a:prstDash val="solid"/>
              <a:headEnd type="none" w="med" len="med"/>
              <a:tailEnd type="triangle" w="med" len="med"/>
            </a:ln>
          </p:spPr>
          <p:txBody>
            <a:bodyPr/>
            <a:p>
              <a:endParaRPr lang="zh-CN" altLang="en-US"/>
            </a:p>
          </p:txBody>
        </p:sp>
        <p:sp>
          <p:nvSpPr>
            <p:cNvPr id="64524" name="直接连接符 64523"/>
            <p:cNvSpPr/>
            <p:nvPr/>
          </p:nvSpPr>
          <p:spPr>
            <a:xfrm flipV="1">
              <a:off x="672" y="291"/>
              <a:ext cx="576" cy="240"/>
            </a:xfrm>
            <a:prstGeom prst="line">
              <a:avLst/>
            </a:prstGeom>
            <a:ln w="28575" cap="flat" cmpd="sng">
              <a:solidFill>
                <a:schemeClr val="tx1"/>
              </a:solidFill>
              <a:prstDash val="solid"/>
              <a:headEnd type="none" w="med" len="med"/>
              <a:tailEnd type="triangle" w="med" len="med"/>
            </a:ln>
          </p:spPr>
        </p:sp>
        <p:grpSp>
          <p:nvGrpSpPr>
            <p:cNvPr id="64525" name="组合 64524"/>
            <p:cNvGrpSpPr/>
            <p:nvPr/>
          </p:nvGrpSpPr>
          <p:grpSpPr>
            <a:xfrm>
              <a:off x="4032" y="723"/>
              <a:ext cx="288" cy="288"/>
              <a:chOff x="0" y="0"/>
              <a:chExt cx="288" cy="288"/>
            </a:xfrm>
          </p:grpSpPr>
          <p:sp>
            <p:nvSpPr>
              <p:cNvPr id="64526" name="未知"/>
              <p:cNvSpPr/>
              <p:nvPr/>
            </p:nvSpPr>
            <p:spPr>
              <a:xfrm>
                <a:off x="0" y="0"/>
                <a:ext cx="240" cy="240"/>
              </a:xfrm>
              <a:custGeom>
                <a:avLst/>
                <a:gdLst/>
                <a:ahLst/>
                <a:cxnLst/>
                <a:pathLst>
                  <a:path w="240" h="240">
                    <a:moveTo>
                      <a:pt x="0" y="0"/>
                    </a:moveTo>
                    <a:lnTo>
                      <a:pt x="240" y="0"/>
                    </a:lnTo>
                    <a:lnTo>
                      <a:pt x="240" y="240"/>
                    </a:lnTo>
                  </a:path>
                </a:pathLst>
              </a:custGeom>
              <a:noFill/>
              <a:ln w="9525" cap="flat" cmpd="sng">
                <a:solidFill>
                  <a:schemeClr val="tx1"/>
                </a:solidFill>
                <a:prstDash val="solid"/>
                <a:headEnd type="none" w="med" len="med"/>
                <a:tailEnd type="none" w="med" len="med"/>
              </a:ln>
            </p:spPr>
            <p:txBody>
              <a:bodyPr/>
              <a:p>
                <a:endParaRPr lang="zh-CN" altLang="en-US"/>
              </a:p>
            </p:txBody>
          </p:sp>
          <p:sp>
            <p:nvSpPr>
              <p:cNvPr id="64527" name="直接连接符 64526"/>
              <p:cNvSpPr/>
              <p:nvPr/>
            </p:nvSpPr>
            <p:spPr>
              <a:xfrm>
                <a:off x="192" y="240"/>
                <a:ext cx="96" cy="0"/>
              </a:xfrm>
              <a:prstGeom prst="line">
                <a:avLst/>
              </a:prstGeom>
              <a:ln w="9525" cap="flat" cmpd="sng">
                <a:solidFill>
                  <a:schemeClr val="tx1"/>
                </a:solidFill>
                <a:prstDash val="solid"/>
                <a:headEnd type="none" w="med" len="med"/>
                <a:tailEnd type="none" w="med" len="med"/>
              </a:ln>
            </p:spPr>
          </p:sp>
          <p:sp>
            <p:nvSpPr>
              <p:cNvPr id="64528" name="直接连接符 64527"/>
              <p:cNvSpPr/>
              <p:nvPr/>
            </p:nvSpPr>
            <p:spPr>
              <a:xfrm>
                <a:off x="231" y="288"/>
                <a:ext cx="57" cy="0"/>
              </a:xfrm>
              <a:prstGeom prst="line">
                <a:avLst/>
              </a:prstGeom>
              <a:ln w="9525" cap="flat" cmpd="sng">
                <a:solidFill>
                  <a:schemeClr val="tx1"/>
                </a:solidFill>
                <a:prstDash val="solid"/>
                <a:headEnd type="none" w="med" len="med"/>
                <a:tailEnd type="none" w="med" len="med"/>
              </a:ln>
            </p:spPr>
          </p:sp>
        </p:grpSp>
      </p:grpSp>
      <p:grpSp>
        <p:nvGrpSpPr>
          <p:cNvPr id="64529" name="组合 64528"/>
          <p:cNvGrpSpPr/>
          <p:nvPr/>
        </p:nvGrpSpPr>
        <p:grpSpPr>
          <a:xfrm>
            <a:off x="2438400" y="3738563"/>
            <a:ext cx="457200" cy="457200"/>
            <a:chOff x="0" y="0"/>
            <a:chExt cx="288" cy="288"/>
          </a:xfrm>
        </p:grpSpPr>
        <p:sp>
          <p:nvSpPr>
            <p:cNvPr id="64530" name="未知"/>
            <p:cNvSpPr/>
            <p:nvPr/>
          </p:nvSpPr>
          <p:spPr>
            <a:xfrm>
              <a:off x="0" y="0"/>
              <a:ext cx="240" cy="240"/>
            </a:xfrm>
            <a:custGeom>
              <a:avLst/>
              <a:gdLst/>
              <a:ahLst/>
              <a:cxnLst/>
              <a:pathLst>
                <a:path w="240" h="240">
                  <a:moveTo>
                    <a:pt x="0" y="0"/>
                  </a:moveTo>
                  <a:lnTo>
                    <a:pt x="240" y="0"/>
                  </a:lnTo>
                  <a:lnTo>
                    <a:pt x="240" y="240"/>
                  </a:lnTo>
                </a:path>
              </a:pathLst>
            </a:custGeom>
            <a:noFill/>
            <a:ln w="9525" cap="flat" cmpd="sng">
              <a:solidFill>
                <a:schemeClr val="tx1"/>
              </a:solidFill>
              <a:prstDash val="solid"/>
              <a:headEnd type="none" w="med" len="med"/>
              <a:tailEnd type="none" w="med" len="med"/>
            </a:ln>
          </p:spPr>
          <p:txBody>
            <a:bodyPr/>
            <a:p>
              <a:endParaRPr lang="zh-CN" altLang="en-US"/>
            </a:p>
          </p:txBody>
        </p:sp>
        <p:sp>
          <p:nvSpPr>
            <p:cNvPr id="64531" name="直接连接符 64530"/>
            <p:cNvSpPr/>
            <p:nvPr/>
          </p:nvSpPr>
          <p:spPr>
            <a:xfrm>
              <a:off x="192" y="240"/>
              <a:ext cx="96" cy="0"/>
            </a:xfrm>
            <a:prstGeom prst="line">
              <a:avLst/>
            </a:prstGeom>
            <a:ln w="9525" cap="flat" cmpd="sng">
              <a:solidFill>
                <a:schemeClr val="tx1"/>
              </a:solidFill>
              <a:prstDash val="solid"/>
              <a:headEnd type="none" w="med" len="med"/>
              <a:tailEnd type="none" w="med" len="med"/>
            </a:ln>
          </p:spPr>
        </p:sp>
        <p:sp>
          <p:nvSpPr>
            <p:cNvPr id="64532" name="直接连接符 64531"/>
            <p:cNvSpPr/>
            <p:nvPr/>
          </p:nvSpPr>
          <p:spPr>
            <a:xfrm>
              <a:off x="231" y="288"/>
              <a:ext cx="57" cy="0"/>
            </a:xfrm>
            <a:prstGeom prst="line">
              <a:avLst/>
            </a:prstGeom>
            <a:ln w="9525" cap="flat" cmpd="sng">
              <a:solidFill>
                <a:schemeClr val="tx1"/>
              </a:solidFill>
              <a:prstDash val="solid"/>
              <a:headEnd type="none" w="med" len="med"/>
              <a:tailEnd type="none" w="med" len="med"/>
            </a:ln>
          </p:spPr>
        </p:sp>
      </p:grpSp>
      <p:sp>
        <p:nvSpPr>
          <p:cNvPr id="64533" name="文本框 64532"/>
          <p:cNvSpPr txBox="1"/>
          <p:nvPr/>
        </p:nvSpPr>
        <p:spPr>
          <a:xfrm>
            <a:off x="914400" y="1981200"/>
            <a:ext cx="6477000" cy="457200"/>
          </a:xfrm>
          <a:prstGeom prst="rect">
            <a:avLst/>
          </a:prstGeom>
          <a:noFill/>
          <a:ln w="9525">
            <a:noFill/>
          </a:ln>
        </p:spPr>
        <p:txBody>
          <a:bodyPr>
            <a:spAutoFit/>
          </a:bodyPr>
          <a:p>
            <a:pPr>
              <a:spcBef>
                <a:spcPct val="50000"/>
              </a:spcBef>
            </a:pPr>
            <a:r>
              <a:rPr lang="en-US" altLang="zh-CN" sz="2400" b="0">
                <a:latin typeface="Comic Sans MS" panose="030F0702030302020204" pitchFamily="66" charset="0"/>
              </a:rPr>
              <a:t>Var S:semaphore;</a:t>
            </a:r>
            <a:endParaRPr lang="en-US" altLang="zh-CN" sz="2400" b="0">
              <a:latin typeface="Times New Roman" panose="02020603050405020304" pitchFamily="18" charset="0"/>
            </a:endParaRPr>
          </a:p>
        </p:txBody>
      </p:sp>
      <p:sp>
        <p:nvSpPr>
          <p:cNvPr id="64534" name="直接连接符 64533"/>
          <p:cNvSpPr/>
          <p:nvPr/>
        </p:nvSpPr>
        <p:spPr>
          <a:xfrm>
            <a:off x="3352800" y="5943600"/>
            <a:ext cx="0" cy="539750"/>
          </a:xfrm>
          <a:prstGeom prst="line">
            <a:avLst/>
          </a:prstGeom>
          <a:ln w="9525" cap="flat" cmpd="sng">
            <a:solidFill>
              <a:schemeClr val="tx1"/>
            </a:solidFill>
            <a:prstDash val="solid"/>
            <a:headEnd type="none" w="med" len="med"/>
            <a:tailEnd type="none" w="med" len="med"/>
          </a:ln>
        </p:spPr>
      </p:sp>
      <p:sp>
        <p:nvSpPr>
          <p:cNvPr id="64535" name="直接连接符 64534"/>
          <p:cNvSpPr/>
          <p:nvPr/>
        </p:nvSpPr>
        <p:spPr>
          <a:xfrm>
            <a:off x="7772400" y="5945188"/>
            <a:ext cx="0" cy="539750"/>
          </a:xfrm>
          <a:prstGeom prst="line">
            <a:avLst/>
          </a:prstGeom>
          <a:ln w="9525" cap="flat" cmpd="sng">
            <a:solidFill>
              <a:schemeClr val="tx1"/>
            </a:solidFill>
            <a:prstDash val="solid"/>
            <a:headEnd type="none" w="med" len="med"/>
            <a:tailEnd type="none" w="med" len="med"/>
          </a:ln>
        </p:spPr>
      </p:sp>
      <p:sp>
        <p:nvSpPr>
          <p:cNvPr id="64536" name="直接连接符 64535"/>
          <p:cNvSpPr/>
          <p:nvPr/>
        </p:nvSpPr>
        <p:spPr>
          <a:xfrm>
            <a:off x="6248400" y="6249988"/>
            <a:ext cx="1511300" cy="0"/>
          </a:xfrm>
          <a:prstGeom prst="line">
            <a:avLst/>
          </a:prstGeom>
          <a:ln w="9525" cap="flat" cmpd="sng">
            <a:solidFill>
              <a:schemeClr val="tx1"/>
            </a:solidFill>
            <a:prstDash val="solid"/>
            <a:headEnd type="none" w="med" len="med"/>
            <a:tailEnd type="triangle" w="med" len="med"/>
          </a:ln>
        </p:spPr>
      </p:sp>
      <p:sp>
        <p:nvSpPr>
          <p:cNvPr id="64537" name="直接连接符 64536"/>
          <p:cNvSpPr/>
          <p:nvPr/>
        </p:nvSpPr>
        <p:spPr>
          <a:xfrm flipH="1">
            <a:off x="3352800" y="6249988"/>
            <a:ext cx="1511300" cy="0"/>
          </a:xfrm>
          <a:prstGeom prst="line">
            <a:avLst/>
          </a:prstGeom>
          <a:ln w="9525" cap="flat" cmpd="sng">
            <a:solidFill>
              <a:schemeClr val="tx1"/>
            </a:solidFill>
            <a:prstDash val="solid"/>
            <a:headEnd type="none" w="med" len="med"/>
            <a:tailEnd type="triangle" w="med" len="med"/>
          </a:ln>
        </p:spPr>
      </p:sp>
      <p:sp>
        <p:nvSpPr>
          <p:cNvPr id="64538" name="文本框 64537"/>
          <p:cNvSpPr txBox="1"/>
          <p:nvPr/>
        </p:nvSpPr>
        <p:spPr>
          <a:xfrm>
            <a:off x="5105400" y="6021388"/>
            <a:ext cx="1066800" cy="457200"/>
          </a:xfrm>
          <a:prstGeom prst="rect">
            <a:avLst/>
          </a:prstGeom>
          <a:noFill/>
          <a:ln w="9525">
            <a:noFill/>
          </a:ln>
        </p:spPr>
        <p:txBody>
          <a:bodyPr>
            <a:spAutoFit/>
          </a:bodyPr>
          <a:p>
            <a:pPr>
              <a:spcBef>
                <a:spcPct val="50000"/>
              </a:spcBef>
            </a:pPr>
            <a:r>
              <a:rPr lang="en-US" altLang="zh-CN" sz="2400" b="0">
                <a:latin typeface="Comic Sans MS" panose="030F0702030302020204" pitchFamily="66" charset="0"/>
              </a:rPr>
              <a:t>FIFO</a:t>
            </a:r>
            <a:endParaRPr lang="en-US" altLang="zh-CN" sz="2400" b="0">
              <a:latin typeface="Comic Sans MS" panose="030F0702030302020204" pitchFamily="66"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标题 65537"/>
          <p:cNvSpPr>
            <a:spLocks noGrp="1"/>
          </p:cNvSpPr>
          <p:nvPr>
            <p:ph type="title"/>
          </p:nvPr>
        </p:nvSpPr>
        <p:spPr/>
        <p:txBody>
          <a:bodyPr anchor="b"/>
          <a:p>
            <a:r>
              <a:rPr lang="en-US" altLang="zh-CN"/>
              <a:t>P</a:t>
            </a:r>
            <a:r>
              <a:rPr lang="zh-CN" altLang="en-US" b="1"/>
              <a:t>操作原语</a:t>
            </a:r>
            <a:endParaRPr lang="zh-CN" altLang="en-US"/>
          </a:p>
        </p:txBody>
      </p:sp>
      <p:sp>
        <p:nvSpPr>
          <p:cNvPr id="65539" name="文本框 65538"/>
          <p:cNvSpPr txBox="1"/>
          <p:nvPr/>
        </p:nvSpPr>
        <p:spPr>
          <a:xfrm>
            <a:off x="762000" y="1905000"/>
            <a:ext cx="7772400" cy="4789488"/>
          </a:xfrm>
          <a:prstGeom prst="rect">
            <a:avLst/>
          </a:prstGeom>
          <a:noFill/>
          <a:ln w="9525">
            <a:noFill/>
          </a:ln>
        </p:spPr>
        <p:txBody>
          <a:bodyPr>
            <a:spAutoFit/>
          </a:bodyPr>
          <a:p>
            <a:pPr>
              <a:spcBef>
                <a:spcPct val="50000"/>
              </a:spcBef>
            </a:pPr>
            <a:r>
              <a:rPr lang="en-US" altLang="zh-CN" sz="2800">
                <a:latin typeface="Times New Roman" panose="02020603050405020304" pitchFamily="18" charset="0"/>
              </a:rPr>
              <a:t>P</a:t>
            </a:r>
            <a:r>
              <a:rPr lang="zh-CN" altLang="en-US" sz="2800">
                <a:latin typeface="Times New Roman" panose="02020603050405020304" pitchFamily="18" charset="0"/>
              </a:rPr>
              <a:t>操作原语：</a:t>
            </a:r>
            <a:endParaRPr lang="zh-CN" altLang="en-US" sz="3200">
              <a:latin typeface="Times New Roman" panose="02020603050405020304" pitchFamily="18" charset="0"/>
            </a:endParaRPr>
          </a:p>
          <a:p>
            <a:pPr>
              <a:lnSpc>
                <a:spcPct val="40000"/>
              </a:lnSpc>
              <a:spcBef>
                <a:spcPct val="50000"/>
              </a:spcBef>
            </a:pPr>
            <a:r>
              <a:rPr lang="en-US" altLang="zh-CN" sz="2800">
                <a:latin typeface="Times New Roman" panose="02020603050405020304" pitchFamily="18" charset="0"/>
              </a:rPr>
              <a:t>void P(semaphore*s)</a:t>
            </a:r>
            <a:endParaRPr lang="en-US" altLang="zh-CN" sz="2800">
              <a:latin typeface="Times New Roman" panose="02020603050405020304" pitchFamily="18" charset="0"/>
            </a:endParaRPr>
          </a:p>
          <a:p>
            <a:pPr>
              <a:lnSpc>
                <a:spcPct val="40000"/>
              </a:lnSpc>
              <a:spcBef>
                <a:spcPct val="50000"/>
              </a:spcBef>
            </a:pPr>
            <a:r>
              <a:rPr lang="en-US" altLang="zh-CN" sz="2800">
                <a:latin typeface="Times New Roman" panose="02020603050405020304" pitchFamily="18" charset="0"/>
              </a:rPr>
              <a:t>   { s-&gt;value--;</a:t>
            </a:r>
            <a:endParaRPr lang="en-US" altLang="zh-CN" sz="2800">
              <a:latin typeface="Times New Roman" panose="02020603050405020304" pitchFamily="18" charset="0"/>
            </a:endParaRPr>
          </a:p>
          <a:p>
            <a:pPr>
              <a:lnSpc>
                <a:spcPct val="40000"/>
              </a:lnSpc>
              <a:spcBef>
                <a:spcPct val="50000"/>
              </a:spcBef>
            </a:pPr>
            <a:r>
              <a:rPr lang="en-US" altLang="zh-CN" sz="2800">
                <a:latin typeface="Times New Roman" panose="02020603050405020304" pitchFamily="18" charset="0"/>
              </a:rPr>
              <a:t>    If s-&gt;value&lt;0 </a:t>
            </a:r>
            <a:endParaRPr lang="en-US" altLang="zh-CN" sz="2800">
              <a:latin typeface="Times New Roman" panose="02020603050405020304" pitchFamily="18" charset="0"/>
            </a:endParaRPr>
          </a:p>
          <a:p>
            <a:pPr>
              <a:lnSpc>
                <a:spcPct val="40000"/>
              </a:lnSpc>
              <a:spcBef>
                <a:spcPct val="50000"/>
              </a:spcBef>
            </a:pPr>
            <a:r>
              <a:rPr lang="en-US" altLang="zh-CN" sz="2800">
                <a:latin typeface="Times New Roman" panose="02020603050405020304" pitchFamily="18" charset="0"/>
              </a:rPr>
              <a:t>        asleep(s-&gt;queue)</a:t>
            </a:r>
            <a:endParaRPr lang="en-US" altLang="zh-CN" sz="2800">
              <a:latin typeface="Times New Roman" panose="02020603050405020304" pitchFamily="18" charset="0"/>
            </a:endParaRPr>
          </a:p>
          <a:p>
            <a:pPr>
              <a:lnSpc>
                <a:spcPct val="40000"/>
              </a:lnSpc>
              <a:spcBef>
                <a:spcPct val="50000"/>
              </a:spcBef>
            </a:pPr>
            <a:r>
              <a:rPr lang="en-US" altLang="zh-CN" sz="2800">
                <a:latin typeface="Times New Roman" panose="02020603050405020304" pitchFamily="18" charset="0"/>
              </a:rPr>
              <a:t>   }</a:t>
            </a:r>
            <a:endParaRPr lang="en-US" altLang="zh-CN" sz="2800">
              <a:latin typeface="Times New Roman" panose="02020603050405020304" pitchFamily="18" charset="0"/>
            </a:endParaRPr>
          </a:p>
          <a:p>
            <a:pPr>
              <a:lnSpc>
                <a:spcPct val="40000"/>
              </a:lnSpc>
              <a:spcBef>
                <a:spcPct val="50000"/>
              </a:spcBef>
            </a:pPr>
            <a:endParaRPr lang="en-US" altLang="zh-CN" sz="2800">
              <a:latin typeface="Times New Roman" panose="02020603050405020304" pitchFamily="18" charset="0"/>
            </a:endParaRPr>
          </a:p>
          <a:p>
            <a:pPr>
              <a:lnSpc>
                <a:spcPct val="40000"/>
              </a:lnSpc>
              <a:spcBef>
                <a:spcPct val="50000"/>
              </a:spcBef>
            </a:pPr>
            <a:r>
              <a:rPr lang="en-US" altLang="zh-CN" sz="2800">
                <a:latin typeface="Times New Roman" panose="02020603050405020304" pitchFamily="18" charset="0"/>
              </a:rPr>
              <a:t>asleep(s-&gt;queue):</a:t>
            </a:r>
            <a:endParaRPr lang="en-US" altLang="zh-CN" sz="2800">
              <a:latin typeface="Times New Roman" panose="02020603050405020304" pitchFamily="18" charset="0"/>
            </a:endParaRPr>
          </a:p>
          <a:p>
            <a:pPr>
              <a:lnSpc>
                <a:spcPct val="80000"/>
              </a:lnSpc>
              <a:spcBef>
                <a:spcPct val="50000"/>
              </a:spcBef>
            </a:pPr>
            <a:r>
              <a:rPr lang="en-US" altLang="zh-CN" sz="2400">
                <a:latin typeface="Times New Roman" panose="02020603050405020304" pitchFamily="18" charset="0"/>
              </a:rPr>
              <a:t>(1) </a:t>
            </a:r>
            <a:r>
              <a:rPr lang="zh-CN" altLang="en-US" sz="2400">
                <a:latin typeface="Times New Roman" panose="02020603050405020304" pitchFamily="18" charset="0"/>
              </a:rPr>
              <a:t>执行此操作进程的</a:t>
            </a:r>
            <a:r>
              <a:rPr lang="en-US" altLang="zh-CN" sz="2400">
                <a:latin typeface="Times New Roman" panose="02020603050405020304" pitchFamily="18" charset="0"/>
              </a:rPr>
              <a:t>PCB</a:t>
            </a:r>
            <a:r>
              <a:rPr lang="zh-CN" altLang="en-US" sz="2400">
                <a:latin typeface="Times New Roman" panose="02020603050405020304" pitchFamily="18" charset="0"/>
              </a:rPr>
              <a:t>入</a:t>
            </a:r>
            <a:r>
              <a:rPr lang="en-US" altLang="zh-CN" sz="2400">
                <a:latin typeface="Times New Roman" panose="02020603050405020304" pitchFamily="18" charset="0"/>
              </a:rPr>
              <a:t>s-&gt;queue</a:t>
            </a:r>
            <a:r>
              <a:rPr lang="zh-CN" altLang="en-US" sz="2400">
                <a:latin typeface="Times New Roman" panose="02020603050405020304" pitchFamily="18" charset="0"/>
              </a:rPr>
              <a:t>尾（状态改为等待）；</a:t>
            </a:r>
            <a:endParaRPr lang="zh-CN" altLang="en-US" sz="2400">
              <a:latin typeface="Times New Roman" panose="02020603050405020304" pitchFamily="18" charset="0"/>
            </a:endParaRPr>
          </a:p>
          <a:p>
            <a:pPr>
              <a:lnSpc>
                <a:spcPct val="80000"/>
              </a:lnSpc>
              <a:spcBef>
                <a:spcPct val="50000"/>
              </a:spcBef>
            </a:pPr>
            <a:r>
              <a:rPr lang="en-US" altLang="zh-CN" sz="2400">
                <a:latin typeface="Times New Roman" panose="02020603050405020304" pitchFamily="18" charset="0"/>
              </a:rPr>
              <a:t>(2) </a:t>
            </a:r>
            <a:r>
              <a:rPr lang="zh-CN" altLang="en-US" sz="2400">
                <a:latin typeface="Times New Roman" panose="02020603050405020304" pitchFamily="18" charset="0"/>
              </a:rPr>
              <a:t>转处理机调度程序。</a:t>
            </a:r>
            <a:endParaRPr lang="zh-CN" altLang="en-US" sz="2800">
              <a:latin typeface="Times New Roman" panose="02020603050405020304" pitchFamily="18" charset="0"/>
            </a:endParaRPr>
          </a:p>
          <a:p>
            <a:pPr>
              <a:lnSpc>
                <a:spcPct val="40000"/>
              </a:lnSpc>
              <a:spcBef>
                <a:spcPct val="50000"/>
              </a:spcBef>
            </a:pPr>
            <a:endParaRPr lang="zh-CN" altLang="en-US" sz="2400" b="0">
              <a:latin typeface="Times New Roman" panose="02020603050405020304" pitchFamily="18" charset="0"/>
            </a:endParaRPr>
          </a:p>
        </p:txBody>
      </p:sp>
      <p:sp>
        <p:nvSpPr>
          <p:cNvPr id="65540" name="云形标注 65539"/>
          <p:cNvSpPr/>
          <p:nvPr/>
        </p:nvSpPr>
        <p:spPr>
          <a:xfrm>
            <a:off x="4419600" y="2971800"/>
            <a:ext cx="4038600" cy="1752600"/>
          </a:xfrm>
          <a:prstGeom prst="cloudCallout">
            <a:avLst>
              <a:gd name="adj1" fmla="val -6602"/>
              <a:gd name="adj2" fmla="val 38676"/>
            </a:avLst>
          </a:prstGeom>
          <a:noFill/>
          <a:ln w="9525" cap="flat" cmpd="sng">
            <a:solidFill>
              <a:schemeClr val="tx1"/>
            </a:solidFill>
            <a:prstDash val="solid"/>
            <a:headEnd type="none" w="med" len="med"/>
            <a:tailEnd type="none" w="med" len="med"/>
          </a:ln>
        </p:spPr>
        <p:txBody>
          <a:bodyPr wrap="none" anchor="ctr"/>
          <a:p>
            <a:pPr algn="ctr"/>
            <a:r>
              <a:rPr lang="en-US" altLang="zh-CN" sz="2400" b="0">
                <a:latin typeface="Times New Roman" panose="02020603050405020304" pitchFamily="18" charset="0"/>
              </a:rPr>
              <a:t>     </a:t>
            </a:r>
            <a:r>
              <a:rPr lang="zh-CN" altLang="en-US" sz="2400" b="0" dirty="0">
                <a:latin typeface="Comic Sans MS" panose="030F0702030302020204" pitchFamily="66" charset="0"/>
              </a:rPr>
              <a:t>Primitive:</a:t>
            </a:r>
            <a:r>
              <a:rPr lang="zh-CN" altLang="en-US" sz="2400" b="0" dirty="0">
                <a:solidFill>
                  <a:srgbClr val="FFFF00"/>
                </a:solidFill>
                <a:latin typeface="Comic Sans MS" panose="030F0702030302020204" pitchFamily="66" charset="0"/>
              </a:rPr>
              <a:t>:</a:t>
            </a:r>
            <a:r>
              <a:rPr lang="zh-CN" altLang="en-US" sz="2400" b="0" dirty="0">
                <a:latin typeface="Comic Sans MS" panose="030F0702030302020204" pitchFamily="66" charset="0"/>
              </a:rPr>
              <a:t> a piece of code</a:t>
            </a:r>
            <a:endParaRPr lang="zh-CN" altLang="en-US" sz="2400" b="0" dirty="0">
              <a:latin typeface="Comic Sans MS" panose="030F0702030302020204" pitchFamily="66" charset="0"/>
            </a:endParaRPr>
          </a:p>
          <a:p>
            <a:pPr algn="ctr"/>
            <a:r>
              <a:rPr lang="zh-CN" altLang="en-US" sz="2400" b="0" dirty="0">
                <a:latin typeface="Comic Sans MS" panose="030F0702030302020204" pitchFamily="66" charset="0"/>
              </a:rPr>
              <a:t> un-interruptible</a:t>
            </a:r>
            <a:endParaRPr lang="zh-CN" altLang="en-US" sz="2400" b="0" dirty="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5540"/>
                                        </p:tgtEl>
                                        <p:attrNameLst>
                                          <p:attrName>style.visibility</p:attrName>
                                        </p:attrNameLst>
                                      </p:cBhvr>
                                      <p:to>
                                        <p:strVal val="visible"/>
                                      </p:to>
                                    </p:set>
                                    <p:animEffect transition="in" filter="dissolve">
                                      <p:cBhvr>
                                        <p:cTn id="7" dur="500"/>
                                        <p:tgtEl>
                                          <p:spTgt spid="655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5539">
                                            <p:txEl>
                                              <p:charRg st="0" end="7"/>
                                            </p:txEl>
                                          </p:spTgt>
                                        </p:tgtEl>
                                        <p:attrNameLst>
                                          <p:attrName>style.visibility</p:attrName>
                                        </p:attrNameLst>
                                      </p:cBhvr>
                                      <p:to>
                                        <p:strVal val="visible"/>
                                      </p:to>
                                    </p:set>
                                    <p:animEffect transition="in" filter="wipe(left)">
                                      <p:cBhvr>
                                        <p:cTn id="12" dur="500"/>
                                        <p:tgtEl>
                                          <p:spTgt spid="65539">
                                            <p:txEl>
                                              <p:charRg st="0"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5539">
                                            <p:txEl>
                                              <p:charRg st="7" end="27"/>
                                            </p:txEl>
                                          </p:spTgt>
                                        </p:tgtEl>
                                        <p:attrNameLst>
                                          <p:attrName>style.visibility</p:attrName>
                                        </p:attrNameLst>
                                      </p:cBhvr>
                                      <p:to>
                                        <p:strVal val="visible"/>
                                      </p:to>
                                    </p:set>
                                    <p:animEffect transition="in" filter="wipe(left)">
                                      <p:cBhvr>
                                        <p:cTn id="17" dur="500"/>
                                        <p:tgtEl>
                                          <p:spTgt spid="65539">
                                            <p:txEl>
                                              <p:charRg st="7" end="2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5539">
                                            <p:txEl>
                                              <p:charRg st="27" end="44"/>
                                            </p:txEl>
                                          </p:spTgt>
                                        </p:tgtEl>
                                        <p:attrNameLst>
                                          <p:attrName>style.visibility</p:attrName>
                                        </p:attrNameLst>
                                      </p:cBhvr>
                                      <p:to>
                                        <p:strVal val="visible"/>
                                      </p:to>
                                    </p:set>
                                    <p:animEffect transition="in" filter="wipe(left)">
                                      <p:cBhvr>
                                        <p:cTn id="22" dur="500"/>
                                        <p:tgtEl>
                                          <p:spTgt spid="65539">
                                            <p:txEl>
                                              <p:charRg st="27" end="4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5539">
                                            <p:txEl>
                                              <p:charRg st="44" end="63"/>
                                            </p:txEl>
                                          </p:spTgt>
                                        </p:tgtEl>
                                        <p:attrNameLst>
                                          <p:attrName>style.visibility</p:attrName>
                                        </p:attrNameLst>
                                      </p:cBhvr>
                                      <p:to>
                                        <p:strVal val="visible"/>
                                      </p:to>
                                    </p:set>
                                    <p:animEffect transition="in" filter="wipe(left)">
                                      <p:cBhvr>
                                        <p:cTn id="27" dur="500"/>
                                        <p:tgtEl>
                                          <p:spTgt spid="65539">
                                            <p:txEl>
                                              <p:charRg st="44" end="6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5539">
                                            <p:txEl>
                                              <p:charRg st="63" end="88"/>
                                            </p:txEl>
                                          </p:spTgt>
                                        </p:tgtEl>
                                        <p:attrNameLst>
                                          <p:attrName>style.visibility</p:attrName>
                                        </p:attrNameLst>
                                      </p:cBhvr>
                                      <p:to>
                                        <p:strVal val="visible"/>
                                      </p:to>
                                    </p:set>
                                    <p:animEffect transition="in" filter="wipe(left)">
                                      <p:cBhvr>
                                        <p:cTn id="32" dur="500"/>
                                        <p:tgtEl>
                                          <p:spTgt spid="65539">
                                            <p:txEl>
                                              <p:charRg st="63" end="8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5539">
                                            <p:txEl>
                                              <p:charRg st="88" end="93"/>
                                            </p:txEl>
                                          </p:spTgt>
                                        </p:tgtEl>
                                        <p:attrNameLst>
                                          <p:attrName>style.visibility</p:attrName>
                                        </p:attrNameLst>
                                      </p:cBhvr>
                                      <p:to>
                                        <p:strVal val="visible"/>
                                      </p:to>
                                    </p:set>
                                    <p:animEffect transition="in" filter="wipe(left)">
                                      <p:cBhvr>
                                        <p:cTn id="37" dur="500"/>
                                        <p:tgtEl>
                                          <p:spTgt spid="65539">
                                            <p:txEl>
                                              <p:charRg st="88" end="9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5539">
                                            <p:txEl>
                                              <p:charRg st="94" end="112"/>
                                            </p:txEl>
                                          </p:spTgt>
                                        </p:tgtEl>
                                        <p:attrNameLst>
                                          <p:attrName>style.visibility</p:attrName>
                                        </p:attrNameLst>
                                      </p:cBhvr>
                                      <p:to>
                                        <p:strVal val="visible"/>
                                      </p:to>
                                    </p:set>
                                    <p:animEffect transition="in" filter="wipe(left)">
                                      <p:cBhvr>
                                        <p:cTn id="42" dur="500"/>
                                        <p:tgtEl>
                                          <p:spTgt spid="65539">
                                            <p:txEl>
                                              <p:charRg st="94" end="11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5539">
                                            <p:txEl>
                                              <p:charRg st="112" end="147"/>
                                            </p:txEl>
                                          </p:spTgt>
                                        </p:tgtEl>
                                        <p:attrNameLst>
                                          <p:attrName>style.visibility</p:attrName>
                                        </p:attrNameLst>
                                      </p:cBhvr>
                                      <p:to>
                                        <p:strVal val="visible"/>
                                      </p:to>
                                    </p:set>
                                    <p:animEffect transition="in" filter="wipe(left)">
                                      <p:cBhvr>
                                        <p:cTn id="47" dur="500"/>
                                        <p:tgtEl>
                                          <p:spTgt spid="65539">
                                            <p:txEl>
                                              <p:charRg st="112" end="147"/>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5539">
                                            <p:txEl>
                                              <p:charRg st="147" end="161"/>
                                            </p:txEl>
                                          </p:spTgt>
                                        </p:tgtEl>
                                        <p:attrNameLst>
                                          <p:attrName>style.visibility</p:attrName>
                                        </p:attrNameLst>
                                      </p:cBhvr>
                                      <p:to>
                                        <p:strVal val="visible"/>
                                      </p:to>
                                    </p:set>
                                    <p:animEffect transition="in" filter="wipe(left)">
                                      <p:cBhvr>
                                        <p:cTn id="52" dur="500"/>
                                        <p:tgtEl>
                                          <p:spTgt spid="65539">
                                            <p:txEl>
                                              <p:charRg st="147" end="16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build="p"/>
      <p:bldP spid="65540"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6562" name="标题 66561"/>
          <p:cNvSpPr>
            <a:spLocks noGrp="1"/>
          </p:cNvSpPr>
          <p:nvPr>
            <p:ph type="title"/>
          </p:nvPr>
        </p:nvSpPr>
        <p:spPr/>
        <p:txBody>
          <a:bodyPr anchor="b"/>
          <a:p>
            <a:r>
              <a:rPr lang="en-US" altLang="zh-CN"/>
              <a:t>V</a:t>
            </a:r>
            <a:r>
              <a:rPr lang="zh-CN" altLang="en-US" b="1"/>
              <a:t>操作原语</a:t>
            </a:r>
            <a:endParaRPr lang="zh-CN" altLang="en-US"/>
          </a:p>
        </p:txBody>
      </p:sp>
      <p:sp>
        <p:nvSpPr>
          <p:cNvPr id="66563" name="文本框 66562"/>
          <p:cNvSpPr txBox="1"/>
          <p:nvPr/>
        </p:nvSpPr>
        <p:spPr>
          <a:xfrm>
            <a:off x="762000" y="1828800"/>
            <a:ext cx="7696200" cy="4389438"/>
          </a:xfrm>
          <a:prstGeom prst="rect">
            <a:avLst/>
          </a:prstGeom>
          <a:noFill/>
          <a:ln w="9525">
            <a:noFill/>
          </a:ln>
        </p:spPr>
        <p:txBody>
          <a:bodyPr>
            <a:spAutoFit/>
          </a:bodyPr>
          <a:p>
            <a:pPr>
              <a:lnSpc>
                <a:spcPct val="90000"/>
              </a:lnSpc>
              <a:spcBef>
                <a:spcPct val="50000"/>
              </a:spcBef>
            </a:pPr>
            <a:r>
              <a:rPr lang="zh-CN" altLang="en-US" sz="2800" dirty="0">
                <a:latin typeface="Times New Roman" panose="02020603050405020304" pitchFamily="18" charset="0"/>
              </a:rPr>
              <a:t>V操作原语：</a:t>
            </a:r>
            <a:endParaRPr lang="zh-CN" altLang="en-US" sz="2800" dirty="0">
              <a:latin typeface="Times New Roman" panose="02020603050405020304" pitchFamily="18" charset="0"/>
            </a:endParaRPr>
          </a:p>
          <a:p>
            <a:pPr>
              <a:lnSpc>
                <a:spcPct val="40000"/>
              </a:lnSpc>
              <a:spcBef>
                <a:spcPct val="50000"/>
              </a:spcBef>
            </a:pPr>
            <a:r>
              <a:rPr lang="zh-CN" altLang="en-US" sz="2800" dirty="0">
                <a:latin typeface="Times New Roman" panose="02020603050405020304" pitchFamily="18" charset="0"/>
              </a:rPr>
              <a:t>void V(semaphore *s)</a:t>
            </a:r>
            <a:endParaRPr lang="zh-CN" altLang="en-US" sz="2800" dirty="0">
              <a:latin typeface="Times New Roman" panose="02020603050405020304" pitchFamily="18" charset="0"/>
            </a:endParaRPr>
          </a:p>
          <a:p>
            <a:pPr>
              <a:lnSpc>
                <a:spcPct val="40000"/>
              </a:lnSpc>
              <a:spcBef>
                <a:spcPct val="50000"/>
              </a:spcBef>
            </a:pPr>
            <a:r>
              <a:rPr lang="zh-CN" altLang="en-US" sz="2800" dirty="0">
                <a:latin typeface="Times New Roman" panose="02020603050405020304" pitchFamily="18" charset="0"/>
              </a:rPr>
              <a:t>    { s-&gt;value++;</a:t>
            </a:r>
            <a:endParaRPr lang="zh-CN" altLang="en-US" sz="2800" dirty="0">
              <a:latin typeface="Times New Roman" panose="02020603050405020304" pitchFamily="18" charset="0"/>
            </a:endParaRPr>
          </a:p>
          <a:p>
            <a:pPr>
              <a:lnSpc>
                <a:spcPct val="40000"/>
              </a:lnSpc>
              <a:spcBef>
                <a:spcPct val="50000"/>
              </a:spcBef>
            </a:pPr>
            <a:r>
              <a:rPr lang="zh-CN" altLang="en-US" sz="2800" dirty="0">
                <a:latin typeface="Times New Roman" panose="02020603050405020304" pitchFamily="18" charset="0"/>
              </a:rPr>
              <a:t>     if (s-&gt;value&lt;=0) </a:t>
            </a:r>
            <a:endParaRPr lang="zh-CN" altLang="en-US" sz="2800" dirty="0">
              <a:latin typeface="Times New Roman" panose="02020603050405020304" pitchFamily="18" charset="0"/>
            </a:endParaRPr>
          </a:p>
          <a:p>
            <a:pPr>
              <a:lnSpc>
                <a:spcPct val="40000"/>
              </a:lnSpc>
              <a:spcBef>
                <a:spcPct val="50000"/>
              </a:spcBef>
            </a:pPr>
            <a:r>
              <a:rPr lang="zh-CN" altLang="en-US" sz="2800" dirty="0">
                <a:latin typeface="Times New Roman" panose="02020603050405020304" pitchFamily="18" charset="0"/>
              </a:rPr>
              <a:t>          wakeup(s-&gt;queue);</a:t>
            </a:r>
            <a:endParaRPr lang="zh-CN" altLang="en-US" sz="2800" dirty="0">
              <a:latin typeface="Times New Roman" panose="02020603050405020304" pitchFamily="18" charset="0"/>
            </a:endParaRPr>
          </a:p>
          <a:p>
            <a:pPr>
              <a:lnSpc>
                <a:spcPct val="40000"/>
              </a:lnSpc>
              <a:spcBef>
                <a:spcPct val="50000"/>
              </a:spcBef>
            </a:pP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a:p>
            <a:pPr>
              <a:lnSpc>
                <a:spcPct val="40000"/>
              </a:lnSpc>
              <a:spcBef>
                <a:spcPct val="50000"/>
              </a:spcBef>
            </a:pPr>
            <a:endParaRPr lang="zh-CN" altLang="en-US" sz="2800" dirty="0">
              <a:latin typeface="Times New Roman" panose="02020603050405020304" pitchFamily="18" charset="0"/>
            </a:endParaRPr>
          </a:p>
          <a:p>
            <a:pPr>
              <a:lnSpc>
                <a:spcPct val="20000"/>
              </a:lnSpc>
              <a:spcBef>
                <a:spcPct val="50000"/>
              </a:spcBef>
            </a:pPr>
            <a:r>
              <a:rPr lang="zh-CN" altLang="en-US" sz="2800" dirty="0">
                <a:latin typeface="Times New Roman" panose="02020603050405020304" pitchFamily="18" charset="0"/>
              </a:rPr>
              <a:t>wakeup(s-&gt;queue)</a:t>
            </a:r>
            <a:endParaRPr lang="zh-CN" altLang="en-US" sz="2800" dirty="0">
              <a:latin typeface="Times New Roman" panose="02020603050405020304" pitchFamily="18" charset="0"/>
            </a:endParaRPr>
          </a:p>
          <a:p>
            <a:pPr>
              <a:spcBef>
                <a:spcPct val="50000"/>
              </a:spcBef>
            </a:pPr>
            <a:r>
              <a:rPr lang="zh-CN" altLang="en-US" sz="2400" dirty="0">
                <a:latin typeface="Times New Roman" panose="02020603050405020304" pitchFamily="18" charset="0"/>
              </a:rPr>
              <a:t>S-&gt;queue链头PCB出等待队列，进入就绪队列（状态改为就绪）。</a:t>
            </a:r>
            <a:endParaRPr lang="zh-CN" altLang="en-US" sz="2800" b="0" dirty="0">
              <a:latin typeface="Times New Roman" panose="02020603050405020304" pitchFamily="18" charset="0"/>
            </a:endParaRPr>
          </a:p>
          <a:p>
            <a:pPr>
              <a:lnSpc>
                <a:spcPct val="40000"/>
              </a:lnSpc>
              <a:spcBef>
                <a:spcPct val="50000"/>
              </a:spcBef>
            </a:pPr>
            <a:endParaRPr lang="zh-CN" altLang="en-US" sz="2800" b="0" dirty="0">
              <a:latin typeface="Times New Roman" panose="02020603050405020304" pitchFamily="18" charset="0"/>
            </a:endParaRPr>
          </a:p>
        </p:txBody>
      </p:sp>
      <p:sp>
        <p:nvSpPr>
          <p:cNvPr id="66564" name="云形标注 66563"/>
          <p:cNvSpPr/>
          <p:nvPr/>
        </p:nvSpPr>
        <p:spPr>
          <a:xfrm>
            <a:off x="4648200" y="2895600"/>
            <a:ext cx="4038600" cy="1752600"/>
          </a:xfrm>
          <a:prstGeom prst="cloudCallout">
            <a:avLst>
              <a:gd name="adj1" fmla="val -6602"/>
              <a:gd name="adj2" fmla="val 38676"/>
            </a:avLst>
          </a:prstGeom>
          <a:noFill/>
          <a:ln w="9525" cap="flat" cmpd="sng">
            <a:solidFill>
              <a:schemeClr val="accent1"/>
            </a:solidFill>
            <a:prstDash val="solid"/>
            <a:headEnd type="none" w="med" len="med"/>
            <a:tailEnd type="none" w="med" len="med"/>
          </a:ln>
        </p:spPr>
        <p:txBody>
          <a:bodyPr wrap="none" anchor="ctr"/>
          <a:p>
            <a:pPr algn="ctr"/>
            <a:r>
              <a:rPr lang="en-US" altLang="zh-CN" sz="2400" b="0">
                <a:latin typeface="Times New Roman" panose="02020603050405020304" pitchFamily="18" charset="0"/>
              </a:rPr>
              <a:t>      </a:t>
            </a:r>
            <a:r>
              <a:rPr lang="zh-CN" altLang="en-US" sz="2400" b="0" dirty="0">
                <a:latin typeface="Comic Sans MS" panose="030F0702030302020204" pitchFamily="66" charset="0"/>
              </a:rPr>
              <a:t>Primitive</a:t>
            </a:r>
            <a:r>
              <a:rPr lang="zh-CN" altLang="en-US" sz="2400" b="0" dirty="0">
                <a:solidFill>
                  <a:srgbClr val="FFFF00"/>
                </a:solidFill>
                <a:latin typeface="Comic Sans MS" panose="030F0702030302020204" pitchFamily="66" charset="0"/>
              </a:rPr>
              <a:t>:</a:t>
            </a:r>
            <a:r>
              <a:rPr lang="zh-CN" altLang="en-US" sz="2400" b="0" dirty="0">
                <a:latin typeface="Comic Sans MS" panose="030F0702030302020204" pitchFamily="66" charset="0"/>
              </a:rPr>
              <a:t> a piece of code</a:t>
            </a:r>
            <a:endParaRPr lang="zh-CN" altLang="en-US" sz="2400" b="0" dirty="0">
              <a:latin typeface="Comic Sans MS" panose="030F0702030302020204" pitchFamily="66" charset="0"/>
            </a:endParaRPr>
          </a:p>
          <a:p>
            <a:pPr algn="ctr"/>
            <a:r>
              <a:rPr lang="zh-CN" altLang="en-US" sz="2400" b="0" dirty="0">
                <a:latin typeface="Comic Sans MS" panose="030F0702030302020204" pitchFamily="66" charset="0"/>
              </a:rPr>
              <a:t> un-interruptible</a:t>
            </a:r>
            <a:endParaRPr lang="zh-CN" altLang="en-US" sz="2400" b="0"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6564"/>
                                        </p:tgtEl>
                                        <p:attrNameLst>
                                          <p:attrName>style.visibility</p:attrName>
                                        </p:attrNameLst>
                                      </p:cBhvr>
                                      <p:to>
                                        <p:strVal val="visible"/>
                                      </p:to>
                                    </p:set>
                                    <p:animEffect transition="in" filter="dissolve">
                                      <p:cBhvr>
                                        <p:cTn id="7" dur="500"/>
                                        <p:tgtEl>
                                          <p:spTgt spid="665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6563">
                                            <p:txEl>
                                              <p:charRg st="0" end="7"/>
                                            </p:txEl>
                                          </p:spTgt>
                                        </p:tgtEl>
                                        <p:attrNameLst>
                                          <p:attrName>style.visibility</p:attrName>
                                        </p:attrNameLst>
                                      </p:cBhvr>
                                      <p:to>
                                        <p:strVal val="visible"/>
                                      </p:to>
                                    </p:set>
                                    <p:animEffect transition="in" filter="wipe(left)">
                                      <p:cBhvr>
                                        <p:cTn id="12" dur="500"/>
                                        <p:tgtEl>
                                          <p:spTgt spid="66563">
                                            <p:txEl>
                                              <p:charRg st="0"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6563">
                                            <p:txEl>
                                              <p:charRg st="7" end="28"/>
                                            </p:txEl>
                                          </p:spTgt>
                                        </p:tgtEl>
                                        <p:attrNameLst>
                                          <p:attrName>style.visibility</p:attrName>
                                        </p:attrNameLst>
                                      </p:cBhvr>
                                      <p:to>
                                        <p:strVal val="visible"/>
                                      </p:to>
                                    </p:set>
                                    <p:animEffect transition="in" filter="wipe(left)">
                                      <p:cBhvr>
                                        <p:cTn id="17" dur="500"/>
                                        <p:tgtEl>
                                          <p:spTgt spid="66563">
                                            <p:txEl>
                                              <p:charRg st="7" end="2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6563">
                                            <p:txEl>
                                              <p:charRg st="28" end="46"/>
                                            </p:txEl>
                                          </p:spTgt>
                                        </p:tgtEl>
                                        <p:attrNameLst>
                                          <p:attrName>style.visibility</p:attrName>
                                        </p:attrNameLst>
                                      </p:cBhvr>
                                      <p:to>
                                        <p:strVal val="visible"/>
                                      </p:to>
                                    </p:set>
                                    <p:animEffect transition="in" filter="wipe(left)">
                                      <p:cBhvr>
                                        <p:cTn id="22" dur="500"/>
                                        <p:tgtEl>
                                          <p:spTgt spid="66563">
                                            <p:txEl>
                                              <p:charRg st="28" end="4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6563">
                                            <p:txEl>
                                              <p:charRg st="46" end="69"/>
                                            </p:txEl>
                                          </p:spTgt>
                                        </p:tgtEl>
                                        <p:attrNameLst>
                                          <p:attrName>style.visibility</p:attrName>
                                        </p:attrNameLst>
                                      </p:cBhvr>
                                      <p:to>
                                        <p:strVal val="visible"/>
                                      </p:to>
                                    </p:set>
                                    <p:animEffect transition="in" filter="wipe(left)">
                                      <p:cBhvr>
                                        <p:cTn id="27" dur="500"/>
                                        <p:tgtEl>
                                          <p:spTgt spid="66563">
                                            <p:txEl>
                                              <p:charRg st="46" end="6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6563">
                                            <p:txEl>
                                              <p:charRg st="69" end="97"/>
                                            </p:txEl>
                                          </p:spTgt>
                                        </p:tgtEl>
                                        <p:attrNameLst>
                                          <p:attrName>style.visibility</p:attrName>
                                        </p:attrNameLst>
                                      </p:cBhvr>
                                      <p:to>
                                        <p:strVal val="visible"/>
                                      </p:to>
                                    </p:set>
                                    <p:animEffect transition="in" filter="wipe(left)">
                                      <p:cBhvr>
                                        <p:cTn id="32" dur="500"/>
                                        <p:tgtEl>
                                          <p:spTgt spid="66563">
                                            <p:txEl>
                                              <p:charRg st="69" end="9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66563">
                                            <p:txEl>
                                              <p:charRg st="97" end="103"/>
                                            </p:txEl>
                                          </p:spTgt>
                                        </p:tgtEl>
                                        <p:attrNameLst>
                                          <p:attrName>style.visibility</p:attrName>
                                        </p:attrNameLst>
                                      </p:cBhvr>
                                      <p:to>
                                        <p:strVal val="visible"/>
                                      </p:to>
                                    </p:set>
                                    <p:animEffect transition="in" filter="wipe(left)">
                                      <p:cBhvr>
                                        <p:cTn id="37" dur="500"/>
                                        <p:tgtEl>
                                          <p:spTgt spid="66563">
                                            <p:txEl>
                                              <p:charRg st="97" end="103"/>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66563">
                                            <p:txEl>
                                              <p:charRg st="104" end="121"/>
                                            </p:txEl>
                                          </p:spTgt>
                                        </p:tgtEl>
                                        <p:attrNameLst>
                                          <p:attrName>style.visibility</p:attrName>
                                        </p:attrNameLst>
                                      </p:cBhvr>
                                      <p:to>
                                        <p:strVal val="visible"/>
                                      </p:to>
                                    </p:set>
                                    <p:animEffect transition="in" filter="wipe(left)">
                                      <p:cBhvr>
                                        <p:cTn id="42" dur="500"/>
                                        <p:tgtEl>
                                          <p:spTgt spid="66563">
                                            <p:txEl>
                                              <p:charRg st="104" end="12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66563">
                                            <p:txEl>
                                              <p:charRg st="121" end="156"/>
                                            </p:txEl>
                                          </p:spTgt>
                                        </p:tgtEl>
                                        <p:attrNameLst>
                                          <p:attrName>style.visibility</p:attrName>
                                        </p:attrNameLst>
                                      </p:cBhvr>
                                      <p:to>
                                        <p:strVal val="visible"/>
                                      </p:to>
                                    </p:set>
                                    <p:animEffect transition="in" filter="wipe(left)">
                                      <p:cBhvr>
                                        <p:cTn id="47" dur="500"/>
                                        <p:tgtEl>
                                          <p:spTgt spid="66563">
                                            <p:txEl>
                                              <p:charRg st="121" end="15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563" grpId="0" build="p"/>
      <p:bldP spid="66564"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标题 67585"/>
          <p:cNvSpPr>
            <a:spLocks noGrp="1"/>
          </p:cNvSpPr>
          <p:nvPr>
            <p:ph type="title"/>
          </p:nvPr>
        </p:nvSpPr>
        <p:spPr/>
        <p:txBody>
          <a:bodyPr anchor="b"/>
          <a:p>
            <a:r>
              <a:rPr lang="zh-CN" altLang="en-US" b="1"/>
              <a:t>规定和结论</a:t>
            </a:r>
            <a:endParaRPr lang="zh-CN" altLang="en-US"/>
          </a:p>
        </p:txBody>
      </p:sp>
      <p:sp>
        <p:nvSpPr>
          <p:cNvPr id="67587" name="文本占位符 67586"/>
          <p:cNvSpPr>
            <a:spLocks noGrp="1"/>
          </p:cNvSpPr>
          <p:nvPr>
            <p:ph type="body" idx="1"/>
          </p:nvPr>
        </p:nvSpPr>
        <p:spPr/>
        <p:txBody>
          <a:bodyPr/>
          <a:p>
            <a:pPr>
              <a:lnSpc>
                <a:spcPct val="90000"/>
              </a:lnSpc>
            </a:pPr>
            <a:r>
              <a:rPr lang="zh-CN" altLang="en-US" sz="2400" b="1" dirty="0"/>
              <a:t>对于信号量变量的规定：</a:t>
            </a:r>
            <a:endParaRPr lang="zh-CN" altLang="en-US" sz="2800" b="1" dirty="0"/>
          </a:p>
          <a:p>
            <a:pPr lvl="1">
              <a:lnSpc>
                <a:spcPct val="110000"/>
              </a:lnSpc>
            </a:pPr>
            <a:r>
              <a:rPr lang="zh-CN" altLang="en-US" sz="2000" b="1" dirty="0"/>
              <a:t>必须置一次初值，只能置一次初值，初值&gt;=</a:t>
            </a:r>
            <a:r>
              <a:rPr lang="zh-CN" altLang="en-US" sz="2000" dirty="0"/>
              <a:t>0</a:t>
            </a:r>
            <a:r>
              <a:rPr lang="zh-CN" altLang="en-US" sz="2000" b="1" dirty="0"/>
              <a:t>;</a:t>
            </a:r>
            <a:endParaRPr lang="zh-CN" altLang="en-US" sz="2000" b="1" dirty="0"/>
          </a:p>
          <a:p>
            <a:pPr lvl="1">
              <a:lnSpc>
                <a:spcPct val="110000"/>
              </a:lnSpc>
            </a:pPr>
            <a:r>
              <a:rPr lang="zh-CN" altLang="en-US" sz="2000" b="1" dirty="0"/>
              <a:t>只能执行P操作和V操作，所有其它操作非法。</a:t>
            </a:r>
            <a:endParaRPr lang="zh-CN" altLang="en-US" sz="2000" b="1" dirty="0"/>
          </a:p>
          <a:p>
            <a:pPr>
              <a:lnSpc>
                <a:spcPct val="90000"/>
              </a:lnSpc>
            </a:pPr>
            <a:r>
              <a:rPr lang="zh-CN" altLang="en-US" sz="2400" b="1" dirty="0"/>
              <a:t>几个有用的结论</a:t>
            </a:r>
            <a:r>
              <a:rPr lang="zh-CN" altLang="en-US" sz="2800" b="1" dirty="0"/>
              <a:t>：</a:t>
            </a:r>
            <a:endParaRPr lang="zh-CN" altLang="en-US" sz="2800" b="1" dirty="0"/>
          </a:p>
          <a:p>
            <a:pPr lvl="1">
              <a:lnSpc>
                <a:spcPct val="110000"/>
              </a:lnSpc>
            </a:pPr>
            <a:r>
              <a:rPr lang="zh-CN" altLang="en-US" sz="2000" b="1" dirty="0"/>
              <a:t>当</a:t>
            </a:r>
            <a:r>
              <a:rPr lang="zh-CN" altLang="en-US" sz="2000" dirty="0">
                <a:latin typeface="Comic Sans MS" panose="030F0702030302020204" pitchFamily="66" charset="0"/>
              </a:rPr>
              <a:t>s-&gt;value&gt;=0</a:t>
            </a:r>
            <a:r>
              <a:rPr lang="zh-CN" altLang="en-US" sz="2000" b="1" dirty="0"/>
              <a:t>时，</a:t>
            </a:r>
            <a:r>
              <a:rPr lang="zh-CN" altLang="en-US" sz="2000" dirty="0">
                <a:latin typeface="Comic Sans MS" panose="030F0702030302020204" pitchFamily="66" charset="0"/>
              </a:rPr>
              <a:t>s-&gt;queue</a:t>
            </a:r>
            <a:r>
              <a:rPr lang="zh-CN" altLang="en-US" sz="2000" b="1" dirty="0"/>
              <a:t>为空；</a:t>
            </a:r>
            <a:endParaRPr lang="zh-CN" altLang="en-US" sz="2000" b="1" dirty="0"/>
          </a:p>
          <a:p>
            <a:pPr lvl="1">
              <a:lnSpc>
                <a:spcPct val="110000"/>
              </a:lnSpc>
            </a:pPr>
            <a:r>
              <a:rPr lang="zh-CN" altLang="en-US" sz="2000" b="1" dirty="0"/>
              <a:t>当</a:t>
            </a:r>
            <a:r>
              <a:rPr lang="zh-CN" altLang="en-US" sz="2000" dirty="0">
                <a:latin typeface="Comic Sans MS" panose="030F0702030302020204" pitchFamily="66" charset="0"/>
              </a:rPr>
              <a:t>s-&gt;value&lt;0</a:t>
            </a:r>
            <a:r>
              <a:rPr lang="zh-CN" altLang="en-US" sz="2000" b="1" dirty="0"/>
              <a:t>时，|</a:t>
            </a:r>
            <a:r>
              <a:rPr lang="zh-CN" altLang="en-US" sz="2000" dirty="0">
                <a:latin typeface="Comic Sans MS" panose="030F0702030302020204" pitchFamily="66" charset="0"/>
              </a:rPr>
              <a:t>s-&gt;value</a:t>
            </a:r>
            <a:r>
              <a:rPr lang="zh-CN" altLang="en-US" sz="2000" b="1" dirty="0"/>
              <a:t>|为队列</a:t>
            </a:r>
            <a:r>
              <a:rPr lang="zh-CN" altLang="en-US" sz="2000" dirty="0">
                <a:latin typeface="Comic Sans MS" panose="030F0702030302020204" pitchFamily="66" charset="0"/>
              </a:rPr>
              <a:t>s-&gt;queue</a:t>
            </a:r>
            <a:r>
              <a:rPr lang="zh-CN" altLang="en-US" sz="2000" b="1" dirty="0"/>
              <a:t>的长度；</a:t>
            </a:r>
            <a:endParaRPr lang="zh-CN" altLang="en-US" sz="2000" b="1" dirty="0"/>
          </a:p>
          <a:p>
            <a:pPr lvl="1">
              <a:lnSpc>
                <a:spcPct val="110000"/>
              </a:lnSpc>
            </a:pPr>
            <a:r>
              <a:rPr lang="zh-CN" altLang="en-US" sz="2000" b="1" dirty="0"/>
              <a:t>当</a:t>
            </a:r>
            <a:r>
              <a:rPr lang="zh-CN" altLang="en-US" sz="2000" dirty="0">
                <a:latin typeface="Comic Sans MS" panose="030F0702030302020204" pitchFamily="66" charset="0"/>
              </a:rPr>
              <a:t>s-&gt;value</a:t>
            </a:r>
            <a:r>
              <a:rPr lang="zh-CN" altLang="en-US" sz="2000" baseline="-25000" dirty="0">
                <a:latin typeface="Comic Sans MS" panose="030F0702030302020204" pitchFamily="66" charset="0"/>
              </a:rPr>
              <a:t>初</a:t>
            </a:r>
            <a:r>
              <a:rPr lang="zh-CN" altLang="en-US" sz="2000" dirty="0">
                <a:latin typeface="Comic Sans MS" panose="030F0702030302020204" pitchFamily="66" charset="0"/>
              </a:rPr>
              <a:t>=1</a:t>
            </a:r>
            <a:r>
              <a:rPr lang="zh-CN" altLang="en-US" sz="2000" b="1" dirty="0"/>
              <a:t>时，可以实现进程互斥；</a:t>
            </a:r>
            <a:endParaRPr lang="zh-CN" altLang="en-US" sz="2000" b="1" dirty="0"/>
          </a:p>
          <a:p>
            <a:pPr lvl="1">
              <a:lnSpc>
                <a:spcPct val="110000"/>
              </a:lnSpc>
            </a:pPr>
            <a:r>
              <a:rPr lang="zh-CN" altLang="en-US" sz="2000" b="1" dirty="0"/>
              <a:t>当</a:t>
            </a:r>
            <a:r>
              <a:rPr lang="zh-CN" altLang="en-US" sz="2000" dirty="0">
                <a:latin typeface="Comic Sans MS" panose="030F0702030302020204" pitchFamily="66" charset="0"/>
              </a:rPr>
              <a:t>s-&gt;value</a:t>
            </a:r>
            <a:r>
              <a:rPr lang="zh-CN" altLang="en-US" sz="2000" baseline="-25000" dirty="0">
                <a:latin typeface="Comic Sans MS" panose="030F0702030302020204" pitchFamily="66" charset="0"/>
              </a:rPr>
              <a:t>初</a:t>
            </a:r>
            <a:r>
              <a:rPr lang="zh-CN" altLang="en-US" sz="2000" dirty="0">
                <a:latin typeface="Comic Sans MS" panose="030F0702030302020204" pitchFamily="66" charset="0"/>
              </a:rPr>
              <a:t>=0</a:t>
            </a:r>
            <a:r>
              <a:rPr lang="zh-CN" altLang="en-US" sz="2000" b="1" dirty="0"/>
              <a:t>时，可以实现进程间的简单同步；</a:t>
            </a:r>
            <a:endParaRPr lang="zh-CN" altLang="en-US" sz="2000" b="1" dirty="0"/>
          </a:p>
          <a:p>
            <a:pPr lvl="1">
              <a:lnSpc>
                <a:spcPct val="110000"/>
              </a:lnSpc>
            </a:pPr>
            <a:r>
              <a:rPr lang="zh-CN" altLang="en-US" sz="2000" b="1" dirty="0"/>
              <a:t>当</a:t>
            </a:r>
            <a:r>
              <a:rPr lang="zh-CN" altLang="en-US" sz="2000" dirty="0">
                <a:latin typeface="Comic Sans MS" panose="030F0702030302020204" pitchFamily="66" charset="0"/>
              </a:rPr>
              <a:t>s-&gt;value为非1的正整数</a:t>
            </a:r>
            <a:r>
              <a:rPr lang="zh-CN" altLang="en-US" sz="2000" b="1" dirty="0"/>
              <a:t>时，可以用来管理同种组合资源，申请资源执行一次P操作，归还资源执行一次V操作；</a:t>
            </a:r>
            <a:endParaRPr lang="zh-CN" altLang="en-US" sz="2000" dirty="0"/>
          </a:p>
          <a:p>
            <a:pPr>
              <a:lnSpc>
                <a:spcPct val="90000"/>
              </a:lnSpc>
            </a:pP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587">
                                            <p:txEl>
                                              <p:charRg st="0" end="12"/>
                                            </p:txEl>
                                          </p:spTgt>
                                        </p:tgtEl>
                                        <p:attrNameLst>
                                          <p:attrName>style.visibility</p:attrName>
                                        </p:attrNameLst>
                                      </p:cBhvr>
                                      <p:to>
                                        <p:strVal val="visible"/>
                                      </p:to>
                                    </p:set>
                                    <p:animEffect transition="in" filter="wipe(left)">
                                      <p:cBhvr>
                                        <p:cTn id="7" dur="500"/>
                                        <p:tgtEl>
                                          <p:spTgt spid="67587">
                                            <p:txEl>
                                              <p:charRg st="0" end="12"/>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7587">
                                            <p:txEl>
                                              <p:charRg st="12" end="35"/>
                                            </p:txEl>
                                          </p:spTgt>
                                        </p:tgtEl>
                                        <p:attrNameLst>
                                          <p:attrName>style.visibility</p:attrName>
                                        </p:attrNameLst>
                                      </p:cBhvr>
                                      <p:to>
                                        <p:strVal val="visible"/>
                                      </p:to>
                                    </p:set>
                                    <p:animEffect transition="in" filter="wipe(left)">
                                      <p:cBhvr>
                                        <p:cTn id="10" dur="500"/>
                                        <p:tgtEl>
                                          <p:spTgt spid="67587">
                                            <p:txEl>
                                              <p:charRg st="12" end="35"/>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67587">
                                            <p:txEl>
                                              <p:charRg st="35" end="57"/>
                                            </p:txEl>
                                          </p:spTgt>
                                        </p:tgtEl>
                                        <p:attrNameLst>
                                          <p:attrName>style.visibility</p:attrName>
                                        </p:attrNameLst>
                                      </p:cBhvr>
                                      <p:to>
                                        <p:strVal val="visible"/>
                                      </p:to>
                                    </p:set>
                                    <p:animEffect transition="in" filter="wipe(left)">
                                      <p:cBhvr>
                                        <p:cTn id="13" dur="500"/>
                                        <p:tgtEl>
                                          <p:spTgt spid="67587">
                                            <p:txEl>
                                              <p:charRg st="35" end="57"/>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67587">
                                            <p:txEl>
                                              <p:charRg st="57" end="66"/>
                                            </p:txEl>
                                          </p:spTgt>
                                        </p:tgtEl>
                                        <p:attrNameLst>
                                          <p:attrName>style.visibility</p:attrName>
                                        </p:attrNameLst>
                                      </p:cBhvr>
                                      <p:to>
                                        <p:strVal val="visible"/>
                                      </p:to>
                                    </p:set>
                                    <p:animEffect transition="in" filter="wipe(left)">
                                      <p:cBhvr>
                                        <p:cTn id="18" dur="500"/>
                                        <p:tgtEl>
                                          <p:spTgt spid="67587">
                                            <p:txEl>
                                              <p:charRg st="57" end="66"/>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67587">
                                            <p:txEl>
                                              <p:charRg st="66" end="92"/>
                                            </p:txEl>
                                          </p:spTgt>
                                        </p:tgtEl>
                                        <p:attrNameLst>
                                          <p:attrName>style.visibility</p:attrName>
                                        </p:attrNameLst>
                                      </p:cBhvr>
                                      <p:to>
                                        <p:strVal val="visible"/>
                                      </p:to>
                                    </p:set>
                                    <p:animEffect transition="in" filter="wipe(left)">
                                      <p:cBhvr>
                                        <p:cTn id="21" dur="500"/>
                                        <p:tgtEl>
                                          <p:spTgt spid="67587">
                                            <p:txEl>
                                              <p:charRg st="66" end="92"/>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7587">
                                            <p:txEl>
                                              <p:charRg st="92" end="131"/>
                                            </p:txEl>
                                          </p:spTgt>
                                        </p:tgtEl>
                                        <p:attrNameLst>
                                          <p:attrName>style.visibility</p:attrName>
                                        </p:attrNameLst>
                                      </p:cBhvr>
                                      <p:to>
                                        <p:strVal val="visible"/>
                                      </p:to>
                                    </p:set>
                                    <p:animEffect transition="in" filter="wipe(left)">
                                      <p:cBhvr>
                                        <p:cTn id="24" dur="500"/>
                                        <p:tgtEl>
                                          <p:spTgt spid="67587">
                                            <p:txEl>
                                              <p:charRg st="92" end="131"/>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67587">
                                            <p:txEl>
                                              <p:charRg st="131" end="155"/>
                                            </p:txEl>
                                          </p:spTgt>
                                        </p:tgtEl>
                                        <p:attrNameLst>
                                          <p:attrName>style.visibility</p:attrName>
                                        </p:attrNameLst>
                                      </p:cBhvr>
                                      <p:to>
                                        <p:strVal val="visible"/>
                                      </p:to>
                                    </p:set>
                                    <p:animEffect transition="in" filter="wipe(left)">
                                      <p:cBhvr>
                                        <p:cTn id="27" dur="500"/>
                                        <p:tgtEl>
                                          <p:spTgt spid="67587">
                                            <p:txEl>
                                              <p:charRg st="131" end="155"/>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67587">
                                            <p:txEl>
                                              <p:charRg st="155" end="183"/>
                                            </p:txEl>
                                          </p:spTgt>
                                        </p:tgtEl>
                                        <p:attrNameLst>
                                          <p:attrName>style.visibility</p:attrName>
                                        </p:attrNameLst>
                                      </p:cBhvr>
                                      <p:to>
                                        <p:strVal val="visible"/>
                                      </p:to>
                                    </p:set>
                                    <p:animEffect transition="in" filter="wipe(left)">
                                      <p:cBhvr>
                                        <p:cTn id="30" dur="500"/>
                                        <p:tgtEl>
                                          <p:spTgt spid="67587">
                                            <p:txEl>
                                              <p:charRg st="155" end="183"/>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67587">
                                            <p:txEl>
                                              <p:charRg st="183" end="239"/>
                                            </p:txEl>
                                          </p:spTgt>
                                        </p:tgtEl>
                                        <p:attrNameLst>
                                          <p:attrName>style.visibility</p:attrName>
                                        </p:attrNameLst>
                                      </p:cBhvr>
                                      <p:to>
                                        <p:strVal val="visible"/>
                                      </p:to>
                                    </p:set>
                                    <p:animEffect transition="in" filter="wipe(left)">
                                      <p:cBhvr>
                                        <p:cTn id="33" dur="500"/>
                                        <p:tgtEl>
                                          <p:spTgt spid="67587">
                                            <p:txEl>
                                              <p:charRg st="183" end="23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8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标题 68609"/>
          <p:cNvSpPr>
            <a:spLocks noGrp="1"/>
          </p:cNvSpPr>
          <p:nvPr>
            <p:ph type="title"/>
          </p:nvPr>
        </p:nvSpPr>
        <p:spPr/>
        <p:txBody>
          <a:bodyPr anchor="b"/>
          <a:p>
            <a:r>
              <a:rPr lang="zh-CN" altLang="en-US" b="1"/>
              <a:t>用开关中断实现</a:t>
            </a:r>
            <a:r>
              <a:rPr lang="en-US" altLang="zh-CN" b="1"/>
              <a:t>P</a:t>
            </a:r>
            <a:r>
              <a:rPr lang="zh-CN" altLang="en-US" b="1"/>
              <a:t>、</a:t>
            </a:r>
            <a:r>
              <a:rPr lang="en-US" altLang="zh-CN" b="1"/>
              <a:t>V</a:t>
            </a:r>
            <a:r>
              <a:rPr lang="zh-CN" altLang="en-US" b="1"/>
              <a:t>操作</a:t>
            </a:r>
            <a:endParaRPr lang="zh-CN" altLang="en-US" b="1"/>
          </a:p>
        </p:txBody>
      </p:sp>
      <p:sp>
        <p:nvSpPr>
          <p:cNvPr id="68611" name="文本占位符 68610"/>
          <p:cNvSpPr>
            <a:spLocks noGrp="1"/>
          </p:cNvSpPr>
          <p:nvPr>
            <p:ph type="body" idx="1"/>
          </p:nvPr>
        </p:nvSpPr>
        <p:spPr/>
        <p:txBody>
          <a:bodyPr/>
          <a:p>
            <a:pPr>
              <a:lnSpc>
                <a:spcPct val="90000"/>
              </a:lnSpc>
              <a:buNone/>
            </a:pPr>
            <a:r>
              <a:rPr lang="en-US" altLang="zh-CN" sz="2400"/>
              <a:t>void P(semaphore *s)</a:t>
            </a:r>
            <a:endParaRPr lang="en-US" altLang="zh-CN" sz="2400"/>
          </a:p>
          <a:p>
            <a:pPr>
              <a:lnSpc>
                <a:spcPct val="90000"/>
              </a:lnSpc>
              <a:buNone/>
            </a:pPr>
            <a:r>
              <a:rPr lang="en-US" altLang="zh-CN" sz="2400"/>
              <a:t>    {disable interrupt;</a:t>
            </a:r>
            <a:endParaRPr lang="en-US" altLang="zh-CN" sz="2400"/>
          </a:p>
          <a:p>
            <a:pPr>
              <a:lnSpc>
                <a:spcPct val="90000"/>
              </a:lnSpc>
              <a:buNone/>
            </a:pPr>
            <a:r>
              <a:rPr lang="en-US" altLang="zh-CN" sz="2400"/>
              <a:t>     s-&gt;value--;</a:t>
            </a:r>
            <a:endParaRPr lang="en-US" altLang="zh-CN" sz="2400"/>
          </a:p>
          <a:p>
            <a:pPr>
              <a:lnSpc>
                <a:spcPct val="90000"/>
              </a:lnSpc>
              <a:buNone/>
            </a:pPr>
            <a:r>
              <a:rPr lang="en-US" altLang="zh-CN" sz="2400"/>
              <a:t>      if (s-&gt;value&lt;0)</a:t>
            </a:r>
            <a:endParaRPr lang="en-US" altLang="zh-CN" sz="2400"/>
          </a:p>
          <a:p>
            <a:pPr>
              <a:lnSpc>
                <a:spcPct val="90000"/>
              </a:lnSpc>
              <a:buNone/>
            </a:pPr>
            <a:r>
              <a:rPr lang="en-US" altLang="zh-CN" sz="2400"/>
              <a:t>          {asleep(s-&gt;queue)</a:t>
            </a:r>
            <a:endParaRPr lang="en-US" altLang="zh-CN" sz="2400"/>
          </a:p>
          <a:p>
            <a:pPr>
              <a:lnSpc>
                <a:spcPct val="90000"/>
              </a:lnSpc>
              <a:buNone/>
            </a:pPr>
            <a:r>
              <a:rPr lang="en-US" altLang="zh-CN" sz="2400"/>
              <a:t>          enable interrupt;</a:t>
            </a:r>
            <a:endParaRPr lang="en-US" altLang="zh-CN" sz="2400"/>
          </a:p>
          <a:p>
            <a:pPr>
              <a:lnSpc>
                <a:spcPct val="90000"/>
              </a:lnSpc>
              <a:buNone/>
            </a:pPr>
            <a:r>
              <a:rPr lang="en-US" altLang="zh-CN" sz="2400"/>
              <a:t>          goto CPU dispatcher;</a:t>
            </a:r>
            <a:endParaRPr lang="en-US" altLang="zh-CN" sz="2400"/>
          </a:p>
          <a:p>
            <a:pPr>
              <a:lnSpc>
                <a:spcPct val="90000"/>
              </a:lnSpc>
              <a:buNone/>
            </a:pPr>
            <a:r>
              <a:rPr lang="en-US" altLang="zh-CN" sz="2400"/>
              <a:t>          }else</a:t>
            </a:r>
            <a:endParaRPr lang="en-US" altLang="zh-CN" sz="2400"/>
          </a:p>
          <a:p>
            <a:pPr>
              <a:lnSpc>
                <a:spcPct val="90000"/>
              </a:lnSpc>
              <a:buNone/>
            </a:pPr>
            <a:r>
              <a:rPr lang="en-US" altLang="zh-CN" sz="2400"/>
              <a:t>             enable interrupt;</a:t>
            </a:r>
            <a:endParaRPr lang="en-US" altLang="zh-CN" sz="2400"/>
          </a:p>
          <a:p>
            <a:pPr>
              <a:lnSpc>
                <a:spcPct val="90000"/>
              </a:lnSpc>
              <a:buNone/>
            </a:pPr>
            <a:r>
              <a:rPr lang="en-US" altLang="zh-CN" sz="2400"/>
              <a:t>    }</a:t>
            </a:r>
            <a:endParaRPr lang="en-US" altLang="zh-CN" sz="2400"/>
          </a:p>
          <a:p>
            <a:pPr>
              <a:lnSpc>
                <a:spcPct val="90000"/>
              </a:lnSpc>
              <a:buNone/>
            </a:pPr>
            <a:endParaRPr lang="zh-CN" altLang="en-US" sz="240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标题 69633"/>
          <p:cNvSpPr>
            <a:spLocks noGrp="1"/>
          </p:cNvSpPr>
          <p:nvPr>
            <p:ph type="title"/>
          </p:nvPr>
        </p:nvSpPr>
        <p:spPr/>
        <p:txBody>
          <a:bodyPr anchor="b"/>
          <a:p>
            <a:r>
              <a:rPr lang="zh-CN" altLang="en-US" b="1"/>
              <a:t>用开关中断实现</a:t>
            </a:r>
            <a:r>
              <a:rPr lang="en-US" altLang="zh-CN" b="1"/>
              <a:t>P</a:t>
            </a:r>
            <a:r>
              <a:rPr lang="zh-CN" altLang="en-US" b="1"/>
              <a:t>、</a:t>
            </a:r>
            <a:r>
              <a:rPr lang="en-US" altLang="zh-CN" b="1"/>
              <a:t>V</a:t>
            </a:r>
            <a:r>
              <a:rPr lang="zh-CN" altLang="en-US" b="1"/>
              <a:t>操作</a:t>
            </a:r>
            <a:endParaRPr lang="zh-CN" altLang="en-US" b="1"/>
          </a:p>
        </p:txBody>
      </p:sp>
      <p:sp>
        <p:nvSpPr>
          <p:cNvPr id="69635" name="文本占位符 69634"/>
          <p:cNvSpPr>
            <a:spLocks noGrp="1"/>
          </p:cNvSpPr>
          <p:nvPr>
            <p:ph type="body" idx="1"/>
          </p:nvPr>
        </p:nvSpPr>
        <p:spPr/>
        <p:txBody>
          <a:bodyPr/>
          <a:p>
            <a:pPr>
              <a:lnSpc>
                <a:spcPct val="80000"/>
              </a:lnSpc>
              <a:buNone/>
            </a:pPr>
            <a:r>
              <a:rPr lang="en-US" altLang="zh-CN" sz="2800"/>
              <a:t>void V(semaphore *s)</a:t>
            </a:r>
            <a:endParaRPr lang="en-US" altLang="zh-CN" sz="2800"/>
          </a:p>
          <a:p>
            <a:pPr>
              <a:lnSpc>
                <a:spcPct val="80000"/>
              </a:lnSpc>
              <a:buNone/>
            </a:pPr>
            <a:r>
              <a:rPr lang="en-US" altLang="zh-CN" sz="2800"/>
              <a:t>    {disable interrupt;</a:t>
            </a:r>
            <a:endParaRPr lang="en-US" altLang="zh-CN" sz="2800"/>
          </a:p>
          <a:p>
            <a:pPr>
              <a:lnSpc>
                <a:spcPct val="80000"/>
              </a:lnSpc>
              <a:buNone/>
            </a:pPr>
            <a:r>
              <a:rPr lang="en-US" altLang="zh-CN" sz="2800"/>
              <a:t>     s-&gt;value++;</a:t>
            </a:r>
            <a:endParaRPr lang="en-US" altLang="zh-CN" sz="2800"/>
          </a:p>
          <a:p>
            <a:pPr>
              <a:lnSpc>
                <a:spcPct val="80000"/>
              </a:lnSpc>
              <a:buNone/>
            </a:pPr>
            <a:r>
              <a:rPr lang="en-US" altLang="zh-CN" sz="2800"/>
              <a:t>      if (s-&gt;value≤0)</a:t>
            </a:r>
            <a:endParaRPr lang="en-US" altLang="zh-CN" sz="2800"/>
          </a:p>
          <a:p>
            <a:pPr>
              <a:lnSpc>
                <a:spcPct val="80000"/>
              </a:lnSpc>
              <a:buNone/>
            </a:pPr>
            <a:r>
              <a:rPr lang="en-US" altLang="zh-CN" sz="2800"/>
              <a:t>          {wakeup(s-&gt;queue)</a:t>
            </a:r>
            <a:endParaRPr lang="en-US" altLang="zh-CN" sz="2800"/>
          </a:p>
          <a:p>
            <a:pPr>
              <a:lnSpc>
                <a:spcPct val="80000"/>
              </a:lnSpc>
              <a:buNone/>
            </a:pPr>
            <a:r>
              <a:rPr lang="en-US" altLang="zh-CN" sz="2800"/>
              <a:t>            enable interrupt;</a:t>
            </a:r>
            <a:endParaRPr lang="en-US" altLang="zh-CN" sz="2800"/>
          </a:p>
          <a:p>
            <a:pPr>
              <a:lnSpc>
                <a:spcPct val="80000"/>
              </a:lnSpc>
              <a:buNone/>
            </a:pPr>
            <a:r>
              <a:rPr lang="en-US" altLang="zh-CN" sz="2800"/>
              <a:t>          }else</a:t>
            </a:r>
            <a:endParaRPr lang="en-US" altLang="zh-CN" sz="2800"/>
          </a:p>
          <a:p>
            <a:pPr>
              <a:lnSpc>
                <a:spcPct val="80000"/>
              </a:lnSpc>
              <a:buNone/>
            </a:pPr>
            <a:r>
              <a:rPr lang="en-US" altLang="zh-CN" sz="2800"/>
              <a:t>             enable interrupt;</a:t>
            </a:r>
            <a:endParaRPr lang="en-US" altLang="zh-CN" sz="2800"/>
          </a:p>
          <a:p>
            <a:pPr>
              <a:lnSpc>
                <a:spcPct val="80000"/>
              </a:lnSpc>
              <a:buNone/>
            </a:pPr>
            <a:r>
              <a:rPr lang="en-US" altLang="zh-CN" sz="2800"/>
              <a:t>    }</a:t>
            </a:r>
            <a:endParaRPr lang="en-US" altLang="zh-CN" sz="2800"/>
          </a:p>
          <a:p>
            <a:pPr>
              <a:lnSpc>
                <a:spcPct val="80000"/>
              </a:lnSpc>
              <a:buNone/>
            </a:pPr>
            <a:endParaRPr lang="zh-CN" altLang="en-US" sz="280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标题 70657"/>
          <p:cNvSpPr>
            <a:spLocks noGrp="1"/>
          </p:cNvSpPr>
          <p:nvPr>
            <p:ph type="title"/>
          </p:nvPr>
        </p:nvSpPr>
        <p:spPr>
          <a:xfrm>
            <a:off x="1116013" y="620713"/>
            <a:ext cx="7793037" cy="1143000"/>
          </a:xfrm>
        </p:spPr>
        <p:txBody>
          <a:bodyPr anchor="b"/>
          <a:p>
            <a:r>
              <a:rPr lang="zh-CN" altLang="en-US" b="1"/>
              <a:t>用开关中断实现</a:t>
            </a:r>
            <a:r>
              <a:rPr lang="en-US" altLang="zh-CN" b="1"/>
              <a:t>P</a:t>
            </a:r>
            <a:r>
              <a:rPr lang="zh-CN" altLang="en-US" b="1"/>
              <a:t>、</a:t>
            </a:r>
            <a:r>
              <a:rPr lang="en-US" altLang="zh-CN" b="1"/>
              <a:t>V</a:t>
            </a:r>
            <a:r>
              <a:rPr lang="zh-CN" altLang="en-US" b="1"/>
              <a:t>操作</a:t>
            </a:r>
            <a:endParaRPr lang="zh-CN" altLang="en-US" b="1"/>
          </a:p>
        </p:txBody>
      </p:sp>
      <p:sp>
        <p:nvSpPr>
          <p:cNvPr id="70659" name="文本占位符 70658"/>
          <p:cNvSpPr>
            <a:spLocks noGrp="1"/>
          </p:cNvSpPr>
          <p:nvPr>
            <p:ph type="body" idx="1"/>
          </p:nvPr>
        </p:nvSpPr>
        <p:spPr/>
        <p:txBody>
          <a:bodyPr/>
          <a:p>
            <a:r>
              <a:rPr lang="en-US" altLang="zh-CN"/>
              <a:t>asleep(s-&gt;queue):set this process status to blocked;place this process in s-&gt;queue.</a:t>
            </a:r>
            <a:endParaRPr lang="en-US" altLang="zh-CN"/>
          </a:p>
          <a:p>
            <a:r>
              <a:rPr lang="en-US" altLang="zh-CN"/>
              <a:t>wakeup(s-&gt;queue):remove a process from s-&gt;queue;place the process in ready list.</a:t>
            </a:r>
            <a:endParaRPr lang="en-US"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标题 71681"/>
          <p:cNvSpPr>
            <a:spLocks noGrp="1"/>
          </p:cNvSpPr>
          <p:nvPr>
            <p:ph type="title"/>
          </p:nvPr>
        </p:nvSpPr>
        <p:spPr/>
        <p:txBody>
          <a:bodyPr anchor="b"/>
          <a:p>
            <a:r>
              <a:rPr lang="zh-CN" altLang="en-US" sz="4000" b="1"/>
              <a:t>用</a:t>
            </a:r>
            <a:r>
              <a:rPr lang="en-US" altLang="zh-CN" sz="4000" b="1"/>
              <a:t>TS</a:t>
            </a:r>
            <a:r>
              <a:rPr lang="zh-CN" altLang="en-US" sz="4000" b="1"/>
              <a:t>、</a:t>
            </a:r>
            <a:r>
              <a:rPr lang="en-US" altLang="zh-CN" sz="4000" b="1"/>
              <a:t>swap</a:t>
            </a:r>
            <a:r>
              <a:rPr lang="zh-CN" altLang="en-US" sz="4000" b="1"/>
              <a:t>指令实现</a:t>
            </a:r>
            <a:r>
              <a:rPr lang="en-US" altLang="zh-CN" sz="4000" b="1"/>
              <a:t>P</a:t>
            </a:r>
            <a:r>
              <a:rPr lang="zh-CN" altLang="en-US" sz="4000" b="1"/>
              <a:t>、</a:t>
            </a:r>
            <a:r>
              <a:rPr lang="en-US" altLang="zh-CN" sz="4000" b="1"/>
              <a:t>V</a:t>
            </a:r>
            <a:r>
              <a:rPr lang="zh-CN" altLang="en-US" sz="4000" b="1"/>
              <a:t>操作</a:t>
            </a:r>
            <a:endParaRPr lang="zh-CN" altLang="en-US" sz="4000" b="1"/>
          </a:p>
        </p:txBody>
      </p:sp>
      <p:sp>
        <p:nvSpPr>
          <p:cNvPr id="71683" name="文本占位符 71682"/>
          <p:cNvSpPr>
            <a:spLocks noGrp="1"/>
          </p:cNvSpPr>
          <p:nvPr>
            <p:ph type="body" idx="1"/>
          </p:nvPr>
        </p:nvSpPr>
        <p:spPr/>
        <p:txBody>
          <a:bodyPr/>
          <a:p>
            <a:pPr>
              <a:lnSpc>
                <a:spcPct val="90000"/>
              </a:lnSpc>
              <a:buNone/>
            </a:pPr>
            <a:r>
              <a:rPr lang="en-US" altLang="zh-CN" sz="2400"/>
              <a:t>void P(semaphore *s)</a:t>
            </a:r>
            <a:endParaRPr lang="en-US" altLang="zh-CN" sz="2400"/>
          </a:p>
          <a:p>
            <a:pPr>
              <a:lnSpc>
                <a:spcPct val="90000"/>
              </a:lnSpc>
              <a:buNone/>
            </a:pPr>
            <a:r>
              <a:rPr lang="en-US" altLang="zh-CN" sz="2400"/>
              <a:t>    {while(TS(s-&gt;flag));</a:t>
            </a:r>
            <a:endParaRPr lang="en-US" altLang="zh-CN" sz="2400"/>
          </a:p>
          <a:p>
            <a:pPr>
              <a:lnSpc>
                <a:spcPct val="90000"/>
              </a:lnSpc>
              <a:buNone/>
            </a:pPr>
            <a:r>
              <a:rPr lang="en-US" altLang="zh-CN" sz="2400"/>
              <a:t>     s-&gt;value--;</a:t>
            </a:r>
            <a:endParaRPr lang="en-US" altLang="zh-CN" sz="2400"/>
          </a:p>
          <a:p>
            <a:pPr>
              <a:lnSpc>
                <a:spcPct val="90000"/>
              </a:lnSpc>
              <a:buNone/>
            </a:pPr>
            <a:r>
              <a:rPr lang="en-US" altLang="zh-CN" sz="2400"/>
              <a:t>      if (s-&gt;value&lt;0)</a:t>
            </a:r>
            <a:endParaRPr lang="en-US" altLang="zh-CN" sz="2400"/>
          </a:p>
          <a:p>
            <a:pPr>
              <a:lnSpc>
                <a:spcPct val="90000"/>
              </a:lnSpc>
              <a:buNone/>
            </a:pPr>
            <a:r>
              <a:rPr lang="en-US" altLang="zh-CN" sz="2400"/>
              <a:t>          {asleep(s-&gt;queue)</a:t>
            </a:r>
            <a:endParaRPr lang="en-US" altLang="zh-CN" sz="2400"/>
          </a:p>
          <a:p>
            <a:pPr>
              <a:lnSpc>
                <a:spcPct val="90000"/>
              </a:lnSpc>
              <a:buNone/>
            </a:pPr>
            <a:r>
              <a:rPr lang="en-US" altLang="zh-CN" sz="2400"/>
              <a:t>           s-&gt;flag=0;</a:t>
            </a:r>
            <a:endParaRPr lang="en-US" altLang="zh-CN" sz="2400"/>
          </a:p>
          <a:p>
            <a:pPr>
              <a:lnSpc>
                <a:spcPct val="90000"/>
              </a:lnSpc>
              <a:buNone/>
            </a:pPr>
            <a:r>
              <a:rPr lang="en-US" altLang="zh-CN" sz="2400"/>
              <a:t>          goto CPU dispatcher;</a:t>
            </a:r>
            <a:endParaRPr lang="en-US" altLang="zh-CN" sz="2400"/>
          </a:p>
          <a:p>
            <a:pPr>
              <a:lnSpc>
                <a:spcPct val="90000"/>
              </a:lnSpc>
              <a:buNone/>
            </a:pPr>
            <a:r>
              <a:rPr lang="en-US" altLang="zh-CN" sz="2400"/>
              <a:t>          }else</a:t>
            </a:r>
            <a:endParaRPr lang="en-US" altLang="zh-CN" sz="2400"/>
          </a:p>
          <a:p>
            <a:pPr>
              <a:lnSpc>
                <a:spcPct val="90000"/>
              </a:lnSpc>
              <a:buNone/>
            </a:pPr>
            <a:r>
              <a:rPr lang="en-US" altLang="zh-CN" sz="2400"/>
              <a:t>              s-&gt;flag=0;</a:t>
            </a:r>
            <a:endParaRPr lang="en-US" altLang="zh-CN" sz="2400"/>
          </a:p>
          <a:p>
            <a:pPr>
              <a:lnSpc>
                <a:spcPct val="90000"/>
              </a:lnSpc>
              <a:buNone/>
            </a:pPr>
            <a:r>
              <a:rPr lang="en-US" altLang="zh-CN" sz="2400"/>
              <a:t>    }</a:t>
            </a:r>
            <a:endParaRPr lang="en-US" altLang="zh-CN" sz="2400"/>
          </a:p>
          <a:p>
            <a:pPr>
              <a:lnSpc>
                <a:spcPct val="90000"/>
              </a:lnSpc>
              <a:buNone/>
            </a:pPr>
            <a:endParaRPr lang="zh-CN" altLang="en-US" sz="2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标题 10241"/>
          <p:cNvSpPr>
            <a:spLocks noGrp="1"/>
          </p:cNvSpPr>
          <p:nvPr>
            <p:ph type="title"/>
          </p:nvPr>
        </p:nvSpPr>
        <p:spPr/>
        <p:txBody>
          <a:bodyPr anchor="b"/>
          <a:p>
            <a:r>
              <a:rPr lang="en-US" altLang="zh-CN" b="1"/>
              <a:t>4.1.3 </a:t>
            </a:r>
            <a:r>
              <a:rPr lang="zh-CN" altLang="en-US" b="1"/>
              <a:t>并发程序及其特性</a:t>
            </a:r>
            <a:endParaRPr lang="zh-CN" altLang="en-US" b="1"/>
          </a:p>
        </p:txBody>
      </p:sp>
      <p:sp>
        <p:nvSpPr>
          <p:cNvPr id="10243" name="文本占位符 10242"/>
          <p:cNvSpPr>
            <a:spLocks noGrp="1"/>
          </p:cNvSpPr>
          <p:nvPr>
            <p:ph type="body" idx="1"/>
          </p:nvPr>
        </p:nvSpPr>
        <p:spPr/>
        <p:txBody>
          <a:bodyPr/>
          <a:p>
            <a:r>
              <a:rPr lang="en-US" altLang="zh-CN" sz="4000" b="1"/>
              <a:t>4.1.3.1 </a:t>
            </a:r>
            <a:r>
              <a:rPr lang="zh-CN" altLang="en-US" sz="4000" b="1"/>
              <a:t>程序的并发执行</a:t>
            </a:r>
            <a:endParaRPr lang="zh-CN" altLang="en-US" sz="4000" b="1"/>
          </a:p>
          <a:p>
            <a:pPr lvl="1"/>
            <a:r>
              <a:rPr lang="en-US" altLang="zh-CN" sz="3600" b="1"/>
              <a:t>(1)</a:t>
            </a:r>
            <a:r>
              <a:rPr lang="zh-CN" altLang="en-US" sz="3600" b="1"/>
              <a:t>内部并发性</a:t>
            </a:r>
            <a:r>
              <a:rPr lang="en-US" altLang="zh-CN" sz="3600" b="1"/>
              <a:t>: </a:t>
            </a:r>
            <a:r>
              <a:rPr lang="zh-CN" altLang="en-US" sz="3600" b="1"/>
              <a:t>指一个程序内部的并发性。例：</a:t>
            </a:r>
            <a:endParaRPr lang="zh-CN" altLang="en-US" sz="3600" b="1"/>
          </a:p>
          <a:p>
            <a:pPr lvl="2"/>
            <a:r>
              <a:rPr lang="en-US" altLang="zh-CN" b="1"/>
              <a:t>S1</a:t>
            </a:r>
            <a:r>
              <a:rPr lang="zh-CN" altLang="en-US" b="1"/>
              <a:t>：</a:t>
            </a:r>
            <a:r>
              <a:rPr lang="en-US" altLang="zh-CN" b="1"/>
              <a:t>a:=x+2</a:t>
            </a:r>
            <a:r>
              <a:rPr lang="zh-CN" altLang="en-US" b="1"/>
              <a:t>；</a:t>
            </a:r>
            <a:endParaRPr lang="zh-CN" altLang="en-US" b="1"/>
          </a:p>
          <a:p>
            <a:pPr lvl="2"/>
            <a:r>
              <a:rPr lang="en-US" altLang="zh-CN" b="1"/>
              <a:t>S2</a:t>
            </a:r>
            <a:r>
              <a:rPr lang="zh-CN" altLang="en-US" b="1"/>
              <a:t>：</a:t>
            </a:r>
            <a:r>
              <a:rPr lang="en-US" altLang="zh-CN" b="1"/>
              <a:t>b:=y+4</a:t>
            </a:r>
            <a:r>
              <a:rPr lang="zh-CN" altLang="en-US" b="1"/>
              <a:t>；</a:t>
            </a:r>
            <a:endParaRPr lang="zh-CN" altLang="en-US" b="1"/>
          </a:p>
          <a:p>
            <a:pPr lvl="2"/>
            <a:r>
              <a:rPr lang="en-US" altLang="zh-CN" b="1"/>
              <a:t>S3</a:t>
            </a:r>
            <a:r>
              <a:rPr lang="zh-CN" altLang="en-US" b="1"/>
              <a:t>：</a:t>
            </a:r>
            <a:r>
              <a:rPr lang="en-US" altLang="zh-CN" b="1"/>
              <a:t>c:=a+b</a:t>
            </a:r>
            <a:r>
              <a:rPr lang="zh-CN" altLang="en-US" b="1"/>
              <a:t>；</a:t>
            </a:r>
            <a:endParaRPr lang="zh-CN" altLang="en-US" b="1"/>
          </a:p>
          <a:p>
            <a:pPr lvl="2"/>
            <a:r>
              <a:rPr lang="en-US" altLang="zh-CN" b="1"/>
              <a:t>S4</a:t>
            </a:r>
            <a:r>
              <a:rPr lang="zh-CN" altLang="en-US" b="1"/>
              <a:t>：</a:t>
            </a:r>
            <a:r>
              <a:rPr lang="en-US" altLang="zh-CN" b="1"/>
              <a:t>d:=c+6</a:t>
            </a:r>
            <a:r>
              <a:rPr lang="zh-CN" altLang="en-US" b="1"/>
              <a:t>；</a:t>
            </a:r>
            <a:endParaRPr lang="zh-CN" altLang="en-US" b="1"/>
          </a:p>
          <a:p>
            <a:pPr lvl="2"/>
            <a:r>
              <a:rPr lang="en-US" altLang="zh-CN" b="1"/>
              <a:t>S5</a:t>
            </a:r>
            <a:r>
              <a:rPr lang="zh-CN" altLang="en-US" b="1"/>
              <a:t>：</a:t>
            </a:r>
            <a:r>
              <a:rPr lang="en-US" altLang="zh-CN" b="1"/>
              <a:t>e:=c-d</a:t>
            </a:r>
            <a:r>
              <a:rPr lang="zh-CN" altLang="en-US" b="1"/>
              <a:t>；</a:t>
            </a:r>
            <a:endParaRPr lang="zh-CN" altLang="en-US" b="1"/>
          </a:p>
          <a:p>
            <a:endParaRPr lang="zh-CN" altLang="en-US" sz="4000" b="1"/>
          </a:p>
        </p:txBody>
      </p:sp>
      <p:grpSp>
        <p:nvGrpSpPr>
          <p:cNvPr id="10244" name="组合 10243"/>
          <p:cNvGrpSpPr/>
          <p:nvPr/>
        </p:nvGrpSpPr>
        <p:grpSpPr>
          <a:xfrm>
            <a:off x="5075238" y="4365625"/>
            <a:ext cx="2881312" cy="1296988"/>
            <a:chOff x="0" y="0"/>
            <a:chExt cx="3560" cy="1520"/>
          </a:xfrm>
        </p:grpSpPr>
        <p:sp>
          <p:nvSpPr>
            <p:cNvPr id="10245" name="椭圆 10244"/>
            <p:cNvSpPr/>
            <p:nvPr/>
          </p:nvSpPr>
          <p:spPr>
            <a:xfrm>
              <a:off x="30" y="1010"/>
              <a:ext cx="510" cy="510"/>
            </a:xfrm>
            <a:prstGeom prst="ellipse">
              <a:avLst/>
            </a:prstGeom>
            <a:solidFill>
              <a:srgbClr val="FFFFFF"/>
            </a:solidFill>
            <a:ln w="9525" cap="flat" cmpd="sng">
              <a:solidFill>
                <a:srgbClr val="000000"/>
              </a:solidFill>
              <a:prstDash val="solid"/>
              <a:headEnd type="none" w="med" len="med"/>
              <a:tailEnd type="none" w="med" len="med"/>
            </a:ln>
          </p:spPr>
          <p:txBody>
            <a:bodyPr/>
            <a:p>
              <a:pPr algn="just"/>
              <a:r>
                <a:rPr lang="en-US" altLang="zh-CN" sz="1800">
                  <a:latin typeface="Times New Roman" panose="02020603050405020304" pitchFamily="18" charset="0"/>
                </a:rPr>
                <a:t>2</a:t>
              </a:r>
              <a:endParaRPr lang="en-US" altLang="zh-CN" sz="4000">
                <a:latin typeface="Tahoma" panose="020B0604030504040204" pitchFamily="34" charset="0"/>
              </a:endParaRPr>
            </a:p>
          </p:txBody>
        </p:sp>
        <p:sp>
          <p:nvSpPr>
            <p:cNvPr id="10246" name="椭圆 10245"/>
            <p:cNvSpPr/>
            <p:nvPr/>
          </p:nvSpPr>
          <p:spPr>
            <a:xfrm>
              <a:off x="0" y="0"/>
              <a:ext cx="510" cy="510"/>
            </a:xfrm>
            <a:prstGeom prst="ellipse">
              <a:avLst/>
            </a:prstGeom>
            <a:solidFill>
              <a:srgbClr val="FFFFFF"/>
            </a:solidFill>
            <a:ln w="9525" cap="flat" cmpd="sng">
              <a:solidFill>
                <a:srgbClr val="000000"/>
              </a:solidFill>
              <a:prstDash val="solid"/>
              <a:headEnd type="none" w="med" len="med"/>
              <a:tailEnd type="none" w="med" len="med"/>
            </a:ln>
          </p:spPr>
          <p:txBody>
            <a:bodyPr/>
            <a:p>
              <a:pPr algn="just"/>
              <a:r>
                <a:rPr lang="en-US" altLang="zh-CN" sz="1600">
                  <a:latin typeface="Times New Roman" panose="02020603050405020304" pitchFamily="18" charset="0"/>
                </a:rPr>
                <a:t>1</a:t>
              </a:r>
              <a:endParaRPr lang="en-US" altLang="zh-CN" sz="3600">
                <a:latin typeface="Tahoma" panose="020B0604030504040204" pitchFamily="34" charset="0"/>
              </a:endParaRPr>
            </a:p>
          </p:txBody>
        </p:sp>
        <p:sp>
          <p:nvSpPr>
            <p:cNvPr id="10247" name="椭圆 10246"/>
            <p:cNvSpPr/>
            <p:nvPr/>
          </p:nvSpPr>
          <p:spPr>
            <a:xfrm>
              <a:off x="2150" y="956"/>
              <a:ext cx="510" cy="510"/>
            </a:xfrm>
            <a:prstGeom prst="ellipse">
              <a:avLst/>
            </a:prstGeom>
            <a:solidFill>
              <a:srgbClr val="FFFFFF"/>
            </a:solidFill>
            <a:ln w="9525" cap="flat" cmpd="sng">
              <a:solidFill>
                <a:srgbClr val="000000"/>
              </a:solidFill>
              <a:prstDash val="solid"/>
              <a:headEnd type="none" w="med" len="med"/>
              <a:tailEnd type="none" w="med" len="med"/>
            </a:ln>
          </p:spPr>
          <p:txBody>
            <a:bodyPr/>
            <a:p>
              <a:pPr algn="just"/>
              <a:r>
                <a:rPr lang="en-US" altLang="zh-CN" sz="1800">
                  <a:latin typeface="Times New Roman" panose="02020603050405020304" pitchFamily="18" charset="0"/>
                </a:rPr>
                <a:t>4</a:t>
              </a:r>
              <a:endParaRPr lang="en-US" altLang="zh-CN" sz="4000">
                <a:latin typeface="Tahoma" panose="020B0604030504040204" pitchFamily="34" charset="0"/>
              </a:endParaRPr>
            </a:p>
          </p:txBody>
        </p:sp>
        <p:sp>
          <p:nvSpPr>
            <p:cNvPr id="10248" name="椭圆 10247"/>
            <p:cNvSpPr/>
            <p:nvPr/>
          </p:nvSpPr>
          <p:spPr>
            <a:xfrm>
              <a:off x="1160" y="490"/>
              <a:ext cx="510" cy="510"/>
            </a:xfrm>
            <a:prstGeom prst="ellipse">
              <a:avLst/>
            </a:prstGeom>
            <a:solidFill>
              <a:srgbClr val="FFFFFF"/>
            </a:solidFill>
            <a:ln w="9525" cap="flat" cmpd="sng">
              <a:solidFill>
                <a:srgbClr val="000000"/>
              </a:solidFill>
              <a:prstDash val="solid"/>
              <a:headEnd type="none" w="med" len="med"/>
              <a:tailEnd type="none" w="med" len="med"/>
            </a:ln>
          </p:spPr>
          <p:txBody>
            <a:bodyPr/>
            <a:p>
              <a:pPr algn="just"/>
              <a:r>
                <a:rPr lang="en-US" altLang="zh-CN" sz="1800">
                  <a:latin typeface="Times New Roman" panose="02020603050405020304" pitchFamily="18" charset="0"/>
                </a:rPr>
                <a:t>3</a:t>
              </a:r>
              <a:endParaRPr lang="en-US" altLang="zh-CN" sz="4000">
                <a:latin typeface="Tahoma" panose="020B0604030504040204" pitchFamily="34" charset="0"/>
              </a:endParaRPr>
            </a:p>
          </p:txBody>
        </p:sp>
        <p:sp>
          <p:nvSpPr>
            <p:cNvPr id="10249" name="椭圆 10248"/>
            <p:cNvSpPr/>
            <p:nvPr/>
          </p:nvSpPr>
          <p:spPr>
            <a:xfrm>
              <a:off x="3050" y="320"/>
              <a:ext cx="510" cy="510"/>
            </a:xfrm>
            <a:prstGeom prst="ellipse">
              <a:avLst/>
            </a:prstGeom>
            <a:solidFill>
              <a:srgbClr val="FFFFFF"/>
            </a:solidFill>
            <a:ln w="9525" cap="flat" cmpd="sng">
              <a:solidFill>
                <a:srgbClr val="000000"/>
              </a:solidFill>
              <a:prstDash val="solid"/>
              <a:headEnd type="none" w="med" len="med"/>
              <a:tailEnd type="none" w="med" len="med"/>
            </a:ln>
          </p:spPr>
          <p:txBody>
            <a:bodyPr/>
            <a:p>
              <a:pPr algn="just"/>
              <a:r>
                <a:rPr lang="en-US" altLang="zh-CN" sz="1800">
                  <a:latin typeface="Times New Roman" panose="02020603050405020304" pitchFamily="18" charset="0"/>
                </a:rPr>
                <a:t>5</a:t>
              </a:r>
              <a:endParaRPr lang="en-US" altLang="zh-CN" sz="1800">
                <a:latin typeface="Times New Roman" panose="02020603050405020304" pitchFamily="18" charset="0"/>
              </a:endParaRPr>
            </a:p>
            <a:p>
              <a:endParaRPr lang="zh-CN" altLang="en-US" sz="3600">
                <a:latin typeface="Tahoma" panose="020B0604030504040204" pitchFamily="34" charset="0"/>
              </a:endParaRPr>
            </a:p>
          </p:txBody>
        </p:sp>
        <p:sp>
          <p:nvSpPr>
            <p:cNvPr id="10250" name="直接连接符 10249"/>
            <p:cNvSpPr/>
            <p:nvPr/>
          </p:nvSpPr>
          <p:spPr>
            <a:xfrm>
              <a:off x="1640" y="890"/>
              <a:ext cx="520" cy="220"/>
            </a:xfrm>
            <a:prstGeom prst="line">
              <a:avLst/>
            </a:prstGeom>
            <a:ln w="9525" cap="flat" cmpd="sng">
              <a:solidFill>
                <a:srgbClr val="000000"/>
              </a:solidFill>
              <a:prstDash val="solid"/>
              <a:headEnd type="none" w="med" len="med"/>
              <a:tailEnd type="triangle" w="med" len="med"/>
            </a:ln>
          </p:spPr>
        </p:sp>
        <p:sp>
          <p:nvSpPr>
            <p:cNvPr id="10251" name="直接连接符 10250"/>
            <p:cNvSpPr/>
            <p:nvPr/>
          </p:nvSpPr>
          <p:spPr>
            <a:xfrm flipV="1">
              <a:off x="540" y="910"/>
              <a:ext cx="680" cy="300"/>
            </a:xfrm>
            <a:prstGeom prst="line">
              <a:avLst/>
            </a:prstGeom>
            <a:ln w="9525" cap="flat" cmpd="sng">
              <a:solidFill>
                <a:srgbClr val="000000"/>
              </a:solidFill>
              <a:prstDash val="solid"/>
              <a:headEnd type="none" w="med" len="med"/>
              <a:tailEnd type="triangle" w="med" len="med"/>
            </a:ln>
          </p:spPr>
        </p:sp>
        <p:sp>
          <p:nvSpPr>
            <p:cNvPr id="10252" name="直接连接符 10251"/>
            <p:cNvSpPr/>
            <p:nvPr/>
          </p:nvSpPr>
          <p:spPr>
            <a:xfrm>
              <a:off x="500" y="350"/>
              <a:ext cx="700" cy="260"/>
            </a:xfrm>
            <a:prstGeom prst="line">
              <a:avLst/>
            </a:prstGeom>
            <a:ln w="9525" cap="flat" cmpd="sng">
              <a:solidFill>
                <a:srgbClr val="000000"/>
              </a:solidFill>
              <a:prstDash val="solid"/>
              <a:headEnd type="none" w="med" len="med"/>
              <a:tailEnd type="triangle" w="med" len="med"/>
            </a:ln>
          </p:spPr>
        </p:sp>
        <p:sp>
          <p:nvSpPr>
            <p:cNvPr id="10253" name="直接连接符 10252"/>
            <p:cNvSpPr/>
            <p:nvPr/>
          </p:nvSpPr>
          <p:spPr>
            <a:xfrm flipV="1">
              <a:off x="1640" y="490"/>
              <a:ext cx="1420" cy="140"/>
            </a:xfrm>
            <a:prstGeom prst="line">
              <a:avLst/>
            </a:prstGeom>
            <a:ln w="9525" cap="flat" cmpd="sng">
              <a:solidFill>
                <a:srgbClr val="000000"/>
              </a:solidFill>
              <a:prstDash val="solid"/>
              <a:headEnd type="none" w="med" len="med"/>
              <a:tailEnd type="triangle" w="med" len="med"/>
            </a:ln>
          </p:spPr>
        </p:sp>
        <p:sp>
          <p:nvSpPr>
            <p:cNvPr id="10254" name="直接连接符 10253"/>
            <p:cNvSpPr/>
            <p:nvPr/>
          </p:nvSpPr>
          <p:spPr>
            <a:xfrm flipV="1">
              <a:off x="2620" y="750"/>
              <a:ext cx="480" cy="336"/>
            </a:xfrm>
            <a:prstGeom prst="line">
              <a:avLst/>
            </a:prstGeom>
            <a:ln w="9525" cap="flat" cmpd="sng">
              <a:solidFill>
                <a:srgbClr val="000000"/>
              </a:solidFill>
              <a:prstDash val="solid"/>
              <a:headEnd type="none" w="med" len="med"/>
              <a:tailEnd type="triangle" w="med" len="med"/>
            </a:ln>
          </p:spPr>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2706" name="标题 72705"/>
          <p:cNvSpPr>
            <a:spLocks noGrp="1"/>
          </p:cNvSpPr>
          <p:nvPr>
            <p:ph type="title"/>
          </p:nvPr>
        </p:nvSpPr>
        <p:spPr/>
        <p:txBody>
          <a:bodyPr anchor="b"/>
          <a:p>
            <a:r>
              <a:rPr lang="zh-CN" altLang="en-US" sz="4000" b="1"/>
              <a:t>用</a:t>
            </a:r>
            <a:r>
              <a:rPr lang="en-US" altLang="zh-CN" sz="4000" b="1"/>
              <a:t>TS</a:t>
            </a:r>
            <a:r>
              <a:rPr lang="zh-CN" altLang="en-US" sz="4000" b="1"/>
              <a:t>、</a:t>
            </a:r>
            <a:r>
              <a:rPr lang="en-US" altLang="zh-CN" sz="4000" b="1"/>
              <a:t>swap</a:t>
            </a:r>
            <a:r>
              <a:rPr lang="zh-CN" altLang="en-US" sz="4000" b="1"/>
              <a:t>指令实现</a:t>
            </a:r>
            <a:r>
              <a:rPr lang="en-US" altLang="zh-CN" sz="4000" b="1"/>
              <a:t>P</a:t>
            </a:r>
            <a:r>
              <a:rPr lang="zh-CN" altLang="en-US" sz="4000" b="1"/>
              <a:t>、</a:t>
            </a:r>
            <a:r>
              <a:rPr lang="en-US" altLang="zh-CN" sz="4000" b="1"/>
              <a:t>V</a:t>
            </a:r>
            <a:r>
              <a:rPr lang="zh-CN" altLang="en-US" sz="4000" b="1"/>
              <a:t>操作</a:t>
            </a:r>
            <a:endParaRPr lang="zh-CN" altLang="en-US" sz="4000" b="1"/>
          </a:p>
        </p:txBody>
      </p:sp>
      <p:sp>
        <p:nvSpPr>
          <p:cNvPr id="72707" name="文本占位符 72706"/>
          <p:cNvSpPr>
            <a:spLocks noGrp="1"/>
          </p:cNvSpPr>
          <p:nvPr>
            <p:ph type="body" idx="1"/>
          </p:nvPr>
        </p:nvSpPr>
        <p:spPr/>
        <p:txBody>
          <a:bodyPr/>
          <a:p>
            <a:pPr>
              <a:lnSpc>
                <a:spcPct val="80000"/>
              </a:lnSpc>
              <a:buNone/>
            </a:pPr>
            <a:r>
              <a:rPr lang="en-US" altLang="zh-CN" sz="2800"/>
              <a:t>void V(semaphore *s)</a:t>
            </a:r>
            <a:endParaRPr lang="en-US" altLang="zh-CN" sz="2800"/>
          </a:p>
          <a:p>
            <a:pPr>
              <a:lnSpc>
                <a:spcPct val="80000"/>
              </a:lnSpc>
              <a:buNone/>
            </a:pPr>
            <a:r>
              <a:rPr lang="en-US" altLang="zh-CN" sz="2800"/>
              <a:t>    {while(TS(s-&gt;flag)); </a:t>
            </a:r>
            <a:endParaRPr lang="en-US" altLang="zh-CN" sz="2800"/>
          </a:p>
          <a:p>
            <a:pPr>
              <a:lnSpc>
                <a:spcPct val="80000"/>
              </a:lnSpc>
              <a:buNone/>
            </a:pPr>
            <a:r>
              <a:rPr lang="en-US" altLang="zh-CN" sz="2800"/>
              <a:t>     s-&gt;value++;</a:t>
            </a:r>
            <a:endParaRPr lang="en-US" altLang="zh-CN" sz="2800"/>
          </a:p>
          <a:p>
            <a:pPr>
              <a:lnSpc>
                <a:spcPct val="80000"/>
              </a:lnSpc>
              <a:buNone/>
            </a:pPr>
            <a:r>
              <a:rPr lang="en-US" altLang="zh-CN" sz="2800"/>
              <a:t>      if (s-&gt;value≤0)</a:t>
            </a:r>
            <a:endParaRPr lang="en-US" altLang="zh-CN" sz="2800"/>
          </a:p>
          <a:p>
            <a:pPr>
              <a:lnSpc>
                <a:spcPct val="80000"/>
              </a:lnSpc>
              <a:buNone/>
            </a:pPr>
            <a:r>
              <a:rPr lang="en-US" altLang="zh-CN" sz="2800"/>
              <a:t>          {wakeup(s-&gt;queue)</a:t>
            </a:r>
            <a:endParaRPr lang="en-US" altLang="zh-CN" sz="2800"/>
          </a:p>
          <a:p>
            <a:pPr>
              <a:lnSpc>
                <a:spcPct val="80000"/>
              </a:lnSpc>
              <a:buNone/>
            </a:pPr>
            <a:r>
              <a:rPr lang="en-US" altLang="zh-CN" sz="2800"/>
              <a:t>            s-&gt;flag=0;</a:t>
            </a:r>
            <a:endParaRPr lang="en-US" altLang="zh-CN" sz="2800"/>
          </a:p>
          <a:p>
            <a:pPr>
              <a:lnSpc>
                <a:spcPct val="80000"/>
              </a:lnSpc>
              <a:buNone/>
            </a:pPr>
            <a:r>
              <a:rPr lang="en-US" altLang="zh-CN" sz="2800"/>
              <a:t>          }else</a:t>
            </a:r>
            <a:endParaRPr lang="en-US" altLang="zh-CN" sz="2800"/>
          </a:p>
          <a:p>
            <a:pPr>
              <a:lnSpc>
                <a:spcPct val="80000"/>
              </a:lnSpc>
              <a:buNone/>
            </a:pPr>
            <a:r>
              <a:rPr lang="en-US" altLang="zh-CN" sz="2800"/>
              <a:t>             s-&gt;flag=0;</a:t>
            </a:r>
            <a:endParaRPr lang="en-US" altLang="zh-CN" sz="2800"/>
          </a:p>
          <a:p>
            <a:pPr>
              <a:lnSpc>
                <a:spcPct val="80000"/>
              </a:lnSpc>
              <a:buNone/>
            </a:pPr>
            <a:r>
              <a:rPr lang="en-US" altLang="zh-CN" sz="2800"/>
              <a:t>}</a:t>
            </a:r>
            <a:endParaRPr lang="en-US" altLang="zh-CN" sz="2800"/>
          </a:p>
          <a:p>
            <a:pPr>
              <a:lnSpc>
                <a:spcPct val="80000"/>
              </a:lnSpc>
              <a:buNone/>
            </a:pPr>
            <a:endParaRPr lang="zh-CN" altLang="en-US" sz="280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0" name="矩形 73729"/>
          <p:cNvSpPr/>
          <p:nvPr/>
        </p:nvSpPr>
        <p:spPr>
          <a:xfrm>
            <a:off x="685800" y="609600"/>
            <a:ext cx="7772400" cy="1143000"/>
          </a:xfrm>
          <a:prstGeom prst="rect">
            <a:avLst/>
          </a:prstGeom>
          <a:noFill/>
          <a:ln w="9525">
            <a:noFill/>
          </a:ln>
        </p:spPr>
        <p:txBody>
          <a:bodyPr lIns="92075" tIns="46038" rIns="92075" bIns="46038" anchor="ctr"/>
          <a:p>
            <a:pPr algn="ctr"/>
            <a:r>
              <a:rPr lang="zh-CN" altLang="en-US" sz="4400">
                <a:solidFill>
                  <a:schemeClr val="tx2"/>
                </a:solidFill>
                <a:effectLst>
                  <a:outerShdw blurRad="38100" dist="38100" dir="2700000">
                    <a:srgbClr val="C0C0C0"/>
                  </a:outerShdw>
                </a:effectLst>
                <a:latin typeface="Arial" panose="020B0604020202020204" pitchFamily="34" charset="0"/>
              </a:rPr>
              <a:t>用信号量和</a:t>
            </a:r>
            <a:r>
              <a:rPr lang="en-US" altLang="zh-CN" sz="4400">
                <a:solidFill>
                  <a:schemeClr val="tx2"/>
                </a:solidFill>
                <a:effectLst>
                  <a:outerShdw blurRad="38100" dist="38100" dir="2700000">
                    <a:srgbClr val="C0C0C0"/>
                  </a:outerShdw>
                </a:effectLst>
                <a:latin typeface="Arial" panose="020B0604020202020204" pitchFamily="34" charset="0"/>
              </a:rPr>
              <a:t>P</a:t>
            </a:r>
            <a:r>
              <a:rPr lang="zh-CN" altLang="en-US" sz="4400">
                <a:solidFill>
                  <a:schemeClr val="tx2"/>
                </a:solidFill>
                <a:effectLst>
                  <a:outerShdw blurRad="38100" dist="38100" dir="2700000">
                    <a:srgbClr val="C0C0C0"/>
                  </a:outerShdw>
                </a:effectLst>
                <a:latin typeface="Arial" panose="020B0604020202020204" pitchFamily="34" charset="0"/>
              </a:rPr>
              <a:t>、</a:t>
            </a:r>
            <a:r>
              <a:rPr lang="en-US" altLang="zh-CN" sz="4400">
                <a:solidFill>
                  <a:schemeClr val="tx2"/>
                </a:solidFill>
                <a:effectLst>
                  <a:outerShdw blurRad="38100" dist="38100" dir="2700000">
                    <a:srgbClr val="C0C0C0"/>
                  </a:outerShdw>
                </a:effectLst>
                <a:latin typeface="Arial" panose="020B0604020202020204" pitchFamily="34" charset="0"/>
              </a:rPr>
              <a:t>V</a:t>
            </a:r>
            <a:r>
              <a:rPr lang="zh-CN" altLang="en-US" sz="4400">
                <a:solidFill>
                  <a:schemeClr val="tx2"/>
                </a:solidFill>
                <a:effectLst>
                  <a:outerShdw blurRad="38100" dist="38100" dir="2700000">
                    <a:srgbClr val="C0C0C0"/>
                  </a:outerShdw>
                </a:effectLst>
                <a:latin typeface="Arial" panose="020B0604020202020204" pitchFamily="34" charset="0"/>
              </a:rPr>
              <a:t>实现进程互斥</a:t>
            </a:r>
            <a:endParaRPr lang="zh-CN" altLang="en-US" sz="4400">
              <a:solidFill>
                <a:schemeClr val="tx2"/>
              </a:solidFill>
              <a:effectLst>
                <a:outerShdw blurRad="38100" dist="38100" dir="2700000">
                  <a:srgbClr val="C0C0C0"/>
                </a:outerShdw>
              </a:effectLst>
              <a:latin typeface="Arial" panose="020B0604020202020204" pitchFamily="34" charset="0"/>
            </a:endParaRPr>
          </a:p>
        </p:txBody>
      </p:sp>
      <p:sp>
        <p:nvSpPr>
          <p:cNvPr id="73731" name="文本框 73730"/>
          <p:cNvSpPr txBox="1"/>
          <p:nvPr/>
        </p:nvSpPr>
        <p:spPr>
          <a:xfrm>
            <a:off x="762000" y="2200275"/>
            <a:ext cx="7696200" cy="3195638"/>
          </a:xfrm>
          <a:prstGeom prst="rect">
            <a:avLst/>
          </a:prstGeom>
          <a:noFill/>
          <a:ln w="9525">
            <a:noFill/>
          </a:ln>
        </p:spPr>
        <p:txBody>
          <a:bodyPr>
            <a:spAutoFit/>
          </a:bodyPr>
          <a:p>
            <a:pPr>
              <a:spcBef>
                <a:spcPct val="50000"/>
              </a:spcBef>
            </a:pPr>
            <a:r>
              <a:rPr lang="en-US" altLang="zh-CN" sz="2400">
                <a:latin typeface="Comic Sans MS" panose="030F0702030302020204" pitchFamily="66" charset="0"/>
              </a:rPr>
              <a:t>Var mutex: semaphore; (</a:t>
            </a:r>
            <a:r>
              <a:rPr lang="zh-CN" altLang="en-US" sz="2400">
                <a:latin typeface="Comic Sans MS" panose="030F0702030302020204" pitchFamily="66" charset="0"/>
              </a:rPr>
              <a:t>初值</a:t>
            </a:r>
            <a:r>
              <a:rPr lang="en-US" altLang="zh-CN" sz="2400">
                <a:latin typeface="Comic Sans MS" panose="030F0702030302020204" pitchFamily="66" charset="0"/>
              </a:rPr>
              <a:t>=1</a:t>
            </a:r>
            <a:r>
              <a:rPr lang="zh-CN" altLang="en-US" sz="2400">
                <a:latin typeface="Comic Sans MS" panose="030F0702030302020204" pitchFamily="66" charset="0"/>
              </a:rPr>
              <a:t>）</a:t>
            </a:r>
            <a:endParaRPr lang="zh-CN" altLang="en-US" sz="2400">
              <a:latin typeface="Times New Roman" panose="02020603050405020304" pitchFamily="18" charset="0"/>
            </a:endParaRPr>
          </a:p>
          <a:p>
            <a:pPr>
              <a:spcBef>
                <a:spcPct val="50000"/>
              </a:spcBef>
            </a:pPr>
            <a:endParaRPr lang="zh-CN" altLang="en-US" sz="2400">
              <a:latin typeface="Times New Roman" panose="02020603050405020304" pitchFamily="18" charset="0"/>
            </a:endParaRPr>
          </a:p>
          <a:p>
            <a:pPr>
              <a:spcBef>
                <a:spcPct val="50000"/>
              </a:spcBef>
            </a:pPr>
            <a:r>
              <a:rPr lang="zh-CN" altLang="en-US" sz="2400">
                <a:latin typeface="Times New Roman" panose="02020603050405020304" pitchFamily="18" charset="0"/>
              </a:rPr>
              <a:t>                         </a:t>
            </a:r>
            <a:r>
              <a:rPr lang="en-US" altLang="zh-CN" sz="2400">
                <a:latin typeface="Comic Sans MS" panose="030F0702030302020204" pitchFamily="66" charset="0"/>
              </a:rPr>
              <a:t>shared x,y,z:integer;</a:t>
            </a:r>
            <a:endParaRPr lang="en-US" altLang="zh-CN" sz="2400">
              <a:latin typeface="Times New Roman" panose="02020603050405020304" pitchFamily="18" charset="0"/>
            </a:endParaRPr>
          </a:p>
          <a:p>
            <a:pPr>
              <a:spcBef>
                <a:spcPct val="50000"/>
              </a:spcBef>
            </a:pPr>
            <a:endParaRPr lang="en-US" altLang="zh-CN" sz="2400">
              <a:latin typeface="Times New Roman" panose="02020603050405020304" pitchFamily="18" charset="0"/>
            </a:endParaRPr>
          </a:p>
          <a:p>
            <a:pPr>
              <a:spcBef>
                <a:spcPct val="50000"/>
              </a:spcBef>
            </a:pP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CR1                CR2                  CRn</a:t>
            </a:r>
            <a:endParaRPr lang="en-US" altLang="zh-CN" sz="2400">
              <a:latin typeface="Comic Sans MS" panose="030F0702030302020204" pitchFamily="66" charset="0"/>
            </a:endParaRPr>
          </a:p>
        </p:txBody>
      </p:sp>
      <p:sp>
        <p:nvSpPr>
          <p:cNvPr id="73732" name="未知"/>
          <p:cNvSpPr/>
          <p:nvPr/>
        </p:nvSpPr>
        <p:spPr>
          <a:xfrm>
            <a:off x="1828800" y="3800475"/>
            <a:ext cx="1981200" cy="1447800"/>
          </a:xfrm>
          <a:custGeom>
            <a:avLst/>
            <a:gdLst/>
            <a:ahLst/>
            <a:cxnLst/>
            <a:pathLst>
              <a:path w="1248" h="912">
                <a:moveTo>
                  <a:pt x="0" y="912"/>
                </a:moveTo>
                <a:cubicBezTo>
                  <a:pt x="140" y="880"/>
                  <a:pt x="280" y="848"/>
                  <a:pt x="384" y="768"/>
                </a:cubicBezTo>
                <a:cubicBezTo>
                  <a:pt x="488" y="688"/>
                  <a:pt x="552" y="528"/>
                  <a:pt x="624" y="432"/>
                </a:cubicBezTo>
                <a:cubicBezTo>
                  <a:pt x="696" y="336"/>
                  <a:pt x="712" y="264"/>
                  <a:pt x="816" y="192"/>
                </a:cubicBezTo>
                <a:cubicBezTo>
                  <a:pt x="920" y="120"/>
                  <a:pt x="1176" y="32"/>
                  <a:pt x="1248" y="0"/>
                </a:cubicBezTo>
              </a:path>
            </a:pathLst>
          </a:custGeom>
          <a:noFill/>
          <a:ln w="9525" cap="flat" cmpd="sng">
            <a:solidFill>
              <a:schemeClr val="tx1"/>
            </a:solidFill>
            <a:prstDash val="solid"/>
            <a:headEnd type="none" w="med" len="med"/>
            <a:tailEnd type="stealth" w="med" len="med"/>
          </a:ln>
        </p:spPr>
        <p:txBody>
          <a:bodyPr/>
          <a:p>
            <a:endParaRPr lang="zh-CN" altLang="en-US"/>
          </a:p>
        </p:txBody>
      </p:sp>
      <p:sp>
        <p:nvSpPr>
          <p:cNvPr id="73733" name="未知"/>
          <p:cNvSpPr/>
          <p:nvPr/>
        </p:nvSpPr>
        <p:spPr>
          <a:xfrm>
            <a:off x="4330700" y="3876675"/>
            <a:ext cx="622300" cy="1295400"/>
          </a:xfrm>
          <a:custGeom>
            <a:avLst/>
            <a:gdLst/>
            <a:ahLst/>
            <a:cxnLst/>
            <a:pathLst>
              <a:path w="392" h="816">
                <a:moveTo>
                  <a:pt x="0" y="816"/>
                </a:moveTo>
                <a:cubicBezTo>
                  <a:pt x="88" y="812"/>
                  <a:pt x="176" y="808"/>
                  <a:pt x="240" y="768"/>
                </a:cubicBezTo>
                <a:cubicBezTo>
                  <a:pt x="304" y="728"/>
                  <a:pt x="376" y="648"/>
                  <a:pt x="384" y="576"/>
                </a:cubicBezTo>
                <a:cubicBezTo>
                  <a:pt x="392" y="504"/>
                  <a:pt x="352" y="432"/>
                  <a:pt x="288" y="336"/>
                </a:cubicBezTo>
                <a:cubicBezTo>
                  <a:pt x="224" y="240"/>
                  <a:pt x="112" y="120"/>
                  <a:pt x="0" y="0"/>
                </a:cubicBezTo>
              </a:path>
            </a:pathLst>
          </a:custGeom>
          <a:noFill/>
          <a:ln w="9525" cap="flat" cmpd="sng">
            <a:solidFill>
              <a:schemeClr val="tx1"/>
            </a:solidFill>
            <a:prstDash val="solid"/>
            <a:headEnd type="none" w="med" len="med"/>
            <a:tailEnd type="arrow" w="med" len="med"/>
          </a:ln>
        </p:spPr>
        <p:txBody>
          <a:bodyPr/>
          <a:p>
            <a:endParaRPr lang="zh-CN" altLang="en-US"/>
          </a:p>
        </p:txBody>
      </p:sp>
      <p:sp>
        <p:nvSpPr>
          <p:cNvPr id="73734" name="未知"/>
          <p:cNvSpPr/>
          <p:nvPr/>
        </p:nvSpPr>
        <p:spPr>
          <a:xfrm>
            <a:off x="5105400" y="3876675"/>
            <a:ext cx="1676400" cy="1333500"/>
          </a:xfrm>
          <a:custGeom>
            <a:avLst/>
            <a:gdLst/>
            <a:ahLst/>
            <a:cxnLst/>
            <a:pathLst>
              <a:path w="1056" h="840">
                <a:moveTo>
                  <a:pt x="1056" y="816"/>
                </a:moveTo>
                <a:cubicBezTo>
                  <a:pt x="952" y="828"/>
                  <a:pt x="848" y="840"/>
                  <a:pt x="768" y="768"/>
                </a:cubicBezTo>
                <a:cubicBezTo>
                  <a:pt x="688" y="696"/>
                  <a:pt x="704" y="512"/>
                  <a:pt x="576" y="384"/>
                </a:cubicBezTo>
                <a:cubicBezTo>
                  <a:pt x="448" y="256"/>
                  <a:pt x="224" y="128"/>
                  <a:pt x="0" y="0"/>
                </a:cubicBezTo>
              </a:path>
            </a:pathLst>
          </a:custGeom>
          <a:noFill/>
          <a:ln w="9525" cap="flat" cmpd="sng">
            <a:solidFill>
              <a:schemeClr val="tx1"/>
            </a:solidFill>
            <a:prstDash val="solid"/>
            <a:headEnd type="none" w="med" len="med"/>
            <a:tailEnd type="arrow" w="med" len="med"/>
          </a:ln>
        </p:spPr>
        <p:txBody>
          <a:bodyPr/>
          <a:p>
            <a:endParaRPr lang="zh-CN" altLang="en-US"/>
          </a:p>
        </p:txBody>
      </p:sp>
      <p:sp>
        <p:nvSpPr>
          <p:cNvPr id="73735" name="文本框 73734"/>
          <p:cNvSpPr txBox="1"/>
          <p:nvPr/>
        </p:nvSpPr>
        <p:spPr>
          <a:xfrm>
            <a:off x="5334000" y="4953000"/>
            <a:ext cx="762000" cy="457200"/>
          </a:xfrm>
          <a:prstGeom prst="rect">
            <a:avLst/>
          </a:prstGeom>
          <a:noFill/>
          <a:ln w="9525">
            <a:noFill/>
          </a:ln>
        </p:spPr>
        <p:txBody>
          <a:bodyPr>
            <a:spAutoFit/>
          </a:bodyPr>
          <a:p>
            <a:pPr>
              <a:spcBef>
                <a:spcPct val="50000"/>
              </a:spcBef>
            </a:pPr>
            <a:r>
              <a:rPr lang="en-US" altLang="zh-CN" sz="2400">
                <a:latin typeface="Comic Sans MS" panose="030F0702030302020204" pitchFamily="66" charset="0"/>
              </a:rPr>
              <a:t>……</a:t>
            </a:r>
            <a:endParaRPr lang="en-US" altLang="zh-CN" sz="2400">
              <a:latin typeface="Comic Sans MS" panose="030F0702030302020204" pitchFamily="66"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54" name="标题 74753"/>
          <p:cNvSpPr>
            <a:spLocks noGrp="1"/>
          </p:cNvSpPr>
          <p:nvPr>
            <p:ph type="title"/>
          </p:nvPr>
        </p:nvSpPr>
        <p:spPr/>
        <p:txBody>
          <a:bodyPr anchor="b"/>
          <a:p>
            <a:r>
              <a:rPr lang="zh-CN" altLang="en-US" b="1"/>
              <a:t>用信号灯实现进程互斥</a:t>
            </a:r>
            <a:endParaRPr lang="zh-CN" altLang="en-US" b="1"/>
          </a:p>
        </p:txBody>
      </p:sp>
      <p:sp>
        <p:nvSpPr>
          <p:cNvPr id="74755" name="文本框 74754"/>
          <p:cNvSpPr txBox="1"/>
          <p:nvPr/>
        </p:nvSpPr>
        <p:spPr>
          <a:xfrm>
            <a:off x="762000" y="2200275"/>
            <a:ext cx="7696200" cy="3743325"/>
          </a:xfrm>
          <a:prstGeom prst="rect">
            <a:avLst/>
          </a:prstGeom>
          <a:noFill/>
          <a:ln w="9525">
            <a:noFill/>
          </a:ln>
        </p:spPr>
        <p:txBody>
          <a:bodyPr>
            <a:spAutoFit/>
          </a:bodyPr>
          <a:p>
            <a:pPr>
              <a:spcBef>
                <a:spcPct val="50000"/>
              </a:spcBef>
            </a:pPr>
            <a:r>
              <a:rPr lang="en-US" altLang="zh-CN" sz="2400">
                <a:latin typeface="Comic Sans MS" panose="030F0702030302020204" pitchFamily="66" charset="0"/>
              </a:rPr>
              <a:t>Var mutex: semaphore; (</a:t>
            </a:r>
            <a:r>
              <a:rPr lang="zh-CN" altLang="en-US" sz="2400">
                <a:latin typeface="Comic Sans MS" panose="030F0702030302020204" pitchFamily="66" charset="0"/>
              </a:rPr>
              <a:t>初值</a:t>
            </a:r>
            <a:r>
              <a:rPr lang="en-US" altLang="zh-CN" sz="2400">
                <a:latin typeface="Comic Sans MS" panose="030F0702030302020204" pitchFamily="66" charset="0"/>
              </a:rPr>
              <a:t>=1</a:t>
            </a:r>
            <a:r>
              <a:rPr lang="zh-CN" altLang="en-US" sz="2400">
                <a:latin typeface="Comic Sans MS" panose="030F0702030302020204" pitchFamily="66" charset="0"/>
              </a:rPr>
              <a:t>）</a:t>
            </a:r>
            <a:endParaRPr lang="zh-CN" altLang="en-US" sz="2400">
              <a:latin typeface="Times New Roman" panose="02020603050405020304" pitchFamily="18" charset="0"/>
            </a:endParaRPr>
          </a:p>
          <a:p>
            <a:pPr>
              <a:spcBef>
                <a:spcPct val="50000"/>
              </a:spcBef>
            </a:pPr>
            <a:endParaRPr lang="zh-CN" altLang="en-US" sz="2400">
              <a:latin typeface="Comic Sans MS" panose="030F0702030302020204" pitchFamily="66" charset="0"/>
            </a:endParaRPr>
          </a:p>
          <a:p>
            <a:pPr>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shared x,y,z:integer;</a:t>
            </a:r>
            <a:endParaRPr lang="en-US" altLang="zh-CN" sz="2400">
              <a:latin typeface="Times New Roman" panose="02020603050405020304" pitchFamily="18" charset="0"/>
            </a:endParaRPr>
          </a:p>
          <a:p>
            <a:pPr>
              <a:spcBef>
                <a:spcPct val="50000"/>
              </a:spcBef>
            </a:pPr>
            <a:endParaRPr lang="en-US" altLang="zh-CN" sz="2400">
              <a:latin typeface="Times New Roman" panose="02020603050405020304" pitchFamily="18" charset="0"/>
            </a:endParaRPr>
          </a:p>
          <a:p>
            <a:pPr>
              <a:spcBef>
                <a:spcPct val="50000"/>
              </a:spcBef>
            </a:pPr>
            <a:r>
              <a:rPr lang="en-US" altLang="zh-CN" sz="2400">
                <a:latin typeface="Comic Sans MS" panose="030F0702030302020204" pitchFamily="66" charset="0"/>
              </a:rPr>
              <a:t>P(mutex)          P(mutex)              P(mutex)                   </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   CR1               CR2                   CRn</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V(mutex)          V(mutex)             V(mutex)</a:t>
            </a:r>
            <a:endParaRPr lang="en-US" altLang="zh-CN" sz="2400">
              <a:latin typeface="Times New Roman" panose="02020603050405020304" pitchFamily="18" charset="0"/>
            </a:endParaRPr>
          </a:p>
        </p:txBody>
      </p:sp>
      <p:sp>
        <p:nvSpPr>
          <p:cNvPr id="74756" name="未知"/>
          <p:cNvSpPr/>
          <p:nvPr/>
        </p:nvSpPr>
        <p:spPr>
          <a:xfrm>
            <a:off x="1828800" y="3800475"/>
            <a:ext cx="1981200" cy="1447800"/>
          </a:xfrm>
          <a:custGeom>
            <a:avLst/>
            <a:gdLst/>
            <a:ahLst/>
            <a:cxnLst/>
            <a:pathLst>
              <a:path w="1248" h="912">
                <a:moveTo>
                  <a:pt x="0" y="912"/>
                </a:moveTo>
                <a:cubicBezTo>
                  <a:pt x="140" y="880"/>
                  <a:pt x="280" y="848"/>
                  <a:pt x="384" y="768"/>
                </a:cubicBezTo>
                <a:cubicBezTo>
                  <a:pt x="488" y="688"/>
                  <a:pt x="552" y="528"/>
                  <a:pt x="624" y="432"/>
                </a:cubicBezTo>
                <a:cubicBezTo>
                  <a:pt x="696" y="336"/>
                  <a:pt x="712" y="264"/>
                  <a:pt x="816" y="192"/>
                </a:cubicBezTo>
                <a:cubicBezTo>
                  <a:pt x="920" y="120"/>
                  <a:pt x="1176" y="32"/>
                  <a:pt x="1248" y="0"/>
                </a:cubicBezTo>
              </a:path>
            </a:pathLst>
          </a:custGeom>
          <a:noFill/>
          <a:ln w="9525" cap="flat" cmpd="sng">
            <a:solidFill>
              <a:schemeClr val="tx1"/>
            </a:solidFill>
            <a:prstDash val="solid"/>
            <a:headEnd type="none" w="med" len="med"/>
            <a:tailEnd type="stealth" w="med" len="med"/>
          </a:ln>
        </p:spPr>
        <p:txBody>
          <a:bodyPr/>
          <a:p>
            <a:endParaRPr lang="zh-CN" altLang="en-US"/>
          </a:p>
        </p:txBody>
      </p:sp>
      <p:sp>
        <p:nvSpPr>
          <p:cNvPr id="74757" name="未知"/>
          <p:cNvSpPr/>
          <p:nvPr/>
        </p:nvSpPr>
        <p:spPr>
          <a:xfrm>
            <a:off x="4330700" y="3876675"/>
            <a:ext cx="622300" cy="1295400"/>
          </a:xfrm>
          <a:custGeom>
            <a:avLst/>
            <a:gdLst/>
            <a:ahLst/>
            <a:cxnLst/>
            <a:pathLst>
              <a:path w="392" h="816">
                <a:moveTo>
                  <a:pt x="0" y="816"/>
                </a:moveTo>
                <a:cubicBezTo>
                  <a:pt x="88" y="812"/>
                  <a:pt x="176" y="808"/>
                  <a:pt x="240" y="768"/>
                </a:cubicBezTo>
                <a:cubicBezTo>
                  <a:pt x="304" y="728"/>
                  <a:pt x="376" y="648"/>
                  <a:pt x="384" y="576"/>
                </a:cubicBezTo>
                <a:cubicBezTo>
                  <a:pt x="392" y="504"/>
                  <a:pt x="352" y="432"/>
                  <a:pt x="288" y="336"/>
                </a:cubicBezTo>
                <a:cubicBezTo>
                  <a:pt x="224" y="240"/>
                  <a:pt x="112" y="120"/>
                  <a:pt x="0" y="0"/>
                </a:cubicBezTo>
              </a:path>
            </a:pathLst>
          </a:custGeom>
          <a:noFill/>
          <a:ln w="9525" cap="flat" cmpd="sng">
            <a:solidFill>
              <a:schemeClr val="tx1"/>
            </a:solidFill>
            <a:prstDash val="solid"/>
            <a:headEnd type="none" w="med" len="med"/>
            <a:tailEnd type="arrow" w="med" len="med"/>
          </a:ln>
        </p:spPr>
        <p:txBody>
          <a:bodyPr/>
          <a:p>
            <a:endParaRPr lang="zh-CN" altLang="en-US"/>
          </a:p>
        </p:txBody>
      </p:sp>
      <p:sp>
        <p:nvSpPr>
          <p:cNvPr id="74758" name="未知"/>
          <p:cNvSpPr/>
          <p:nvPr/>
        </p:nvSpPr>
        <p:spPr>
          <a:xfrm>
            <a:off x="5105400" y="3876675"/>
            <a:ext cx="1676400" cy="1333500"/>
          </a:xfrm>
          <a:custGeom>
            <a:avLst/>
            <a:gdLst/>
            <a:ahLst/>
            <a:cxnLst/>
            <a:pathLst>
              <a:path w="1056" h="840">
                <a:moveTo>
                  <a:pt x="1056" y="816"/>
                </a:moveTo>
                <a:cubicBezTo>
                  <a:pt x="952" y="828"/>
                  <a:pt x="848" y="840"/>
                  <a:pt x="768" y="768"/>
                </a:cubicBezTo>
                <a:cubicBezTo>
                  <a:pt x="688" y="696"/>
                  <a:pt x="704" y="512"/>
                  <a:pt x="576" y="384"/>
                </a:cubicBezTo>
                <a:cubicBezTo>
                  <a:pt x="448" y="256"/>
                  <a:pt x="224" y="128"/>
                  <a:pt x="0" y="0"/>
                </a:cubicBezTo>
              </a:path>
            </a:pathLst>
          </a:custGeom>
          <a:noFill/>
          <a:ln w="9525" cap="flat" cmpd="sng">
            <a:solidFill>
              <a:schemeClr val="tx1"/>
            </a:solidFill>
            <a:prstDash val="solid"/>
            <a:headEnd type="none" w="med" len="med"/>
            <a:tailEnd type="arrow" w="med" len="med"/>
          </a:ln>
        </p:spPr>
        <p:txBody>
          <a:bodyPr/>
          <a:p>
            <a:endParaRPr lang="zh-CN" altLang="en-US"/>
          </a:p>
        </p:txBody>
      </p:sp>
      <p:sp>
        <p:nvSpPr>
          <p:cNvPr id="74759" name="文本框 74758"/>
          <p:cNvSpPr txBox="1"/>
          <p:nvPr/>
        </p:nvSpPr>
        <p:spPr>
          <a:xfrm>
            <a:off x="5334000" y="4953000"/>
            <a:ext cx="762000" cy="457200"/>
          </a:xfrm>
          <a:prstGeom prst="rect">
            <a:avLst/>
          </a:prstGeom>
          <a:noFill/>
          <a:ln w="9525">
            <a:noFill/>
          </a:ln>
        </p:spPr>
        <p:txBody>
          <a:bodyPr>
            <a:spAutoFit/>
          </a:bodyPr>
          <a:p>
            <a:pPr>
              <a:spcBef>
                <a:spcPct val="50000"/>
              </a:spcBef>
            </a:pPr>
            <a:r>
              <a:rPr lang="en-US" altLang="zh-CN" sz="2400">
                <a:latin typeface="Comic Sans MS" panose="030F0702030302020204" pitchFamily="66" charset="0"/>
              </a:rPr>
              <a:t>……</a:t>
            </a:r>
            <a:endParaRPr lang="en-US" altLang="zh-CN" sz="2400">
              <a:latin typeface="Comic Sans MS" panose="030F0702030302020204" pitchFamily="66"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5778" name="标题 75777"/>
          <p:cNvSpPr>
            <a:spLocks noGrp="1"/>
          </p:cNvSpPr>
          <p:nvPr>
            <p:ph type="title"/>
          </p:nvPr>
        </p:nvSpPr>
        <p:spPr/>
        <p:txBody>
          <a:bodyPr anchor="b"/>
          <a:p>
            <a:r>
              <a:rPr lang="zh-CN" altLang="en-US" b="1"/>
              <a:t>互斥例子：借书系统</a:t>
            </a:r>
            <a:r>
              <a:rPr lang="en-US" altLang="zh-CN"/>
              <a:t>(revisited)</a:t>
            </a:r>
            <a:endParaRPr lang="en-US" altLang="zh-CN"/>
          </a:p>
        </p:txBody>
      </p:sp>
      <p:sp>
        <p:nvSpPr>
          <p:cNvPr id="75779" name="文本占位符 75778"/>
          <p:cNvSpPr>
            <a:spLocks noGrp="1"/>
          </p:cNvSpPr>
          <p:nvPr>
            <p:ph type="body" idx="1"/>
          </p:nvPr>
        </p:nvSpPr>
        <p:spPr/>
        <p:txBody>
          <a:bodyPr/>
          <a:p>
            <a:pPr>
              <a:lnSpc>
                <a:spcPct val="80000"/>
              </a:lnSpc>
              <a:buNone/>
            </a:pPr>
            <a:r>
              <a:rPr lang="zh-CN" altLang="en-US" sz="2000" b="1" dirty="0"/>
              <a:t>Var mutex:semaphore; (initial value is 1)</a:t>
            </a:r>
            <a:endParaRPr lang="zh-CN" altLang="en-US" sz="2000" b="1" dirty="0"/>
          </a:p>
          <a:p>
            <a:pPr>
              <a:lnSpc>
                <a:spcPct val="80000"/>
              </a:lnSpc>
              <a:buNone/>
            </a:pPr>
            <a:r>
              <a:rPr lang="zh-CN" altLang="en-US" sz="2000" b="1" dirty="0"/>
              <a:t>终端1：                           终端2：</a:t>
            </a:r>
            <a:endParaRPr lang="zh-CN" altLang="en-US" sz="2000" b="1" dirty="0"/>
          </a:p>
          <a:p>
            <a:pPr>
              <a:lnSpc>
                <a:spcPct val="80000"/>
              </a:lnSpc>
              <a:buNone/>
            </a:pPr>
            <a:r>
              <a:rPr lang="zh-CN" altLang="en-US" sz="2000" b="1" dirty="0"/>
              <a:t>CYCLE                             CYCLE</a:t>
            </a:r>
            <a:endParaRPr lang="zh-CN" altLang="en-US" sz="2000" b="1" dirty="0"/>
          </a:p>
          <a:p>
            <a:pPr>
              <a:lnSpc>
                <a:spcPct val="80000"/>
              </a:lnSpc>
              <a:buNone/>
            </a:pPr>
            <a:r>
              <a:rPr lang="zh-CN" altLang="en-US" sz="2000" b="1" dirty="0"/>
              <a:t>    等待借书者；               等待借书者；</a:t>
            </a:r>
            <a:endParaRPr lang="zh-CN" altLang="en-US" sz="2000" b="1" dirty="0"/>
          </a:p>
          <a:p>
            <a:pPr>
              <a:lnSpc>
                <a:spcPct val="80000"/>
              </a:lnSpc>
              <a:buNone/>
            </a:pPr>
            <a:endParaRPr lang="zh-CN" altLang="en-US" sz="2000" b="1" dirty="0">
              <a:solidFill>
                <a:schemeClr val="tx2"/>
              </a:solidFill>
            </a:endParaRPr>
          </a:p>
          <a:p>
            <a:pPr>
              <a:lnSpc>
                <a:spcPct val="80000"/>
              </a:lnSpc>
              <a:buNone/>
            </a:pPr>
            <a:r>
              <a:rPr lang="zh-CN" altLang="en-US" sz="2000" b="1" dirty="0"/>
              <a:t>    IF x&gt;=1 Then                     IF x&gt;=1 Then</a:t>
            </a:r>
            <a:endParaRPr lang="zh-CN" altLang="en-US" sz="2000" b="1" dirty="0"/>
          </a:p>
          <a:p>
            <a:pPr>
              <a:lnSpc>
                <a:spcPct val="80000"/>
              </a:lnSpc>
              <a:buNone/>
            </a:pPr>
            <a:r>
              <a:rPr lang="zh-CN" altLang="en-US" sz="2000" b="1" dirty="0"/>
              <a:t>         Begin                                 Begin</a:t>
            </a:r>
            <a:endParaRPr lang="zh-CN" altLang="en-US" sz="2000" b="1" dirty="0"/>
          </a:p>
          <a:p>
            <a:pPr>
              <a:lnSpc>
                <a:spcPct val="80000"/>
              </a:lnSpc>
              <a:buNone/>
            </a:pPr>
            <a:r>
              <a:rPr lang="zh-CN" altLang="en-US" sz="2000" b="1" dirty="0"/>
              <a:t>              x:=x-1;                               x:=x-1;</a:t>
            </a:r>
            <a:endParaRPr lang="zh-CN" altLang="en-US" sz="2000" b="1" dirty="0"/>
          </a:p>
          <a:p>
            <a:pPr>
              <a:lnSpc>
                <a:spcPct val="80000"/>
              </a:lnSpc>
              <a:buNone/>
            </a:pPr>
            <a:r>
              <a:rPr lang="zh-CN" altLang="en-US" sz="2000" b="1" dirty="0"/>
              <a:t>              </a:t>
            </a:r>
            <a:r>
              <a:rPr lang="zh-CN" altLang="en-US" sz="2000" b="1" dirty="0">
                <a:solidFill>
                  <a:schemeClr val="tx2"/>
                </a:solidFill>
              </a:rPr>
              <a:t>                         </a:t>
            </a:r>
            <a:endParaRPr lang="zh-CN" altLang="en-US" sz="2000" b="1" dirty="0">
              <a:solidFill>
                <a:schemeClr val="tx2"/>
              </a:solidFill>
            </a:endParaRPr>
          </a:p>
          <a:p>
            <a:pPr>
              <a:lnSpc>
                <a:spcPct val="80000"/>
              </a:lnSpc>
              <a:buNone/>
            </a:pPr>
            <a:r>
              <a:rPr lang="zh-CN" altLang="en-US" sz="2000" b="1" dirty="0"/>
              <a:t>              借书                                   借书</a:t>
            </a:r>
            <a:endParaRPr lang="zh-CN" altLang="en-US" sz="2000" b="1" dirty="0"/>
          </a:p>
          <a:p>
            <a:pPr>
              <a:lnSpc>
                <a:spcPct val="80000"/>
              </a:lnSpc>
              <a:buNone/>
            </a:pPr>
            <a:r>
              <a:rPr lang="zh-CN" altLang="en-US" sz="2000" b="1" dirty="0"/>
              <a:t>          End                                    End</a:t>
            </a:r>
            <a:endParaRPr lang="zh-CN" altLang="en-US" sz="2000" b="1" dirty="0"/>
          </a:p>
          <a:p>
            <a:pPr>
              <a:lnSpc>
                <a:spcPct val="80000"/>
              </a:lnSpc>
              <a:buNone/>
            </a:pPr>
            <a:r>
              <a:rPr lang="zh-CN" altLang="en-US" sz="2000" b="1" dirty="0"/>
              <a:t>    Else 无书;                           Else 无书;    </a:t>
            </a:r>
            <a:endParaRPr lang="zh-CN" altLang="en-US" sz="2000" b="1" dirty="0"/>
          </a:p>
          <a:p>
            <a:pPr>
              <a:lnSpc>
                <a:spcPct val="80000"/>
              </a:lnSpc>
              <a:buNone/>
            </a:pPr>
            <a:r>
              <a:rPr lang="zh-CN" altLang="en-US" sz="2000" b="1" dirty="0"/>
              <a:t>End                                    End</a:t>
            </a:r>
            <a:endParaRPr lang="zh-CN" altLang="en-US" sz="2000" b="1" dirty="0"/>
          </a:p>
          <a:p>
            <a:pPr>
              <a:lnSpc>
                <a:spcPct val="80000"/>
              </a:lnSpc>
            </a:pPr>
            <a:endParaRPr lang="zh-CN" altLang="en-US" sz="2000" b="1"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6802" name="标题 76801"/>
          <p:cNvSpPr>
            <a:spLocks noGrp="1"/>
          </p:cNvSpPr>
          <p:nvPr>
            <p:ph type="title"/>
          </p:nvPr>
        </p:nvSpPr>
        <p:spPr>
          <a:xfrm>
            <a:off x="1187450" y="512763"/>
            <a:ext cx="7129463" cy="903287"/>
          </a:xfrm>
        </p:spPr>
        <p:txBody>
          <a:bodyPr anchor="b"/>
          <a:p>
            <a:r>
              <a:rPr lang="zh-CN" altLang="en-US" sz="4000" b="1"/>
              <a:t>互斥例子：借书系统</a:t>
            </a:r>
            <a:r>
              <a:rPr lang="en-US" altLang="zh-CN" sz="4000"/>
              <a:t>(revisited)</a:t>
            </a:r>
            <a:endParaRPr lang="en-US" altLang="zh-CN" sz="4000"/>
          </a:p>
        </p:txBody>
      </p:sp>
      <p:sp>
        <p:nvSpPr>
          <p:cNvPr id="76803" name="文本框 76802"/>
          <p:cNvSpPr txBox="1"/>
          <p:nvPr/>
        </p:nvSpPr>
        <p:spPr>
          <a:xfrm>
            <a:off x="1295400" y="2057400"/>
            <a:ext cx="7620000" cy="457200"/>
          </a:xfrm>
          <a:prstGeom prst="rect">
            <a:avLst/>
          </a:prstGeom>
          <a:noFill/>
          <a:ln w="9525">
            <a:noFill/>
          </a:ln>
        </p:spPr>
        <p:txBody>
          <a:bodyPr>
            <a:spAutoFit/>
          </a:bodyPr>
          <a:p>
            <a:pPr>
              <a:spcBef>
                <a:spcPct val="50000"/>
              </a:spcBef>
            </a:pPr>
            <a:endParaRPr lang="zh-CN" altLang="en-US" sz="2400" b="0" dirty="0">
              <a:latin typeface="Times New Roman" panose="02020603050405020304" pitchFamily="18" charset="0"/>
            </a:endParaRPr>
          </a:p>
        </p:txBody>
      </p:sp>
      <p:sp>
        <p:nvSpPr>
          <p:cNvPr id="76804" name="文本框 76803"/>
          <p:cNvSpPr txBox="1"/>
          <p:nvPr/>
        </p:nvSpPr>
        <p:spPr>
          <a:xfrm>
            <a:off x="838200" y="1773238"/>
            <a:ext cx="7543800" cy="4629150"/>
          </a:xfrm>
          <a:prstGeom prst="rect">
            <a:avLst/>
          </a:prstGeom>
          <a:noFill/>
          <a:ln w="9525" cap="flat" cmpd="sng">
            <a:solidFill>
              <a:schemeClr val="tx2"/>
            </a:solidFill>
            <a:prstDash val="solid"/>
            <a:miter/>
            <a:headEnd type="none" w="med" len="med"/>
            <a:tailEnd type="none" w="med" len="med"/>
          </a:ln>
        </p:spPr>
        <p:txBody>
          <a:bodyPr>
            <a:spAutoFit/>
          </a:bodyPr>
          <a:p>
            <a:pPr>
              <a:spcBef>
                <a:spcPct val="50000"/>
              </a:spcBef>
            </a:pPr>
            <a:r>
              <a:rPr lang="zh-CN" altLang="en-US" sz="2400" dirty="0">
                <a:latin typeface="Comic Sans MS" panose="030F0702030302020204" pitchFamily="66" charset="0"/>
              </a:rPr>
              <a:t>Var mutex:semaphore; (initial value is 1)</a:t>
            </a:r>
            <a:endParaRPr lang="zh-CN" altLang="en-US" sz="2400" dirty="0">
              <a:latin typeface="Comic Sans MS" panose="030F0702030302020204" pitchFamily="66" charset="0"/>
            </a:endParaRPr>
          </a:p>
          <a:p>
            <a:pPr>
              <a:spcBef>
                <a:spcPct val="50000"/>
              </a:spcBef>
            </a:pPr>
            <a:r>
              <a:rPr lang="zh-CN" altLang="en-US" sz="2400" dirty="0">
                <a:latin typeface="Comic Sans MS" panose="030F0702030302020204" pitchFamily="66" charset="0"/>
              </a:rPr>
              <a:t>终端</a:t>
            </a:r>
            <a:r>
              <a:rPr lang="zh-CN" altLang="en-US" sz="2400" b="0" dirty="0">
                <a:latin typeface="Comic Sans MS" panose="030F0702030302020204" pitchFamily="66" charset="0"/>
              </a:rPr>
              <a:t>1：                           </a:t>
            </a:r>
            <a:r>
              <a:rPr lang="zh-CN" altLang="en-US" sz="2400" dirty="0">
                <a:latin typeface="Comic Sans MS" panose="030F0702030302020204" pitchFamily="66" charset="0"/>
              </a:rPr>
              <a:t>终端</a:t>
            </a:r>
            <a:r>
              <a:rPr lang="zh-CN" altLang="en-US" sz="2400" b="0" dirty="0">
                <a:latin typeface="Comic Sans MS" panose="030F0702030302020204" pitchFamily="66" charset="0"/>
              </a:rPr>
              <a:t>2：</a:t>
            </a:r>
            <a:endParaRPr lang="zh-CN" altLang="en-US" sz="2400" b="0" dirty="0">
              <a:latin typeface="Comic Sans MS" panose="030F0702030302020204" pitchFamily="66" charset="0"/>
            </a:endParaRPr>
          </a:p>
          <a:p>
            <a:pPr>
              <a:lnSpc>
                <a:spcPct val="40000"/>
              </a:lnSpc>
              <a:spcBef>
                <a:spcPct val="50000"/>
              </a:spcBef>
            </a:pPr>
            <a:r>
              <a:rPr lang="zh-CN" altLang="en-US" sz="2400" b="0" dirty="0">
                <a:latin typeface="Comic Sans MS" panose="030F0702030302020204" pitchFamily="66" charset="0"/>
              </a:rPr>
              <a:t>CYCLE                             CYCLE</a:t>
            </a:r>
            <a:endParaRPr lang="zh-CN" altLang="en-US" sz="2400" b="0" dirty="0">
              <a:latin typeface="Comic Sans MS" panose="030F0702030302020204" pitchFamily="66" charset="0"/>
            </a:endParaRPr>
          </a:p>
          <a:p>
            <a:pPr>
              <a:lnSpc>
                <a:spcPct val="40000"/>
              </a:lnSpc>
              <a:spcBef>
                <a:spcPct val="50000"/>
              </a:spcBef>
            </a:pPr>
            <a:r>
              <a:rPr lang="zh-CN" altLang="en-US" sz="2400" b="0" dirty="0">
                <a:latin typeface="Comic Sans MS" panose="030F0702030302020204" pitchFamily="66" charset="0"/>
              </a:rPr>
              <a:t>    </a:t>
            </a:r>
            <a:r>
              <a:rPr lang="zh-CN" altLang="en-US" sz="2400" dirty="0">
                <a:latin typeface="Comic Sans MS" panose="030F0702030302020204" pitchFamily="66" charset="0"/>
              </a:rPr>
              <a:t>等待借书者</a:t>
            </a:r>
            <a:r>
              <a:rPr lang="zh-CN" altLang="en-US" sz="2400" b="0" dirty="0">
                <a:latin typeface="Comic Sans MS" panose="030F0702030302020204" pitchFamily="66" charset="0"/>
              </a:rPr>
              <a:t>；               </a:t>
            </a:r>
            <a:r>
              <a:rPr lang="zh-CN" altLang="en-US" sz="2400" dirty="0">
                <a:latin typeface="Comic Sans MS" panose="030F0702030302020204" pitchFamily="66" charset="0"/>
              </a:rPr>
              <a:t>等待借书者</a:t>
            </a:r>
            <a:r>
              <a:rPr lang="zh-CN" altLang="en-US" sz="2400" b="0" dirty="0">
                <a:latin typeface="Comic Sans MS" panose="030F0702030302020204" pitchFamily="66" charset="0"/>
              </a:rPr>
              <a:t>；</a:t>
            </a:r>
            <a:endParaRPr lang="zh-CN" altLang="en-US" sz="2400" b="0" dirty="0">
              <a:latin typeface="Comic Sans MS" panose="030F0702030302020204" pitchFamily="66" charset="0"/>
            </a:endParaRPr>
          </a:p>
          <a:p>
            <a:pPr>
              <a:lnSpc>
                <a:spcPct val="40000"/>
              </a:lnSpc>
              <a:spcBef>
                <a:spcPct val="50000"/>
              </a:spcBef>
            </a:pPr>
            <a:r>
              <a:rPr lang="zh-CN" altLang="en-US" sz="2400" b="0" dirty="0">
                <a:latin typeface="Comic Sans MS" panose="030F0702030302020204" pitchFamily="66" charset="0"/>
              </a:rPr>
              <a:t>    </a:t>
            </a:r>
            <a:r>
              <a:rPr lang="zh-CN" altLang="en-US" sz="2400" b="0" dirty="0">
                <a:solidFill>
                  <a:schemeClr val="tx2"/>
                </a:solidFill>
                <a:latin typeface="Comic Sans MS" panose="030F0702030302020204" pitchFamily="66" charset="0"/>
              </a:rPr>
              <a:t>P(mutex)                    P(mutex)</a:t>
            </a:r>
            <a:endParaRPr lang="zh-CN" altLang="en-US" sz="2400" b="0" dirty="0">
              <a:solidFill>
                <a:schemeClr val="tx2"/>
              </a:solidFill>
              <a:latin typeface="Comic Sans MS" panose="030F0702030302020204" pitchFamily="66" charset="0"/>
            </a:endParaRPr>
          </a:p>
          <a:p>
            <a:pPr>
              <a:lnSpc>
                <a:spcPct val="40000"/>
              </a:lnSpc>
              <a:spcBef>
                <a:spcPct val="50000"/>
              </a:spcBef>
            </a:pPr>
            <a:r>
              <a:rPr lang="zh-CN" altLang="en-US" sz="2400" b="0" dirty="0">
                <a:latin typeface="Comic Sans MS" panose="030F0702030302020204" pitchFamily="66" charset="0"/>
              </a:rPr>
              <a:t>    IF x&gt;=1 Then              IF x&gt;=1 Then</a:t>
            </a:r>
            <a:endParaRPr lang="zh-CN" altLang="en-US" sz="2400" b="0" dirty="0">
              <a:latin typeface="Comic Sans MS" panose="030F0702030302020204" pitchFamily="66" charset="0"/>
            </a:endParaRPr>
          </a:p>
          <a:p>
            <a:pPr>
              <a:lnSpc>
                <a:spcPct val="40000"/>
              </a:lnSpc>
              <a:spcBef>
                <a:spcPct val="50000"/>
              </a:spcBef>
            </a:pPr>
            <a:r>
              <a:rPr lang="zh-CN" altLang="en-US" sz="2400" b="0" dirty="0">
                <a:latin typeface="Comic Sans MS" panose="030F0702030302020204" pitchFamily="66" charset="0"/>
              </a:rPr>
              <a:t>    </a:t>
            </a:r>
            <a:r>
              <a:rPr lang="en-US" altLang="zh-CN" sz="2400" b="0">
                <a:latin typeface="Comic Sans MS" panose="030F0702030302020204" pitchFamily="66" charset="0"/>
              </a:rPr>
              <a:t> </a:t>
            </a:r>
            <a:r>
              <a:rPr lang="zh-CN" altLang="en-US" sz="2400" b="0" dirty="0">
                <a:latin typeface="Comic Sans MS" panose="030F0702030302020204" pitchFamily="66" charset="0"/>
              </a:rPr>
              <a:t>Begin                        Begin</a:t>
            </a:r>
            <a:endParaRPr lang="zh-CN" altLang="en-US" sz="2400" b="0" dirty="0">
              <a:latin typeface="Comic Sans MS" panose="030F0702030302020204" pitchFamily="66" charset="0"/>
            </a:endParaRPr>
          </a:p>
          <a:p>
            <a:pPr>
              <a:lnSpc>
                <a:spcPct val="40000"/>
              </a:lnSpc>
              <a:spcBef>
                <a:spcPct val="50000"/>
              </a:spcBef>
            </a:pPr>
            <a:r>
              <a:rPr lang="zh-CN" altLang="en-US" sz="2400" b="0" dirty="0">
                <a:latin typeface="Comic Sans MS" panose="030F0702030302020204" pitchFamily="66" charset="0"/>
              </a:rPr>
              <a:t>      </a:t>
            </a:r>
            <a:r>
              <a:rPr lang="en-US" altLang="zh-CN" sz="2400" b="0">
                <a:latin typeface="Comic Sans MS" panose="030F0702030302020204" pitchFamily="66" charset="0"/>
              </a:rPr>
              <a:t>  </a:t>
            </a:r>
            <a:r>
              <a:rPr lang="zh-CN" altLang="en-US" sz="2400" b="0" dirty="0">
                <a:latin typeface="Comic Sans MS" panose="030F0702030302020204" pitchFamily="66" charset="0"/>
              </a:rPr>
              <a:t>x:=x-1;                     x:=x-1;</a:t>
            </a:r>
            <a:endParaRPr lang="zh-CN" altLang="en-US" sz="2400" b="0" dirty="0">
              <a:latin typeface="Comic Sans MS" panose="030F0702030302020204" pitchFamily="66" charset="0"/>
            </a:endParaRPr>
          </a:p>
          <a:p>
            <a:pPr>
              <a:lnSpc>
                <a:spcPct val="40000"/>
              </a:lnSpc>
              <a:spcBef>
                <a:spcPct val="50000"/>
              </a:spcBef>
            </a:pPr>
            <a:r>
              <a:rPr lang="zh-CN" altLang="en-US" sz="2400" b="0" dirty="0">
                <a:latin typeface="Comic Sans MS" panose="030F0702030302020204" pitchFamily="66" charset="0"/>
              </a:rPr>
              <a:t>    </a:t>
            </a:r>
            <a:r>
              <a:rPr lang="zh-CN" altLang="en-US" sz="2400" b="0" dirty="0">
                <a:solidFill>
                  <a:schemeClr val="tx2"/>
                </a:solidFill>
                <a:latin typeface="Comic Sans MS" panose="030F0702030302020204" pitchFamily="66" charset="0"/>
              </a:rPr>
              <a:t>V(mutex)                    V(mutex)</a:t>
            </a:r>
            <a:endParaRPr lang="zh-CN" altLang="en-US" sz="2400" b="0" dirty="0">
              <a:solidFill>
                <a:schemeClr val="tx2"/>
              </a:solidFill>
              <a:latin typeface="Comic Sans MS" panose="030F0702030302020204" pitchFamily="66" charset="0"/>
            </a:endParaRPr>
          </a:p>
          <a:p>
            <a:pPr>
              <a:lnSpc>
                <a:spcPct val="40000"/>
              </a:lnSpc>
              <a:spcBef>
                <a:spcPct val="50000"/>
              </a:spcBef>
            </a:pPr>
            <a:r>
              <a:rPr lang="zh-CN" altLang="en-US" sz="2400" b="0" dirty="0">
                <a:latin typeface="Comic Sans MS" panose="030F0702030302020204" pitchFamily="66" charset="0"/>
              </a:rPr>
              <a:t>    </a:t>
            </a:r>
            <a:r>
              <a:rPr lang="zh-CN" altLang="en-US" sz="2400" dirty="0">
                <a:latin typeface="Comic Sans MS" panose="030F0702030302020204" pitchFamily="66" charset="0"/>
              </a:rPr>
              <a:t>借书</a:t>
            </a:r>
            <a:r>
              <a:rPr lang="zh-CN" altLang="en-US" sz="2400" b="0" dirty="0">
                <a:latin typeface="Comic Sans MS" panose="030F0702030302020204" pitchFamily="66" charset="0"/>
              </a:rPr>
              <a:t>                          </a:t>
            </a:r>
            <a:r>
              <a:rPr lang="zh-CN" altLang="en-US" sz="2400" dirty="0">
                <a:latin typeface="Comic Sans MS" panose="030F0702030302020204" pitchFamily="66" charset="0"/>
              </a:rPr>
              <a:t>借书</a:t>
            </a:r>
            <a:endParaRPr lang="zh-CN" altLang="en-US" sz="2400" b="0" dirty="0">
              <a:latin typeface="Comic Sans MS" panose="030F0702030302020204" pitchFamily="66" charset="0"/>
            </a:endParaRPr>
          </a:p>
          <a:p>
            <a:pPr>
              <a:lnSpc>
                <a:spcPct val="40000"/>
              </a:lnSpc>
              <a:spcBef>
                <a:spcPct val="50000"/>
              </a:spcBef>
            </a:pPr>
            <a:r>
              <a:rPr lang="zh-CN" altLang="en-US" sz="2400" b="0" dirty="0">
                <a:latin typeface="Comic Sans MS" panose="030F0702030302020204" pitchFamily="66" charset="0"/>
              </a:rPr>
              <a:t>     End                           End</a:t>
            </a:r>
            <a:endParaRPr lang="zh-CN" altLang="en-US" sz="2400" b="0" dirty="0">
              <a:latin typeface="Comic Sans MS" panose="030F0702030302020204" pitchFamily="66" charset="0"/>
            </a:endParaRPr>
          </a:p>
          <a:p>
            <a:pPr>
              <a:lnSpc>
                <a:spcPct val="40000"/>
              </a:lnSpc>
              <a:spcBef>
                <a:spcPct val="50000"/>
              </a:spcBef>
            </a:pPr>
            <a:r>
              <a:rPr lang="zh-CN" altLang="en-US" sz="2400" b="0" dirty="0">
                <a:latin typeface="Comic Sans MS" panose="030F0702030302020204" pitchFamily="66" charset="0"/>
              </a:rPr>
              <a:t>    Else </a:t>
            </a:r>
            <a:r>
              <a:rPr lang="zh-CN" altLang="en-US" sz="2400" b="0" dirty="0">
                <a:solidFill>
                  <a:schemeClr val="tx2"/>
                </a:solidFill>
                <a:latin typeface="Comic Sans MS" panose="030F0702030302020204" pitchFamily="66" charset="0"/>
              </a:rPr>
              <a:t>V(mutex)</a:t>
            </a:r>
            <a:r>
              <a:rPr lang="zh-CN" altLang="en-US" sz="2400" dirty="0">
                <a:latin typeface="Comic Sans MS" panose="030F0702030302020204" pitchFamily="66" charset="0"/>
              </a:rPr>
              <a:t>;无书;</a:t>
            </a:r>
            <a:r>
              <a:rPr lang="zh-CN" altLang="en-US" sz="2400" b="0" dirty="0">
                <a:latin typeface="Comic Sans MS" panose="030F0702030302020204" pitchFamily="66" charset="0"/>
              </a:rPr>
              <a:t>        Else </a:t>
            </a:r>
            <a:r>
              <a:rPr lang="zh-CN" altLang="en-US" sz="2400" b="0" dirty="0">
                <a:solidFill>
                  <a:schemeClr val="tx2"/>
                </a:solidFill>
                <a:latin typeface="Comic Sans MS" panose="030F0702030302020204" pitchFamily="66" charset="0"/>
              </a:rPr>
              <a:t>V(mutex)</a:t>
            </a:r>
            <a:r>
              <a:rPr lang="zh-CN" altLang="en-US" sz="2400" dirty="0">
                <a:latin typeface="Comic Sans MS" panose="030F0702030302020204" pitchFamily="66" charset="0"/>
              </a:rPr>
              <a:t>;无书; </a:t>
            </a:r>
            <a:r>
              <a:rPr lang="zh-CN" altLang="en-US" sz="2400" b="0" dirty="0">
                <a:latin typeface="Comic Sans MS" panose="030F0702030302020204" pitchFamily="66" charset="0"/>
              </a:rPr>
              <a:t>   </a:t>
            </a:r>
            <a:endParaRPr lang="zh-CN" altLang="en-US" sz="2400" b="0" dirty="0">
              <a:latin typeface="Comic Sans MS" panose="030F0702030302020204" pitchFamily="66" charset="0"/>
            </a:endParaRPr>
          </a:p>
          <a:p>
            <a:pPr>
              <a:lnSpc>
                <a:spcPct val="40000"/>
              </a:lnSpc>
              <a:spcBef>
                <a:spcPct val="50000"/>
              </a:spcBef>
            </a:pPr>
            <a:r>
              <a:rPr lang="zh-CN" altLang="en-US" sz="2400" b="0" dirty="0">
                <a:latin typeface="Comic Sans MS" panose="030F0702030302020204" pitchFamily="66" charset="0"/>
              </a:rPr>
              <a:t>End                                    End</a:t>
            </a:r>
            <a:endParaRPr lang="zh-CN" altLang="en-US" sz="2400" b="0" dirty="0">
              <a:latin typeface="Comic Sans MS" panose="030F0702030302020204" pitchFamily="66"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7826" name="标题 77825"/>
          <p:cNvSpPr>
            <a:spLocks noGrp="1"/>
          </p:cNvSpPr>
          <p:nvPr>
            <p:ph type="title"/>
          </p:nvPr>
        </p:nvSpPr>
        <p:spPr/>
        <p:txBody>
          <a:bodyPr anchor="b"/>
          <a:p>
            <a:r>
              <a:rPr lang="zh-CN" altLang="en-US" b="1"/>
              <a:t>用信号量、</a:t>
            </a:r>
            <a:r>
              <a:rPr lang="en-US" altLang="zh-CN" b="1"/>
              <a:t>P</a:t>
            </a:r>
            <a:r>
              <a:rPr lang="zh-CN" altLang="en-US" b="1"/>
              <a:t>、</a:t>
            </a:r>
            <a:r>
              <a:rPr lang="en-US" altLang="zh-CN" b="1"/>
              <a:t>V</a:t>
            </a:r>
            <a:r>
              <a:rPr lang="zh-CN" altLang="en-US" b="1"/>
              <a:t>实现进程同步</a:t>
            </a:r>
            <a:endParaRPr lang="zh-CN" altLang="en-US" b="1"/>
          </a:p>
        </p:txBody>
      </p:sp>
      <p:sp>
        <p:nvSpPr>
          <p:cNvPr id="77827" name="直接连接符 77826"/>
          <p:cNvSpPr/>
          <p:nvPr/>
        </p:nvSpPr>
        <p:spPr>
          <a:xfrm>
            <a:off x="2819400" y="3200400"/>
            <a:ext cx="0" cy="914400"/>
          </a:xfrm>
          <a:prstGeom prst="line">
            <a:avLst/>
          </a:prstGeom>
          <a:ln w="9525" cap="flat" cmpd="sng">
            <a:solidFill>
              <a:schemeClr val="tx1"/>
            </a:solidFill>
            <a:prstDash val="solid"/>
            <a:headEnd type="none" w="med" len="med"/>
            <a:tailEnd type="triangle" w="med" len="med"/>
          </a:ln>
        </p:spPr>
      </p:sp>
      <p:sp>
        <p:nvSpPr>
          <p:cNvPr id="77828" name="直接连接符 77827"/>
          <p:cNvSpPr/>
          <p:nvPr/>
        </p:nvSpPr>
        <p:spPr>
          <a:xfrm>
            <a:off x="2819400" y="5105400"/>
            <a:ext cx="0" cy="1295400"/>
          </a:xfrm>
          <a:prstGeom prst="line">
            <a:avLst/>
          </a:prstGeom>
          <a:ln w="9525" cap="flat" cmpd="sng">
            <a:solidFill>
              <a:schemeClr val="tx1"/>
            </a:solidFill>
            <a:prstDash val="solid"/>
            <a:headEnd type="none" w="med" len="med"/>
            <a:tailEnd type="triangle" w="med" len="med"/>
          </a:ln>
        </p:spPr>
      </p:sp>
      <p:sp>
        <p:nvSpPr>
          <p:cNvPr id="77829" name="直接连接符 77828"/>
          <p:cNvSpPr/>
          <p:nvPr/>
        </p:nvSpPr>
        <p:spPr>
          <a:xfrm>
            <a:off x="5486400" y="3124200"/>
            <a:ext cx="0" cy="1143000"/>
          </a:xfrm>
          <a:prstGeom prst="line">
            <a:avLst/>
          </a:prstGeom>
          <a:ln w="9525" cap="flat" cmpd="sng">
            <a:solidFill>
              <a:schemeClr val="tx1"/>
            </a:solidFill>
            <a:prstDash val="solid"/>
            <a:headEnd type="none" w="med" len="med"/>
            <a:tailEnd type="triangle" w="med" len="med"/>
          </a:ln>
        </p:spPr>
      </p:sp>
      <p:sp>
        <p:nvSpPr>
          <p:cNvPr id="77830" name="直接连接符 77829"/>
          <p:cNvSpPr/>
          <p:nvPr/>
        </p:nvSpPr>
        <p:spPr>
          <a:xfrm>
            <a:off x="5486400" y="5257800"/>
            <a:ext cx="0" cy="1066800"/>
          </a:xfrm>
          <a:prstGeom prst="line">
            <a:avLst/>
          </a:prstGeom>
          <a:ln w="9525" cap="flat" cmpd="sng">
            <a:solidFill>
              <a:schemeClr val="tx1"/>
            </a:solidFill>
            <a:prstDash val="solid"/>
            <a:headEnd type="none" w="med" len="med"/>
            <a:tailEnd type="triangle" w="med" len="med"/>
          </a:ln>
        </p:spPr>
      </p:sp>
      <p:sp>
        <p:nvSpPr>
          <p:cNvPr id="77831" name="文本框 77830"/>
          <p:cNvSpPr txBox="1"/>
          <p:nvPr/>
        </p:nvSpPr>
        <p:spPr>
          <a:xfrm>
            <a:off x="2286000" y="4046538"/>
            <a:ext cx="1143000" cy="895350"/>
          </a:xfrm>
          <a:prstGeom prst="rect">
            <a:avLst/>
          </a:prstGeom>
          <a:noFill/>
          <a:ln w="9525">
            <a:noFill/>
          </a:ln>
        </p:spPr>
        <p:txBody>
          <a:bodyPr>
            <a:spAutoFit/>
          </a:bodyPr>
          <a:p>
            <a:pPr>
              <a:spcBef>
                <a:spcPct val="20000"/>
              </a:spcBef>
            </a:pPr>
            <a:r>
              <a:rPr lang="zh-CN" altLang="en-US" sz="2400" b="0">
                <a:latin typeface="Times New Roman" panose="02020603050405020304" pitchFamily="18" charset="0"/>
              </a:rPr>
              <a:t>  </a:t>
            </a:r>
            <a:endParaRPr lang="zh-CN" altLang="en-US" sz="2400" b="0">
              <a:latin typeface="Comic Sans MS" panose="030F0702030302020204" pitchFamily="66" charset="0"/>
            </a:endParaRPr>
          </a:p>
          <a:p>
            <a:pPr>
              <a:spcBef>
                <a:spcPct val="20000"/>
              </a:spcBef>
            </a:pPr>
            <a:r>
              <a:rPr lang="zh-CN" altLang="en-US" sz="2400">
                <a:latin typeface="Comic Sans MS" panose="030F0702030302020204" pitchFamily="66" charset="0"/>
              </a:rPr>
              <a:t>后动作</a:t>
            </a:r>
            <a:endParaRPr lang="zh-CN" altLang="en-US" sz="2400" b="0">
              <a:latin typeface="Times New Roman" panose="02020603050405020304" pitchFamily="18" charset="0"/>
            </a:endParaRPr>
          </a:p>
        </p:txBody>
      </p:sp>
      <p:sp>
        <p:nvSpPr>
          <p:cNvPr id="77832" name="文本框 77831"/>
          <p:cNvSpPr txBox="1"/>
          <p:nvPr/>
        </p:nvSpPr>
        <p:spPr>
          <a:xfrm>
            <a:off x="5029200" y="4325938"/>
            <a:ext cx="1143000" cy="931862"/>
          </a:xfrm>
          <a:prstGeom prst="rect">
            <a:avLst/>
          </a:prstGeom>
          <a:noFill/>
          <a:ln w="9525">
            <a:noFill/>
          </a:ln>
        </p:spPr>
        <p:txBody>
          <a:bodyPr>
            <a:spAutoFit/>
          </a:bodyPr>
          <a:p>
            <a:pPr>
              <a:lnSpc>
                <a:spcPct val="90000"/>
              </a:lnSpc>
              <a:spcBef>
                <a:spcPct val="50000"/>
              </a:spcBef>
            </a:pPr>
            <a:r>
              <a:rPr lang="zh-CN" altLang="en-US" sz="2400">
                <a:latin typeface="Comic Sans MS" panose="030F0702030302020204" pitchFamily="66" charset="0"/>
              </a:rPr>
              <a:t>先动作</a:t>
            </a:r>
            <a:endParaRPr lang="zh-CN" altLang="en-US" sz="2400" b="0">
              <a:latin typeface="Comic Sans MS" panose="030F0702030302020204" pitchFamily="66" charset="0"/>
            </a:endParaRPr>
          </a:p>
          <a:p>
            <a:pPr>
              <a:lnSpc>
                <a:spcPct val="90000"/>
              </a:lnSpc>
              <a:spcBef>
                <a:spcPct val="50000"/>
              </a:spcBef>
            </a:pPr>
            <a:r>
              <a:rPr lang="zh-CN" altLang="en-US" sz="2400" b="0">
                <a:latin typeface="Comic Sans MS" panose="030F0702030302020204" pitchFamily="66" charset="0"/>
              </a:rPr>
              <a:t>  </a:t>
            </a:r>
            <a:endParaRPr lang="zh-CN" altLang="en-US" sz="2400" b="0">
              <a:latin typeface="Comic Sans MS" panose="030F0702030302020204" pitchFamily="66" charset="0"/>
            </a:endParaRPr>
          </a:p>
        </p:txBody>
      </p:sp>
      <p:sp>
        <p:nvSpPr>
          <p:cNvPr id="77833" name="文本框 77832"/>
          <p:cNvSpPr txBox="1"/>
          <p:nvPr/>
        </p:nvSpPr>
        <p:spPr>
          <a:xfrm>
            <a:off x="1905000" y="3124200"/>
            <a:ext cx="685800" cy="457200"/>
          </a:xfrm>
          <a:prstGeom prst="rect">
            <a:avLst/>
          </a:prstGeom>
          <a:noFill/>
          <a:ln w="9525">
            <a:noFill/>
          </a:ln>
        </p:spPr>
        <p:txBody>
          <a:bodyPr>
            <a:spAutoFit/>
          </a:bodyPr>
          <a:p>
            <a:pPr>
              <a:spcBef>
                <a:spcPct val="50000"/>
              </a:spcBef>
            </a:pPr>
            <a:r>
              <a:rPr lang="en-US" altLang="zh-CN" sz="2400" b="0">
                <a:latin typeface="Times New Roman" panose="02020603050405020304" pitchFamily="18" charset="0"/>
              </a:rPr>
              <a:t>P1:</a:t>
            </a:r>
            <a:endParaRPr lang="en-US" altLang="zh-CN" sz="2400" b="0">
              <a:latin typeface="Times New Roman" panose="02020603050405020304" pitchFamily="18" charset="0"/>
            </a:endParaRPr>
          </a:p>
        </p:txBody>
      </p:sp>
      <p:sp>
        <p:nvSpPr>
          <p:cNvPr id="77834" name="文本框 77833"/>
          <p:cNvSpPr txBox="1"/>
          <p:nvPr/>
        </p:nvSpPr>
        <p:spPr>
          <a:xfrm>
            <a:off x="4724400" y="3124200"/>
            <a:ext cx="685800" cy="457200"/>
          </a:xfrm>
          <a:prstGeom prst="rect">
            <a:avLst/>
          </a:prstGeom>
          <a:noFill/>
          <a:ln w="9525">
            <a:noFill/>
          </a:ln>
        </p:spPr>
        <p:txBody>
          <a:bodyPr>
            <a:spAutoFit/>
          </a:bodyPr>
          <a:p>
            <a:pPr>
              <a:spcBef>
                <a:spcPct val="50000"/>
              </a:spcBef>
            </a:pPr>
            <a:r>
              <a:rPr lang="en-US" altLang="zh-CN" sz="2400" b="0">
                <a:latin typeface="Times New Roman" panose="02020603050405020304" pitchFamily="18" charset="0"/>
              </a:rPr>
              <a:t>P2:</a:t>
            </a:r>
            <a:endParaRPr lang="en-US" altLang="zh-CN" sz="2400" b="0">
              <a:latin typeface="Times New Roman" panose="02020603050405020304" pitchFamily="18"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8850" name="标题 78849"/>
          <p:cNvSpPr>
            <a:spLocks noGrp="1"/>
          </p:cNvSpPr>
          <p:nvPr>
            <p:ph type="title"/>
          </p:nvPr>
        </p:nvSpPr>
        <p:spPr>
          <a:xfrm>
            <a:off x="685800" y="533400"/>
            <a:ext cx="7772400" cy="1143000"/>
          </a:xfrm>
        </p:spPr>
        <p:txBody>
          <a:bodyPr anchor="b"/>
          <a:p>
            <a:r>
              <a:rPr lang="zh-CN" altLang="en-US" b="1"/>
              <a:t>用信号灯实现进程同步</a:t>
            </a:r>
            <a:endParaRPr lang="zh-CN" altLang="en-US"/>
          </a:p>
        </p:txBody>
      </p:sp>
      <p:sp>
        <p:nvSpPr>
          <p:cNvPr id="78851" name="文本框 78850"/>
          <p:cNvSpPr txBox="1"/>
          <p:nvPr/>
        </p:nvSpPr>
        <p:spPr>
          <a:xfrm>
            <a:off x="609600" y="1905000"/>
            <a:ext cx="8001000" cy="1031875"/>
          </a:xfrm>
          <a:prstGeom prst="rect">
            <a:avLst/>
          </a:prstGeom>
          <a:noFill/>
          <a:ln w="9525">
            <a:noFill/>
          </a:ln>
        </p:spPr>
        <p:txBody>
          <a:bodyPr>
            <a:spAutoFit/>
          </a:bodyPr>
          <a:p>
            <a:pPr>
              <a:spcBef>
                <a:spcPct val="50000"/>
              </a:spcBef>
            </a:pPr>
            <a:r>
              <a:rPr lang="en-US" altLang="zh-CN" sz="2800">
                <a:effectLst>
                  <a:outerShdw blurRad="38100" dist="38100" dir="2700000">
                    <a:srgbClr val="C0C0C0"/>
                  </a:outerShdw>
                </a:effectLst>
                <a:latin typeface="Comic Sans MS" panose="030F0702030302020204" pitchFamily="66" charset="0"/>
              </a:rPr>
              <a:t>General Case:</a:t>
            </a:r>
            <a:endParaRPr lang="en-US" altLang="zh-CN" sz="2800">
              <a:effectLst>
                <a:outerShdw blurRad="38100" dist="38100" dir="2700000">
                  <a:srgbClr val="C0C0C0"/>
                </a:outerShdw>
              </a:effectLst>
              <a:latin typeface="Comic Sans MS" panose="030F0702030302020204" pitchFamily="66" charset="0"/>
            </a:endParaRPr>
          </a:p>
          <a:p>
            <a:pPr>
              <a:lnSpc>
                <a:spcPct val="70000"/>
              </a:lnSpc>
              <a:spcBef>
                <a:spcPct val="50000"/>
              </a:spcBef>
            </a:pPr>
            <a:r>
              <a:rPr lang="en-US" altLang="zh-CN" sz="2800">
                <a:effectLst>
                  <a:outerShdw blurRad="38100" dist="38100" dir="2700000">
                    <a:srgbClr val="C0C0C0"/>
                  </a:outerShdw>
                </a:effectLst>
                <a:latin typeface="Comic Sans MS" panose="030F0702030302020204" pitchFamily="66" charset="0"/>
              </a:rPr>
              <a:t>VAR S:semaphore; (initial value 0)</a:t>
            </a:r>
            <a:r>
              <a:rPr lang="en-US" altLang="zh-CN" sz="2800">
                <a:effectLst>
                  <a:outerShdw blurRad="38100" dist="38100" dir="2700000">
                    <a:srgbClr val="C0C0C0"/>
                  </a:outerShdw>
                </a:effectLst>
                <a:latin typeface="Times New Roman" panose="02020603050405020304" pitchFamily="18" charset="0"/>
              </a:rPr>
              <a:t> </a:t>
            </a:r>
            <a:endParaRPr lang="en-US" altLang="zh-CN" sz="2400" b="0">
              <a:latin typeface="Times New Roman" panose="02020603050405020304" pitchFamily="18" charset="0"/>
            </a:endParaRPr>
          </a:p>
        </p:txBody>
      </p:sp>
      <p:sp>
        <p:nvSpPr>
          <p:cNvPr id="78852" name="直接连接符 78851"/>
          <p:cNvSpPr/>
          <p:nvPr/>
        </p:nvSpPr>
        <p:spPr>
          <a:xfrm>
            <a:off x="2819400" y="3200400"/>
            <a:ext cx="0" cy="914400"/>
          </a:xfrm>
          <a:prstGeom prst="line">
            <a:avLst/>
          </a:prstGeom>
          <a:ln w="9525" cap="flat" cmpd="sng">
            <a:solidFill>
              <a:schemeClr val="tx1"/>
            </a:solidFill>
            <a:prstDash val="solid"/>
            <a:headEnd type="none" w="med" len="med"/>
            <a:tailEnd type="triangle" w="med" len="med"/>
          </a:ln>
        </p:spPr>
      </p:sp>
      <p:sp>
        <p:nvSpPr>
          <p:cNvPr id="78853" name="直接连接符 78852"/>
          <p:cNvSpPr/>
          <p:nvPr/>
        </p:nvSpPr>
        <p:spPr>
          <a:xfrm>
            <a:off x="2819400" y="5105400"/>
            <a:ext cx="0" cy="1295400"/>
          </a:xfrm>
          <a:prstGeom prst="line">
            <a:avLst/>
          </a:prstGeom>
          <a:ln w="9525" cap="flat" cmpd="sng">
            <a:solidFill>
              <a:schemeClr val="tx1"/>
            </a:solidFill>
            <a:prstDash val="solid"/>
            <a:headEnd type="none" w="med" len="med"/>
            <a:tailEnd type="triangle" w="med" len="med"/>
          </a:ln>
        </p:spPr>
      </p:sp>
      <p:sp>
        <p:nvSpPr>
          <p:cNvPr id="78854" name="直接连接符 78853"/>
          <p:cNvSpPr/>
          <p:nvPr/>
        </p:nvSpPr>
        <p:spPr>
          <a:xfrm>
            <a:off x="5486400" y="3124200"/>
            <a:ext cx="0" cy="1143000"/>
          </a:xfrm>
          <a:prstGeom prst="line">
            <a:avLst/>
          </a:prstGeom>
          <a:ln w="9525" cap="flat" cmpd="sng">
            <a:solidFill>
              <a:schemeClr val="tx1"/>
            </a:solidFill>
            <a:prstDash val="solid"/>
            <a:headEnd type="none" w="med" len="med"/>
            <a:tailEnd type="triangle" w="med" len="med"/>
          </a:ln>
        </p:spPr>
      </p:sp>
      <p:sp>
        <p:nvSpPr>
          <p:cNvPr id="78855" name="直接连接符 78854"/>
          <p:cNvSpPr/>
          <p:nvPr/>
        </p:nvSpPr>
        <p:spPr>
          <a:xfrm>
            <a:off x="5486400" y="5257800"/>
            <a:ext cx="0" cy="1066800"/>
          </a:xfrm>
          <a:prstGeom prst="line">
            <a:avLst/>
          </a:prstGeom>
          <a:ln w="9525" cap="flat" cmpd="sng">
            <a:solidFill>
              <a:schemeClr val="tx1"/>
            </a:solidFill>
            <a:prstDash val="solid"/>
            <a:headEnd type="none" w="med" len="med"/>
            <a:tailEnd type="triangle" w="med" len="med"/>
          </a:ln>
        </p:spPr>
      </p:sp>
      <p:sp>
        <p:nvSpPr>
          <p:cNvPr id="78856" name="文本框 78855"/>
          <p:cNvSpPr txBox="1"/>
          <p:nvPr/>
        </p:nvSpPr>
        <p:spPr>
          <a:xfrm>
            <a:off x="2286000" y="4100513"/>
            <a:ext cx="1143000" cy="895350"/>
          </a:xfrm>
          <a:prstGeom prst="rect">
            <a:avLst/>
          </a:prstGeom>
          <a:noFill/>
          <a:ln w="9525">
            <a:noFill/>
          </a:ln>
        </p:spPr>
        <p:txBody>
          <a:bodyPr>
            <a:spAutoFit/>
          </a:bodyPr>
          <a:p>
            <a:pPr>
              <a:spcBef>
                <a:spcPct val="20000"/>
              </a:spcBef>
            </a:pPr>
            <a:r>
              <a:rPr lang="zh-CN" altLang="en-US" sz="2400" b="0">
                <a:latin typeface="Times New Roman" panose="02020603050405020304" pitchFamily="18" charset="0"/>
              </a:rPr>
              <a:t>  </a:t>
            </a:r>
            <a:r>
              <a:rPr lang="en-US" altLang="zh-CN" sz="2400" b="0">
                <a:latin typeface="Comic Sans MS" panose="030F0702030302020204" pitchFamily="66" charset="0"/>
              </a:rPr>
              <a:t>P(S)</a:t>
            </a:r>
            <a:endParaRPr lang="en-US" altLang="zh-CN" sz="2400" b="0">
              <a:latin typeface="Comic Sans MS" panose="030F0702030302020204" pitchFamily="66" charset="0"/>
            </a:endParaRPr>
          </a:p>
          <a:p>
            <a:pPr>
              <a:spcBef>
                <a:spcPct val="20000"/>
              </a:spcBef>
            </a:pPr>
            <a:r>
              <a:rPr lang="zh-CN" altLang="en-US" sz="2400">
                <a:latin typeface="Comic Sans MS" panose="030F0702030302020204" pitchFamily="66" charset="0"/>
              </a:rPr>
              <a:t>后动作</a:t>
            </a:r>
            <a:endParaRPr lang="zh-CN" altLang="en-US" sz="2400" b="0">
              <a:latin typeface="Times New Roman" panose="02020603050405020304" pitchFamily="18" charset="0"/>
            </a:endParaRPr>
          </a:p>
        </p:txBody>
      </p:sp>
      <p:sp>
        <p:nvSpPr>
          <p:cNvPr id="78857" name="文本框 78856"/>
          <p:cNvSpPr txBox="1"/>
          <p:nvPr/>
        </p:nvSpPr>
        <p:spPr>
          <a:xfrm>
            <a:off x="5029200" y="4325938"/>
            <a:ext cx="1143000" cy="931862"/>
          </a:xfrm>
          <a:prstGeom prst="rect">
            <a:avLst/>
          </a:prstGeom>
          <a:noFill/>
          <a:ln w="9525">
            <a:noFill/>
          </a:ln>
        </p:spPr>
        <p:txBody>
          <a:bodyPr>
            <a:spAutoFit/>
          </a:bodyPr>
          <a:p>
            <a:pPr>
              <a:lnSpc>
                <a:spcPct val="90000"/>
              </a:lnSpc>
              <a:spcBef>
                <a:spcPct val="50000"/>
              </a:spcBef>
            </a:pPr>
            <a:r>
              <a:rPr lang="zh-CN" altLang="en-US" sz="2400">
                <a:latin typeface="Comic Sans MS" panose="030F0702030302020204" pitchFamily="66" charset="0"/>
              </a:rPr>
              <a:t>先动作</a:t>
            </a:r>
            <a:endParaRPr lang="zh-CN" altLang="en-US" sz="2400" b="0">
              <a:latin typeface="Comic Sans MS" panose="030F0702030302020204" pitchFamily="66" charset="0"/>
            </a:endParaRPr>
          </a:p>
          <a:p>
            <a:pPr>
              <a:lnSpc>
                <a:spcPct val="90000"/>
              </a:lnSpc>
              <a:spcBef>
                <a:spcPct val="50000"/>
              </a:spcBef>
            </a:pPr>
            <a:r>
              <a:rPr lang="zh-CN" altLang="en-US" sz="2400" b="0">
                <a:latin typeface="Comic Sans MS" panose="030F0702030302020204" pitchFamily="66" charset="0"/>
              </a:rPr>
              <a:t>  </a:t>
            </a:r>
            <a:r>
              <a:rPr lang="en-US" altLang="zh-CN" sz="2400" b="0">
                <a:latin typeface="Comic Sans MS" panose="030F0702030302020204" pitchFamily="66" charset="0"/>
              </a:rPr>
              <a:t>V(S)</a:t>
            </a:r>
            <a:endParaRPr lang="en-US" altLang="zh-CN" sz="2400" b="0">
              <a:latin typeface="Comic Sans MS" panose="030F0702030302020204" pitchFamily="66" charset="0"/>
            </a:endParaRPr>
          </a:p>
        </p:txBody>
      </p:sp>
      <p:sp>
        <p:nvSpPr>
          <p:cNvPr id="78858" name="文本框 78857"/>
          <p:cNvSpPr txBox="1"/>
          <p:nvPr/>
        </p:nvSpPr>
        <p:spPr>
          <a:xfrm>
            <a:off x="1905000" y="3124200"/>
            <a:ext cx="685800" cy="457200"/>
          </a:xfrm>
          <a:prstGeom prst="rect">
            <a:avLst/>
          </a:prstGeom>
          <a:noFill/>
          <a:ln w="9525">
            <a:noFill/>
          </a:ln>
        </p:spPr>
        <p:txBody>
          <a:bodyPr>
            <a:spAutoFit/>
          </a:bodyPr>
          <a:p>
            <a:pPr>
              <a:spcBef>
                <a:spcPct val="50000"/>
              </a:spcBef>
            </a:pPr>
            <a:r>
              <a:rPr lang="en-US" altLang="zh-CN" sz="2400" b="0">
                <a:latin typeface="Times New Roman" panose="02020603050405020304" pitchFamily="18" charset="0"/>
              </a:rPr>
              <a:t>P1:</a:t>
            </a:r>
            <a:endParaRPr lang="en-US" altLang="zh-CN" sz="2400" b="0">
              <a:latin typeface="Times New Roman" panose="02020603050405020304" pitchFamily="18" charset="0"/>
            </a:endParaRPr>
          </a:p>
        </p:txBody>
      </p:sp>
      <p:sp>
        <p:nvSpPr>
          <p:cNvPr id="78859" name="文本框 78858"/>
          <p:cNvSpPr txBox="1"/>
          <p:nvPr/>
        </p:nvSpPr>
        <p:spPr>
          <a:xfrm>
            <a:off x="4724400" y="3124200"/>
            <a:ext cx="685800" cy="457200"/>
          </a:xfrm>
          <a:prstGeom prst="rect">
            <a:avLst/>
          </a:prstGeom>
          <a:noFill/>
          <a:ln w="9525">
            <a:noFill/>
          </a:ln>
        </p:spPr>
        <p:txBody>
          <a:bodyPr>
            <a:spAutoFit/>
          </a:bodyPr>
          <a:p>
            <a:pPr>
              <a:spcBef>
                <a:spcPct val="50000"/>
              </a:spcBef>
            </a:pPr>
            <a:r>
              <a:rPr lang="en-US" altLang="zh-CN" sz="2400" b="0">
                <a:latin typeface="Times New Roman" panose="02020603050405020304" pitchFamily="18" charset="0"/>
              </a:rPr>
              <a:t>P2:</a:t>
            </a:r>
            <a:endParaRPr lang="en-US" altLang="zh-CN" sz="2400" b="0">
              <a:latin typeface="Times New Roman" panose="02020603050405020304"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9874" name="标题 79873"/>
          <p:cNvSpPr>
            <a:spLocks noGrp="1"/>
          </p:cNvSpPr>
          <p:nvPr>
            <p:ph type="title"/>
          </p:nvPr>
        </p:nvSpPr>
        <p:spPr/>
        <p:txBody>
          <a:bodyPr anchor="b"/>
          <a:p>
            <a:r>
              <a:rPr lang="zh-CN" altLang="en-US" b="1"/>
              <a:t>用信号量、</a:t>
            </a:r>
            <a:r>
              <a:rPr lang="en-US" altLang="zh-CN" b="1"/>
              <a:t>P</a:t>
            </a:r>
            <a:r>
              <a:rPr lang="zh-CN" altLang="en-US" b="1"/>
              <a:t>、</a:t>
            </a:r>
            <a:r>
              <a:rPr lang="en-US" altLang="zh-CN" b="1"/>
              <a:t>V</a:t>
            </a:r>
            <a:r>
              <a:rPr lang="zh-CN" altLang="en-US" b="1"/>
              <a:t>实现进程同步</a:t>
            </a:r>
            <a:endParaRPr lang="zh-CN" altLang="en-US" b="1"/>
          </a:p>
        </p:txBody>
      </p:sp>
      <p:sp>
        <p:nvSpPr>
          <p:cNvPr id="79875" name="文本占位符 79874"/>
          <p:cNvSpPr txBox="1"/>
          <p:nvPr>
            <p:ph type="body" idx="1"/>
          </p:nvPr>
        </p:nvSpPr>
        <p:spPr/>
        <p:txBody>
          <a:bodyPr vert="horz" wrap="square" anchor="t"/>
          <a:p>
            <a:pPr>
              <a:lnSpc>
                <a:spcPct val="90000"/>
              </a:lnSpc>
              <a:buNone/>
            </a:pPr>
            <a:r>
              <a:rPr lang="zh-CN" altLang="en-US" sz="2400" b="1"/>
              <a:t>例子：司机</a:t>
            </a:r>
            <a:r>
              <a:rPr lang="en-US" altLang="zh-CN" sz="2400" b="1"/>
              <a:t>-</a:t>
            </a:r>
            <a:r>
              <a:rPr lang="zh-CN" altLang="en-US" sz="2400" b="1"/>
              <a:t>售票员问题：</a:t>
            </a:r>
            <a:endParaRPr lang="zh-CN" altLang="en-US" sz="2400" b="1"/>
          </a:p>
          <a:p>
            <a:pPr>
              <a:lnSpc>
                <a:spcPct val="90000"/>
              </a:lnSpc>
              <a:buNone/>
            </a:pPr>
            <a:endParaRPr lang="zh-CN" altLang="en-US" sz="2400" b="1"/>
          </a:p>
          <a:p>
            <a:pPr>
              <a:lnSpc>
                <a:spcPct val="90000"/>
              </a:lnSpc>
              <a:buNone/>
            </a:pPr>
            <a:r>
              <a:rPr lang="zh-CN" altLang="en-US" sz="2400" b="1"/>
              <a:t>司机活动：              售票员活动：</a:t>
            </a:r>
            <a:endParaRPr lang="zh-CN" altLang="en-US" sz="2400" b="1"/>
          </a:p>
          <a:p>
            <a:pPr>
              <a:lnSpc>
                <a:spcPct val="90000"/>
              </a:lnSpc>
              <a:buNone/>
            </a:pPr>
            <a:r>
              <a:rPr lang="zh-CN" altLang="en-US" sz="2400" b="1"/>
              <a:t>   </a:t>
            </a:r>
            <a:r>
              <a:rPr lang="en-US" altLang="zh-CN" sz="2400" b="1"/>
              <a:t>Do{                      Do{</a:t>
            </a:r>
            <a:endParaRPr lang="en-US" altLang="zh-CN" sz="2400" b="1"/>
          </a:p>
          <a:p>
            <a:pPr>
              <a:lnSpc>
                <a:spcPct val="90000"/>
              </a:lnSpc>
              <a:buNone/>
            </a:pPr>
            <a:r>
              <a:rPr lang="en-US" altLang="zh-CN" sz="2400" b="1"/>
              <a:t>                                   </a:t>
            </a:r>
            <a:r>
              <a:rPr lang="zh-CN" altLang="en-US" sz="2400" b="1"/>
              <a:t>关车门</a:t>
            </a:r>
            <a:endParaRPr lang="zh-CN" altLang="en-US" sz="2400" b="1"/>
          </a:p>
          <a:p>
            <a:pPr>
              <a:lnSpc>
                <a:spcPct val="90000"/>
              </a:lnSpc>
              <a:buNone/>
            </a:pPr>
            <a:r>
              <a:rPr lang="zh-CN" altLang="en-US" sz="2400" b="1"/>
              <a:t>      启动车辆                </a:t>
            </a:r>
            <a:endParaRPr lang="zh-CN" altLang="en-US" sz="2400" b="1"/>
          </a:p>
          <a:p>
            <a:pPr>
              <a:lnSpc>
                <a:spcPct val="90000"/>
              </a:lnSpc>
              <a:buNone/>
            </a:pPr>
            <a:r>
              <a:rPr lang="zh-CN" altLang="en-US" sz="2400" b="1"/>
              <a:t>      正常行驶                售  票</a:t>
            </a:r>
            <a:endParaRPr lang="zh-CN" altLang="en-US" sz="2400" b="1"/>
          </a:p>
          <a:p>
            <a:pPr>
              <a:lnSpc>
                <a:spcPct val="90000"/>
              </a:lnSpc>
              <a:buNone/>
            </a:pPr>
            <a:r>
              <a:rPr lang="zh-CN" altLang="en-US" sz="2400" b="1"/>
              <a:t>      到站停车                </a:t>
            </a:r>
            <a:endParaRPr lang="zh-CN" altLang="en-US" sz="2400" b="1"/>
          </a:p>
          <a:p>
            <a:pPr>
              <a:lnSpc>
                <a:spcPct val="90000"/>
              </a:lnSpc>
              <a:buNone/>
            </a:pPr>
            <a:r>
              <a:rPr lang="zh-CN" altLang="en-US" sz="2400" b="1"/>
              <a:t>                                   开车门</a:t>
            </a:r>
            <a:endParaRPr lang="zh-CN" altLang="en-US" sz="2400" b="1"/>
          </a:p>
          <a:p>
            <a:pPr>
              <a:lnSpc>
                <a:spcPct val="90000"/>
              </a:lnSpc>
              <a:buNone/>
            </a:pPr>
            <a:r>
              <a:rPr lang="zh-CN" altLang="en-US" sz="2400" b="1"/>
              <a:t>   </a:t>
            </a:r>
            <a:r>
              <a:rPr lang="en-US" altLang="zh-CN" sz="2400" b="1"/>
              <a:t>}While(1)            }While(1)</a:t>
            </a:r>
            <a:endParaRPr lang="en-US" altLang="zh-CN" sz="2400" b="1"/>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0898" name="标题 80897"/>
          <p:cNvSpPr>
            <a:spLocks noGrp="1"/>
          </p:cNvSpPr>
          <p:nvPr>
            <p:ph type="title"/>
          </p:nvPr>
        </p:nvSpPr>
        <p:spPr/>
        <p:txBody>
          <a:bodyPr anchor="b"/>
          <a:p>
            <a:r>
              <a:rPr lang="zh-CN" altLang="en-US" b="1"/>
              <a:t>用信号量、</a:t>
            </a:r>
            <a:r>
              <a:rPr lang="en-US" altLang="zh-CN" b="1"/>
              <a:t>P</a:t>
            </a:r>
            <a:r>
              <a:rPr lang="zh-CN" altLang="en-US" b="1"/>
              <a:t>、</a:t>
            </a:r>
            <a:r>
              <a:rPr lang="en-US" altLang="zh-CN" b="1"/>
              <a:t>V</a:t>
            </a:r>
            <a:r>
              <a:rPr lang="zh-CN" altLang="en-US" b="1"/>
              <a:t>实现进程同步</a:t>
            </a:r>
            <a:endParaRPr lang="zh-CN" altLang="en-US" b="1"/>
          </a:p>
        </p:txBody>
      </p:sp>
      <p:sp>
        <p:nvSpPr>
          <p:cNvPr id="80899" name="文本框 80898"/>
          <p:cNvSpPr txBox="1"/>
          <p:nvPr/>
        </p:nvSpPr>
        <p:spPr>
          <a:xfrm>
            <a:off x="838200" y="1828800"/>
            <a:ext cx="7543800" cy="4327525"/>
          </a:xfrm>
          <a:prstGeom prst="rect">
            <a:avLst/>
          </a:prstGeom>
          <a:noFill/>
          <a:ln w="9525">
            <a:noFill/>
          </a:ln>
        </p:spPr>
        <p:txBody>
          <a:bodyPr>
            <a:spAutoFit/>
          </a:bodyPr>
          <a:p>
            <a:pPr>
              <a:spcBef>
                <a:spcPct val="50000"/>
              </a:spcBef>
            </a:pPr>
            <a:r>
              <a:rPr lang="zh-CN" altLang="en-US" sz="2400">
                <a:latin typeface="Comic Sans MS" panose="030F0702030302020204" pitchFamily="66" charset="0"/>
              </a:rPr>
              <a:t>例子：司机</a:t>
            </a:r>
            <a:r>
              <a:rPr lang="en-US" altLang="zh-CN" sz="2400">
                <a:latin typeface="Comic Sans MS" panose="030F0702030302020204" pitchFamily="66" charset="0"/>
              </a:rPr>
              <a:t>-</a:t>
            </a:r>
            <a:r>
              <a:rPr lang="zh-CN" altLang="en-US" sz="2400">
                <a:latin typeface="Comic Sans MS" panose="030F0702030302020204" pitchFamily="66" charset="0"/>
              </a:rPr>
              <a:t>售票员问题：</a:t>
            </a:r>
            <a:endParaRPr lang="zh-CN" altLang="en-US"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VAR s1,s2: semaphore; (initial value 0)</a:t>
            </a:r>
            <a:endParaRPr lang="en-US" altLang="zh-CN" sz="2400">
              <a:latin typeface="Comic Sans MS" panose="030F0702030302020204" pitchFamily="66" charset="0"/>
            </a:endParaRPr>
          </a:p>
          <a:p>
            <a:pPr>
              <a:lnSpc>
                <a:spcPct val="70000"/>
              </a:lnSpc>
              <a:spcBef>
                <a:spcPct val="50000"/>
              </a:spcBef>
            </a:pPr>
            <a:r>
              <a:rPr lang="zh-CN" altLang="en-US" sz="2400">
                <a:latin typeface="Comic Sans MS" panose="030F0702030302020204" pitchFamily="66" charset="0"/>
              </a:rPr>
              <a:t>司机活动：              售票员活动：</a:t>
            </a:r>
            <a:endParaRPr lang="zh-CN" altLang="en-US" sz="2400">
              <a:latin typeface="Comic Sans MS" panose="030F0702030302020204" pitchFamily="66" charset="0"/>
            </a:endParaRPr>
          </a:p>
          <a:p>
            <a:pPr>
              <a:lnSpc>
                <a:spcPct val="70000"/>
              </a:lnSpc>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Do{                    Do{</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a:t>
            </a:r>
            <a:r>
              <a:rPr lang="en-US" altLang="zh-CN" sz="2400">
                <a:solidFill>
                  <a:schemeClr val="tx2"/>
                </a:solidFill>
                <a:latin typeface="Comic Sans MS" panose="030F0702030302020204" pitchFamily="66" charset="0"/>
              </a:rPr>
              <a:t>P(S1)</a:t>
            </a:r>
            <a:r>
              <a:rPr lang="en-US" altLang="zh-CN" sz="2400">
                <a:latin typeface="Comic Sans MS" panose="030F0702030302020204" pitchFamily="66" charset="0"/>
              </a:rPr>
              <a:t>                   </a:t>
            </a:r>
            <a:r>
              <a:rPr lang="zh-CN" altLang="en-US" sz="2400">
                <a:latin typeface="Comic Sans MS" panose="030F0702030302020204" pitchFamily="66" charset="0"/>
              </a:rPr>
              <a:t>关车门</a:t>
            </a:r>
            <a:endParaRPr lang="zh-CN" altLang="en-US" sz="2400">
              <a:latin typeface="Comic Sans MS" panose="030F0702030302020204" pitchFamily="66" charset="0"/>
            </a:endParaRPr>
          </a:p>
          <a:p>
            <a:pPr>
              <a:lnSpc>
                <a:spcPct val="70000"/>
              </a:lnSpc>
              <a:spcBef>
                <a:spcPct val="50000"/>
              </a:spcBef>
            </a:pPr>
            <a:r>
              <a:rPr lang="zh-CN" altLang="en-US" sz="2400">
                <a:latin typeface="Comic Sans MS" panose="030F0702030302020204" pitchFamily="66" charset="0"/>
              </a:rPr>
              <a:t>      启动车辆                </a:t>
            </a:r>
            <a:r>
              <a:rPr lang="en-US" altLang="zh-CN" sz="2400">
                <a:solidFill>
                  <a:schemeClr val="tx2"/>
                </a:solidFill>
                <a:latin typeface="Comic Sans MS" panose="030F0702030302020204" pitchFamily="66" charset="0"/>
              </a:rPr>
              <a:t>V(S1)</a:t>
            </a:r>
            <a:endParaRPr lang="en-US" altLang="zh-CN" sz="2400">
              <a:solidFill>
                <a:schemeClr val="tx2"/>
              </a:solidFill>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a:t>
            </a:r>
            <a:r>
              <a:rPr lang="zh-CN" altLang="en-US" sz="2400">
                <a:latin typeface="Comic Sans MS" panose="030F0702030302020204" pitchFamily="66" charset="0"/>
              </a:rPr>
              <a:t>正常行驶                售  票</a:t>
            </a:r>
            <a:endParaRPr lang="zh-CN" altLang="en-US" sz="2400">
              <a:latin typeface="Comic Sans MS" panose="030F0702030302020204" pitchFamily="66" charset="0"/>
            </a:endParaRPr>
          </a:p>
          <a:p>
            <a:pPr>
              <a:lnSpc>
                <a:spcPct val="70000"/>
              </a:lnSpc>
              <a:spcBef>
                <a:spcPct val="50000"/>
              </a:spcBef>
            </a:pPr>
            <a:r>
              <a:rPr lang="zh-CN" altLang="en-US" sz="2400">
                <a:latin typeface="Comic Sans MS" panose="030F0702030302020204" pitchFamily="66" charset="0"/>
              </a:rPr>
              <a:t>      到站停车                </a:t>
            </a:r>
            <a:r>
              <a:rPr lang="en-US" altLang="zh-CN" sz="2400">
                <a:solidFill>
                  <a:schemeClr val="tx2"/>
                </a:solidFill>
                <a:latin typeface="Comic Sans MS" panose="030F0702030302020204" pitchFamily="66" charset="0"/>
              </a:rPr>
              <a:t>P(S2)</a:t>
            </a:r>
            <a:endParaRPr lang="en-US" altLang="zh-CN" sz="2400">
              <a:solidFill>
                <a:schemeClr val="tx2"/>
              </a:solidFill>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a:t>
            </a:r>
            <a:r>
              <a:rPr lang="en-US" altLang="zh-CN" sz="2400">
                <a:solidFill>
                  <a:schemeClr val="tx2"/>
                </a:solidFill>
                <a:latin typeface="Comic Sans MS" panose="030F0702030302020204" pitchFamily="66" charset="0"/>
              </a:rPr>
              <a:t>V(S2)</a:t>
            </a:r>
            <a:r>
              <a:rPr lang="en-US" altLang="zh-CN" sz="2400">
                <a:latin typeface="Comic Sans MS" panose="030F0702030302020204" pitchFamily="66" charset="0"/>
              </a:rPr>
              <a:t>                   </a:t>
            </a:r>
            <a:r>
              <a:rPr lang="zh-CN" altLang="en-US" sz="2400">
                <a:latin typeface="Comic Sans MS" panose="030F0702030302020204" pitchFamily="66" charset="0"/>
              </a:rPr>
              <a:t>开车门</a:t>
            </a:r>
            <a:endParaRPr lang="zh-CN" altLang="en-US" sz="2400">
              <a:latin typeface="Comic Sans MS" panose="030F0702030302020204" pitchFamily="66" charset="0"/>
            </a:endParaRPr>
          </a:p>
          <a:p>
            <a:pPr>
              <a:lnSpc>
                <a:spcPct val="70000"/>
              </a:lnSpc>
              <a:spcBef>
                <a:spcPct val="50000"/>
              </a:spcBef>
            </a:pPr>
            <a:r>
              <a:rPr lang="zh-CN" altLang="en-US" sz="2400">
                <a:latin typeface="Comic Sans MS" panose="030F0702030302020204" pitchFamily="66" charset="0"/>
              </a:rPr>
              <a:t>   </a:t>
            </a:r>
            <a:r>
              <a:rPr lang="en-US" altLang="zh-CN" sz="2400">
                <a:latin typeface="Comic Sans MS" panose="030F0702030302020204" pitchFamily="66" charset="0"/>
              </a:rPr>
              <a:t>}While(1)              }While(1)</a:t>
            </a:r>
            <a:endParaRPr lang="en-US" altLang="zh-CN" sz="2400">
              <a:latin typeface="Times New Roman" panose="02020603050405020304" pitchFamily="18" charset="0"/>
            </a:endParaRPr>
          </a:p>
        </p:txBody>
      </p:sp>
      <p:sp>
        <p:nvSpPr>
          <p:cNvPr id="80900" name="直接连接符 80899"/>
          <p:cNvSpPr/>
          <p:nvPr/>
        </p:nvSpPr>
        <p:spPr>
          <a:xfrm>
            <a:off x="2571750" y="3762375"/>
            <a:ext cx="2438400" cy="457200"/>
          </a:xfrm>
          <a:prstGeom prst="line">
            <a:avLst/>
          </a:prstGeom>
          <a:ln w="9525" cap="flat" cmpd="sng">
            <a:solidFill>
              <a:schemeClr val="tx1"/>
            </a:solidFill>
            <a:prstDash val="solid"/>
            <a:headEnd type="none" w="med" len="med"/>
            <a:tailEnd type="none" w="med" len="med"/>
          </a:ln>
        </p:spPr>
      </p:sp>
      <p:sp>
        <p:nvSpPr>
          <p:cNvPr id="80901" name="直接连接符 80900"/>
          <p:cNvSpPr/>
          <p:nvPr/>
        </p:nvSpPr>
        <p:spPr>
          <a:xfrm flipH="1">
            <a:off x="2619375" y="5091113"/>
            <a:ext cx="2362200" cy="457200"/>
          </a:xfrm>
          <a:prstGeom prst="line">
            <a:avLst/>
          </a:prstGeom>
          <a:ln w="9525" cap="flat" cmpd="sng">
            <a:solidFill>
              <a:schemeClr val="tx1"/>
            </a:solidFill>
            <a:prstDash val="solid"/>
            <a:headEnd type="none" w="med" len="med"/>
            <a:tailEnd type="none" w="med" len="med"/>
          </a:ln>
        </p:spPr>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22" name="标题 81921"/>
          <p:cNvSpPr>
            <a:spLocks noGrp="1"/>
          </p:cNvSpPr>
          <p:nvPr>
            <p:ph type="title"/>
          </p:nvPr>
        </p:nvSpPr>
        <p:spPr/>
        <p:txBody>
          <a:bodyPr anchor="b"/>
          <a:p>
            <a:r>
              <a:rPr lang="en-US" altLang="zh-CN" sz="3600">
                <a:latin typeface="Comic Sans MS" panose="030F0702030302020204" pitchFamily="66" charset="0"/>
              </a:rPr>
              <a:t>Classical synchronization problems</a:t>
            </a:r>
            <a:endParaRPr lang="en-US" altLang="zh-CN"/>
          </a:p>
        </p:txBody>
      </p:sp>
      <p:sp>
        <p:nvSpPr>
          <p:cNvPr id="81923" name="文本框 81922"/>
          <p:cNvSpPr txBox="1"/>
          <p:nvPr/>
        </p:nvSpPr>
        <p:spPr>
          <a:xfrm>
            <a:off x="914400" y="2133600"/>
            <a:ext cx="7543800" cy="4089400"/>
          </a:xfrm>
          <a:prstGeom prst="rect">
            <a:avLst/>
          </a:prstGeom>
          <a:noFill/>
          <a:ln w="9525">
            <a:noFill/>
          </a:ln>
        </p:spPr>
        <p:txBody>
          <a:bodyPr>
            <a:spAutoFit/>
          </a:bodyPr>
          <a:p>
            <a:pPr>
              <a:lnSpc>
                <a:spcPct val="120000"/>
              </a:lnSpc>
              <a:spcBef>
                <a:spcPct val="50000"/>
              </a:spcBef>
            </a:pPr>
            <a:r>
              <a:rPr lang="en-US" altLang="zh-CN" sz="3200" b="0">
                <a:latin typeface="Comic Sans MS" panose="030F0702030302020204" pitchFamily="66" charset="0"/>
              </a:rPr>
              <a:t>1. Producers and consumers problem</a:t>
            </a:r>
            <a:endParaRPr lang="en-US" altLang="zh-CN" sz="2400" b="0">
              <a:latin typeface="Comic Sans MS" panose="030F0702030302020204" pitchFamily="66" charset="0"/>
            </a:endParaRPr>
          </a:p>
          <a:p>
            <a:pPr>
              <a:lnSpc>
                <a:spcPct val="90000"/>
              </a:lnSpc>
              <a:spcBef>
                <a:spcPct val="50000"/>
              </a:spcBef>
            </a:pPr>
            <a:r>
              <a:rPr lang="en-US" altLang="zh-CN" sz="3200" b="0">
                <a:latin typeface="Comic Sans MS" panose="030F0702030302020204" pitchFamily="66" charset="0"/>
              </a:rPr>
              <a:t>2. Readers and writers problem</a:t>
            </a:r>
            <a:endParaRPr lang="en-US" altLang="zh-CN" sz="3200" b="0">
              <a:latin typeface="Comic Sans MS" panose="030F0702030302020204" pitchFamily="66" charset="0"/>
            </a:endParaRPr>
          </a:p>
          <a:p>
            <a:pPr>
              <a:lnSpc>
                <a:spcPct val="90000"/>
              </a:lnSpc>
              <a:spcBef>
                <a:spcPct val="50000"/>
              </a:spcBef>
            </a:pPr>
            <a:r>
              <a:rPr lang="en-US" altLang="zh-CN" sz="3200" b="0">
                <a:latin typeface="Comic Sans MS" panose="030F0702030302020204" pitchFamily="66" charset="0"/>
              </a:rPr>
              <a:t>3. Dining philosophers problem</a:t>
            </a:r>
            <a:endParaRPr lang="en-US" altLang="zh-CN" sz="3200" b="0">
              <a:latin typeface="Comic Sans MS" panose="030F0702030302020204" pitchFamily="66" charset="0"/>
            </a:endParaRPr>
          </a:p>
          <a:p>
            <a:pPr>
              <a:lnSpc>
                <a:spcPct val="90000"/>
              </a:lnSpc>
              <a:spcBef>
                <a:spcPct val="50000"/>
              </a:spcBef>
            </a:pPr>
            <a:r>
              <a:rPr lang="en-US" altLang="zh-CN" sz="3200" b="0">
                <a:latin typeface="Comic Sans MS" panose="030F0702030302020204" pitchFamily="66" charset="0"/>
              </a:rPr>
              <a:t>4. Cigarette smokers problem</a:t>
            </a:r>
            <a:endParaRPr lang="en-US" altLang="zh-CN" sz="3200" b="0">
              <a:latin typeface="Comic Sans MS" panose="030F0702030302020204" pitchFamily="66" charset="0"/>
            </a:endParaRPr>
          </a:p>
          <a:p>
            <a:pPr>
              <a:lnSpc>
                <a:spcPct val="90000"/>
              </a:lnSpc>
              <a:spcBef>
                <a:spcPct val="50000"/>
              </a:spcBef>
            </a:pPr>
            <a:r>
              <a:rPr lang="en-US" altLang="zh-CN" sz="3200" b="0">
                <a:latin typeface="Comic Sans MS" panose="030F0702030302020204" pitchFamily="66" charset="0"/>
              </a:rPr>
              <a:t>5. Sleepy barbers problem</a:t>
            </a:r>
            <a:endParaRPr lang="en-US" altLang="zh-CN" sz="3200" b="0">
              <a:latin typeface="Comic Sans MS" panose="030F0702030302020204" pitchFamily="66" charset="0"/>
            </a:endParaRPr>
          </a:p>
          <a:p>
            <a:pPr>
              <a:lnSpc>
                <a:spcPct val="90000"/>
              </a:lnSpc>
              <a:spcBef>
                <a:spcPct val="50000"/>
              </a:spcBef>
            </a:pPr>
            <a:r>
              <a:rPr lang="en-US" altLang="zh-CN" sz="3200" b="0">
                <a:latin typeface="Comic Sans MS" panose="030F0702030302020204" pitchFamily="66" charset="0"/>
              </a:rPr>
              <a:t>etc. </a:t>
            </a:r>
            <a:endParaRPr lang="en-US" altLang="zh-CN" sz="2400" b="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1923">
                                            <p:txEl>
                                              <p:charRg st="0" end="35"/>
                                            </p:txEl>
                                          </p:spTgt>
                                        </p:tgtEl>
                                        <p:attrNameLst>
                                          <p:attrName>style.visibility</p:attrName>
                                        </p:attrNameLst>
                                      </p:cBhvr>
                                      <p:to>
                                        <p:strVal val="visible"/>
                                      </p:to>
                                    </p:set>
                                    <p:animEffect transition="in" filter="wipe(left)">
                                      <p:cBhvr>
                                        <p:cTn id="7" dur="500"/>
                                        <p:tgtEl>
                                          <p:spTgt spid="81923">
                                            <p:txEl>
                                              <p:charRg st="0" end="3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1923">
                                            <p:txEl>
                                              <p:charRg st="35" end="66"/>
                                            </p:txEl>
                                          </p:spTgt>
                                        </p:tgtEl>
                                        <p:attrNameLst>
                                          <p:attrName>style.visibility</p:attrName>
                                        </p:attrNameLst>
                                      </p:cBhvr>
                                      <p:to>
                                        <p:strVal val="visible"/>
                                      </p:to>
                                    </p:set>
                                    <p:animEffect transition="in" filter="wipe(left)">
                                      <p:cBhvr>
                                        <p:cTn id="12" dur="500"/>
                                        <p:tgtEl>
                                          <p:spTgt spid="81923">
                                            <p:txEl>
                                              <p:charRg st="35" end="6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1923">
                                            <p:txEl>
                                              <p:charRg st="66" end="97"/>
                                            </p:txEl>
                                          </p:spTgt>
                                        </p:tgtEl>
                                        <p:attrNameLst>
                                          <p:attrName>style.visibility</p:attrName>
                                        </p:attrNameLst>
                                      </p:cBhvr>
                                      <p:to>
                                        <p:strVal val="visible"/>
                                      </p:to>
                                    </p:set>
                                    <p:animEffect transition="in" filter="wipe(left)">
                                      <p:cBhvr>
                                        <p:cTn id="17" dur="500"/>
                                        <p:tgtEl>
                                          <p:spTgt spid="81923">
                                            <p:txEl>
                                              <p:charRg st="66" end="9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1923">
                                            <p:txEl>
                                              <p:charRg st="97" end="126"/>
                                            </p:txEl>
                                          </p:spTgt>
                                        </p:tgtEl>
                                        <p:attrNameLst>
                                          <p:attrName>style.visibility</p:attrName>
                                        </p:attrNameLst>
                                      </p:cBhvr>
                                      <p:to>
                                        <p:strVal val="visible"/>
                                      </p:to>
                                    </p:set>
                                    <p:animEffect transition="in" filter="wipe(left)">
                                      <p:cBhvr>
                                        <p:cTn id="22" dur="500"/>
                                        <p:tgtEl>
                                          <p:spTgt spid="81923">
                                            <p:txEl>
                                              <p:charRg st="97" end="12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1923">
                                            <p:txEl>
                                              <p:charRg st="126" end="152"/>
                                            </p:txEl>
                                          </p:spTgt>
                                        </p:tgtEl>
                                        <p:attrNameLst>
                                          <p:attrName>style.visibility</p:attrName>
                                        </p:attrNameLst>
                                      </p:cBhvr>
                                      <p:to>
                                        <p:strVal val="visible"/>
                                      </p:to>
                                    </p:set>
                                    <p:animEffect transition="in" filter="wipe(left)">
                                      <p:cBhvr>
                                        <p:cTn id="27" dur="500"/>
                                        <p:tgtEl>
                                          <p:spTgt spid="81923">
                                            <p:txEl>
                                              <p:charRg st="126" end="15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1923">
                                            <p:txEl>
                                              <p:charRg st="152" end="158"/>
                                            </p:txEl>
                                          </p:spTgt>
                                        </p:tgtEl>
                                        <p:attrNameLst>
                                          <p:attrName>style.visibility</p:attrName>
                                        </p:attrNameLst>
                                      </p:cBhvr>
                                      <p:to>
                                        <p:strVal val="visible"/>
                                      </p:to>
                                    </p:set>
                                    <p:animEffect transition="in" filter="wipe(left)">
                                      <p:cBhvr>
                                        <p:cTn id="32" dur="500"/>
                                        <p:tgtEl>
                                          <p:spTgt spid="81923">
                                            <p:txEl>
                                              <p:charRg st="152" end="15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标题 11265"/>
          <p:cNvSpPr>
            <a:spLocks noGrp="1"/>
          </p:cNvSpPr>
          <p:nvPr>
            <p:ph type="title"/>
          </p:nvPr>
        </p:nvSpPr>
        <p:spPr/>
        <p:txBody>
          <a:bodyPr anchor="b"/>
          <a:p>
            <a:r>
              <a:rPr lang="en-US" altLang="zh-CN" b="1"/>
              <a:t>4.1.3 </a:t>
            </a:r>
            <a:r>
              <a:rPr lang="zh-CN" altLang="en-US" b="1"/>
              <a:t>并发程序及其特性</a:t>
            </a:r>
            <a:endParaRPr lang="zh-CN" altLang="en-US" b="1"/>
          </a:p>
        </p:txBody>
      </p:sp>
      <p:sp>
        <p:nvSpPr>
          <p:cNvPr id="11267" name="文本占位符 11266"/>
          <p:cNvSpPr>
            <a:spLocks noGrp="1"/>
          </p:cNvSpPr>
          <p:nvPr>
            <p:ph type="body" idx="1"/>
          </p:nvPr>
        </p:nvSpPr>
        <p:spPr/>
        <p:txBody>
          <a:bodyPr/>
          <a:p>
            <a:r>
              <a:rPr lang="en-US" altLang="zh-CN" sz="4000" b="1"/>
              <a:t>4.1.3.1 </a:t>
            </a:r>
            <a:r>
              <a:rPr lang="zh-CN" altLang="en-US" sz="4000" b="1"/>
              <a:t>程序的并发执行</a:t>
            </a:r>
            <a:endParaRPr lang="zh-CN" altLang="en-US"/>
          </a:p>
          <a:p>
            <a:pPr lvl="1"/>
            <a:r>
              <a:rPr lang="en-US" altLang="zh-CN" b="1"/>
              <a:t>(2)</a:t>
            </a:r>
            <a:r>
              <a:rPr lang="zh-CN" altLang="en-US" b="1"/>
              <a:t>外部并发性</a:t>
            </a:r>
            <a:r>
              <a:rPr lang="en-US" altLang="zh-CN" b="1"/>
              <a:t>: </a:t>
            </a:r>
            <a:r>
              <a:rPr lang="zh-CN" altLang="en-US" b="1"/>
              <a:t>指多个程序之间的并发性。</a:t>
            </a:r>
            <a:endParaRPr lang="zh-CN" altLang="en-US" b="1"/>
          </a:p>
        </p:txBody>
      </p:sp>
      <p:grpSp>
        <p:nvGrpSpPr>
          <p:cNvPr id="11268" name="组合 11267"/>
          <p:cNvGrpSpPr/>
          <p:nvPr/>
        </p:nvGrpSpPr>
        <p:grpSpPr>
          <a:xfrm>
            <a:off x="2555875" y="4103688"/>
            <a:ext cx="4464050" cy="1846262"/>
            <a:chOff x="0" y="0"/>
            <a:chExt cx="5254" cy="2113"/>
          </a:xfrm>
        </p:grpSpPr>
        <p:sp>
          <p:nvSpPr>
            <p:cNvPr id="11269" name="椭圆 11268"/>
            <p:cNvSpPr/>
            <p:nvPr/>
          </p:nvSpPr>
          <p:spPr>
            <a:xfrm>
              <a:off x="0" y="23"/>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p>
              <a:pPr algn="just"/>
              <a:r>
                <a:rPr lang="en-US" altLang="zh-CN" sz="1600">
                  <a:latin typeface="Times New Roman" panose="02020603050405020304" pitchFamily="18" charset="0"/>
                </a:rPr>
                <a:t>I</a:t>
              </a:r>
              <a:r>
                <a:rPr lang="en-US" altLang="zh-CN" sz="1600" baseline="-25000">
                  <a:latin typeface="Times New Roman" panose="02020603050405020304" pitchFamily="18" charset="0"/>
                </a:rPr>
                <a:t>1</a:t>
              </a:r>
              <a:endParaRPr lang="en-US" altLang="zh-CN" sz="3600">
                <a:latin typeface="Tahoma" panose="020B0604030504040204" pitchFamily="34" charset="0"/>
              </a:endParaRPr>
            </a:p>
          </p:txBody>
        </p:sp>
        <p:sp>
          <p:nvSpPr>
            <p:cNvPr id="11270" name="椭圆 11269"/>
            <p:cNvSpPr/>
            <p:nvPr/>
          </p:nvSpPr>
          <p:spPr>
            <a:xfrm>
              <a:off x="867" y="10"/>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p>
              <a:pPr algn="just"/>
              <a:r>
                <a:rPr lang="en-US" altLang="zh-CN" sz="1600">
                  <a:latin typeface="Times New Roman" panose="02020603050405020304" pitchFamily="18" charset="0"/>
                </a:rPr>
                <a:t>I</a:t>
              </a:r>
              <a:r>
                <a:rPr lang="en-US" altLang="zh-CN" sz="1600" baseline="-25000">
                  <a:latin typeface="Times New Roman" panose="02020603050405020304" pitchFamily="18" charset="0"/>
                </a:rPr>
                <a:t>2</a:t>
              </a:r>
              <a:endParaRPr lang="en-US" altLang="zh-CN" sz="3600">
                <a:latin typeface="Tahoma" panose="020B0604030504040204" pitchFamily="34" charset="0"/>
              </a:endParaRPr>
            </a:p>
          </p:txBody>
        </p:sp>
        <p:sp>
          <p:nvSpPr>
            <p:cNvPr id="11271" name="椭圆 11270"/>
            <p:cNvSpPr/>
            <p:nvPr/>
          </p:nvSpPr>
          <p:spPr>
            <a:xfrm>
              <a:off x="1727" y="0"/>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p>
              <a:pPr algn="just"/>
              <a:r>
                <a:rPr lang="en-US" altLang="zh-CN" sz="1600">
                  <a:latin typeface="Times New Roman" panose="02020603050405020304" pitchFamily="18" charset="0"/>
                </a:rPr>
                <a:t>I</a:t>
              </a:r>
              <a:r>
                <a:rPr lang="en-US" altLang="zh-CN" sz="1600" baseline="-25000">
                  <a:latin typeface="Times New Roman" panose="02020603050405020304" pitchFamily="18" charset="0"/>
                </a:rPr>
                <a:t>3</a:t>
              </a:r>
              <a:endParaRPr lang="en-US" altLang="zh-CN" sz="3600">
                <a:latin typeface="Tahoma" panose="020B0604030504040204" pitchFamily="34" charset="0"/>
              </a:endParaRPr>
            </a:p>
          </p:txBody>
        </p:sp>
        <p:sp>
          <p:nvSpPr>
            <p:cNvPr id="11272" name="椭圆 11271"/>
            <p:cNvSpPr/>
            <p:nvPr/>
          </p:nvSpPr>
          <p:spPr>
            <a:xfrm>
              <a:off x="2587" y="0"/>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p>
              <a:pPr algn="just"/>
              <a:r>
                <a:rPr lang="en-US" altLang="zh-CN" sz="1600">
                  <a:latin typeface="Times New Roman" panose="02020603050405020304" pitchFamily="18" charset="0"/>
                </a:rPr>
                <a:t>I</a:t>
              </a:r>
              <a:r>
                <a:rPr lang="en-US" altLang="zh-CN" sz="1600" baseline="-25000">
                  <a:latin typeface="Times New Roman" panose="02020603050405020304" pitchFamily="18" charset="0"/>
                </a:rPr>
                <a:t>4</a:t>
              </a:r>
              <a:endParaRPr lang="en-US" altLang="zh-CN" sz="3600">
                <a:latin typeface="Tahoma" panose="020B0604030504040204" pitchFamily="34" charset="0"/>
              </a:endParaRPr>
            </a:p>
          </p:txBody>
        </p:sp>
        <p:sp>
          <p:nvSpPr>
            <p:cNvPr id="11273" name="直接连接符 11272"/>
            <p:cNvSpPr/>
            <p:nvPr/>
          </p:nvSpPr>
          <p:spPr>
            <a:xfrm flipV="1">
              <a:off x="533" y="280"/>
              <a:ext cx="340" cy="0"/>
            </a:xfrm>
            <a:prstGeom prst="line">
              <a:avLst/>
            </a:prstGeom>
            <a:ln w="9525" cap="flat" cmpd="sng">
              <a:solidFill>
                <a:srgbClr val="000000"/>
              </a:solidFill>
              <a:prstDash val="solid"/>
              <a:headEnd type="none" w="med" len="med"/>
              <a:tailEnd type="triangle" w="med" len="med"/>
            </a:ln>
          </p:spPr>
        </p:sp>
        <p:sp>
          <p:nvSpPr>
            <p:cNvPr id="11274" name="直接连接符 11273"/>
            <p:cNvSpPr/>
            <p:nvPr/>
          </p:nvSpPr>
          <p:spPr>
            <a:xfrm>
              <a:off x="1387" y="260"/>
              <a:ext cx="340" cy="0"/>
            </a:xfrm>
            <a:prstGeom prst="line">
              <a:avLst/>
            </a:prstGeom>
            <a:ln w="9525" cap="flat" cmpd="sng">
              <a:solidFill>
                <a:srgbClr val="000000"/>
              </a:solidFill>
              <a:prstDash val="solid"/>
              <a:headEnd type="none" w="med" len="med"/>
              <a:tailEnd type="triangle" w="med" len="med"/>
            </a:ln>
          </p:spPr>
        </p:sp>
        <p:sp>
          <p:nvSpPr>
            <p:cNvPr id="11275" name="直接连接符 11274"/>
            <p:cNvSpPr/>
            <p:nvPr/>
          </p:nvSpPr>
          <p:spPr>
            <a:xfrm>
              <a:off x="3107" y="260"/>
              <a:ext cx="340" cy="0"/>
            </a:xfrm>
            <a:prstGeom prst="line">
              <a:avLst/>
            </a:prstGeom>
            <a:ln w="9525" cap="flat" cmpd="sng">
              <a:solidFill>
                <a:srgbClr val="000000"/>
              </a:solidFill>
              <a:prstDash val="solid"/>
              <a:headEnd type="none" w="med" len="med"/>
              <a:tailEnd type="triangle" w="med" len="med"/>
            </a:ln>
          </p:spPr>
        </p:sp>
        <p:sp>
          <p:nvSpPr>
            <p:cNvPr id="11276" name="直接连接符 11275"/>
            <p:cNvSpPr/>
            <p:nvPr/>
          </p:nvSpPr>
          <p:spPr>
            <a:xfrm>
              <a:off x="2247" y="260"/>
              <a:ext cx="340" cy="0"/>
            </a:xfrm>
            <a:prstGeom prst="line">
              <a:avLst/>
            </a:prstGeom>
            <a:ln w="9525" cap="flat" cmpd="sng">
              <a:solidFill>
                <a:srgbClr val="000000"/>
              </a:solidFill>
              <a:prstDash val="solid"/>
              <a:headEnd type="none" w="med" len="med"/>
              <a:tailEnd type="triangle" w="med" len="med"/>
            </a:ln>
          </p:spPr>
        </p:sp>
        <p:sp>
          <p:nvSpPr>
            <p:cNvPr id="11277" name="椭圆 11276"/>
            <p:cNvSpPr/>
            <p:nvPr/>
          </p:nvSpPr>
          <p:spPr>
            <a:xfrm>
              <a:off x="880" y="823"/>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p>
              <a:pPr algn="just"/>
              <a:r>
                <a:rPr lang="en-US" altLang="zh-CN" sz="1600">
                  <a:latin typeface="Times New Roman" panose="02020603050405020304" pitchFamily="18" charset="0"/>
                </a:rPr>
                <a:t>C</a:t>
              </a:r>
              <a:r>
                <a:rPr lang="en-US" altLang="zh-CN" sz="900" baseline="-25000">
                  <a:latin typeface="Times New Roman" panose="02020603050405020304" pitchFamily="18" charset="0"/>
                </a:rPr>
                <a:t>1</a:t>
              </a:r>
              <a:endParaRPr lang="en-US" altLang="zh-CN" sz="900" baseline="-25000">
                <a:latin typeface="Times New Roman" panose="02020603050405020304" pitchFamily="18" charset="0"/>
              </a:endParaRPr>
            </a:p>
            <a:p>
              <a:endParaRPr lang="zh-CN" altLang="en-US">
                <a:latin typeface="Tahoma" panose="020B0604030504040204" pitchFamily="34" charset="0"/>
              </a:endParaRPr>
            </a:p>
          </p:txBody>
        </p:sp>
        <p:sp>
          <p:nvSpPr>
            <p:cNvPr id="11278" name="椭圆 11277"/>
            <p:cNvSpPr/>
            <p:nvPr/>
          </p:nvSpPr>
          <p:spPr>
            <a:xfrm>
              <a:off x="1747" y="810"/>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p>
              <a:pPr algn="just"/>
              <a:r>
                <a:rPr lang="en-US" altLang="zh-CN" sz="1400">
                  <a:latin typeface="Times New Roman" panose="02020603050405020304" pitchFamily="18" charset="0"/>
                </a:rPr>
                <a:t>C</a:t>
              </a:r>
              <a:r>
                <a:rPr lang="en-US" altLang="zh-CN" sz="1400" baseline="-25000">
                  <a:latin typeface="Times New Roman" panose="02020603050405020304" pitchFamily="18" charset="0"/>
                </a:rPr>
                <a:t>2</a:t>
              </a:r>
              <a:endParaRPr lang="en-US" altLang="zh-CN" sz="3200">
                <a:latin typeface="Tahoma" panose="020B0604030504040204" pitchFamily="34" charset="0"/>
              </a:endParaRPr>
            </a:p>
          </p:txBody>
        </p:sp>
        <p:sp>
          <p:nvSpPr>
            <p:cNvPr id="11279" name="椭圆 11278"/>
            <p:cNvSpPr/>
            <p:nvPr/>
          </p:nvSpPr>
          <p:spPr>
            <a:xfrm>
              <a:off x="2607" y="800"/>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p>
              <a:pPr algn="just"/>
              <a:r>
                <a:rPr lang="en-US" altLang="zh-CN" sz="1400">
                  <a:latin typeface="Times New Roman" panose="02020603050405020304" pitchFamily="18" charset="0"/>
                </a:rPr>
                <a:t>C</a:t>
              </a:r>
              <a:r>
                <a:rPr lang="en-US" altLang="zh-CN" sz="1400" baseline="-25000">
                  <a:latin typeface="Times New Roman" panose="02020603050405020304" pitchFamily="18" charset="0"/>
                </a:rPr>
                <a:t>3</a:t>
              </a:r>
              <a:endParaRPr lang="en-US" altLang="zh-CN" sz="3200">
                <a:latin typeface="Tahoma" panose="020B0604030504040204" pitchFamily="34" charset="0"/>
              </a:endParaRPr>
            </a:p>
          </p:txBody>
        </p:sp>
        <p:sp>
          <p:nvSpPr>
            <p:cNvPr id="11280" name="椭圆 11279"/>
            <p:cNvSpPr/>
            <p:nvPr/>
          </p:nvSpPr>
          <p:spPr>
            <a:xfrm>
              <a:off x="3467" y="800"/>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p>
              <a:pPr algn="just"/>
              <a:r>
                <a:rPr lang="en-US" altLang="zh-CN" sz="1400">
                  <a:latin typeface="Times New Roman" panose="02020603050405020304" pitchFamily="18" charset="0"/>
                </a:rPr>
                <a:t>C</a:t>
              </a:r>
              <a:r>
                <a:rPr lang="en-US" altLang="zh-CN" sz="1400" baseline="-25000">
                  <a:latin typeface="Times New Roman" panose="02020603050405020304" pitchFamily="18" charset="0"/>
                </a:rPr>
                <a:t>4</a:t>
              </a:r>
              <a:endParaRPr lang="en-US" altLang="zh-CN" sz="3200">
                <a:latin typeface="Tahoma" panose="020B0604030504040204" pitchFamily="34" charset="0"/>
              </a:endParaRPr>
            </a:p>
          </p:txBody>
        </p:sp>
        <p:sp>
          <p:nvSpPr>
            <p:cNvPr id="11281" name="直接连接符 11280"/>
            <p:cNvSpPr/>
            <p:nvPr/>
          </p:nvSpPr>
          <p:spPr>
            <a:xfrm flipV="1">
              <a:off x="1413" y="1080"/>
              <a:ext cx="340" cy="0"/>
            </a:xfrm>
            <a:prstGeom prst="line">
              <a:avLst/>
            </a:prstGeom>
            <a:ln w="9525" cap="flat" cmpd="sng">
              <a:solidFill>
                <a:srgbClr val="000000"/>
              </a:solidFill>
              <a:prstDash val="solid"/>
              <a:headEnd type="none" w="med" len="med"/>
              <a:tailEnd type="triangle" w="med" len="med"/>
            </a:ln>
          </p:spPr>
        </p:sp>
        <p:sp>
          <p:nvSpPr>
            <p:cNvPr id="11282" name="直接连接符 11281"/>
            <p:cNvSpPr/>
            <p:nvPr/>
          </p:nvSpPr>
          <p:spPr>
            <a:xfrm>
              <a:off x="2267" y="1060"/>
              <a:ext cx="340" cy="0"/>
            </a:xfrm>
            <a:prstGeom prst="line">
              <a:avLst/>
            </a:prstGeom>
            <a:ln w="9525" cap="flat" cmpd="sng">
              <a:solidFill>
                <a:srgbClr val="000000"/>
              </a:solidFill>
              <a:prstDash val="solid"/>
              <a:headEnd type="none" w="med" len="med"/>
              <a:tailEnd type="triangle" w="med" len="med"/>
            </a:ln>
          </p:spPr>
        </p:sp>
        <p:sp>
          <p:nvSpPr>
            <p:cNvPr id="11283" name="直接连接符 11282"/>
            <p:cNvSpPr/>
            <p:nvPr/>
          </p:nvSpPr>
          <p:spPr>
            <a:xfrm>
              <a:off x="3987" y="1060"/>
              <a:ext cx="340" cy="0"/>
            </a:xfrm>
            <a:prstGeom prst="line">
              <a:avLst/>
            </a:prstGeom>
            <a:ln w="9525" cap="flat" cmpd="sng">
              <a:solidFill>
                <a:srgbClr val="000000"/>
              </a:solidFill>
              <a:prstDash val="solid"/>
              <a:headEnd type="none" w="med" len="med"/>
              <a:tailEnd type="triangle" w="med" len="med"/>
            </a:ln>
          </p:spPr>
        </p:sp>
        <p:sp>
          <p:nvSpPr>
            <p:cNvPr id="11284" name="直接连接符 11283"/>
            <p:cNvSpPr/>
            <p:nvPr/>
          </p:nvSpPr>
          <p:spPr>
            <a:xfrm>
              <a:off x="3127" y="1060"/>
              <a:ext cx="340" cy="0"/>
            </a:xfrm>
            <a:prstGeom prst="line">
              <a:avLst/>
            </a:prstGeom>
            <a:ln w="9525" cap="flat" cmpd="sng">
              <a:solidFill>
                <a:srgbClr val="000000"/>
              </a:solidFill>
              <a:prstDash val="solid"/>
              <a:headEnd type="none" w="med" len="med"/>
              <a:tailEnd type="triangle" w="med" len="med"/>
            </a:ln>
          </p:spPr>
        </p:sp>
        <p:sp>
          <p:nvSpPr>
            <p:cNvPr id="11285" name="椭圆 11284"/>
            <p:cNvSpPr/>
            <p:nvPr/>
          </p:nvSpPr>
          <p:spPr>
            <a:xfrm>
              <a:off x="1807" y="1603"/>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p>
              <a:pPr algn="just"/>
              <a:r>
                <a:rPr lang="en-US" altLang="zh-CN" sz="1400">
                  <a:latin typeface="Times New Roman" panose="02020603050405020304" pitchFamily="18" charset="0"/>
                </a:rPr>
                <a:t>P</a:t>
              </a:r>
              <a:r>
                <a:rPr lang="en-US" altLang="zh-CN" sz="1400" baseline="-25000">
                  <a:latin typeface="Times New Roman" panose="02020603050405020304" pitchFamily="18" charset="0"/>
                </a:rPr>
                <a:t>1</a:t>
              </a:r>
              <a:endParaRPr lang="en-US" altLang="zh-CN" sz="3200">
                <a:latin typeface="Tahoma" panose="020B0604030504040204" pitchFamily="34" charset="0"/>
              </a:endParaRPr>
            </a:p>
          </p:txBody>
        </p:sp>
        <p:sp>
          <p:nvSpPr>
            <p:cNvPr id="11286" name="椭圆 11285"/>
            <p:cNvSpPr/>
            <p:nvPr/>
          </p:nvSpPr>
          <p:spPr>
            <a:xfrm>
              <a:off x="2674" y="1590"/>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p>
              <a:pPr algn="just"/>
              <a:r>
                <a:rPr lang="en-US" altLang="zh-CN" sz="1400">
                  <a:latin typeface="Times New Roman" panose="02020603050405020304" pitchFamily="18" charset="0"/>
                </a:rPr>
                <a:t>P</a:t>
              </a:r>
              <a:r>
                <a:rPr lang="en-US" altLang="zh-CN" sz="1400" baseline="-25000">
                  <a:latin typeface="Times New Roman" panose="02020603050405020304" pitchFamily="18" charset="0"/>
                </a:rPr>
                <a:t>2</a:t>
              </a:r>
              <a:endParaRPr lang="en-US" altLang="zh-CN" sz="3200">
                <a:latin typeface="Tahoma" panose="020B0604030504040204" pitchFamily="34" charset="0"/>
              </a:endParaRPr>
            </a:p>
          </p:txBody>
        </p:sp>
        <p:sp>
          <p:nvSpPr>
            <p:cNvPr id="11287" name="椭圆 11286"/>
            <p:cNvSpPr/>
            <p:nvPr/>
          </p:nvSpPr>
          <p:spPr>
            <a:xfrm>
              <a:off x="3534" y="1580"/>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p>
              <a:pPr algn="just"/>
              <a:r>
                <a:rPr lang="en-US" altLang="zh-CN" sz="1400">
                  <a:latin typeface="Times New Roman" panose="02020603050405020304" pitchFamily="18" charset="0"/>
                </a:rPr>
                <a:t>P</a:t>
              </a:r>
              <a:r>
                <a:rPr lang="en-US" altLang="zh-CN" sz="1400" baseline="-25000">
                  <a:latin typeface="Times New Roman" panose="02020603050405020304" pitchFamily="18" charset="0"/>
                </a:rPr>
                <a:t>3</a:t>
              </a:r>
              <a:endParaRPr lang="en-US" altLang="zh-CN" sz="3200">
                <a:latin typeface="Tahoma" panose="020B0604030504040204" pitchFamily="34" charset="0"/>
              </a:endParaRPr>
            </a:p>
          </p:txBody>
        </p:sp>
        <p:sp>
          <p:nvSpPr>
            <p:cNvPr id="11288" name="椭圆 11287"/>
            <p:cNvSpPr/>
            <p:nvPr/>
          </p:nvSpPr>
          <p:spPr>
            <a:xfrm>
              <a:off x="4394" y="1580"/>
              <a:ext cx="510" cy="510"/>
            </a:xfrm>
            <a:prstGeom prst="ellipse">
              <a:avLst/>
            </a:prstGeom>
            <a:solidFill>
              <a:srgbClr val="FFFFFF"/>
            </a:solidFill>
            <a:ln w="9525" cap="flat" cmpd="sng">
              <a:solidFill>
                <a:srgbClr val="000000"/>
              </a:solidFill>
              <a:prstDash val="solid"/>
              <a:headEnd type="none" w="med" len="med"/>
              <a:tailEnd type="none" w="med" len="med"/>
            </a:ln>
          </p:spPr>
          <p:txBody>
            <a:bodyPr lIns="64800" tIns="36000" rIns="64800" bIns="36000"/>
            <a:p>
              <a:pPr algn="just"/>
              <a:r>
                <a:rPr lang="en-US" altLang="zh-CN" sz="1400">
                  <a:latin typeface="Times New Roman" panose="02020603050405020304" pitchFamily="18" charset="0"/>
                </a:rPr>
                <a:t>P</a:t>
              </a:r>
              <a:r>
                <a:rPr lang="en-US" altLang="zh-CN" sz="1400" baseline="-25000">
                  <a:latin typeface="Times New Roman" panose="02020603050405020304" pitchFamily="18" charset="0"/>
                </a:rPr>
                <a:t>4</a:t>
              </a:r>
              <a:endParaRPr lang="en-US" altLang="zh-CN" sz="3200">
                <a:latin typeface="Tahoma" panose="020B0604030504040204" pitchFamily="34" charset="0"/>
              </a:endParaRPr>
            </a:p>
          </p:txBody>
        </p:sp>
        <p:sp>
          <p:nvSpPr>
            <p:cNvPr id="11289" name="直接连接符 11288"/>
            <p:cNvSpPr/>
            <p:nvPr/>
          </p:nvSpPr>
          <p:spPr>
            <a:xfrm flipV="1">
              <a:off x="2340" y="1860"/>
              <a:ext cx="340" cy="0"/>
            </a:xfrm>
            <a:prstGeom prst="line">
              <a:avLst/>
            </a:prstGeom>
            <a:ln w="9525" cap="flat" cmpd="sng">
              <a:solidFill>
                <a:srgbClr val="000000"/>
              </a:solidFill>
              <a:prstDash val="solid"/>
              <a:headEnd type="none" w="med" len="med"/>
              <a:tailEnd type="triangle" w="med" len="med"/>
            </a:ln>
          </p:spPr>
        </p:sp>
        <p:sp>
          <p:nvSpPr>
            <p:cNvPr id="11290" name="直接连接符 11289"/>
            <p:cNvSpPr/>
            <p:nvPr/>
          </p:nvSpPr>
          <p:spPr>
            <a:xfrm>
              <a:off x="3194" y="1840"/>
              <a:ext cx="340" cy="0"/>
            </a:xfrm>
            <a:prstGeom prst="line">
              <a:avLst/>
            </a:prstGeom>
            <a:ln w="9525" cap="flat" cmpd="sng">
              <a:solidFill>
                <a:srgbClr val="000000"/>
              </a:solidFill>
              <a:prstDash val="solid"/>
              <a:headEnd type="none" w="med" len="med"/>
              <a:tailEnd type="triangle" w="med" len="med"/>
            </a:ln>
          </p:spPr>
        </p:sp>
        <p:sp>
          <p:nvSpPr>
            <p:cNvPr id="11291" name="直接连接符 11290"/>
            <p:cNvSpPr/>
            <p:nvPr/>
          </p:nvSpPr>
          <p:spPr>
            <a:xfrm>
              <a:off x="4914" y="1840"/>
              <a:ext cx="340" cy="0"/>
            </a:xfrm>
            <a:prstGeom prst="line">
              <a:avLst/>
            </a:prstGeom>
            <a:ln w="9525" cap="flat" cmpd="sng">
              <a:solidFill>
                <a:srgbClr val="000000"/>
              </a:solidFill>
              <a:prstDash val="solid"/>
              <a:headEnd type="none" w="med" len="med"/>
              <a:tailEnd type="triangle" w="med" len="med"/>
            </a:ln>
          </p:spPr>
        </p:sp>
        <p:sp>
          <p:nvSpPr>
            <p:cNvPr id="11292" name="直接连接符 11291"/>
            <p:cNvSpPr/>
            <p:nvPr/>
          </p:nvSpPr>
          <p:spPr>
            <a:xfrm>
              <a:off x="4054" y="1840"/>
              <a:ext cx="340" cy="0"/>
            </a:xfrm>
            <a:prstGeom prst="line">
              <a:avLst/>
            </a:prstGeom>
            <a:ln w="9525" cap="flat" cmpd="sng">
              <a:solidFill>
                <a:srgbClr val="000000"/>
              </a:solidFill>
              <a:prstDash val="solid"/>
              <a:headEnd type="none" w="med" len="med"/>
              <a:tailEnd type="triangle" w="med" len="med"/>
            </a:ln>
          </p:spPr>
        </p:sp>
        <p:sp>
          <p:nvSpPr>
            <p:cNvPr id="11293" name="直接连接符 11292"/>
            <p:cNvSpPr/>
            <p:nvPr/>
          </p:nvSpPr>
          <p:spPr>
            <a:xfrm>
              <a:off x="383" y="479"/>
              <a:ext cx="540" cy="454"/>
            </a:xfrm>
            <a:prstGeom prst="line">
              <a:avLst/>
            </a:prstGeom>
            <a:ln w="9525" cap="flat" cmpd="sng">
              <a:solidFill>
                <a:srgbClr val="000000"/>
              </a:solidFill>
              <a:prstDash val="solid"/>
              <a:headEnd type="none" w="med" len="med"/>
              <a:tailEnd type="triangle" w="med" len="med"/>
            </a:ln>
          </p:spPr>
        </p:sp>
        <p:sp>
          <p:nvSpPr>
            <p:cNvPr id="11294" name="直接连接符 11293"/>
            <p:cNvSpPr/>
            <p:nvPr/>
          </p:nvSpPr>
          <p:spPr>
            <a:xfrm>
              <a:off x="1320" y="1293"/>
              <a:ext cx="540" cy="454"/>
            </a:xfrm>
            <a:prstGeom prst="line">
              <a:avLst/>
            </a:prstGeom>
            <a:ln w="9525" cap="flat" cmpd="sng">
              <a:solidFill>
                <a:srgbClr val="000000"/>
              </a:solidFill>
              <a:prstDash val="solid"/>
              <a:headEnd type="none" w="med" len="med"/>
              <a:tailEnd type="triangle" w="med" len="med"/>
            </a:ln>
          </p:spPr>
        </p:sp>
        <p:sp>
          <p:nvSpPr>
            <p:cNvPr id="11295" name="直接连接符 11294"/>
            <p:cNvSpPr/>
            <p:nvPr/>
          </p:nvSpPr>
          <p:spPr>
            <a:xfrm>
              <a:off x="1320" y="433"/>
              <a:ext cx="540" cy="454"/>
            </a:xfrm>
            <a:prstGeom prst="line">
              <a:avLst/>
            </a:prstGeom>
            <a:ln w="9525" cap="flat" cmpd="sng">
              <a:solidFill>
                <a:srgbClr val="000000"/>
              </a:solidFill>
              <a:prstDash val="solid"/>
              <a:headEnd type="none" w="med" len="med"/>
              <a:tailEnd type="triangle" w="med" len="med"/>
            </a:ln>
          </p:spPr>
        </p:sp>
        <p:sp>
          <p:nvSpPr>
            <p:cNvPr id="11296" name="直接连接符 11295"/>
            <p:cNvSpPr/>
            <p:nvPr/>
          </p:nvSpPr>
          <p:spPr>
            <a:xfrm>
              <a:off x="2160" y="433"/>
              <a:ext cx="540" cy="454"/>
            </a:xfrm>
            <a:prstGeom prst="line">
              <a:avLst/>
            </a:prstGeom>
            <a:ln w="9525" cap="flat" cmpd="sng">
              <a:solidFill>
                <a:srgbClr val="000000"/>
              </a:solidFill>
              <a:prstDash val="solid"/>
              <a:headEnd type="none" w="med" len="med"/>
              <a:tailEnd type="triangle" w="med" len="med"/>
            </a:ln>
          </p:spPr>
        </p:sp>
        <p:sp>
          <p:nvSpPr>
            <p:cNvPr id="11297" name="直接连接符 11296"/>
            <p:cNvSpPr/>
            <p:nvPr/>
          </p:nvSpPr>
          <p:spPr>
            <a:xfrm>
              <a:off x="3040" y="393"/>
              <a:ext cx="540" cy="454"/>
            </a:xfrm>
            <a:prstGeom prst="line">
              <a:avLst/>
            </a:prstGeom>
            <a:ln w="9525" cap="flat" cmpd="sng">
              <a:solidFill>
                <a:srgbClr val="000000"/>
              </a:solidFill>
              <a:prstDash val="solid"/>
              <a:headEnd type="none" w="med" len="med"/>
              <a:tailEnd type="triangle" w="med" len="med"/>
            </a:ln>
          </p:spPr>
        </p:sp>
        <p:sp>
          <p:nvSpPr>
            <p:cNvPr id="11298" name="直接连接符 11297"/>
            <p:cNvSpPr/>
            <p:nvPr/>
          </p:nvSpPr>
          <p:spPr>
            <a:xfrm>
              <a:off x="2220" y="1233"/>
              <a:ext cx="540" cy="454"/>
            </a:xfrm>
            <a:prstGeom prst="line">
              <a:avLst/>
            </a:prstGeom>
            <a:ln w="9525" cap="flat" cmpd="sng">
              <a:solidFill>
                <a:srgbClr val="000000"/>
              </a:solidFill>
              <a:prstDash val="solid"/>
              <a:headEnd type="none" w="med" len="med"/>
              <a:tailEnd type="triangle" w="med" len="med"/>
            </a:ln>
          </p:spPr>
        </p:sp>
        <p:sp>
          <p:nvSpPr>
            <p:cNvPr id="11299" name="直接连接符 11298"/>
            <p:cNvSpPr/>
            <p:nvPr/>
          </p:nvSpPr>
          <p:spPr>
            <a:xfrm>
              <a:off x="3080" y="1213"/>
              <a:ext cx="540" cy="454"/>
            </a:xfrm>
            <a:prstGeom prst="line">
              <a:avLst/>
            </a:prstGeom>
            <a:ln w="9525" cap="flat" cmpd="sng">
              <a:solidFill>
                <a:srgbClr val="000000"/>
              </a:solidFill>
              <a:prstDash val="solid"/>
              <a:headEnd type="none" w="med" len="med"/>
              <a:tailEnd type="triangle" w="med" len="med"/>
            </a:ln>
          </p:spPr>
        </p:sp>
        <p:sp>
          <p:nvSpPr>
            <p:cNvPr id="11300" name="直接连接符 11299"/>
            <p:cNvSpPr/>
            <p:nvPr/>
          </p:nvSpPr>
          <p:spPr>
            <a:xfrm>
              <a:off x="3940" y="1193"/>
              <a:ext cx="540" cy="454"/>
            </a:xfrm>
            <a:prstGeom prst="line">
              <a:avLst/>
            </a:prstGeom>
            <a:ln w="9525" cap="flat" cmpd="sng">
              <a:solidFill>
                <a:srgbClr val="000000"/>
              </a:solidFill>
              <a:prstDash val="solid"/>
              <a:headEnd type="none" w="med" len="med"/>
              <a:tailEnd type="triangle" w="med" len="med"/>
            </a:ln>
          </p:spPr>
        </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2946" name="标题 82945"/>
          <p:cNvSpPr>
            <a:spLocks noGrp="1"/>
          </p:cNvSpPr>
          <p:nvPr>
            <p:ph type="title"/>
          </p:nvPr>
        </p:nvSpPr>
        <p:spPr/>
        <p:txBody>
          <a:bodyPr anchor="b"/>
          <a:p>
            <a:r>
              <a:rPr lang="zh-CN" altLang="en-US" b="1"/>
              <a:t>例</a:t>
            </a:r>
            <a:r>
              <a:rPr lang="en-US" altLang="zh-CN" b="1"/>
              <a:t>1. </a:t>
            </a:r>
            <a:r>
              <a:rPr lang="zh-CN" altLang="en-US" b="1"/>
              <a:t>生产者</a:t>
            </a:r>
            <a:r>
              <a:rPr lang="en-US" altLang="zh-CN" b="1"/>
              <a:t>/</a:t>
            </a:r>
            <a:r>
              <a:rPr lang="zh-CN" altLang="en-US" b="1"/>
              <a:t>消费者问题</a:t>
            </a:r>
            <a:endParaRPr lang="zh-CN" altLang="en-US" b="1"/>
          </a:p>
        </p:txBody>
      </p:sp>
      <p:sp>
        <p:nvSpPr>
          <p:cNvPr id="82947" name="文本框 82946"/>
          <p:cNvSpPr txBox="1"/>
          <p:nvPr/>
        </p:nvSpPr>
        <p:spPr>
          <a:xfrm>
            <a:off x="838200" y="1905000"/>
            <a:ext cx="7543800" cy="4437063"/>
          </a:xfrm>
          <a:prstGeom prst="rect">
            <a:avLst/>
          </a:prstGeom>
          <a:noFill/>
          <a:ln w="9525">
            <a:noFill/>
          </a:ln>
        </p:spPr>
        <p:txBody>
          <a:bodyPr>
            <a:spAutoFit/>
          </a:bodyPr>
          <a:p>
            <a:pPr>
              <a:spcBef>
                <a:spcPct val="50000"/>
              </a:spcBef>
            </a:pPr>
            <a:r>
              <a:rPr lang="zh-CN" altLang="en-US" sz="2400">
                <a:latin typeface="Times New Roman" panose="02020603050405020304" pitchFamily="18" charset="0"/>
              </a:rPr>
              <a:t>预备知识：</a:t>
            </a:r>
            <a:endParaRPr lang="zh-CN" altLang="en-US" sz="2400">
              <a:latin typeface="Times New Roman" panose="02020603050405020304" pitchFamily="18" charset="0"/>
            </a:endParaRPr>
          </a:p>
          <a:p>
            <a:pPr>
              <a:spcBef>
                <a:spcPct val="50000"/>
              </a:spcBef>
            </a:pPr>
            <a:r>
              <a:rPr lang="zh-CN" altLang="en-US" sz="2400" u="sng">
                <a:latin typeface="Times New Roman" panose="02020603050405020304" pitchFamily="18" charset="0"/>
              </a:rPr>
              <a:t>组合资源</a:t>
            </a:r>
            <a:r>
              <a:rPr lang="zh-CN" altLang="en-US" sz="2400">
                <a:latin typeface="Times New Roman" panose="02020603050405020304" pitchFamily="18" charset="0"/>
              </a:rPr>
              <a:t>：若干相对独立的资源构成的资源集合，其中每个相对独立的资源称为子资源。</a:t>
            </a:r>
            <a:endParaRPr lang="zh-CN" altLang="en-US" sz="2400">
              <a:latin typeface="Times New Roman" panose="02020603050405020304" pitchFamily="18" charset="0"/>
            </a:endParaRPr>
          </a:p>
          <a:p>
            <a:pPr>
              <a:spcBef>
                <a:spcPct val="50000"/>
              </a:spcBef>
            </a:pPr>
            <a:r>
              <a:rPr lang="zh-CN" altLang="en-US" sz="2400" u="sng">
                <a:latin typeface="Times New Roman" panose="02020603050405020304" pitchFamily="18" charset="0"/>
              </a:rPr>
              <a:t>同种组合资源</a:t>
            </a:r>
            <a:r>
              <a:rPr lang="zh-CN" altLang="en-US" sz="2400">
                <a:latin typeface="Times New Roman" panose="02020603050405020304" pitchFamily="18" charset="0"/>
              </a:rPr>
              <a:t>：相同类型子资源构成的组合资源。</a:t>
            </a:r>
            <a:endParaRPr lang="zh-CN" altLang="en-US" sz="2400">
              <a:latin typeface="Times New Roman" panose="02020603050405020304" pitchFamily="18" charset="0"/>
            </a:endParaRPr>
          </a:p>
          <a:p>
            <a:pPr>
              <a:spcBef>
                <a:spcPct val="50000"/>
              </a:spcBef>
            </a:pPr>
            <a:r>
              <a:rPr lang="zh-CN" altLang="en-US" sz="2400">
                <a:latin typeface="Times New Roman" panose="02020603050405020304" pitchFamily="18" charset="0"/>
              </a:rPr>
              <a:t>管理：</a:t>
            </a:r>
            <a:r>
              <a:rPr lang="en-US" altLang="zh-CN" sz="2400">
                <a:latin typeface="Comic Sans MS" panose="030F0702030302020204" pitchFamily="66" charset="0"/>
              </a:rPr>
              <a:t>Var S:semaphore;</a:t>
            </a:r>
            <a:r>
              <a:rPr lang="en-US" altLang="zh-CN" sz="2400">
                <a:latin typeface="Times New Roman" panose="02020603050405020304" pitchFamily="18" charset="0"/>
              </a:rPr>
              <a:t> (</a:t>
            </a:r>
            <a:r>
              <a:rPr lang="zh-CN" altLang="en-US" sz="2400">
                <a:latin typeface="Times New Roman" panose="02020603050405020304" pitchFamily="18" charset="0"/>
              </a:rPr>
              <a:t>初值</a:t>
            </a:r>
            <a:r>
              <a:rPr lang="en-US" altLang="zh-CN" sz="2400">
                <a:latin typeface="Times New Roman" panose="02020603050405020304" pitchFamily="18" charset="0"/>
              </a:rPr>
              <a:t>=</a:t>
            </a:r>
            <a:r>
              <a:rPr lang="zh-CN" altLang="en-US" sz="2400">
                <a:latin typeface="Times New Roman" panose="02020603050405020304" pitchFamily="18" charset="0"/>
              </a:rPr>
              <a:t>子资源个数）</a:t>
            </a:r>
            <a:endParaRPr lang="zh-CN" altLang="en-US" sz="2400">
              <a:latin typeface="Times New Roman" panose="02020603050405020304" pitchFamily="18" charset="0"/>
            </a:endParaRPr>
          </a:p>
          <a:p>
            <a:pPr>
              <a:spcBef>
                <a:spcPct val="50000"/>
              </a:spcBef>
            </a:pPr>
            <a:r>
              <a:rPr lang="zh-CN" altLang="en-US" sz="2400">
                <a:latin typeface="Times New Roman" panose="02020603050405020304" pitchFamily="18" charset="0"/>
              </a:rPr>
              <a:t>例子：</a:t>
            </a:r>
            <a:r>
              <a:rPr lang="en-US" altLang="zh-CN" sz="2400">
                <a:latin typeface="Comic Sans MS" panose="030F0702030302020204" pitchFamily="66" charset="0"/>
              </a:rPr>
              <a:t>2</a:t>
            </a:r>
            <a:r>
              <a:rPr lang="zh-CN" altLang="en-US" sz="2400">
                <a:latin typeface="Times New Roman" panose="02020603050405020304" pitchFamily="18" charset="0"/>
              </a:rPr>
              <a:t>台打印机</a:t>
            </a:r>
            <a:endParaRPr lang="zh-CN" altLang="en-US" sz="2400">
              <a:latin typeface="Times New Roman" panose="02020603050405020304" pitchFamily="18" charset="0"/>
            </a:endParaRPr>
          </a:p>
          <a:p>
            <a:pPr>
              <a:lnSpc>
                <a:spcPct val="80000"/>
              </a:lnSpc>
              <a:spcBef>
                <a:spcPct val="50000"/>
              </a:spcBef>
            </a:pPr>
            <a:r>
              <a:rPr lang="zh-CN" altLang="en-US" sz="2400">
                <a:latin typeface="Times New Roman" panose="02020603050405020304" pitchFamily="18" charset="0"/>
              </a:rPr>
              <a:t>            </a:t>
            </a:r>
            <a:r>
              <a:rPr lang="en-US" altLang="zh-CN" sz="2400">
                <a:latin typeface="Comic Sans MS" panose="030F0702030302020204" pitchFamily="66" charset="0"/>
              </a:rPr>
              <a:t>Var S:semaphore; S.value=2;</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a:t>
            </a:r>
            <a:r>
              <a:rPr lang="zh-CN" altLang="en-US" sz="2400">
                <a:latin typeface="Comic Sans MS" panose="030F0702030302020204" pitchFamily="66" charset="0"/>
              </a:rPr>
              <a:t>申请：</a:t>
            </a:r>
            <a:r>
              <a:rPr lang="en-US" altLang="zh-CN" sz="2400">
                <a:latin typeface="Comic Sans MS" panose="030F0702030302020204" pitchFamily="66" charset="0"/>
              </a:rPr>
              <a:t>P</a:t>
            </a:r>
            <a:r>
              <a:rPr lang="zh-CN" altLang="en-US" sz="2400">
                <a:latin typeface="Comic Sans MS" panose="030F0702030302020204" pitchFamily="66" charset="0"/>
              </a:rPr>
              <a:t>（</a:t>
            </a:r>
            <a:r>
              <a:rPr lang="en-US" altLang="zh-CN" sz="2400">
                <a:latin typeface="Comic Sans MS" panose="030F0702030302020204" pitchFamily="66" charset="0"/>
              </a:rPr>
              <a:t>S</a:t>
            </a:r>
            <a:r>
              <a:rPr lang="zh-CN" altLang="en-US" sz="2400">
                <a:latin typeface="Comic Sans MS" panose="030F0702030302020204" pitchFamily="66" charset="0"/>
              </a:rPr>
              <a:t>）；</a:t>
            </a:r>
            <a:endParaRPr lang="zh-CN" altLang="en-US" sz="2400">
              <a:latin typeface="Comic Sans MS" panose="030F0702030302020204" pitchFamily="66" charset="0"/>
            </a:endParaRPr>
          </a:p>
          <a:p>
            <a:pPr>
              <a:lnSpc>
                <a:spcPct val="80000"/>
              </a:lnSpc>
              <a:spcBef>
                <a:spcPct val="50000"/>
              </a:spcBef>
            </a:pPr>
            <a:r>
              <a:rPr lang="zh-CN" altLang="en-US" sz="2400">
                <a:latin typeface="Comic Sans MS" panose="030F0702030302020204" pitchFamily="66" charset="0"/>
              </a:rPr>
              <a:t>           释放：</a:t>
            </a:r>
            <a:r>
              <a:rPr lang="en-US" altLang="zh-CN" sz="2400">
                <a:latin typeface="Comic Sans MS" panose="030F0702030302020204" pitchFamily="66" charset="0"/>
              </a:rPr>
              <a:t>V</a:t>
            </a:r>
            <a:r>
              <a:rPr lang="zh-CN" altLang="en-US" sz="2400">
                <a:latin typeface="Comic Sans MS" panose="030F0702030302020204" pitchFamily="66" charset="0"/>
              </a:rPr>
              <a:t>（</a:t>
            </a:r>
            <a:r>
              <a:rPr lang="en-US" altLang="zh-CN" sz="2400">
                <a:latin typeface="Comic Sans MS" panose="030F0702030302020204" pitchFamily="66" charset="0"/>
              </a:rPr>
              <a:t>S</a:t>
            </a:r>
            <a:r>
              <a:rPr lang="zh-CN" altLang="en-US" sz="2400">
                <a:latin typeface="Comic Sans MS" panose="030F0702030302020204" pitchFamily="66" charset="0"/>
              </a:rPr>
              <a:t>）；</a:t>
            </a:r>
            <a:endParaRPr lang="zh-CN" altLang="en-US" sz="240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2947">
                                            <p:txEl>
                                              <p:charRg st="0" end="6"/>
                                            </p:txEl>
                                          </p:spTgt>
                                        </p:tgtEl>
                                        <p:attrNameLst>
                                          <p:attrName>style.visibility</p:attrName>
                                        </p:attrNameLst>
                                      </p:cBhvr>
                                      <p:to>
                                        <p:strVal val="visible"/>
                                      </p:to>
                                    </p:set>
                                    <p:animEffect transition="in" filter="wipe(left)">
                                      <p:cBhvr>
                                        <p:cTn id="7" dur="500"/>
                                        <p:tgtEl>
                                          <p:spTgt spid="82947">
                                            <p:txEl>
                                              <p:charRg st="0"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2947">
                                            <p:txEl>
                                              <p:charRg st="6" end="46"/>
                                            </p:txEl>
                                          </p:spTgt>
                                        </p:tgtEl>
                                        <p:attrNameLst>
                                          <p:attrName>style.visibility</p:attrName>
                                        </p:attrNameLst>
                                      </p:cBhvr>
                                      <p:to>
                                        <p:strVal val="visible"/>
                                      </p:to>
                                    </p:set>
                                    <p:animEffect transition="in" filter="wipe(left)">
                                      <p:cBhvr>
                                        <p:cTn id="12" dur="500"/>
                                        <p:tgtEl>
                                          <p:spTgt spid="82947">
                                            <p:txEl>
                                              <p:charRg st="6" end="4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2947">
                                            <p:txEl>
                                              <p:charRg st="46" end="69"/>
                                            </p:txEl>
                                          </p:spTgt>
                                        </p:tgtEl>
                                        <p:attrNameLst>
                                          <p:attrName>style.visibility</p:attrName>
                                        </p:attrNameLst>
                                      </p:cBhvr>
                                      <p:to>
                                        <p:strVal val="visible"/>
                                      </p:to>
                                    </p:set>
                                    <p:animEffect transition="in" filter="wipe(left)">
                                      <p:cBhvr>
                                        <p:cTn id="17" dur="500"/>
                                        <p:tgtEl>
                                          <p:spTgt spid="82947">
                                            <p:txEl>
                                              <p:charRg st="46" end="6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2947">
                                            <p:txEl>
                                              <p:charRg st="69" end="100"/>
                                            </p:txEl>
                                          </p:spTgt>
                                        </p:tgtEl>
                                        <p:attrNameLst>
                                          <p:attrName>style.visibility</p:attrName>
                                        </p:attrNameLst>
                                      </p:cBhvr>
                                      <p:to>
                                        <p:strVal val="visible"/>
                                      </p:to>
                                    </p:set>
                                    <p:animEffect transition="in" filter="wipe(left)">
                                      <p:cBhvr>
                                        <p:cTn id="22" dur="500"/>
                                        <p:tgtEl>
                                          <p:spTgt spid="82947">
                                            <p:txEl>
                                              <p:charRg st="69" end="10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2947">
                                            <p:txEl>
                                              <p:charRg st="100" end="109"/>
                                            </p:txEl>
                                          </p:spTgt>
                                        </p:tgtEl>
                                        <p:attrNameLst>
                                          <p:attrName>style.visibility</p:attrName>
                                        </p:attrNameLst>
                                      </p:cBhvr>
                                      <p:to>
                                        <p:strVal val="visible"/>
                                      </p:to>
                                    </p:set>
                                    <p:animEffect transition="in" filter="wipe(left)">
                                      <p:cBhvr>
                                        <p:cTn id="27" dur="500"/>
                                        <p:tgtEl>
                                          <p:spTgt spid="82947">
                                            <p:txEl>
                                              <p:charRg st="100" end="10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82947">
                                            <p:txEl>
                                              <p:charRg st="109" end="149"/>
                                            </p:txEl>
                                          </p:spTgt>
                                        </p:tgtEl>
                                        <p:attrNameLst>
                                          <p:attrName>style.visibility</p:attrName>
                                        </p:attrNameLst>
                                      </p:cBhvr>
                                      <p:to>
                                        <p:strVal val="visible"/>
                                      </p:to>
                                    </p:set>
                                    <p:animEffect transition="in" filter="wipe(left)">
                                      <p:cBhvr>
                                        <p:cTn id="32" dur="500"/>
                                        <p:tgtEl>
                                          <p:spTgt spid="82947">
                                            <p:txEl>
                                              <p:charRg st="109" end="14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82947">
                                            <p:txEl>
                                              <p:charRg st="149" end="169"/>
                                            </p:txEl>
                                          </p:spTgt>
                                        </p:tgtEl>
                                        <p:attrNameLst>
                                          <p:attrName>style.visibility</p:attrName>
                                        </p:attrNameLst>
                                      </p:cBhvr>
                                      <p:to>
                                        <p:strVal val="visible"/>
                                      </p:to>
                                    </p:set>
                                    <p:animEffect transition="in" filter="wipe(left)">
                                      <p:cBhvr>
                                        <p:cTn id="37" dur="500"/>
                                        <p:tgtEl>
                                          <p:spTgt spid="82947">
                                            <p:txEl>
                                              <p:charRg st="149" end="16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82947">
                                            <p:txEl>
                                              <p:charRg st="169" end="189"/>
                                            </p:txEl>
                                          </p:spTgt>
                                        </p:tgtEl>
                                        <p:attrNameLst>
                                          <p:attrName>style.visibility</p:attrName>
                                        </p:attrNameLst>
                                      </p:cBhvr>
                                      <p:to>
                                        <p:strVal val="visible"/>
                                      </p:to>
                                    </p:set>
                                    <p:animEffect transition="in" filter="wipe(left)">
                                      <p:cBhvr>
                                        <p:cTn id="42" dur="500"/>
                                        <p:tgtEl>
                                          <p:spTgt spid="82947">
                                            <p:txEl>
                                              <p:charRg st="169" end="18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3970" name="标题 83969"/>
          <p:cNvSpPr>
            <a:spLocks noGrp="1"/>
          </p:cNvSpPr>
          <p:nvPr>
            <p:ph type="title"/>
          </p:nvPr>
        </p:nvSpPr>
        <p:spPr/>
        <p:txBody>
          <a:bodyPr anchor="b"/>
          <a:p>
            <a:r>
              <a:rPr lang="zh-CN" altLang="en-US" b="1"/>
              <a:t>自动机描述</a:t>
            </a:r>
            <a:endParaRPr lang="zh-CN" altLang="en-US" b="1"/>
          </a:p>
        </p:txBody>
      </p:sp>
      <p:sp>
        <p:nvSpPr>
          <p:cNvPr id="83971" name="椭圆 83970"/>
          <p:cNvSpPr/>
          <p:nvPr/>
        </p:nvSpPr>
        <p:spPr>
          <a:xfrm>
            <a:off x="1296988" y="2924175"/>
            <a:ext cx="611187" cy="611188"/>
          </a:xfrm>
          <a:prstGeom prst="ellipse">
            <a:avLst/>
          </a:prstGeom>
          <a:noFill/>
          <a:ln w="9525" cap="flat" cmpd="sng">
            <a:solidFill>
              <a:schemeClr val="tx1"/>
            </a:solidFill>
            <a:prstDash val="solid"/>
            <a:headEnd type="none" w="med" len="med"/>
            <a:tailEnd type="none" w="med" len="med"/>
          </a:ln>
        </p:spPr>
        <p:txBody>
          <a:bodyPr wrap="none" anchor="ctr"/>
          <a:p>
            <a:pPr algn="ctr"/>
            <a:r>
              <a:rPr lang="en-US" altLang="zh-CN" sz="2400" b="0">
                <a:latin typeface="Comic Sans MS" panose="030F0702030302020204" pitchFamily="66" charset="0"/>
              </a:rPr>
              <a:t>2</a:t>
            </a:r>
            <a:endParaRPr lang="en-US" altLang="zh-CN" sz="2400" b="0">
              <a:latin typeface="Times New Roman" panose="02020603050405020304" pitchFamily="18" charset="0"/>
            </a:endParaRPr>
          </a:p>
        </p:txBody>
      </p:sp>
      <p:sp>
        <p:nvSpPr>
          <p:cNvPr id="83972" name="椭圆 83971"/>
          <p:cNvSpPr/>
          <p:nvPr/>
        </p:nvSpPr>
        <p:spPr>
          <a:xfrm>
            <a:off x="1370013" y="2997200"/>
            <a:ext cx="468312" cy="468313"/>
          </a:xfrm>
          <a:prstGeom prst="ellipse">
            <a:avLst/>
          </a:prstGeom>
          <a:noFill/>
          <a:ln w="9525" cap="flat" cmpd="sng">
            <a:solidFill>
              <a:schemeClr val="tx1"/>
            </a:solidFill>
            <a:prstDash val="solid"/>
            <a:headEnd type="none" w="med" len="med"/>
            <a:tailEnd type="none" w="med" len="med"/>
          </a:ln>
        </p:spPr>
        <p:txBody>
          <a:bodyPr wrap="none" anchor="ctr"/>
          <a:p>
            <a:pPr algn="ctr"/>
            <a:endParaRPr lang="zh-CN" altLang="en-US" sz="2400" b="0" dirty="0">
              <a:latin typeface="Times New Roman" panose="02020603050405020304" pitchFamily="18" charset="0"/>
            </a:endParaRPr>
          </a:p>
        </p:txBody>
      </p:sp>
      <p:sp>
        <p:nvSpPr>
          <p:cNvPr id="83973" name="文本框 83972"/>
          <p:cNvSpPr txBox="1"/>
          <p:nvPr/>
        </p:nvSpPr>
        <p:spPr>
          <a:xfrm>
            <a:off x="7239000" y="2895600"/>
            <a:ext cx="457200" cy="457200"/>
          </a:xfrm>
          <a:prstGeom prst="rect">
            <a:avLst/>
          </a:prstGeom>
          <a:noFill/>
          <a:ln w="9525">
            <a:noFill/>
          </a:ln>
        </p:spPr>
        <p:txBody>
          <a:bodyPr>
            <a:spAutoFit/>
          </a:bodyPr>
          <a:p>
            <a:pPr>
              <a:spcBef>
                <a:spcPct val="50000"/>
              </a:spcBef>
            </a:pPr>
            <a:r>
              <a:rPr lang="en-US" altLang="zh-CN" sz="2400" b="0">
                <a:latin typeface="Comic Sans MS" panose="030F0702030302020204" pitchFamily="66" charset="0"/>
              </a:rPr>
              <a:t>…</a:t>
            </a:r>
            <a:endParaRPr lang="en-US" altLang="zh-CN" sz="2400" b="0">
              <a:latin typeface="Times New Roman" panose="02020603050405020304" pitchFamily="18" charset="0"/>
            </a:endParaRPr>
          </a:p>
        </p:txBody>
      </p:sp>
      <p:sp>
        <p:nvSpPr>
          <p:cNvPr id="83974" name="椭圆 83973"/>
          <p:cNvSpPr/>
          <p:nvPr/>
        </p:nvSpPr>
        <p:spPr>
          <a:xfrm>
            <a:off x="2438400" y="2895600"/>
            <a:ext cx="611188" cy="611188"/>
          </a:xfrm>
          <a:prstGeom prst="ellipse">
            <a:avLst/>
          </a:prstGeom>
          <a:noFill/>
          <a:ln w="9525" cap="flat" cmpd="sng">
            <a:solidFill>
              <a:schemeClr val="tx1"/>
            </a:solidFill>
            <a:prstDash val="solid"/>
            <a:headEnd type="none" w="med" len="med"/>
            <a:tailEnd type="none" w="med" len="med"/>
          </a:ln>
        </p:spPr>
        <p:txBody>
          <a:bodyPr wrap="none" anchor="ctr"/>
          <a:p>
            <a:pPr algn="ctr"/>
            <a:r>
              <a:rPr lang="en-US" altLang="zh-CN" sz="2400" b="0">
                <a:latin typeface="Comic Sans MS" panose="030F0702030302020204" pitchFamily="66" charset="0"/>
              </a:rPr>
              <a:t>1</a:t>
            </a:r>
            <a:endParaRPr lang="en-US" altLang="zh-CN" sz="2400" b="0">
              <a:latin typeface="Times New Roman" panose="02020603050405020304" pitchFamily="18" charset="0"/>
            </a:endParaRPr>
          </a:p>
        </p:txBody>
      </p:sp>
      <p:sp>
        <p:nvSpPr>
          <p:cNvPr id="83975" name="椭圆 83974"/>
          <p:cNvSpPr/>
          <p:nvPr/>
        </p:nvSpPr>
        <p:spPr>
          <a:xfrm>
            <a:off x="3581400" y="2894013"/>
            <a:ext cx="611188" cy="611187"/>
          </a:xfrm>
          <a:prstGeom prst="ellipse">
            <a:avLst/>
          </a:prstGeom>
          <a:noFill/>
          <a:ln w="9525" cap="flat" cmpd="sng">
            <a:solidFill>
              <a:schemeClr val="tx1"/>
            </a:solidFill>
            <a:prstDash val="solid"/>
            <a:headEnd type="none" w="med" len="med"/>
            <a:tailEnd type="none" w="med" len="med"/>
          </a:ln>
        </p:spPr>
        <p:txBody>
          <a:bodyPr wrap="none" anchor="ctr"/>
          <a:p>
            <a:pPr algn="ctr"/>
            <a:r>
              <a:rPr lang="en-US" altLang="zh-CN" sz="2400" b="0">
                <a:latin typeface="Comic Sans MS" panose="030F0702030302020204" pitchFamily="66" charset="0"/>
              </a:rPr>
              <a:t>0</a:t>
            </a:r>
            <a:endParaRPr lang="en-US" altLang="zh-CN" sz="2400" b="0">
              <a:latin typeface="Times New Roman" panose="02020603050405020304" pitchFamily="18" charset="0"/>
            </a:endParaRPr>
          </a:p>
        </p:txBody>
      </p:sp>
      <p:sp>
        <p:nvSpPr>
          <p:cNvPr id="83976" name="椭圆 83975"/>
          <p:cNvSpPr/>
          <p:nvPr/>
        </p:nvSpPr>
        <p:spPr>
          <a:xfrm>
            <a:off x="4724400" y="2895600"/>
            <a:ext cx="611188" cy="611188"/>
          </a:xfrm>
          <a:prstGeom prst="ellipse">
            <a:avLst/>
          </a:prstGeom>
          <a:noFill/>
          <a:ln w="9525" cap="flat" cmpd="sng">
            <a:solidFill>
              <a:schemeClr val="tx1"/>
            </a:solidFill>
            <a:prstDash val="solid"/>
            <a:headEnd type="none" w="med" len="med"/>
            <a:tailEnd type="none" w="med" len="med"/>
          </a:ln>
        </p:spPr>
        <p:txBody>
          <a:bodyPr wrap="none" anchor="ctr"/>
          <a:p>
            <a:pPr algn="ctr"/>
            <a:r>
              <a:rPr lang="en-US" altLang="zh-CN" sz="2400" b="0">
                <a:latin typeface="Comic Sans MS" panose="030F0702030302020204" pitchFamily="66" charset="0"/>
              </a:rPr>
              <a:t>-1</a:t>
            </a:r>
            <a:endParaRPr lang="en-US" altLang="zh-CN" sz="2400" b="0">
              <a:latin typeface="Times New Roman" panose="02020603050405020304" pitchFamily="18" charset="0"/>
            </a:endParaRPr>
          </a:p>
        </p:txBody>
      </p:sp>
      <p:sp>
        <p:nvSpPr>
          <p:cNvPr id="83977" name="椭圆 83976"/>
          <p:cNvSpPr/>
          <p:nvPr/>
        </p:nvSpPr>
        <p:spPr>
          <a:xfrm>
            <a:off x="5867400" y="2895600"/>
            <a:ext cx="611188" cy="611188"/>
          </a:xfrm>
          <a:prstGeom prst="ellipse">
            <a:avLst/>
          </a:prstGeom>
          <a:noFill/>
          <a:ln w="9525" cap="flat" cmpd="sng">
            <a:solidFill>
              <a:schemeClr val="tx1"/>
            </a:solidFill>
            <a:prstDash val="solid"/>
            <a:headEnd type="none" w="med" len="med"/>
            <a:tailEnd type="none" w="med" len="med"/>
          </a:ln>
        </p:spPr>
        <p:txBody>
          <a:bodyPr wrap="none" anchor="ctr"/>
          <a:p>
            <a:pPr algn="ctr"/>
            <a:r>
              <a:rPr lang="en-US" altLang="zh-CN" sz="2400" b="0">
                <a:latin typeface="Comic Sans MS" panose="030F0702030302020204" pitchFamily="66" charset="0"/>
              </a:rPr>
              <a:t>-2</a:t>
            </a:r>
            <a:endParaRPr lang="en-US" altLang="zh-CN" sz="2400" b="0">
              <a:latin typeface="Times New Roman" panose="02020603050405020304" pitchFamily="18" charset="0"/>
            </a:endParaRPr>
          </a:p>
        </p:txBody>
      </p:sp>
      <p:sp>
        <p:nvSpPr>
          <p:cNvPr id="83978" name="直接连接符 83977"/>
          <p:cNvSpPr/>
          <p:nvPr/>
        </p:nvSpPr>
        <p:spPr>
          <a:xfrm>
            <a:off x="5259388" y="3352800"/>
            <a:ext cx="647700" cy="0"/>
          </a:xfrm>
          <a:prstGeom prst="line">
            <a:avLst/>
          </a:prstGeom>
          <a:ln w="9525" cap="flat" cmpd="sng">
            <a:solidFill>
              <a:schemeClr val="tx1"/>
            </a:solidFill>
            <a:prstDash val="solid"/>
            <a:headEnd type="triangle" w="med" len="med"/>
            <a:tailEnd type="none" w="med" len="med"/>
          </a:ln>
        </p:spPr>
      </p:sp>
      <p:sp>
        <p:nvSpPr>
          <p:cNvPr id="83979" name="直接连接符 83978"/>
          <p:cNvSpPr/>
          <p:nvPr/>
        </p:nvSpPr>
        <p:spPr>
          <a:xfrm>
            <a:off x="5259388" y="3048000"/>
            <a:ext cx="647700" cy="0"/>
          </a:xfrm>
          <a:prstGeom prst="line">
            <a:avLst/>
          </a:prstGeom>
          <a:ln w="9525" cap="flat" cmpd="sng">
            <a:solidFill>
              <a:schemeClr val="tx1"/>
            </a:solidFill>
            <a:prstDash val="solid"/>
            <a:headEnd type="none" w="med" len="med"/>
            <a:tailEnd type="triangle" w="med" len="med"/>
          </a:ln>
        </p:spPr>
      </p:sp>
      <p:sp>
        <p:nvSpPr>
          <p:cNvPr id="83980" name="直接连接符 83979"/>
          <p:cNvSpPr/>
          <p:nvPr/>
        </p:nvSpPr>
        <p:spPr>
          <a:xfrm>
            <a:off x="1868488" y="3048000"/>
            <a:ext cx="647700" cy="0"/>
          </a:xfrm>
          <a:prstGeom prst="line">
            <a:avLst/>
          </a:prstGeom>
          <a:ln w="9525" cap="flat" cmpd="sng">
            <a:solidFill>
              <a:schemeClr val="tx1"/>
            </a:solidFill>
            <a:prstDash val="solid"/>
            <a:headEnd type="none" w="med" len="med"/>
            <a:tailEnd type="triangle" w="med" len="med"/>
          </a:ln>
        </p:spPr>
      </p:sp>
      <p:sp>
        <p:nvSpPr>
          <p:cNvPr id="83981" name="直接连接符 83980"/>
          <p:cNvSpPr/>
          <p:nvPr/>
        </p:nvSpPr>
        <p:spPr>
          <a:xfrm>
            <a:off x="3011488" y="3048000"/>
            <a:ext cx="647700" cy="0"/>
          </a:xfrm>
          <a:prstGeom prst="line">
            <a:avLst/>
          </a:prstGeom>
          <a:ln w="9525" cap="flat" cmpd="sng">
            <a:solidFill>
              <a:schemeClr val="tx1"/>
            </a:solidFill>
            <a:prstDash val="solid"/>
            <a:headEnd type="none" w="med" len="med"/>
            <a:tailEnd type="triangle" w="med" len="med"/>
          </a:ln>
        </p:spPr>
      </p:sp>
      <p:sp>
        <p:nvSpPr>
          <p:cNvPr id="83982" name="直接连接符 83981"/>
          <p:cNvSpPr/>
          <p:nvPr/>
        </p:nvSpPr>
        <p:spPr>
          <a:xfrm>
            <a:off x="4154488" y="3048000"/>
            <a:ext cx="647700" cy="0"/>
          </a:xfrm>
          <a:prstGeom prst="line">
            <a:avLst/>
          </a:prstGeom>
          <a:ln w="9525" cap="flat" cmpd="sng">
            <a:solidFill>
              <a:schemeClr val="tx1"/>
            </a:solidFill>
            <a:prstDash val="solid"/>
            <a:headEnd type="none" w="med" len="med"/>
            <a:tailEnd type="triangle" w="med" len="med"/>
          </a:ln>
        </p:spPr>
      </p:sp>
      <p:sp>
        <p:nvSpPr>
          <p:cNvPr id="83983" name="直接连接符 83982"/>
          <p:cNvSpPr/>
          <p:nvPr/>
        </p:nvSpPr>
        <p:spPr>
          <a:xfrm>
            <a:off x="1868488" y="3352800"/>
            <a:ext cx="647700" cy="0"/>
          </a:xfrm>
          <a:prstGeom prst="line">
            <a:avLst/>
          </a:prstGeom>
          <a:ln w="9525" cap="flat" cmpd="sng">
            <a:solidFill>
              <a:schemeClr val="tx1"/>
            </a:solidFill>
            <a:prstDash val="solid"/>
            <a:headEnd type="triangle" w="med" len="med"/>
            <a:tailEnd type="none" w="med" len="med"/>
          </a:ln>
        </p:spPr>
      </p:sp>
      <p:sp>
        <p:nvSpPr>
          <p:cNvPr id="83984" name="直接连接符 83983"/>
          <p:cNvSpPr/>
          <p:nvPr/>
        </p:nvSpPr>
        <p:spPr>
          <a:xfrm>
            <a:off x="2973388" y="3352800"/>
            <a:ext cx="609600" cy="0"/>
          </a:xfrm>
          <a:prstGeom prst="line">
            <a:avLst/>
          </a:prstGeom>
          <a:ln w="9525" cap="flat" cmpd="sng">
            <a:solidFill>
              <a:schemeClr val="tx1"/>
            </a:solidFill>
            <a:prstDash val="solid"/>
            <a:headEnd type="triangle" w="med" len="med"/>
            <a:tailEnd type="none" w="med" len="med"/>
          </a:ln>
        </p:spPr>
      </p:sp>
      <p:sp>
        <p:nvSpPr>
          <p:cNvPr id="83985" name="直接连接符 83984"/>
          <p:cNvSpPr/>
          <p:nvPr/>
        </p:nvSpPr>
        <p:spPr>
          <a:xfrm>
            <a:off x="4116388" y="3352800"/>
            <a:ext cx="647700" cy="0"/>
          </a:xfrm>
          <a:prstGeom prst="line">
            <a:avLst/>
          </a:prstGeom>
          <a:ln w="9525" cap="flat" cmpd="sng">
            <a:solidFill>
              <a:schemeClr val="tx1"/>
            </a:solidFill>
            <a:prstDash val="solid"/>
            <a:headEnd type="triangle" w="med" len="med"/>
            <a:tailEnd type="none" w="med" len="med"/>
          </a:ln>
        </p:spPr>
      </p:sp>
      <p:sp>
        <p:nvSpPr>
          <p:cNvPr id="83986" name="直接连接符 83985"/>
          <p:cNvSpPr/>
          <p:nvPr/>
        </p:nvSpPr>
        <p:spPr>
          <a:xfrm>
            <a:off x="6459538" y="3048000"/>
            <a:ext cx="323850" cy="0"/>
          </a:xfrm>
          <a:prstGeom prst="line">
            <a:avLst/>
          </a:prstGeom>
          <a:ln w="9525" cap="flat" cmpd="sng">
            <a:solidFill>
              <a:schemeClr val="tx1"/>
            </a:solidFill>
            <a:prstDash val="solid"/>
            <a:headEnd type="none" w="med" len="med"/>
            <a:tailEnd type="triangle" w="med" len="med"/>
          </a:ln>
        </p:spPr>
      </p:sp>
      <p:sp>
        <p:nvSpPr>
          <p:cNvPr id="83987" name="直接连接符 83986"/>
          <p:cNvSpPr/>
          <p:nvPr/>
        </p:nvSpPr>
        <p:spPr>
          <a:xfrm flipH="1">
            <a:off x="6459538" y="3352800"/>
            <a:ext cx="323850" cy="0"/>
          </a:xfrm>
          <a:prstGeom prst="line">
            <a:avLst/>
          </a:prstGeom>
          <a:ln w="9525" cap="flat" cmpd="sng">
            <a:solidFill>
              <a:schemeClr val="tx1"/>
            </a:solidFill>
            <a:prstDash val="solid"/>
            <a:headEnd type="none" w="med" len="med"/>
            <a:tailEnd type="triangle" w="med" len="med"/>
          </a:ln>
        </p:spPr>
      </p:sp>
      <p:sp>
        <p:nvSpPr>
          <p:cNvPr id="83988" name="文本框 83987"/>
          <p:cNvSpPr txBox="1"/>
          <p:nvPr/>
        </p:nvSpPr>
        <p:spPr>
          <a:xfrm>
            <a:off x="1830388" y="2514600"/>
            <a:ext cx="762000" cy="396875"/>
          </a:xfrm>
          <a:prstGeom prst="rect">
            <a:avLst/>
          </a:prstGeom>
          <a:noFill/>
          <a:ln w="9525">
            <a:noFill/>
          </a:ln>
        </p:spPr>
        <p:txBody>
          <a:bodyPr>
            <a:spAutoFit/>
          </a:bodyPr>
          <a:p>
            <a:pPr>
              <a:spcBef>
                <a:spcPct val="50000"/>
              </a:spcBef>
            </a:pPr>
            <a:r>
              <a:rPr lang="en-US" altLang="zh-CN">
                <a:latin typeface="Comic Sans MS" panose="030F0702030302020204" pitchFamily="66" charset="0"/>
              </a:rPr>
              <a:t>P(S)</a:t>
            </a:r>
            <a:endParaRPr lang="en-US" altLang="zh-CN" sz="2400" b="0">
              <a:latin typeface="Times New Roman" panose="02020603050405020304" pitchFamily="18" charset="0"/>
            </a:endParaRPr>
          </a:p>
        </p:txBody>
      </p:sp>
      <p:sp>
        <p:nvSpPr>
          <p:cNvPr id="83989" name="文本框 83988"/>
          <p:cNvSpPr txBox="1"/>
          <p:nvPr/>
        </p:nvSpPr>
        <p:spPr>
          <a:xfrm>
            <a:off x="6400800" y="2514600"/>
            <a:ext cx="762000" cy="396875"/>
          </a:xfrm>
          <a:prstGeom prst="rect">
            <a:avLst/>
          </a:prstGeom>
          <a:noFill/>
          <a:ln w="9525">
            <a:noFill/>
          </a:ln>
        </p:spPr>
        <p:txBody>
          <a:bodyPr>
            <a:spAutoFit/>
          </a:bodyPr>
          <a:p>
            <a:pPr>
              <a:spcBef>
                <a:spcPct val="50000"/>
              </a:spcBef>
            </a:pPr>
            <a:r>
              <a:rPr lang="en-US" altLang="zh-CN">
                <a:latin typeface="Comic Sans MS" panose="030F0702030302020204" pitchFamily="66" charset="0"/>
              </a:rPr>
              <a:t>P(S)</a:t>
            </a:r>
            <a:endParaRPr lang="en-US" altLang="zh-CN" sz="2400" b="0">
              <a:latin typeface="Times New Roman" panose="02020603050405020304" pitchFamily="18" charset="0"/>
            </a:endParaRPr>
          </a:p>
        </p:txBody>
      </p:sp>
      <p:sp>
        <p:nvSpPr>
          <p:cNvPr id="83990" name="文本框 83989"/>
          <p:cNvSpPr txBox="1"/>
          <p:nvPr/>
        </p:nvSpPr>
        <p:spPr>
          <a:xfrm>
            <a:off x="5259388" y="2514600"/>
            <a:ext cx="762000" cy="396875"/>
          </a:xfrm>
          <a:prstGeom prst="rect">
            <a:avLst/>
          </a:prstGeom>
          <a:noFill/>
          <a:ln w="9525">
            <a:noFill/>
          </a:ln>
        </p:spPr>
        <p:txBody>
          <a:bodyPr>
            <a:spAutoFit/>
          </a:bodyPr>
          <a:p>
            <a:pPr>
              <a:spcBef>
                <a:spcPct val="50000"/>
              </a:spcBef>
            </a:pPr>
            <a:r>
              <a:rPr lang="en-US" altLang="zh-CN">
                <a:latin typeface="Comic Sans MS" panose="030F0702030302020204" pitchFamily="66" charset="0"/>
              </a:rPr>
              <a:t>P(S)</a:t>
            </a:r>
            <a:endParaRPr lang="en-US" altLang="zh-CN" sz="2400" b="0">
              <a:latin typeface="Times New Roman" panose="02020603050405020304" pitchFamily="18" charset="0"/>
            </a:endParaRPr>
          </a:p>
        </p:txBody>
      </p:sp>
      <p:sp>
        <p:nvSpPr>
          <p:cNvPr id="83991" name="文本框 83990"/>
          <p:cNvSpPr txBox="1"/>
          <p:nvPr/>
        </p:nvSpPr>
        <p:spPr>
          <a:xfrm>
            <a:off x="4116388" y="2514600"/>
            <a:ext cx="762000" cy="396875"/>
          </a:xfrm>
          <a:prstGeom prst="rect">
            <a:avLst/>
          </a:prstGeom>
          <a:noFill/>
          <a:ln w="9525">
            <a:noFill/>
          </a:ln>
        </p:spPr>
        <p:txBody>
          <a:bodyPr>
            <a:spAutoFit/>
          </a:bodyPr>
          <a:p>
            <a:pPr>
              <a:spcBef>
                <a:spcPct val="50000"/>
              </a:spcBef>
            </a:pPr>
            <a:r>
              <a:rPr lang="en-US" altLang="zh-CN">
                <a:latin typeface="Comic Sans MS" panose="030F0702030302020204" pitchFamily="66" charset="0"/>
              </a:rPr>
              <a:t>P(S)</a:t>
            </a:r>
            <a:endParaRPr lang="en-US" altLang="zh-CN" sz="2400" b="0">
              <a:latin typeface="Times New Roman" panose="02020603050405020304" pitchFamily="18" charset="0"/>
            </a:endParaRPr>
          </a:p>
        </p:txBody>
      </p:sp>
      <p:sp>
        <p:nvSpPr>
          <p:cNvPr id="83992" name="文本框 83991"/>
          <p:cNvSpPr txBox="1"/>
          <p:nvPr/>
        </p:nvSpPr>
        <p:spPr>
          <a:xfrm>
            <a:off x="2973388" y="2514600"/>
            <a:ext cx="762000" cy="396875"/>
          </a:xfrm>
          <a:prstGeom prst="rect">
            <a:avLst/>
          </a:prstGeom>
          <a:noFill/>
          <a:ln w="9525">
            <a:noFill/>
          </a:ln>
        </p:spPr>
        <p:txBody>
          <a:bodyPr>
            <a:spAutoFit/>
          </a:bodyPr>
          <a:p>
            <a:pPr>
              <a:spcBef>
                <a:spcPct val="50000"/>
              </a:spcBef>
            </a:pPr>
            <a:r>
              <a:rPr lang="en-US" altLang="zh-CN">
                <a:latin typeface="Comic Sans MS" panose="030F0702030302020204" pitchFamily="66" charset="0"/>
              </a:rPr>
              <a:t>P(S)</a:t>
            </a:r>
            <a:endParaRPr lang="en-US" altLang="zh-CN" sz="2400" b="0">
              <a:latin typeface="Times New Roman" panose="02020603050405020304" pitchFamily="18" charset="0"/>
            </a:endParaRPr>
          </a:p>
        </p:txBody>
      </p:sp>
      <p:sp>
        <p:nvSpPr>
          <p:cNvPr id="83993" name="文本框 83992"/>
          <p:cNvSpPr txBox="1"/>
          <p:nvPr/>
        </p:nvSpPr>
        <p:spPr>
          <a:xfrm>
            <a:off x="1830388" y="3581400"/>
            <a:ext cx="762000" cy="396875"/>
          </a:xfrm>
          <a:prstGeom prst="rect">
            <a:avLst/>
          </a:prstGeom>
          <a:noFill/>
          <a:ln w="9525">
            <a:noFill/>
          </a:ln>
        </p:spPr>
        <p:txBody>
          <a:bodyPr>
            <a:spAutoFit/>
          </a:bodyPr>
          <a:p>
            <a:pPr>
              <a:spcBef>
                <a:spcPct val="50000"/>
              </a:spcBef>
            </a:pPr>
            <a:r>
              <a:rPr lang="en-US" altLang="zh-CN">
                <a:latin typeface="Comic Sans MS" panose="030F0702030302020204" pitchFamily="66" charset="0"/>
              </a:rPr>
              <a:t>V(S)</a:t>
            </a:r>
            <a:r>
              <a:rPr lang="en-US" altLang="zh-CN" b="0">
                <a:latin typeface="Times New Roman" panose="02020603050405020304" pitchFamily="18" charset="0"/>
              </a:rPr>
              <a:t> </a:t>
            </a:r>
            <a:endParaRPr lang="en-US" altLang="zh-CN" b="0">
              <a:latin typeface="Times New Roman" panose="02020603050405020304" pitchFamily="18" charset="0"/>
            </a:endParaRPr>
          </a:p>
        </p:txBody>
      </p:sp>
      <p:sp>
        <p:nvSpPr>
          <p:cNvPr id="83994" name="文本框 83993"/>
          <p:cNvSpPr txBox="1"/>
          <p:nvPr/>
        </p:nvSpPr>
        <p:spPr>
          <a:xfrm>
            <a:off x="6400800" y="3565525"/>
            <a:ext cx="762000" cy="396875"/>
          </a:xfrm>
          <a:prstGeom prst="rect">
            <a:avLst/>
          </a:prstGeom>
          <a:noFill/>
          <a:ln w="9525">
            <a:noFill/>
          </a:ln>
        </p:spPr>
        <p:txBody>
          <a:bodyPr>
            <a:spAutoFit/>
          </a:bodyPr>
          <a:p>
            <a:pPr>
              <a:spcBef>
                <a:spcPct val="50000"/>
              </a:spcBef>
            </a:pPr>
            <a:r>
              <a:rPr lang="en-US" altLang="zh-CN">
                <a:latin typeface="Comic Sans MS" panose="030F0702030302020204" pitchFamily="66" charset="0"/>
              </a:rPr>
              <a:t>V(S)</a:t>
            </a:r>
            <a:r>
              <a:rPr lang="en-US" altLang="zh-CN" b="0">
                <a:latin typeface="Times New Roman" panose="02020603050405020304" pitchFamily="18" charset="0"/>
              </a:rPr>
              <a:t> </a:t>
            </a:r>
            <a:endParaRPr lang="en-US" altLang="zh-CN" b="0">
              <a:latin typeface="Times New Roman" panose="02020603050405020304" pitchFamily="18" charset="0"/>
            </a:endParaRPr>
          </a:p>
        </p:txBody>
      </p:sp>
      <p:sp>
        <p:nvSpPr>
          <p:cNvPr id="83995" name="文本框 83994"/>
          <p:cNvSpPr txBox="1"/>
          <p:nvPr/>
        </p:nvSpPr>
        <p:spPr>
          <a:xfrm>
            <a:off x="5334000" y="3565525"/>
            <a:ext cx="762000" cy="396875"/>
          </a:xfrm>
          <a:prstGeom prst="rect">
            <a:avLst/>
          </a:prstGeom>
          <a:noFill/>
          <a:ln w="9525">
            <a:noFill/>
          </a:ln>
        </p:spPr>
        <p:txBody>
          <a:bodyPr>
            <a:spAutoFit/>
          </a:bodyPr>
          <a:p>
            <a:pPr>
              <a:spcBef>
                <a:spcPct val="50000"/>
              </a:spcBef>
            </a:pPr>
            <a:r>
              <a:rPr lang="en-US" altLang="zh-CN">
                <a:latin typeface="Comic Sans MS" panose="030F0702030302020204" pitchFamily="66" charset="0"/>
              </a:rPr>
              <a:t>V(S)</a:t>
            </a:r>
            <a:r>
              <a:rPr lang="en-US" altLang="zh-CN" b="0">
                <a:latin typeface="Times New Roman" panose="02020603050405020304" pitchFamily="18" charset="0"/>
              </a:rPr>
              <a:t> </a:t>
            </a:r>
            <a:endParaRPr lang="en-US" altLang="zh-CN" b="0">
              <a:latin typeface="Times New Roman" panose="02020603050405020304" pitchFamily="18" charset="0"/>
            </a:endParaRPr>
          </a:p>
        </p:txBody>
      </p:sp>
      <p:sp>
        <p:nvSpPr>
          <p:cNvPr id="83996" name="文本框 83995"/>
          <p:cNvSpPr txBox="1"/>
          <p:nvPr/>
        </p:nvSpPr>
        <p:spPr>
          <a:xfrm>
            <a:off x="4116388" y="3581400"/>
            <a:ext cx="762000" cy="396875"/>
          </a:xfrm>
          <a:prstGeom prst="rect">
            <a:avLst/>
          </a:prstGeom>
          <a:noFill/>
          <a:ln w="9525">
            <a:noFill/>
          </a:ln>
        </p:spPr>
        <p:txBody>
          <a:bodyPr>
            <a:spAutoFit/>
          </a:bodyPr>
          <a:p>
            <a:pPr>
              <a:spcBef>
                <a:spcPct val="50000"/>
              </a:spcBef>
            </a:pPr>
            <a:r>
              <a:rPr lang="en-US" altLang="zh-CN">
                <a:latin typeface="Comic Sans MS" panose="030F0702030302020204" pitchFamily="66" charset="0"/>
              </a:rPr>
              <a:t>V(S)</a:t>
            </a:r>
            <a:r>
              <a:rPr lang="en-US" altLang="zh-CN" b="0">
                <a:latin typeface="Times New Roman" panose="02020603050405020304" pitchFamily="18" charset="0"/>
              </a:rPr>
              <a:t> </a:t>
            </a:r>
            <a:endParaRPr lang="en-US" altLang="zh-CN" b="0">
              <a:latin typeface="Times New Roman" panose="02020603050405020304" pitchFamily="18" charset="0"/>
            </a:endParaRPr>
          </a:p>
        </p:txBody>
      </p:sp>
      <p:sp>
        <p:nvSpPr>
          <p:cNvPr id="83997" name="文本框 83996"/>
          <p:cNvSpPr txBox="1"/>
          <p:nvPr/>
        </p:nvSpPr>
        <p:spPr>
          <a:xfrm>
            <a:off x="3049588" y="3581400"/>
            <a:ext cx="762000" cy="396875"/>
          </a:xfrm>
          <a:prstGeom prst="rect">
            <a:avLst/>
          </a:prstGeom>
          <a:noFill/>
          <a:ln w="9525">
            <a:noFill/>
          </a:ln>
        </p:spPr>
        <p:txBody>
          <a:bodyPr>
            <a:spAutoFit/>
          </a:bodyPr>
          <a:p>
            <a:pPr>
              <a:spcBef>
                <a:spcPct val="50000"/>
              </a:spcBef>
            </a:pPr>
            <a:r>
              <a:rPr lang="en-US" altLang="zh-CN">
                <a:latin typeface="Comic Sans MS" panose="030F0702030302020204" pitchFamily="66" charset="0"/>
              </a:rPr>
              <a:t>V(S)</a:t>
            </a:r>
            <a:r>
              <a:rPr lang="en-US" altLang="zh-CN" b="0">
                <a:latin typeface="Times New Roman" panose="02020603050405020304" pitchFamily="18" charset="0"/>
              </a:rPr>
              <a:t> </a:t>
            </a:r>
            <a:endParaRPr lang="en-US" altLang="zh-CN" b="0">
              <a:latin typeface="Times New Roman" panose="02020603050405020304" pitchFamily="18" charset="0"/>
            </a:endParaRPr>
          </a:p>
        </p:txBody>
      </p:sp>
      <p:sp>
        <p:nvSpPr>
          <p:cNvPr id="83998" name="直接连接符 83997"/>
          <p:cNvSpPr/>
          <p:nvPr/>
        </p:nvSpPr>
        <p:spPr>
          <a:xfrm>
            <a:off x="1066800" y="2687638"/>
            <a:ext cx="287338" cy="360362"/>
          </a:xfrm>
          <a:prstGeom prst="line">
            <a:avLst/>
          </a:prstGeom>
          <a:ln w="9525" cap="flat" cmpd="sng">
            <a:solidFill>
              <a:schemeClr val="tx1"/>
            </a:solidFill>
            <a:prstDash val="solid"/>
            <a:headEnd type="none" w="med" len="med"/>
            <a:tailEnd type="triangle" w="med" len="med"/>
          </a:ln>
        </p:spPr>
      </p:sp>
      <p:sp>
        <p:nvSpPr>
          <p:cNvPr id="83999" name="直接连接符 83998"/>
          <p:cNvSpPr/>
          <p:nvPr/>
        </p:nvSpPr>
        <p:spPr>
          <a:xfrm>
            <a:off x="1524000" y="3505200"/>
            <a:ext cx="0" cy="1905000"/>
          </a:xfrm>
          <a:prstGeom prst="line">
            <a:avLst/>
          </a:prstGeom>
          <a:ln w="9525" cap="flat" cmpd="sng">
            <a:solidFill>
              <a:schemeClr val="tx1"/>
            </a:solidFill>
            <a:prstDash val="solid"/>
            <a:headEnd type="none" w="med" len="med"/>
            <a:tailEnd type="none" w="med" len="med"/>
          </a:ln>
        </p:spPr>
      </p:sp>
      <p:sp>
        <p:nvSpPr>
          <p:cNvPr id="84000" name="直接连接符 83999"/>
          <p:cNvSpPr/>
          <p:nvPr/>
        </p:nvSpPr>
        <p:spPr>
          <a:xfrm>
            <a:off x="3886200" y="3505200"/>
            <a:ext cx="0" cy="1905000"/>
          </a:xfrm>
          <a:prstGeom prst="line">
            <a:avLst/>
          </a:prstGeom>
          <a:ln w="9525" cap="flat" cmpd="sng">
            <a:solidFill>
              <a:schemeClr val="tx1"/>
            </a:solidFill>
            <a:prstDash val="solid"/>
            <a:headEnd type="none" w="med" len="med"/>
            <a:tailEnd type="none" w="med" len="med"/>
          </a:ln>
        </p:spPr>
      </p:sp>
      <p:sp>
        <p:nvSpPr>
          <p:cNvPr id="84001" name="直接连接符 84000"/>
          <p:cNvSpPr/>
          <p:nvPr/>
        </p:nvSpPr>
        <p:spPr>
          <a:xfrm>
            <a:off x="3525838" y="5029200"/>
            <a:ext cx="360362" cy="0"/>
          </a:xfrm>
          <a:prstGeom prst="line">
            <a:avLst/>
          </a:prstGeom>
          <a:ln w="9525" cap="flat" cmpd="sng">
            <a:solidFill>
              <a:schemeClr val="tx1"/>
            </a:solidFill>
            <a:prstDash val="solid"/>
            <a:headEnd type="none" w="med" len="med"/>
            <a:tailEnd type="triangle" w="med" len="med"/>
          </a:ln>
        </p:spPr>
      </p:sp>
      <p:sp>
        <p:nvSpPr>
          <p:cNvPr id="84002" name="直接连接符 84001"/>
          <p:cNvSpPr/>
          <p:nvPr/>
        </p:nvSpPr>
        <p:spPr>
          <a:xfrm flipH="1">
            <a:off x="1524000" y="5029200"/>
            <a:ext cx="360363" cy="0"/>
          </a:xfrm>
          <a:prstGeom prst="line">
            <a:avLst/>
          </a:prstGeom>
          <a:ln w="9525" cap="flat" cmpd="sng">
            <a:solidFill>
              <a:schemeClr val="tx1"/>
            </a:solidFill>
            <a:prstDash val="solid"/>
            <a:headEnd type="none" w="med" len="med"/>
            <a:tailEnd type="triangle" w="med" len="med"/>
          </a:ln>
        </p:spPr>
      </p:sp>
      <p:sp>
        <p:nvSpPr>
          <p:cNvPr id="84003" name="文本框 84002"/>
          <p:cNvSpPr txBox="1"/>
          <p:nvPr/>
        </p:nvSpPr>
        <p:spPr>
          <a:xfrm>
            <a:off x="1511300" y="4581525"/>
            <a:ext cx="2339975" cy="1054100"/>
          </a:xfrm>
          <a:prstGeom prst="rect">
            <a:avLst/>
          </a:prstGeom>
          <a:noFill/>
          <a:ln w="9525">
            <a:noFill/>
          </a:ln>
        </p:spPr>
        <p:txBody>
          <a:bodyPr>
            <a:spAutoFit/>
          </a:bodyPr>
          <a:p>
            <a:pPr>
              <a:spcBef>
                <a:spcPct val="50000"/>
              </a:spcBef>
            </a:pPr>
            <a:r>
              <a:rPr lang="zh-CN" altLang="en-US" sz="1800" dirty="0">
                <a:latin typeface="Comic Sans MS" panose="030F0702030302020204" pitchFamily="66" charset="0"/>
              </a:rPr>
              <a:t>S-&gt;value=空闲资源数</a:t>
            </a:r>
            <a:endParaRPr lang="zh-CN" altLang="en-US" sz="1800" dirty="0">
              <a:latin typeface="Comic Sans MS" panose="030F0702030302020204" pitchFamily="66" charset="0"/>
            </a:endParaRPr>
          </a:p>
          <a:p>
            <a:pPr>
              <a:spcBef>
                <a:spcPct val="50000"/>
              </a:spcBef>
            </a:pPr>
            <a:r>
              <a:rPr lang="zh-CN" altLang="en-US" sz="1800" dirty="0">
                <a:latin typeface="Comic Sans MS" panose="030F0702030302020204" pitchFamily="66" charset="0"/>
              </a:rPr>
              <a:t>     S-&gt;queue=空</a:t>
            </a:r>
            <a:endParaRPr lang="zh-CN" altLang="en-US" sz="1800" dirty="0">
              <a:latin typeface="Comic Sans MS" panose="030F0702030302020204" pitchFamily="66" charset="0"/>
            </a:endParaRPr>
          </a:p>
        </p:txBody>
      </p:sp>
      <p:sp>
        <p:nvSpPr>
          <p:cNvPr id="84004" name="文本框 84003"/>
          <p:cNvSpPr txBox="1"/>
          <p:nvPr/>
        </p:nvSpPr>
        <p:spPr>
          <a:xfrm>
            <a:off x="4343400" y="4572000"/>
            <a:ext cx="2533650" cy="1054100"/>
          </a:xfrm>
          <a:prstGeom prst="rect">
            <a:avLst/>
          </a:prstGeom>
          <a:noFill/>
          <a:ln w="9525">
            <a:noFill/>
          </a:ln>
        </p:spPr>
        <p:txBody>
          <a:bodyPr>
            <a:spAutoFit/>
          </a:bodyPr>
          <a:p>
            <a:pPr>
              <a:spcBef>
                <a:spcPct val="50000"/>
              </a:spcBef>
            </a:pPr>
            <a:r>
              <a:rPr lang="en-US" altLang="zh-CN" sz="1800">
                <a:latin typeface="Comic Sans MS" panose="030F0702030302020204" pitchFamily="66" charset="0"/>
              </a:rPr>
              <a:t>|</a:t>
            </a:r>
            <a:r>
              <a:rPr lang="zh-CN" altLang="en-US" sz="1800" dirty="0">
                <a:latin typeface="Comic Sans MS" panose="030F0702030302020204" pitchFamily="66" charset="0"/>
              </a:rPr>
              <a:t>S-&gt;value|=等待进程数</a:t>
            </a:r>
            <a:endParaRPr lang="zh-CN" altLang="en-US" sz="1800" dirty="0">
              <a:latin typeface="Comic Sans MS" panose="030F0702030302020204" pitchFamily="66" charset="0"/>
            </a:endParaRPr>
          </a:p>
          <a:p>
            <a:pPr>
              <a:spcBef>
                <a:spcPct val="50000"/>
              </a:spcBef>
            </a:pPr>
            <a:r>
              <a:rPr lang="zh-CN" altLang="en-US" sz="1800" dirty="0">
                <a:latin typeface="Comic Sans MS" panose="030F0702030302020204" pitchFamily="66" charset="0"/>
              </a:rPr>
              <a:t>     空闲资源数=0</a:t>
            </a:r>
            <a:endParaRPr lang="zh-CN" altLang="en-US" sz="1800" dirty="0">
              <a:latin typeface="Comic Sans MS" panose="030F0702030302020204" pitchFamily="66" charset="0"/>
            </a:endParaRPr>
          </a:p>
        </p:txBody>
      </p:sp>
      <p:sp>
        <p:nvSpPr>
          <p:cNvPr id="84005" name="直接连接符 84004"/>
          <p:cNvSpPr/>
          <p:nvPr/>
        </p:nvSpPr>
        <p:spPr>
          <a:xfrm flipH="1">
            <a:off x="3886200" y="5029200"/>
            <a:ext cx="360363" cy="0"/>
          </a:xfrm>
          <a:prstGeom prst="line">
            <a:avLst/>
          </a:prstGeom>
          <a:ln w="9525" cap="flat" cmpd="sng">
            <a:solidFill>
              <a:schemeClr val="tx1"/>
            </a:solidFill>
            <a:prstDash val="solid"/>
            <a:headEnd type="none" w="med" len="med"/>
            <a:tailEnd type="triangle" w="med" len="med"/>
          </a:ln>
        </p:spPr>
      </p:sp>
      <p:sp>
        <p:nvSpPr>
          <p:cNvPr id="84006" name="直接连接符 84005"/>
          <p:cNvSpPr/>
          <p:nvPr/>
        </p:nvSpPr>
        <p:spPr>
          <a:xfrm>
            <a:off x="6705600" y="5029200"/>
            <a:ext cx="360363" cy="0"/>
          </a:xfrm>
          <a:prstGeom prst="line">
            <a:avLst/>
          </a:prstGeom>
          <a:ln w="9525" cap="flat" cmpd="sng">
            <a:solidFill>
              <a:schemeClr val="tx1"/>
            </a:solidFill>
            <a:prstDash val="solid"/>
            <a:headEnd type="none" w="med" len="med"/>
            <a:tailEnd type="triangle" w="med" len="med"/>
          </a:ln>
        </p:spPr>
      </p:sp>
      <p:sp>
        <p:nvSpPr>
          <p:cNvPr id="84007" name="文本框 84006"/>
          <p:cNvSpPr txBox="1"/>
          <p:nvPr/>
        </p:nvSpPr>
        <p:spPr>
          <a:xfrm>
            <a:off x="7315200" y="4724400"/>
            <a:ext cx="609600" cy="457200"/>
          </a:xfrm>
          <a:prstGeom prst="rect">
            <a:avLst/>
          </a:prstGeom>
          <a:noFill/>
          <a:ln w="9525">
            <a:noFill/>
          </a:ln>
        </p:spPr>
        <p:txBody>
          <a:bodyPr>
            <a:spAutoFit/>
          </a:bodyPr>
          <a:p>
            <a:pPr>
              <a:spcBef>
                <a:spcPct val="50000"/>
              </a:spcBef>
            </a:pPr>
            <a:r>
              <a:rPr lang="en-US" altLang="zh-CN" sz="2400" b="0">
                <a:latin typeface="Comic Sans MS" panose="030F0702030302020204" pitchFamily="66" charset="0"/>
              </a:rPr>
              <a:t>...</a:t>
            </a:r>
            <a:endParaRPr lang="en-US" altLang="zh-CN" sz="2400" b="0">
              <a:latin typeface="Comic Sans MS" panose="030F0702030302020204" pitchFamily="66" charset="0"/>
            </a:endParaRPr>
          </a:p>
        </p:txBody>
      </p:sp>
      <p:sp>
        <p:nvSpPr>
          <p:cNvPr id="84008" name="文本框 84007"/>
          <p:cNvSpPr txBox="1"/>
          <p:nvPr/>
        </p:nvSpPr>
        <p:spPr>
          <a:xfrm>
            <a:off x="827088" y="5516563"/>
            <a:ext cx="7561262" cy="944562"/>
          </a:xfrm>
          <a:prstGeom prst="rect">
            <a:avLst/>
          </a:prstGeom>
          <a:noFill/>
          <a:ln w="9525">
            <a:noFill/>
          </a:ln>
        </p:spPr>
        <p:txBody>
          <a:bodyPr>
            <a:spAutoFit/>
          </a:bodyPr>
          <a:p>
            <a:pPr>
              <a:spcBef>
                <a:spcPct val="50000"/>
              </a:spcBef>
            </a:pPr>
            <a:r>
              <a:rPr lang="en-US" altLang="zh-CN">
                <a:latin typeface="Tahoma" panose="020B0604030504040204" pitchFamily="34" charset="0"/>
              </a:rPr>
              <a:t>P(S): </a:t>
            </a:r>
            <a:r>
              <a:rPr lang="zh-CN" altLang="en-US">
                <a:latin typeface="Tahoma" panose="020B0604030504040204" pitchFamily="34" charset="0"/>
              </a:rPr>
              <a:t>申请一台打印机</a:t>
            </a:r>
            <a:r>
              <a:rPr lang="en-US" altLang="zh-CN">
                <a:latin typeface="Tahoma" panose="020B0604030504040204" pitchFamily="34" charset="0"/>
              </a:rPr>
              <a:t>, </a:t>
            </a:r>
            <a:r>
              <a:rPr lang="zh-CN" altLang="en-US">
                <a:latin typeface="Tahoma" panose="020B0604030504040204" pitchFamily="34" charset="0"/>
              </a:rPr>
              <a:t>分配</a:t>
            </a:r>
            <a:r>
              <a:rPr lang="en-US" altLang="zh-CN">
                <a:latin typeface="Tahoma" panose="020B0604030504040204" pitchFamily="34" charset="0"/>
              </a:rPr>
              <a:t>, </a:t>
            </a:r>
            <a:r>
              <a:rPr lang="zh-CN" altLang="en-US">
                <a:latin typeface="Tahoma" panose="020B0604030504040204" pitchFamily="34" charset="0"/>
              </a:rPr>
              <a:t>空闲打印机减</a:t>
            </a:r>
            <a:r>
              <a:rPr lang="en-US" altLang="zh-CN">
                <a:latin typeface="Tahoma" panose="020B0604030504040204" pitchFamily="34" charset="0"/>
              </a:rPr>
              <a:t>1</a:t>
            </a:r>
            <a:endParaRPr lang="en-US" altLang="zh-CN">
              <a:latin typeface="Tahoma" panose="020B0604030504040204" pitchFamily="34" charset="0"/>
            </a:endParaRPr>
          </a:p>
          <a:p>
            <a:pPr>
              <a:spcBef>
                <a:spcPct val="50000"/>
              </a:spcBef>
            </a:pPr>
            <a:r>
              <a:rPr lang="en-US" altLang="zh-CN">
                <a:latin typeface="Tahoma" panose="020B0604030504040204" pitchFamily="34" charset="0"/>
              </a:rPr>
              <a:t>P(S): </a:t>
            </a:r>
            <a:r>
              <a:rPr lang="zh-CN" altLang="en-US">
                <a:latin typeface="Tahoma" panose="020B0604030504040204" pitchFamily="34" charset="0"/>
              </a:rPr>
              <a:t>申请一台打印机</a:t>
            </a:r>
            <a:r>
              <a:rPr lang="en-US" altLang="zh-CN">
                <a:latin typeface="Tahoma" panose="020B0604030504040204" pitchFamily="34" charset="0"/>
              </a:rPr>
              <a:t>, </a:t>
            </a:r>
            <a:r>
              <a:rPr lang="zh-CN" altLang="en-US">
                <a:latin typeface="Tahoma" panose="020B0604030504040204" pitchFamily="34" charset="0"/>
              </a:rPr>
              <a:t>等待</a:t>
            </a:r>
            <a:r>
              <a:rPr lang="en-US" altLang="zh-CN">
                <a:latin typeface="Tahoma" panose="020B0604030504040204" pitchFamily="34" charset="0"/>
              </a:rPr>
              <a:t>, </a:t>
            </a:r>
            <a:r>
              <a:rPr lang="zh-CN" altLang="en-US">
                <a:latin typeface="Tahoma" panose="020B0604030504040204" pitchFamily="34" charset="0"/>
              </a:rPr>
              <a:t>等待进程数加</a:t>
            </a:r>
            <a:r>
              <a:rPr lang="en-US" altLang="zh-CN">
                <a:latin typeface="Tahoma" panose="020B0604030504040204" pitchFamily="34" charset="0"/>
              </a:rPr>
              <a:t>1</a:t>
            </a:r>
            <a:r>
              <a:rPr lang="en-US" altLang="zh-CN" sz="2400">
                <a:latin typeface="Tahoma" panose="020B0604030504040204" pitchFamily="34" charset="0"/>
              </a:rPr>
              <a:t> </a:t>
            </a:r>
            <a:endParaRPr lang="en-US" altLang="zh-CN" sz="2400">
              <a:latin typeface="Tahoma" panose="020B0604030504040204" pitchFamily="34" charset="0"/>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4994" name="椭圆 84993"/>
          <p:cNvSpPr/>
          <p:nvPr/>
        </p:nvSpPr>
        <p:spPr>
          <a:xfrm>
            <a:off x="1296988" y="2924175"/>
            <a:ext cx="611187" cy="611188"/>
          </a:xfrm>
          <a:prstGeom prst="ellipse">
            <a:avLst/>
          </a:prstGeom>
          <a:noFill/>
          <a:ln w="9525" cap="flat" cmpd="sng">
            <a:solidFill>
              <a:schemeClr val="tx1"/>
            </a:solidFill>
            <a:prstDash val="solid"/>
            <a:headEnd type="none" w="med" len="med"/>
            <a:tailEnd type="none" w="med" len="med"/>
          </a:ln>
        </p:spPr>
        <p:txBody>
          <a:bodyPr wrap="none" anchor="ctr"/>
          <a:p>
            <a:pPr algn="ctr"/>
            <a:r>
              <a:rPr lang="en-US" altLang="zh-CN" sz="2400" b="0">
                <a:latin typeface="Comic Sans MS" panose="030F0702030302020204" pitchFamily="66" charset="0"/>
              </a:rPr>
              <a:t>2</a:t>
            </a:r>
            <a:endParaRPr lang="en-US" altLang="zh-CN" sz="2400" b="0">
              <a:latin typeface="Times New Roman" panose="02020603050405020304" pitchFamily="18" charset="0"/>
            </a:endParaRPr>
          </a:p>
        </p:txBody>
      </p:sp>
      <p:sp>
        <p:nvSpPr>
          <p:cNvPr id="84995" name="椭圆 84994"/>
          <p:cNvSpPr/>
          <p:nvPr/>
        </p:nvSpPr>
        <p:spPr>
          <a:xfrm>
            <a:off x="1370013" y="2997200"/>
            <a:ext cx="468312" cy="468313"/>
          </a:xfrm>
          <a:prstGeom prst="ellipse">
            <a:avLst/>
          </a:prstGeom>
          <a:noFill/>
          <a:ln w="9525" cap="flat" cmpd="sng">
            <a:solidFill>
              <a:schemeClr val="tx1"/>
            </a:solidFill>
            <a:prstDash val="solid"/>
            <a:headEnd type="none" w="med" len="med"/>
            <a:tailEnd type="none" w="med" len="med"/>
          </a:ln>
        </p:spPr>
        <p:txBody>
          <a:bodyPr wrap="none" anchor="ctr"/>
          <a:p>
            <a:pPr algn="ctr"/>
            <a:endParaRPr lang="zh-CN" altLang="en-US" sz="2400" b="0" dirty="0">
              <a:latin typeface="Times New Roman" panose="02020603050405020304" pitchFamily="18" charset="0"/>
            </a:endParaRPr>
          </a:p>
        </p:txBody>
      </p:sp>
      <p:sp>
        <p:nvSpPr>
          <p:cNvPr id="84996" name="标题 84995"/>
          <p:cNvSpPr>
            <a:spLocks noGrp="1"/>
          </p:cNvSpPr>
          <p:nvPr>
            <p:ph type="title"/>
          </p:nvPr>
        </p:nvSpPr>
        <p:spPr/>
        <p:txBody>
          <a:bodyPr anchor="b"/>
          <a:p>
            <a:r>
              <a:rPr lang="zh-CN" altLang="en-US" b="1"/>
              <a:t>自动机描述</a:t>
            </a:r>
            <a:endParaRPr lang="zh-CN" altLang="en-US"/>
          </a:p>
        </p:txBody>
      </p:sp>
      <p:sp>
        <p:nvSpPr>
          <p:cNvPr id="84997" name="文本框 84996"/>
          <p:cNvSpPr txBox="1"/>
          <p:nvPr/>
        </p:nvSpPr>
        <p:spPr>
          <a:xfrm>
            <a:off x="7239000" y="2895600"/>
            <a:ext cx="457200" cy="457200"/>
          </a:xfrm>
          <a:prstGeom prst="rect">
            <a:avLst/>
          </a:prstGeom>
          <a:noFill/>
          <a:ln w="9525">
            <a:noFill/>
          </a:ln>
        </p:spPr>
        <p:txBody>
          <a:bodyPr>
            <a:spAutoFit/>
          </a:bodyPr>
          <a:p>
            <a:pPr>
              <a:spcBef>
                <a:spcPct val="50000"/>
              </a:spcBef>
            </a:pPr>
            <a:r>
              <a:rPr lang="en-US" altLang="zh-CN" sz="2400" b="0">
                <a:latin typeface="Comic Sans MS" panose="030F0702030302020204" pitchFamily="66" charset="0"/>
              </a:rPr>
              <a:t>…</a:t>
            </a:r>
            <a:endParaRPr lang="en-US" altLang="zh-CN" sz="2400" b="0">
              <a:latin typeface="Times New Roman" panose="02020603050405020304" pitchFamily="18" charset="0"/>
            </a:endParaRPr>
          </a:p>
        </p:txBody>
      </p:sp>
      <p:sp>
        <p:nvSpPr>
          <p:cNvPr id="84998" name="椭圆 84997"/>
          <p:cNvSpPr/>
          <p:nvPr/>
        </p:nvSpPr>
        <p:spPr>
          <a:xfrm>
            <a:off x="2438400" y="2895600"/>
            <a:ext cx="611188" cy="611188"/>
          </a:xfrm>
          <a:prstGeom prst="ellipse">
            <a:avLst/>
          </a:prstGeom>
          <a:noFill/>
          <a:ln w="9525" cap="flat" cmpd="sng">
            <a:solidFill>
              <a:schemeClr val="tx1"/>
            </a:solidFill>
            <a:prstDash val="solid"/>
            <a:headEnd type="none" w="med" len="med"/>
            <a:tailEnd type="none" w="med" len="med"/>
          </a:ln>
        </p:spPr>
        <p:txBody>
          <a:bodyPr wrap="none" anchor="ctr"/>
          <a:p>
            <a:pPr algn="ctr"/>
            <a:r>
              <a:rPr lang="en-US" altLang="zh-CN" sz="2400" b="0">
                <a:latin typeface="Comic Sans MS" panose="030F0702030302020204" pitchFamily="66" charset="0"/>
              </a:rPr>
              <a:t>1</a:t>
            </a:r>
            <a:endParaRPr lang="en-US" altLang="zh-CN" sz="2400" b="0">
              <a:latin typeface="Times New Roman" panose="02020603050405020304" pitchFamily="18" charset="0"/>
            </a:endParaRPr>
          </a:p>
        </p:txBody>
      </p:sp>
      <p:sp>
        <p:nvSpPr>
          <p:cNvPr id="84999" name="椭圆 84998"/>
          <p:cNvSpPr/>
          <p:nvPr/>
        </p:nvSpPr>
        <p:spPr>
          <a:xfrm>
            <a:off x="3581400" y="2894013"/>
            <a:ext cx="611188" cy="611187"/>
          </a:xfrm>
          <a:prstGeom prst="ellipse">
            <a:avLst/>
          </a:prstGeom>
          <a:noFill/>
          <a:ln w="9525" cap="flat" cmpd="sng">
            <a:solidFill>
              <a:schemeClr val="tx1"/>
            </a:solidFill>
            <a:prstDash val="solid"/>
            <a:headEnd type="none" w="med" len="med"/>
            <a:tailEnd type="none" w="med" len="med"/>
          </a:ln>
        </p:spPr>
        <p:txBody>
          <a:bodyPr wrap="none" anchor="ctr"/>
          <a:p>
            <a:pPr algn="ctr"/>
            <a:r>
              <a:rPr lang="en-US" altLang="zh-CN" sz="2400" b="0">
                <a:latin typeface="Comic Sans MS" panose="030F0702030302020204" pitchFamily="66" charset="0"/>
              </a:rPr>
              <a:t>0</a:t>
            </a:r>
            <a:endParaRPr lang="en-US" altLang="zh-CN" sz="2400" b="0">
              <a:latin typeface="Times New Roman" panose="02020603050405020304" pitchFamily="18" charset="0"/>
            </a:endParaRPr>
          </a:p>
        </p:txBody>
      </p:sp>
      <p:sp>
        <p:nvSpPr>
          <p:cNvPr id="85000" name="椭圆 84999"/>
          <p:cNvSpPr/>
          <p:nvPr/>
        </p:nvSpPr>
        <p:spPr>
          <a:xfrm>
            <a:off x="4724400" y="2895600"/>
            <a:ext cx="611188" cy="611188"/>
          </a:xfrm>
          <a:prstGeom prst="ellipse">
            <a:avLst/>
          </a:prstGeom>
          <a:noFill/>
          <a:ln w="9525" cap="flat" cmpd="sng">
            <a:solidFill>
              <a:schemeClr val="tx1"/>
            </a:solidFill>
            <a:prstDash val="solid"/>
            <a:headEnd type="none" w="med" len="med"/>
            <a:tailEnd type="none" w="med" len="med"/>
          </a:ln>
        </p:spPr>
        <p:txBody>
          <a:bodyPr wrap="none" anchor="ctr"/>
          <a:p>
            <a:pPr algn="ctr"/>
            <a:r>
              <a:rPr lang="en-US" altLang="zh-CN" sz="2400" b="0">
                <a:latin typeface="Comic Sans MS" panose="030F0702030302020204" pitchFamily="66" charset="0"/>
              </a:rPr>
              <a:t>-1</a:t>
            </a:r>
            <a:endParaRPr lang="en-US" altLang="zh-CN" sz="2400" b="0">
              <a:latin typeface="Times New Roman" panose="02020603050405020304" pitchFamily="18" charset="0"/>
            </a:endParaRPr>
          </a:p>
        </p:txBody>
      </p:sp>
      <p:sp>
        <p:nvSpPr>
          <p:cNvPr id="85001" name="椭圆 85000"/>
          <p:cNvSpPr/>
          <p:nvPr/>
        </p:nvSpPr>
        <p:spPr>
          <a:xfrm>
            <a:off x="5867400" y="2895600"/>
            <a:ext cx="611188" cy="611188"/>
          </a:xfrm>
          <a:prstGeom prst="ellipse">
            <a:avLst/>
          </a:prstGeom>
          <a:noFill/>
          <a:ln w="9525" cap="flat" cmpd="sng">
            <a:solidFill>
              <a:schemeClr val="tx1"/>
            </a:solidFill>
            <a:prstDash val="solid"/>
            <a:headEnd type="none" w="med" len="med"/>
            <a:tailEnd type="none" w="med" len="med"/>
          </a:ln>
        </p:spPr>
        <p:txBody>
          <a:bodyPr wrap="none" anchor="ctr"/>
          <a:p>
            <a:pPr algn="ctr"/>
            <a:r>
              <a:rPr lang="en-US" altLang="zh-CN" sz="2400" b="0">
                <a:latin typeface="Comic Sans MS" panose="030F0702030302020204" pitchFamily="66" charset="0"/>
              </a:rPr>
              <a:t>-2</a:t>
            </a:r>
            <a:endParaRPr lang="en-US" altLang="zh-CN" sz="2400" b="0">
              <a:latin typeface="Times New Roman" panose="02020603050405020304" pitchFamily="18" charset="0"/>
            </a:endParaRPr>
          </a:p>
        </p:txBody>
      </p:sp>
      <p:sp>
        <p:nvSpPr>
          <p:cNvPr id="85002" name="直接连接符 85001"/>
          <p:cNvSpPr/>
          <p:nvPr/>
        </p:nvSpPr>
        <p:spPr>
          <a:xfrm>
            <a:off x="5259388" y="3352800"/>
            <a:ext cx="647700" cy="0"/>
          </a:xfrm>
          <a:prstGeom prst="line">
            <a:avLst/>
          </a:prstGeom>
          <a:ln w="9525" cap="flat" cmpd="sng">
            <a:solidFill>
              <a:schemeClr val="tx1"/>
            </a:solidFill>
            <a:prstDash val="solid"/>
            <a:headEnd type="triangle" w="med" len="med"/>
            <a:tailEnd type="none" w="med" len="med"/>
          </a:ln>
        </p:spPr>
      </p:sp>
      <p:sp>
        <p:nvSpPr>
          <p:cNvPr id="85003" name="直接连接符 85002"/>
          <p:cNvSpPr/>
          <p:nvPr/>
        </p:nvSpPr>
        <p:spPr>
          <a:xfrm>
            <a:off x="5259388" y="3048000"/>
            <a:ext cx="647700" cy="0"/>
          </a:xfrm>
          <a:prstGeom prst="line">
            <a:avLst/>
          </a:prstGeom>
          <a:ln w="9525" cap="flat" cmpd="sng">
            <a:solidFill>
              <a:schemeClr val="tx1"/>
            </a:solidFill>
            <a:prstDash val="solid"/>
            <a:headEnd type="none" w="med" len="med"/>
            <a:tailEnd type="triangle" w="med" len="med"/>
          </a:ln>
        </p:spPr>
      </p:sp>
      <p:sp>
        <p:nvSpPr>
          <p:cNvPr id="85004" name="直接连接符 85003"/>
          <p:cNvSpPr/>
          <p:nvPr/>
        </p:nvSpPr>
        <p:spPr>
          <a:xfrm>
            <a:off x="1868488" y="3048000"/>
            <a:ext cx="647700" cy="0"/>
          </a:xfrm>
          <a:prstGeom prst="line">
            <a:avLst/>
          </a:prstGeom>
          <a:ln w="9525" cap="flat" cmpd="sng">
            <a:solidFill>
              <a:schemeClr val="tx1"/>
            </a:solidFill>
            <a:prstDash val="solid"/>
            <a:headEnd type="none" w="med" len="med"/>
            <a:tailEnd type="triangle" w="med" len="med"/>
          </a:ln>
        </p:spPr>
      </p:sp>
      <p:sp>
        <p:nvSpPr>
          <p:cNvPr id="85005" name="直接连接符 85004"/>
          <p:cNvSpPr/>
          <p:nvPr/>
        </p:nvSpPr>
        <p:spPr>
          <a:xfrm>
            <a:off x="3011488" y="3048000"/>
            <a:ext cx="647700" cy="0"/>
          </a:xfrm>
          <a:prstGeom prst="line">
            <a:avLst/>
          </a:prstGeom>
          <a:ln w="9525" cap="flat" cmpd="sng">
            <a:solidFill>
              <a:schemeClr val="tx1"/>
            </a:solidFill>
            <a:prstDash val="solid"/>
            <a:headEnd type="none" w="med" len="med"/>
            <a:tailEnd type="triangle" w="med" len="med"/>
          </a:ln>
        </p:spPr>
      </p:sp>
      <p:sp>
        <p:nvSpPr>
          <p:cNvPr id="85006" name="直接连接符 85005"/>
          <p:cNvSpPr/>
          <p:nvPr/>
        </p:nvSpPr>
        <p:spPr>
          <a:xfrm>
            <a:off x="4154488" y="3048000"/>
            <a:ext cx="647700" cy="0"/>
          </a:xfrm>
          <a:prstGeom prst="line">
            <a:avLst/>
          </a:prstGeom>
          <a:ln w="9525" cap="flat" cmpd="sng">
            <a:solidFill>
              <a:schemeClr val="tx1"/>
            </a:solidFill>
            <a:prstDash val="solid"/>
            <a:headEnd type="none" w="med" len="med"/>
            <a:tailEnd type="triangle" w="med" len="med"/>
          </a:ln>
        </p:spPr>
      </p:sp>
      <p:sp>
        <p:nvSpPr>
          <p:cNvPr id="85007" name="直接连接符 85006"/>
          <p:cNvSpPr/>
          <p:nvPr/>
        </p:nvSpPr>
        <p:spPr>
          <a:xfrm>
            <a:off x="1868488" y="3352800"/>
            <a:ext cx="647700" cy="0"/>
          </a:xfrm>
          <a:prstGeom prst="line">
            <a:avLst/>
          </a:prstGeom>
          <a:ln w="9525" cap="flat" cmpd="sng">
            <a:solidFill>
              <a:schemeClr val="tx1"/>
            </a:solidFill>
            <a:prstDash val="solid"/>
            <a:headEnd type="triangle" w="med" len="med"/>
            <a:tailEnd type="none" w="med" len="med"/>
          </a:ln>
        </p:spPr>
      </p:sp>
      <p:sp>
        <p:nvSpPr>
          <p:cNvPr id="85008" name="直接连接符 85007"/>
          <p:cNvSpPr/>
          <p:nvPr/>
        </p:nvSpPr>
        <p:spPr>
          <a:xfrm>
            <a:off x="2973388" y="3352800"/>
            <a:ext cx="609600" cy="0"/>
          </a:xfrm>
          <a:prstGeom prst="line">
            <a:avLst/>
          </a:prstGeom>
          <a:ln w="9525" cap="flat" cmpd="sng">
            <a:solidFill>
              <a:schemeClr val="tx1"/>
            </a:solidFill>
            <a:prstDash val="solid"/>
            <a:headEnd type="triangle" w="med" len="med"/>
            <a:tailEnd type="none" w="med" len="med"/>
          </a:ln>
        </p:spPr>
      </p:sp>
      <p:sp>
        <p:nvSpPr>
          <p:cNvPr id="85009" name="直接连接符 85008"/>
          <p:cNvSpPr/>
          <p:nvPr/>
        </p:nvSpPr>
        <p:spPr>
          <a:xfrm>
            <a:off x="4116388" y="3352800"/>
            <a:ext cx="647700" cy="0"/>
          </a:xfrm>
          <a:prstGeom prst="line">
            <a:avLst/>
          </a:prstGeom>
          <a:ln w="9525" cap="flat" cmpd="sng">
            <a:solidFill>
              <a:schemeClr val="tx1"/>
            </a:solidFill>
            <a:prstDash val="solid"/>
            <a:headEnd type="triangle" w="med" len="med"/>
            <a:tailEnd type="none" w="med" len="med"/>
          </a:ln>
        </p:spPr>
      </p:sp>
      <p:sp>
        <p:nvSpPr>
          <p:cNvPr id="85010" name="直接连接符 85009"/>
          <p:cNvSpPr/>
          <p:nvPr/>
        </p:nvSpPr>
        <p:spPr>
          <a:xfrm>
            <a:off x="6459538" y="3048000"/>
            <a:ext cx="323850" cy="0"/>
          </a:xfrm>
          <a:prstGeom prst="line">
            <a:avLst/>
          </a:prstGeom>
          <a:ln w="9525" cap="flat" cmpd="sng">
            <a:solidFill>
              <a:schemeClr val="tx1"/>
            </a:solidFill>
            <a:prstDash val="solid"/>
            <a:headEnd type="none" w="med" len="med"/>
            <a:tailEnd type="triangle" w="med" len="med"/>
          </a:ln>
        </p:spPr>
      </p:sp>
      <p:sp>
        <p:nvSpPr>
          <p:cNvPr id="85011" name="直接连接符 85010"/>
          <p:cNvSpPr/>
          <p:nvPr/>
        </p:nvSpPr>
        <p:spPr>
          <a:xfrm flipH="1">
            <a:off x="6459538" y="3352800"/>
            <a:ext cx="323850" cy="0"/>
          </a:xfrm>
          <a:prstGeom prst="line">
            <a:avLst/>
          </a:prstGeom>
          <a:ln w="9525" cap="flat" cmpd="sng">
            <a:solidFill>
              <a:schemeClr val="tx1"/>
            </a:solidFill>
            <a:prstDash val="solid"/>
            <a:headEnd type="none" w="med" len="med"/>
            <a:tailEnd type="triangle" w="med" len="med"/>
          </a:ln>
        </p:spPr>
      </p:sp>
      <p:sp>
        <p:nvSpPr>
          <p:cNvPr id="85012" name="文本框 85011"/>
          <p:cNvSpPr txBox="1"/>
          <p:nvPr/>
        </p:nvSpPr>
        <p:spPr>
          <a:xfrm>
            <a:off x="1830388" y="2514600"/>
            <a:ext cx="762000" cy="396875"/>
          </a:xfrm>
          <a:prstGeom prst="rect">
            <a:avLst/>
          </a:prstGeom>
          <a:noFill/>
          <a:ln w="9525">
            <a:noFill/>
          </a:ln>
        </p:spPr>
        <p:txBody>
          <a:bodyPr>
            <a:spAutoFit/>
          </a:bodyPr>
          <a:p>
            <a:pPr>
              <a:spcBef>
                <a:spcPct val="50000"/>
              </a:spcBef>
            </a:pPr>
            <a:r>
              <a:rPr lang="en-US" altLang="zh-CN">
                <a:latin typeface="Comic Sans MS" panose="030F0702030302020204" pitchFamily="66" charset="0"/>
              </a:rPr>
              <a:t>P(S)</a:t>
            </a:r>
            <a:endParaRPr lang="en-US" altLang="zh-CN" sz="2400" b="0">
              <a:latin typeface="Times New Roman" panose="02020603050405020304" pitchFamily="18" charset="0"/>
            </a:endParaRPr>
          </a:p>
        </p:txBody>
      </p:sp>
      <p:sp>
        <p:nvSpPr>
          <p:cNvPr id="85013" name="文本框 85012"/>
          <p:cNvSpPr txBox="1"/>
          <p:nvPr/>
        </p:nvSpPr>
        <p:spPr>
          <a:xfrm>
            <a:off x="6400800" y="2514600"/>
            <a:ext cx="762000" cy="396875"/>
          </a:xfrm>
          <a:prstGeom prst="rect">
            <a:avLst/>
          </a:prstGeom>
          <a:noFill/>
          <a:ln w="9525">
            <a:noFill/>
          </a:ln>
        </p:spPr>
        <p:txBody>
          <a:bodyPr>
            <a:spAutoFit/>
          </a:bodyPr>
          <a:p>
            <a:pPr>
              <a:spcBef>
                <a:spcPct val="50000"/>
              </a:spcBef>
            </a:pPr>
            <a:r>
              <a:rPr lang="en-US" altLang="zh-CN">
                <a:latin typeface="Comic Sans MS" panose="030F0702030302020204" pitchFamily="66" charset="0"/>
              </a:rPr>
              <a:t>P(S)</a:t>
            </a:r>
            <a:endParaRPr lang="en-US" altLang="zh-CN" sz="2400" b="0">
              <a:latin typeface="Times New Roman" panose="02020603050405020304" pitchFamily="18" charset="0"/>
            </a:endParaRPr>
          </a:p>
        </p:txBody>
      </p:sp>
      <p:sp>
        <p:nvSpPr>
          <p:cNvPr id="85014" name="文本框 85013"/>
          <p:cNvSpPr txBox="1"/>
          <p:nvPr/>
        </p:nvSpPr>
        <p:spPr>
          <a:xfrm>
            <a:off x="5259388" y="2514600"/>
            <a:ext cx="762000" cy="396875"/>
          </a:xfrm>
          <a:prstGeom prst="rect">
            <a:avLst/>
          </a:prstGeom>
          <a:noFill/>
          <a:ln w="9525">
            <a:noFill/>
          </a:ln>
        </p:spPr>
        <p:txBody>
          <a:bodyPr>
            <a:spAutoFit/>
          </a:bodyPr>
          <a:p>
            <a:pPr>
              <a:spcBef>
                <a:spcPct val="50000"/>
              </a:spcBef>
            </a:pPr>
            <a:r>
              <a:rPr lang="en-US" altLang="zh-CN">
                <a:latin typeface="Comic Sans MS" panose="030F0702030302020204" pitchFamily="66" charset="0"/>
              </a:rPr>
              <a:t>P(S)</a:t>
            </a:r>
            <a:endParaRPr lang="en-US" altLang="zh-CN" sz="2400" b="0">
              <a:latin typeface="Times New Roman" panose="02020603050405020304" pitchFamily="18" charset="0"/>
            </a:endParaRPr>
          </a:p>
        </p:txBody>
      </p:sp>
      <p:sp>
        <p:nvSpPr>
          <p:cNvPr id="85015" name="文本框 85014"/>
          <p:cNvSpPr txBox="1"/>
          <p:nvPr/>
        </p:nvSpPr>
        <p:spPr>
          <a:xfrm>
            <a:off x="4116388" y="2514600"/>
            <a:ext cx="762000" cy="396875"/>
          </a:xfrm>
          <a:prstGeom prst="rect">
            <a:avLst/>
          </a:prstGeom>
          <a:noFill/>
          <a:ln w="9525">
            <a:noFill/>
          </a:ln>
        </p:spPr>
        <p:txBody>
          <a:bodyPr>
            <a:spAutoFit/>
          </a:bodyPr>
          <a:p>
            <a:pPr>
              <a:spcBef>
                <a:spcPct val="50000"/>
              </a:spcBef>
            </a:pPr>
            <a:r>
              <a:rPr lang="en-US" altLang="zh-CN">
                <a:latin typeface="Comic Sans MS" panose="030F0702030302020204" pitchFamily="66" charset="0"/>
              </a:rPr>
              <a:t>P(S)</a:t>
            </a:r>
            <a:endParaRPr lang="en-US" altLang="zh-CN" sz="2400" b="0">
              <a:latin typeface="Times New Roman" panose="02020603050405020304" pitchFamily="18" charset="0"/>
            </a:endParaRPr>
          </a:p>
        </p:txBody>
      </p:sp>
      <p:sp>
        <p:nvSpPr>
          <p:cNvPr id="85016" name="文本框 85015"/>
          <p:cNvSpPr txBox="1"/>
          <p:nvPr/>
        </p:nvSpPr>
        <p:spPr>
          <a:xfrm>
            <a:off x="2973388" y="2514600"/>
            <a:ext cx="762000" cy="396875"/>
          </a:xfrm>
          <a:prstGeom prst="rect">
            <a:avLst/>
          </a:prstGeom>
          <a:noFill/>
          <a:ln w="9525">
            <a:noFill/>
          </a:ln>
        </p:spPr>
        <p:txBody>
          <a:bodyPr>
            <a:spAutoFit/>
          </a:bodyPr>
          <a:p>
            <a:pPr>
              <a:spcBef>
                <a:spcPct val="50000"/>
              </a:spcBef>
            </a:pPr>
            <a:r>
              <a:rPr lang="en-US" altLang="zh-CN">
                <a:latin typeface="Comic Sans MS" panose="030F0702030302020204" pitchFamily="66" charset="0"/>
              </a:rPr>
              <a:t>P(S)</a:t>
            </a:r>
            <a:endParaRPr lang="en-US" altLang="zh-CN" sz="2400" b="0">
              <a:latin typeface="Times New Roman" panose="02020603050405020304" pitchFamily="18" charset="0"/>
            </a:endParaRPr>
          </a:p>
        </p:txBody>
      </p:sp>
      <p:sp>
        <p:nvSpPr>
          <p:cNvPr id="85017" name="文本框 85016"/>
          <p:cNvSpPr txBox="1"/>
          <p:nvPr/>
        </p:nvSpPr>
        <p:spPr>
          <a:xfrm>
            <a:off x="1830388" y="3581400"/>
            <a:ext cx="762000" cy="396875"/>
          </a:xfrm>
          <a:prstGeom prst="rect">
            <a:avLst/>
          </a:prstGeom>
          <a:noFill/>
          <a:ln w="9525">
            <a:noFill/>
          </a:ln>
        </p:spPr>
        <p:txBody>
          <a:bodyPr>
            <a:spAutoFit/>
          </a:bodyPr>
          <a:p>
            <a:pPr>
              <a:spcBef>
                <a:spcPct val="50000"/>
              </a:spcBef>
            </a:pPr>
            <a:r>
              <a:rPr lang="en-US" altLang="zh-CN">
                <a:latin typeface="Comic Sans MS" panose="030F0702030302020204" pitchFamily="66" charset="0"/>
              </a:rPr>
              <a:t>V(S)</a:t>
            </a:r>
            <a:r>
              <a:rPr lang="en-US" altLang="zh-CN" b="0">
                <a:latin typeface="Times New Roman" panose="02020603050405020304" pitchFamily="18" charset="0"/>
              </a:rPr>
              <a:t> </a:t>
            </a:r>
            <a:endParaRPr lang="en-US" altLang="zh-CN" b="0">
              <a:latin typeface="Times New Roman" panose="02020603050405020304" pitchFamily="18" charset="0"/>
            </a:endParaRPr>
          </a:p>
        </p:txBody>
      </p:sp>
      <p:sp>
        <p:nvSpPr>
          <p:cNvPr id="85018" name="文本框 85017"/>
          <p:cNvSpPr txBox="1"/>
          <p:nvPr/>
        </p:nvSpPr>
        <p:spPr>
          <a:xfrm>
            <a:off x="6400800" y="3565525"/>
            <a:ext cx="762000" cy="396875"/>
          </a:xfrm>
          <a:prstGeom prst="rect">
            <a:avLst/>
          </a:prstGeom>
          <a:noFill/>
          <a:ln w="9525">
            <a:noFill/>
          </a:ln>
        </p:spPr>
        <p:txBody>
          <a:bodyPr>
            <a:spAutoFit/>
          </a:bodyPr>
          <a:p>
            <a:pPr>
              <a:spcBef>
                <a:spcPct val="50000"/>
              </a:spcBef>
            </a:pPr>
            <a:r>
              <a:rPr lang="en-US" altLang="zh-CN">
                <a:latin typeface="Comic Sans MS" panose="030F0702030302020204" pitchFamily="66" charset="0"/>
              </a:rPr>
              <a:t>V(S)</a:t>
            </a:r>
            <a:r>
              <a:rPr lang="en-US" altLang="zh-CN" b="0">
                <a:latin typeface="Times New Roman" panose="02020603050405020304" pitchFamily="18" charset="0"/>
              </a:rPr>
              <a:t> </a:t>
            </a:r>
            <a:endParaRPr lang="en-US" altLang="zh-CN" b="0">
              <a:latin typeface="Times New Roman" panose="02020603050405020304" pitchFamily="18" charset="0"/>
            </a:endParaRPr>
          </a:p>
        </p:txBody>
      </p:sp>
      <p:sp>
        <p:nvSpPr>
          <p:cNvPr id="85019" name="文本框 85018"/>
          <p:cNvSpPr txBox="1"/>
          <p:nvPr/>
        </p:nvSpPr>
        <p:spPr>
          <a:xfrm>
            <a:off x="5334000" y="3565525"/>
            <a:ext cx="762000" cy="396875"/>
          </a:xfrm>
          <a:prstGeom prst="rect">
            <a:avLst/>
          </a:prstGeom>
          <a:noFill/>
          <a:ln w="9525">
            <a:noFill/>
          </a:ln>
        </p:spPr>
        <p:txBody>
          <a:bodyPr>
            <a:spAutoFit/>
          </a:bodyPr>
          <a:p>
            <a:pPr>
              <a:spcBef>
                <a:spcPct val="50000"/>
              </a:spcBef>
            </a:pPr>
            <a:r>
              <a:rPr lang="en-US" altLang="zh-CN">
                <a:latin typeface="Comic Sans MS" panose="030F0702030302020204" pitchFamily="66" charset="0"/>
              </a:rPr>
              <a:t>V(S)</a:t>
            </a:r>
            <a:r>
              <a:rPr lang="en-US" altLang="zh-CN" b="0">
                <a:latin typeface="Times New Roman" panose="02020603050405020304" pitchFamily="18" charset="0"/>
              </a:rPr>
              <a:t> </a:t>
            </a:r>
            <a:endParaRPr lang="en-US" altLang="zh-CN" b="0">
              <a:latin typeface="Times New Roman" panose="02020603050405020304" pitchFamily="18" charset="0"/>
            </a:endParaRPr>
          </a:p>
        </p:txBody>
      </p:sp>
      <p:sp>
        <p:nvSpPr>
          <p:cNvPr id="85020" name="文本框 85019"/>
          <p:cNvSpPr txBox="1"/>
          <p:nvPr/>
        </p:nvSpPr>
        <p:spPr>
          <a:xfrm>
            <a:off x="4116388" y="3581400"/>
            <a:ext cx="762000" cy="396875"/>
          </a:xfrm>
          <a:prstGeom prst="rect">
            <a:avLst/>
          </a:prstGeom>
          <a:noFill/>
          <a:ln w="9525">
            <a:noFill/>
          </a:ln>
        </p:spPr>
        <p:txBody>
          <a:bodyPr>
            <a:spAutoFit/>
          </a:bodyPr>
          <a:p>
            <a:pPr>
              <a:spcBef>
                <a:spcPct val="50000"/>
              </a:spcBef>
            </a:pPr>
            <a:r>
              <a:rPr lang="en-US" altLang="zh-CN">
                <a:latin typeface="Comic Sans MS" panose="030F0702030302020204" pitchFamily="66" charset="0"/>
              </a:rPr>
              <a:t>V(S)</a:t>
            </a:r>
            <a:r>
              <a:rPr lang="en-US" altLang="zh-CN" b="0">
                <a:latin typeface="Times New Roman" panose="02020603050405020304" pitchFamily="18" charset="0"/>
              </a:rPr>
              <a:t> </a:t>
            </a:r>
            <a:endParaRPr lang="en-US" altLang="zh-CN" b="0">
              <a:latin typeface="Times New Roman" panose="02020603050405020304" pitchFamily="18" charset="0"/>
            </a:endParaRPr>
          </a:p>
        </p:txBody>
      </p:sp>
      <p:sp>
        <p:nvSpPr>
          <p:cNvPr id="85021" name="文本框 85020"/>
          <p:cNvSpPr txBox="1"/>
          <p:nvPr/>
        </p:nvSpPr>
        <p:spPr>
          <a:xfrm>
            <a:off x="3049588" y="3581400"/>
            <a:ext cx="762000" cy="396875"/>
          </a:xfrm>
          <a:prstGeom prst="rect">
            <a:avLst/>
          </a:prstGeom>
          <a:noFill/>
          <a:ln w="9525">
            <a:noFill/>
          </a:ln>
        </p:spPr>
        <p:txBody>
          <a:bodyPr>
            <a:spAutoFit/>
          </a:bodyPr>
          <a:p>
            <a:pPr>
              <a:spcBef>
                <a:spcPct val="50000"/>
              </a:spcBef>
            </a:pPr>
            <a:r>
              <a:rPr lang="en-US" altLang="zh-CN">
                <a:latin typeface="Comic Sans MS" panose="030F0702030302020204" pitchFamily="66" charset="0"/>
              </a:rPr>
              <a:t>V(S)</a:t>
            </a:r>
            <a:r>
              <a:rPr lang="en-US" altLang="zh-CN" b="0">
                <a:latin typeface="Times New Roman" panose="02020603050405020304" pitchFamily="18" charset="0"/>
              </a:rPr>
              <a:t> </a:t>
            </a:r>
            <a:endParaRPr lang="en-US" altLang="zh-CN" b="0">
              <a:latin typeface="Times New Roman" panose="02020603050405020304" pitchFamily="18" charset="0"/>
            </a:endParaRPr>
          </a:p>
        </p:txBody>
      </p:sp>
      <p:sp>
        <p:nvSpPr>
          <p:cNvPr id="85022" name="直接连接符 85021"/>
          <p:cNvSpPr/>
          <p:nvPr/>
        </p:nvSpPr>
        <p:spPr>
          <a:xfrm>
            <a:off x="1066800" y="2687638"/>
            <a:ext cx="287338" cy="360362"/>
          </a:xfrm>
          <a:prstGeom prst="line">
            <a:avLst/>
          </a:prstGeom>
          <a:ln w="9525" cap="flat" cmpd="sng">
            <a:solidFill>
              <a:schemeClr val="tx1"/>
            </a:solidFill>
            <a:prstDash val="solid"/>
            <a:headEnd type="none" w="med" len="med"/>
            <a:tailEnd type="triangle" w="med" len="med"/>
          </a:ln>
        </p:spPr>
      </p:sp>
      <p:sp>
        <p:nvSpPr>
          <p:cNvPr id="85023" name="直接连接符 85022"/>
          <p:cNvSpPr/>
          <p:nvPr/>
        </p:nvSpPr>
        <p:spPr>
          <a:xfrm>
            <a:off x="1524000" y="3505200"/>
            <a:ext cx="0" cy="1905000"/>
          </a:xfrm>
          <a:prstGeom prst="line">
            <a:avLst/>
          </a:prstGeom>
          <a:ln w="9525" cap="flat" cmpd="sng">
            <a:solidFill>
              <a:schemeClr val="tx1"/>
            </a:solidFill>
            <a:prstDash val="solid"/>
            <a:headEnd type="none" w="med" len="med"/>
            <a:tailEnd type="none" w="med" len="med"/>
          </a:ln>
        </p:spPr>
      </p:sp>
      <p:sp>
        <p:nvSpPr>
          <p:cNvPr id="85024" name="直接连接符 85023"/>
          <p:cNvSpPr/>
          <p:nvPr/>
        </p:nvSpPr>
        <p:spPr>
          <a:xfrm>
            <a:off x="3886200" y="3505200"/>
            <a:ext cx="0" cy="1905000"/>
          </a:xfrm>
          <a:prstGeom prst="line">
            <a:avLst/>
          </a:prstGeom>
          <a:ln w="9525" cap="flat" cmpd="sng">
            <a:solidFill>
              <a:schemeClr val="tx1"/>
            </a:solidFill>
            <a:prstDash val="solid"/>
            <a:headEnd type="none" w="med" len="med"/>
            <a:tailEnd type="none" w="med" len="med"/>
          </a:ln>
        </p:spPr>
      </p:sp>
      <p:sp>
        <p:nvSpPr>
          <p:cNvPr id="85025" name="直接连接符 85024"/>
          <p:cNvSpPr/>
          <p:nvPr/>
        </p:nvSpPr>
        <p:spPr>
          <a:xfrm>
            <a:off x="3525838" y="5029200"/>
            <a:ext cx="360362" cy="0"/>
          </a:xfrm>
          <a:prstGeom prst="line">
            <a:avLst/>
          </a:prstGeom>
          <a:ln w="9525" cap="flat" cmpd="sng">
            <a:solidFill>
              <a:schemeClr val="tx1"/>
            </a:solidFill>
            <a:prstDash val="solid"/>
            <a:headEnd type="none" w="med" len="med"/>
            <a:tailEnd type="triangle" w="med" len="med"/>
          </a:ln>
        </p:spPr>
      </p:sp>
      <p:sp>
        <p:nvSpPr>
          <p:cNvPr id="85026" name="直接连接符 85025"/>
          <p:cNvSpPr/>
          <p:nvPr/>
        </p:nvSpPr>
        <p:spPr>
          <a:xfrm flipH="1">
            <a:off x="1524000" y="5029200"/>
            <a:ext cx="360363" cy="0"/>
          </a:xfrm>
          <a:prstGeom prst="line">
            <a:avLst/>
          </a:prstGeom>
          <a:ln w="9525" cap="flat" cmpd="sng">
            <a:solidFill>
              <a:schemeClr val="tx1"/>
            </a:solidFill>
            <a:prstDash val="solid"/>
            <a:headEnd type="none" w="med" len="med"/>
            <a:tailEnd type="triangle" w="med" len="med"/>
          </a:ln>
        </p:spPr>
      </p:sp>
      <p:sp>
        <p:nvSpPr>
          <p:cNvPr id="85027" name="文本框 85026"/>
          <p:cNvSpPr txBox="1"/>
          <p:nvPr/>
        </p:nvSpPr>
        <p:spPr>
          <a:xfrm>
            <a:off x="1619250" y="4572000"/>
            <a:ext cx="2305050" cy="1054100"/>
          </a:xfrm>
          <a:prstGeom prst="rect">
            <a:avLst/>
          </a:prstGeom>
          <a:noFill/>
          <a:ln w="9525">
            <a:noFill/>
          </a:ln>
        </p:spPr>
        <p:txBody>
          <a:bodyPr>
            <a:spAutoFit/>
          </a:bodyPr>
          <a:p>
            <a:pPr>
              <a:spcBef>
                <a:spcPct val="50000"/>
              </a:spcBef>
            </a:pPr>
            <a:r>
              <a:rPr lang="zh-CN" altLang="en-US" sz="1800" dirty="0">
                <a:latin typeface="Comic Sans MS" panose="030F0702030302020204" pitchFamily="66" charset="0"/>
              </a:rPr>
              <a:t>S-&gt;value=空闲资源数</a:t>
            </a:r>
            <a:endParaRPr lang="zh-CN" altLang="en-US" sz="1800" dirty="0">
              <a:latin typeface="Comic Sans MS" panose="030F0702030302020204" pitchFamily="66" charset="0"/>
            </a:endParaRPr>
          </a:p>
          <a:p>
            <a:pPr>
              <a:spcBef>
                <a:spcPct val="50000"/>
              </a:spcBef>
            </a:pPr>
            <a:r>
              <a:rPr lang="zh-CN" altLang="en-US" sz="1800" dirty="0">
                <a:latin typeface="Comic Sans MS" panose="030F0702030302020204" pitchFamily="66" charset="0"/>
              </a:rPr>
              <a:t>     S-&gt;queue=空</a:t>
            </a:r>
            <a:endParaRPr lang="zh-CN" altLang="en-US" sz="1800" dirty="0">
              <a:latin typeface="Comic Sans MS" panose="030F0702030302020204" pitchFamily="66" charset="0"/>
            </a:endParaRPr>
          </a:p>
        </p:txBody>
      </p:sp>
      <p:sp>
        <p:nvSpPr>
          <p:cNvPr id="85028" name="文本框 85027"/>
          <p:cNvSpPr txBox="1"/>
          <p:nvPr/>
        </p:nvSpPr>
        <p:spPr>
          <a:xfrm>
            <a:off x="4343400" y="4572000"/>
            <a:ext cx="2533650" cy="1054100"/>
          </a:xfrm>
          <a:prstGeom prst="rect">
            <a:avLst/>
          </a:prstGeom>
          <a:noFill/>
          <a:ln w="9525">
            <a:noFill/>
          </a:ln>
        </p:spPr>
        <p:txBody>
          <a:bodyPr>
            <a:spAutoFit/>
          </a:bodyPr>
          <a:p>
            <a:pPr>
              <a:spcBef>
                <a:spcPct val="50000"/>
              </a:spcBef>
            </a:pPr>
            <a:r>
              <a:rPr lang="en-US" altLang="zh-CN" sz="1800">
                <a:latin typeface="Comic Sans MS" panose="030F0702030302020204" pitchFamily="66" charset="0"/>
              </a:rPr>
              <a:t>|</a:t>
            </a:r>
            <a:r>
              <a:rPr lang="zh-CN" altLang="en-US" sz="1800" dirty="0">
                <a:latin typeface="Comic Sans MS" panose="030F0702030302020204" pitchFamily="66" charset="0"/>
              </a:rPr>
              <a:t>S-&gt;value|=等待进程数</a:t>
            </a:r>
            <a:endParaRPr lang="zh-CN" altLang="en-US" sz="1800" dirty="0">
              <a:latin typeface="Comic Sans MS" panose="030F0702030302020204" pitchFamily="66" charset="0"/>
            </a:endParaRPr>
          </a:p>
          <a:p>
            <a:pPr>
              <a:spcBef>
                <a:spcPct val="50000"/>
              </a:spcBef>
            </a:pPr>
            <a:r>
              <a:rPr lang="zh-CN" altLang="en-US" sz="1800" dirty="0">
                <a:latin typeface="Comic Sans MS" panose="030F0702030302020204" pitchFamily="66" charset="0"/>
              </a:rPr>
              <a:t>     空闲资源数=0</a:t>
            </a:r>
            <a:endParaRPr lang="zh-CN" altLang="en-US" sz="1800" dirty="0">
              <a:latin typeface="Comic Sans MS" panose="030F0702030302020204" pitchFamily="66" charset="0"/>
            </a:endParaRPr>
          </a:p>
        </p:txBody>
      </p:sp>
      <p:sp>
        <p:nvSpPr>
          <p:cNvPr id="85029" name="直接连接符 85028"/>
          <p:cNvSpPr/>
          <p:nvPr/>
        </p:nvSpPr>
        <p:spPr>
          <a:xfrm flipH="1">
            <a:off x="3886200" y="5029200"/>
            <a:ext cx="360363" cy="0"/>
          </a:xfrm>
          <a:prstGeom prst="line">
            <a:avLst/>
          </a:prstGeom>
          <a:ln w="9525" cap="flat" cmpd="sng">
            <a:solidFill>
              <a:schemeClr val="tx1"/>
            </a:solidFill>
            <a:prstDash val="solid"/>
            <a:headEnd type="none" w="med" len="med"/>
            <a:tailEnd type="triangle" w="med" len="med"/>
          </a:ln>
        </p:spPr>
      </p:sp>
      <p:sp>
        <p:nvSpPr>
          <p:cNvPr id="85030" name="直接连接符 85029"/>
          <p:cNvSpPr/>
          <p:nvPr/>
        </p:nvSpPr>
        <p:spPr>
          <a:xfrm>
            <a:off x="6705600" y="5029200"/>
            <a:ext cx="360363" cy="0"/>
          </a:xfrm>
          <a:prstGeom prst="line">
            <a:avLst/>
          </a:prstGeom>
          <a:ln w="9525" cap="flat" cmpd="sng">
            <a:solidFill>
              <a:schemeClr val="tx1"/>
            </a:solidFill>
            <a:prstDash val="solid"/>
            <a:headEnd type="none" w="med" len="med"/>
            <a:tailEnd type="triangle" w="med" len="med"/>
          </a:ln>
        </p:spPr>
      </p:sp>
      <p:sp>
        <p:nvSpPr>
          <p:cNvPr id="85031" name="文本框 85030"/>
          <p:cNvSpPr txBox="1"/>
          <p:nvPr/>
        </p:nvSpPr>
        <p:spPr>
          <a:xfrm>
            <a:off x="7315200" y="4724400"/>
            <a:ext cx="609600" cy="457200"/>
          </a:xfrm>
          <a:prstGeom prst="rect">
            <a:avLst/>
          </a:prstGeom>
          <a:noFill/>
          <a:ln w="9525">
            <a:noFill/>
          </a:ln>
        </p:spPr>
        <p:txBody>
          <a:bodyPr>
            <a:spAutoFit/>
          </a:bodyPr>
          <a:p>
            <a:pPr>
              <a:spcBef>
                <a:spcPct val="50000"/>
              </a:spcBef>
            </a:pPr>
            <a:r>
              <a:rPr lang="en-US" altLang="zh-CN" sz="2400" b="0">
                <a:latin typeface="Comic Sans MS" panose="030F0702030302020204" pitchFamily="66" charset="0"/>
              </a:rPr>
              <a:t>...</a:t>
            </a:r>
            <a:endParaRPr lang="en-US" altLang="zh-CN" sz="2400" b="0">
              <a:latin typeface="Comic Sans MS" panose="030F0702030302020204" pitchFamily="66" charset="0"/>
            </a:endParaRPr>
          </a:p>
        </p:txBody>
      </p:sp>
      <p:sp>
        <p:nvSpPr>
          <p:cNvPr id="85032" name="文本框 85031"/>
          <p:cNvSpPr txBox="1"/>
          <p:nvPr/>
        </p:nvSpPr>
        <p:spPr>
          <a:xfrm>
            <a:off x="827088" y="5516563"/>
            <a:ext cx="7561262" cy="1249362"/>
          </a:xfrm>
          <a:prstGeom prst="rect">
            <a:avLst/>
          </a:prstGeom>
          <a:noFill/>
          <a:ln w="9525">
            <a:noFill/>
          </a:ln>
        </p:spPr>
        <p:txBody>
          <a:bodyPr>
            <a:spAutoFit/>
          </a:bodyPr>
          <a:p>
            <a:pPr>
              <a:spcBef>
                <a:spcPct val="50000"/>
              </a:spcBef>
            </a:pPr>
            <a:r>
              <a:rPr lang="en-US" altLang="zh-CN">
                <a:latin typeface="Tahoma" panose="020B0604030504040204" pitchFamily="34" charset="0"/>
              </a:rPr>
              <a:t>V(S): </a:t>
            </a:r>
            <a:r>
              <a:rPr lang="zh-CN" altLang="en-US">
                <a:latin typeface="Tahoma" panose="020B0604030504040204" pitchFamily="34" charset="0"/>
              </a:rPr>
              <a:t>释放一台打印机</a:t>
            </a:r>
            <a:r>
              <a:rPr lang="en-US" altLang="zh-CN">
                <a:latin typeface="Tahoma" panose="020B0604030504040204" pitchFamily="34" charset="0"/>
              </a:rPr>
              <a:t>, </a:t>
            </a:r>
            <a:r>
              <a:rPr lang="zh-CN" altLang="en-US">
                <a:latin typeface="Tahoma" panose="020B0604030504040204" pitchFamily="34" charset="0"/>
              </a:rPr>
              <a:t>唤醒一个等待者</a:t>
            </a:r>
            <a:r>
              <a:rPr lang="en-US" altLang="zh-CN">
                <a:latin typeface="Tahoma" panose="020B0604030504040204" pitchFamily="34" charset="0"/>
              </a:rPr>
              <a:t>, </a:t>
            </a:r>
            <a:r>
              <a:rPr lang="zh-CN" altLang="en-US">
                <a:latin typeface="Tahoma" panose="020B0604030504040204" pitchFamily="34" charset="0"/>
              </a:rPr>
              <a:t>打印机分给被唤醒进程</a:t>
            </a:r>
            <a:r>
              <a:rPr lang="en-US" altLang="zh-CN">
                <a:latin typeface="Tahoma" panose="020B0604030504040204" pitchFamily="34" charset="0"/>
              </a:rPr>
              <a:t>, </a:t>
            </a:r>
            <a:r>
              <a:rPr lang="zh-CN" altLang="en-US">
                <a:latin typeface="Tahoma" panose="020B0604030504040204" pitchFamily="34" charset="0"/>
              </a:rPr>
              <a:t>等待进程数减</a:t>
            </a:r>
            <a:r>
              <a:rPr lang="en-US" altLang="zh-CN">
                <a:latin typeface="Tahoma" panose="020B0604030504040204" pitchFamily="34" charset="0"/>
              </a:rPr>
              <a:t>1</a:t>
            </a:r>
            <a:endParaRPr lang="en-US" altLang="zh-CN">
              <a:latin typeface="Tahoma" panose="020B0604030504040204" pitchFamily="34" charset="0"/>
            </a:endParaRPr>
          </a:p>
          <a:p>
            <a:pPr>
              <a:spcBef>
                <a:spcPct val="50000"/>
              </a:spcBef>
            </a:pPr>
            <a:r>
              <a:rPr lang="en-US" altLang="zh-CN">
                <a:latin typeface="Tahoma" panose="020B0604030504040204" pitchFamily="34" charset="0"/>
              </a:rPr>
              <a:t>V(S): </a:t>
            </a:r>
            <a:r>
              <a:rPr lang="zh-CN" altLang="en-US">
                <a:latin typeface="Tahoma" panose="020B0604030504040204" pitchFamily="34" charset="0"/>
              </a:rPr>
              <a:t>释放一台打印机</a:t>
            </a:r>
            <a:r>
              <a:rPr lang="en-US" altLang="zh-CN">
                <a:latin typeface="Tahoma" panose="020B0604030504040204" pitchFamily="34" charset="0"/>
              </a:rPr>
              <a:t>, </a:t>
            </a:r>
            <a:r>
              <a:rPr lang="zh-CN" altLang="en-US">
                <a:latin typeface="Tahoma" panose="020B0604030504040204" pitchFamily="34" charset="0"/>
              </a:rPr>
              <a:t>空闲打印机数量增</a:t>
            </a:r>
            <a:r>
              <a:rPr lang="en-US" altLang="zh-CN">
                <a:latin typeface="Tahoma" panose="020B0604030504040204" pitchFamily="34" charset="0"/>
              </a:rPr>
              <a:t>1</a:t>
            </a:r>
            <a:r>
              <a:rPr lang="en-US" altLang="zh-CN" sz="2400">
                <a:latin typeface="Tahoma" panose="020B0604030504040204" pitchFamily="34" charset="0"/>
              </a:rPr>
              <a:t> </a:t>
            </a:r>
            <a:endParaRPr lang="en-US" altLang="zh-CN" sz="2400">
              <a:latin typeface="Tahoma" panose="020B0604030504040204" pitchFamily="34"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6018" name="标题 86017"/>
          <p:cNvSpPr>
            <a:spLocks noGrp="1"/>
          </p:cNvSpPr>
          <p:nvPr>
            <p:ph type="title"/>
          </p:nvPr>
        </p:nvSpPr>
        <p:spPr>
          <a:xfrm>
            <a:off x="685800" y="457200"/>
            <a:ext cx="7772400" cy="1143000"/>
          </a:xfrm>
        </p:spPr>
        <p:txBody>
          <a:bodyPr anchor="b"/>
          <a:p>
            <a:r>
              <a:rPr lang="zh-CN" altLang="en-US" b="1"/>
              <a:t>例</a:t>
            </a:r>
            <a:r>
              <a:rPr lang="en-US" altLang="zh-CN" b="1"/>
              <a:t>1. </a:t>
            </a:r>
            <a:r>
              <a:rPr lang="zh-CN" altLang="en-US" b="1"/>
              <a:t>生产者</a:t>
            </a:r>
            <a:r>
              <a:rPr lang="en-US" altLang="zh-CN" b="1"/>
              <a:t>/</a:t>
            </a:r>
            <a:r>
              <a:rPr lang="zh-CN" altLang="en-US" b="1"/>
              <a:t>消费者问题</a:t>
            </a:r>
            <a:endParaRPr lang="zh-CN" altLang="en-US"/>
          </a:p>
        </p:txBody>
      </p:sp>
      <p:sp>
        <p:nvSpPr>
          <p:cNvPr id="86019" name="矩形 86018"/>
          <p:cNvSpPr/>
          <p:nvPr/>
        </p:nvSpPr>
        <p:spPr>
          <a:xfrm>
            <a:off x="2819400" y="4191000"/>
            <a:ext cx="3429000" cy="762000"/>
          </a:xfrm>
          <a:prstGeom prst="rect">
            <a:avLst/>
          </a:prstGeom>
          <a:noFill/>
          <a:ln w="9525" cap="flat" cmpd="sng">
            <a:solidFill>
              <a:schemeClr val="tx1"/>
            </a:solidFill>
            <a:prstDash val="solid"/>
            <a:miter/>
            <a:headEnd type="none" w="med" len="med"/>
            <a:tailEnd type="none" w="med" len="med"/>
          </a:ln>
        </p:spPr>
        <p:txBody>
          <a:bodyPr wrap="none" anchor="ctr"/>
          <a:p>
            <a:pPr algn="ctr"/>
            <a:r>
              <a:rPr lang="zh-CN" altLang="en-US" sz="2400" b="0">
                <a:latin typeface="Times New Roman" panose="02020603050405020304" pitchFamily="18" charset="0"/>
              </a:rPr>
              <a:t>  </a:t>
            </a:r>
            <a:r>
              <a:rPr lang="en-US" altLang="zh-CN" sz="2400" b="0">
                <a:latin typeface="Times New Roman" panose="02020603050405020304" pitchFamily="18" charset="0"/>
              </a:rPr>
              <a:t>0    1            ……          k-1</a:t>
            </a:r>
            <a:endParaRPr lang="en-US" altLang="zh-CN" sz="2400" b="0">
              <a:latin typeface="Times New Roman" panose="02020603050405020304" pitchFamily="18" charset="0"/>
            </a:endParaRPr>
          </a:p>
        </p:txBody>
      </p:sp>
      <p:sp>
        <p:nvSpPr>
          <p:cNvPr id="86020" name="直接连接符 86019"/>
          <p:cNvSpPr/>
          <p:nvPr/>
        </p:nvSpPr>
        <p:spPr>
          <a:xfrm>
            <a:off x="3276600" y="4191000"/>
            <a:ext cx="0" cy="762000"/>
          </a:xfrm>
          <a:prstGeom prst="line">
            <a:avLst/>
          </a:prstGeom>
          <a:ln w="9525" cap="flat" cmpd="sng">
            <a:solidFill>
              <a:schemeClr val="tx1"/>
            </a:solidFill>
            <a:prstDash val="solid"/>
            <a:headEnd type="none" w="med" len="med"/>
            <a:tailEnd type="none" w="med" len="med"/>
          </a:ln>
        </p:spPr>
      </p:sp>
      <p:sp>
        <p:nvSpPr>
          <p:cNvPr id="86021" name="直接连接符 86020"/>
          <p:cNvSpPr/>
          <p:nvPr/>
        </p:nvSpPr>
        <p:spPr>
          <a:xfrm>
            <a:off x="3733800" y="4191000"/>
            <a:ext cx="0" cy="762000"/>
          </a:xfrm>
          <a:prstGeom prst="line">
            <a:avLst/>
          </a:prstGeom>
          <a:ln w="9525" cap="flat" cmpd="sng">
            <a:solidFill>
              <a:schemeClr val="tx1"/>
            </a:solidFill>
            <a:prstDash val="solid"/>
            <a:headEnd type="none" w="med" len="med"/>
            <a:tailEnd type="none" w="med" len="med"/>
          </a:ln>
        </p:spPr>
      </p:sp>
      <p:sp>
        <p:nvSpPr>
          <p:cNvPr id="86022" name="直接连接符 86021"/>
          <p:cNvSpPr/>
          <p:nvPr/>
        </p:nvSpPr>
        <p:spPr>
          <a:xfrm>
            <a:off x="5791200" y="4191000"/>
            <a:ext cx="0" cy="762000"/>
          </a:xfrm>
          <a:prstGeom prst="line">
            <a:avLst/>
          </a:prstGeom>
          <a:ln w="9525" cap="flat" cmpd="sng">
            <a:solidFill>
              <a:schemeClr val="tx1"/>
            </a:solidFill>
            <a:prstDash val="solid"/>
            <a:headEnd type="none" w="med" len="med"/>
            <a:tailEnd type="none" w="med" len="med"/>
          </a:ln>
        </p:spPr>
      </p:sp>
      <p:sp>
        <p:nvSpPr>
          <p:cNvPr id="86023" name="文本框 86022"/>
          <p:cNvSpPr txBox="1"/>
          <p:nvPr/>
        </p:nvSpPr>
        <p:spPr>
          <a:xfrm>
            <a:off x="2743200" y="5257800"/>
            <a:ext cx="3581400" cy="1004888"/>
          </a:xfrm>
          <a:prstGeom prst="rect">
            <a:avLst/>
          </a:prstGeom>
          <a:noFill/>
          <a:ln w="9525">
            <a:noFill/>
          </a:ln>
        </p:spPr>
        <p:txBody>
          <a:bodyPr>
            <a:spAutoFit/>
          </a:bodyPr>
          <a:p>
            <a:pPr algn="ctr">
              <a:spcBef>
                <a:spcPct val="50000"/>
              </a:spcBef>
            </a:pPr>
            <a:r>
              <a:rPr lang="zh-CN" altLang="en-US" sz="2400">
                <a:latin typeface="Comic Sans MS" panose="030F0702030302020204" pitchFamily="66" charset="0"/>
              </a:rPr>
              <a:t>箱子，容量</a:t>
            </a:r>
            <a:r>
              <a:rPr lang="en-US" altLang="zh-CN" sz="2400" b="0">
                <a:latin typeface="Comic Sans MS" panose="030F0702030302020204" pitchFamily="66" charset="0"/>
              </a:rPr>
              <a:t>k</a:t>
            </a:r>
            <a:endParaRPr lang="en-US" altLang="zh-CN" sz="2400" b="0">
              <a:latin typeface="Times New Roman" panose="02020603050405020304" pitchFamily="18" charset="0"/>
            </a:endParaRPr>
          </a:p>
          <a:p>
            <a:pPr algn="ctr">
              <a:spcBef>
                <a:spcPct val="50000"/>
              </a:spcBef>
            </a:pPr>
            <a:r>
              <a:rPr lang="en-US" altLang="zh-CN" sz="2400" b="0">
                <a:latin typeface="Comic Sans MS" panose="030F0702030302020204" pitchFamily="66" charset="0"/>
              </a:rPr>
              <a:t> B:Array[0..k-1]Of item</a:t>
            </a:r>
            <a:endParaRPr lang="en-US" altLang="zh-CN" sz="2400" b="0">
              <a:latin typeface="Times New Roman" panose="02020603050405020304" pitchFamily="18" charset="0"/>
            </a:endParaRPr>
          </a:p>
        </p:txBody>
      </p:sp>
      <p:grpSp>
        <p:nvGrpSpPr>
          <p:cNvPr id="86024" name="组合 86023"/>
          <p:cNvGrpSpPr/>
          <p:nvPr/>
        </p:nvGrpSpPr>
        <p:grpSpPr>
          <a:xfrm>
            <a:off x="6596063" y="3429000"/>
            <a:ext cx="947737" cy="1524000"/>
            <a:chOff x="0" y="0"/>
            <a:chExt cx="597" cy="960"/>
          </a:xfrm>
        </p:grpSpPr>
        <p:sp>
          <p:nvSpPr>
            <p:cNvPr id="86025" name="椭圆 86024"/>
            <p:cNvSpPr/>
            <p:nvPr/>
          </p:nvSpPr>
          <p:spPr>
            <a:xfrm flipH="1">
              <a:off x="240" y="0"/>
              <a:ext cx="288" cy="288"/>
            </a:xfrm>
            <a:prstGeom prst="ellipse">
              <a:avLst/>
            </a:prstGeom>
            <a:solidFill>
              <a:srgbClr val="FF9900"/>
            </a:solidFill>
            <a:ln w="9525" cap="flat" cmpd="sng">
              <a:solidFill>
                <a:schemeClr val="tx1"/>
              </a:solidFill>
              <a:prstDash val="solid"/>
              <a:headEnd type="none" w="med" len="med"/>
              <a:tailEnd type="none" w="med" len="med"/>
            </a:ln>
          </p:spPr>
          <p:txBody>
            <a:bodyPr/>
            <a:p>
              <a:endParaRPr lang="zh-CN" altLang="en-US"/>
            </a:p>
          </p:txBody>
        </p:sp>
        <p:sp>
          <p:nvSpPr>
            <p:cNvPr id="86026" name="任意多边形 86025"/>
            <p:cNvSpPr/>
            <p:nvPr/>
          </p:nvSpPr>
          <p:spPr>
            <a:xfrm flipH="1" flipV="1">
              <a:off x="144" y="304"/>
              <a:ext cx="453" cy="272"/>
            </a:xfrm>
            <a:custGeom>
              <a:avLst/>
              <a:gdLst>
                <a:gd name="txL" fmla="*/ 4500 w 21600"/>
                <a:gd name="txT" fmla="*/ 4500 h 21600"/>
                <a:gd name="txR" fmla="*/ 17100 w 21600"/>
                <a:gd name="txB" fmla="*/ 17100 h 21600"/>
              </a:gdLst>
              <a:ahLst/>
              <a:cxnLst>
                <a:cxn ang="0">
                  <a:pos x="18900" y="10800"/>
                </a:cxn>
                <a:cxn ang="90">
                  <a:pos x="10800" y="21600"/>
                </a:cxn>
                <a:cxn ang="180">
                  <a:pos x="2700" y="10800"/>
                </a:cxn>
                <a:cxn ang="270">
                  <a:pos x="10800" y="0"/>
                </a:cxn>
              </a:cxnLst>
              <a:rect l="txL" t="txT" r="txR" b="txB"/>
              <a:pathLst>
                <a:path w="21600" h="21600">
                  <a:moveTo>
                    <a:pt x="0" y="0"/>
                  </a:moveTo>
                  <a:lnTo>
                    <a:pt x="5400" y="21600"/>
                  </a:lnTo>
                  <a:lnTo>
                    <a:pt x="16200" y="21600"/>
                  </a:lnTo>
                  <a:lnTo>
                    <a:pt x="21600" y="0"/>
                  </a:lnTo>
                  <a:close/>
                </a:path>
              </a:pathLst>
            </a:custGeom>
            <a:solidFill>
              <a:srgbClr val="FF9900"/>
            </a:solidFill>
            <a:ln w="9525" cap="flat" cmpd="sng">
              <a:solidFill>
                <a:schemeClr val="tx1"/>
              </a:solidFill>
              <a:prstDash val="solid"/>
              <a:miter/>
              <a:headEnd type="none" w="med" len="med"/>
              <a:tailEnd type="none" w="med" len="med"/>
            </a:ln>
          </p:spPr>
          <p:txBody>
            <a:bodyPr/>
            <a:p>
              <a:endParaRPr lang="zh-CN" altLang="en-US"/>
            </a:p>
          </p:txBody>
        </p:sp>
        <p:sp>
          <p:nvSpPr>
            <p:cNvPr id="86027" name="直接连接符 86026"/>
            <p:cNvSpPr/>
            <p:nvPr/>
          </p:nvSpPr>
          <p:spPr>
            <a:xfrm flipH="1">
              <a:off x="432" y="576"/>
              <a:ext cx="0" cy="384"/>
            </a:xfrm>
            <a:prstGeom prst="line">
              <a:avLst/>
            </a:prstGeom>
            <a:ln w="38100" cap="flat" cmpd="sng">
              <a:solidFill>
                <a:schemeClr val="tx1"/>
              </a:solidFill>
              <a:prstDash val="solid"/>
              <a:headEnd type="none" w="med" len="med"/>
              <a:tailEnd type="none" w="med" len="med"/>
            </a:ln>
          </p:spPr>
        </p:sp>
        <p:sp>
          <p:nvSpPr>
            <p:cNvPr id="86028" name="直接连接符 86027"/>
            <p:cNvSpPr/>
            <p:nvPr/>
          </p:nvSpPr>
          <p:spPr>
            <a:xfrm flipH="1">
              <a:off x="240" y="576"/>
              <a:ext cx="96" cy="384"/>
            </a:xfrm>
            <a:prstGeom prst="line">
              <a:avLst/>
            </a:prstGeom>
            <a:ln w="38100" cap="flat" cmpd="sng">
              <a:solidFill>
                <a:schemeClr val="tx1"/>
              </a:solidFill>
              <a:prstDash val="solid"/>
              <a:headEnd type="none" w="med" len="med"/>
              <a:tailEnd type="none" w="med" len="med"/>
            </a:ln>
          </p:spPr>
        </p:sp>
        <p:sp>
          <p:nvSpPr>
            <p:cNvPr id="86029" name="直接连接符 86028"/>
            <p:cNvSpPr/>
            <p:nvPr/>
          </p:nvSpPr>
          <p:spPr>
            <a:xfrm flipH="1">
              <a:off x="0" y="432"/>
              <a:ext cx="288" cy="48"/>
            </a:xfrm>
            <a:prstGeom prst="line">
              <a:avLst/>
            </a:prstGeom>
            <a:ln w="28575" cap="flat" cmpd="sng">
              <a:solidFill>
                <a:schemeClr val="tx1"/>
              </a:solidFill>
              <a:prstDash val="solid"/>
              <a:headEnd type="none" w="med" len="med"/>
              <a:tailEnd type="none" w="med" len="med"/>
            </a:ln>
          </p:spPr>
        </p:sp>
        <p:sp>
          <p:nvSpPr>
            <p:cNvPr id="86030" name="直接连接符 86029"/>
            <p:cNvSpPr/>
            <p:nvPr/>
          </p:nvSpPr>
          <p:spPr>
            <a:xfrm flipH="1" flipV="1">
              <a:off x="96" y="288"/>
              <a:ext cx="192" cy="96"/>
            </a:xfrm>
            <a:prstGeom prst="line">
              <a:avLst/>
            </a:prstGeom>
            <a:ln w="28575" cap="flat" cmpd="sng">
              <a:solidFill>
                <a:schemeClr val="tx1"/>
              </a:solidFill>
              <a:prstDash val="solid"/>
              <a:headEnd type="none" w="med" len="med"/>
              <a:tailEnd type="none" w="med" len="med"/>
            </a:ln>
          </p:spPr>
        </p:sp>
        <p:sp>
          <p:nvSpPr>
            <p:cNvPr id="86031" name="直接连接符 86030"/>
            <p:cNvSpPr/>
            <p:nvPr/>
          </p:nvSpPr>
          <p:spPr>
            <a:xfrm>
              <a:off x="357" y="960"/>
              <a:ext cx="113" cy="0"/>
            </a:xfrm>
            <a:prstGeom prst="line">
              <a:avLst/>
            </a:prstGeom>
            <a:ln w="9525" cap="flat" cmpd="sng">
              <a:solidFill>
                <a:schemeClr val="tx1"/>
              </a:solidFill>
              <a:prstDash val="solid"/>
              <a:headEnd type="none" w="med" len="med"/>
              <a:tailEnd type="none" w="med" len="med"/>
            </a:ln>
          </p:spPr>
        </p:sp>
        <p:sp>
          <p:nvSpPr>
            <p:cNvPr id="86032" name="直接连接符 86031"/>
            <p:cNvSpPr/>
            <p:nvPr/>
          </p:nvSpPr>
          <p:spPr>
            <a:xfrm flipH="1">
              <a:off x="165" y="960"/>
              <a:ext cx="91" cy="0"/>
            </a:xfrm>
            <a:prstGeom prst="line">
              <a:avLst/>
            </a:prstGeom>
            <a:ln w="9525" cap="flat" cmpd="sng">
              <a:solidFill>
                <a:schemeClr val="tx1"/>
              </a:solidFill>
              <a:prstDash val="solid"/>
              <a:headEnd type="none" w="med" len="med"/>
              <a:tailEnd type="none" w="med" len="med"/>
            </a:ln>
          </p:spPr>
        </p:sp>
      </p:grpSp>
      <p:sp>
        <p:nvSpPr>
          <p:cNvPr id="86033" name="任意多边形 86032"/>
          <p:cNvSpPr/>
          <p:nvPr/>
        </p:nvSpPr>
        <p:spPr>
          <a:xfrm>
            <a:off x="2417763" y="3678238"/>
            <a:ext cx="935037" cy="360362"/>
          </a:xfrm>
          <a:custGeom>
            <a:avLst/>
            <a:gdLst>
              <a:gd name="txL" fmla="*/ 3163 w 21600"/>
              <a:gd name="txT" fmla="*/ 3163 h 21600"/>
              <a:gd name="txR" fmla="*/ 18437 w 21600"/>
              <a:gd name="txB" fmla="*/ 18437 h 21600"/>
            </a:gdLst>
            <a:ahLst/>
            <a:cxnLst>
              <a:cxn ang="270">
                <a:pos x="10800" y="0"/>
              </a:cxn>
              <a:cxn ang="180">
                <a:pos x="2700" y="10799"/>
              </a:cxn>
              <a:cxn ang="270">
                <a:pos x="10800" y="5400"/>
              </a:cxn>
              <a:cxn ang="0">
                <a:pos x="24300" y="10800"/>
              </a:cxn>
              <a:cxn ang="0">
                <a:pos x="18900" y="16200"/>
              </a:cxn>
              <a:cxn ang="0">
                <a:pos x="13500" y="10800"/>
              </a:cxn>
            </a:cxnLst>
            <a:rect l="txL" t="txT" r="txR" b="txB"/>
            <a:pathLst>
              <a:path w="21600" h="21600">
                <a:moveTo>
                  <a:pt x="16200" y="10800"/>
                </a:moveTo>
                <a:arcTo wR="5400" hR="5400" stAng="0" swAng="-10800000"/>
                <a:lnTo>
                  <a:pt x="0" y="10800"/>
                </a:lnTo>
                <a:arcTo wR="10800" hR="10800" stAng="-10800000" swAng="10800000"/>
                <a:lnTo>
                  <a:pt x="24300" y="10800"/>
                </a:lnTo>
                <a:lnTo>
                  <a:pt x="18900" y="16200"/>
                </a:lnTo>
                <a:lnTo>
                  <a:pt x="13500" y="10800"/>
                </a:lnTo>
                <a:lnTo>
                  <a:pt x="16200" y="10800"/>
                </a:lnTo>
                <a:close/>
              </a:path>
            </a:pathLst>
          </a:custGeom>
          <a:solidFill>
            <a:srgbClr val="FF9900"/>
          </a:solidFill>
          <a:ln w="9525" cap="flat" cmpd="sng">
            <a:solidFill>
              <a:schemeClr val="tx1"/>
            </a:solidFill>
            <a:prstDash val="solid"/>
            <a:miter/>
            <a:headEnd type="none" w="med" len="med"/>
            <a:tailEnd type="none" w="med" len="med"/>
          </a:ln>
        </p:spPr>
        <p:txBody>
          <a:bodyPr/>
          <a:p>
            <a:endParaRPr lang="zh-CN" altLang="en-US"/>
          </a:p>
        </p:txBody>
      </p:sp>
      <p:sp>
        <p:nvSpPr>
          <p:cNvPr id="86034" name="任意多边形 86033"/>
          <p:cNvSpPr/>
          <p:nvPr/>
        </p:nvSpPr>
        <p:spPr>
          <a:xfrm>
            <a:off x="5562600" y="3657600"/>
            <a:ext cx="935038" cy="360363"/>
          </a:xfrm>
          <a:custGeom>
            <a:avLst/>
            <a:gdLst>
              <a:gd name="txL" fmla="*/ 3163 w 21600"/>
              <a:gd name="txT" fmla="*/ 3163 h 21600"/>
              <a:gd name="txR" fmla="*/ 18437 w 21600"/>
              <a:gd name="txB" fmla="*/ 18437 h 21600"/>
            </a:gdLst>
            <a:ahLst/>
            <a:cxnLst>
              <a:cxn ang="270">
                <a:pos x="10800" y="0"/>
              </a:cxn>
              <a:cxn ang="180">
                <a:pos x="2700" y="10799"/>
              </a:cxn>
              <a:cxn ang="270">
                <a:pos x="10800" y="5400"/>
              </a:cxn>
              <a:cxn ang="0">
                <a:pos x="24300" y="10800"/>
              </a:cxn>
              <a:cxn ang="0">
                <a:pos x="18900" y="16200"/>
              </a:cxn>
              <a:cxn ang="0">
                <a:pos x="13500" y="10800"/>
              </a:cxn>
            </a:cxnLst>
            <a:rect l="txL" t="txT" r="txR" b="txB"/>
            <a:pathLst>
              <a:path w="21600" h="21600">
                <a:moveTo>
                  <a:pt x="16200" y="10800"/>
                </a:moveTo>
                <a:arcTo wR="5400" hR="5400" stAng="0" swAng="-10800000"/>
                <a:lnTo>
                  <a:pt x="0" y="10800"/>
                </a:lnTo>
                <a:arcTo wR="10800" hR="10800" stAng="-10800000" swAng="10800000"/>
                <a:lnTo>
                  <a:pt x="24300" y="10800"/>
                </a:lnTo>
                <a:lnTo>
                  <a:pt x="18900" y="16200"/>
                </a:lnTo>
                <a:lnTo>
                  <a:pt x="13500" y="10800"/>
                </a:lnTo>
                <a:lnTo>
                  <a:pt x="16200" y="10800"/>
                </a:lnTo>
                <a:close/>
              </a:path>
            </a:pathLst>
          </a:custGeom>
          <a:solidFill>
            <a:srgbClr val="FF9900"/>
          </a:solidFill>
          <a:ln w="9525" cap="flat" cmpd="sng">
            <a:solidFill>
              <a:schemeClr val="tx1"/>
            </a:solidFill>
            <a:prstDash val="solid"/>
            <a:miter/>
            <a:headEnd type="none" w="med" len="med"/>
            <a:tailEnd type="none" w="med" len="med"/>
          </a:ln>
        </p:spPr>
        <p:txBody>
          <a:bodyPr/>
          <a:p>
            <a:endParaRPr lang="zh-CN" altLang="en-US"/>
          </a:p>
        </p:txBody>
      </p:sp>
      <p:sp>
        <p:nvSpPr>
          <p:cNvPr id="86035" name="文本框 86034"/>
          <p:cNvSpPr txBox="1"/>
          <p:nvPr/>
        </p:nvSpPr>
        <p:spPr>
          <a:xfrm>
            <a:off x="1295400" y="5181600"/>
            <a:ext cx="1143000" cy="457200"/>
          </a:xfrm>
          <a:prstGeom prst="rect">
            <a:avLst/>
          </a:prstGeom>
          <a:noFill/>
          <a:ln w="9525">
            <a:noFill/>
          </a:ln>
        </p:spPr>
        <p:txBody>
          <a:bodyPr>
            <a:spAutoFit/>
          </a:bodyPr>
          <a:p>
            <a:pPr>
              <a:spcBef>
                <a:spcPct val="50000"/>
              </a:spcBef>
            </a:pPr>
            <a:r>
              <a:rPr lang="zh-CN" altLang="en-US" sz="2400">
                <a:latin typeface="Times New Roman" panose="02020603050405020304" pitchFamily="18" charset="0"/>
              </a:rPr>
              <a:t>生产者</a:t>
            </a:r>
            <a:endParaRPr lang="zh-CN" altLang="en-US" sz="2400">
              <a:latin typeface="Times New Roman" panose="02020603050405020304" pitchFamily="18" charset="0"/>
            </a:endParaRPr>
          </a:p>
        </p:txBody>
      </p:sp>
      <p:sp>
        <p:nvSpPr>
          <p:cNvPr id="86036" name="文本框 86035"/>
          <p:cNvSpPr txBox="1"/>
          <p:nvPr/>
        </p:nvSpPr>
        <p:spPr>
          <a:xfrm>
            <a:off x="6781800" y="5257800"/>
            <a:ext cx="1143000" cy="457200"/>
          </a:xfrm>
          <a:prstGeom prst="rect">
            <a:avLst/>
          </a:prstGeom>
          <a:noFill/>
          <a:ln w="9525">
            <a:noFill/>
          </a:ln>
        </p:spPr>
        <p:txBody>
          <a:bodyPr>
            <a:spAutoFit/>
          </a:bodyPr>
          <a:p>
            <a:pPr>
              <a:spcBef>
                <a:spcPct val="50000"/>
              </a:spcBef>
            </a:pPr>
            <a:r>
              <a:rPr lang="zh-CN" altLang="en-US" sz="2400">
                <a:latin typeface="Times New Roman" panose="02020603050405020304" pitchFamily="18" charset="0"/>
              </a:rPr>
              <a:t>消费者</a:t>
            </a:r>
            <a:endParaRPr lang="zh-CN" altLang="en-US" sz="2400" b="0">
              <a:latin typeface="Times New Roman" panose="02020603050405020304" pitchFamily="18" charset="0"/>
            </a:endParaRPr>
          </a:p>
        </p:txBody>
      </p:sp>
      <p:sp>
        <p:nvSpPr>
          <p:cNvPr id="86037" name="文本框 86036"/>
          <p:cNvSpPr txBox="1"/>
          <p:nvPr/>
        </p:nvSpPr>
        <p:spPr>
          <a:xfrm>
            <a:off x="1752600" y="2209800"/>
            <a:ext cx="2286000" cy="457200"/>
          </a:xfrm>
          <a:prstGeom prst="rect">
            <a:avLst/>
          </a:prstGeom>
          <a:noFill/>
          <a:ln w="9525">
            <a:noFill/>
          </a:ln>
        </p:spPr>
        <p:txBody>
          <a:bodyPr>
            <a:spAutoFit/>
          </a:bodyPr>
          <a:p>
            <a:pPr>
              <a:spcBef>
                <a:spcPct val="50000"/>
              </a:spcBef>
            </a:pPr>
            <a:endParaRPr lang="zh-CN" altLang="en-US" sz="2400" b="0" dirty="0">
              <a:latin typeface="Comic Sans MS" panose="030F0702030302020204" pitchFamily="66" charset="0"/>
            </a:endParaRPr>
          </a:p>
        </p:txBody>
      </p:sp>
      <p:sp>
        <p:nvSpPr>
          <p:cNvPr id="86038" name="云形标注 86037"/>
          <p:cNvSpPr/>
          <p:nvPr/>
        </p:nvSpPr>
        <p:spPr>
          <a:xfrm>
            <a:off x="1066800" y="1981200"/>
            <a:ext cx="2438400" cy="1371600"/>
          </a:xfrm>
          <a:prstGeom prst="cloudCallout">
            <a:avLst>
              <a:gd name="adj1" fmla="val -13282"/>
              <a:gd name="adj2" fmla="val 20023"/>
            </a:avLst>
          </a:prstGeom>
          <a:noFill/>
          <a:ln w="9525" cap="flat" cmpd="sng">
            <a:solidFill>
              <a:schemeClr val="tx1"/>
            </a:solidFill>
            <a:prstDash val="solid"/>
            <a:headEnd type="none" w="med" len="med"/>
            <a:tailEnd type="none" w="med" len="med"/>
          </a:ln>
        </p:spPr>
        <p:txBody>
          <a:bodyPr wrap="none" anchor="ctr"/>
          <a:p>
            <a:pPr algn="ctr"/>
            <a:r>
              <a:rPr lang="zh-CN" altLang="en-US" sz="2400">
                <a:latin typeface="Comic Sans MS" panose="030F0702030302020204" pitchFamily="66" charset="0"/>
              </a:rPr>
              <a:t>生产物品</a:t>
            </a:r>
            <a:endParaRPr lang="zh-CN" altLang="en-US" sz="2400">
              <a:latin typeface="Comic Sans MS" panose="030F0702030302020204" pitchFamily="66" charset="0"/>
            </a:endParaRPr>
          </a:p>
          <a:p>
            <a:pPr algn="ctr"/>
            <a:r>
              <a:rPr lang="zh-CN" altLang="en-US" sz="2400">
                <a:latin typeface="Comic Sans MS" panose="030F0702030302020204" pitchFamily="66" charset="0"/>
              </a:rPr>
              <a:t>放入</a:t>
            </a:r>
            <a:r>
              <a:rPr lang="en-US" altLang="zh-CN" sz="2400">
                <a:latin typeface="Comic Sans MS" panose="030F0702030302020204" pitchFamily="66" charset="0"/>
              </a:rPr>
              <a:t>B</a:t>
            </a:r>
            <a:r>
              <a:rPr lang="zh-CN" altLang="en-US" sz="2400">
                <a:latin typeface="Comic Sans MS" panose="030F0702030302020204" pitchFamily="66" charset="0"/>
              </a:rPr>
              <a:t>中</a:t>
            </a:r>
            <a:endParaRPr lang="zh-CN" altLang="en-US" sz="2400">
              <a:latin typeface="Comic Sans MS" panose="030F0702030302020204" pitchFamily="66" charset="0"/>
            </a:endParaRPr>
          </a:p>
        </p:txBody>
      </p:sp>
      <p:sp>
        <p:nvSpPr>
          <p:cNvPr id="86039" name="云形标注 86038"/>
          <p:cNvSpPr/>
          <p:nvPr/>
        </p:nvSpPr>
        <p:spPr>
          <a:xfrm flipH="1">
            <a:off x="5562600" y="1981200"/>
            <a:ext cx="2438400" cy="1371600"/>
          </a:xfrm>
          <a:prstGeom prst="cloudCallout">
            <a:avLst>
              <a:gd name="adj1" fmla="val -13282"/>
              <a:gd name="adj2" fmla="val 20023"/>
            </a:avLst>
          </a:prstGeom>
          <a:noFill/>
          <a:ln w="9525" cap="flat" cmpd="sng">
            <a:solidFill>
              <a:schemeClr val="tx1"/>
            </a:solidFill>
            <a:prstDash val="solid"/>
            <a:headEnd type="none" w="med" len="med"/>
            <a:tailEnd type="none" w="med" len="med"/>
          </a:ln>
        </p:spPr>
        <p:txBody>
          <a:bodyPr wrap="none" anchor="ctr"/>
          <a:p>
            <a:pPr algn="ctr"/>
            <a:r>
              <a:rPr lang="en-US" altLang="zh-CN" sz="2400">
                <a:latin typeface="Comic Sans MS" panose="030F0702030302020204" pitchFamily="66" charset="0"/>
              </a:rPr>
              <a:t>B</a:t>
            </a:r>
            <a:r>
              <a:rPr lang="zh-CN" altLang="en-US" sz="2400">
                <a:latin typeface="Comic Sans MS" panose="030F0702030302020204" pitchFamily="66" charset="0"/>
              </a:rPr>
              <a:t>中取物品</a:t>
            </a:r>
            <a:endParaRPr lang="zh-CN" altLang="en-US" sz="2400">
              <a:latin typeface="Comic Sans MS" panose="030F0702030302020204" pitchFamily="66" charset="0"/>
            </a:endParaRPr>
          </a:p>
          <a:p>
            <a:pPr algn="ctr"/>
            <a:r>
              <a:rPr lang="zh-CN" altLang="en-US" sz="2400">
                <a:latin typeface="Comic Sans MS" panose="030F0702030302020204" pitchFamily="66" charset="0"/>
              </a:rPr>
              <a:t>消费之</a:t>
            </a:r>
            <a:endParaRPr lang="zh-CN" altLang="en-US" sz="2400" b="0">
              <a:latin typeface="Comic Sans MS" panose="030F0702030302020204" pitchFamily="66" charset="0"/>
            </a:endParaRPr>
          </a:p>
        </p:txBody>
      </p:sp>
      <p:grpSp>
        <p:nvGrpSpPr>
          <p:cNvPr id="86040" name="组合 86039"/>
          <p:cNvGrpSpPr/>
          <p:nvPr/>
        </p:nvGrpSpPr>
        <p:grpSpPr>
          <a:xfrm>
            <a:off x="1447800" y="3429000"/>
            <a:ext cx="947738" cy="1524000"/>
            <a:chOff x="0" y="0"/>
            <a:chExt cx="597" cy="960"/>
          </a:xfrm>
        </p:grpSpPr>
        <p:sp>
          <p:nvSpPr>
            <p:cNvPr id="86041" name="直接连接符 86040"/>
            <p:cNvSpPr/>
            <p:nvPr/>
          </p:nvSpPr>
          <p:spPr>
            <a:xfrm>
              <a:off x="117" y="960"/>
              <a:ext cx="96" cy="0"/>
            </a:xfrm>
            <a:prstGeom prst="line">
              <a:avLst/>
            </a:prstGeom>
            <a:ln w="9525" cap="flat" cmpd="sng">
              <a:solidFill>
                <a:schemeClr val="tx1"/>
              </a:solidFill>
              <a:prstDash val="solid"/>
              <a:headEnd type="none" w="med" len="med"/>
              <a:tailEnd type="none" w="med" len="med"/>
            </a:ln>
          </p:spPr>
        </p:sp>
        <p:sp>
          <p:nvSpPr>
            <p:cNvPr id="86042" name="直接连接符 86041"/>
            <p:cNvSpPr/>
            <p:nvPr/>
          </p:nvSpPr>
          <p:spPr>
            <a:xfrm>
              <a:off x="357" y="960"/>
              <a:ext cx="48" cy="0"/>
            </a:xfrm>
            <a:prstGeom prst="line">
              <a:avLst/>
            </a:prstGeom>
            <a:ln w="9525" cap="flat" cmpd="sng">
              <a:solidFill>
                <a:schemeClr val="tx1"/>
              </a:solidFill>
              <a:prstDash val="solid"/>
              <a:headEnd type="none" w="med" len="med"/>
              <a:tailEnd type="none" w="med" len="med"/>
            </a:ln>
          </p:spPr>
        </p:sp>
        <p:sp>
          <p:nvSpPr>
            <p:cNvPr id="86043" name="椭圆 86042"/>
            <p:cNvSpPr/>
            <p:nvPr/>
          </p:nvSpPr>
          <p:spPr>
            <a:xfrm>
              <a:off x="69" y="0"/>
              <a:ext cx="288" cy="288"/>
            </a:xfrm>
            <a:prstGeom prst="ellipse">
              <a:avLst/>
            </a:prstGeom>
            <a:solidFill>
              <a:srgbClr val="FF9900"/>
            </a:solidFill>
            <a:ln w="9525" cap="flat" cmpd="sng">
              <a:solidFill>
                <a:schemeClr val="tx1"/>
              </a:solidFill>
              <a:prstDash val="solid"/>
              <a:headEnd type="none" w="med" len="med"/>
              <a:tailEnd type="none" w="med" len="med"/>
            </a:ln>
          </p:spPr>
          <p:txBody>
            <a:bodyPr/>
            <a:p>
              <a:endParaRPr lang="zh-CN" altLang="en-US"/>
            </a:p>
          </p:txBody>
        </p:sp>
        <p:sp>
          <p:nvSpPr>
            <p:cNvPr id="86044" name="任意多边形 86043"/>
            <p:cNvSpPr/>
            <p:nvPr/>
          </p:nvSpPr>
          <p:spPr>
            <a:xfrm flipV="1">
              <a:off x="0" y="304"/>
              <a:ext cx="453" cy="272"/>
            </a:xfrm>
            <a:custGeom>
              <a:avLst/>
              <a:gdLst>
                <a:gd name="txL" fmla="*/ 4500 w 21600"/>
                <a:gd name="txT" fmla="*/ 4500 h 21600"/>
                <a:gd name="txR" fmla="*/ 17100 w 21600"/>
                <a:gd name="txB" fmla="*/ 17100 h 21600"/>
              </a:gdLst>
              <a:ahLst/>
              <a:cxnLst>
                <a:cxn ang="0">
                  <a:pos x="18900" y="10800"/>
                </a:cxn>
                <a:cxn ang="90">
                  <a:pos x="10800" y="21600"/>
                </a:cxn>
                <a:cxn ang="180">
                  <a:pos x="2700" y="10800"/>
                </a:cxn>
                <a:cxn ang="270">
                  <a:pos x="10800" y="0"/>
                </a:cxn>
              </a:cxnLst>
              <a:rect l="txL" t="txT" r="txR" b="txB"/>
              <a:pathLst>
                <a:path w="21600" h="21600">
                  <a:moveTo>
                    <a:pt x="0" y="0"/>
                  </a:moveTo>
                  <a:lnTo>
                    <a:pt x="5400" y="21600"/>
                  </a:lnTo>
                  <a:lnTo>
                    <a:pt x="16200" y="21600"/>
                  </a:lnTo>
                  <a:lnTo>
                    <a:pt x="21600" y="0"/>
                  </a:lnTo>
                  <a:close/>
                </a:path>
              </a:pathLst>
            </a:custGeom>
            <a:solidFill>
              <a:srgbClr val="FF9900"/>
            </a:solidFill>
            <a:ln w="9525" cap="flat" cmpd="sng">
              <a:solidFill>
                <a:schemeClr val="tx1"/>
              </a:solidFill>
              <a:prstDash val="solid"/>
              <a:miter/>
              <a:headEnd type="none" w="med" len="med"/>
              <a:tailEnd type="none" w="med" len="med"/>
            </a:ln>
          </p:spPr>
          <p:txBody>
            <a:bodyPr/>
            <a:p>
              <a:endParaRPr lang="zh-CN" altLang="en-US"/>
            </a:p>
          </p:txBody>
        </p:sp>
        <p:sp>
          <p:nvSpPr>
            <p:cNvPr id="86045" name="直接连接符 86044"/>
            <p:cNvSpPr/>
            <p:nvPr/>
          </p:nvSpPr>
          <p:spPr>
            <a:xfrm>
              <a:off x="165" y="576"/>
              <a:ext cx="0" cy="384"/>
            </a:xfrm>
            <a:prstGeom prst="line">
              <a:avLst/>
            </a:prstGeom>
            <a:ln w="38100" cap="flat" cmpd="sng">
              <a:solidFill>
                <a:schemeClr val="tx1"/>
              </a:solidFill>
              <a:prstDash val="solid"/>
              <a:headEnd type="none" w="med" len="med"/>
              <a:tailEnd type="none" w="med" len="med"/>
            </a:ln>
          </p:spPr>
        </p:sp>
        <p:sp>
          <p:nvSpPr>
            <p:cNvPr id="86046" name="直接连接符 86045"/>
            <p:cNvSpPr/>
            <p:nvPr/>
          </p:nvSpPr>
          <p:spPr>
            <a:xfrm>
              <a:off x="261" y="576"/>
              <a:ext cx="96" cy="384"/>
            </a:xfrm>
            <a:prstGeom prst="line">
              <a:avLst/>
            </a:prstGeom>
            <a:ln w="38100" cap="flat" cmpd="sng">
              <a:solidFill>
                <a:schemeClr val="tx1"/>
              </a:solidFill>
              <a:prstDash val="solid"/>
              <a:headEnd type="none" w="med" len="med"/>
              <a:tailEnd type="none" w="med" len="med"/>
            </a:ln>
          </p:spPr>
        </p:sp>
        <p:sp>
          <p:nvSpPr>
            <p:cNvPr id="86047" name="直接连接符 86046"/>
            <p:cNvSpPr/>
            <p:nvPr/>
          </p:nvSpPr>
          <p:spPr>
            <a:xfrm>
              <a:off x="309" y="432"/>
              <a:ext cx="288" cy="48"/>
            </a:xfrm>
            <a:prstGeom prst="line">
              <a:avLst/>
            </a:prstGeom>
            <a:ln w="28575" cap="flat" cmpd="sng">
              <a:solidFill>
                <a:schemeClr val="tx1"/>
              </a:solidFill>
              <a:prstDash val="solid"/>
              <a:headEnd type="none" w="med" len="med"/>
              <a:tailEnd type="none" w="med" len="med"/>
            </a:ln>
          </p:spPr>
        </p:sp>
        <p:sp>
          <p:nvSpPr>
            <p:cNvPr id="86048" name="直接连接符 86047"/>
            <p:cNvSpPr/>
            <p:nvPr/>
          </p:nvSpPr>
          <p:spPr>
            <a:xfrm flipV="1">
              <a:off x="309" y="288"/>
              <a:ext cx="192" cy="96"/>
            </a:xfrm>
            <a:prstGeom prst="line">
              <a:avLst/>
            </a:prstGeom>
            <a:ln w="28575" cap="flat" cmpd="sng">
              <a:solidFill>
                <a:schemeClr val="tx1"/>
              </a:solidFill>
              <a:prstDash val="solid"/>
              <a:headEnd type="none" w="med" len="med"/>
              <a:tailEnd type="none" w="med" len="med"/>
            </a:ln>
          </p:spPr>
        </p:sp>
      </p:gr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7042" name="标题 87041"/>
          <p:cNvSpPr>
            <a:spLocks noGrp="1"/>
          </p:cNvSpPr>
          <p:nvPr>
            <p:ph type="title"/>
          </p:nvPr>
        </p:nvSpPr>
        <p:spPr/>
        <p:txBody>
          <a:bodyPr anchor="b"/>
          <a:p>
            <a:r>
              <a:rPr lang="zh-CN" altLang="en-US" b="1"/>
              <a:t>环形缓冲区</a:t>
            </a:r>
            <a:endParaRPr lang="zh-CN" altLang="en-US"/>
          </a:p>
        </p:txBody>
      </p:sp>
      <p:sp>
        <p:nvSpPr>
          <p:cNvPr id="87043" name="椭圆 87042"/>
          <p:cNvSpPr/>
          <p:nvPr/>
        </p:nvSpPr>
        <p:spPr>
          <a:xfrm>
            <a:off x="2514600" y="2286000"/>
            <a:ext cx="3238500" cy="3238500"/>
          </a:xfrm>
          <a:prstGeom prst="ellipse">
            <a:avLst/>
          </a:prstGeom>
          <a:noFill/>
          <a:ln w="9525" cap="flat" cmpd="sng">
            <a:solidFill>
              <a:schemeClr val="tx1"/>
            </a:solidFill>
            <a:prstDash val="solid"/>
            <a:headEnd type="none" w="med" len="med"/>
            <a:tailEnd type="none" w="med" len="med"/>
          </a:ln>
        </p:spPr>
        <p:txBody>
          <a:bodyPr/>
          <a:p>
            <a:endParaRPr lang="zh-CN" altLang="en-US"/>
          </a:p>
        </p:txBody>
      </p:sp>
      <p:sp>
        <p:nvSpPr>
          <p:cNvPr id="87044" name="椭圆 87043"/>
          <p:cNvSpPr/>
          <p:nvPr/>
        </p:nvSpPr>
        <p:spPr>
          <a:xfrm>
            <a:off x="3048000" y="2819400"/>
            <a:ext cx="2159000" cy="2159000"/>
          </a:xfrm>
          <a:prstGeom prst="ellipse">
            <a:avLst/>
          </a:prstGeom>
          <a:solidFill>
            <a:schemeClr val="bg1"/>
          </a:solidFill>
          <a:ln w="9525" cap="flat" cmpd="sng">
            <a:solidFill>
              <a:schemeClr val="tx1"/>
            </a:solidFill>
            <a:prstDash val="solid"/>
            <a:headEnd type="none" w="med" len="med"/>
            <a:tailEnd type="none" w="med" len="med"/>
          </a:ln>
        </p:spPr>
        <p:txBody>
          <a:bodyPr/>
          <a:p>
            <a:endParaRPr lang="zh-CN" altLang="en-US"/>
          </a:p>
        </p:txBody>
      </p:sp>
      <p:cxnSp>
        <p:nvCxnSpPr>
          <p:cNvPr id="87045" name="直接箭头连接符 87044"/>
          <p:cNvCxnSpPr>
            <a:stCxn id="87043" idx="1"/>
            <a:endCxn id="87044" idx="1"/>
          </p:cNvCxnSpPr>
          <p:nvPr/>
        </p:nvCxnSpPr>
        <p:spPr>
          <a:xfrm>
            <a:off x="2989263" y="2760663"/>
            <a:ext cx="374650" cy="374650"/>
          </a:xfrm>
          <a:prstGeom prst="straightConnector1">
            <a:avLst/>
          </a:prstGeom>
          <a:ln w="9525" cap="flat" cmpd="sng">
            <a:solidFill>
              <a:schemeClr val="tx1"/>
            </a:solidFill>
            <a:prstDash val="solid"/>
            <a:headEnd type="none" w="med" len="med"/>
            <a:tailEnd type="none" w="med" len="med"/>
          </a:ln>
        </p:spPr>
      </p:cxnSp>
      <p:sp>
        <p:nvSpPr>
          <p:cNvPr id="87046" name="直接连接符 87045"/>
          <p:cNvSpPr/>
          <p:nvPr/>
        </p:nvSpPr>
        <p:spPr>
          <a:xfrm>
            <a:off x="3429000" y="2438400"/>
            <a:ext cx="228600" cy="457200"/>
          </a:xfrm>
          <a:prstGeom prst="line">
            <a:avLst/>
          </a:prstGeom>
          <a:ln w="9525" cap="flat" cmpd="sng">
            <a:solidFill>
              <a:schemeClr val="tx1"/>
            </a:solidFill>
            <a:prstDash val="solid"/>
            <a:headEnd type="none" w="med" len="med"/>
            <a:tailEnd type="none" w="med" len="med"/>
          </a:ln>
        </p:spPr>
      </p:sp>
      <p:sp>
        <p:nvSpPr>
          <p:cNvPr id="87047" name="直接连接符 87046"/>
          <p:cNvSpPr/>
          <p:nvPr/>
        </p:nvSpPr>
        <p:spPr>
          <a:xfrm>
            <a:off x="2667000" y="3200400"/>
            <a:ext cx="471488" cy="228600"/>
          </a:xfrm>
          <a:prstGeom prst="line">
            <a:avLst/>
          </a:prstGeom>
          <a:ln w="9525" cap="flat" cmpd="sng">
            <a:solidFill>
              <a:schemeClr val="tx1"/>
            </a:solidFill>
            <a:prstDash val="solid"/>
            <a:headEnd type="none" w="med" len="med"/>
            <a:tailEnd type="none" w="med" len="med"/>
          </a:ln>
        </p:spPr>
      </p:sp>
      <p:sp>
        <p:nvSpPr>
          <p:cNvPr id="87048" name="直接连接符 87047"/>
          <p:cNvSpPr/>
          <p:nvPr/>
        </p:nvSpPr>
        <p:spPr>
          <a:xfrm>
            <a:off x="2514600" y="3733800"/>
            <a:ext cx="533400" cy="76200"/>
          </a:xfrm>
          <a:prstGeom prst="line">
            <a:avLst/>
          </a:prstGeom>
          <a:ln w="9525" cap="flat" cmpd="sng">
            <a:solidFill>
              <a:schemeClr val="tx1"/>
            </a:solidFill>
            <a:prstDash val="solid"/>
            <a:headEnd type="none" w="med" len="med"/>
            <a:tailEnd type="none" w="med" len="med"/>
          </a:ln>
        </p:spPr>
      </p:sp>
      <p:sp>
        <p:nvSpPr>
          <p:cNvPr id="87049" name="文本框 87048"/>
          <p:cNvSpPr txBox="1"/>
          <p:nvPr/>
        </p:nvSpPr>
        <p:spPr>
          <a:xfrm>
            <a:off x="2133600" y="3260725"/>
            <a:ext cx="457200" cy="396875"/>
          </a:xfrm>
          <a:prstGeom prst="rect">
            <a:avLst/>
          </a:prstGeom>
          <a:noFill/>
          <a:ln w="9525">
            <a:noFill/>
          </a:ln>
        </p:spPr>
        <p:txBody>
          <a:bodyPr>
            <a:spAutoFit/>
          </a:bodyPr>
          <a:p>
            <a:pPr>
              <a:spcBef>
                <a:spcPct val="50000"/>
              </a:spcBef>
            </a:pPr>
            <a:r>
              <a:rPr lang="en-US" altLang="zh-CN">
                <a:latin typeface="Comic Sans MS" panose="030F0702030302020204" pitchFamily="66" charset="0"/>
              </a:rPr>
              <a:t>1</a:t>
            </a:r>
            <a:endParaRPr lang="zh-CN" altLang="en-US" sz="2400" b="0" dirty="0">
              <a:latin typeface="Times New Roman" panose="02020603050405020304" pitchFamily="18" charset="0"/>
            </a:endParaRPr>
          </a:p>
        </p:txBody>
      </p:sp>
      <p:sp>
        <p:nvSpPr>
          <p:cNvPr id="87050" name="文本框 87049"/>
          <p:cNvSpPr txBox="1"/>
          <p:nvPr/>
        </p:nvSpPr>
        <p:spPr>
          <a:xfrm>
            <a:off x="2438400" y="2590800"/>
            <a:ext cx="457200" cy="457200"/>
          </a:xfrm>
          <a:prstGeom prst="rect">
            <a:avLst/>
          </a:prstGeom>
          <a:noFill/>
          <a:ln w="9525">
            <a:noFill/>
          </a:ln>
        </p:spPr>
        <p:txBody>
          <a:bodyPr>
            <a:spAutoFit/>
          </a:bodyPr>
          <a:p>
            <a:pPr>
              <a:spcBef>
                <a:spcPct val="50000"/>
              </a:spcBef>
            </a:pPr>
            <a:r>
              <a:rPr lang="en-US" altLang="zh-CN" sz="2400" b="0">
                <a:latin typeface="Comic Sans MS" panose="030F0702030302020204" pitchFamily="66" charset="0"/>
              </a:rPr>
              <a:t>0</a:t>
            </a:r>
            <a:endParaRPr lang="en-US" altLang="zh-CN" sz="2400" b="0">
              <a:latin typeface="Comic Sans MS" panose="030F0702030302020204" pitchFamily="66" charset="0"/>
            </a:endParaRPr>
          </a:p>
        </p:txBody>
      </p:sp>
      <p:sp>
        <p:nvSpPr>
          <p:cNvPr id="87051" name="文本框 87050"/>
          <p:cNvSpPr txBox="1"/>
          <p:nvPr/>
        </p:nvSpPr>
        <p:spPr>
          <a:xfrm>
            <a:off x="2743200" y="2057400"/>
            <a:ext cx="685800" cy="457200"/>
          </a:xfrm>
          <a:prstGeom prst="rect">
            <a:avLst/>
          </a:prstGeom>
          <a:noFill/>
          <a:ln w="9525">
            <a:noFill/>
          </a:ln>
        </p:spPr>
        <p:txBody>
          <a:bodyPr>
            <a:spAutoFit/>
          </a:bodyPr>
          <a:p>
            <a:pPr>
              <a:spcBef>
                <a:spcPct val="50000"/>
              </a:spcBef>
            </a:pPr>
            <a:r>
              <a:rPr lang="en-US" altLang="zh-CN" sz="2400" b="0">
                <a:latin typeface="Comic Sans MS" panose="030F0702030302020204" pitchFamily="66" charset="0"/>
              </a:rPr>
              <a:t>K-1</a:t>
            </a:r>
            <a:endParaRPr lang="en-US" altLang="zh-CN" sz="2400" b="0">
              <a:latin typeface="Times New Roman" panose="02020603050405020304" pitchFamily="18" charset="0"/>
            </a:endParaRPr>
          </a:p>
        </p:txBody>
      </p:sp>
      <p:sp>
        <p:nvSpPr>
          <p:cNvPr id="87052" name="直接连接符 87051"/>
          <p:cNvSpPr/>
          <p:nvPr/>
        </p:nvSpPr>
        <p:spPr>
          <a:xfrm>
            <a:off x="5181600" y="4038600"/>
            <a:ext cx="533400" cy="76200"/>
          </a:xfrm>
          <a:prstGeom prst="line">
            <a:avLst/>
          </a:prstGeom>
          <a:ln w="9525" cap="flat" cmpd="sng">
            <a:solidFill>
              <a:schemeClr val="tx1"/>
            </a:solidFill>
            <a:prstDash val="solid"/>
            <a:headEnd type="none" w="med" len="med"/>
            <a:tailEnd type="none" w="med" len="med"/>
          </a:ln>
        </p:spPr>
      </p:sp>
      <p:sp>
        <p:nvSpPr>
          <p:cNvPr id="87053" name="直接连接符 87052"/>
          <p:cNvSpPr/>
          <p:nvPr/>
        </p:nvSpPr>
        <p:spPr>
          <a:xfrm>
            <a:off x="5105400" y="4403725"/>
            <a:ext cx="503238" cy="244475"/>
          </a:xfrm>
          <a:prstGeom prst="line">
            <a:avLst/>
          </a:prstGeom>
          <a:ln w="9525" cap="flat" cmpd="sng">
            <a:solidFill>
              <a:schemeClr val="tx1"/>
            </a:solidFill>
            <a:prstDash val="solid"/>
            <a:headEnd type="none" w="med" len="med"/>
            <a:tailEnd type="none" w="med" len="med"/>
          </a:ln>
        </p:spPr>
      </p:sp>
      <p:sp>
        <p:nvSpPr>
          <p:cNvPr id="87054" name="直接连接符 87053"/>
          <p:cNvSpPr/>
          <p:nvPr/>
        </p:nvSpPr>
        <p:spPr>
          <a:xfrm flipV="1">
            <a:off x="5181600" y="3581400"/>
            <a:ext cx="533400" cy="76200"/>
          </a:xfrm>
          <a:prstGeom prst="line">
            <a:avLst/>
          </a:prstGeom>
          <a:ln w="9525" cap="flat" cmpd="sng">
            <a:solidFill>
              <a:schemeClr val="tx1"/>
            </a:solidFill>
            <a:prstDash val="solid"/>
            <a:headEnd type="none" w="med" len="med"/>
            <a:tailEnd type="none" w="med" len="med"/>
          </a:ln>
        </p:spPr>
      </p:sp>
      <p:sp>
        <p:nvSpPr>
          <p:cNvPr id="87055" name="直接连接符 87054"/>
          <p:cNvSpPr/>
          <p:nvPr/>
        </p:nvSpPr>
        <p:spPr>
          <a:xfrm>
            <a:off x="4191000" y="4953000"/>
            <a:ext cx="76200" cy="533400"/>
          </a:xfrm>
          <a:prstGeom prst="line">
            <a:avLst/>
          </a:prstGeom>
          <a:ln w="9525" cap="flat" cmpd="sng">
            <a:solidFill>
              <a:schemeClr val="tx1"/>
            </a:solidFill>
            <a:prstDash val="solid"/>
            <a:headEnd type="none" w="med" len="med"/>
            <a:tailEnd type="none" w="med" len="med"/>
          </a:ln>
        </p:spPr>
      </p:sp>
      <p:sp>
        <p:nvSpPr>
          <p:cNvPr id="87056" name="直接连接符 87055"/>
          <p:cNvSpPr/>
          <p:nvPr/>
        </p:nvSpPr>
        <p:spPr>
          <a:xfrm flipH="1">
            <a:off x="3276600" y="4800600"/>
            <a:ext cx="252413" cy="431800"/>
          </a:xfrm>
          <a:prstGeom prst="line">
            <a:avLst/>
          </a:prstGeom>
          <a:ln w="9525" cap="flat" cmpd="sng">
            <a:solidFill>
              <a:schemeClr val="tx1"/>
            </a:solidFill>
            <a:prstDash val="solid"/>
            <a:headEnd type="none" w="med" len="med"/>
            <a:tailEnd type="none" w="med" len="med"/>
          </a:ln>
        </p:spPr>
      </p:sp>
      <p:sp>
        <p:nvSpPr>
          <p:cNvPr id="87057" name="直接连接符 87056"/>
          <p:cNvSpPr/>
          <p:nvPr/>
        </p:nvSpPr>
        <p:spPr>
          <a:xfrm flipH="1">
            <a:off x="3733800" y="4953000"/>
            <a:ext cx="100013" cy="468313"/>
          </a:xfrm>
          <a:prstGeom prst="line">
            <a:avLst/>
          </a:prstGeom>
          <a:ln w="9525" cap="flat" cmpd="sng">
            <a:solidFill>
              <a:schemeClr val="tx1"/>
            </a:solidFill>
            <a:prstDash val="solid"/>
            <a:headEnd type="none" w="med" len="med"/>
            <a:tailEnd type="none" w="med" len="med"/>
          </a:ln>
        </p:spPr>
      </p:sp>
      <p:sp>
        <p:nvSpPr>
          <p:cNvPr id="87058" name="直接连接符 87057"/>
          <p:cNvSpPr/>
          <p:nvPr/>
        </p:nvSpPr>
        <p:spPr>
          <a:xfrm flipH="1">
            <a:off x="5791200" y="3886200"/>
            <a:ext cx="304800" cy="0"/>
          </a:xfrm>
          <a:prstGeom prst="line">
            <a:avLst/>
          </a:prstGeom>
          <a:ln w="28575" cap="flat" cmpd="sng">
            <a:solidFill>
              <a:schemeClr val="tx1"/>
            </a:solidFill>
            <a:prstDash val="solid"/>
            <a:headEnd type="none" w="med" len="med"/>
            <a:tailEnd type="triangle" w="med" len="med"/>
          </a:ln>
        </p:spPr>
      </p:sp>
      <p:sp>
        <p:nvSpPr>
          <p:cNvPr id="87059" name="直接连接符 87058"/>
          <p:cNvSpPr/>
          <p:nvPr/>
        </p:nvSpPr>
        <p:spPr>
          <a:xfrm flipH="1">
            <a:off x="5715000" y="4494213"/>
            <a:ext cx="304800" cy="1587"/>
          </a:xfrm>
          <a:prstGeom prst="line">
            <a:avLst/>
          </a:prstGeom>
          <a:ln w="28575" cap="flat" cmpd="sng">
            <a:solidFill>
              <a:schemeClr val="tx1"/>
            </a:solidFill>
            <a:prstDash val="solid"/>
            <a:headEnd type="none" w="med" len="med"/>
            <a:tailEnd type="triangle" w="med" len="med"/>
          </a:ln>
        </p:spPr>
      </p:sp>
      <p:sp>
        <p:nvSpPr>
          <p:cNvPr id="87060" name="直接连接符 87059"/>
          <p:cNvSpPr/>
          <p:nvPr/>
        </p:nvSpPr>
        <p:spPr>
          <a:xfrm>
            <a:off x="3962400" y="5562600"/>
            <a:ext cx="0" cy="381000"/>
          </a:xfrm>
          <a:prstGeom prst="line">
            <a:avLst/>
          </a:prstGeom>
          <a:ln w="28575" cap="flat" cmpd="sng">
            <a:solidFill>
              <a:schemeClr val="tx1"/>
            </a:solidFill>
            <a:prstDash val="solid"/>
            <a:headEnd type="triangle" w="med" len="med"/>
            <a:tailEnd type="none" w="med" len="med"/>
          </a:ln>
        </p:spPr>
      </p:sp>
      <p:sp>
        <p:nvSpPr>
          <p:cNvPr id="87061" name="直接连接符 87060"/>
          <p:cNvSpPr/>
          <p:nvPr/>
        </p:nvSpPr>
        <p:spPr>
          <a:xfrm>
            <a:off x="3429000" y="5410200"/>
            <a:ext cx="0" cy="381000"/>
          </a:xfrm>
          <a:prstGeom prst="line">
            <a:avLst/>
          </a:prstGeom>
          <a:ln w="28575" cap="flat" cmpd="sng">
            <a:solidFill>
              <a:schemeClr val="tx1"/>
            </a:solidFill>
            <a:prstDash val="solid"/>
            <a:headEnd type="triangle" w="med" len="med"/>
            <a:tailEnd type="none" w="med" len="med"/>
          </a:ln>
        </p:spPr>
      </p:sp>
      <p:sp>
        <p:nvSpPr>
          <p:cNvPr id="87062" name="文本框 87061"/>
          <p:cNvSpPr txBox="1"/>
          <p:nvPr/>
        </p:nvSpPr>
        <p:spPr>
          <a:xfrm>
            <a:off x="6248400" y="4267200"/>
            <a:ext cx="457200" cy="457200"/>
          </a:xfrm>
          <a:prstGeom prst="rect">
            <a:avLst/>
          </a:prstGeom>
          <a:noFill/>
          <a:ln w="9525">
            <a:noFill/>
          </a:ln>
        </p:spPr>
        <p:txBody>
          <a:bodyPr>
            <a:spAutoFit/>
          </a:bodyPr>
          <a:p>
            <a:pPr>
              <a:spcBef>
                <a:spcPct val="50000"/>
              </a:spcBef>
            </a:pPr>
            <a:r>
              <a:rPr lang="en-US" altLang="zh-CN" sz="2400" b="0">
                <a:latin typeface="Comic Sans MS" panose="030F0702030302020204" pitchFamily="66" charset="0"/>
              </a:rPr>
              <a:t>in</a:t>
            </a:r>
            <a:endParaRPr lang="en-US" altLang="zh-CN" sz="2400" b="0">
              <a:latin typeface="Comic Sans MS" panose="030F0702030302020204" pitchFamily="66" charset="0"/>
            </a:endParaRPr>
          </a:p>
        </p:txBody>
      </p:sp>
      <p:sp>
        <p:nvSpPr>
          <p:cNvPr id="87063" name="文本框 87062"/>
          <p:cNvSpPr txBox="1"/>
          <p:nvPr/>
        </p:nvSpPr>
        <p:spPr>
          <a:xfrm>
            <a:off x="6096000" y="3657600"/>
            <a:ext cx="1905000" cy="457200"/>
          </a:xfrm>
          <a:prstGeom prst="rect">
            <a:avLst/>
          </a:prstGeom>
          <a:noFill/>
          <a:ln w="9525">
            <a:noFill/>
          </a:ln>
        </p:spPr>
        <p:txBody>
          <a:bodyPr>
            <a:spAutoFit/>
          </a:bodyPr>
          <a:p>
            <a:pPr>
              <a:spcBef>
                <a:spcPct val="50000"/>
              </a:spcBef>
            </a:pPr>
            <a:r>
              <a:rPr lang="en-US" altLang="zh-CN" sz="2400" b="0">
                <a:latin typeface="Comic Sans MS" panose="030F0702030302020204" pitchFamily="66" charset="0"/>
              </a:rPr>
              <a:t>(in+1)mod k</a:t>
            </a:r>
            <a:endParaRPr lang="en-US" altLang="zh-CN" sz="2400" b="0">
              <a:latin typeface="Times New Roman" panose="02020603050405020304" pitchFamily="18" charset="0"/>
            </a:endParaRPr>
          </a:p>
        </p:txBody>
      </p:sp>
      <p:sp>
        <p:nvSpPr>
          <p:cNvPr id="87064" name="文本框 87063"/>
          <p:cNvSpPr txBox="1"/>
          <p:nvPr/>
        </p:nvSpPr>
        <p:spPr>
          <a:xfrm>
            <a:off x="3048000" y="5867400"/>
            <a:ext cx="685800" cy="457200"/>
          </a:xfrm>
          <a:prstGeom prst="rect">
            <a:avLst/>
          </a:prstGeom>
          <a:noFill/>
          <a:ln w="9525">
            <a:noFill/>
          </a:ln>
        </p:spPr>
        <p:txBody>
          <a:bodyPr>
            <a:spAutoFit/>
          </a:bodyPr>
          <a:p>
            <a:pPr>
              <a:spcBef>
                <a:spcPct val="50000"/>
              </a:spcBef>
            </a:pPr>
            <a:r>
              <a:rPr lang="en-US" altLang="zh-CN" sz="2400" b="0">
                <a:latin typeface="Comic Sans MS" panose="030F0702030302020204" pitchFamily="66" charset="0"/>
              </a:rPr>
              <a:t>out</a:t>
            </a:r>
            <a:endParaRPr lang="en-US" altLang="zh-CN" sz="2400" b="0">
              <a:latin typeface="Times New Roman" panose="02020603050405020304" pitchFamily="18" charset="0"/>
            </a:endParaRPr>
          </a:p>
        </p:txBody>
      </p:sp>
      <p:sp>
        <p:nvSpPr>
          <p:cNvPr id="87065" name="文本框 87064"/>
          <p:cNvSpPr txBox="1"/>
          <p:nvPr/>
        </p:nvSpPr>
        <p:spPr>
          <a:xfrm>
            <a:off x="3657600" y="5943600"/>
            <a:ext cx="2209800" cy="457200"/>
          </a:xfrm>
          <a:prstGeom prst="rect">
            <a:avLst/>
          </a:prstGeom>
          <a:noFill/>
          <a:ln w="9525">
            <a:noFill/>
          </a:ln>
        </p:spPr>
        <p:txBody>
          <a:bodyPr>
            <a:spAutoFit/>
          </a:bodyPr>
          <a:p>
            <a:pPr>
              <a:spcBef>
                <a:spcPct val="50000"/>
              </a:spcBef>
            </a:pPr>
            <a:r>
              <a:rPr lang="en-US" altLang="zh-CN" sz="2400" b="0">
                <a:latin typeface="Comic Sans MS" panose="030F0702030302020204" pitchFamily="66" charset="0"/>
              </a:rPr>
              <a:t>(out+1)mod k</a:t>
            </a:r>
            <a:endParaRPr lang="en-US" altLang="zh-CN" sz="2400" b="0">
              <a:latin typeface="Times New Roman" panose="02020603050405020304" pitchFamily="18" charset="0"/>
            </a:endParaRPr>
          </a:p>
        </p:txBody>
      </p:sp>
      <p:sp>
        <p:nvSpPr>
          <p:cNvPr id="87066" name="直接连接符 87065"/>
          <p:cNvSpPr/>
          <p:nvPr/>
        </p:nvSpPr>
        <p:spPr>
          <a:xfrm>
            <a:off x="5580063" y="4652963"/>
            <a:ext cx="1944687" cy="720725"/>
          </a:xfrm>
          <a:prstGeom prst="line">
            <a:avLst/>
          </a:prstGeom>
          <a:ln w="9525" cap="flat" cmpd="sng">
            <a:solidFill>
              <a:schemeClr val="tx1"/>
            </a:solidFill>
            <a:prstDash val="dash"/>
            <a:headEnd type="none" w="med" len="med"/>
            <a:tailEnd type="none" w="med" len="med"/>
          </a:ln>
        </p:spPr>
      </p:sp>
      <p:sp>
        <p:nvSpPr>
          <p:cNvPr id="87067" name="直接连接符 87066"/>
          <p:cNvSpPr/>
          <p:nvPr/>
        </p:nvSpPr>
        <p:spPr>
          <a:xfrm flipH="1">
            <a:off x="2667000" y="5257800"/>
            <a:ext cx="609600" cy="1066800"/>
          </a:xfrm>
          <a:prstGeom prst="line">
            <a:avLst/>
          </a:prstGeom>
          <a:ln w="9525" cap="flat" cmpd="sng">
            <a:solidFill>
              <a:schemeClr val="tx1"/>
            </a:solidFill>
            <a:prstDash val="dash"/>
            <a:headEnd type="none" w="med" len="med"/>
            <a:tailEnd type="none" w="med" len="med"/>
          </a:ln>
        </p:spPr>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8066" name="标题 88065"/>
          <p:cNvSpPr>
            <a:spLocks noGrp="1"/>
          </p:cNvSpPr>
          <p:nvPr>
            <p:ph type="title"/>
          </p:nvPr>
        </p:nvSpPr>
        <p:spPr>
          <a:xfrm>
            <a:off x="685800" y="457200"/>
            <a:ext cx="7772400" cy="1143000"/>
          </a:xfrm>
        </p:spPr>
        <p:txBody>
          <a:bodyPr anchor="b"/>
          <a:p>
            <a:r>
              <a:rPr lang="zh-CN" altLang="en-US"/>
              <a:t>问题分析</a:t>
            </a:r>
            <a:endParaRPr lang="zh-CN" altLang="en-US"/>
          </a:p>
        </p:txBody>
      </p:sp>
      <p:sp>
        <p:nvSpPr>
          <p:cNvPr id="88067" name="文本框 88066"/>
          <p:cNvSpPr txBox="1"/>
          <p:nvPr/>
        </p:nvSpPr>
        <p:spPr>
          <a:xfrm>
            <a:off x="762000" y="1752600"/>
            <a:ext cx="7543800" cy="2209800"/>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rPr>
              <a:t>生产者活动</a:t>
            </a:r>
            <a:r>
              <a:rPr lang="zh-CN" altLang="en-US" sz="2400" b="0" dirty="0">
                <a:latin typeface="Times New Roman" panose="02020603050405020304" pitchFamily="18" charset="0"/>
              </a:rPr>
              <a:t>：                        </a:t>
            </a:r>
            <a:r>
              <a:rPr lang="zh-CN" altLang="en-US" sz="2400" dirty="0">
                <a:latin typeface="Times New Roman" panose="02020603050405020304" pitchFamily="18" charset="0"/>
              </a:rPr>
              <a:t>消费者活动</a:t>
            </a:r>
            <a:r>
              <a:rPr lang="zh-CN" altLang="en-US" sz="2400" b="0" dirty="0">
                <a:latin typeface="Times New Roman" panose="02020603050405020304" pitchFamily="18" charset="0"/>
              </a:rPr>
              <a:t>：</a:t>
            </a:r>
            <a:endParaRPr lang="zh-CN" altLang="en-US" sz="2400" b="0" dirty="0">
              <a:latin typeface="Times New Roman" panose="02020603050405020304" pitchFamily="18" charset="0"/>
            </a:endParaRPr>
          </a:p>
          <a:p>
            <a:pPr>
              <a:lnSpc>
                <a:spcPct val="70000"/>
              </a:lnSpc>
              <a:spcBef>
                <a:spcPct val="50000"/>
              </a:spcBef>
            </a:pPr>
            <a:r>
              <a:rPr lang="zh-CN" altLang="en-US" sz="2400" b="0" dirty="0">
                <a:latin typeface="Times New Roman" panose="02020603050405020304" pitchFamily="18" charset="0"/>
              </a:rPr>
              <a:t>        </a:t>
            </a:r>
            <a:r>
              <a:rPr lang="zh-CN" altLang="en-US" sz="2400" dirty="0">
                <a:latin typeface="Comic Sans MS" panose="030F0702030302020204" pitchFamily="66" charset="0"/>
              </a:rPr>
              <a:t>do{                    do{</a:t>
            </a:r>
            <a:endParaRPr lang="zh-CN" altLang="en-US" sz="2400" dirty="0">
              <a:latin typeface="Times New Roman" panose="02020603050405020304" pitchFamily="18" charset="0"/>
            </a:endParaRPr>
          </a:p>
          <a:p>
            <a:pPr>
              <a:lnSpc>
                <a:spcPct val="70000"/>
              </a:lnSpc>
              <a:spcBef>
                <a:spcPct val="50000"/>
              </a:spcBef>
            </a:pPr>
            <a:r>
              <a:rPr lang="zh-CN" altLang="en-US" sz="2400" b="0" dirty="0">
                <a:latin typeface="Times New Roman" panose="02020603050405020304" pitchFamily="18" charset="0"/>
              </a:rPr>
              <a:t>             </a:t>
            </a:r>
            <a:r>
              <a:rPr lang="zh-CN" altLang="en-US" sz="2400" dirty="0">
                <a:latin typeface="Times New Roman" panose="02020603050405020304" pitchFamily="18" charset="0"/>
              </a:rPr>
              <a:t>加工一件物品                  箱中取一物品</a:t>
            </a:r>
            <a:endParaRPr lang="zh-CN" altLang="en-US" sz="2400" dirty="0">
              <a:latin typeface="Times New Roman" panose="02020603050405020304" pitchFamily="18" charset="0"/>
            </a:endParaRPr>
          </a:p>
          <a:p>
            <a:pPr>
              <a:lnSpc>
                <a:spcPct val="70000"/>
              </a:lnSpc>
              <a:spcBef>
                <a:spcPct val="50000"/>
              </a:spcBef>
            </a:pPr>
            <a:r>
              <a:rPr lang="zh-CN" altLang="en-US" sz="2400" dirty="0">
                <a:latin typeface="Times New Roman" panose="02020603050405020304" pitchFamily="18" charset="0"/>
              </a:rPr>
              <a:t>             物品放入箱中                  消耗这件物品</a:t>
            </a:r>
            <a:endParaRPr lang="zh-CN" altLang="en-US" sz="2400" dirty="0">
              <a:latin typeface="Times New Roman" panose="02020603050405020304" pitchFamily="18" charset="0"/>
            </a:endParaRPr>
          </a:p>
          <a:p>
            <a:pPr>
              <a:lnSpc>
                <a:spcPct val="70000"/>
              </a:lnSpc>
              <a:spcBef>
                <a:spcPct val="50000"/>
              </a:spcBef>
            </a:pPr>
            <a:r>
              <a:rPr lang="zh-CN" altLang="en-US" sz="2400" b="0" dirty="0">
                <a:latin typeface="Times New Roman" panose="02020603050405020304" pitchFamily="18" charset="0"/>
              </a:rPr>
              <a:t>         }</a:t>
            </a:r>
            <a:r>
              <a:rPr lang="zh-CN" altLang="en-US" sz="2400" dirty="0">
                <a:latin typeface="Comic Sans MS" panose="030F0702030302020204" pitchFamily="66" charset="0"/>
              </a:rPr>
              <a:t>while(1)              }while(1)</a:t>
            </a:r>
            <a:endParaRPr lang="zh-CN" altLang="en-US" sz="2400" dirty="0">
              <a:latin typeface="Comic Sans MS" panose="030F0702030302020204" pitchFamily="66" charset="0"/>
            </a:endParaRPr>
          </a:p>
        </p:txBody>
      </p:sp>
      <p:sp>
        <p:nvSpPr>
          <p:cNvPr id="88068" name="文本框 88067"/>
          <p:cNvSpPr txBox="1"/>
          <p:nvPr/>
        </p:nvSpPr>
        <p:spPr>
          <a:xfrm>
            <a:off x="762000" y="4395788"/>
            <a:ext cx="7620000" cy="2538412"/>
          </a:xfrm>
          <a:prstGeom prst="rect">
            <a:avLst/>
          </a:prstGeom>
          <a:noFill/>
          <a:ln w="9525">
            <a:noFill/>
          </a:ln>
        </p:spPr>
        <p:txBody>
          <a:bodyPr>
            <a:spAutoFit/>
          </a:bodyPr>
          <a:p>
            <a:pPr>
              <a:lnSpc>
                <a:spcPct val="80000"/>
              </a:lnSpc>
              <a:spcBef>
                <a:spcPct val="50000"/>
              </a:spcBef>
            </a:pPr>
            <a:r>
              <a:rPr lang="zh-CN" altLang="en-US" sz="2400" dirty="0">
                <a:latin typeface="Times New Roman" panose="02020603050405020304" pitchFamily="18" charset="0"/>
              </a:rPr>
              <a:t>资源：箱子（同种组合）     资源：物品（同种组合）</a:t>
            </a:r>
            <a:endParaRPr lang="zh-CN" altLang="en-US" sz="2400" b="0" dirty="0">
              <a:latin typeface="Times New Roman" panose="02020603050405020304" pitchFamily="18" charset="0"/>
            </a:endParaRPr>
          </a:p>
          <a:p>
            <a:pPr>
              <a:lnSpc>
                <a:spcPct val="60000"/>
              </a:lnSpc>
              <a:spcBef>
                <a:spcPct val="50000"/>
              </a:spcBef>
            </a:pPr>
            <a:r>
              <a:rPr lang="zh-CN" altLang="en-US" sz="2400" dirty="0">
                <a:latin typeface="Comic Sans MS" panose="030F0702030302020204" pitchFamily="66" charset="0"/>
              </a:rPr>
              <a:t>Var S1:semaphore;       Var S2:semaphore;</a:t>
            </a:r>
            <a:endParaRPr lang="zh-CN" altLang="en-US" sz="2400" dirty="0">
              <a:latin typeface="Comic Sans MS" panose="030F0702030302020204" pitchFamily="66" charset="0"/>
            </a:endParaRPr>
          </a:p>
          <a:p>
            <a:pPr>
              <a:lnSpc>
                <a:spcPct val="60000"/>
              </a:lnSpc>
              <a:spcBef>
                <a:spcPct val="50000"/>
              </a:spcBef>
            </a:pPr>
            <a:r>
              <a:rPr lang="zh-CN" altLang="en-US" sz="2400" dirty="0">
                <a:latin typeface="Comic Sans MS" panose="030F0702030302020204" pitchFamily="66" charset="0"/>
              </a:rPr>
              <a:t>     S1-&gt;value=k;               S2-&gt;value=0;</a:t>
            </a:r>
            <a:endParaRPr lang="zh-CN" altLang="en-US" sz="2400" dirty="0">
              <a:latin typeface="Comic Sans MS" panose="030F0702030302020204" pitchFamily="66" charset="0"/>
            </a:endParaRPr>
          </a:p>
          <a:p>
            <a:pPr>
              <a:lnSpc>
                <a:spcPct val="60000"/>
              </a:lnSpc>
              <a:spcBef>
                <a:spcPct val="50000"/>
              </a:spcBef>
            </a:pPr>
            <a:r>
              <a:rPr lang="zh-CN" altLang="en-US" sz="2400" dirty="0">
                <a:latin typeface="Comic Sans MS" panose="030F0702030302020204" pitchFamily="66" charset="0"/>
              </a:rPr>
              <a:t>放前：P（S1）             取前：P（S2）</a:t>
            </a:r>
            <a:endParaRPr lang="zh-CN" altLang="en-US" sz="2400" dirty="0">
              <a:latin typeface="Comic Sans MS" panose="030F0702030302020204" pitchFamily="66" charset="0"/>
            </a:endParaRPr>
          </a:p>
          <a:p>
            <a:pPr>
              <a:lnSpc>
                <a:spcPct val="60000"/>
              </a:lnSpc>
              <a:spcBef>
                <a:spcPct val="50000"/>
              </a:spcBef>
            </a:pPr>
            <a:r>
              <a:rPr lang="zh-CN" altLang="en-US" sz="2400" dirty="0">
                <a:latin typeface="Comic Sans MS" panose="030F0702030302020204" pitchFamily="66" charset="0"/>
              </a:rPr>
              <a:t>放后：V（S2）             取后：V（S1）</a:t>
            </a:r>
            <a:endParaRPr lang="zh-CN" altLang="en-US" sz="2400" b="0" dirty="0">
              <a:latin typeface="Comic Sans MS" panose="030F0702030302020204" pitchFamily="66" charset="0"/>
            </a:endParaRPr>
          </a:p>
          <a:p>
            <a:pPr>
              <a:spcBef>
                <a:spcPct val="50000"/>
              </a:spcBef>
            </a:pPr>
            <a:endParaRPr lang="zh-CN" altLang="en-US" sz="2400" b="0" dirty="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8067">
                                            <p:txEl>
                                              <p:charRg st="0" end="3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8067">
                                            <p:txEl>
                                              <p:charRg st="37" end="7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8067">
                                            <p:txEl>
                                              <p:charRg st="72" end="11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88067">
                                            <p:txEl>
                                              <p:charRg st="116" end="16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88067">
                                            <p:txEl>
                                              <p:charRg st="160" end="20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88068">
                                            <p:txEl>
                                              <p:charRg st="0" end="2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88068">
                                            <p:txEl>
                                              <p:charRg st="28" end="7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88068">
                                            <p:txEl>
                                              <p:charRg st="70" end="11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88068">
                                            <p:txEl>
                                              <p:charRg st="115" end="14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88068">
                                            <p:txEl>
                                              <p:charRg st="145" end="17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uild="p"/>
      <p:bldP spid="88068" grpId="0" build="p"/>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9090" name="标题 89089"/>
          <p:cNvSpPr>
            <a:spLocks noGrp="1"/>
          </p:cNvSpPr>
          <p:nvPr>
            <p:ph type="title"/>
          </p:nvPr>
        </p:nvSpPr>
        <p:spPr>
          <a:xfrm>
            <a:off x="685800" y="381000"/>
            <a:ext cx="7772400" cy="1143000"/>
          </a:xfrm>
        </p:spPr>
        <p:txBody>
          <a:bodyPr anchor="b"/>
          <a:p>
            <a:r>
              <a:rPr lang="zh-CN" altLang="en-US" b="1"/>
              <a:t>同步</a:t>
            </a:r>
            <a:endParaRPr lang="zh-CN" altLang="en-US"/>
          </a:p>
        </p:txBody>
      </p:sp>
      <p:sp>
        <p:nvSpPr>
          <p:cNvPr id="89091" name="文本框 89090"/>
          <p:cNvSpPr txBox="1"/>
          <p:nvPr/>
        </p:nvSpPr>
        <p:spPr>
          <a:xfrm>
            <a:off x="838200" y="1752600"/>
            <a:ext cx="7543800" cy="4948238"/>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rPr>
              <a:t>生产者活动</a:t>
            </a:r>
            <a:r>
              <a:rPr lang="zh-CN" altLang="en-US" sz="2400" b="0" dirty="0">
                <a:latin typeface="Times New Roman" panose="02020603050405020304" pitchFamily="18" charset="0"/>
              </a:rPr>
              <a:t>：                              </a:t>
            </a:r>
            <a:r>
              <a:rPr lang="zh-CN" altLang="en-US" sz="2400" dirty="0">
                <a:latin typeface="Times New Roman" panose="02020603050405020304" pitchFamily="18" charset="0"/>
              </a:rPr>
              <a:t>消费者活动</a:t>
            </a:r>
            <a:r>
              <a:rPr lang="zh-CN" altLang="en-US" sz="2400" b="0" dirty="0">
                <a:latin typeface="Times New Roman" panose="02020603050405020304" pitchFamily="18" charset="0"/>
              </a:rPr>
              <a:t>：</a:t>
            </a:r>
            <a:endParaRPr lang="zh-CN" altLang="en-US" sz="2400" b="0" dirty="0">
              <a:latin typeface="Times New Roman" panose="02020603050405020304" pitchFamily="18" charset="0"/>
            </a:endParaRPr>
          </a:p>
          <a:p>
            <a:pPr>
              <a:lnSpc>
                <a:spcPct val="80000"/>
              </a:lnSpc>
              <a:spcBef>
                <a:spcPct val="50000"/>
              </a:spcBef>
            </a:pPr>
            <a:r>
              <a:rPr lang="zh-CN" altLang="en-US" sz="2400" b="0" dirty="0">
                <a:latin typeface="Times New Roman" panose="02020603050405020304" pitchFamily="18" charset="0"/>
              </a:rPr>
              <a:t>        </a:t>
            </a:r>
            <a:r>
              <a:rPr lang="zh-CN" altLang="en-US" sz="2400" dirty="0">
                <a:latin typeface="Comic Sans MS" panose="030F0702030302020204" pitchFamily="66" charset="0"/>
              </a:rPr>
              <a:t>Do{                      Do{</a:t>
            </a:r>
            <a:endParaRPr lang="zh-CN" altLang="en-US" sz="2400" dirty="0">
              <a:latin typeface="Times New Roman" panose="02020603050405020304" pitchFamily="18" charset="0"/>
            </a:endParaRPr>
          </a:p>
          <a:p>
            <a:pPr>
              <a:lnSpc>
                <a:spcPct val="80000"/>
              </a:lnSpc>
              <a:spcBef>
                <a:spcPct val="50000"/>
              </a:spcBef>
            </a:pPr>
            <a:r>
              <a:rPr lang="zh-CN" altLang="en-US" sz="2400" b="0" dirty="0">
                <a:latin typeface="Times New Roman" panose="02020603050405020304" pitchFamily="18" charset="0"/>
              </a:rPr>
              <a:t>             </a:t>
            </a:r>
            <a:r>
              <a:rPr lang="zh-CN" altLang="en-US" sz="2400" dirty="0">
                <a:latin typeface="Times New Roman" panose="02020603050405020304" pitchFamily="18" charset="0"/>
              </a:rPr>
              <a:t>加工一件物品</a:t>
            </a:r>
            <a:r>
              <a:rPr lang="zh-CN" altLang="en-US" sz="2400" b="0" dirty="0">
                <a:latin typeface="Times New Roman" panose="02020603050405020304" pitchFamily="18" charset="0"/>
              </a:rPr>
              <a:t>                      </a:t>
            </a:r>
            <a:r>
              <a:rPr lang="zh-CN" altLang="en-US" sz="2400" b="0" dirty="0">
                <a:latin typeface="Comic Sans MS" panose="030F0702030302020204" pitchFamily="66" charset="0"/>
              </a:rPr>
              <a:t>P(S2)</a:t>
            </a:r>
            <a:endParaRPr lang="zh-CN" altLang="en-US" sz="2400" b="0" dirty="0">
              <a:latin typeface="Times New Roman" panose="02020603050405020304" pitchFamily="18" charset="0"/>
            </a:endParaRPr>
          </a:p>
          <a:p>
            <a:pPr>
              <a:lnSpc>
                <a:spcPct val="80000"/>
              </a:lnSpc>
              <a:spcBef>
                <a:spcPct val="50000"/>
              </a:spcBef>
            </a:pPr>
            <a:r>
              <a:rPr lang="zh-CN" altLang="en-US" sz="2400" b="0" dirty="0">
                <a:latin typeface="Times New Roman" panose="02020603050405020304" pitchFamily="18" charset="0"/>
              </a:rPr>
              <a:t>             </a:t>
            </a:r>
            <a:r>
              <a:rPr lang="zh-CN" altLang="en-US" sz="2400" b="0" dirty="0">
                <a:latin typeface="Comic Sans MS" panose="030F0702030302020204" pitchFamily="66" charset="0"/>
              </a:rPr>
              <a:t>P(S1)</a:t>
            </a:r>
            <a:r>
              <a:rPr lang="zh-CN" altLang="en-US" sz="2400" b="0" dirty="0">
                <a:latin typeface="Times New Roman" panose="02020603050405020304" pitchFamily="18" charset="0"/>
              </a:rPr>
              <a:t>                                     </a:t>
            </a:r>
            <a:r>
              <a:rPr lang="zh-CN" altLang="en-US" sz="2400" dirty="0">
                <a:latin typeface="Times New Roman" panose="02020603050405020304" pitchFamily="18" charset="0"/>
              </a:rPr>
              <a:t>箱中取一物品</a:t>
            </a:r>
            <a:endParaRPr lang="zh-CN" altLang="en-US" sz="2400" b="0" dirty="0">
              <a:latin typeface="Times New Roman" panose="02020603050405020304" pitchFamily="18" charset="0"/>
            </a:endParaRPr>
          </a:p>
          <a:p>
            <a:pPr>
              <a:lnSpc>
                <a:spcPct val="80000"/>
              </a:lnSpc>
              <a:spcBef>
                <a:spcPct val="50000"/>
              </a:spcBef>
            </a:pPr>
            <a:r>
              <a:rPr lang="zh-CN" altLang="en-US" sz="2400" b="0" dirty="0">
                <a:latin typeface="Times New Roman" panose="02020603050405020304" pitchFamily="18" charset="0"/>
              </a:rPr>
              <a:t>             </a:t>
            </a:r>
            <a:r>
              <a:rPr lang="zh-CN" altLang="en-US" sz="2400" dirty="0">
                <a:latin typeface="Comic Sans MS" panose="030F0702030302020204" pitchFamily="66" charset="0"/>
              </a:rPr>
              <a:t>物品放入箱中</a:t>
            </a:r>
            <a:r>
              <a:rPr lang="zh-CN" altLang="en-US" sz="2400" b="0" dirty="0">
                <a:latin typeface="Comic Sans MS" panose="030F0702030302020204" pitchFamily="66" charset="0"/>
              </a:rPr>
              <a:t>                   V(S1)</a:t>
            </a:r>
            <a:endParaRPr lang="zh-CN" altLang="en-US" sz="2400" b="0" dirty="0">
              <a:latin typeface="Times New Roman" panose="02020603050405020304" pitchFamily="18" charset="0"/>
            </a:endParaRPr>
          </a:p>
          <a:p>
            <a:pPr>
              <a:lnSpc>
                <a:spcPct val="80000"/>
              </a:lnSpc>
              <a:spcBef>
                <a:spcPct val="50000"/>
              </a:spcBef>
            </a:pPr>
            <a:r>
              <a:rPr lang="zh-CN" altLang="en-US" sz="2400" b="0" dirty="0">
                <a:latin typeface="Times New Roman" panose="02020603050405020304" pitchFamily="18" charset="0"/>
              </a:rPr>
              <a:t>             </a:t>
            </a:r>
            <a:r>
              <a:rPr lang="zh-CN" altLang="en-US" sz="2400" b="0" dirty="0">
                <a:latin typeface="Comic Sans MS" panose="030F0702030302020204" pitchFamily="66" charset="0"/>
              </a:rPr>
              <a:t>V(S2)</a:t>
            </a:r>
            <a:r>
              <a:rPr lang="zh-CN" altLang="en-US" sz="2400" b="0" dirty="0">
                <a:latin typeface="Times New Roman" panose="02020603050405020304" pitchFamily="18" charset="0"/>
              </a:rPr>
              <a:t>                                    </a:t>
            </a:r>
            <a:r>
              <a:rPr lang="zh-CN" altLang="en-US" sz="2400" dirty="0">
                <a:latin typeface="Times New Roman" panose="02020603050405020304" pitchFamily="18" charset="0"/>
              </a:rPr>
              <a:t>消耗这件物品</a:t>
            </a:r>
            <a:endParaRPr lang="zh-CN" altLang="en-US" sz="2400" b="0" dirty="0">
              <a:latin typeface="Times New Roman" panose="02020603050405020304" pitchFamily="18" charset="0"/>
            </a:endParaRPr>
          </a:p>
          <a:p>
            <a:pPr>
              <a:lnSpc>
                <a:spcPct val="80000"/>
              </a:lnSpc>
              <a:spcBef>
                <a:spcPct val="50000"/>
              </a:spcBef>
            </a:pPr>
            <a:r>
              <a:rPr lang="zh-CN" altLang="en-US" sz="2400" b="0" dirty="0">
                <a:latin typeface="Times New Roman" panose="02020603050405020304" pitchFamily="18" charset="0"/>
              </a:rPr>
              <a:t>         </a:t>
            </a:r>
            <a:r>
              <a:rPr lang="zh-CN" altLang="en-US" sz="2400" dirty="0">
                <a:latin typeface="Comic Sans MS" panose="030F0702030302020204" pitchFamily="66" charset="0"/>
              </a:rPr>
              <a:t>}While(1)               </a:t>
            </a:r>
            <a:r>
              <a:rPr lang="zh-CN" altLang="en-US" sz="2400" dirty="0">
                <a:latin typeface="Tahoma" panose="020B0604030504040204" pitchFamily="34" charset="0"/>
              </a:rPr>
              <a:t>}</a:t>
            </a:r>
            <a:r>
              <a:rPr lang="zh-CN" altLang="en-US" sz="2400" dirty="0">
                <a:latin typeface="Comic Sans MS" panose="030F0702030302020204" pitchFamily="66" charset="0"/>
              </a:rPr>
              <a:t>While(1)</a:t>
            </a:r>
            <a:endParaRPr lang="zh-CN" altLang="en-US" sz="2400" dirty="0">
              <a:latin typeface="Comic Sans MS" panose="030F0702030302020204" pitchFamily="66" charset="0"/>
            </a:endParaRPr>
          </a:p>
          <a:p>
            <a:pPr>
              <a:lnSpc>
                <a:spcPct val="180000"/>
              </a:lnSpc>
              <a:spcBef>
                <a:spcPct val="50000"/>
              </a:spcBef>
            </a:pPr>
            <a:r>
              <a:rPr lang="zh-CN" altLang="en-US" sz="2400" dirty="0">
                <a:latin typeface="Comic Sans MS" panose="030F0702030302020204" pitchFamily="66" charset="0"/>
              </a:rPr>
              <a:t>对</a:t>
            </a:r>
            <a:r>
              <a:rPr lang="zh-CN" altLang="en-US" sz="2400" b="0" dirty="0">
                <a:latin typeface="Comic Sans MS" panose="030F0702030302020204" pitchFamily="66" charset="0"/>
              </a:rPr>
              <a:t>B</a:t>
            </a:r>
            <a:r>
              <a:rPr lang="zh-CN" altLang="en-US" sz="2400" dirty="0">
                <a:latin typeface="Comic Sans MS" panose="030F0702030302020204" pitchFamily="66" charset="0"/>
              </a:rPr>
              <a:t>和</a:t>
            </a:r>
            <a:r>
              <a:rPr lang="zh-CN" altLang="en-US" sz="2400" b="0" dirty="0">
                <a:latin typeface="Comic Sans MS" panose="030F0702030302020204" pitchFamily="66" charset="0"/>
              </a:rPr>
              <a:t>in,out</a:t>
            </a:r>
            <a:r>
              <a:rPr lang="zh-CN" altLang="en-US" sz="2400" dirty="0">
                <a:latin typeface="Comic Sans MS" panose="030F0702030302020204" pitchFamily="66" charset="0"/>
              </a:rPr>
              <a:t>的互斥</a:t>
            </a:r>
            <a:r>
              <a:rPr lang="zh-CN" altLang="en-US" sz="2400" b="0" dirty="0">
                <a:latin typeface="Comic Sans MS" panose="030F0702030302020204" pitchFamily="66" charset="0"/>
              </a:rPr>
              <a:t>：</a:t>
            </a:r>
            <a:endParaRPr lang="zh-CN" altLang="en-US" sz="2400" b="0" dirty="0">
              <a:latin typeface="Comic Sans MS" panose="030F0702030302020204" pitchFamily="66" charset="0"/>
            </a:endParaRPr>
          </a:p>
          <a:p>
            <a:pPr>
              <a:lnSpc>
                <a:spcPct val="20000"/>
              </a:lnSpc>
              <a:spcBef>
                <a:spcPct val="50000"/>
              </a:spcBef>
            </a:pPr>
            <a:r>
              <a:rPr lang="zh-CN" altLang="en-US" sz="2400" b="0" dirty="0">
                <a:latin typeface="Comic Sans MS" panose="030F0702030302020204" pitchFamily="66" charset="0"/>
              </a:rPr>
              <a:t>Var mutex:semaphore; (mutex.value=1)</a:t>
            </a:r>
            <a:endParaRPr lang="zh-CN" altLang="en-US" sz="2400" b="0" dirty="0">
              <a:latin typeface="Times New Roman" panose="02020603050405020304" pitchFamily="18" charset="0"/>
            </a:endParaRPr>
          </a:p>
          <a:p>
            <a:pPr>
              <a:spcBef>
                <a:spcPct val="50000"/>
              </a:spcBef>
            </a:pPr>
            <a:endParaRPr lang="zh-CN" altLang="en-US" sz="2400" b="0" dirty="0">
              <a:latin typeface="Times New Roman" panose="02020603050405020304" pitchFamily="18" charset="0"/>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0114" name="标题 90113"/>
          <p:cNvSpPr>
            <a:spLocks noGrp="1"/>
          </p:cNvSpPr>
          <p:nvPr>
            <p:ph type="title"/>
          </p:nvPr>
        </p:nvSpPr>
        <p:spPr>
          <a:xfrm>
            <a:off x="685800" y="457200"/>
            <a:ext cx="7772400" cy="1143000"/>
          </a:xfrm>
        </p:spPr>
        <p:txBody>
          <a:bodyPr anchor="b"/>
          <a:p>
            <a:r>
              <a:rPr lang="zh-CN" altLang="en-US" b="1"/>
              <a:t>互斥</a:t>
            </a:r>
            <a:endParaRPr lang="zh-CN" altLang="en-US"/>
          </a:p>
        </p:txBody>
      </p:sp>
      <p:sp>
        <p:nvSpPr>
          <p:cNvPr id="90115" name="文本框 90114"/>
          <p:cNvSpPr txBox="1"/>
          <p:nvPr/>
        </p:nvSpPr>
        <p:spPr>
          <a:xfrm>
            <a:off x="838200" y="1981200"/>
            <a:ext cx="7696200" cy="4254500"/>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rPr>
              <a:t>生产者活动：                          消费者活动：</a:t>
            </a:r>
            <a:endParaRPr lang="zh-CN" altLang="en-US" sz="2400" b="0" dirty="0">
              <a:latin typeface="Times New Roman" panose="02020603050405020304" pitchFamily="18" charset="0"/>
            </a:endParaRPr>
          </a:p>
          <a:p>
            <a:pPr>
              <a:lnSpc>
                <a:spcPct val="80000"/>
              </a:lnSpc>
              <a:spcBef>
                <a:spcPct val="50000"/>
              </a:spcBef>
            </a:pPr>
            <a:r>
              <a:rPr lang="zh-CN" altLang="en-US" sz="2400" b="0" dirty="0">
                <a:latin typeface="Times New Roman" panose="02020603050405020304" pitchFamily="18" charset="0"/>
              </a:rPr>
              <a:t>       </a:t>
            </a:r>
            <a:r>
              <a:rPr lang="zh-CN" altLang="en-US" sz="2400" dirty="0">
                <a:latin typeface="Comic Sans MS" panose="030F0702030302020204" pitchFamily="66" charset="0"/>
              </a:rPr>
              <a:t>Do{                       Do{</a:t>
            </a:r>
            <a:endParaRPr lang="zh-CN" altLang="en-US" sz="2400" dirty="0">
              <a:latin typeface="Times New Roman" panose="02020603050405020304" pitchFamily="18" charset="0"/>
            </a:endParaRPr>
          </a:p>
          <a:p>
            <a:pPr>
              <a:lnSpc>
                <a:spcPct val="80000"/>
              </a:lnSpc>
              <a:spcBef>
                <a:spcPct val="50000"/>
              </a:spcBef>
            </a:pPr>
            <a:r>
              <a:rPr lang="zh-CN" altLang="en-US" sz="2400" b="0" dirty="0">
                <a:latin typeface="Times New Roman" panose="02020603050405020304" pitchFamily="18" charset="0"/>
              </a:rPr>
              <a:t>            </a:t>
            </a:r>
            <a:r>
              <a:rPr lang="zh-CN" altLang="en-US" sz="2400" dirty="0">
                <a:latin typeface="Times New Roman" panose="02020603050405020304" pitchFamily="18" charset="0"/>
              </a:rPr>
              <a:t>加工一件物品</a:t>
            </a:r>
            <a:r>
              <a:rPr lang="zh-CN" altLang="en-US" sz="2400" b="0" dirty="0">
                <a:latin typeface="Times New Roman" panose="02020603050405020304" pitchFamily="18" charset="0"/>
              </a:rPr>
              <a:t>                       </a:t>
            </a:r>
            <a:r>
              <a:rPr lang="zh-CN" altLang="en-US" sz="2400" b="0" dirty="0">
                <a:latin typeface="Comic Sans MS" panose="030F0702030302020204" pitchFamily="66" charset="0"/>
              </a:rPr>
              <a:t>P(S2)</a:t>
            </a:r>
            <a:endParaRPr lang="zh-CN" altLang="en-US" sz="2400" b="0" dirty="0">
              <a:latin typeface="Times New Roman" panose="02020603050405020304" pitchFamily="18" charset="0"/>
            </a:endParaRPr>
          </a:p>
          <a:p>
            <a:pPr>
              <a:lnSpc>
                <a:spcPct val="80000"/>
              </a:lnSpc>
              <a:spcBef>
                <a:spcPct val="50000"/>
              </a:spcBef>
            </a:pPr>
            <a:r>
              <a:rPr lang="zh-CN" altLang="en-US" sz="2400" b="0" dirty="0">
                <a:latin typeface="Times New Roman" panose="02020603050405020304" pitchFamily="18" charset="0"/>
              </a:rPr>
              <a:t>            </a:t>
            </a:r>
            <a:r>
              <a:rPr lang="zh-CN" altLang="en-US" sz="2400" b="0" dirty="0">
                <a:latin typeface="Comic Sans MS" panose="030F0702030302020204" pitchFamily="66" charset="0"/>
              </a:rPr>
              <a:t>P(S1)</a:t>
            </a:r>
            <a:r>
              <a:rPr lang="zh-CN" altLang="en-US" sz="2400" b="0" dirty="0">
                <a:latin typeface="Times New Roman" panose="02020603050405020304" pitchFamily="18" charset="0"/>
              </a:rPr>
              <a:t>                                      </a:t>
            </a:r>
            <a:r>
              <a:rPr lang="zh-CN" altLang="en-US" sz="2400" b="0" dirty="0">
                <a:solidFill>
                  <a:srgbClr val="FF9900"/>
                </a:solidFill>
                <a:latin typeface="Comic Sans MS" panose="030F0702030302020204" pitchFamily="66" charset="0"/>
              </a:rPr>
              <a:t>P(mutex)</a:t>
            </a:r>
            <a:endParaRPr lang="zh-CN" altLang="en-US" sz="2400" b="0" dirty="0">
              <a:solidFill>
                <a:srgbClr val="FF9900"/>
              </a:solidFill>
              <a:latin typeface="Times New Roman" panose="02020603050405020304" pitchFamily="18" charset="0"/>
            </a:endParaRPr>
          </a:p>
          <a:p>
            <a:pPr>
              <a:lnSpc>
                <a:spcPct val="80000"/>
              </a:lnSpc>
              <a:spcBef>
                <a:spcPct val="50000"/>
              </a:spcBef>
            </a:pPr>
            <a:r>
              <a:rPr lang="zh-CN" altLang="en-US" sz="2400" b="0" dirty="0">
                <a:latin typeface="Times New Roman" panose="02020603050405020304" pitchFamily="18" charset="0"/>
              </a:rPr>
              <a:t>            </a:t>
            </a:r>
            <a:r>
              <a:rPr lang="zh-CN" altLang="en-US" sz="2400" b="0" dirty="0">
                <a:solidFill>
                  <a:srgbClr val="FF9900"/>
                </a:solidFill>
                <a:latin typeface="Comic Sans MS" panose="030F0702030302020204" pitchFamily="66" charset="0"/>
              </a:rPr>
              <a:t>P(mutex)</a:t>
            </a:r>
            <a:r>
              <a:rPr lang="zh-CN" altLang="en-US" sz="2400" b="0" dirty="0">
                <a:latin typeface="Times New Roman" panose="02020603050405020304" pitchFamily="18" charset="0"/>
              </a:rPr>
              <a:t>                               </a:t>
            </a:r>
            <a:r>
              <a:rPr lang="zh-CN" altLang="en-US" sz="2400" dirty="0">
                <a:latin typeface="Times New Roman" panose="02020603050405020304" pitchFamily="18" charset="0"/>
              </a:rPr>
              <a:t>箱中取一物品</a:t>
            </a:r>
            <a:endParaRPr lang="zh-CN" altLang="en-US" sz="2400" b="0" dirty="0">
              <a:latin typeface="Times New Roman" panose="02020603050405020304" pitchFamily="18" charset="0"/>
            </a:endParaRPr>
          </a:p>
          <a:p>
            <a:pPr>
              <a:lnSpc>
                <a:spcPct val="80000"/>
              </a:lnSpc>
              <a:spcBef>
                <a:spcPct val="50000"/>
              </a:spcBef>
            </a:pPr>
            <a:r>
              <a:rPr lang="zh-CN" altLang="en-US" sz="2400" b="0" dirty="0">
                <a:latin typeface="Times New Roman" panose="02020603050405020304" pitchFamily="18" charset="0"/>
              </a:rPr>
              <a:t>            </a:t>
            </a:r>
            <a:r>
              <a:rPr lang="zh-CN" altLang="en-US" sz="2400" dirty="0">
                <a:latin typeface="Times New Roman" panose="02020603050405020304" pitchFamily="18" charset="0"/>
              </a:rPr>
              <a:t>物品放入箱中</a:t>
            </a:r>
            <a:r>
              <a:rPr lang="zh-CN" altLang="en-US" sz="2400" b="0" dirty="0">
                <a:latin typeface="Times New Roman" panose="02020603050405020304" pitchFamily="18" charset="0"/>
              </a:rPr>
              <a:t>                       </a:t>
            </a:r>
            <a:r>
              <a:rPr lang="zh-CN" altLang="en-US" sz="2400" b="0" dirty="0">
                <a:solidFill>
                  <a:srgbClr val="FF9900"/>
                </a:solidFill>
                <a:latin typeface="Comic Sans MS" panose="030F0702030302020204" pitchFamily="66" charset="0"/>
              </a:rPr>
              <a:t>V(mutex)</a:t>
            </a:r>
            <a:endParaRPr lang="zh-CN" altLang="en-US" sz="2400" b="0" dirty="0">
              <a:solidFill>
                <a:srgbClr val="FF9900"/>
              </a:solidFill>
              <a:latin typeface="Times New Roman" panose="02020603050405020304" pitchFamily="18" charset="0"/>
            </a:endParaRPr>
          </a:p>
          <a:p>
            <a:pPr>
              <a:lnSpc>
                <a:spcPct val="80000"/>
              </a:lnSpc>
              <a:spcBef>
                <a:spcPct val="50000"/>
              </a:spcBef>
            </a:pPr>
            <a:r>
              <a:rPr lang="zh-CN" altLang="en-US" sz="2400" b="0" dirty="0">
                <a:latin typeface="Times New Roman" panose="02020603050405020304" pitchFamily="18" charset="0"/>
              </a:rPr>
              <a:t>            </a:t>
            </a:r>
            <a:r>
              <a:rPr lang="zh-CN" altLang="en-US" sz="2400" b="0" dirty="0">
                <a:solidFill>
                  <a:srgbClr val="FF9900"/>
                </a:solidFill>
                <a:latin typeface="Comic Sans MS" panose="030F0702030302020204" pitchFamily="66" charset="0"/>
              </a:rPr>
              <a:t>V(mutex)</a:t>
            </a:r>
            <a:r>
              <a:rPr lang="zh-CN" altLang="en-US" sz="2400" b="0" dirty="0">
                <a:latin typeface="Times New Roman" panose="02020603050405020304" pitchFamily="18" charset="0"/>
              </a:rPr>
              <a:t>                              </a:t>
            </a:r>
            <a:r>
              <a:rPr lang="zh-CN" altLang="en-US" sz="2400" b="0" dirty="0">
                <a:latin typeface="Comic Sans MS" panose="030F0702030302020204" pitchFamily="66" charset="0"/>
              </a:rPr>
              <a:t>V(S1)</a:t>
            </a:r>
            <a:endParaRPr lang="zh-CN" altLang="en-US" sz="2400" b="0" dirty="0">
              <a:latin typeface="Times New Roman" panose="02020603050405020304" pitchFamily="18" charset="0"/>
            </a:endParaRPr>
          </a:p>
          <a:p>
            <a:pPr>
              <a:lnSpc>
                <a:spcPct val="80000"/>
              </a:lnSpc>
              <a:spcBef>
                <a:spcPct val="50000"/>
              </a:spcBef>
            </a:pPr>
            <a:r>
              <a:rPr lang="zh-CN" altLang="en-US" sz="2400" b="0" dirty="0">
                <a:latin typeface="Times New Roman" panose="02020603050405020304" pitchFamily="18" charset="0"/>
              </a:rPr>
              <a:t>            </a:t>
            </a:r>
            <a:r>
              <a:rPr lang="zh-CN" altLang="en-US" sz="2400" b="0" dirty="0">
                <a:latin typeface="Comic Sans MS" panose="030F0702030302020204" pitchFamily="66" charset="0"/>
              </a:rPr>
              <a:t>V(S2)</a:t>
            </a:r>
            <a:r>
              <a:rPr lang="zh-CN" altLang="en-US" sz="2400" b="0" dirty="0">
                <a:latin typeface="Times New Roman" panose="02020603050405020304" pitchFamily="18" charset="0"/>
              </a:rPr>
              <a:t>                                     </a:t>
            </a:r>
            <a:r>
              <a:rPr lang="zh-CN" altLang="en-US" sz="2400" dirty="0">
                <a:latin typeface="Times New Roman" panose="02020603050405020304" pitchFamily="18" charset="0"/>
              </a:rPr>
              <a:t>消耗这件物品</a:t>
            </a:r>
            <a:endParaRPr lang="zh-CN" altLang="en-US" sz="2400" b="0" dirty="0">
              <a:latin typeface="Times New Roman" panose="02020603050405020304" pitchFamily="18" charset="0"/>
            </a:endParaRPr>
          </a:p>
          <a:p>
            <a:pPr>
              <a:lnSpc>
                <a:spcPct val="80000"/>
              </a:lnSpc>
              <a:spcBef>
                <a:spcPct val="50000"/>
              </a:spcBef>
            </a:pPr>
            <a:r>
              <a:rPr lang="zh-CN" altLang="en-US" sz="2400" b="0" dirty="0">
                <a:latin typeface="Times New Roman" panose="02020603050405020304" pitchFamily="18" charset="0"/>
              </a:rPr>
              <a:t>        </a:t>
            </a:r>
            <a:r>
              <a:rPr lang="zh-CN" altLang="en-US" sz="2400" dirty="0">
                <a:latin typeface="Comic Sans MS" panose="030F0702030302020204" pitchFamily="66" charset="0"/>
              </a:rPr>
              <a:t>}While(1)                }While(1)</a:t>
            </a:r>
            <a:endParaRPr lang="zh-CN" altLang="en-US" sz="2400" dirty="0">
              <a:latin typeface="Comic Sans MS" panose="030F0702030302020204" pitchFamily="66" charset="0"/>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8" name="标题 91137"/>
          <p:cNvSpPr>
            <a:spLocks noGrp="1"/>
          </p:cNvSpPr>
          <p:nvPr>
            <p:ph type="title"/>
          </p:nvPr>
        </p:nvSpPr>
        <p:spPr/>
        <p:txBody>
          <a:bodyPr anchor="b"/>
          <a:p>
            <a:r>
              <a:rPr lang="zh-CN" altLang="en-US" b="1"/>
              <a:t>考虑死锁</a:t>
            </a:r>
            <a:endParaRPr lang="zh-CN" altLang="en-US" b="1"/>
          </a:p>
        </p:txBody>
      </p:sp>
      <p:sp>
        <p:nvSpPr>
          <p:cNvPr id="91139" name="文本占位符 91138"/>
          <p:cNvSpPr>
            <a:spLocks noGrp="1"/>
          </p:cNvSpPr>
          <p:nvPr>
            <p:ph type="body" idx="1"/>
          </p:nvPr>
        </p:nvSpPr>
        <p:spPr/>
        <p:txBody>
          <a:bodyPr/>
          <a:p>
            <a:pPr>
              <a:lnSpc>
                <a:spcPct val="90000"/>
              </a:lnSpc>
              <a:buNone/>
            </a:pPr>
            <a:r>
              <a:rPr lang="zh-CN" altLang="en-US" sz="2400" b="1" dirty="0"/>
              <a:t>生产者活动：                          消费者活动：</a:t>
            </a:r>
            <a:endParaRPr lang="zh-CN" altLang="en-US" sz="2400" dirty="0"/>
          </a:p>
          <a:p>
            <a:pPr>
              <a:lnSpc>
                <a:spcPct val="90000"/>
              </a:lnSpc>
              <a:buNone/>
            </a:pPr>
            <a:r>
              <a:rPr lang="zh-CN" altLang="en-US" sz="2400" dirty="0"/>
              <a:t>       </a:t>
            </a:r>
            <a:r>
              <a:rPr lang="zh-CN" altLang="en-US" sz="2400" b="1" dirty="0"/>
              <a:t>Do{                       Do{</a:t>
            </a:r>
            <a:endParaRPr lang="zh-CN" altLang="en-US" sz="2400" b="1" dirty="0"/>
          </a:p>
          <a:p>
            <a:pPr>
              <a:lnSpc>
                <a:spcPct val="90000"/>
              </a:lnSpc>
              <a:buNone/>
            </a:pPr>
            <a:r>
              <a:rPr lang="zh-CN" altLang="en-US" sz="2400" dirty="0"/>
              <a:t>            </a:t>
            </a:r>
            <a:r>
              <a:rPr lang="zh-CN" altLang="en-US" sz="2400" b="1" dirty="0"/>
              <a:t>加工一件物品</a:t>
            </a:r>
            <a:r>
              <a:rPr lang="zh-CN" altLang="en-US" sz="2400" dirty="0"/>
              <a:t>                       P(mutex)</a:t>
            </a:r>
            <a:endParaRPr lang="zh-CN" altLang="en-US" sz="2400" dirty="0"/>
          </a:p>
          <a:p>
            <a:pPr>
              <a:lnSpc>
                <a:spcPct val="90000"/>
              </a:lnSpc>
              <a:buNone/>
            </a:pPr>
            <a:r>
              <a:rPr lang="zh-CN" altLang="en-US" sz="2400" dirty="0"/>
              <a:t>            P(mutex)                             P(S2)</a:t>
            </a:r>
            <a:endParaRPr lang="zh-CN" altLang="en-US" sz="2400" dirty="0"/>
          </a:p>
          <a:p>
            <a:pPr>
              <a:lnSpc>
                <a:spcPct val="90000"/>
              </a:lnSpc>
              <a:buNone/>
            </a:pPr>
            <a:r>
              <a:rPr lang="zh-CN" altLang="en-US" sz="2400" dirty="0"/>
              <a:t>            P(S1)                                  </a:t>
            </a:r>
            <a:r>
              <a:rPr lang="zh-CN" altLang="en-US" sz="2400" b="1" dirty="0"/>
              <a:t>箱中取一物品</a:t>
            </a:r>
            <a:endParaRPr lang="zh-CN" altLang="en-US" sz="2400" dirty="0"/>
          </a:p>
          <a:p>
            <a:pPr>
              <a:lnSpc>
                <a:spcPct val="90000"/>
              </a:lnSpc>
              <a:buNone/>
            </a:pPr>
            <a:r>
              <a:rPr lang="zh-CN" altLang="en-US" sz="2400" dirty="0"/>
              <a:t>            </a:t>
            </a:r>
            <a:r>
              <a:rPr lang="zh-CN" altLang="en-US" sz="2400" b="1" dirty="0"/>
              <a:t>物品放入箱中</a:t>
            </a:r>
            <a:r>
              <a:rPr lang="zh-CN" altLang="en-US" sz="2400" dirty="0"/>
              <a:t>                       V(S1)</a:t>
            </a:r>
            <a:endParaRPr lang="zh-CN" altLang="en-US" sz="2400" dirty="0"/>
          </a:p>
          <a:p>
            <a:pPr>
              <a:lnSpc>
                <a:spcPct val="90000"/>
              </a:lnSpc>
              <a:buNone/>
            </a:pPr>
            <a:r>
              <a:rPr lang="zh-CN" altLang="en-US" sz="2400" dirty="0"/>
              <a:t>            V(S2)                                   V(mutex)</a:t>
            </a:r>
            <a:endParaRPr lang="zh-CN" altLang="en-US" sz="2400" dirty="0"/>
          </a:p>
          <a:p>
            <a:pPr>
              <a:lnSpc>
                <a:spcPct val="90000"/>
              </a:lnSpc>
              <a:buNone/>
            </a:pPr>
            <a:r>
              <a:rPr lang="zh-CN" altLang="en-US" sz="2400" dirty="0"/>
              <a:t>            V(mutex)                             </a:t>
            </a:r>
            <a:r>
              <a:rPr lang="zh-CN" altLang="en-US" sz="2400" b="1" dirty="0"/>
              <a:t>消耗这件物品</a:t>
            </a:r>
            <a:endParaRPr lang="zh-CN" altLang="en-US" sz="2400" dirty="0"/>
          </a:p>
          <a:p>
            <a:pPr>
              <a:lnSpc>
                <a:spcPct val="90000"/>
              </a:lnSpc>
              <a:buNone/>
            </a:pPr>
            <a:r>
              <a:rPr lang="zh-CN" altLang="en-US" sz="2400" dirty="0"/>
              <a:t>        </a:t>
            </a:r>
            <a:r>
              <a:rPr lang="zh-CN" altLang="en-US" sz="2400" b="1" dirty="0"/>
              <a:t>}While(1)                }While(1)</a:t>
            </a:r>
            <a:endParaRPr lang="zh-CN" altLang="en-US" sz="2400" b="1" dirty="0"/>
          </a:p>
          <a:p>
            <a:pPr>
              <a:lnSpc>
                <a:spcPct val="90000"/>
              </a:lnSpc>
              <a:buNone/>
            </a:pPr>
            <a:endParaRPr lang="zh-CN" altLang="en-US" sz="2400"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2" name="标题 92161"/>
          <p:cNvSpPr>
            <a:spLocks noGrp="1"/>
          </p:cNvSpPr>
          <p:nvPr>
            <p:ph type="title"/>
          </p:nvPr>
        </p:nvSpPr>
        <p:spPr>
          <a:xfrm>
            <a:off x="685800" y="381000"/>
            <a:ext cx="7772400" cy="852488"/>
          </a:xfrm>
        </p:spPr>
        <p:txBody>
          <a:bodyPr anchor="b"/>
          <a:p>
            <a:r>
              <a:rPr lang="zh-CN" altLang="en-US"/>
              <a:t>程序</a:t>
            </a:r>
            <a:endParaRPr lang="zh-CN" altLang="en-US"/>
          </a:p>
        </p:txBody>
      </p:sp>
      <p:sp>
        <p:nvSpPr>
          <p:cNvPr id="92163" name="文本框 92162"/>
          <p:cNvSpPr txBox="1"/>
          <p:nvPr/>
        </p:nvSpPr>
        <p:spPr>
          <a:xfrm>
            <a:off x="762000" y="1524000"/>
            <a:ext cx="7696200" cy="1443038"/>
          </a:xfrm>
          <a:prstGeom prst="rect">
            <a:avLst/>
          </a:prstGeom>
          <a:noFill/>
          <a:ln w="9525">
            <a:noFill/>
          </a:ln>
        </p:spPr>
        <p:txBody>
          <a:bodyPr>
            <a:spAutoFit/>
          </a:bodyPr>
          <a:p>
            <a:pPr>
              <a:spcBef>
                <a:spcPct val="50000"/>
              </a:spcBef>
            </a:pPr>
            <a:r>
              <a:rPr lang="en-US" altLang="zh-CN" sz="2400" b="0">
                <a:latin typeface="Comic Sans MS" panose="030F0702030302020204" pitchFamily="66" charset="0"/>
              </a:rPr>
              <a:t>Program producers_consumers;</a:t>
            </a:r>
            <a:endParaRPr lang="en-US" altLang="zh-CN" sz="2400" b="0">
              <a:latin typeface="Comic Sans MS" panose="030F0702030302020204" pitchFamily="66" charset="0"/>
            </a:endParaRPr>
          </a:p>
          <a:p>
            <a:pPr>
              <a:lnSpc>
                <a:spcPct val="40000"/>
              </a:lnSpc>
              <a:spcBef>
                <a:spcPct val="50000"/>
              </a:spcBef>
            </a:pPr>
            <a:r>
              <a:rPr lang="en-US" altLang="zh-CN" sz="2400" b="0">
                <a:latin typeface="Comic Sans MS" panose="030F0702030302020204" pitchFamily="66" charset="0"/>
              </a:rPr>
              <a:t>Var B:Array[0,…,k-1]Of item;</a:t>
            </a:r>
            <a:endParaRPr lang="en-US" altLang="zh-CN" sz="2400" b="0">
              <a:latin typeface="Comic Sans MS" panose="030F0702030302020204" pitchFamily="66" charset="0"/>
            </a:endParaRPr>
          </a:p>
          <a:p>
            <a:pPr>
              <a:lnSpc>
                <a:spcPct val="40000"/>
              </a:lnSpc>
              <a:spcBef>
                <a:spcPct val="50000"/>
              </a:spcBef>
            </a:pPr>
            <a:r>
              <a:rPr lang="en-US" altLang="zh-CN" sz="2400" b="0">
                <a:latin typeface="Comic Sans MS" panose="030F0702030302020204" pitchFamily="66" charset="0"/>
              </a:rPr>
              <a:t>       S1,S2,mutex:semaphore;</a:t>
            </a:r>
            <a:endParaRPr lang="en-US" altLang="zh-CN" sz="2400" b="0">
              <a:latin typeface="Comic Sans MS" panose="030F0702030302020204" pitchFamily="66" charset="0"/>
            </a:endParaRPr>
          </a:p>
          <a:p>
            <a:pPr>
              <a:lnSpc>
                <a:spcPct val="40000"/>
              </a:lnSpc>
              <a:spcBef>
                <a:spcPct val="50000"/>
              </a:spcBef>
            </a:pPr>
            <a:r>
              <a:rPr lang="en-US" altLang="zh-CN" sz="2400" b="0">
                <a:latin typeface="Comic Sans MS" panose="030F0702030302020204" pitchFamily="66" charset="0"/>
              </a:rPr>
              <a:t>       in,out:0..k-1;</a:t>
            </a:r>
            <a:endParaRPr lang="en-US" altLang="zh-CN" sz="2400" b="0">
              <a:latin typeface="Comic Sans MS" panose="030F0702030302020204" pitchFamily="66" charset="0"/>
            </a:endParaRPr>
          </a:p>
        </p:txBody>
      </p:sp>
      <p:sp>
        <p:nvSpPr>
          <p:cNvPr id="92164" name="文本框 92163"/>
          <p:cNvSpPr txBox="1"/>
          <p:nvPr/>
        </p:nvSpPr>
        <p:spPr>
          <a:xfrm>
            <a:off x="762000" y="3124200"/>
            <a:ext cx="3881438" cy="3341688"/>
          </a:xfrm>
          <a:prstGeom prst="rect">
            <a:avLst/>
          </a:prstGeom>
          <a:noFill/>
          <a:ln w="9525">
            <a:noFill/>
          </a:ln>
        </p:spPr>
        <p:txBody>
          <a:bodyPr>
            <a:spAutoFit/>
          </a:bodyPr>
          <a:p>
            <a:pPr>
              <a:lnSpc>
                <a:spcPct val="80000"/>
              </a:lnSpc>
              <a:spcBef>
                <a:spcPct val="50000"/>
              </a:spcBef>
            </a:pPr>
            <a:r>
              <a:rPr lang="en-US" altLang="zh-CN" sz="2400" b="0">
                <a:latin typeface="Comic Sans MS" panose="030F0702030302020204" pitchFamily="66" charset="0"/>
              </a:rPr>
              <a:t>Procedure producer</a:t>
            </a:r>
            <a:endParaRPr lang="en-US" altLang="zh-CN" sz="2400" b="0">
              <a:latin typeface="Comic Sans MS" panose="030F0702030302020204" pitchFamily="66" charset="0"/>
            </a:endParaRPr>
          </a:p>
          <a:p>
            <a:pPr>
              <a:lnSpc>
                <a:spcPct val="40000"/>
              </a:lnSpc>
              <a:spcBef>
                <a:spcPct val="50000"/>
              </a:spcBef>
            </a:pPr>
            <a:r>
              <a:rPr lang="en-US" altLang="zh-CN" sz="2400" b="0">
                <a:latin typeface="Comic Sans MS" panose="030F0702030302020204" pitchFamily="66" charset="0"/>
              </a:rPr>
              <a:t>    cycle</a:t>
            </a:r>
            <a:endParaRPr lang="en-US" altLang="zh-CN" sz="2400" b="0">
              <a:latin typeface="Comic Sans MS" panose="030F0702030302020204" pitchFamily="66" charset="0"/>
            </a:endParaRPr>
          </a:p>
          <a:p>
            <a:pPr>
              <a:lnSpc>
                <a:spcPct val="40000"/>
              </a:lnSpc>
              <a:spcBef>
                <a:spcPct val="50000"/>
              </a:spcBef>
            </a:pPr>
            <a:r>
              <a:rPr lang="en-US" altLang="zh-CN" sz="2400" b="0">
                <a:latin typeface="Comic Sans MS" panose="030F0702030302020204" pitchFamily="66" charset="0"/>
              </a:rPr>
              <a:t>      produce a product</a:t>
            </a:r>
            <a:endParaRPr lang="en-US" altLang="zh-CN" sz="2400" b="0">
              <a:latin typeface="Comic Sans MS" panose="030F0702030302020204" pitchFamily="66" charset="0"/>
            </a:endParaRPr>
          </a:p>
          <a:p>
            <a:pPr>
              <a:lnSpc>
                <a:spcPct val="40000"/>
              </a:lnSpc>
              <a:spcBef>
                <a:spcPct val="50000"/>
              </a:spcBef>
            </a:pPr>
            <a:r>
              <a:rPr lang="en-US" altLang="zh-CN" sz="2400" b="0">
                <a:latin typeface="Comic Sans MS" panose="030F0702030302020204" pitchFamily="66" charset="0"/>
              </a:rPr>
              <a:t>      P(S1);</a:t>
            </a:r>
            <a:endParaRPr lang="en-US" altLang="zh-CN" sz="2400" b="0">
              <a:latin typeface="Comic Sans MS" panose="030F0702030302020204" pitchFamily="66" charset="0"/>
            </a:endParaRPr>
          </a:p>
          <a:p>
            <a:pPr>
              <a:lnSpc>
                <a:spcPct val="40000"/>
              </a:lnSpc>
              <a:spcBef>
                <a:spcPct val="50000"/>
              </a:spcBef>
            </a:pPr>
            <a:r>
              <a:rPr lang="en-US" altLang="zh-CN" sz="2400" b="0">
                <a:latin typeface="Comic Sans MS" panose="030F0702030302020204" pitchFamily="66" charset="0"/>
              </a:rPr>
              <a:t>      </a:t>
            </a:r>
            <a:r>
              <a:rPr lang="en-US" altLang="zh-CN" sz="2400" b="0" err="1">
                <a:latin typeface="Comic Sans MS" panose="030F0702030302020204" pitchFamily="66" charset="0"/>
              </a:rPr>
              <a:t>P(mutex</a:t>
            </a:r>
            <a:r>
              <a:rPr lang="en-US" altLang="zh-CN" sz="2400" b="0">
                <a:latin typeface="Comic Sans MS" panose="030F0702030302020204" pitchFamily="66" charset="0"/>
              </a:rPr>
              <a:t>);</a:t>
            </a:r>
            <a:endParaRPr lang="en-US" altLang="zh-CN" sz="2400" b="0">
              <a:latin typeface="Comic Sans MS" panose="030F0702030302020204" pitchFamily="66" charset="0"/>
            </a:endParaRPr>
          </a:p>
          <a:p>
            <a:pPr>
              <a:lnSpc>
                <a:spcPct val="40000"/>
              </a:lnSpc>
              <a:spcBef>
                <a:spcPct val="50000"/>
              </a:spcBef>
            </a:pPr>
            <a:r>
              <a:rPr lang="en-US" altLang="zh-CN" sz="2400" b="0">
                <a:latin typeface="Comic Sans MS" panose="030F0702030302020204" pitchFamily="66" charset="0"/>
              </a:rPr>
              <a:t>      </a:t>
            </a:r>
            <a:r>
              <a:rPr lang="en-US" altLang="zh-CN" sz="2400" b="0" err="1">
                <a:latin typeface="Comic Sans MS" panose="030F0702030302020204" pitchFamily="66" charset="0"/>
              </a:rPr>
              <a:t>B[in</a:t>
            </a:r>
            <a:r>
              <a:rPr lang="en-US" altLang="zh-CN" sz="2400" b="0">
                <a:latin typeface="Comic Sans MS" panose="030F0702030302020204" pitchFamily="66" charset="0"/>
              </a:rPr>
              <a:t>]:=product;</a:t>
            </a:r>
            <a:endParaRPr lang="en-US" altLang="zh-CN" sz="2400" b="0">
              <a:latin typeface="Comic Sans MS" panose="030F0702030302020204" pitchFamily="66" charset="0"/>
            </a:endParaRPr>
          </a:p>
          <a:p>
            <a:pPr>
              <a:lnSpc>
                <a:spcPct val="40000"/>
              </a:lnSpc>
              <a:spcBef>
                <a:spcPct val="50000"/>
              </a:spcBef>
            </a:pPr>
            <a:r>
              <a:rPr lang="en-US" altLang="zh-CN" sz="2400" b="0">
                <a:latin typeface="Comic Sans MS" panose="030F0702030302020204" pitchFamily="66" charset="0"/>
              </a:rPr>
              <a:t>      in:=(in+1)mod k;</a:t>
            </a:r>
            <a:endParaRPr lang="en-US" altLang="zh-CN" sz="2400" b="0">
              <a:latin typeface="Comic Sans MS" panose="030F0702030302020204" pitchFamily="66" charset="0"/>
            </a:endParaRPr>
          </a:p>
          <a:p>
            <a:pPr>
              <a:lnSpc>
                <a:spcPct val="40000"/>
              </a:lnSpc>
              <a:spcBef>
                <a:spcPct val="50000"/>
              </a:spcBef>
            </a:pPr>
            <a:r>
              <a:rPr lang="en-US" altLang="zh-CN" sz="2400" b="0">
                <a:latin typeface="Comic Sans MS" panose="030F0702030302020204" pitchFamily="66" charset="0"/>
              </a:rPr>
              <a:t>      </a:t>
            </a:r>
            <a:r>
              <a:rPr lang="en-US" altLang="zh-CN" sz="2400" b="0" err="1">
                <a:latin typeface="Comic Sans MS" panose="030F0702030302020204" pitchFamily="66" charset="0"/>
              </a:rPr>
              <a:t>V(mutex</a:t>
            </a:r>
            <a:r>
              <a:rPr lang="en-US" altLang="zh-CN" sz="2400" b="0">
                <a:latin typeface="Comic Sans MS" panose="030F0702030302020204" pitchFamily="66" charset="0"/>
              </a:rPr>
              <a:t>);</a:t>
            </a:r>
            <a:endParaRPr lang="en-US" altLang="zh-CN" sz="2400" b="0">
              <a:latin typeface="Comic Sans MS" panose="030F0702030302020204" pitchFamily="66" charset="0"/>
            </a:endParaRPr>
          </a:p>
          <a:p>
            <a:pPr>
              <a:lnSpc>
                <a:spcPct val="40000"/>
              </a:lnSpc>
              <a:spcBef>
                <a:spcPct val="50000"/>
              </a:spcBef>
            </a:pPr>
            <a:r>
              <a:rPr lang="en-US" altLang="zh-CN" sz="2400" b="0">
                <a:latin typeface="Comic Sans MS" panose="030F0702030302020204" pitchFamily="66" charset="0"/>
              </a:rPr>
              <a:t>      V(S2)</a:t>
            </a:r>
            <a:endParaRPr lang="en-US" altLang="zh-CN" sz="2400" b="0">
              <a:latin typeface="Comic Sans MS" panose="030F0702030302020204" pitchFamily="66" charset="0"/>
            </a:endParaRPr>
          </a:p>
          <a:p>
            <a:pPr>
              <a:lnSpc>
                <a:spcPct val="40000"/>
              </a:lnSpc>
              <a:spcBef>
                <a:spcPct val="50000"/>
              </a:spcBef>
            </a:pPr>
            <a:r>
              <a:rPr lang="en-US" altLang="zh-CN" sz="2400" b="0">
                <a:latin typeface="Comic Sans MS" panose="030F0702030302020204" pitchFamily="66" charset="0"/>
              </a:rPr>
              <a:t>    end</a:t>
            </a:r>
            <a:endParaRPr lang="en-US" altLang="zh-CN" sz="2400" b="0">
              <a:latin typeface="Comic Sans MS" panose="030F0702030302020204" pitchFamily="66" charset="0"/>
            </a:endParaRPr>
          </a:p>
        </p:txBody>
      </p:sp>
      <p:sp>
        <p:nvSpPr>
          <p:cNvPr id="92165" name="文本框 92164"/>
          <p:cNvSpPr txBox="1"/>
          <p:nvPr/>
        </p:nvSpPr>
        <p:spPr>
          <a:xfrm>
            <a:off x="4751388" y="2889250"/>
            <a:ext cx="4105275" cy="3341688"/>
          </a:xfrm>
          <a:prstGeom prst="rect">
            <a:avLst/>
          </a:prstGeom>
          <a:noFill/>
          <a:ln w="9525">
            <a:noFill/>
          </a:ln>
        </p:spPr>
        <p:txBody>
          <a:bodyPr>
            <a:spAutoFit/>
          </a:bodyPr>
          <a:p>
            <a:pPr>
              <a:lnSpc>
                <a:spcPct val="80000"/>
              </a:lnSpc>
              <a:spcBef>
                <a:spcPct val="50000"/>
              </a:spcBef>
            </a:pPr>
            <a:r>
              <a:rPr lang="en-US" altLang="zh-CN" sz="2400" b="0">
                <a:latin typeface="Comic Sans MS" panose="030F0702030302020204" pitchFamily="66" charset="0"/>
              </a:rPr>
              <a:t>Procedure consumer</a:t>
            </a:r>
            <a:endParaRPr lang="en-US" altLang="zh-CN" sz="2400" b="0">
              <a:latin typeface="Comic Sans MS" panose="030F0702030302020204" pitchFamily="66" charset="0"/>
            </a:endParaRPr>
          </a:p>
          <a:p>
            <a:pPr>
              <a:lnSpc>
                <a:spcPct val="40000"/>
              </a:lnSpc>
              <a:spcBef>
                <a:spcPct val="50000"/>
              </a:spcBef>
            </a:pPr>
            <a:r>
              <a:rPr lang="en-US" altLang="zh-CN" sz="2400" b="0">
                <a:latin typeface="Comic Sans MS" panose="030F0702030302020204" pitchFamily="66" charset="0"/>
              </a:rPr>
              <a:t>  cycle</a:t>
            </a:r>
            <a:endParaRPr lang="en-US" altLang="zh-CN" sz="2400" b="0">
              <a:latin typeface="Comic Sans MS" panose="030F0702030302020204" pitchFamily="66" charset="0"/>
            </a:endParaRPr>
          </a:p>
          <a:p>
            <a:pPr>
              <a:lnSpc>
                <a:spcPct val="40000"/>
              </a:lnSpc>
              <a:spcBef>
                <a:spcPct val="50000"/>
              </a:spcBef>
            </a:pPr>
            <a:r>
              <a:rPr lang="en-US" altLang="zh-CN" sz="2400" b="0">
                <a:latin typeface="Comic Sans MS" panose="030F0702030302020204" pitchFamily="66" charset="0"/>
              </a:rPr>
              <a:t>     P(s2);</a:t>
            </a:r>
            <a:endParaRPr lang="en-US" altLang="zh-CN" sz="2400" b="0">
              <a:latin typeface="Comic Sans MS" panose="030F0702030302020204" pitchFamily="66" charset="0"/>
            </a:endParaRPr>
          </a:p>
          <a:p>
            <a:pPr>
              <a:lnSpc>
                <a:spcPct val="40000"/>
              </a:lnSpc>
              <a:spcBef>
                <a:spcPct val="50000"/>
              </a:spcBef>
            </a:pPr>
            <a:r>
              <a:rPr lang="en-US" altLang="zh-CN" sz="2400" b="0">
                <a:latin typeface="Comic Sans MS" panose="030F0702030302020204" pitchFamily="66" charset="0"/>
              </a:rPr>
              <a:t>     </a:t>
            </a:r>
            <a:r>
              <a:rPr lang="en-US" altLang="zh-CN" sz="2400" b="0" err="1">
                <a:latin typeface="Comic Sans MS" panose="030F0702030302020204" pitchFamily="66" charset="0"/>
              </a:rPr>
              <a:t>P(mutex</a:t>
            </a:r>
            <a:r>
              <a:rPr lang="en-US" altLang="zh-CN" sz="2400" b="0">
                <a:latin typeface="Comic Sans MS" panose="030F0702030302020204" pitchFamily="66" charset="0"/>
              </a:rPr>
              <a:t>);</a:t>
            </a:r>
            <a:endParaRPr lang="en-US" altLang="zh-CN" sz="2400" b="0">
              <a:latin typeface="Comic Sans MS" panose="030F0702030302020204" pitchFamily="66" charset="0"/>
            </a:endParaRPr>
          </a:p>
          <a:p>
            <a:pPr>
              <a:lnSpc>
                <a:spcPct val="40000"/>
              </a:lnSpc>
              <a:spcBef>
                <a:spcPct val="50000"/>
              </a:spcBef>
            </a:pPr>
            <a:r>
              <a:rPr lang="en-US" altLang="zh-CN" sz="2400" b="0">
                <a:latin typeface="Comic Sans MS" panose="030F0702030302020204" pitchFamily="66" charset="0"/>
              </a:rPr>
              <a:t>     x:=</a:t>
            </a:r>
            <a:r>
              <a:rPr lang="en-US" altLang="zh-CN" sz="2400" b="0" err="1">
                <a:latin typeface="Comic Sans MS" panose="030F0702030302020204" pitchFamily="66" charset="0"/>
              </a:rPr>
              <a:t>B[out</a:t>
            </a:r>
            <a:r>
              <a:rPr lang="en-US" altLang="zh-CN" sz="2400" b="0">
                <a:latin typeface="Comic Sans MS" panose="030F0702030302020204" pitchFamily="66" charset="0"/>
              </a:rPr>
              <a:t>];</a:t>
            </a:r>
            <a:endParaRPr lang="en-US" altLang="zh-CN" sz="2400" b="0">
              <a:latin typeface="Comic Sans MS" panose="030F0702030302020204" pitchFamily="66" charset="0"/>
            </a:endParaRPr>
          </a:p>
          <a:p>
            <a:pPr>
              <a:lnSpc>
                <a:spcPct val="40000"/>
              </a:lnSpc>
              <a:spcBef>
                <a:spcPct val="50000"/>
              </a:spcBef>
            </a:pPr>
            <a:r>
              <a:rPr lang="en-US" altLang="zh-CN" sz="2400" b="0">
                <a:latin typeface="Comic Sans MS" panose="030F0702030302020204" pitchFamily="66" charset="0"/>
              </a:rPr>
              <a:t>     out:=(out+1)mod k;</a:t>
            </a:r>
            <a:endParaRPr lang="en-US" altLang="zh-CN" sz="2400" b="0">
              <a:latin typeface="Comic Sans MS" panose="030F0702030302020204" pitchFamily="66" charset="0"/>
            </a:endParaRPr>
          </a:p>
          <a:p>
            <a:pPr>
              <a:lnSpc>
                <a:spcPct val="40000"/>
              </a:lnSpc>
              <a:spcBef>
                <a:spcPct val="50000"/>
              </a:spcBef>
            </a:pPr>
            <a:r>
              <a:rPr lang="en-US" altLang="zh-CN" sz="2400" b="0">
                <a:latin typeface="Comic Sans MS" panose="030F0702030302020204" pitchFamily="66" charset="0"/>
              </a:rPr>
              <a:t>     </a:t>
            </a:r>
            <a:r>
              <a:rPr lang="en-US" altLang="zh-CN" sz="2400" b="0" err="1">
                <a:latin typeface="Comic Sans MS" panose="030F0702030302020204" pitchFamily="66" charset="0"/>
              </a:rPr>
              <a:t>V(mutex</a:t>
            </a:r>
            <a:r>
              <a:rPr lang="en-US" altLang="zh-CN" sz="2400" b="0">
                <a:latin typeface="Comic Sans MS" panose="030F0702030302020204" pitchFamily="66" charset="0"/>
              </a:rPr>
              <a:t>);</a:t>
            </a:r>
            <a:endParaRPr lang="en-US" altLang="zh-CN" sz="2400" b="0">
              <a:latin typeface="Comic Sans MS" panose="030F0702030302020204" pitchFamily="66" charset="0"/>
            </a:endParaRPr>
          </a:p>
          <a:p>
            <a:pPr>
              <a:lnSpc>
                <a:spcPct val="40000"/>
              </a:lnSpc>
              <a:spcBef>
                <a:spcPct val="50000"/>
              </a:spcBef>
            </a:pPr>
            <a:r>
              <a:rPr lang="en-US" altLang="zh-CN" sz="2400" b="0">
                <a:latin typeface="Comic Sans MS" panose="030F0702030302020204" pitchFamily="66" charset="0"/>
              </a:rPr>
              <a:t>     V(S1);</a:t>
            </a:r>
            <a:endParaRPr lang="en-US" altLang="zh-CN" sz="2400" b="0">
              <a:latin typeface="Comic Sans MS" panose="030F0702030302020204" pitchFamily="66" charset="0"/>
            </a:endParaRPr>
          </a:p>
          <a:p>
            <a:pPr>
              <a:lnSpc>
                <a:spcPct val="40000"/>
              </a:lnSpc>
              <a:spcBef>
                <a:spcPct val="50000"/>
              </a:spcBef>
            </a:pPr>
            <a:r>
              <a:rPr lang="en-US" altLang="zh-CN" sz="2400" b="0">
                <a:latin typeface="Comic Sans MS" panose="030F0702030302020204" pitchFamily="66" charset="0"/>
              </a:rPr>
              <a:t>     consume x;</a:t>
            </a:r>
            <a:endParaRPr lang="en-US" altLang="zh-CN" sz="2400" b="0">
              <a:latin typeface="Comic Sans MS" panose="030F0702030302020204" pitchFamily="66" charset="0"/>
            </a:endParaRPr>
          </a:p>
          <a:p>
            <a:pPr>
              <a:lnSpc>
                <a:spcPct val="40000"/>
              </a:lnSpc>
              <a:spcBef>
                <a:spcPct val="50000"/>
              </a:spcBef>
            </a:pPr>
            <a:r>
              <a:rPr lang="en-US" altLang="zh-CN" sz="2400" b="0">
                <a:latin typeface="Comic Sans MS" panose="030F0702030302020204" pitchFamily="66" charset="0"/>
              </a:rPr>
              <a:t>  end;</a:t>
            </a:r>
            <a:endParaRPr lang="en-US" altLang="zh-CN" sz="2400" b="0">
              <a:latin typeface="Comic Sans MS" panose="030F0702030302020204" pitchFamily="66"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标题 12289"/>
          <p:cNvSpPr>
            <a:spLocks noGrp="1"/>
          </p:cNvSpPr>
          <p:nvPr>
            <p:ph type="title"/>
          </p:nvPr>
        </p:nvSpPr>
        <p:spPr/>
        <p:txBody>
          <a:bodyPr anchor="b"/>
          <a:p>
            <a:r>
              <a:rPr lang="en-US" altLang="zh-CN" b="1"/>
              <a:t>4.1.3 </a:t>
            </a:r>
            <a:r>
              <a:rPr lang="zh-CN" altLang="en-US" b="1"/>
              <a:t>并发程序及其特性</a:t>
            </a:r>
            <a:endParaRPr lang="zh-CN" altLang="en-US" b="1"/>
          </a:p>
        </p:txBody>
      </p:sp>
      <p:sp>
        <p:nvSpPr>
          <p:cNvPr id="12291" name="文本占位符 12290"/>
          <p:cNvSpPr>
            <a:spLocks noGrp="1"/>
          </p:cNvSpPr>
          <p:nvPr>
            <p:ph type="body" idx="1"/>
          </p:nvPr>
        </p:nvSpPr>
        <p:spPr/>
        <p:txBody>
          <a:bodyPr/>
          <a:p>
            <a:r>
              <a:rPr lang="en-US" altLang="zh-CN" b="1"/>
              <a:t>4.1.3.2 </a:t>
            </a:r>
            <a:r>
              <a:rPr lang="zh-CN" altLang="en-US" b="1"/>
              <a:t>并发程序的特性</a:t>
            </a:r>
            <a:endParaRPr lang="zh-CN" altLang="en-US" b="1"/>
          </a:p>
          <a:p>
            <a:pPr lvl="1"/>
            <a:r>
              <a:rPr lang="zh-CN" altLang="en-US" b="1"/>
              <a:t>（</a:t>
            </a:r>
            <a:r>
              <a:rPr lang="en-US" altLang="zh-CN" b="1"/>
              <a:t>1</a:t>
            </a:r>
            <a:r>
              <a:rPr lang="zh-CN" altLang="en-US" b="1"/>
              <a:t>）间断性：程序交叉执行。</a:t>
            </a:r>
            <a:endParaRPr lang="zh-CN" altLang="en-US" b="1"/>
          </a:p>
          <a:p>
            <a:pPr lvl="1"/>
            <a:r>
              <a:rPr lang="zh-CN" altLang="en-US" b="1"/>
              <a:t>（</a:t>
            </a:r>
            <a:r>
              <a:rPr lang="en-US" altLang="zh-CN" b="1"/>
              <a:t>2</a:t>
            </a:r>
            <a:r>
              <a:rPr lang="zh-CN" altLang="en-US" b="1"/>
              <a:t>）非封闭性：一个进程的运行环境可能被其它进程所改变，从而相互影响。</a:t>
            </a:r>
            <a:endParaRPr lang="zh-CN" altLang="en-US" b="1"/>
          </a:p>
          <a:p>
            <a:pPr lvl="1"/>
            <a:r>
              <a:rPr lang="zh-CN" altLang="en-US" b="1"/>
              <a:t>（</a:t>
            </a:r>
            <a:r>
              <a:rPr lang="en-US" altLang="zh-CN" b="1"/>
              <a:t>3</a:t>
            </a:r>
            <a:r>
              <a:rPr lang="zh-CN" altLang="en-US" b="1"/>
              <a:t>）不可再现性：由于交叉的随机性，并发程序的多次执行可能对应不同的交叉，因而不能期望重新运行的程序能够再现上次运行的结果。</a:t>
            </a:r>
            <a:endParaRPr lang="zh-CN" altLang="en-US" b="1"/>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6" name="标题 93185"/>
          <p:cNvSpPr>
            <a:spLocks noGrp="1"/>
          </p:cNvSpPr>
          <p:nvPr>
            <p:ph type="title"/>
          </p:nvPr>
        </p:nvSpPr>
        <p:spPr/>
        <p:txBody>
          <a:bodyPr anchor="b"/>
          <a:p>
            <a:r>
              <a:rPr lang="zh-CN" altLang="en-US" b="1"/>
              <a:t>程序</a:t>
            </a:r>
            <a:endParaRPr lang="zh-CN" altLang="en-US" b="1"/>
          </a:p>
        </p:txBody>
      </p:sp>
      <p:sp>
        <p:nvSpPr>
          <p:cNvPr id="93187" name="文本框 93186"/>
          <p:cNvSpPr txBox="1"/>
          <p:nvPr/>
        </p:nvSpPr>
        <p:spPr>
          <a:xfrm>
            <a:off x="838200" y="2133600"/>
            <a:ext cx="7543800" cy="4181475"/>
          </a:xfrm>
          <a:prstGeom prst="rect">
            <a:avLst/>
          </a:prstGeom>
          <a:noFill/>
          <a:ln w="9525">
            <a:noFill/>
          </a:ln>
        </p:spPr>
        <p:txBody>
          <a:bodyPr>
            <a:spAutoFit/>
          </a:bodyPr>
          <a:p>
            <a:pPr>
              <a:lnSpc>
                <a:spcPct val="80000"/>
              </a:lnSpc>
              <a:spcBef>
                <a:spcPct val="50000"/>
              </a:spcBef>
            </a:pPr>
            <a:r>
              <a:rPr lang="en-US" altLang="zh-CN" sz="2400">
                <a:latin typeface="Comic Sans MS" panose="030F0702030302020204" pitchFamily="66" charset="0"/>
              </a:rPr>
              <a:t>Begin</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S1.value:=k; S2.value:=0;</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mutex.value:=1;</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in:=0; out:=0;</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Cobegin</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P1: producer; …… , Pm: producer;</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C1: consumer; ……, Cn: consumer;</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    Coend;</a:t>
            </a:r>
            <a:endParaRPr lang="en-US" altLang="zh-CN" sz="2400">
              <a:latin typeface="Comic Sans MS" panose="030F0702030302020204" pitchFamily="66" charset="0"/>
            </a:endParaRPr>
          </a:p>
          <a:p>
            <a:pPr>
              <a:lnSpc>
                <a:spcPct val="80000"/>
              </a:lnSpc>
              <a:spcBef>
                <a:spcPct val="50000"/>
              </a:spcBef>
            </a:pPr>
            <a:r>
              <a:rPr lang="en-US" altLang="zh-CN" sz="2400">
                <a:latin typeface="Comic Sans MS" panose="030F0702030302020204" pitchFamily="66" charset="0"/>
              </a:rPr>
              <a:t>End.</a:t>
            </a:r>
            <a:endParaRPr lang="en-US" altLang="zh-CN" sz="2400">
              <a:latin typeface="Comic Sans MS" panose="030F0702030302020204" pitchFamily="66" charset="0"/>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0" name="标题 94209"/>
          <p:cNvSpPr>
            <a:spLocks noGrp="1"/>
          </p:cNvSpPr>
          <p:nvPr>
            <p:ph type="title"/>
          </p:nvPr>
        </p:nvSpPr>
        <p:spPr/>
        <p:txBody>
          <a:bodyPr anchor="b"/>
          <a:p>
            <a:r>
              <a:rPr lang="zh-CN" altLang="en-US" b="1"/>
              <a:t>并发性提高策略</a:t>
            </a:r>
            <a:endParaRPr lang="zh-CN" altLang="en-US" b="1"/>
          </a:p>
        </p:txBody>
      </p:sp>
      <p:sp>
        <p:nvSpPr>
          <p:cNvPr id="94211" name="文本框 94210"/>
          <p:cNvSpPr txBox="1"/>
          <p:nvPr/>
        </p:nvSpPr>
        <p:spPr>
          <a:xfrm>
            <a:off x="762000" y="2133600"/>
            <a:ext cx="7772400" cy="579438"/>
          </a:xfrm>
          <a:prstGeom prst="rect">
            <a:avLst/>
          </a:prstGeom>
          <a:noFill/>
          <a:ln w="9525">
            <a:noFill/>
          </a:ln>
        </p:spPr>
        <p:txBody>
          <a:bodyPr>
            <a:spAutoFit/>
          </a:bodyPr>
          <a:p>
            <a:pPr>
              <a:spcBef>
                <a:spcPct val="50000"/>
              </a:spcBef>
            </a:pPr>
            <a:r>
              <a:rPr lang="zh-CN" altLang="en-US" sz="3200">
                <a:latin typeface="Times New Roman" panose="02020603050405020304" pitchFamily="18" charset="0"/>
              </a:rPr>
              <a:t>生产者和消费者：不操作</a:t>
            </a:r>
            <a:r>
              <a:rPr lang="en-US" altLang="zh-CN" sz="3200">
                <a:latin typeface="Comic Sans MS" panose="030F0702030302020204" pitchFamily="66" charset="0"/>
              </a:rPr>
              <a:t>B</a:t>
            </a:r>
            <a:r>
              <a:rPr lang="zh-CN" altLang="en-US" sz="3200">
                <a:latin typeface="Times New Roman" panose="02020603050405020304" pitchFamily="18" charset="0"/>
              </a:rPr>
              <a:t>的相同分量</a:t>
            </a:r>
            <a:endParaRPr lang="zh-CN" altLang="en-US" sz="2400" b="0">
              <a:latin typeface="Times New Roman" panose="02020603050405020304" pitchFamily="18" charset="0"/>
            </a:endParaRPr>
          </a:p>
        </p:txBody>
      </p:sp>
      <p:sp>
        <p:nvSpPr>
          <p:cNvPr id="94212" name="文本框 94211"/>
          <p:cNvSpPr txBox="1"/>
          <p:nvPr/>
        </p:nvSpPr>
        <p:spPr>
          <a:xfrm>
            <a:off x="838200" y="3184525"/>
            <a:ext cx="3810000" cy="1311275"/>
          </a:xfrm>
          <a:prstGeom prst="rect">
            <a:avLst/>
          </a:prstGeom>
          <a:noFill/>
          <a:ln w="9525">
            <a:noFill/>
          </a:ln>
        </p:spPr>
        <p:txBody>
          <a:bodyPr>
            <a:spAutoFit/>
          </a:bodyPr>
          <a:p>
            <a:pPr>
              <a:spcBef>
                <a:spcPct val="50000"/>
              </a:spcBef>
            </a:pPr>
            <a:r>
              <a:rPr lang="zh-CN" altLang="en-US" sz="3200">
                <a:latin typeface="Times New Roman" panose="02020603050405020304" pitchFamily="18" charset="0"/>
              </a:rPr>
              <a:t>生产者的共享变量</a:t>
            </a:r>
            <a:r>
              <a:rPr lang="zh-CN" altLang="en-US" sz="3200" b="0">
                <a:latin typeface="Times New Roman" panose="02020603050405020304" pitchFamily="18" charset="0"/>
              </a:rPr>
              <a:t>：</a:t>
            </a:r>
            <a:endParaRPr lang="zh-CN" altLang="en-US" sz="3200" b="0">
              <a:latin typeface="Times New Roman" panose="02020603050405020304" pitchFamily="18" charset="0"/>
            </a:endParaRPr>
          </a:p>
          <a:p>
            <a:pPr>
              <a:spcBef>
                <a:spcPct val="50000"/>
              </a:spcBef>
            </a:pPr>
            <a:r>
              <a:rPr lang="zh-CN" altLang="en-US" sz="3200" b="0">
                <a:latin typeface="Times New Roman" panose="02020603050405020304" pitchFamily="18" charset="0"/>
              </a:rPr>
              <a:t>       </a:t>
            </a:r>
            <a:r>
              <a:rPr lang="en-US" altLang="zh-CN" sz="3200" b="0">
                <a:latin typeface="Comic Sans MS" panose="030F0702030302020204" pitchFamily="66" charset="0"/>
              </a:rPr>
              <a:t>B[in], in</a:t>
            </a:r>
            <a:endParaRPr lang="en-US" altLang="zh-CN" sz="2400" b="0">
              <a:latin typeface="Comic Sans MS" panose="030F0702030302020204" pitchFamily="66" charset="0"/>
            </a:endParaRPr>
          </a:p>
        </p:txBody>
      </p:sp>
      <p:sp>
        <p:nvSpPr>
          <p:cNvPr id="94213" name="文本框 94212"/>
          <p:cNvSpPr txBox="1"/>
          <p:nvPr/>
        </p:nvSpPr>
        <p:spPr>
          <a:xfrm>
            <a:off x="4724400" y="3184525"/>
            <a:ext cx="3505200" cy="1311275"/>
          </a:xfrm>
          <a:prstGeom prst="rect">
            <a:avLst/>
          </a:prstGeom>
          <a:noFill/>
          <a:ln w="9525">
            <a:noFill/>
          </a:ln>
        </p:spPr>
        <p:txBody>
          <a:bodyPr>
            <a:spAutoFit/>
          </a:bodyPr>
          <a:p>
            <a:pPr>
              <a:spcBef>
                <a:spcPct val="50000"/>
              </a:spcBef>
            </a:pPr>
            <a:r>
              <a:rPr lang="zh-CN" altLang="en-US" sz="3200">
                <a:latin typeface="Times New Roman" panose="02020603050405020304" pitchFamily="18" charset="0"/>
              </a:rPr>
              <a:t>消费者的共享变量</a:t>
            </a:r>
            <a:r>
              <a:rPr lang="zh-CN" altLang="en-US" sz="3200" b="0">
                <a:latin typeface="Times New Roman" panose="02020603050405020304" pitchFamily="18" charset="0"/>
              </a:rPr>
              <a:t>：</a:t>
            </a:r>
            <a:endParaRPr lang="zh-CN" altLang="en-US" sz="3200" b="0">
              <a:latin typeface="Times New Roman" panose="02020603050405020304" pitchFamily="18" charset="0"/>
            </a:endParaRPr>
          </a:p>
          <a:p>
            <a:pPr>
              <a:spcBef>
                <a:spcPct val="50000"/>
              </a:spcBef>
            </a:pPr>
            <a:r>
              <a:rPr lang="zh-CN" altLang="en-US" sz="3200" b="0">
                <a:latin typeface="Times New Roman" panose="02020603050405020304" pitchFamily="18" charset="0"/>
              </a:rPr>
              <a:t>      </a:t>
            </a:r>
            <a:r>
              <a:rPr lang="en-US" altLang="zh-CN" sz="3200" b="0">
                <a:latin typeface="Comic Sans MS" panose="030F0702030302020204" pitchFamily="66" charset="0"/>
              </a:rPr>
              <a:t>B[out], out</a:t>
            </a:r>
            <a:endParaRPr lang="en-US" altLang="zh-CN" sz="3200" b="0">
              <a:latin typeface="Times New Roman" panose="02020603050405020304" pitchFamily="18" charset="0"/>
            </a:endParaRPr>
          </a:p>
        </p:txBody>
      </p:sp>
      <p:sp>
        <p:nvSpPr>
          <p:cNvPr id="94214" name="文本框 94213"/>
          <p:cNvSpPr txBox="1"/>
          <p:nvPr/>
        </p:nvSpPr>
        <p:spPr>
          <a:xfrm>
            <a:off x="838200" y="4784725"/>
            <a:ext cx="7543800" cy="1311275"/>
          </a:xfrm>
          <a:prstGeom prst="rect">
            <a:avLst/>
          </a:prstGeom>
          <a:noFill/>
          <a:ln w="9525">
            <a:noFill/>
          </a:ln>
        </p:spPr>
        <p:txBody>
          <a:bodyPr>
            <a:spAutoFit/>
          </a:bodyPr>
          <a:p>
            <a:pPr>
              <a:spcBef>
                <a:spcPct val="50000"/>
              </a:spcBef>
            </a:pPr>
            <a:r>
              <a:rPr lang="en-US" altLang="zh-CN" sz="3200" b="0">
                <a:latin typeface="Comic Sans MS" panose="030F0702030302020204" pitchFamily="66" charset="0"/>
              </a:rPr>
              <a:t>in=out: </a:t>
            </a:r>
            <a:r>
              <a:rPr lang="zh-CN" altLang="en-US" sz="3200" b="0">
                <a:latin typeface="Comic Sans MS" panose="030F0702030302020204" pitchFamily="66" charset="0"/>
              </a:rPr>
              <a:t>满或空</a:t>
            </a:r>
            <a:r>
              <a:rPr lang="en-US" altLang="zh-CN" sz="3200" b="0">
                <a:latin typeface="Comic Sans MS" panose="030F0702030302020204" pitchFamily="66" charset="0"/>
              </a:rPr>
              <a:t>,</a:t>
            </a:r>
            <a:endParaRPr lang="en-US" altLang="zh-CN" sz="3200" b="0">
              <a:latin typeface="Comic Sans MS" panose="030F0702030302020204" pitchFamily="66" charset="0"/>
            </a:endParaRPr>
          </a:p>
          <a:p>
            <a:pPr>
              <a:spcBef>
                <a:spcPct val="50000"/>
              </a:spcBef>
            </a:pPr>
            <a:r>
              <a:rPr lang="en-US" altLang="zh-CN" sz="3200" b="0">
                <a:latin typeface="Comic Sans MS" panose="030F0702030302020204" pitchFamily="66" charset="0"/>
              </a:rPr>
              <a:t>Var mutex1,mutex2:semaphore; (init 1)</a:t>
            </a:r>
            <a:endParaRPr lang="en-US" altLang="zh-CN" sz="3200" b="0">
              <a:latin typeface="Times New Roman" panose="02020603050405020304" pitchFamily="18" charset="0"/>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5234" name="标题 95233"/>
          <p:cNvSpPr>
            <a:spLocks noGrp="1"/>
          </p:cNvSpPr>
          <p:nvPr>
            <p:ph type="title"/>
          </p:nvPr>
        </p:nvSpPr>
        <p:spPr/>
        <p:txBody>
          <a:bodyPr anchor="b"/>
          <a:p>
            <a:r>
              <a:rPr lang="zh-CN" altLang="en-US" b="1"/>
              <a:t>并发性提高策略</a:t>
            </a:r>
            <a:endParaRPr lang="zh-CN" altLang="en-US" b="1"/>
          </a:p>
        </p:txBody>
      </p:sp>
      <p:sp>
        <p:nvSpPr>
          <p:cNvPr id="95235" name="文本框 95234"/>
          <p:cNvSpPr txBox="1"/>
          <p:nvPr/>
        </p:nvSpPr>
        <p:spPr>
          <a:xfrm>
            <a:off x="838200" y="2070100"/>
            <a:ext cx="7543800" cy="4254500"/>
          </a:xfrm>
          <a:prstGeom prst="rect">
            <a:avLst/>
          </a:prstGeom>
          <a:noFill/>
          <a:ln w="9525">
            <a:noFill/>
          </a:ln>
        </p:spPr>
        <p:txBody>
          <a:bodyPr>
            <a:spAutoFit/>
          </a:bodyPr>
          <a:p>
            <a:pPr>
              <a:spcBef>
                <a:spcPct val="50000"/>
              </a:spcBef>
            </a:pPr>
            <a:r>
              <a:rPr lang="zh-CN" altLang="en-US" sz="2400" dirty="0">
                <a:latin typeface="Times New Roman" panose="02020603050405020304" pitchFamily="18" charset="0"/>
              </a:rPr>
              <a:t>生产者活动：                              消费者活动：</a:t>
            </a:r>
            <a:endParaRPr lang="zh-CN" altLang="en-US" sz="2400" b="0" dirty="0">
              <a:latin typeface="Times New Roman" panose="02020603050405020304" pitchFamily="18" charset="0"/>
            </a:endParaRPr>
          </a:p>
          <a:p>
            <a:pPr>
              <a:lnSpc>
                <a:spcPct val="80000"/>
              </a:lnSpc>
              <a:spcBef>
                <a:spcPct val="50000"/>
              </a:spcBef>
            </a:pPr>
            <a:r>
              <a:rPr lang="zh-CN" altLang="en-US" sz="2400" b="0" dirty="0">
                <a:latin typeface="Times New Roman" panose="02020603050405020304" pitchFamily="18" charset="0"/>
              </a:rPr>
              <a:t>        </a:t>
            </a:r>
            <a:r>
              <a:rPr lang="zh-CN" altLang="en-US" sz="2400" dirty="0">
                <a:latin typeface="Comic Sans MS" panose="030F0702030302020204" pitchFamily="66" charset="0"/>
              </a:rPr>
              <a:t>Repeat                   Repeat</a:t>
            </a:r>
            <a:endParaRPr lang="zh-CN" altLang="en-US" sz="2400" dirty="0">
              <a:latin typeface="Times New Roman" panose="02020603050405020304" pitchFamily="18" charset="0"/>
            </a:endParaRPr>
          </a:p>
          <a:p>
            <a:pPr>
              <a:lnSpc>
                <a:spcPct val="80000"/>
              </a:lnSpc>
              <a:spcBef>
                <a:spcPct val="50000"/>
              </a:spcBef>
            </a:pPr>
            <a:r>
              <a:rPr lang="zh-CN" altLang="en-US" sz="2400" b="0" dirty="0">
                <a:latin typeface="Times New Roman" panose="02020603050405020304" pitchFamily="18" charset="0"/>
              </a:rPr>
              <a:t>             </a:t>
            </a:r>
            <a:r>
              <a:rPr lang="zh-CN" altLang="en-US" sz="2400" dirty="0">
                <a:latin typeface="Times New Roman" panose="02020603050405020304" pitchFamily="18" charset="0"/>
              </a:rPr>
              <a:t>加工一件物品</a:t>
            </a:r>
            <a:r>
              <a:rPr lang="zh-CN" altLang="en-US" sz="2400" b="0" dirty="0">
                <a:latin typeface="Times New Roman" panose="02020603050405020304" pitchFamily="18" charset="0"/>
              </a:rPr>
              <a:t>                      </a:t>
            </a:r>
            <a:r>
              <a:rPr lang="zh-CN" altLang="en-US" sz="2400" b="0" dirty="0">
                <a:latin typeface="Comic Sans MS" panose="030F0702030302020204" pitchFamily="66" charset="0"/>
              </a:rPr>
              <a:t>P(S2)</a:t>
            </a:r>
            <a:endParaRPr lang="zh-CN" altLang="en-US" sz="2400" b="0" dirty="0">
              <a:latin typeface="Times New Roman" panose="02020603050405020304" pitchFamily="18" charset="0"/>
            </a:endParaRPr>
          </a:p>
          <a:p>
            <a:pPr>
              <a:lnSpc>
                <a:spcPct val="80000"/>
              </a:lnSpc>
              <a:spcBef>
                <a:spcPct val="50000"/>
              </a:spcBef>
            </a:pPr>
            <a:r>
              <a:rPr lang="zh-CN" altLang="en-US" sz="2400" b="0" dirty="0">
                <a:latin typeface="Times New Roman" panose="02020603050405020304" pitchFamily="18" charset="0"/>
              </a:rPr>
              <a:t>             </a:t>
            </a:r>
            <a:r>
              <a:rPr lang="zh-CN" altLang="en-US" sz="2400" b="0" dirty="0">
                <a:latin typeface="Comic Sans MS" panose="030F0702030302020204" pitchFamily="66" charset="0"/>
              </a:rPr>
              <a:t>P(S1)</a:t>
            </a:r>
            <a:r>
              <a:rPr lang="zh-CN" altLang="en-US" sz="2400" b="0" dirty="0">
                <a:latin typeface="Times New Roman" panose="02020603050405020304" pitchFamily="18" charset="0"/>
              </a:rPr>
              <a:t>                                     </a:t>
            </a:r>
            <a:r>
              <a:rPr lang="zh-CN" altLang="en-US" sz="2400" b="0" dirty="0">
                <a:latin typeface="Comic Sans MS" panose="030F0702030302020204" pitchFamily="66" charset="0"/>
              </a:rPr>
              <a:t>P(</a:t>
            </a:r>
            <a:r>
              <a:rPr lang="zh-CN" altLang="en-US" sz="2400" b="0" dirty="0">
                <a:solidFill>
                  <a:schemeClr val="tx2"/>
                </a:solidFill>
                <a:latin typeface="Comic Sans MS" panose="030F0702030302020204" pitchFamily="66" charset="0"/>
              </a:rPr>
              <a:t>mutex2</a:t>
            </a:r>
            <a:r>
              <a:rPr lang="zh-CN" altLang="en-US" sz="2400" b="0" dirty="0">
                <a:latin typeface="Comic Sans MS" panose="030F0702030302020204" pitchFamily="66" charset="0"/>
              </a:rPr>
              <a:t>)</a:t>
            </a:r>
            <a:endParaRPr lang="zh-CN" altLang="en-US" sz="2400" b="0" dirty="0">
              <a:latin typeface="Times New Roman" panose="02020603050405020304" pitchFamily="18" charset="0"/>
            </a:endParaRPr>
          </a:p>
          <a:p>
            <a:pPr>
              <a:lnSpc>
                <a:spcPct val="80000"/>
              </a:lnSpc>
              <a:spcBef>
                <a:spcPct val="50000"/>
              </a:spcBef>
            </a:pPr>
            <a:r>
              <a:rPr lang="zh-CN" altLang="en-US" sz="2400" b="0" dirty="0">
                <a:latin typeface="Times New Roman" panose="02020603050405020304" pitchFamily="18" charset="0"/>
              </a:rPr>
              <a:t>             </a:t>
            </a:r>
            <a:r>
              <a:rPr lang="zh-CN" altLang="en-US" sz="2400" b="0" dirty="0">
                <a:latin typeface="Comic Sans MS" panose="030F0702030302020204" pitchFamily="66" charset="0"/>
              </a:rPr>
              <a:t>P(</a:t>
            </a:r>
            <a:r>
              <a:rPr lang="zh-CN" altLang="en-US" sz="2400" b="0" dirty="0">
                <a:solidFill>
                  <a:schemeClr val="tx2"/>
                </a:solidFill>
                <a:latin typeface="Comic Sans MS" panose="030F0702030302020204" pitchFamily="66" charset="0"/>
              </a:rPr>
              <a:t>mutex1</a:t>
            </a:r>
            <a:r>
              <a:rPr lang="zh-CN" altLang="en-US" sz="2400" b="0" dirty="0">
                <a:latin typeface="Comic Sans MS" panose="030F0702030302020204" pitchFamily="66" charset="0"/>
              </a:rPr>
              <a:t>)</a:t>
            </a:r>
            <a:r>
              <a:rPr lang="zh-CN" altLang="en-US" sz="2400" b="0" dirty="0">
                <a:latin typeface="Times New Roman" panose="02020603050405020304" pitchFamily="18" charset="0"/>
              </a:rPr>
              <a:t>                            </a:t>
            </a:r>
            <a:r>
              <a:rPr lang="zh-CN" altLang="en-US" sz="2400" dirty="0">
                <a:latin typeface="Times New Roman" panose="02020603050405020304" pitchFamily="18" charset="0"/>
              </a:rPr>
              <a:t>箱中取一物品</a:t>
            </a:r>
            <a:endParaRPr lang="zh-CN" altLang="en-US" sz="2400" b="0" dirty="0">
              <a:latin typeface="Times New Roman" panose="02020603050405020304" pitchFamily="18" charset="0"/>
            </a:endParaRPr>
          </a:p>
          <a:p>
            <a:pPr>
              <a:lnSpc>
                <a:spcPct val="80000"/>
              </a:lnSpc>
              <a:spcBef>
                <a:spcPct val="50000"/>
              </a:spcBef>
            </a:pPr>
            <a:r>
              <a:rPr lang="zh-CN" altLang="en-US" sz="2400" b="0" dirty="0">
                <a:latin typeface="Times New Roman" panose="02020603050405020304" pitchFamily="18" charset="0"/>
              </a:rPr>
              <a:t>             </a:t>
            </a:r>
            <a:r>
              <a:rPr lang="zh-CN" altLang="en-US" sz="2400" dirty="0">
                <a:latin typeface="Times New Roman" panose="02020603050405020304" pitchFamily="18" charset="0"/>
              </a:rPr>
              <a:t>物品放入箱中</a:t>
            </a:r>
            <a:r>
              <a:rPr lang="zh-CN" altLang="en-US" sz="2400" b="0" dirty="0">
                <a:latin typeface="Times New Roman" panose="02020603050405020304" pitchFamily="18" charset="0"/>
              </a:rPr>
              <a:t>                      </a:t>
            </a:r>
            <a:r>
              <a:rPr lang="zh-CN" altLang="en-US" sz="2400" b="0" dirty="0">
                <a:latin typeface="Comic Sans MS" panose="030F0702030302020204" pitchFamily="66" charset="0"/>
              </a:rPr>
              <a:t>V(</a:t>
            </a:r>
            <a:r>
              <a:rPr lang="zh-CN" altLang="en-US" sz="2400" b="0" dirty="0">
                <a:solidFill>
                  <a:schemeClr val="tx2"/>
                </a:solidFill>
                <a:latin typeface="Comic Sans MS" panose="030F0702030302020204" pitchFamily="66" charset="0"/>
              </a:rPr>
              <a:t>mutex2</a:t>
            </a:r>
            <a:r>
              <a:rPr lang="zh-CN" altLang="en-US" sz="2400" b="0" dirty="0">
                <a:latin typeface="Comic Sans MS" panose="030F0702030302020204" pitchFamily="66" charset="0"/>
              </a:rPr>
              <a:t>)</a:t>
            </a:r>
            <a:endParaRPr lang="zh-CN" altLang="en-US" sz="2400" b="0" dirty="0">
              <a:latin typeface="Times New Roman" panose="02020603050405020304" pitchFamily="18" charset="0"/>
            </a:endParaRPr>
          </a:p>
          <a:p>
            <a:pPr>
              <a:lnSpc>
                <a:spcPct val="80000"/>
              </a:lnSpc>
              <a:spcBef>
                <a:spcPct val="50000"/>
              </a:spcBef>
            </a:pPr>
            <a:r>
              <a:rPr lang="zh-CN" altLang="en-US" sz="2400" b="0" dirty="0">
                <a:latin typeface="Times New Roman" panose="02020603050405020304" pitchFamily="18" charset="0"/>
              </a:rPr>
              <a:t>             </a:t>
            </a:r>
            <a:r>
              <a:rPr lang="zh-CN" altLang="en-US" sz="2400" b="0" dirty="0">
                <a:latin typeface="Comic Sans MS" panose="030F0702030302020204" pitchFamily="66" charset="0"/>
              </a:rPr>
              <a:t>V(</a:t>
            </a:r>
            <a:r>
              <a:rPr lang="zh-CN" altLang="en-US" sz="2400" b="0" dirty="0">
                <a:solidFill>
                  <a:schemeClr val="tx2"/>
                </a:solidFill>
                <a:latin typeface="Comic Sans MS" panose="030F0702030302020204" pitchFamily="66" charset="0"/>
              </a:rPr>
              <a:t>mutex1</a:t>
            </a:r>
            <a:r>
              <a:rPr lang="zh-CN" altLang="en-US" sz="2400" b="0" dirty="0">
                <a:latin typeface="Comic Sans MS" panose="030F0702030302020204" pitchFamily="66" charset="0"/>
              </a:rPr>
              <a:t>)</a:t>
            </a:r>
            <a:r>
              <a:rPr lang="zh-CN" altLang="en-US" sz="2400" b="0" dirty="0">
                <a:latin typeface="Times New Roman" panose="02020603050405020304" pitchFamily="18" charset="0"/>
              </a:rPr>
              <a:t>                            </a:t>
            </a:r>
            <a:r>
              <a:rPr lang="zh-CN" altLang="en-US" sz="2400" b="0" dirty="0">
                <a:latin typeface="Comic Sans MS" panose="030F0702030302020204" pitchFamily="66" charset="0"/>
              </a:rPr>
              <a:t>V(S1)</a:t>
            </a:r>
            <a:endParaRPr lang="zh-CN" altLang="en-US" sz="2400" b="0" dirty="0">
              <a:latin typeface="Times New Roman" panose="02020603050405020304" pitchFamily="18" charset="0"/>
            </a:endParaRPr>
          </a:p>
          <a:p>
            <a:pPr>
              <a:lnSpc>
                <a:spcPct val="80000"/>
              </a:lnSpc>
              <a:spcBef>
                <a:spcPct val="50000"/>
              </a:spcBef>
            </a:pPr>
            <a:r>
              <a:rPr lang="zh-CN" altLang="en-US" sz="2400" b="0" dirty="0">
                <a:latin typeface="Times New Roman" panose="02020603050405020304" pitchFamily="18" charset="0"/>
              </a:rPr>
              <a:t>             </a:t>
            </a:r>
            <a:r>
              <a:rPr lang="zh-CN" altLang="en-US" sz="2400" b="0" dirty="0">
                <a:latin typeface="Comic Sans MS" panose="030F0702030302020204" pitchFamily="66" charset="0"/>
              </a:rPr>
              <a:t>V(S2)</a:t>
            </a:r>
            <a:r>
              <a:rPr lang="zh-CN" altLang="en-US" sz="2400" b="0" dirty="0">
                <a:latin typeface="Times New Roman" panose="02020603050405020304" pitchFamily="18" charset="0"/>
              </a:rPr>
              <a:t>                                    </a:t>
            </a:r>
            <a:r>
              <a:rPr lang="zh-CN" altLang="en-US" sz="2400" dirty="0">
                <a:latin typeface="Times New Roman" panose="02020603050405020304" pitchFamily="18" charset="0"/>
              </a:rPr>
              <a:t>消耗这件物品</a:t>
            </a:r>
            <a:endParaRPr lang="zh-CN" altLang="en-US" sz="2400" b="0" dirty="0">
              <a:latin typeface="Times New Roman" panose="02020603050405020304" pitchFamily="18" charset="0"/>
            </a:endParaRPr>
          </a:p>
          <a:p>
            <a:pPr>
              <a:lnSpc>
                <a:spcPct val="80000"/>
              </a:lnSpc>
              <a:spcBef>
                <a:spcPct val="50000"/>
              </a:spcBef>
            </a:pPr>
            <a:r>
              <a:rPr lang="zh-CN" altLang="en-US" sz="2400" b="0" dirty="0">
                <a:latin typeface="Times New Roman" panose="02020603050405020304" pitchFamily="18" charset="0"/>
              </a:rPr>
              <a:t>         </a:t>
            </a:r>
            <a:r>
              <a:rPr lang="zh-CN" altLang="en-US" sz="2400" dirty="0">
                <a:latin typeface="Comic Sans MS" panose="030F0702030302020204" pitchFamily="66" charset="0"/>
              </a:rPr>
              <a:t>Until false               Until false</a:t>
            </a:r>
            <a:endParaRPr lang="zh-CN" altLang="en-US" sz="2400" dirty="0">
              <a:latin typeface="Comic Sans MS" panose="030F0702030302020204" pitchFamily="66" charset="0"/>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6258" name="标题 96257"/>
          <p:cNvSpPr>
            <a:spLocks noGrp="1"/>
          </p:cNvSpPr>
          <p:nvPr>
            <p:ph type="title"/>
          </p:nvPr>
        </p:nvSpPr>
        <p:spPr/>
        <p:txBody>
          <a:bodyPr anchor="b"/>
          <a:p>
            <a:r>
              <a:rPr lang="zh-CN" altLang="en-US" b="1"/>
              <a:t>例</a:t>
            </a:r>
            <a:r>
              <a:rPr lang="en-US" altLang="zh-CN" b="1"/>
              <a:t>2. </a:t>
            </a:r>
            <a:r>
              <a:rPr lang="zh-CN" altLang="en-US" b="1"/>
              <a:t>读者</a:t>
            </a:r>
            <a:r>
              <a:rPr lang="en-US" altLang="zh-CN" b="1"/>
              <a:t>/</a:t>
            </a:r>
            <a:r>
              <a:rPr lang="zh-CN" altLang="en-US" b="1"/>
              <a:t>写者问题</a:t>
            </a:r>
            <a:endParaRPr lang="zh-CN" altLang="en-US" b="1"/>
          </a:p>
        </p:txBody>
      </p:sp>
      <p:sp>
        <p:nvSpPr>
          <p:cNvPr id="96259" name="文本框 96258"/>
          <p:cNvSpPr txBox="1"/>
          <p:nvPr/>
        </p:nvSpPr>
        <p:spPr>
          <a:xfrm>
            <a:off x="838200" y="2209800"/>
            <a:ext cx="7696200" cy="2647950"/>
          </a:xfrm>
          <a:prstGeom prst="rect">
            <a:avLst/>
          </a:prstGeom>
          <a:noFill/>
          <a:ln w="9525">
            <a:noFill/>
          </a:ln>
        </p:spPr>
        <p:txBody>
          <a:bodyPr>
            <a:spAutoFit/>
          </a:bodyPr>
          <a:p>
            <a:pPr>
              <a:spcBef>
                <a:spcPct val="50000"/>
              </a:spcBef>
            </a:pPr>
            <a:r>
              <a:rPr lang="zh-CN" altLang="en-US" sz="2400" dirty="0">
                <a:latin typeface="Comic Sans MS" panose="030F0702030302020204" pitchFamily="66" charset="0"/>
              </a:rPr>
              <a:t>P. T. Courtois 1971</a:t>
            </a:r>
            <a:endParaRPr lang="zh-CN" altLang="en-US" sz="2400" dirty="0">
              <a:latin typeface="Comic Sans MS" panose="030F0702030302020204" pitchFamily="66" charset="0"/>
            </a:endParaRPr>
          </a:p>
          <a:p>
            <a:pPr>
              <a:spcBef>
                <a:spcPct val="50000"/>
              </a:spcBef>
            </a:pPr>
            <a:r>
              <a:rPr lang="zh-CN" altLang="en-US" sz="2400" dirty="0">
                <a:latin typeface="Comic Sans MS" panose="030F0702030302020204" pitchFamily="66" charset="0"/>
              </a:rPr>
              <a:t>Communication of the ACM, Vol.14, 667-669.</a:t>
            </a:r>
            <a:endParaRPr lang="zh-CN" altLang="en-US" sz="2400" dirty="0">
              <a:latin typeface="Comic Sans MS" panose="030F0702030302020204" pitchFamily="66" charset="0"/>
            </a:endParaRPr>
          </a:p>
          <a:p>
            <a:pPr>
              <a:spcBef>
                <a:spcPct val="50000"/>
              </a:spcBef>
            </a:pPr>
            <a:r>
              <a:rPr lang="zh-CN" altLang="en-US" sz="2400" dirty="0">
                <a:latin typeface="Comic Sans MS" panose="030F0702030302020204" pitchFamily="66" charset="0"/>
              </a:rPr>
              <a:t>ACM: Association for Computing Machinery</a:t>
            </a:r>
            <a:endParaRPr lang="zh-CN" altLang="en-US" sz="2400" dirty="0">
              <a:latin typeface="Comic Sans MS" panose="030F0702030302020204" pitchFamily="66" charset="0"/>
            </a:endParaRPr>
          </a:p>
          <a:p>
            <a:pPr>
              <a:spcBef>
                <a:spcPct val="50000"/>
              </a:spcBef>
            </a:pPr>
            <a:r>
              <a:rPr lang="zh-CN" altLang="en-US" sz="2400" dirty="0">
                <a:latin typeface="Comic Sans MS" panose="030F0702030302020204" pitchFamily="66" charset="0"/>
              </a:rPr>
              <a:t>解法1：写者可能饿死</a:t>
            </a:r>
            <a:endParaRPr lang="zh-CN" altLang="en-US" sz="2400" dirty="0">
              <a:latin typeface="Comic Sans MS" panose="030F0702030302020204" pitchFamily="66" charset="0"/>
            </a:endParaRPr>
          </a:p>
          <a:p>
            <a:pPr>
              <a:spcBef>
                <a:spcPct val="50000"/>
              </a:spcBef>
            </a:pPr>
            <a:r>
              <a:rPr lang="zh-CN" altLang="en-US" sz="2400" dirty="0">
                <a:latin typeface="Comic Sans MS" panose="030F0702030302020204" pitchFamily="66" charset="0"/>
              </a:rPr>
              <a:t>解法2：写者优先</a:t>
            </a:r>
            <a:endParaRPr lang="zh-CN" altLang="en-US" sz="2400" dirty="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259">
                                            <p:txEl>
                                              <p:charRg st="0" end="20"/>
                                            </p:txEl>
                                          </p:spTgt>
                                        </p:tgtEl>
                                        <p:attrNameLst>
                                          <p:attrName>style.visibility</p:attrName>
                                        </p:attrNameLst>
                                      </p:cBhvr>
                                      <p:to>
                                        <p:strVal val="visible"/>
                                      </p:to>
                                    </p:set>
                                    <p:animEffect transition="in" filter="wipe(left)">
                                      <p:cBhvr>
                                        <p:cTn id="7" dur="500"/>
                                        <p:tgtEl>
                                          <p:spTgt spid="96259">
                                            <p:txEl>
                                              <p:charRg st="0" end="2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6259">
                                            <p:txEl>
                                              <p:charRg st="20" end="63"/>
                                            </p:txEl>
                                          </p:spTgt>
                                        </p:tgtEl>
                                        <p:attrNameLst>
                                          <p:attrName>style.visibility</p:attrName>
                                        </p:attrNameLst>
                                      </p:cBhvr>
                                      <p:to>
                                        <p:strVal val="visible"/>
                                      </p:to>
                                    </p:set>
                                    <p:animEffect transition="in" filter="wipe(left)">
                                      <p:cBhvr>
                                        <p:cTn id="12" dur="500"/>
                                        <p:tgtEl>
                                          <p:spTgt spid="96259">
                                            <p:txEl>
                                              <p:charRg st="20" end="6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6259">
                                            <p:txEl>
                                              <p:charRg st="63" end="104"/>
                                            </p:txEl>
                                          </p:spTgt>
                                        </p:tgtEl>
                                        <p:attrNameLst>
                                          <p:attrName>style.visibility</p:attrName>
                                        </p:attrNameLst>
                                      </p:cBhvr>
                                      <p:to>
                                        <p:strVal val="visible"/>
                                      </p:to>
                                    </p:set>
                                    <p:animEffect transition="in" filter="wipe(left)">
                                      <p:cBhvr>
                                        <p:cTn id="17" dur="500"/>
                                        <p:tgtEl>
                                          <p:spTgt spid="96259">
                                            <p:txEl>
                                              <p:charRg st="63" end="10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6259">
                                            <p:txEl>
                                              <p:charRg st="104" end="115"/>
                                            </p:txEl>
                                          </p:spTgt>
                                        </p:tgtEl>
                                        <p:attrNameLst>
                                          <p:attrName>style.visibility</p:attrName>
                                        </p:attrNameLst>
                                      </p:cBhvr>
                                      <p:to>
                                        <p:strVal val="visible"/>
                                      </p:to>
                                    </p:set>
                                    <p:animEffect transition="in" filter="wipe(left)">
                                      <p:cBhvr>
                                        <p:cTn id="22" dur="500"/>
                                        <p:tgtEl>
                                          <p:spTgt spid="96259">
                                            <p:txEl>
                                              <p:charRg st="104" end="11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6259">
                                            <p:txEl>
                                              <p:charRg st="115" end="124"/>
                                            </p:txEl>
                                          </p:spTgt>
                                        </p:tgtEl>
                                        <p:attrNameLst>
                                          <p:attrName>style.visibility</p:attrName>
                                        </p:attrNameLst>
                                      </p:cBhvr>
                                      <p:to>
                                        <p:strVal val="visible"/>
                                      </p:to>
                                    </p:set>
                                    <p:animEffect transition="in" filter="wipe(left)">
                                      <p:cBhvr>
                                        <p:cTn id="27" dur="500"/>
                                        <p:tgtEl>
                                          <p:spTgt spid="96259">
                                            <p:txEl>
                                              <p:charRg st="115" end="1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9"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7282" name="标题 97281"/>
          <p:cNvSpPr>
            <a:spLocks noGrp="1"/>
          </p:cNvSpPr>
          <p:nvPr>
            <p:ph type="title"/>
          </p:nvPr>
        </p:nvSpPr>
        <p:spPr/>
        <p:txBody>
          <a:bodyPr anchor="b"/>
          <a:p>
            <a:r>
              <a:rPr lang="zh-CN" altLang="en-US" b="1"/>
              <a:t>例</a:t>
            </a:r>
            <a:r>
              <a:rPr lang="en-US" altLang="zh-CN" b="1"/>
              <a:t>2. </a:t>
            </a:r>
            <a:r>
              <a:rPr lang="zh-CN" altLang="en-US" b="1"/>
              <a:t>读者</a:t>
            </a:r>
            <a:r>
              <a:rPr lang="en-US" altLang="zh-CN" b="1"/>
              <a:t>/</a:t>
            </a:r>
            <a:r>
              <a:rPr lang="zh-CN" altLang="en-US" b="1"/>
              <a:t>写者问题</a:t>
            </a:r>
            <a:endParaRPr lang="zh-CN" altLang="en-US" b="1"/>
          </a:p>
        </p:txBody>
      </p:sp>
      <p:sp>
        <p:nvSpPr>
          <p:cNvPr id="97283" name="文本框 97282"/>
          <p:cNvSpPr txBox="1"/>
          <p:nvPr/>
        </p:nvSpPr>
        <p:spPr>
          <a:xfrm>
            <a:off x="762000" y="2057400"/>
            <a:ext cx="7772400" cy="4335463"/>
          </a:xfrm>
          <a:prstGeom prst="rect">
            <a:avLst/>
          </a:prstGeom>
          <a:noFill/>
          <a:ln w="9525">
            <a:noFill/>
          </a:ln>
        </p:spPr>
        <p:txBody>
          <a:bodyPr>
            <a:spAutoFit/>
          </a:bodyPr>
          <a:p>
            <a:pPr>
              <a:spcBef>
                <a:spcPct val="50000"/>
              </a:spcBef>
            </a:pPr>
            <a:r>
              <a:rPr lang="en-US" altLang="zh-CN" sz="3200">
                <a:latin typeface="Comic Sans MS" panose="030F0702030302020204" pitchFamily="66" charset="0"/>
              </a:rPr>
              <a:t>Problem Statement:</a:t>
            </a:r>
            <a:endParaRPr lang="en-US" altLang="zh-CN" sz="3200">
              <a:latin typeface="Times New Roman" panose="02020603050405020304" pitchFamily="18" charset="0"/>
            </a:endParaRPr>
          </a:p>
          <a:p>
            <a:pPr>
              <a:lnSpc>
                <a:spcPct val="120000"/>
              </a:lnSpc>
              <a:spcBef>
                <a:spcPct val="50000"/>
              </a:spcBef>
            </a:pPr>
            <a:r>
              <a:rPr lang="en-US" altLang="zh-CN" sz="3200">
                <a:latin typeface="Times New Roman" panose="02020603050405020304" pitchFamily="18" charset="0"/>
              </a:rPr>
              <a:t>                   </a:t>
            </a:r>
            <a:r>
              <a:rPr lang="zh-CN" altLang="en-US" sz="3200">
                <a:latin typeface="Times New Roman" panose="02020603050405020304" pitchFamily="18" charset="0"/>
              </a:rPr>
              <a:t>一组公共数据</a:t>
            </a:r>
            <a:r>
              <a:rPr lang="en-US" altLang="zh-CN" sz="3200">
                <a:latin typeface="Times New Roman" panose="02020603050405020304" pitchFamily="18" charset="0"/>
              </a:rPr>
              <a:t>DB</a:t>
            </a:r>
            <a:endParaRPr lang="en-US" altLang="zh-CN" sz="3200">
              <a:latin typeface="Times New Roman" panose="02020603050405020304" pitchFamily="18" charset="0"/>
            </a:endParaRPr>
          </a:p>
          <a:p>
            <a:pPr>
              <a:spcBef>
                <a:spcPct val="50000"/>
              </a:spcBef>
            </a:pPr>
            <a:endParaRPr lang="en-US" altLang="zh-CN" sz="3200">
              <a:latin typeface="Times New Roman" panose="02020603050405020304" pitchFamily="18" charset="0"/>
            </a:endParaRPr>
          </a:p>
          <a:p>
            <a:pPr>
              <a:spcBef>
                <a:spcPct val="50000"/>
              </a:spcBef>
            </a:pPr>
            <a:r>
              <a:rPr lang="en-US" altLang="zh-CN" sz="3200">
                <a:latin typeface="Times New Roman" panose="02020603050405020304" pitchFamily="18" charset="0"/>
              </a:rPr>
              <a:t>               </a:t>
            </a:r>
            <a:r>
              <a:rPr lang="en-US" altLang="zh-CN" sz="3200">
                <a:latin typeface="Comic Sans MS" panose="030F0702030302020204" pitchFamily="66" charset="0"/>
              </a:rPr>
              <a:t>R1 …… Rm W1 …... Wn</a:t>
            </a:r>
            <a:endParaRPr lang="en-US" altLang="zh-CN" sz="3200">
              <a:latin typeface="Times New Roman" panose="02020603050405020304" pitchFamily="18" charset="0"/>
            </a:endParaRPr>
          </a:p>
          <a:p>
            <a:pPr>
              <a:lnSpc>
                <a:spcPct val="90000"/>
              </a:lnSpc>
              <a:spcBef>
                <a:spcPct val="50000"/>
              </a:spcBef>
            </a:pPr>
            <a:r>
              <a:rPr lang="zh-CN" altLang="en-US" sz="3200">
                <a:latin typeface="Times New Roman" panose="02020603050405020304" pitchFamily="18" charset="0"/>
              </a:rPr>
              <a:t>要求</a:t>
            </a:r>
            <a:r>
              <a:rPr lang="zh-CN" altLang="en-US" sz="3200">
                <a:latin typeface="Comic Sans MS" panose="030F0702030302020204" pitchFamily="66" charset="0"/>
              </a:rPr>
              <a:t>：（</a:t>
            </a:r>
            <a:r>
              <a:rPr lang="en-US" altLang="zh-CN" sz="3200">
                <a:latin typeface="Comic Sans MS" panose="030F0702030302020204" pitchFamily="66" charset="0"/>
              </a:rPr>
              <a:t>1</a:t>
            </a:r>
            <a:r>
              <a:rPr lang="zh-CN" altLang="en-US" sz="3200">
                <a:latin typeface="Comic Sans MS" panose="030F0702030302020204" pitchFamily="66" charset="0"/>
              </a:rPr>
              <a:t>）</a:t>
            </a:r>
            <a:r>
              <a:rPr lang="en-US" altLang="zh-CN" sz="3200">
                <a:latin typeface="Comic Sans MS" panose="030F0702030302020204" pitchFamily="66" charset="0"/>
              </a:rPr>
              <a:t>R-R</a:t>
            </a:r>
            <a:r>
              <a:rPr lang="zh-CN" altLang="en-US" sz="3200">
                <a:latin typeface="Comic Sans MS" panose="030F0702030302020204" pitchFamily="66" charset="0"/>
              </a:rPr>
              <a:t>可以同时</a:t>
            </a:r>
            <a:endParaRPr lang="zh-CN" altLang="en-US" sz="3200">
              <a:latin typeface="Comic Sans MS" panose="030F0702030302020204" pitchFamily="66" charset="0"/>
            </a:endParaRPr>
          </a:p>
          <a:p>
            <a:pPr>
              <a:lnSpc>
                <a:spcPct val="30000"/>
              </a:lnSpc>
              <a:spcBef>
                <a:spcPct val="50000"/>
              </a:spcBef>
            </a:pPr>
            <a:r>
              <a:rPr lang="zh-CN" altLang="en-US" sz="3200">
                <a:latin typeface="Comic Sans MS" panose="030F0702030302020204" pitchFamily="66" charset="0"/>
              </a:rPr>
              <a:t>       （</a:t>
            </a:r>
            <a:r>
              <a:rPr lang="en-US" altLang="zh-CN" sz="3200">
                <a:latin typeface="Comic Sans MS" panose="030F0702030302020204" pitchFamily="66" charset="0"/>
              </a:rPr>
              <a:t>2</a:t>
            </a:r>
            <a:r>
              <a:rPr lang="zh-CN" altLang="en-US" sz="3200">
                <a:latin typeface="Comic Sans MS" panose="030F0702030302020204" pitchFamily="66" charset="0"/>
              </a:rPr>
              <a:t>）</a:t>
            </a:r>
            <a:r>
              <a:rPr lang="en-US" altLang="zh-CN" sz="3200">
                <a:latin typeface="Comic Sans MS" panose="030F0702030302020204" pitchFamily="66" charset="0"/>
              </a:rPr>
              <a:t>R-W</a:t>
            </a:r>
            <a:r>
              <a:rPr lang="zh-CN" altLang="en-US" sz="3200">
                <a:latin typeface="Comic Sans MS" panose="030F0702030302020204" pitchFamily="66" charset="0"/>
              </a:rPr>
              <a:t>不可同时</a:t>
            </a:r>
            <a:endParaRPr lang="zh-CN" altLang="en-US" sz="3200">
              <a:latin typeface="Comic Sans MS" panose="030F0702030302020204" pitchFamily="66" charset="0"/>
            </a:endParaRPr>
          </a:p>
          <a:p>
            <a:pPr>
              <a:lnSpc>
                <a:spcPct val="30000"/>
              </a:lnSpc>
              <a:spcBef>
                <a:spcPct val="50000"/>
              </a:spcBef>
            </a:pPr>
            <a:r>
              <a:rPr lang="zh-CN" altLang="en-US" sz="3200">
                <a:latin typeface="Comic Sans MS" panose="030F0702030302020204" pitchFamily="66" charset="0"/>
              </a:rPr>
              <a:t>       （</a:t>
            </a:r>
            <a:r>
              <a:rPr lang="en-US" altLang="zh-CN" sz="3200">
                <a:latin typeface="Comic Sans MS" panose="030F0702030302020204" pitchFamily="66" charset="0"/>
              </a:rPr>
              <a:t>3</a:t>
            </a:r>
            <a:r>
              <a:rPr lang="zh-CN" altLang="en-US" sz="3200">
                <a:latin typeface="Comic Sans MS" panose="030F0702030302020204" pitchFamily="66" charset="0"/>
              </a:rPr>
              <a:t>）</a:t>
            </a:r>
            <a:r>
              <a:rPr lang="en-US" altLang="zh-CN" sz="3200">
                <a:latin typeface="Comic Sans MS" panose="030F0702030302020204" pitchFamily="66" charset="0"/>
              </a:rPr>
              <a:t>W-W</a:t>
            </a:r>
            <a:r>
              <a:rPr lang="zh-CN" altLang="en-US" sz="3200">
                <a:latin typeface="Comic Sans MS" panose="030F0702030302020204" pitchFamily="66" charset="0"/>
              </a:rPr>
              <a:t>不可同时</a:t>
            </a:r>
            <a:endParaRPr lang="zh-CN" altLang="en-US" sz="2400">
              <a:latin typeface="Times New Roman" panose="02020603050405020304" pitchFamily="18" charset="0"/>
            </a:endParaRPr>
          </a:p>
        </p:txBody>
      </p:sp>
      <p:sp>
        <p:nvSpPr>
          <p:cNvPr id="97284" name="直接连接符 97283"/>
          <p:cNvSpPr/>
          <p:nvPr/>
        </p:nvSpPr>
        <p:spPr>
          <a:xfrm flipV="1">
            <a:off x="2590800" y="3479800"/>
            <a:ext cx="838200" cy="762000"/>
          </a:xfrm>
          <a:prstGeom prst="line">
            <a:avLst/>
          </a:prstGeom>
          <a:ln w="9525" cap="flat" cmpd="sng">
            <a:solidFill>
              <a:schemeClr val="tx1"/>
            </a:solidFill>
            <a:prstDash val="solid"/>
            <a:headEnd type="none" w="med" len="med"/>
            <a:tailEnd type="triangle" w="med" len="med"/>
          </a:ln>
        </p:spPr>
      </p:sp>
      <p:sp>
        <p:nvSpPr>
          <p:cNvPr id="97285" name="直接连接符 97284"/>
          <p:cNvSpPr/>
          <p:nvPr/>
        </p:nvSpPr>
        <p:spPr>
          <a:xfrm flipV="1">
            <a:off x="3962400" y="3479800"/>
            <a:ext cx="0" cy="863600"/>
          </a:xfrm>
          <a:prstGeom prst="line">
            <a:avLst/>
          </a:prstGeom>
          <a:ln w="9525" cap="flat" cmpd="sng">
            <a:solidFill>
              <a:schemeClr val="tx1"/>
            </a:solidFill>
            <a:prstDash val="solid"/>
            <a:headEnd type="none" w="med" len="med"/>
            <a:tailEnd type="triangle" w="med" len="med"/>
          </a:ln>
        </p:spPr>
      </p:sp>
      <p:sp>
        <p:nvSpPr>
          <p:cNvPr id="97286" name="直接连接符 97285"/>
          <p:cNvSpPr/>
          <p:nvPr/>
        </p:nvSpPr>
        <p:spPr>
          <a:xfrm flipV="1">
            <a:off x="4648200" y="3479800"/>
            <a:ext cx="0" cy="863600"/>
          </a:xfrm>
          <a:prstGeom prst="line">
            <a:avLst/>
          </a:prstGeom>
          <a:ln w="9525" cap="flat" cmpd="sng">
            <a:solidFill>
              <a:schemeClr val="tx1"/>
            </a:solidFill>
            <a:prstDash val="solid"/>
            <a:headEnd type="none" w="med" len="med"/>
            <a:tailEnd type="triangle" w="med" len="med"/>
          </a:ln>
        </p:spPr>
      </p:sp>
      <p:sp>
        <p:nvSpPr>
          <p:cNvPr id="97287" name="直接连接符 97286"/>
          <p:cNvSpPr/>
          <p:nvPr/>
        </p:nvSpPr>
        <p:spPr>
          <a:xfrm flipH="1" flipV="1">
            <a:off x="5257800" y="3479800"/>
            <a:ext cx="763588" cy="838200"/>
          </a:xfrm>
          <a:prstGeom prst="line">
            <a:avLst/>
          </a:prstGeom>
          <a:ln w="9525" cap="flat" cmpd="sng">
            <a:solidFill>
              <a:schemeClr val="tx1"/>
            </a:solidFill>
            <a:prstDash val="solid"/>
            <a:headEnd type="none" w="med" len="med"/>
            <a:tailEnd type="triangle" w="med" len="med"/>
          </a:ln>
        </p:spPr>
      </p:sp>
      <p:sp>
        <p:nvSpPr>
          <p:cNvPr id="97288" name="云形标注 97287"/>
          <p:cNvSpPr/>
          <p:nvPr/>
        </p:nvSpPr>
        <p:spPr>
          <a:xfrm>
            <a:off x="5943600" y="3175000"/>
            <a:ext cx="2438400" cy="990600"/>
          </a:xfrm>
          <a:prstGeom prst="cloudCallout">
            <a:avLst>
              <a:gd name="adj1" fmla="val -42579"/>
              <a:gd name="adj2" fmla="val 70032"/>
            </a:avLst>
          </a:prstGeom>
          <a:noFill/>
          <a:ln w="9525" cap="flat" cmpd="sng">
            <a:solidFill>
              <a:schemeClr val="tx1"/>
            </a:solidFill>
            <a:prstDash val="solid"/>
            <a:headEnd type="none" w="med" len="med"/>
            <a:tailEnd type="none" w="med" len="med"/>
          </a:ln>
        </p:spPr>
        <p:txBody>
          <a:bodyPr wrap="none" anchor="ctr"/>
          <a:p>
            <a:pPr algn="ctr"/>
            <a:r>
              <a:rPr lang="en-US" altLang="zh-CN" sz="2400">
                <a:latin typeface="Comic Sans MS" panose="030F0702030302020204" pitchFamily="66" charset="0"/>
              </a:rPr>
              <a:t>accessing</a:t>
            </a:r>
            <a:endParaRPr lang="en-US" altLang="zh-CN" sz="2400">
              <a:latin typeface="Times New Roman" panose="02020603050405020304" pitchFamily="18" charset="0"/>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8306" name="标题 98305"/>
          <p:cNvSpPr>
            <a:spLocks noGrp="1"/>
          </p:cNvSpPr>
          <p:nvPr>
            <p:ph type="title"/>
          </p:nvPr>
        </p:nvSpPr>
        <p:spPr/>
        <p:txBody>
          <a:bodyPr anchor="b"/>
          <a:p>
            <a:r>
              <a:rPr lang="en-US" altLang="zh-CN" sz="4000" b="1"/>
              <a:t>Solution1</a:t>
            </a:r>
            <a:r>
              <a:rPr lang="en-US" altLang="zh-CN" b="1"/>
              <a:t>:  </a:t>
            </a:r>
            <a:r>
              <a:rPr lang="zh-CN" altLang="en-US" b="1"/>
              <a:t>不考虑</a:t>
            </a:r>
            <a:r>
              <a:rPr lang="en-US" altLang="zh-CN" b="1">
                <a:latin typeface="Comic Sans MS" panose="030F0702030302020204" pitchFamily="66" charset="0"/>
              </a:rPr>
              <a:t>R-R</a:t>
            </a:r>
            <a:r>
              <a:rPr lang="zh-CN" altLang="en-US" b="1"/>
              <a:t>不互斥</a:t>
            </a:r>
            <a:endParaRPr lang="zh-CN" altLang="en-US" b="1"/>
          </a:p>
        </p:txBody>
      </p:sp>
      <p:sp>
        <p:nvSpPr>
          <p:cNvPr id="98307" name="文本框 98306"/>
          <p:cNvSpPr txBox="1"/>
          <p:nvPr/>
        </p:nvSpPr>
        <p:spPr>
          <a:xfrm>
            <a:off x="762000" y="1981200"/>
            <a:ext cx="7772400" cy="4291013"/>
          </a:xfrm>
          <a:prstGeom prst="rect">
            <a:avLst/>
          </a:prstGeom>
          <a:noFill/>
          <a:ln w="9525">
            <a:noFill/>
          </a:ln>
        </p:spPr>
        <p:txBody>
          <a:bodyPr>
            <a:spAutoFit/>
          </a:bodyPr>
          <a:p>
            <a:pPr>
              <a:lnSpc>
                <a:spcPct val="120000"/>
              </a:lnSpc>
              <a:spcBef>
                <a:spcPct val="50000"/>
              </a:spcBef>
            </a:pPr>
            <a:r>
              <a:rPr lang="zh-CN" altLang="en-US" sz="3200" dirty="0">
                <a:latin typeface="Comic Sans MS" panose="030F0702030302020204" pitchFamily="66" charset="0"/>
              </a:rPr>
              <a:t>Var r_w_w:semaphore; (init value: 1)</a:t>
            </a:r>
            <a:endParaRPr lang="zh-CN" altLang="en-US" sz="3200" dirty="0">
              <a:latin typeface="Times New Roman" panose="02020603050405020304" pitchFamily="18" charset="0"/>
            </a:endParaRPr>
          </a:p>
          <a:p>
            <a:pPr>
              <a:lnSpc>
                <a:spcPct val="90000"/>
              </a:lnSpc>
              <a:spcBef>
                <a:spcPct val="50000"/>
              </a:spcBef>
            </a:pPr>
            <a:r>
              <a:rPr lang="zh-CN" altLang="en-US" sz="2400" dirty="0">
                <a:latin typeface="Comic Sans MS" panose="030F0702030302020204" pitchFamily="66" charset="0"/>
              </a:rPr>
              <a:t>Reader：                      Writer:</a:t>
            </a:r>
            <a:endParaRPr lang="zh-CN" altLang="en-US" sz="2400" dirty="0">
              <a:latin typeface="Comic Sans MS" panose="030F0702030302020204" pitchFamily="66" charset="0"/>
            </a:endParaRPr>
          </a:p>
          <a:p>
            <a:pPr>
              <a:lnSpc>
                <a:spcPct val="90000"/>
              </a:lnSpc>
              <a:spcBef>
                <a:spcPct val="50000"/>
              </a:spcBef>
            </a:pPr>
            <a:r>
              <a:rPr lang="zh-CN" altLang="en-US" sz="2400" dirty="0">
                <a:latin typeface="Comic Sans MS" panose="030F0702030302020204" pitchFamily="66" charset="0"/>
              </a:rPr>
              <a:t>    P(r_w_w);                   P(r_w_w)</a:t>
            </a:r>
            <a:endParaRPr lang="zh-CN" altLang="en-US" sz="2400" dirty="0">
              <a:latin typeface="Comic Sans MS" panose="030F0702030302020204" pitchFamily="66" charset="0"/>
            </a:endParaRPr>
          </a:p>
          <a:p>
            <a:pPr>
              <a:lnSpc>
                <a:spcPct val="90000"/>
              </a:lnSpc>
              <a:spcBef>
                <a:spcPct val="50000"/>
              </a:spcBef>
            </a:pPr>
            <a:r>
              <a:rPr lang="zh-CN" altLang="en-US" sz="2400" dirty="0">
                <a:latin typeface="Comic Sans MS" panose="030F0702030302020204" pitchFamily="66" charset="0"/>
              </a:rPr>
              <a:t>    {读操作}                       {写操作}</a:t>
            </a:r>
            <a:endParaRPr lang="zh-CN" altLang="en-US" sz="2400" dirty="0">
              <a:latin typeface="Comic Sans MS" panose="030F0702030302020204" pitchFamily="66" charset="0"/>
            </a:endParaRPr>
          </a:p>
          <a:p>
            <a:pPr>
              <a:lnSpc>
                <a:spcPct val="90000"/>
              </a:lnSpc>
              <a:spcBef>
                <a:spcPct val="50000"/>
              </a:spcBef>
            </a:pPr>
            <a:r>
              <a:rPr lang="zh-CN" altLang="en-US" sz="2400" dirty="0">
                <a:latin typeface="Comic Sans MS" panose="030F0702030302020204" pitchFamily="66" charset="0"/>
              </a:rPr>
              <a:t>    V(r_w_w);                   V(r_w_w)</a:t>
            </a:r>
            <a:endParaRPr lang="zh-CN" altLang="en-US" sz="2400" dirty="0">
              <a:latin typeface="Comic Sans MS" panose="030F0702030302020204" pitchFamily="66" charset="0"/>
            </a:endParaRPr>
          </a:p>
          <a:p>
            <a:pPr>
              <a:lnSpc>
                <a:spcPct val="230000"/>
              </a:lnSpc>
              <a:spcBef>
                <a:spcPct val="50000"/>
              </a:spcBef>
            </a:pPr>
            <a:r>
              <a:rPr lang="zh-CN" altLang="en-US" sz="2400" dirty="0">
                <a:latin typeface="Comic Sans MS" panose="030F0702030302020204" pitchFamily="66" charset="0"/>
              </a:rPr>
              <a:t>分析：（1）写者活动正确；（2）R-R不能同时。</a:t>
            </a:r>
            <a:endParaRPr lang="zh-CN" altLang="en-US" sz="2400" dirty="0">
              <a:latin typeface="Comic Sans MS" panose="030F0702030302020204" pitchFamily="66" charset="0"/>
            </a:endParaRPr>
          </a:p>
          <a:p>
            <a:pPr>
              <a:spcBef>
                <a:spcPct val="50000"/>
              </a:spcBef>
            </a:pPr>
            <a:r>
              <a:rPr lang="zh-CN" altLang="en-US" sz="2400" dirty="0">
                <a:latin typeface="Comic Sans MS" panose="030F0702030302020204" pitchFamily="66" charset="0"/>
              </a:rPr>
              <a:t>改进：最先进入的R执行P；最后离开的R执行V；</a:t>
            </a:r>
            <a:endParaRPr lang="zh-CN" altLang="en-US" sz="2400" dirty="0">
              <a:latin typeface="Times New Roman" panose="02020603050405020304" pitchFamily="18" charset="0"/>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9330" name="标题 99329"/>
          <p:cNvSpPr>
            <a:spLocks noGrp="1"/>
          </p:cNvSpPr>
          <p:nvPr>
            <p:ph type="title"/>
          </p:nvPr>
        </p:nvSpPr>
        <p:spPr/>
        <p:txBody>
          <a:bodyPr anchor="b"/>
          <a:p>
            <a:r>
              <a:rPr lang="en-US" altLang="zh-CN" b="1"/>
              <a:t>Solution2:  </a:t>
            </a:r>
            <a:r>
              <a:rPr lang="zh-CN" altLang="en-US" b="1"/>
              <a:t>考虑</a:t>
            </a:r>
            <a:r>
              <a:rPr lang="en-US" altLang="zh-CN" b="1">
                <a:latin typeface="Comic Sans MS" panose="030F0702030302020204" pitchFamily="66" charset="0"/>
              </a:rPr>
              <a:t>R-R</a:t>
            </a:r>
            <a:r>
              <a:rPr lang="zh-CN" altLang="en-US" b="1"/>
              <a:t>不互斥</a:t>
            </a:r>
            <a:endParaRPr lang="zh-CN" altLang="en-US" b="1"/>
          </a:p>
        </p:txBody>
      </p:sp>
      <p:sp>
        <p:nvSpPr>
          <p:cNvPr id="99331" name="文本框 99330"/>
          <p:cNvSpPr txBox="1"/>
          <p:nvPr/>
        </p:nvSpPr>
        <p:spPr>
          <a:xfrm>
            <a:off x="609600" y="1981200"/>
            <a:ext cx="8001000" cy="4291013"/>
          </a:xfrm>
          <a:prstGeom prst="rect">
            <a:avLst/>
          </a:prstGeom>
          <a:noFill/>
          <a:ln w="9525">
            <a:noFill/>
          </a:ln>
        </p:spPr>
        <p:txBody>
          <a:bodyPr>
            <a:spAutoFit/>
          </a:bodyPr>
          <a:p>
            <a:pPr>
              <a:spcBef>
                <a:spcPct val="50000"/>
              </a:spcBef>
            </a:pPr>
            <a:r>
              <a:rPr lang="zh-CN" altLang="en-US" sz="2400" dirty="0">
                <a:latin typeface="Comic Sans MS" panose="030F0702030302020204" pitchFamily="66" charset="0"/>
              </a:rPr>
              <a:t>Var read_count:integer; (initial value is 0)</a:t>
            </a:r>
            <a:endParaRPr lang="zh-CN" altLang="en-US" sz="2400" dirty="0">
              <a:latin typeface="Comic Sans MS" panose="030F0702030302020204" pitchFamily="66" charset="0"/>
            </a:endParaRPr>
          </a:p>
          <a:p>
            <a:pPr>
              <a:spcBef>
                <a:spcPct val="50000"/>
              </a:spcBef>
            </a:pPr>
            <a:r>
              <a:rPr lang="zh-CN" altLang="en-US" sz="2400" dirty="0">
                <a:latin typeface="Comic Sans MS" panose="030F0702030302020204" pitchFamily="66" charset="0"/>
              </a:rPr>
              <a:t>Reader: </a:t>
            </a:r>
            <a:endParaRPr lang="zh-CN" altLang="en-US" sz="2400" dirty="0">
              <a:latin typeface="Comic Sans MS" panose="030F0702030302020204" pitchFamily="66" charset="0"/>
            </a:endParaRPr>
          </a:p>
          <a:p>
            <a:pPr>
              <a:spcBef>
                <a:spcPct val="50000"/>
              </a:spcBef>
            </a:pPr>
            <a:r>
              <a:rPr lang="zh-CN" altLang="en-US" sz="2400" dirty="0">
                <a:latin typeface="Comic Sans MS" panose="030F0702030302020204" pitchFamily="66" charset="0"/>
              </a:rPr>
              <a:t>    read_count:=read_count+1;</a:t>
            </a:r>
            <a:endParaRPr lang="zh-CN" altLang="en-US" sz="2400" dirty="0">
              <a:latin typeface="Comic Sans MS" panose="030F0702030302020204" pitchFamily="66" charset="0"/>
            </a:endParaRPr>
          </a:p>
          <a:p>
            <a:pPr>
              <a:spcBef>
                <a:spcPct val="50000"/>
              </a:spcBef>
            </a:pPr>
            <a:r>
              <a:rPr lang="zh-CN" altLang="en-US" sz="2400" dirty="0">
                <a:latin typeface="Comic Sans MS" panose="030F0702030302020204" pitchFamily="66" charset="0"/>
              </a:rPr>
              <a:t>    If read_count=1 Then P(r_w_w);</a:t>
            </a:r>
            <a:endParaRPr lang="zh-CN" altLang="en-US" sz="2400" dirty="0">
              <a:latin typeface="Comic Sans MS" panose="030F0702030302020204" pitchFamily="66" charset="0"/>
            </a:endParaRPr>
          </a:p>
          <a:p>
            <a:pPr>
              <a:spcBef>
                <a:spcPct val="50000"/>
              </a:spcBef>
            </a:pPr>
            <a:r>
              <a:rPr lang="zh-CN" altLang="en-US" sz="2400" dirty="0">
                <a:latin typeface="Comic Sans MS" panose="030F0702030302020204" pitchFamily="66" charset="0"/>
              </a:rPr>
              <a:t>    {读操作}</a:t>
            </a:r>
            <a:endParaRPr lang="zh-CN" altLang="en-US" sz="2400" dirty="0">
              <a:latin typeface="Comic Sans MS" panose="030F0702030302020204" pitchFamily="66" charset="0"/>
            </a:endParaRPr>
          </a:p>
          <a:p>
            <a:pPr>
              <a:spcBef>
                <a:spcPct val="50000"/>
              </a:spcBef>
            </a:pPr>
            <a:r>
              <a:rPr lang="zh-CN" altLang="en-US" sz="2400" dirty="0">
                <a:latin typeface="Comic Sans MS" panose="030F0702030302020204" pitchFamily="66" charset="0"/>
              </a:rPr>
              <a:t>    read_count:=read_count-1;</a:t>
            </a:r>
            <a:endParaRPr lang="zh-CN" altLang="en-US" sz="2400" dirty="0">
              <a:latin typeface="Comic Sans MS" panose="030F0702030302020204" pitchFamily="66" charset="0"/>
            </a:endParaRPr>
          </a:p>
          <a:p>
            <a:pPr>
              <a:spcBef>
                <a:spcPct val="50000"/>
              </a:spcBef>
            </a:pPr>
            <a:r>
              <a:rPr lang="zh-CN" altLang="en-US" sz="2400" dirty="0">
                <a:latin typeface="Comic Sans MS" panose="030F0702030302020204" pitchFamily="66" charset="0"/>
              </a:rPr>
              <a:t>    If read_count=0 Then V(r_w_w);</a:t>
            </a:r>
            <a:endParaRPr lang="zh-CN" altLang="en-US" sz="2400" dirty="0">
              <a:latin typeface="Comic Sans MS" panose="030F0702030302020204" pitchFamily="66" charset="0"/>
            </a:endParaRPr>
          </a:p>
          <a:p>
            <a:pPr>
              <a:spcBef>
                <a:spcPct val="50000"/>
              </a:spcBef>
            </a:pPr>
            <a:r>
              <a:rPr lang="zh-CN" altLang="en-US" sz="2400" dirty="0">
                <a:latin typeface="Comic Sans MS" panose="030F0702030302020204" pitchFamily="66" charset="0"/>
              </a:rPr>
              <a:t>问题：对Read_count操作的互斥问题。</a:t>
            </a:r>
            <a:endParaRPr lang="zh-CN" altLang="en-US" sz="2400" dirty="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9331">
                                            <p:txEl>
                                              <p:charRg st="0" end="45"/>
                                            </p:txEl>
                                          </p:spTgt>
                                        </p:tgtEl>
                                        <p:attrNameLst>
                                          <p:attrName>style.visibility</p:attrName>
                                        </p:attrNameLst>
                                      </p:cBhvr>
                                      <p:to>
                                        <p:strVal val="visible"/>
                                      </p:to>
                                    </p:set>
                                    <p:animEffect transition="in" filter="wipe(left)">
                                      <p:cBhvr>
                                        <p:cTn id="7" dur="500"/>
                                        <p:tgtEl>
                                          <p:spTgt spid="99331">
                                            <p:txEl>
                                              <p:charRg st="0" end="4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9331">
                                            <p:txEl>
                                              <p:charRg st="45" end="54"/>
                                            </p:txEl>
                                          </p:spTgt>
                                        </p:tgtEl>
                                        <p:attrNameLst>
                                          <p:attrName>style.visibility</p:attrName>
                                        </p:attrNameLst>
                                      </p:cBhvr>
                                      <p:to>
                                        <p:strVal val="visible"/>
                                      </p:to>
                                    </p:set>
                                    <p:animEffect transition="in" filter="wipe(left)">
                                      <p:cBhvr>
                                        <p:cTn id="12" dur="500"/>
                                        <p:tgtEl>
                                          <p:spTgt spid="99331">
                                            <p:txEl>
                                              <p:charRg st="45" end="5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9331">
                                            <p:txEl>
                                              <p:charRg st="54" end="84"/>
                                            </p:txEl>
                                          </p:spTgt>
                                        </p:tgtEl>
                                        <p:attrNameLst>
                                          <p:attrName>style.visibility</p:attrName>
                                        </p:attrNameLst>
                                      </p:cBhvr>
                                      <p:to>
                                        <p:strVal val="visible"/>
                                      </p:to>
                                    </p:set>
                                    <p:animEffect transition="in" filter="wipe(left)">
                                      <p:cBhvr>
                                        <p:cTn id="17" dur="500"/>
                                        <p:tgtEl>
                                          <p:spTgt spid="99331">
                                            <p:txEl>
                                              <p:charRg st="54" end="8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9331">
                                            <p:txEl>
                                              <p:charRg st="84" end="119"/>
                                            </p:txEl>
                                          </p:spTgt>
                                        </p:tgtEl>
                                        <p:attrNameLst>
                                          <p:attrName>style.visibility</p:attrName>
                                        </p:attrNameLst>
                                      </p:cBhvr>
                                      <p:to>
                                        <p:strVal val="visible"/>
                                      </p:to>
                                    </p:set>
                                    <p:animEffect transition="in" filter="wipe(left)">
                                      <p:cBhvr>
                                        <p:cTn id="22" dur="500"/>
                                        <p:tgtEl>
                                          <p:spTgt spid="99331">
                                            <p:txEl>
                                              <p:charRg st="84" end="11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9331">
                                            <p:txEl>
                                              <p:charRg st="119" end="129"/>
                                            </p:txEl>
                                          </p:spTgt>
                                        </p:tgtEl>
                                        <p:attrNameLst>
                                          <p:attrName>style.visibility</p:attrName>
                                        </p:attrNameLst>
                                      </p:cBhvr>
                                      <p:to>
                                        <p:strVal val="visible"/>
                                      </p:to>
                                    </p:set>
                                    <p:animEffect transition="in" filter="wipe(left)">
                                      <p:cBhvr>
                                        <p:cTn id="27" dur="500"/>
                                        <p:tgtEl>
                                          <p:spTgt spid="99331">
                                            <p:txEl>
                                              <p:charRg st="119" end="12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9331">
                                            <p:txEl>
                                              <p:charRg st="129" end="159"/>
                                            </p:txEl>
                                          </p:spTgt>
                                        </p:tgtEl>
                                        <p:attrNameLst>
                                          <p:attrName>style.visibility</p:attrName>
                                        </p:attrNameLst>
                                      </p:cBhvr>
                                      <p:to>
                                        <p:strVal val="visible"/>
                                      </p:to>
                                    </p:set>
                                    <p:animEffect transition="in" filter="wipe(left)">
                                      <p:cBhvr>
                                        <p:cTn id="32" dur="500"/>
                                        <p:tgtEl>
                                          <p:spTgt spid="99331">
                                            <p:txEl>
                                              <p:charRg st="129" end="15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9331">
                                            <p:txEl>
                                              <p:charRg st="159" end="194"/>
                                            </p:txEl>
                                          </p:spTgt>
                                        </p:tgtEl>
                                        <p:attrNameLst>
                                          <p:attrName>style.visibility</p:attrName>
                                        </p:attrNameLst>
                                      </p:cBhvr>
                                      <p:to>
                                        <p:strVal val="visible"/>
                                      </p:to>
                                    </p:set>
                                    <p:animEffect transition="in" filter="wipe(left)">
                                      <p:cBhvr>
                                        <p:cTn id="37" dur="500"/>
                                        <p:tgtEl>
                                          <p:spTgt spid="99331">
                                            <p:txEl>
                                              <p:charRg st="159" end="19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9331">
                                            <p:txEl>
                                              <p:charRg st="194" end="217"/>
                                            </p:txEl>
                                          </p:spTgt>
                                        </p:tgtEl>
                                        <p:attrNameLst>
                                          <p:attrName>style.visibility</p:attrName>
                                        </p:attrNameLst>
                                      </p:cBhvr>
                                      <p:to>
                                        <p:strVal val="visible"/>
                                      </p:to>
                                    </p:set>
                                    <p:animEffect transition="in" filter="wipe(left)">
                                      <p:cBhvr>
                                        <p:cTn id="42" dur="500"/>
                                        <p:tgtEl>
                                          <p:spTgt spid="99331">
                                            <p:txEl>
                                              <p:charRg st="194" end="2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354" name="标题 100353"/>
          <p:cNvSpPr>
            <a:spLocks noGrp="1"/>
          </p:cNvSpPr>
          <p:nvPr>
            <p:ph type="title"/>
          </p:nvPr>
        </p:nvSpPr>
        <p:spPr/>
        <p:txBody>
          <a:bodyPr anchor="b"/>
          <a:p>
            <a:r>
              <a:rPr lang="zh-CN" altLang="en-US" b="1" dirty="0"/>
              <a:t>Solution3: 正确解法</a:t>
            </a:r>
            <a:endParaRPr lang="zh-CN" altLang="en-US" b="1" dirty="0"/>
          </a:p>
        </p:txBody>
      </p:sp>
      <p:sp>
        <p:nvSpPr>
          <p:cNvPr id="100355" name="文本框 100354"/>
          <p:cNvSpPr txBox="1"/>
          <p:nvPr/>
        </p:nvSpPr>
        <p:spPr>
          <a:xfrm>
            <a:off x="762000" y="1828800"/>
            <a:ext cx="7772400" cy="4473575"/>
          </a:xfrm>
          <a:prstGeom prst="rect">
            <a:avLst/>
          </a:prstGeom>
          <a:noFill/>
          <a:ln w="9525">
            <a:noFill/>
          </a:ln>
        </p:spPr>
        <p:txBody>
          <a:bodyPr>
            <a:spAutoFit/>
          </a:bodyPr>
          <a:p>
            <a:pPr>
              <a:spcBef>
                <a:spcPct val="50000"/>
              </a:spcBef>
            </a:pPr>
            <a:r>
              <a:rPr lang="en-US" altLang="zh-CN" sz="2400">
                <a:latin typeface="Comic Sans MS" panose="030F0702030302020204" pitchFamily="66" charset="0"/>
              </a:rPr>
              <a:t>Var mutex:semaphore; (initial value is 1)</a:t>
            </a:r>
            <a:endParaRPr lang="en-US" altLang="zh-CN" sz="2400">
              <a:latin typeface="Times New Roman" panose="02020603050405020304" pitchFamily="18" charset="0"/>
            </a:endParaRPr>
          </a:p>
          <a:p>
            <a:pPr>
              <a:lnSpc>
                <a:spcPct val="60000"/>
              </a:lnSpc>
              <a:spcBef>
                <a:spcPct val="50000"/>
              </a:spcBef>
            </a:pPr>
            <a:r>
              <a:rPr lang="en-US" altLang="zh-CN" sz="2400">
                <a:latin typeface="Times New Roman" panose="02020603050405020304" pitchFamily="18" charset="0"/>
              </a:rPr>
              <a:t> </a:t>
            </a:r>
            <a:r>
              <a:rPr lang="en-US" altLang="zh-CN" sz="2400">
                <a:latin typeface="Comic Sans MS" panose="030F0702030302020204" pitchFamily="66" charset="0"/>
              </a:rPr>
              <a:t>Reader: </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    P(mutex);</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    read_count:=read_count+1;</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    If read_count=1 Then P(r_w_w);</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    V(mutex);</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    {</a:t>
            </a:r>
            <a:r>
              <a:rPr lang="zh-CN" altLang="en-US" sz="2400">
                <a:latin typeface="Comic Sans MS" panose="030F0702030302020204" pitchFamily="66" charset="0"/>
              </a:rPr>
              <a:t>读操作</a:t>
            </a:r>
            <a:r>
              <a:rPr lang="en-US" altLang="zh-CN" sz="2400">
                <a:latin typeface="Comic Sans MS" panose="030F0702030302020204" pitchFamily="66" charset="0"/>
              </a:rPr>
              <a:t>}</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    P(mutex);</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    read_count:=read_count-1;</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    If read_count=0 Then V(r_w_w);</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    V(mutex);</a:t>
            </a:r>
            <a:endParaRPr lang="en-US" altLang="zh-CN" sz="2400">
              <a:latin typeface="Comic Sans MS" panose="030F0702030302020204" pitchFamily="66" charset="0"/>
            </a:endParaRPr>
          </a:p>
        </p:txBody>
      </p:sp>
      <p:sp>
        <p:nvSpPr>
          <p:cNvPr id="100356" name="云形标注 100355"/>
          <p:cNvSpPr/>
          <p:nvPr/>
        </p:nvSpPr>
        <p:spPr>
          <a:xfrm>
            <a:off x="6096000" y="4191000"/>
            <a:ext cx="2971800" cy="1905000"/>
          </a:xfrm>
          <a:prstGeom prst="cloudCallout">
            <a:avLst>
              <a:gd name="adj1" fmla="val -44551"/>
              <a:gd name="adj2" fmla="val 70000"/>
            </a:avLst>
          </a:prstGeom>
          <a:noFill/>
          <a:ln w="9525" cap="flat" cmpd="sng">
            <a:solidFill>
              <a:schemeClr val="tx1"/>
            </a:solidFill>
            <a:prstDash val="solid"/>
            <a:headEnd type="none" w="med" len="med"/>
            <a:tailEnd type="none" w="med" len="med"/>
          </a:ln>
        </p:spPr>
        <p:txBody>
          <a:bodyPr wrap="none" anchor="ctr"/>
          <a:p>
            <a:pPr algn="ctr"/>
            <a:r>
              <a:rPr lang="zh-CN" altLang="en-US" sz="2400">
                <a:latin typeface="Times New Roman" panose="02020603050405020304" pitchFamily="18" charset="0"/>
              </a:rPr>
              <a:t>     </a:t>
            </a:r>
            <a:r>
              <a:rPr lang="zh-CN" altLang="en-US" sz="2400">
                <a:solidFill>
                  <a:schemeClr val="tx2"/>
                </a:solidFill>
                <a:latin typeface="Times New Roman" panose="02020603050405020304" pitchFamily="18" charset="0"/>
              </a:rPr>
              <a:t>读者等待在何处？</a:t>
            </a:r>
            <a:endParaRPr lang="zh-CN" altLang="en-US" sz="2400">
              <a:solidFill>
                <a:schemeClr val="tx2"/>
              </a:solidFill>
              <a:latin typeface="Times New Roman" panose="02020603050405020304" pitchFamily="18" charset="0"/>
            </a:endParaRPr>
          </a:p>
          <a:p>
            <a:pPr algn="ctr"/>
            <a:r>
              <a:rPr lang="zh-CN" altLang="en-US" sz="2400">
                <a:solidFill>
                  <a:schemeClr val="tx2"/>
                </a:solidFill>
                <a:latin typeface="Times New Roman" panose="02020603050405020304" pitchFamily="18" charset="0"/>
              </a:rPr>
              <a:t> 读者如何被唤醒？</a:t>
            </a:r>
            <a:endParaRPr lang="zh-CN" altLang="en-US" sz="2400">
              <a:solidFill>
                <a:schemeClr val="tx2"/>
              </a:solidFill>
              <a:latin typeface="Times New Roman" panose="02020603050405020304" pitchFamily="18" charset="0"/>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1378" name="标题 101377"/>
          <p:cNvSpPr>
            <a:spLocks noGrp="1"/>
          </p:cNvSpPr>
          <p:nvPr>
            <p:ph type="title"/>
          </p:nvPr>
        </p:nvSpPr>
        <p:spPr>
          <a:xfrm>
            <a:off x="685800" y="533400"/>
            <a:ext cx="7772400" cy="1143000"/>
          </a:xfrm>
        </p:spPr>
        <p:txBody>
          <a:bodyPr anchor="b"/>
          <a:p>
            <a:r>
              <a:rPr lang="zh-CN" altLang="en-US" b="1"/>
              <a:t>程序</a:t>
            </a:r>
            <a:endParaRPr lang="zh-CN" altLang="en-US" b="1"/>
          </a:p>
        </p:txBody>
      </p:sp>
      <p:sp>
        <p:nvSpPr>
          <p:cNvPr id="101379" name="文本框 101378"/>
          <p:cNvSpPr txBox="1"/>
          <p:nvPr/>
        </p:nvSpPr>
        <p:spPr>
          <a:xfrm>
            <a:off x="914400" y="1905000"/>
            <a:ext cx="4419600" cy="4400550"/>
          </a:xfrm>
          <a:prstGeom prst="rect">
            <a:avLst/>
          </a:prstGeom>
          <a:noFill/>
          <a:ln w="9525">
            <a:noFill/>
          </a:ln>
        </p:spPr>
        <p:txBody>
          <a:bodyPr>
            <a:spAutoFit/>
          </a:bodyPr>
          <a:p>
            <a:pPr>
              <a:spcBef>
                <a:spcPct val="50000"/>
              </a:spcBef>
            </a:pPr>
            <a:r>
              <a:rPr lang="en-US" altLang="zh-CN" sz="2400">
                <a:latin typeface="Comic Sans MS" panose="030F0702030302020204" pitchFamily="66" charset="0"/>
              </a:rPr>
              <a:t>Program readers_writers;</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Var r_w_w: semaphore;    </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     mutex:semaphore;</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     read_count: integer;</a:t>
            </a:r>
            <a:endParaRPr lang="en-US" altLang="zh-CN" sz="2400">
              <a:latin typeface="Comic Sans MS" panose="030F0702030302020204" pitchFamily="66" charset="0"/>
            </a:endParaRPr>
          </a:p>
          <a:p>
            <a:pPr>
              <a:spcBef>
                <a:spcPct val="50000"/>
              </a:spcBef>
            </a:pPr>
            <a:r>
              <a:rPr lang="en-US" altLang="zh-CN" sz="2400">
                <a:latin typeface="Comic Sans MS" panose="030F0702030302020204" pitchFamily="66" charset="0"/>
              </a:rPr>
              <a:t>procedure writer;</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begin</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P(r_w_w);</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 write ops }</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V(r_w_w)</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end;</a:t>
            </a:r>
            <a:endParaRPr lang="en-US" altLang="zh-CN" sz="240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1379">
                                            <p:txEl>
                                              <p:charRg st="0" end="25"/>
                                            </p:txEl>
                                          </p:spTgt>
                                        </p:tgtEl>
                                        <p:attrNameLst>
                                          <p:attrName>style.visibility</p:attrName>
                                        </p:attrNameLst>
                                      </p:cBhvr>
                                      <p:to>
                                        <p:strVal val="visible"/>
                                      </p:to>
                                    </p:set>
                                    <p:animEffect transition="in" filter="wipe(left)">
                                      <p:cBhvr>
                                        <p:cTn id="7" dur="500"/>
                                        <p:tgtEl>
                                          <p:spTgt spid="101379">
                                            <p:txEl>
                                              <p:charRg st="0" end="25"/>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1379">
                                            <p:txEl>
                                              <p:charRg st="25" end="51"/>
                                            </p:txEl>
                                          </p:spTgt>
                                        </p:tgtEl>
                                        <p:attrNameLst>
                                          <p:attrName>style.visibility</p:attrName>
                                        </p:attrNameLst>
                                      </p:cBhvr>
                                      <p:to>
                                        <p:strVal val="visible"/>
                                      </p:to>
                                    </p:set>
                                    <p:animEffect transition="in" filter="wipe(left)">
                                      <p:cBhvr>
                                        <p:cTn id="12" dur="500"/>
                                        <p:tgtEl>
                                          <p:spTgt spid="101379">
                                            <p:txEl>
                                              <p:charRg st="25" end="5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1379">
                                            <p:txEl>
                                              <p:charRg st="51" end="73"/>
                                            </p:txEl>
                                          </p:spTgt>
                                        </p:tgtEl>
                                        <p:attrNameLst>
                                          <p:attrName>style.visibility</p:attrName>
                                        </p:attrNameLst>
                                      </p:cBhvr>
                                      <p:to>
                                        <p:strVal val="visible"/>
                                      </p:to>
                                    </p:set>
                                    <p:animEffect transition="in" filter="wipe(left)">
                                      <p:cBhvr>
                                        <p:cTn id="17" dur="500"/>
                                        <p:tgtEl>
                                          <p:spTgt spid="101379">
                                            <p:txEl>
                                              <p:charRg st="51" end="7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1379">
                                            <p:txEl>
                                              <p:charRg st="73" end="99"/>
                                            </p:txEl>
                                          </p:spTgt>
                                        </p:tgtEl>
                                        <p:attrNameLst>
                                          <p:attrName>style.visibility</p:attrName>
                                        </p:attrNameLst>
                                      </p:cBhvr>
                                      <p:to>
                                        <p:strVal val="visible"/>
                                      </p:to>
                                    </p:set>
                                    <p:animEffect transition="in" filter="wipe(left)">
                                      <p:cBhvr>
                                        <p:cTn id="22" dur="500"/>
                                        <p:tgtEl>
                                          <p:spTgt spid="101379">
                                            <p:txEl>
                                              <p:charRg st="73" end="9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1379">
                                            <p:txEl>
                                              <p:charRg st="99" end="117"/>
                                            </p:txEl>
                                          </p:spTgt>
                                        </p:tgtEl>
                                        <p:attrNameLst>
                                          <p:attrName>style.visibility</p:attrName>
                                        </p:attrNameLst>
                                      </p:cBhvr>
                                      <p:to>
                                        <p:strVal val="visible"/>
                                      </p:to>
                                    </p:set>
                                    <p:animEffect transition="in" filter="wipe(left)">
                                      <p:cBhvr>
                                        <p:cTn id="27" dur="500"/>
                                        <p:tgtEl>
                                          <p:spTgt spid="101379">
                                            <p:txEl>
                                              <p:charRg st="99" end="11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1379">
                                            <p:txEl>
                                              <p:charRg st="117" end="123"/>
                                            </p:txEl>
                                          </p:spTgt>
                                        </p:tgtEl>
                                        <p:attrNameLst>
                                          <p:attrName>style.visibility</p:attrName>
                                        </p:attrNameLst>
                                      </p:cBhvr>
                                      <p:to>
                                        <p:strVal val="visible"/>
                                      </p:to>
                                    </p:set>
                                    <p:animEffect transition="in" filter="wipe(left)">
                                      <p:cBhvr>
                                        <p:cTn id="32" dur="500"/>
                                        <p:tgtEl>
                                          <p:spTgt spid="101379">
                                            <p:txEl>
                                              <p:charRg st="117" end="12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1379">
                                            <p:txEl>
                                              <p:charRg st="123" end="137"/>
                                            </p:txEl>
                                          </p:spTgt>
                                        </p:tgtEl>
                                        <p:attrNameLst>
                                          <p:attrName>style.visibility</p:attrName>
                                        </p:attrNameLst>
                                      </p:cBhvr>
                                      <p:to>
                                        <p:strVal val="visible"/>
                                      </p:to>
                                    </p:set>
                                    <p:animEffect transition="in" filter="wipe(left)">
                                      <p:cBhvr>
                                        <p:cTn id="37" dur="500"/>
                                        <p:tgtEl>
                                          <p:spTgt spid="101379">
                                            <p:txEl>
                                              <p:charRg st="123" end="13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1379">
                                            <p:txEl>
                                              <p:charRg st="137" end="155"/>
                                            </p:txEl>
                                          </p:spTgt>
                                        </p:tgtEl>
                                        <p:attrNameLst>
                                          <p:attrName>style.visibility</p:attrName>
                                        </p:attrNameLst>
                                      </p:cBhvr>
                                      <p:to>
                                        <p:strVal val="visible"/>
                                      </p:to>
                                    </p:set>
                                    <p:animEffect transition="in" filter="wipe(left)">
                                      <p:cBhvr>
                                        <p:cTn id="42" dur="500"/>
                                        <p:tgtEl>
                                          <p:spTgt spid="101379">
                                            <p:txEl>
                                              <p:charRg st="137" end="15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1379">
                                            <p:txEl>
                                              <p:charRg st="155" end="168"/>
                                            </p:txEl>
                                          </p:spTgt>
                                        </p:tgtEl>
                                        <p:attrNameLst>
                                          <p:attrName>style.visibility</p:attrName>
                                        </p:attrNameLst>
                                      </p:cBhvr>
                                      <p:to>
                                        <p:strVal val="visible"/>
                                      </p:to>
                                    </p:set>
                                    <p:animEffect transition="in" filter="wipe(left)">
                                      <p:cBhvr>
                                        <p:cTn id="47" dur="500"/>
                                        <p:tgtEl>
                                          <p:spTgt spid="101379">
                                            <p:txEl>
                                              <p:charRg st="155" end="16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1379">
                                            <p:txEl>
                                              <p:charRg st="168" end="173"/>
                                            </p:txEl>
                                          </p:spTgt>
                                        </p:tgtEl>
                                        <p:attrNameLst>
                                          <p:attrName>style.visibility</p:attrName>
                                        </p:attrNameLst>
                                      </p:cBhvr>
                                      <p:to>
                                        <p:strVal val="visible"/>
                                      </p:to>
                                    </p:set>
                                    <p:animEffect transition="in" filter="wipe(left)">
                                      <p:cBhvr>
                                        <p:cTn id="52" dur="500"/>
                                        <p:tgtEl>
                                          <p:spTgt spid="101379">
                                            <p:txEl>
                                              <p:charRg st="168" end="17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build="p"/>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02" name="标题 102401"/>
          <p:cNvSpPr>
            <a:spLocks noGrp="1"/>
          </p:cNvSpPr>
          <p:nvPr>
            <p:ph type="title"/>
          </p:nvPr>
        </p:nvSpPr>
        <p:spPr>
          <a:xfrm>
            <a:off x="685800" y="228600"/>
            <a:ext cx="7772400" cy="1143000"/>
          </a:xfrm>
        </p:spPr>
        <p:txBody>
          <a:bodyPr anchor="b"/>
          <a:p>
            <a:r>
              <a:rPr lang="zh-CN" altLang="en-US" b="1"/>
              <a:t>程序（</a:t>
            </a:r>
            <a:r>
              <a:rPr lang="en-US" altLang="zh-CN" b="1"/>
              <a:t>Cont.</a:t>
            </a:r>
            <a:r>
              <a:rPr lang="zh-CN" altLang="en-US" b="1"/>
              <a:t>）</a:t>
            </a:r>
            <a:endParaRPr lang="zh-CN" altLang="en-US" b="1"/>
          </a:p>
        </p:txBody>
      </p:sp>
      <p:sp>
        <p:nvSpPr>
          <p:cNvPr id="102403" name="文本框 102402"/>
          <p:cNvSpPr txBox="1"/>
          <p:nvPr/>
        </p:nvSpPr>
        <p:spPr>
          <a:xfrm>
            <a:off x="838200" y="1447800"/>
            <a:ext cx="5562600" cy="5167313"/>
          </a:xfrm>
          <a:prstGeom prst="rect">
            <a:avLst/>
          </a:prstGeom>
          <a:noFill/>
          <a:ln w="9525">
            <a:noFill/>
          </a:ln>
        </p:spPr>
        <p:txBody>
          <a:bodyPr>
            <a:spAutoFit/>
          </a:bodyPr>
          <a:p>
            <a:pPr>
              <a:spcBef>
                <a:spcPct val="50000"/>
              </a:spcBef>
            </a:pPr>
            <a:r>
              <a:rPr lang="en-US" altLang="zh-CN" sz="2400">
                <a:latin typeface="Comic Sans MS" panose="030F0702030302020204" pitchFamily="66" charset="0"/>
              </a:rPr>
              <a:t>Procedure reader;</a:t>
            </a:r>
            <a:endParaRPr lang="en-US" altLang="zh-CN" sz="2400">
              <a:latin typeface="Comic Sans MS" panose="030F0702030302020204" pitchFamily="66" charset="0"/>
            </a:endParaRPr>
          </a:p>
          <a:p>
            <a:pPr>
              <a:lnSpc>
                <a:spcPct val="50000"/>
              </a:lnSpc>
              <a:spcBef>
                <a:spcPct val="50000"/>
              </a:spcBef>
            </a:pPr>
            <a:r>
              <a:rPr lang="en-US" altLang="zh-CN" sz="2400">
                <a:latin typeface="Comic Sans MS" panose="030F0702030302020204" pitchFamily="66" charset="0"/>
              </a:rPr>
              <a:t>begin</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P(mutex);</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read_count:=read_count+1;</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If read_count=1 Then P(r_w_w);</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V(mutex); </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 read ops }    </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P(mutex);</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read_count:=read_count-1;</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If read_count=0 Then V(r_w_w);</a:t>
            </a:r>
            <a:endParaRPr lang="en-US" altLang="zh-CN" sz="2400">
              <a:latin typeface="Comic Sans MS" panose="030F0702030302020204" pitchFamily="66" charset="0"/>
            </a:endParaRPr>
          </a:p>
          <a:p>
            <a:pPr>
              <a:lnSpc>
                <a:spcPct val="70000"/>
              </a:lnSpc>
              <a:spcBef>
                <a:spcPct val="50000"/>
              </a:spcBef>
            </a:pPr>
            <a:r>
              <a:rPr lang="en-US" altLang="zh-CN" sz="2400">
                <a:latin typeface="Comic Sans MS" panose="030F0702030302020204" pitchFamily="66" charset="0"/>
              </a:rPr>
              <a:t>    V(mutex);</a:t>
            </a:r>
            <a:endParaRPr lang="en-US" altLang="zh-CN" sz="2400">
              <a:latin typeface="Comic Sans MS" panose="030F0702030302020204" pitchFamily="66" charset="0"/>
            </a:endParaRPr>
          </a:p>
          <a:p>
            <a:pPr>
              <a:lnSpc>
                <a:spcPct val="60000"/>
              </a:lnSpc>
              <a:spcBef>
                <a:spcPct val="50000"/>
              </a:spcBef>
            </a:pPr>
            <a:r>
              <a:rPr lang="en-US" altLang="zh-CN" sz="2400">
                <a:latin typeface="Comic Sans MS" panose="030F0702030302020204" pitchFamily="66" charset="0"/>
              </a:rPr>
              <a:t>end;</a:t>
            </a:r>
            <a:endParaRPr lang="en-US" altLang="zh-CN" sz="2400">
              <a:latin typeface="Comic Sans MS" panose="030F07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2403">
                                            <p:txEl>
                                              <p:charRg st="0" end="18"/>
                                            </p:txEl>
                                          </p:spTgt>
                                        </p:tgtEl>
                                        <p:attrNameLst>
                                          <p:attrName>style.visibility</p:attrName>
                                        </p:attrNameLst>
                                      </p:cBhvr>
                                      <p:to>
                                        <p:strVal val="visible"/>
                                      </p:to>
                                    </p:set>
                                    <p:animEffect transition="in" filter="wipe(left)">
                                      <p:cBhvr>
                                        <p:cTn id="7" dur="500"/>
                                        <p:tgtEl>
                                          <p:spTgt spid="102403">
                                            <p:txEl>
                                              <p:charRg st="0" end="18"/>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2403">
                                            <p:txEl>
                                              <p:charRg st="18" end="24"/>
                                            </p:txEl>
                                          </p:spTgt>
                                        </p:tgtEl>
                                        <p:attrNameLst>
                                          <p:attrName>style.visibility</p:attrName>
                                        </p:attrNameLst>
                                      </p:cBhvr>
                                      <p:to>
                                        <p:strVal val="visible"/>
                                      </p:to>
                                    </p:set>
                                    <p:animEffect transition="in" filter="wipe(left)">
                                      <p:cBhvr>
                                        <p:cTn id="12" dur="500"/>
                                        <p:tgtEl>
                                          <p:spTgt spid="102403">
                                            <p:txEl>
                                              <p:charRg st="18" end="2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03">
                                            <p:txEl>
                                              <p:charRg st="24" end="38"/>
                                            </p:txEl>
                                          </p:spTgt>
                                        </p:tgtEl>
                                        <p:attrNameLst>
                                          <p:attrName>style.visibility</p:attrName>
                                        </p:attrNameLst>
                                      </p:cBhvr>
                                      <p:to>
                                        <p:strVal val="visible"/>
                                      </p:to>
                                    </p:set>
                                    <p:animEffect transition="in" filter="wipe(left)">
                                      <p:cBhvr>
                                        <p:cTn id="17" dur="500"/>
                                        <p:tgtEl>
                                          <p:spTgt spid="102403">
                                            <p:txEl>
                                              <p:charRg st="24" end="3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2403">
                                            <p:txEl>
                                              <p:charRg st="38" end="68"/>
                                            </p:txEl>
                                          </p:spTgt>
                                        </p:tgtEl>
                                        <p:attrNameLst>
                                          <p:attrName>style.visibility</p:attrName>
                                        </p:attrNameLst>
                                      </p:cBhvr>
                                      <p:to>
                                        <p:strVal val="visible"/>
                                      </p:to>
                                    </p:set>
                                    <p:animEffect transition="in" filter="wipe(left)">
                                      <p:cBhvr>
                                        <p:cTn id="22" dur="500"/>
                                        <p:tgtEl>
                                          <p:spTgt spid="102403">
                                            <p:txEl>
                                              <p:charRg st="38" end="6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2403">
                                            <p:txEl>
                                              <p:charRg st="68" end="103"/>
                                            </p:txEl>
                                          </p:spTgt>
                                        </p:tgtEl>
                                        <p:attrNameLst>
                                          <p:attrName>style.visibility</p:attrName>
                                        </p:attrNameLst>
                                      </p:cBhvr>
                                      <p:to>
                                        <p:strVal val="visible"/>
                                      </p:to>
                                    </p:set>
                                    <p:animEffect transition="in" filter="wipe(left)">
                                      <p:cBhvr>
                                        <p:cTn id="27" dur="500"/>
                                        <p:tgtEl>
                                          <p:spTgt spid="102403">
                                            <p:txEl>
                                              <p:charRg st="68" end="10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02403">
                                            <p:txEl>
                                              <p:charRg st="103" end="118"/>
                                            </p:txEl>
                                          </p:spTgt>
                                        </p:tgtEl>
                                        <p:attrNameLst>
                                          <p:attrName>style.visibility</p:attrName>
                                        </p:attrNameLst>
                                      </p:cBhvr>
                                      <p:to>
                                        <p:strVal val="visible"/>
                                      </p:to>
                                    </p:set>
                                    <p:animEffect transition="in" filter="wipe(left)">
                                      <p:cBhvr>
                                        <p:cTn id="32" dur="500"/>
                                        <p:tgtEl>
                                          <p:spTgt spid="102403">
                                            <p:txEl>
                                              <p:charRg st="103" end="1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2403">
                                            <p:txEl>
                                              <p:charRg st="118" end="139"/>
                                            </p:txEl>
                                          </p:spTgt>
                                        </p:tgtEl>
                                        <p:attrNameLst>
                                          <p:attrName>style.visibility</p:attrName>
                                        </p:attrNameLst>
                                      </p:cBhvr>
                                      <p:to>
                                        <p:strVal val="visible"/>
                                      </p:to>
                                    </p:set>
                                    <p:animEffect transition="in" filter="wipe(left)">
                                      <p:cBhvr>
                                        <p:cTn id="37" dur="500"/>
                                        <p:tgtEl>
                                          <p:spTgt spid="102403">
                                            <p:txEl>
                                              <p:charRg st="118" end="13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2403">
                                            <p:txEl>
                                              <p:charRg st="139" end="153"/>
                                            </p:txEl>
                                          </p:spTgt>
                                        </p:tgtEl>
                                        <p:attrNameLst>
                                          <p:attrName>style.visibility</p:attrName>
                                        </p:attrNameLst>
                                      </p:cBhvr>
                                      <p:to>
                                        <p:strVal val="visible"/>
                                      </p:to>
                                    </p:set>
                                    <p:animEffect transition="in" filter="wipe(left)">
                                      <p:cBhvr>
                                        <p:cTn id="42" dur="500"/>
                                        <p:tgtEl>
                                          <p:spTgt spid="102403">
                                            <p:txEl>
                                              <p:charRg st="139" end="15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02403">
                                            <p:txEl>
                                              <p:charRg st="153" end="183"/>
                                            </p:txEl>
                                          </p:spTgt>
                                        </p:tgtEl>
                                        <p:attrNameLst>
                                          <p:attrName>style.visibility</p:attrName>
                                        </p:attrNameLst>
                                      </p:cBhvr>
                                      <p:to>
                                        <p:strVal val="visible"/>
                                      </p:to>
                                    </p:set>
                                    <p:animEffect transition="in" filter="wipe(left)">
                                      <p:cBhvr>
                                        <p:cTn id="47" dur="500"/>
                                        <p:tgtEl>
                                          <p:spTgt spid="102403">
                                            <p:txEl>
                                              <p:charRg st="153" end="18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02403">
                                            <p:txEl>
                                              <p:charRg st="183" end="218"/>
                                            </p:txEl>
                                          </p:spTgt>
                                        </p:tgtEl>
                                        <p:attrNameLst>
                                          <p:attrName>style.visibility</p:attrName>
                                        </p:attrNameLst>
                                      </p:cBhvr>
                                      <p:to>
                                        <p:strVal val="visible"/>
                                      </p:to>
                                    </p:set>
                                    <p:animEffect transition="in" filter="wipe(left)">
                                      <p:cBhvr>
                                        <p:cTn id="52" dur="500"/>
                                        <p:tgtEl>
                                          <p:spTgt spid="102403">
                                            <p:txEl>
                                              <p:charRg st="183" end="218"/>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2403">
                                            <p:txEl>
                                              <p:charRg st="218" end="232"/>
                                            </p:txEl>
                                          </p:spTgt>
                                        </p:tgtEl>
                                        <p:attrNameLst>
                                          <p:attrName>style.visibility</p:attrName>
                                        </p:attrNameLst>
                                      </p:cBhvr>
                                      <p:to>
                                        <p:strVal val="visible"/>
                                      </p:to>
                                    </p:set>
                                    <p:animEffect transition="in" filter="wipe(left)">
                                      <p:cBhvr>
                                        <p:cTn id="57" dur="500"/>
                                        <p:tgtEl>
                                          <p:spTgt spid="102403">
                                            <p:txEl>
                                              <p:charRg st="218" end="23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02403">
                                            <p:txEl>
                                              <p:charRg st="232" end="237"/>
                                            </p:txEl>
                                          </p:spTgt>
                                        </p:tgtEl>
                                        <p:attrNameLst>
                                          <p:attrName>style.visibility</p:attrName>
                                        </p:attrNameLst>
                                      </p:cBhvr>
                                      <p:to>
                                        <p:strVal val="visible"/>
                                      </p:to>
                                    </p:set>
                                    <p:animEffect transition="in" filter="wipe(left)">
                                      <p:cBhvr>
                                        <p:cTn id="62" dur="500"/>
                                        <p:tgtEl>
                                          <p:spTgt spid="102403">
                                            <p:txEl>
                                              <p:charRg st="232" end="23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Lst>
  </p:timing>
</p:sld>
</file>

<file path=ppt/theme/theme1.xml><?xml version="1.0" encoding="utf-8"?>
<a:theme xmlns:a="http://schemas.openxmlformats.org/drawingml/2006/main" name="Blends">
  <a:themeElements>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fontScheme name="">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FFFFFF"/>
        </a:dk1>
        <a:lt1>
          <a:srgbClr val="000000"/>
        </a:lt1>
        <a:dk2>
          <a:srgbClr val="DDDDDD"/>
        </a:dk2>
        <a:lt2>
          <a:srgbClr val="969696"/>
        </a:lt2>
        <a:accent1>
          <a:srgbClr val="00E4A8"/>
        </a:accent1>
        <a:accent2>
          <a:srgbClr val="3333CC"/>
        </a:accent2>
        <a:accent3>
          <a:srgbClr val="AAAAAA"/>
        </a:accent3>
        <a:accent4>
          <a:srgbClr val="DCDCDC"/>
        </a:accent4>
        <a:accent5>
          <a:srgbClr val="AAEFD0"/>
        </a:accent5>
        <a:accent6>
          <a:srgbClr val="2D2DB7"/>
        </a:accent6>
        <a:hlink>
          <a:srgbClr val="FF5050"/>
        </a:hlink>
        <a:folHlink>
          <a:srgbClr val="FFCF01"/>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0"/>
        </a:accent5>
        <a:accent6>
          <a:srgbClr val="E5B900"/>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2F2F2"/>
        </a:accent5>
        <a:accent6>
          <a:srgbClr val="727272"/>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
        <a:dk1>
          <a:srgbClr val="FFFFFF"/>
        </a:dk1>
        <a:lt1>
          <a:srgbClr val="0000CC"/>
        </a:lt1>
        <a:dk2>
          <a:srgbClr val="FFFFCC"/>
        </a:dk2>
        <a:lt2>
          <a:srgbClr val="000094"/>
        </a:lt2>
        <a:accent1>
          <a:srgbClr val="3193FF"/>
        </a:accent1>
        <a:accent2>
          <a:srgbClr val="9900FF"/>
        </a:accent2>
        <a:accent3>
          <a:srgbClr val="AAAAE2"/>
        </a:accent3>
        <a:accent4>
          <a:srgbClr val="DCDCDC"/>
        </a:accent4>
        <a:accent5>
          <a:srgbClr val="ADC8FF"/>
        </a:accent5>
        <a:accent6>
          <a:srgbClr val="8900E5"/>
        </a:accent6>
        <a:hlink>
          <a:srgbClr val="FF3399"/>
        </a:hlink>
        <a:folHlink>
          <a:srgbClr val="FF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CCA"/>
        </a:accent5>
        <a:accent6>
          <a:srgbClr val="4345A2"/>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AAB82"/>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5"/>
        </a:accent5>
        <a:accent6>
          <a:srgbClr val="ACACAC"/>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0</TotalTime>
  <Words>48209</Words>
  <Application>WPS 演示</Application>
  <PresentationFormat>在屏幕上显示</PresentationFormat>
  <Paragraphs>3116</Paragraphs>
  <Slides>212</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212</vt:i4>
      </vt:variant>
    </vt:vector>
  </HeadingPairs>
  <TitlesOfParts>
    <vt:vector size="223" baseType="lpstr">
      <vt:lpstr>Arial</vt:lpstr>
      <vt:lpstr>宋体</vt:lpstr>
      <vt:lpstr>Wingdings</vt:lpstr>
      <vt:lpstr>Tahoma</vt:lpstr>
      <vt:lpstr>Times New Roman</vt:lpstr>
      <vt:lpstr>Comic Sans MS</vt:lpstr>
      <vt:lpstr>微软雅黑</vt:lpstr>
      <vt:lpstr>Arial Unicode MS</vt:lpstr>
      <vt:lpstr>Impact</vt:lpstr>
      <vt:lpstr>Blends</vt:lpstr>
      <vt:lpstr>Visio.Drawing.11</vt:lpstr>
      <vt:lpstr>第四章  互斥、同步与通讯</vt:lpstr>
      <vt:lpstr>4.1并发进程</vt:lpstr>
      <vt:lpstr>4.1并发进程</vt:lpstr>
      <vt:lpstr>4.1.2顺序程序及其特性</vt:lpstr>
      <vt:lpstr>4.1.2顺序程序及其特性</vt:lpstr>
      <vt:lpstr>4.1.2顺序程序及其特性</vt:lpstr>
      <vt:lpstr>4.1.3 并发程序及其特性</vt:lpstr>
      <vt:lpstr>4.1.3 并发程序及其特性</vt:lpstr>
      <vt:lpstr>4.1.3 并发程序及其特性</vt:lpstr>
      <vt:lpstr>4.1.3 并发程序及其特性</vt:lpstr>
      <vt:lpstr>4.1.4 程序并发执行的条件</vt:lpstr>
      <vt:lpstr>4.1.4 程序并发执行的条件</vt:lpstr>
      <vt:lpstr>4.1.4 程序并发执行的条件</vt:lpstr>
      <vt:lpstr>4.1.5 并发程序的表示</vt:lpstr>
      <vt:lpstr>4.1.6 与时间有关的错误</vt:lpstr>
      <vt:lpstr>关于就绪队列的整队问题</vt:lpstr>
      <vt:lpstr>关于就绪队列的整队问题</vt:lpstr>
      <vt:lpstr>关于就绪队列的整队问题</vt:lpstr>
      <vt:lpstr>两进程申请两个独占性资源</vt:lpstr>
      <vt:lpstr>两进程申请两个独占性资源</vt:lpstr>
      <vt:lpstr>4.1.5 与时间有关的错误(Cont.)</vt:lpstr>
      <vt:lpstr>4.2 进程互斥(mutual exclusion)</vt:lpstr>
      <vt:lpstr>4.2.1 共享变量与临界区域</vt:lpstr>
      <vt:lpstr>表示</vt:lpstr>
      <vt:lpstr>嵌套临界区域</vt:lpstr>
      <vt:lpstr>4.2.2 临界区域与进程互斥</vt:lpstr>
      <vt:lpstr>4.2.3 进程互斥的实现</vt:lpstr>
      <vt:lpstr>4.2.3 进程互斥的实现</vt:lpstr>
      <vt:lpstr>PowerPoint 演示文稿</vt:lpstr>
      <vt:lpstr>4.2.3.1 进程互斥的软件实现</vt:lpstr>
      <vt:lpstr>尝试1</vt:lpstr>
      <vt:lpstr>尝试2</vt:lpstr>
      <vt:lpstr>尝试3</vt:lpstr>
      <vt:lpstr>Dekkel算法</vt:lpstr>
      <vt:lpstr>Peterson算法</vt:lpstr>
      <vt:lpstr>Lamport面包店算法</vt:lpstr>
      <vt:lpstr>Lamport面包店算法</vt:lpstr>
      <vt:lpstr>PowerPoint 演示文稿</vt:lpstr>
      <vt:lpstr>PowerPoint 演示文稿</vt:lpstr>
      <vt:lpstr>满足临界区管理原则</vt:lpstr>
      <vt:lpstr>Eisenberg/Mcguire算法</vt:lpstr>
      <vt:lpstr>Eisenberg/Mcguire算法</vt:lpstr>
      <vt:lpstr>Eisenberg/Mcguire算法</vt:lpstr>
      <vt:lpstr>满足临界区管理原则</vt:lpstr>
      <vt:lpstr>4.2.3.2 进程互斥的硬件实现</vt:lpstr>
      <vt:lpstr>4.2.3.2 进程互斥的硬件实现</vt:lpstr>
      <vt:lpstr>4.2.3.2 进程互斥的硬件实现</vt:lpstr>
      <vt:lpstr>4.2.3.2进程互斥的硬件实现</vt:lpstr>
      <vt:lpstr>4.2.3.2进程互斥的硬件实现</vt:lpstr>
      <vt:lpstr>4.2.4 多处理机环境下互斥</vt:lpstr>
      <vt:lpstr>4.2.4 多处理机环境下互斥</vt:lpstr>
      <vt:lpstr>4.2.4 多处理机环境下互斥</vt:lpstr>
      <vt:lpstr>4.2.4 多处理机环境下互斥</vt:lpstr>
      <vt:lpstr>进程互斥</vt:lpstr>
      <vt:lpstr>PowerPoint 演示文稿</vt:lpstr>
      <vt:lpstr>4.3 进程同步</vt:lpstr>
      <vt:lpstr>4.3.1 进程同步的概念</vt:lpstr>
      <vt:lpstr>4.3.2  进程同步机制</vt:lpstr>
      <vt:lpstr>4.3.2  进程同步机制</vt:lpstr>
      <vt:lpstr>典型同步机制 </vt:lpstr>
      <vt:lpstr>4.3.3  信号量与PV操作</vt:lpstr>
      <vt:lpstr>信号灯变量</vt:lpstr>
      <vt:lpstr>P操作原语</vt:lpstr>
      <vt:lpstr>V操作原语</vt:lpstr>
      <vt:lpstr>规定和结论</vt:lpstr>
      <vt:lpstr>用开关中断实现P、V操作</vt:lpstr>
      <vt:lpstr>用开关中断实现P、V操作</vt:lpstr>
      <vt:lpstr>用开关中断实现P、V操作</vt:lpstr>
      <vt:lpstr>用TS、swap指令实现P、V操作</vt:lpstr>
      <vt:lpstr>用TS、swap指令实现P、V操作</vt:lpstr>
      <vt:lpstr>PowerPoint 演示文稿</vt:lpstr>
      <vt:lpstr>用信号灯实现进程互斥</vt:lpstr>
      <vt:lpstr>互斥例子：借书系统(revisited)</vt:lpstr>
      <vt:lpstr>互斥例子：借书系统(revisited)</vt:lpstr>
      <vt:lpstr>用信号量、P、V实现进程同步</vt:lpstr>
      <vt:lpstr>用信号灯实现进程同步</vt:lpstr>
      <vt:lpstr>用信号量、P、V实现进程同步</vt:lpstr>
      <vt:lpstr>用信号量、P、V实现进程同步</vt:lpstr>
      <vt:lpstr>Classical synchronization problems</vt:lpstr>
      <vt:lpstr>例1. 生产者/消费者问题</vt:lpstr>
      <vt:lpstr>自动机描述</vt:lpstr>
      <vt:lpstr>自动机描述</vt:lpstr>
      <vt:lpstr>例1. 生产者/消费者问题</vt:lpstr>
      <vt:lpstr>环形缓冲区</vt:lpstr>
      <vt:lpstr>问题分析</vt:lpstr>
      <vt:lpstr>同步</vt:lpstr>
      <vt:lpstr>互斥</vt:lpstr>
      <vt:lpstr>考虑死锁</vt:lpstr>
      <vt:lpstr>程序</vt:lpstr>
      <vt:lpstr>程序</vt:lpstr>
      <vt:lpstr>并发性提高策略</vt:lpstr>
      <vt:lpstr>并发性提高策略</vt:lpstr>
      <vt:lpstr>例2. 读者/写者问题</vt:lpstr>
      <vt:lpstr>例2. 读者/写者问题</vt:lpstr>
      <vt:lpstr>Solution1:  不考虑R-R不互斥</vt:lpstr>
      <vt:lpstr>Solution2:  考虑R-R不互斥</vt:lpstr>
      <vt:lpstr>Solution3: 正确解法</vt:lpstr>
      <vt:lpstr>程序</vt:lpstr>
      <vt:lpstr>程序（Cont.）</vt:lpstr>
      <vt:lpstr>程序（Cont.）</vt:lpstr>
      <vt:lpstr>分析：</vt:lpstr>
      <vt:lpstr>作业3：</vt:lpstr>
      <vt:lpstr>例3. 哲学家就餐问题</vt:lpstr>
      <vt:lpstr>例3. 哲学家就餐问题</vt:lpstr>
      <vt:lpstr>例3. 哲学家就餐问题</vt:lpstr>
      <vt:lpstr>解决方法</vt:lpstr>
      <vt:lpstr>死锁预防策略</vt:lpstr>
      <vt:lpstr>就餐条件测试</vt:lpstr>
      <vt:lpstr>未考虑互斥问题</vt:lpstr>
      <vt:lpstr>考虑互斥问题</vt:lpstr>
      <vt:lpstr>程序</vt:lpstr>
      <vt:lpstr>程序(Cont.)</vt:lpstr>
      <vt:lpstr>  </vt:lpstr>
      <vt:lpstr>程序(Cont.)</vt:lpstr>
      <vt:lpstr>问题</vt:lpstr>
      <vt:lpstr>解决方法</vt:lpstr>
      <vt:lpstr>例4. 吸烟者问题</vt:lpstr>
      <vt:lpstr>吸烟者问题-problem statement</vt:lpstr>
      <vt:lpstr>Traditional semaphore:</vt:lpstr>
      <vt:lpstr>Simultaneous P-operation</vt:lpstr>
      <vt:lpstr>Simultaneous V-operation</vt:lpstr>
      <vt:lpstr>吸烟者问题-Solution</vt:lpstr>
      <vt:lpstr>吸烟者问题-Solution</vt:lpstr>
      <vt:lpstr>例5.  3台打印机管理</vt:lpstr>
      <vt:lpstr>例6. 生产线问题</vt:lpstr>
      <vt:lpstr>例6. 生产线问题</vt:lpstr>
      <vt:lpstr>例6. 生产线问题</vt:lpstr>
      <vt:lpstr>例6. 生产线问题</vt:lpstr>
      <vt:lpstr>例7. 资源调度问题</vt:lpstr>
      <vt:lpstr>例7. 资源调度问题</vt:lpstr>
      <vt:lpstr>例8. 系统与网络打印机问题</vt:lpstr>
      <vt:lpstr>例8. 系统与网络打印机问题</vt:lpstr>
      <vt:lpstr>例8. 系统与网络打印机问题</vt:lpstr>
      <vt:lpstr>例9. 2009研究生入学考试题</vt:lpstr>
      <vt:lpstr>例9. 2009研究生入学考试题</vt:lpstr>
      <vt:lpstr>例9. 2009研究生入学考试题</vt:lpstr>
      <vt:lpstr>例10. 寺庙问题</vt:lpstr>
      <vt:lpstr>例10. 寺庙问题</vt:lpstr>
      <vt:lpstr>例10. 寺庙问题</vt:lpstr>
      <vt:lpstr>例10. 寺庙问题（死锁分析）</vt:lpstr>
      <vt:lpstr>4.3.4 条件临界区 Conditional Critical Region</vt:lpstr>
      <vt:lpstr>条件临界区</vt:lpstr>
      <vt:lpstr>例4-6 简单批处理</vt:lpstr>
      <vt:lpstr>例4-6 简单批处理</vt:lpstr>
      <vt:lpstr>PowerPoint 演示文稿</vt:lpstr>
      <vt:lpstr>例4-6 简单批处理</vt:lpstr>
      <vt:lpstr>条件临界区的实现效率问题</vt:lpstr>
      <vt:lpstr>4.3.5 管程（Monitor）</vt:lpstr>
      <vt:lpstr>4.3.5.1 管程的提出</vt:lpstr>
      <vt:lpstr>4.3.5.1 管程的提出(Cont.)</vt:lpstr>
      <vt:lpstr>4.3.5.2 管程形式</vt:lpstr>
      <vt:lpstr>4.3.5.2 管程形式(Cont.)</vt:lpstr>
      <vt:lpstr>4.3.5.3 管程语义</vt:lpstr>
      <vt:lpstr>Hoare管程设施</vt:lpstr>
      <vt:lpstr>管程队列</vt:lpstr>
      <vt:lpstr>PowerPoint 演示文稿</vt:lpstr>
      <vt:lpstr>进入与离开</vt:lpstr>
      <vt:lpstr> 条件变量操作</vt:lpstr>
      <vt:lpstr>4.3.5.4 管程的使用</vt:lpstr>
      <vt:lpstr>例1.生产消费问题</vt:lpstr>
      <vt:lpstr>例1.生产消费问题</vt:lpstr>
      <vt:lpstr>例1.生产消费问题</vt:lpstr>
      <vt:lpstr>例2. 读者/写者问题</vt:lpstr>
      <vt:lpstr>例2. 读者/写者问题</vt:lpstr>
      <vt:lpstr>例2. 读者/写者问题</vt:lpstr>
      <vt:lpstr>例2. 读者/写者问题</vt:lpstr>
      <vt:lpstr>例3. 哲学家就餐问题</vt:lpstr>
      <vt:lpstr>例3. 哲学家就餐问题</vt:lpstr>
      <vt:lpstr>例3. 哲学家就餐问题</vt:lpstr>
      <vt:lpstr>例3. 哲学家就餐问题</vt:lpstr>
      <vt:lpstr>例3. 哲学家就餐问题</vt:lpstr>
      <vt:lpstr>例3. 哲学家就餐问题</vt:lpstr>
      <vt:lpstr>例4.4. 磁头引臂调度问题</vt:lpstr>
      <vt:lpstr>调度算法</vt:lpstr>
      <vt:lpstr>Hansen管程实现SCAN算法</vt:lpstr>
      <vt:lpstr>管程实现SCAN算法</vt:lpstr>
      <vt:lpstr>管程实现SCAN算法</vt:lpstr>
      <vt:lpstr>管程实现SCAN算法</vt:lpstr>
      <vt:lpstr>管程实现SCAN算法</vt:lpstr>
      <vt:lpstr>管程实现SCAN算法</vt:lpstr>
      <vt:lpstr>管程实现SCAN算法</vt:lpstr>
      <vt:lpstr>例. 单一资源管理</vt:lpstr>
      <vt:lpstr>例. 单一资源管理</vt:lpstr>
      <vt:lpstr>例4.5 嗜眠理发师问题(Sleepy barber’s problem)</vt:lpstr>
      <vt:lpstr>例5 嗜眠理发师问题</vt:lpstr>
      <vt:lpstr>例5 嗜眠理发师问题</vt:lpstr>
      <vt:lpstr>例5 嗜眠理发师问题</vt:lpstr>
      <vt:lpstr>例5 嗜眠理发师问题</vt:lpstr>
      <vt:lpstr>例5 嗜眠理发师问题</vt:lpstr>
      <vt:lpstr>4.3.5.5 管程与PV操作的等价性</vt:lpstr>
      <vt:lpstr>用管程构造PV操作</vt:lpstr>
      <vt:lpstr>用管程构造PV操作(Cont.)</vt:lpstr>
      <vt:lpstr>用PV操作构造管程</vt:lpstr>
      <vt:lpstr>用PV操作构造管程</vt:lpstr>
      <vt:lpstr>4.3.5.6 管程的嵌套调用问题</vt:lpstr>
      <vt:lpstr>Java语言中的“管程”</vt:lpstr>
      <vt:lpstr>Entry set and wait set</vt:lpstr>
      <vt:lpstr>Entry set and wait set</vt:lpstr>
      <vt:lpstr>例子：生产/消费问题--Java</vt:lpstr>
      <vt:lpstr>例子：生产/消费问题--java</vt:lpstr>
      <vt:lpstr>例子：生产/消费问题--java</vt:lpstr>
      <vt:lpstr>例子：生产/消费问题--java</vt:lpstr>
      <vt:lpstr>读者／写者问题-Java solution</vt:lpstr>
      <vt:lpstr>读者／写者问题-Java solution</vt:lpstr>
      <vt:lpstr>读者／写者问题-Java solution</vt:lpstr>
      <vt:lpstr>读者／写者问题-Java solution</vt:lpstr>
      <vt:lpstr>读者／写者问题-Java solution</vt:lpstr>
      <vt:lpstr>Java synchronization rules</vt:lpstr>
      <vt:lpstr>PowerPoint 演示文稿</vt:lpstr>
      <vt:lpstr>Windows2000/XP互斥同步机制</vt:lpstr>
      <vt:lpstr>Windows2000/XP互斥同步机制</vt:lpstr>
      <vt:lpstr>Windows2000/XP互斥同步机制</vt:lpstr>
    </vt:vector>
  </TitlesOfParts>
  <Company>bt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  进程管理</dc:title>
  <dc:creator>左万利</dc:creator>
  <cp:lastModifiedBy>Administrator</cp:lastModifiedBy>
  <cp:revision>498</cp:revision>
  <dcterms:created xsi:type="dcterms:W3CDTF">2002-08-19T01:22:00Z</dcterms:created>
  <dcterms:modified xsi:type="dcterms:W3CDTF">2020-02-10T07:51:40Z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2052-11.1.0.9141</vt:lpwstr>
  </property>
</Properties>
</file>