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3"/>
    <p:sldId id="316" r:id="rId4"/>
    <p:sldId id="317" r:id="rId5"/>
    <p:sldId id="258" r:id="rId6"/>
    <p:sldId id="318" r:id="rId7"/>
    <p:sldId id="259" r:id="rId8"/>
    <p:sldId id="260" r:id="rId9"/>
    <p:sldId id="261" r:id="rId10"/>
    <p:sldId id="319" r:id="rId11"/>
    <p:sldId id="264" r:id="rId12"/>
    <p:sldId id="262" r:id="rId13"/>
    <p:sldId id="265" r:id="rId14"/>
    <p:sldId id="320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306" r:id="rId29"/>
    <p:sldId id="307" r:id="rId30"/>
    <p:sldId id="308" r:id="rId31"/>
    <p:sldId id="309" r:id="rId32"/>
    <p:sldId id="315" r:id="rId33"/>
    <p:sldId id="280" r:id="rId34"/>
    <p:sldId id="281" r:id="rId35"/>
    <p:sldId id="282" r:id="rId36"/>
    <p:sldId id="283" r:id="rId37"/>
    <p:sldId id="284" r:id="rId38"/>
    <p:sldId id="286" r:id="rId39"/>
    <p:sldId id="287" r:id="rId40"/>
    <p:sldId id="288" r:id="rId41"/>
    <p:sldId id="305" r:id="rId42"/>
    <p:sldId id="310" r:id="rId43"/>
    <p:sldId id="311" r:id="rId44"/>
    <p:sldId id="312" r:id="rId45"/>
    <p:sldId id="313" r:id="rId46"/>
    <p:sldId id="289" r:id="rId47"/>
    <p:sldId id="290" r:id="rId48"/>
    <p:sldId id="291" r:id="rId49"/>
    <p:sldId id="292" r:id="rId50"/>
    <p:sldId id="303" r:id="rId51"/>
    <p:sldId id="295" r:id="rId52"/>
    <p:sldId id="304" r:id="rId53"/>
    <p:sldId id="314" r:id="rId54"/>
    <p:sldId id="296" r:id="rId55"/>
    <p:sldId id="297" r:id="rId5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44D"/>
    <a:srgbClr val="003366"/>
    <a:srgbClr val="A50021"/>
    <a:srgbClr val="333399"/>
    <a:srgbClr val="0033CC"/>
    <a:srgbClr val="0000FF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6"/>
    <p:restoredTop sz="90929"/>
  </p:normalViewPr>
  <p:slideViewPr>
    <p:cSldViewPr showGuides="1">
      <p:cViewPr varScale="1">
        <p:scale>
          <a:sx n="100" d="100"/>
          <a:sy n="100" d="100"/>
        </p:scale>
        <p:origin x="-96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9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页眉占位符 1013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01379" name="日期占位符 10137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01380" name="幻灯片图像占位符 10137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381" name="文本占位符 10138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1382" name="页脚占位符 10138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01383" name="灯片编号占位符 10138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3906" name="组合 1239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3907" name="组合 1239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3908" name="矩形 1239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909" name="矩形 1239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3910" name="组合 1239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3911" name="矩形 1239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912" name="矩形 1239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3913" name="矩形 1239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14" name="矩形 1239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15" name="矩形 1239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916" name="标题 1239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3917" name="副标题 1239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3918" name="日期占位符 1239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19" name="页脚占位符 1239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3920" name="灯片编号占位符 1239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矩形 12288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3" name="矩形 122882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4" name="矩形 122883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5" name="矩形 122884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6" name="矩形 122885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7" name="矩形 12288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8" name="矩形 122887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9" name="标题 122888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890" name="文本占位符 122889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891" name="日期占位符 1228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892" name="页脚占位符 1228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893" name="灯片编号占位符 1228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标题 205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 dirty="0"/>
              <a:t>4.3.6 </a:t>
            </a:r>
            <a:r>
              <a:rPr lang="zh-CN" altLang="en-US" b="1" dirty="0"/>
              <a:t>会合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/>
              <a:t>Rendezvous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2054" name="文本占位符 205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背景</a:t>
            </a:r>
            <a:endParaRPr lang="zh-CN" altLang="en-US" sz="2800" b="1" dirty="0"/>
          </a:p>
          <a:p>
            <a:pPr lvl="1"/>
            <a:r>
              <a:rPr lang="en-US" altLang="zh-CN" sz="2400" b="1" dirty="0"/>
              <a:t>80</a:t>
            </a:r>
            <a:r>
              <a:rPr lang="zh-CN" altLang="en-US" sz="2400" b="1" dirty="0"/>
              <a:t>年代</a:t>
            </a:r>
            <a:r>
              <a:rPr lang="en-US" altLang="zh-CN" sz="2400" b="1" err="1"/>
              <a:t>, Ada</a:t>
            </a:r>
            <a:r>
              <a:rPr lang="en-US" altLang="zh-CN" sz="2400" b="1"/>
              <a:t>, Initiated by DOD;</a:t>
            </a:r>
            <a:endParaRPr lang="en-US" altLang="zh-CN" sz="2400" b="1"/>
          </a:p>
          <a:p>
            <a:pPr lvl="1"/>
            <a:r>
              <a:rPr lang="en-US" altLang="zh-CN" sz="2400" b="1" err="1"/>
              <a:t>Ada</a:t>
            </a:r>
            <a:r>
              <a:rPr lang="en-US" altLang="zh-CN" sz="2400" b="1"/>
              <a:t> 95, (Object-oriented)</a:t>
            </a:r>
            <a:endParaRPr lang="en-US" altLang="zh-CN" sz="2400" b="1"/>
          </a:p>
          <a:p>
            <a:endParaRPr lang="zh-CN" altLang="zh-CN" sz="2800" b="1" dirty="0"/>
          </a:p>
          <a:p>
            <a:r>
              <a:rPr lang="zh-CN" altLang="zh-CN" sz="2800" b="1" dirty="0"/>
              <a:t>会合：两个并发执行流汇集到一处</a:t>
            </a:r>
            <a:endParaRPr lang="en-US" altLang="zh-CN" sz="2800" b="1"/>
          </a:p>
          <a:p>
            <a:pPr lvl="1"/>
            <a:r>
              <a:rPr lang="zh-CN" altLang="zh-CN" sz="2400" b="1" dirty="0"/>
              <a:t>并发执行流</a:t>
            </a:r>
            <a:endParaRPr lang="en-US" altLang="zh-CN" sz="2400" b="1"/>
          </a:p>
          <a:p>
            <a:pPr lvl="2"/>
            <a:r>
              <a:rPr lang="zh-CN" altLang="zh-CN" sz="2000" b="1" dirty="0"/>
              <a:t>调用</a:t>
            </a:r>
            <a:endParaRPr lang="en-US" altLang="zh-CN" sz="2000" b="1"/>
          </a:p>
          <a:p>
            <a:pPr lvl="2"/>
            <a:r>
              <a:rPr lang="zh-CN" altLang="zh-CN" sz="2000" b="1" dirty="0"/>
              <a:t>接受</a:t>
            </a:r>
            <a:endParaRPr lang="en-US" altLang="zh-CN" sz="2000" b="1"/>
          </a:p>
          <a:p>
            <a:pPr lvl="1"/>
            <a:r>
              <a:rPr lang="zh-CN" altLang="zh-CN" sz="2400" b="1" dirty="0"/>
              <a:t>均发生，握手，同步。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例子</a:t>
            </a:r>
            <a:r>
              <a:rPr lang="en-US" altLang="zh-CN" b="1" dirty="0"/>
              <a:t>--</a:t>
            </a:r>
            <a:r>
              <a:rPr lang="zh-CN" altLang="en-US" b="1" dirty="0"/>
              <a:t>单一资源管理</a:t>
            </a:r>
            <a:endParaRPr lang="zh-CN" altLang="en-US" b="1"/>
          </a:p>
        </p:txBody>
      </p:sp>
      <p:sp>
        <p:nvSpPr>
          <p:cNvPr id="12291" name="文本框 12290"/>
          <p:cNvSpPr txBox="1"/>
          <p:nvPr/>
        </p:nvSpPr>
        <p:spPr>
          <a:xfrm>
            <a:off x="685800" y="1905000"/>
            <a:ext cx="3581400" cy="1881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single_resource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>
                <a:latin typeface="Comic Sans MS" panose="030F0702030302020204" pitchFamily="66" charset="0"/>
              </a:rPr>
              <a:t> acquire;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>
                <a:latin typeface="Comic Sans MS" panose="030F0702030302020204" pitchFamily="66" charset="0"/>
              </a:rPr>
              <a:t> return;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single_resource;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419600" y="1943100"/>
            <a:ext cx="4419600" cy="308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single_resource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accept acquire;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accept return;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single_resource;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762000" y="5105400"/>
            <a:ext cx="7543800" cy="1370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single_resource.acquire;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使用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single_resource.return;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err="1"/>
              <a:t>Ada</a:t>
            </a:r>
            <a:r>
              <a:rPr lang="zh-CN" altLang="en-US" b="1" dirty="0"/>
              <a:t>同步语句（</a:t>
            </a:r>
            <a:r>
              <a:rPr lang="en-US" altLang="zh-CN" b="1"/>
              <a:t>cont.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10243" name="文本框 10242"/>
          <p:cNvSpPr txBox="1"/>
          <p:nvPr/>
        </p:nvSpPr>
        <p:spPr>
          <a:xfrm>
            <a:off x="838200" y="1905000"/>
            <a:ext cx="75438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选择语句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    [when &lt;布尔表达式&gt; </a:t>
            </a:r>
            <a:r>
              <a:rPr lang="zh-CN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Comic Sans MS" panose="030F0702030302020204" pitchFamily="66" charset="0"/>
              </a:rPr>
              <a:t>]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[&lt;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    {or [when &lt;布尔表达式&gt; </a:t>
            </a:r>
            <a:r>
              <a:rPr lang="zh-CN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Comic Sans MS" panose="030F0702030302020204" pitchFamily="66" charset="0"/>
              </a:rPr>
              <a:t>]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[&lt;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 }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[else 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end select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p>
            <a:r>
              <a:rPr lang="en-US" altLang="zh-CN" b="1" dirty="0"/>
              <a:t>Select</a:t>
            </a:r>
            <a:r>
              <a:rPr lang="zh-CN" altLang="en-US" b="1" dirty="0"/>
              <a:t>语句语义</a:t>
            </a:r>
            <a:endParaRPr lang="zh-CN" altLang="en-US" b="1"/>
          </a:p>
        </p:txBody>
      </p:sp>
      <p:sp>
        <p:nvSpPr>
          <p:cNvPr id="13315" name="文本框 13314"/>
          <p:cNvSpPr txBox="1"/>
          <p:nvPr/>
        </p:nvSpPr>
        <p:spPr>
          <a:xfrm>
            <a:off x="838200" y="1828800"/>
            <a:ext cx="76200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计算所有布尔表达式，为真者对应入口标记开放；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无开放的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 Then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If </a:t>
            </a:r>
            <a:r>
              <a:rPr lang="zh-CN" altLang="en-US" b="1">
                <a:latin typeface="Comic Sans MS" panose="030F0702030302020204" pitchFamily="66" charset="0"/>
              </a:rPr>
              <a:t>有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r>
              <a:rPr lang="zh-CN" altLang="en-US" b="1" dirty="0">
                <a:latin typeface="Comic Sans MS" panose="030F0702030302020204" pitchFamily="66" charset="0"/>
              </a:rPr>
              <a:t>部分 </a:t>
            </a:r>
            <a:r>
              <a:rPr lang="zh-CN" altLang="zh-CN" b="1" dirty="0">
                <a:latin typeface="Comic Sans MS" panose="030F0702030302020204" pitchFamily="66" charset="0"/>
              </a:rPr>
              <a:t>Then 执行之 Else 异常;  </a:t>
            </a:r>
            <a:r>
              <a:rPr lang="en-US" altLang="zh-CN" b="1">
                <a:latin typeface="Comic Sans MS" panose="030F0702030302020204" pitchFamily="66" charset="0"/>
              </a:rPr>
              <a:t>break;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If 无被调用的开放的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 Then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ELSE</a:t>
            </a:r>
            <a:r>
              <a:rPr lang="zh-CN" altLang="en-US" b="1" dirty="0">
                <a:latin typeface="Comic Sans MS" panose="030F0702030302020204" pitchFamily="66" charset="0"/>
              </a:rPr>
              <a:t>部分</a:t>
            </a:r>
            <a:r>
              <a:rPr lang="zh-CN" altLang="zh-CN" b="1" dirty="0">
                <a:latin typeface="Comic Sans MS" panose="030F0702030302020204" pitchFamily="66" charset="0"/>
              </a:rPr>
              <a:t> Then 执行之; break; Else 等待;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任取一开放的被调用的接受语句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会合开始，调用者等待；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in</a:t>
            </a:r>
            <a:r>
              <a:rPr lang="zh-CN" altLang="en-US" b="1" dirty="0">
                <a:latin typeface="Comic Sans MS" panose="030F0702030302020204" pitchFamily="66" charset="0"/>
              </a:rPr>
              <a:t>参数 </a:t>
            </a:r>
            <a:r>
              <a:rPr lang="zh-CN" altLang="zh-CN" b="1">
                <a:latin typeface="Comic Sans MS" panose="030F0702030302020204" pitchFamily="66" charset="0"/>
              </a:rPr>
              <a:t>Then 取</a:t>
            </a:r>
            <a:r>
              <a:rPr lang="zh-CN" altLang="zh-CN" b="1" dirty="0">
                <a:latin typeface="Comic Sans MS" panose="030F0702030302020204" pitchFamily="66" charset="0"/>
              </a:rPr>
              <a:t>in参数；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If 有&lt;语句子列&gt; Then 执行之；             会</a:t>
            </a:r>
            <a:r>
              <a:rPr lang="zh-CN" altLang="en-US" b="1" dirty="0">
                <a:latin typeface="Comic Sans MS" panose="030F0702030302020204" pitchFamily="66" charset="0"/>
              </a:rPr>
              <a:t>合</a:t>
            </a:r>
            <a:r>
              <a:rPr lang="zh-CN" altLang="zh-CN" b="1" dirty="0">
                <a:latin typeface="Comic Sans MS" panose="030F0702030302020204" pitchFamily="66" charset="0"/>
              </a:rPr>
              <a:t>期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out</a:t>
            </a:r>
            <a:r>
              <a:rPr lang="zh-CN" altLang="en-US" b="1" dirty="0">
                <a:latin typeface="Comic Sans MS" panose="030F0702030302020204" pitchFamily="66" charset="0"/>
              </a:rPr>
              <a:t>参数 </a:t>
            </a:r>
            <a:r>
              <a:rPr lang="zh-CN" altLang="zh-CN" b="1">
                <a:latin typeface="Comic Sans MS" panose="030F0702030302020204" pitchFamily="66" charset="0"/>
              </a:rPr>
              <a:t>Then 送</a:t>
            </a:r>
            <a:r>
              <a:rPr lang="zh-CN" altLang="zh-CN" b="1" dirty="0">
                <a:latin typeface="Comic Sans MS" panose="030F0702030302020204" pitchFamily="66" charset="0"/>
              </a:rPr>
              <a:t>out参数；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会合结束，调用者继续；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chemeClr val="tx2"/>
                </a:solidFill>
                <a:latin typeface="Comic Sans MS" panose="030F0702030302020204" pitchFamily="66" charset="0"/>
              </a:rPr>
              <a:t>If select语句有语句序列 Then 执行之。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直接连接符 13315"/>
          <p:cNvSpPr/>
          <p:nvPr/>
        </p:nvSpPr>
        <p:spPr>
          <a:xfrm>
            <a:off x="4800600" y="42672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17" name="直接连接符 13316"/>
          <p:cNvSpPr/>
          <p:nvPr/>
        </p:nvSpPr>
        <p:spPr>
          <a:xfrm>
            <a:off x="4800600" y="57912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18" name="直接连接符 13317"/>
          <p:cNvSpPr/>
          <p:nvPr/>
        </p:nvSpPr>
        <p:spPr>
          <a:xfrm>
            <a:off x="7696200" y="42672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3319" name="直接连接符 13318"/>
          <p:cNvSpPr/>
          <p:nvPr/>
        </p:nvSpPr>
        <p:spPr>
          <a:xfrm>
            <a:off x="7696200" y="54102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40" name="矩形 142339"/>
          <p:cNvSpPr/>
          <p:nvPr/>
        </p:nvSpPr>
        <p:spPr>
          <a:xfrm>
            <a:off x="1693863" y="908050"/>
            <a:ext cx="6046787" cy="647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 dirty="0"/>
              <a:t>4.3.6.1  </a:t>
            </a:r>
            <a:r>
              <a:rPr lang="zh-CN" altLang="en-US" sz="3600" b="1" dirty="0"/>
              <a:t>会合的描述</a:t>
            </a:r>
            <a:r>
              <a:rPr lang="en-US" altLang="zh-CN" sz="3600" b="1"/>
              <a:t>(Cont.)</a:t>
            </a:r>
            <a:endParaRPr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142341" name="流程图: 可选过程 142340"/>
          <p:cNvSpPr/>
          <p:nvPr/>
        </p:nvSpPr>
        <p:spPr>
          <a:xfrm>
            <a:off x="2989263" y="1935163"/>
            <a:ext cx="2157412" cy="322262"/>
          </a:xfrm>
          <a:prstGeom prst="flowChartAlternateProcess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en-US" altLang="zh-CN" sz="18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select </a:t>
            </a:r>
            <a:r>
              <a:rPr lang="zh-CN" altLang="en-US" sz="18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语句流程</a:t>
            </a:r>
            <a:endParaRPr lang="zh-CN" altLang="en-US" sz="1800" b="1" dirty="0">
              <a:solidFill>
                <a:srgbClr val="FFFF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2342" name="组合 142341"/>
          <p:cNvGrpSpPr/>
          <p:nvPr/>
        </p:nvGrpSpPr>
        <p:grpSpPr>
          <a:xfrm>
            <a:off x="2411413" y="2276475"/>
            <a:ext cx="3600450" cy="560388"/>
            <a:chOff x="1519" y="1434"/>
            <a:chExt cx="2268" cy="353"/>
          </a:xfrm>
        </p:grpSpPr>
        <p:sp>
          <p:nvSpPr>
            <p:cNvPr id="142343" name="文本框 142342"/>
            <p:cNvSpPr txBox="1"/>
            <p:nvPr/>
          </p:nvSpPr>
          <p:spPr>
            <a:xfrm>
              <a:off x="1519" y="1525"/>
              <a:ext cx="2268" cy="26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计算所有布尔表达式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为’真’者对应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&lt;accept&gt;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标记开放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44" name="直接连接符 142343"/>
            <p:cNvSpPr/>
            <p:nvPr/>
          </p:nvSpPr>
          <p:spPr>
            <a:xfrm>
              <a:off x="2517" y="1434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45" name="流程图: 准备 142344"/>
          <p:cNvSpPr/>
          <p:nvPr/>
        </p:nvSpPr>
        <p:spPr>
          <a:xfrm>
            <a:off x="2484438" y="2970213"/>
            <a:ext cx="3240087" cy="269875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有开放的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  <a:endParaRPr lang="en-US" altLang="zh-CN" sz="16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46" name="直接连接符 142345"/>
          <p:cNvSpPr/>
          <p:nvPr/>
        </p:nvSpPr>
        <p:spPr>
          <a:xfrm>
            <a:off x="3995738" y="2852738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47" name="流程图: 准备 142346"/>
          <p:cNvSpPr/>
          <p:nvPr/>
        </p:nvSpPr>
        <p:spPr>
          <a:xfrm>
            <a:off x="6300788" y="2997200"/>
            <a:ext cx="2087562" cy="215900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else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部分</a:t>
            </a:r>
            <a:endParaRPr lang="zh-CN" altLang="en-US" sz="1600" b="1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48" name="直接连接符 142347"/>
          <p:cNvSpPr/>
          <p:nvPr/>
        </p:nvSpPr>
        <p:spPr>
          <a:xfrm>
            <a:off x="5761038" y="3105150"/>
            <a:ext cx="5397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49" name="文本框 142348"/>
          <p:cNvSpPr txBox="1"/>
          <p:nvPr/>
        </p:nvSpPr>
        <p:spPr>
          <a:xfrm>
            <a:off x="5756275" y="2924175"/>
            <a:ext cx="184150" cy="1698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50" name="流程图: 准备 142349"/>
          <p:cNvSpPr/>
          <p:nvPr/>
        </p:nvSpPr>
        <p:spPr>
          <a:xfrm>
            <a:off x="1908175" y="3425825"/>
            <a:ext cx="4537075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有被调用的开放的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  <a:endParaRPr lang="en-US" altLang="zh-CN" sz="16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51" name="直接连接符 142350"/>
          <p:cNvSpPr/>
          <p:nvPr/>
        </p:nvSpPr>
        <p:spPr>
          <a:xfrm>
            <a:off x="3995738" y="3213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52" name="文本框 142351"/>
          <p:cNvSpPr txBox="1"/>
          <p:nvPr/>
        </p:nvSpPr>
        <p:spPr>
          <a:xfrm>
            <a:off x="4171950" y="325913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T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53" name="流程图: 准备 142352"/>
          <p:cNvSpPr/>
          <p:nvPr/>
        </p:nvSpPr>
        <p:spPr>
          <a:xfrm>
            <a:off x="179388" y="3789363"/>
            <a:ext cx="2087562" cy="215900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else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部分</a:t>
            </a:r>
            <a:endParaRPr lang="zh-CN" altLang="en-US" sz="1600" b="1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54" name="直接连接符 142353"/>
          <p:cNvSpPr/>
          <p:nvPr/>
        </p:nvSpPr>
        <p:spPr>
          <a:xfrm>
            <a:off x="1187450" y="3536950"/>
            <a:ext cx="6842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355" name="直接连接符 142354"/>
          <p:cNvSpPr/>
          <p:nvPr/>
        </p:nvSpPr>
        <p:spPr>
          <a:xfrm>
            <a:off x="1187450" y="3536950"/>
            <a:ext cx="0" cy="25241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56" name="文本框 142355"/>
          <p:cNvSpPr txBox="1"/>
          <p:nvPr/>
        </p:nvSpPr>
        <p:spPr>
          <a:xfrm>
            <a:off x="1835150" y="3357563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2357" name="组合 142356"/>
          <p:cNvGrpSpPr/>
          <p:nvPr/>
        </p:nvGrpSpPr>
        <p:grpSpPr>
          <a:xfrm>
            <a:off x="2268538" y="3716338"/>
            <a:ext cx="1727200" cy="293687"/>
            <a:chOff x="1429" y="2341"/>
            <a:chExt cx="1088" cy="185"/>
          </a:xfrm>
        </p:grpSpPr>
        <p:sp>
          <p:nvSpPr>
            <p:cNvPr id="142358" name="文本框 142357"/>
            <p:cNvSpPr txBox="1"/>
            <p:nvPr/>
          </p:nvSpPr>
          <p:spPr>
            <a:xfrm>
              <a:off x="1792" y="2387"/>
              <a:ext cx="317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等 待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59" name="直接连接符 142358"/>
            <p:cNvSpPr/>
            <p:nvPr/>
          </p:nvSpPr>
          <p:spPr>
            <a:xfrm>
              <a:off x="1429" y="2455"/>
              <a:ext cx="36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60" name="文本框 142359"/>
            <p:cNvSpPr txBox="1"/>
            <p:nvPr/>
          </p:nvSpPr>
          <p:spPr>
            <a:xfrm>
              <a:off x="1474" y="2341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F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61" name="直接连接符 142360"/>
            <p:cNvSpPr/>
            <p:nvPr/>
          </p:nvSpPr>
          <p:spPr>
            <a:xfrm>
              <a:off x="2109" y="2455"/>
              <a:ext cx="4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62" name="文本框 142361"/>
          <p:cNvSpPr txBox="1"/>
          <p:nvPr/>
        </p:nvSpPr>
        <p:spPr>
          <a:xfrm>
            <a:off x="2843213" y="4429125"/>
            <a:ext cx="2376487" cy="220663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会合开始，调用者等待</a:t>
            </a:r>
            <a:endParaRPr lang="zh-CN" altLang="en-US" sz="1600" b="1" dirty="0">
              <a:solidFill>
                <a:srgbClr val="FFFF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63" name="直接连接符 142362"/>
          <p:cNvSpPr/>
          <p:nvPr/>
        </p:nvSpPr>
        <p:spPr>
          <a:xfrm>
            <a:off x="3995738" y="4292600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4" name="流程图: 准备 142363"/>
          <p:cNvSpPr/>
          <p:nvPr/>
        </p:nvSpPr>
        <p:spPr>
          <a:xfrm>
            <a:off x="3132138" y="4794250"/>
            <a:ext cx="1728787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 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in 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参数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65" name="直接连接符 142364"/>
          <p:cNvSpPr/>
          <p:nvPr/>
        </p:nvSpPr>
        <p:spPr>
          <a:xfrm>
            <a:off x="3995738" y="4652963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6" name="流程图: 准备 142365"/>
          <p:cNvSpPr/>
          <p:nvPr/>
        </p:nvSpPr>
        <p:spPr>
          <a:xfrm>
            <a:off x="2986088" y="5294313"/>
            <a:ext cx="2017712" cy="220662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有语句序列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67" name="直接连接符 142366"/>
          <p:cNvSpPr/>
          <p:nvPr/>
        </p:nvSpPr>
        <p:spPr>
          <a:xfrm>
            <a:off x="3995738" y="5013325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8" name="文本框 142367"/>
          <p:cNvSpPr txBox="1"/>
          <p:nvPr/>
        </p:nvSpPr>
        <p:spPr>
          <a:xfrm>
            <a:off x="4171950" y="5059363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2369" name="组合 142368"/>
          <p:cNvGrpSpPr/>
          <p:nvPr/>
        </p:nvGrpSpPr>
        <p:grpSpPr>
          <a:xfrm>
            <a:off x="1403350" y="4724400"/>
            <a:ext cx="2554288" cy="433388"/>
            <a:chOff x="884" y="2976"/>
            <a:chExt cx="1609" cy="273"/>
          </a:xfrm>
        </p:grpSpPr>
        <p:sp>
          <p:nvSpPr>
            <p:cNvPr id="142370" name="文本框 142369"/>
            <p:cNvSpPr txBox="1"/>
            <p:nvPr/>
          </p:nvSpPr>
          <p:spPr>
            <a:xfrm>
              <a:off x="884" y="3022"/>
              <a:ext cx="771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取 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in 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参数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71" name="直接连接符 142370"/>
            <p:cNvSpPr/>
            <p:nvPr/>
          </p:nvSpPr>
          <p:spPr>
            <a:xfrm flipH="1">
              <a:off x="1656" y="3089"/>
              <a:ext cx="31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72" name="文本框 142371"/>
            <p:cNvSpPr txBox="1"/>
            <p:nvPr/>
          </p:nvSpPr>
          <p:spPr>
            <a:xfrm>
              <a:off x="1902" y="2976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73" name="直接连接符 142372"/>
            <p:cNvSpPr/>
            <p:nvPr/>
          </p:nvSpPr>
          <p:spPr>
            <a:xfrm>
              <a:off x="1247" y="3158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4" name="直接连接符 142373"/>
            <p:cNvSpPr/>
            <p:nvPr/>
          </p:nvSpPr>
          <p:spPr>
            <a:xfrm>
              <a:off x="1246" y="3248"/>
              <a:ext cx="1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42375" name="组合 142374"/>
          <p:cNvGrpSpPr/>
          <p:nvPr/>
        </p:nvGrpSpPr>
        <p:grpSpPr>
          <a:xfrm>
            <a:off x="1116013" y="5224463"/>
            <a:ext cx="2841625" cy="438150"/>
            <a:chOff x="703" y="3291"/>
            <a:chExt cx="1790" cy="276"/>
          </a:xfrm>
        </p:grpSpPr>
        <p:sp>
          <p:nvSpPr>
            <p:cNvPr id="142376" name="文本框 142375"/>
            <p:cNvSpPr txBox="1"/>
            <p:nvPr/>
          </p:nvSpPr>
          <p:spPr>
            <a:xfrm>
              <a:off x="703" y="3336"/>
              <a:ext cx="953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执行语句序列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77" name="直接连接符 142376"/>
            <p:cNvSpPr/>
            <p:nvPr/>
          </p:nvSpPr>
          <p:spPr>
            <a:xfrm flipH="1">
              <a:off x="1654" y="3403"/>
              <a:ext cx="2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78" name="文本框 142377"/>
            <p:cNvSpPr txBox="1"/>
            <p:nvPr/>
          </p:nvSpPr>
          <p:spPr>
            <a:xfrm>
              <a:off x="1811" y="3291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79" name="直接连接符 142378"/>
            <p:cNvSpPr/>
            <p:nvPr/>
          </p:nvSpPr>
          <p:spPr>
            <a:xfrm>
              <a:off x="1247" y="3476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80" name="直接连接符 142379"/>
            <p:cNvSpPr/>
            <p:nvPr/>
          </p:nvSpPr>
          <p:spPr>
            <a:xfrm>
              <a:off x="1246" y="3566"/>
              <a:ext cx="1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81" name="流程图: 准备 142380"/>
          <p:cNvSpPr/>
          <p:nvPr/>
        </p:nvSpPr>
        <p:spPr>
          <a:xfrm>
            <a:off x="2987675" y="5803900"/>
            <a:ext cx="2089150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 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out 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参数</a:t>
            </a:r>
            <a:endParaRPr lang="zh-CN" altLang="en-US" sz="1600" b="1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82" name="文本框 142381"/>
          <p:cNvSpPr txBox="1"/>
          <p:nvPr/>
        </p:nvSpPr>
        <p:spPr>
          <a:xfrm>
            <a:off x="4171950" y="556418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83" name="直接连接符 142382"/>
          <p:cNvSpPr/>
          <p:nvPr/>
        </p:nvSpPr>
        <p:spPr>
          <a:xfrm>
            <a:off x="3995738" y="5518150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42384" name="组合 142383"/>
          <p:cNvGrpSpPr/>
          <p:nvPr/>
        </p:nvGrpSpPr>
        <p:grpSpPr>
          <a:xfrm>
            <a:off x="1187450" y="5734050"/>
            <a:ext cx="1944688" cy="539750"/>
            <a:chOff x="748" y="3612"/>
            <a:chExt cx="1225" cy="340"/>
          </a:xfrm>
        </p:grpSpPr>
        <p:sp>
          <p:nvSpPr>
            <p:cNvPr id="142385" name="文本框 142384"/>
            <p:cNvSpPr txBox="1"/>
            <p:nvPr/>
          </p:nvSpPr>
          <p:spPr>
            <a:xfrm>
              <a:off x="748" y="3657"/>
              <a:ext cx="862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送 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out 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参数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86" name="直接连接符 142385"/>
            <p:cNvSpPr/>
            <p:nvPr/>
          </p:nvSpPr>
          <p:spPr>
            <a:xfrm flipH="1">
              <a:off x="1610" y="3724"/>
              <a:ext cx="2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87" name="文本框 142386"/>
            <p:cNvSpPr txBox="1"/>
            <p:nvPr/>
          </p:nvSpPr>
          <p:spPr>
            <a:xfrm>
              <a:off x="1857" y="361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88" name="直接连接符 142387"/>
            <p:cNvSpPr/>
            <p:nvPr/>
          </p:nvSpPr>
          <p:spPr>
            <a:xfrm>
              <a:off x="1247" y="3793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2389" name="组合 142388"/>
          <p:cNvGrpSpPr/>
          <p:nvPr/>
        </p:nvGrpSpPr>
        <p:grpSpPr>
          <a:xfrm>
            <a:off x="611188" y="3968750"/>
            <a:ext cx="3384550" cy="2303463"/>
            <a:chOff x="385" y="2500"/>
            <a:chExt cx="2132" cy="1451"/>
          </a:xfrm>
        </p:grpSpPr>
        <p:sp>
          <p:nvSpPr>
            <p:cNvPr id="142390" name="文本框 142389"/>
            <p:cNvSpPr txBox="1"/>
            <p:nvPr/>
          </p:nvSpPr>
          <p:spPr>
            <a:xfrm>
              <a:off x="385" y="2659"/>
              <a:ext cx="680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else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部分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91" name="直接连接符 142390"/>
            <p:cNvSpPr/>
            <p:nvPr/>
          </p:nvSpPr>
          <p:spPr>
            <a:xfrm>
              <a:off x="748" y="2500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92" name="文本框 142391"/>
            <p:cNvSpPr txBox="1"/>
            <p:nvPr/>
          </p:nvSpPr>
          <p:spPr>
            <a:xfrm>
              <a:off x="839" y="255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93" name="直接连接符 142392"/>
            <p:cNvSpPr/>
            <p:nvPr/>
          </p:nvSpPr>
          <p:spPr>
            <a:xfrm>
              <a:off x="567" y="2795"/>
              <a:ext cx="0" cy="1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94" name="直接连接符 142393"/>
            <p:cNvSpPr/>
            <p:nvPr/>
          </p:nvSpPr>
          <p:spPr>
            <a:xfrm>
              <a:off x="567" y="3951"/>
              <a:ext cx="195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42395" name="组合 142394"/>
          <p:cNvGrpSpPr/>
          <p:nvPr/>
        </p:nvGrpSpPr>
        <p:grpSpPr>
          <a:xfrm>
            <a:off x="6659563" y="3213100"/>
            <a:ext cx="1441450" cy="3059113"/>
            <a:chOff x="4195" y="2024"/>
            <a:chExt cx="908" cy="1927"/>
          </a:xfrm>
        </p:grpSpPr>
        <p:sp>
          <p:nvSpPr>
            <p:cNvPr id="142396" name="文本框 142395"/>
            <p:cNvSpPr txBox="1"/>
            <p:nvPr/>
          </p:nvSpPr>
          <p:spPr>
            <a:xfrm>
              <a:off x="4195" y="2202"/>
              <a:ext cx="908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建立异常条件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97" name="直接连接符 142396"/>
            <p:cNvSpPr/>
            <p:nvPr/>
          </p:nvSpPr>
          <p:spPr>
            <a:xfrm>
              <a:off x="4604" y="2024"/>
              <a:ext cx="0" cy="1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98" name="文本框 142397"/>
            <p:cNvSpPr txBox="1"/>
            <p:nvPr/>
          </p:nvSpPr>
          <p:spPr>
            <a:xfrm>
              <a:off x="4694" y="2053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F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399" name="直接连接符 142398"/>
            <p:cNvSpPr/>
            <p:nvPr/>
          </p:nvSpPr>
          <p:spPr>
            <a:xfrm>
              <a:off x="4604" y="2341"/>
              <a:ext cx="0" cy="16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2400" name="组合 142399"/>
          <p:cNvGrpSpPr/>
          <p:nvPr/>
        </p:nvGrpSpPr>
        <p:grpSpPr>
          <a:xfrm>
            <a:off x="3995738" y="2924175"/>
            <a:ext cx="4968875" cy="3349625"/>
            <a:chOff x="2517" y="1842"/>
            <a:chExt cx="3130" cy="2110"/>
          </a:xfrm>
        </p:grpSpPr>
        <p:sp>
          <p:nvSpPr>
            <p:cNvPr id="142401" name="文本框 142400"/>
            <p:cNvSpPr txBox="1"/>
            <p:nvPr/>
          </p:nvSpPr>
          <p:spPr>
            <a:xfrm>
              <a:off x="4967" y="2475"/>
              <a:ext cx="680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else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部分</a:t>
              </a:r>
              <a:endPara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402" name="文本框 142401"/>
            <p:cNvSpPr txBox="1"/>
            <p:nvPr/>
          </p:nvSpPr>
          <p:spPr>
            <a:xfrm>
              <a:off x="5304" y="184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  <a:endParaRPr lang="en-US" altLang="zh-CN" sz="1400" b="1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2403" name="直接连接符 142402"/>
            <p:cNvSpPr/>
            <p:nvPr/>
          </p:nvSpPr>
          <p:spPr>
            <a:xfrm>
              <a:off x="5284" y="1956"/>
              <a:ext cx="9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404" name="直接连接符 142403"/>
            <p:cNvSpPr/>
            <p:nvPr/>
          </p:nvSpPr>
          <p:spPr>
            <a:xfrm>
              <a:off x="5375" y="1956"/>
              <a:ext cx="0" cy="52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405" name="直接连接符 142404"/>
            <p:cNvSpPr/>
            <p:nvPr/>
          </p:nvSpPr>
          <p:spPr>
            <a:xfrm>
              <a:off x="5284" y="2614"/>
              <a:ext cx="0" cy="133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406" name="直接连接符 142405"/>
            <p:cNvSpPr/>
            <p:nvPr/>
          </p:nvSpPr>
          <p:spPr>
            <a:xfrm flipH="1">
              <a:off x="2517" y="3951"/>
              <a:ext cx="276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407" name="文本框 142406"/>
          <p:cNvSpPr txBox="1"/>
          <p:nvPr/>
        </p:nvSpPr>
        <p:spPr>
          <a:xfrm>
            <a:off x="4171950" y="6067425"/>
            <a:ext cx="184150" cy="1698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408" name="直接连接符 142407"/>
          <p:cNvSpPr/>
          <p:nvPr/>
        </p:nvSpPr>
        <p:spPr>
          <a:xfrm>
            <a:off x="3997325" y="6021388"/>
            <a:ext cx="0" cy="3952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409" name="流程图: 可选过程 142408"/>
          <p:cNvSpPr/>
          <p:nvPr/>
        </p:nvSpPr>
        <p:spPr>
          <a:xfrm>
            <a:off x="2917825" y="6442075"/>
            <a:ext cx="2155825" cy="236538"/>
          </a:xfrm>
          <a:prstGeom prst="flowChartAlternateProcess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会合结束，调用者继续</a:t>
            </a:r>
            <a:endParaRPr lang="zh-CN" altLang="en-US" sz="1600" b="1" dirty="0">
              <a:solidFill>
                <a:srgbClr val="FFFF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410" name="文本框 142409"/>
          <p:cNvSpPr txBox="1"/>
          <p:nvPr/>
        </p:nvSpPr>
        <p:spPr>
          <a:xfrm>
            <a:off x="2484438" y="4076700"/>
            <a:ext cx="3313112" cy="2206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任取一开放且被调用的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  <a:endParaRPr lang="en-US" altLang="zh-CN" sz="16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411" name="直接连接符 142410"/>
          <p:cNvSpPr/>
          <p:nvPr/>
        </p:nvSpPr>
        <p:spPr>
          <a:xfrm>
            <a:off x="3995738" y="3644900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412" name="文本框 142411"/>
          <p:cNvSpPr txBox="1"/>
          <p:nvPr/>
        </p:nvSpPr>
        <p:spPr>
          <a:xfrm>
            <a:off x="4140200" y="371633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T</a:t>
            </a:r>
            <a:endParaRPr lang="en-US" altLang="zh-CN" sz="1400" b="1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68" name="矩形 14367"/>
          <p:cNvSpPr/>
          <p:nvPr/>
        </p:nvSpPr>
        <p:spPr>
          <a:xfrm>
            <a:off x="971550" y="2060575"/>
            <a:ext cx="3419475" cy="431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4.3.6.2 </a:t>
            </a:r>
            <a:r>
              <a:rPr lang="zh-CN" altLang="en-US" b="1" dirty="0"/>
              <a:t>会合例子</a:t>
            </a:r>
            <a:r>
              <a:rPr lang="en-US" altLang="zh-CN" b="1" dirty="0"/>
              <a:t>--</a:t>
            </a:r>
            <a:r>
              <a:rPr lang="zh-CN" altLang="en-US" b="1" dirty="0"/>
              <a:t>客栈问题</a:t>
            </a:r>
            <a:endParaRPr lang="zh-CN" altLang="en-US" b="1"/>
          </a:p>
        </p:txBody>
      </p:sp>
      <p:grpSp>
        <p:nvGrpSpPr>
          <p:cNvPr id="14351" name="组合 14350"/>
          <p:cNvGrpSpPr/>
          <p:nvPr/>
        </p:nvGrpSpPr>
        <p:grpSpPr>
          <a:xfrm>
            <a:off x="1611313" y="2459038"/>
            <a:ext cx="436562" cy="1122362"/>
            <a:chOff x="1117" y="1645"/>
            <a:chExt cx="275" cy="707"/>
          </a:xfrm>
        </p:grpSpPr>
        <p:sp>
          <p:nvSpPr>
            <p:cNvPr id="14340" name="任意多边形 14339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1" name="椭圆 14340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2" name="直接连接符 14341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" name="直接连接符 14342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直接连接符 14343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5" name="直接连接符 14344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直接连接符 14349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2" name="组合 14351"/>
          <p:cNvGrpSpPr/>
          <p:nvPr/>
        </p:nvGrpSpPr>
        <p:grpSpPr>
          <a:xfrm flipH="1">
            <a:off x="4876800" y="2382838"/>
            <a:ext cx="436563" cy="1122362"/>
            <a:chOff x="1117" y="1645"/>
            <a:chExt cx="275" cy="707"/>
          </a:xfrm>
        </p:grpSpPr>
        <p:sp>
          <p:nvSpPr>
            <p:cNvPr id="14353" name="任意多边形 14352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4" name="椭圆 14353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5" name="直接连接符 14354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直接连接符 14355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直接连接符 14356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直接连接符 14357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9" name="直接连接符 14358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60" name="组合 14359"/>
          <p:cNvGrpSpPr/>
          <p:nvPr/>
        </p:nvGrpSpPr>
        <p:grpSpPr>
          <a:xfrm flipH="1">
            <a:off x="6248400" y="2382838"/>
            <a:ext cx="436563" cy="1122362"/>
            <a:chOff x="1117" y="1645"/>
            <a:chExt cx="275" cy="707"/>
          </a:xfrm>
        </p:grpSpPr>
        <p:sp>
          <p:nvSpPr>
            <p:cNvPr id="14361" name="任意多边形 14360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2" name="椭圆 14361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3" name="直接连接符 14362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4" name="直接连接符 14363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直接连接符 14364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6" name="直接连接符 14365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7" name="直接连接符 14366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69" name="文本框 14368"/>
          <p:cNvSpPr txBox="1"/>
          <p:nvPr/>
        </p:nvSpPr>
        <p:spPr>
          <a:xfrm>
            <a:off x="55626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4370" name="组合 14369"/>
          <p:cNvGrpSpPr/>
          <p:nvPr/>
        </p:nvGrpSpPr>
        <p:grpSpPr>
          <a:xfrm flipH="1">
            <a:off x="4876800" y="3733800"/>
            <a:ext cx="436563" cy="1122363"/>
            <a:chOff x="1117" y="1645"/>
            <a:chExt cx="275" cy="707"/>
          </a:xfrm>
        </p:grpSpPr>
        <p:sp>
          <p:nvSpPr>
            <p:cNvPr id="14371" name="任意多边形 14370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2" name="椭圆 14371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3" name="直接连接符 14372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直接连接符 14373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5" name="直接连接符 14374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6" name="直接连接符 14375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直接连接符 14376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78" name="组合 14377"/>
          <p:cNvGrpSpPr/>
          <p:nvPr/>
        </p:nvGrpSpPr>
        <p:grpSpPr>
          <a:xfrm flipH="1">
            <a:off x="4876800" y="5105400"/>
            <a:ext cx="436563" cy="1122363"/>
            <a:chOff x="1117" y="1645"/>
            <a:chExt cx="275" cy="707"/>
          </a:xfrm>
        </p:grpSpPr>
        <p:sp>
          <p:nvSpPr>
            <p:cNvPr id="14379" name="任意多边形 14378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0" name="椭圆 14379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81" name="直接连接符 14380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2" name="直接连接符 14381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3" name="直接连接符 14382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4" name="直接连接符 14383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5" name="直接连接符 14384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86" name="文本框 14385"/>
          <p:cNvSpPr txBox="1"/>
          <p:nvPr/>
        </p:nvSpPr>
        <p:spPr>
          <a:xfrm>
            <a:off x="6934200" y="2590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explorers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7" name="文本框 14386"/>
          <p:cNvSpPr txBox="1"/>
          <p:nvPr/>
        </p:nvSpPr>
        <p:spPr>
          <a:xfrm>
            <a:off x="5791200" y="4114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bakery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8" name="文本框 14387"/>
          <p:cNvSpPr txBox="1"/>
          <p:nvPr/>
        </p:nvSpPr>
        <p:spPr>
          <a:xfrm>
            <a:off x="5867400" y="5410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hunter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9" name="文本框 14388"/>
          <p:cNvSpPr txBox="1"/>
          <p:nvPr/>
        </p:nvSpPr>
        <p:spPr>
          <a:xfrm>
            <a:off x="2581275" y="2419350"/>
            <a:ext cx="1676400" cy="1924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活动：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(1)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接受猎物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接受面包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(3)</a:t>
            </a:r>
            <a:r>
              <a:rPr lang="zh-CN" altLang="en-US" sz="2000" b="1" dirty="0">
                <a:latin typeface="Times New Roman" panose="02020603050405020304" pitchFamily="18" charset="0"/>
              </a:rPr>
              <a:t>做三明治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(4)</a:t>
            </a:r>
            <a:r>
              <a:rPr lang="zh-CN" altLang="en-US" sz="2000" b="1" dirty="0">
                <a:latin typeface="Times New Roman" panose="02020603050405020304" pitchFamily="18" charset="0"/>
              </a:rPr>
              <a:t>给探险家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91" name="文本框 14390"/>
          <p:cNvSpPr txBox="1"/>
          <p:nvPr/>
        </p:nvSpPr>
        <p:spPr>
          <a:xfrm>
            <a:off x="1362075" y="4648200"/>
            <a:ext cx="22860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限制：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一份猎物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一份面包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一份三明治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一位客人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92" name="文本框 14391"/>
          <p:cNvSpPr txBox="1"/>
          <p:nvPr/>
        </p:nvSpPr>
        <p:spPr>
          <a:xfrm>
            <a:off x="1209675" y="3810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master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93" name="矩形 14392"/>
          <p:cNvSpPr/>
          <p:nvPr/>
        </p:nvSpPr>
        <p:spPr>
          <a:xfrm>
            <a:off x="4140200" y="4652963"/>
            <a:ext cx="360363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94" name="直接连接符 14393"/>
          <p:cNvSpPr/>
          <p:nvPr/>
        </p:nvSpPr>
        <p:spPr>
          <a:xfrm>
            <a:off x="3995738" y="4868863"/>
            <a:ext cx="360362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95" name="文本框 14394"/>
          <p:cNvSpPr txBox="1"/>
          <p:nvPr/>
        </p:nvSpPr>
        <p:spPr>
          <a:xfrm>
            <a:off x="3203575" y="4911725"/>
            <a:ext cx="7921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客栈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5363" name="文本框 15362"/>
          <p:cNvSpPr txBox="1"/>
          <p:nvPr/>
        </p:nvSpPr>
        <p:spPr>
          <a:xfrm>
            <a:off x="914400" y="2209800"/>
            <a:ext cx="2133600" cy="3268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explorer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探   险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取三明治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吃三明治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15364" name="文本框 15363"/>
          <p:cNvSpPr txBox="1"/>
          <p:nvPr/>
        </p:nvSpPr>
        <p:spPr>
          <a:xfrm>
            <a:off x="3505200" y="2286000"/>
            <a:ext cx="21336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hunter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狩   猎    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送猎物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6096000" y="2314575"/>
            <a:ext cx="21336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bakery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做面包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送面包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15366" name="右大括号 15365"/>
          <p:cNvSpPr/>
          <p:nvPr/>
        </p:nvSpPr>
        <p:spPr>
          <a:xfrm>
            <a:off x="2543175" y="3594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7" name="右大括号 15366"/>
          <p:cNvSpPr/>
          <p:nvPr/>
        </p:nvSpPr>
        <p:spPr>
          <a:xfrm>
            <a:off x="4876800" y="37338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8" name="右大括号 15367"/>
          <p:cNvSpPr/>
          <p:nvPr/>
        </p:nvSpPr>
        <p:spPr>
          <a:xfrm>
            <a:off x="7467600" y="37338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9" name="文本框 15368"/>
          <p:cNvSpPr txBox="1"/>
          <p:nvPr/>
        </p:nvSpPr>
        <p:spPr>
          <a:xfrm>
            <a:off x="2743200" y="36449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70" name="文本框 15369"/>
          <p:cNvSpPr txBox="1"/>
          <p:nvPr/>
        </p:nvSpPr>
        <p:spPr>
          <a:xfrm>
            <a:off x="5105400" y="37338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71" name="文本框 15370"/>
          <p:cNvSpPr txBox="1"/>
          <p:nvPr/>
        </p:nvSpPr>
        <p:spPr>
          <a:xfrm>
            <a:off x="7696200" y="37338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6387" name="文本框 16386"/>
          <p:cNvSpPr txBox="1"/>
          <p:nvPr/>
        </p:nvSpPr>
        <p:spPr>
          <a:xfrm>
            <a:off x="762000" y="2057400"/>
            <a:ext cx="7696200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procedure</a:t>
            </a:r>
            <a:r>
              <a:rPr lang="en-US" altLang="zh-CN" b="1" err="1">
                <a:latin typeface="Comic Sans MS" panose="030F0702030302020204" pitchFamily="66" charset="0"/>
              </a:rPr>
              <a:t> Adalodge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type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hunter;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bakery;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master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deliverbread</a:t>
            </a:r>
            <a:r>
              <a:rPr lang="en-US" altLang="zh-CN" b="1" dirty="0">
                <a:latin typeface="Comic Sans MS" panose="030F0702030302020204" pitchFamily="66" charset="0"/>
              </a:rPr>
              <a:t>;  //</a:t>
            </a:r>
            <a:r>
              <a:rPr lang="zh-CN" altLang="en-US" b="1" dirty="0">
                <a:latin typeface="Comic Sans MS" panose="030F0702030302020204" pitchFamily="66" charset="0"/>
              </a:rPr>
              <a:t>面包师送面包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delivermeat</a:t>
            </a:r>
            <a:r>
              <a:rPr lang="en-US" altLang="zh-CN" b="1">
                <a:latin typeface="Comic Sans MS" panose="030F0702030302020204" pitchFamily="66" charset="0"/>
              </a:rPr>
              <a:t>;  //</a:t>
            </a:r>
            <a:r>
              <a:rPr lang="zh-CN" altLang="zh-CN" b="1" dirty="0">
                <a:latin typeface="Tahoma" panose="020B0604030504040204" pitchFamily="34" charset="0"/>
              </a:rPr>
              <a:t>狩猎</a:t>
            </a:r>
            <a:r>
              <a:rPr lang="zh-CN" altLang="en-US" b="1" dirty="0">
                <a:latin typeface="Tahoma" panose="020B0604030504040204" pitchFamily="34" charset="0"/>
              </a:rPr>
              <a:t>者送猎物</a:t>
            </a:r>
            <a:r>
              <a:rPr lang="zh-CN" altLang="zh-CN" dirty="0">
                <a:latin typeface="Tahoma" panose="020B0604030504040204" pitchFamily="34" charset="0"/>
              </a:rPr>
              <a:t> 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dirty="0">
                <a:latin typeface="Comic Sans MS" panose="030F0702030302020204" pitchFamily="66" charset="0"/>
              </a:rPr>
              <a:t> lodge;  //</a:t>
            </a:r>
            <a:r>
              <a:rPr lang="zh-CN" altLang="en-US" b="1" dirty="0">
                <a:latin typeface="Comic Sans MS" panose="030F0702030302020204" pitchFamily="66" charset="0"/>
              </a:rPr>
              <a:t>探险家取三明治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master;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8435" name="文本框 18434"/>
          <p:cNvSpPr txBox="1"/>
          <p:nvPr/>
        </p:nvSpPr>
        <p:spPr>
          <a:xfrm>
            <a:off x="914400" y="2057400"/>
            <a:ext cx="7978775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explorer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victuals:food;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explore;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master.lodge(victuals</a:t>
            </a:r>
            <a:r>
              <a:rPr lang="en-US" altLang="zh-CN" b="1" dirty="0">
                <a:latin typeface="Comic Sans MS" panose="030F0702030302020204" pitchFamily="66" charset="0"/>
              </a:rPr>
              <a:t>);  //</a:t>
            </a:r>
            <a:r>
              <a:rPr lang="zh-CN" altLang="en-US" b="1" dirty="0">
                <a:latin typeface="Comic Sans MS" panose="030F0702030302020204" pitchFamily="66" charset="0"/>
              </a:rPr>
              <a:t>入客栈取三明治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</a:t>
            </a:r>
            <a:r>
              <a:rPr lang="en-US" altLang="zh-CN" b="1">
                <a:latin typeface="Comic Sans MS" panose="030F0702030302020204" pitchFamily="66" charset="0"/>
              </a:rPr>
              <a:t>eat(victuals)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7411" name="文本框 17410"/>
          <p:cNvSpPr txBox="1"/>
          <p:nvPr/>
        </p:nvSpPr>
        <p:spPr>
          <a:xfrm>
            <a:off x="914400" y="20574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hunter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walrus:food;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hunt(walrus);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master.delivermeat(walrus</a:t>
            </a:r>
            <a:r>
              <a:rPr lang="en-US" altLang="zh-CN" b="1">
                <a:latin typeface="Comic Sans MS" panose="030F0702030302020204" pitchFamily="66" charset="0"/>
              </a:rPr>
              <a:t>) 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hunter;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9458"/>
          <p:cNvSpPr txBox="1"/>
          <p:nvPr/>
        </p:nvSpPr>
        <p:spPr>
          <a:xfrm>
            <a:off x="838200" y="21336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bakery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rolls:food;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bake(rolls);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master.deliverbread(rolls</a:t>
            </a:r>
            <a:r>
              <a:rPr lang="en-US" altLang="zh-CN" b="1">
                <a:latin typeface="Comic Sans MS" panose="030F0702030302020204" pitchFamily="66" charset="0"/>
              </a:rPr>
              <a:t>) 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bakery;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1" name="标题 19460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4" name="矩形 138243"/>
          <p:cNvSpPr/>
          <p:nvPr/>
        </p:nvSpPr>
        <p:spPr>
          <a:xfrm>
            <a:off x="1524000" y="3657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8245" name="文本框 138244"/>
          <p:cNvSpPr txBox="1"/>
          <p:nvPr/>
        </p:nvSpPr>
        <p:spPr>
          <a:xfrm>
            <a:off x="1447800" y="31162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P1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8246" name="标题 13824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38247" name="矩形 138246"/>
          <p:cNvSpPr/>
          <p:nvPr/>
        </p:nvSpPr>
        <p:spPr>
          <a:xfrm>
            <a:off x="3492500" y="2057400"/>
            <a:ext cx="19431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共享变量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（被动）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Semaphore s;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48" name="文本框 138247"/>
          <p:cNvSpPr txBox="1"/>
          <p:nvPr/>
        </p:nvSpPr>
        <p:spPr>
          <a:xfrm>
            <a:off x="1981200" y="3657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49" name="文本框 138248"/>
          <p:cNvSpPr txBox="1"/>
          <p:nvPr/>
        </p:nvSpPr>
        <p:spPr>
          <a:xfrm>
            <a:off x="1943100" y="497681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50" name="矩形 138249"/>
          <p:cNvSpPr/>
          <p:nvPr/>
        </p:nvSpPr>
        <p:spPr>
          <a:xfrm>
            <a:off x="6156325" y="3784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8251" name="矩形 138250"/>
          <p:cNvSpPr/>
          <p:nvPr/>
        </p:nvSpPr>
        <p:spPr>
          <a:xfrm>
            <a:off x="6335713" y="4257675"/>
            <a:ext cx="900112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CR2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52" name="文本框 138251"/>
          <p:cNvSpPr txBox="1"/>
          <p:nvPr/>
        </p:nvSpPr>
        <p:spPr>
          <a:xfrm>
            <a:off x="6553200" y="37893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53" name="文本框 138252"/>
          <p:cNvSpPr txBox="1"/>
          <p:nvPr/>
        </p:nvSpPr>
        <p:spPr>
          <a:xfrm>
            <a:off x="6554788" y="51196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54" name="文本框 138253"/>
          <p:cNvSpPr txBox="1"/>
          <p:nvPr/>
        </p:nvSpPr>
        <p:spPr>
          <a:xfrm>
            <a:off x="6084888" y="31877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P2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8255" name="文本框 138254"/>
          <p:cNvSpPr txBox="1"/>
          <p:nvPr/>
        </p:nvSpPr>
        <p:spPr>
          <a:xfrm>
            <a:off x="762000" y="5943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共享变量与访问进程在同一存储区，不适合分布环境。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8256" name="直接连接符 138255"/>
          <p:cNvSpPr/>
          <p:nvPr/>
        </p:nvSpPr>
        <p:spPr>
          <a:xfrm flipV="1">
            <a:off x="2663825" y="3068638"/>
            <a:ext cx="1584325" cy="15128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57" name="直接连接符 138256"/>
          <p:cNvSpPr/>
          <p:nvPr/>
        </p:nvSpPr>
        <p:spPr>
          <a:xfrm flipH="1" flipV="1">
            <a:off x="4859338" y="3068638"/>
            <a:ext cx="1439862" cy="1474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58" name="矩形 138257"/>
          <p:cNvSpPr/>
          <p:nvPr/>
        </p:nvSpPr>
        <p:spPr>
          <a:xfrm>
            <a:off x="838200" y="1828800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PV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8259" name="矩形 138258"/>
          <p:cNvSpPr/>
          <p:nvPr/>
        </p:nvSpPr>
        <p:spPr>
          <a:xfrm>
            <a:off x="1763713" y="4078288"/>
            <a:ext cx="900112" cy="9350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CR1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60" name="文本框 138259"/>
          <p:cNvSpPr txBox="1"/>
          <p:nvPr/>
        </p:nvSpPr>
        <p:spPr>
          <a:xfrm>
            <a:off x="3348038" y="5300663"/>
            <a:ext cx="611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0483" name="文本框 20482"/>
          <p:cNvSpPr txBox="1"/>
          <p:nvPr/>
        </p:nvSpPr>
        <p:spPr>
          <a:xfrm>
            <a:off x="838200" y="1981200"/>
            <a:ext cx="7543800" cy="436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master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bread, meat, sandwich: food;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procedure</a:t>
            </a:r>
            <a:r>
              <a:rPr lang="en-US" altLang="zh-CN" b="1" err="1">
                <a:latin typeface="Comic Sans MS" panose="030F0702030302020204" pitchFamily="66" charset="0"/>
              </a:rPr>
              <a:t> makesandwich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cook(meat);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sandwich:=bread+meat;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bread:=0;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meat:=0;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makesandwich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8170862" cy="1143000"/>
          </a:xfrm>
        </p:spPr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1507" name="文本框 21506"/>
          <p:cNvSpPr txBox="1"/>
          <p:nvPr/>
        </p:nvSpPr>
        <p:spPr>
          <a:xfrm>
            <a:off x="685800" y="2057400"/>
            <a:ext cx="82296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bread:=0; meat:=0; sandwich:=0;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bread=0 =&gt;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deliverbread(br</a:t>
            </a:r>
            <a:r>
              <a:rPr lang="en-US" altLang="zh-CN" b="1">
                <a:latin typeface="Comic Sans MS" panose="030F0702030302020204" pitchFamily="66" charset="0"/>
              </a:rPr>
              <a:t>: </a:t>
            </a:r>
            <a:r>
              <a:rPr lang="en-US" altLang="zh-CN" b="1" u="sng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food) </a:t>
            </a:r>
            <a:r>
              <a:rPr lang="en-US" altLang="zh-CN" b="1" u="sng">
                <a:latin typeface="Comic Sans MS" panose="030F0702030302020204" pitchFamily="66" charset="0"/>
              </a:rPr>
              <a:t>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bread:=br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deliverbread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or</a:t>
            </a:r>
            <a:r>
              <a:rPr lang="en-US" altLang="zh-CN" b="1">
                <a:latin typeface="Comic Sans MS" panose="030F0702030302020204" pitchFamily="66" charset="0"/>
              </a:rPr>
              <a:t>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meat=0 =&gt;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delivermeat(mt</a:t>
            </a:r>
            <a:r>
              <a:rPr lang="en-US" altLang="zh-CN" b="1">
                <a:latin typeface="Comic Sans MS" panose="030F0702030302020204" pitchFamily="66" charset="0"/>
              </a:rPr>
              <a:t>: </a:t>
            </a:r>
            <a:r>
              <a:rPr lang="en-US" altLang="zh-CN" b="1" u="sng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food) </a:t>
            </a:r>
            <a:r>
              <a:rPr lang="en-US" altLang="zh-CN" b="1" u="sng">
                <a:latin typeface="Comic Sans MS" panose="030F0702030302020204" pitchFamily="66" charset="0"/>
              </a:rPr>
              <a:t>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 meat:=mt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delivermeat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zh-CN" altLang="en-US" dirty="0"/>
              <a:t>客栈问题</a:t>
            </a:r>
            <a:endParaRPr lang="zh-CN" altLang="en-US"/>
          </a:p>
        </p:txBody>
      </p:sp>
      <p:sp>
        <p:nvSpPr>
          <p:cNvPr id="22531" name="文本框 22530"/>
          <p:cNvSpPr txBox="1"/>
          <p:nvPr/>
        </p:nvSpPr>
        <p:spPr>
          <a:xfrm>
            <a:off x="1219200" y="20574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609600" y="1866900"/>
            <a:ext cx="8077200" cy="4802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or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u="sng">
                <a:latin typeface="Comic Sans MS" panose="030F0702030302020204" pitchFamily="66" charset="0"/>
              </a:rPr>
              <a:t>when</a:t>
            </a:r>
            <a:r>
              <a:rPr lang="en-US" altLang="zh-CN">
                <a:latin typeface="Comic Sans MS" panose="030F0702030302020204" pitchFamily="66" charset="0"/>
              </a:rPr>
              <a:t> (sandwich&lt;&gt;0)or(bread&lt;&gt;0 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 meat&lt;&gt;0)=&gt;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accept</a:t>
            </a:r>
            <a:r>
              <a:rPr lang="en-US" altLang="zh-CN">
                <a:latin typeface="Comic Sans MS" panose="030F0702030302020204" pitchFamily="66" charset="0"/>
              </a:rPr>
              <a:t> lodge(snack: </a:t>
            </a:r>
            <a:r>
              <a:rPr lang="en-US" altLang="zh-CN" u="sng">
                <a:latin typeface="Comic Sans MS" panose="030F0702030302020204" pitchFamily="66" charset="0"/>
              </a:rPr>
              <a:t>out</a:t>
            </a:r>
            <a:r>
              <a:rPr lang="en-US" altLang="zh-CN">
                <a:latin typeface="Comic Sans MS" panose="030F0702030302020204" pitchFamily="66" charset="0"/>
              </a:rPr>
              <a:t> food) </a:t>
            </a:r>
            <a:r>
              <a:rPr lang="en-US" altLang="zh-CN" u="sng">
                <a:latin typeface="Comic Sans MS" panose="030F0702030302020204" pitchFamily="66" charset="0"/>
              </a:rPr>
              <a:t>do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sz="1400" b="1" dirty="0">
                <a:latin typeface="Comic Sans MS" panose="030F0702030302020204" pitchFamily="66" charset="0"/>
              </a:rPr>
              <a:t>//</a:t>
            </a:r>
            <a:r>
              <a:rPr lang="zh-CN" altLang="en-US" sz="1400" b="1" dirty="0">
                <a:latin typeface="Comic Sans MS" panose="030F0702030302020204" pitchFamily="66" charset="0"/>
              </a:rPr>
              <a:t>入店取三明治</a:t>
            </a:r>
            <a:endParaRPr lang="zh-CN" altLang="en-US" sz="1400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           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 sandwich=0 </a:t>
            </a:r>
            <a:r>
              <a:rPr lang="en-US" altLang="zh-CN" u="sng">
                <a:latin typeface="Comic Sans MS" panose="030F0702030302020204" pitchFamily="66" charset="0"/>
              </a:rPr>
              <a:t>then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err="1">
                <a:latin typeface="Comic Sans MS" panose="030F0702030302020204" pitchFamily="66" charset="0"/>
              </a:rPr>
              <a:t>                           makesandwich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;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    snack:=sandwich;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lodge;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sandwich:=0  //</a:t>
            </a:r>
            <a:r>
              <a:rPr lang="zh-CN" altLang="en-US" b="1" dirty="0">
                <a:latin typeface="Comic Sans MS" panose="030F0702030302020204" pitchFamily="66" charset="0"/>
              </a:rPr>
              <a:t>会合期之外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else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 (bread&lt;&gt;0)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(meat&lt;&gt;0)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(sandwich=0)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then</a:t>
            </a:r>
            <a:r>
              <a:rPr lang="en-US" altLang="zh-CN" err="1">
                <a:latin typeface="Comic Sans MS" panose="030F0702030302020204" pitchFamily="66" charset="0"/>
              </a:rPr>
              <a:t> makesandwich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 dirty="0">
                <a:latin typeface="Comic Sans MS" panose="030F0702030302020204" pitchFamily="66" charset="0"/>
              </a:rPr>
              <a:t>    //</a:t>
            </a:r>
            <a:r>
              <a:rPr lang="zh-CN" altLang="en-US" dirty="0">
                <a:latin typeface="Comic Sans MS" panose="030F0702030302020204" pitchFamily="66" charset="0"/>
              </a:rPr>
              <a:t>栈主人活动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select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loop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master</a:t>
            </a:r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1150938" y="617538"/>
            <a:ext cx="8020050" cy="1143000"/>
          </a:xfrm>
        </p:spPr>
        <p:txBody>
          <a:bodyPr anchor="b"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3555" name="文本框 23554"/>
          <p:cNvSpPr txBox="1"/>
          <p:nvPr/>
        </p:nvSpPr>
        <p:spPr>
          <a:xfrm>
            <a:off x="539750" y="1981200"/>
            <a:ext cx="822325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explorers: </a:t>
            </a:r>
            <a:r>
              <a:rPr lang="en-US" altLang="zh-CN" b="1" u="sng">
                <a:latin typeface="Comic Sans MS" panose="030F0702030302020204" pitchFamily="66" charset="0"/>
              </a:rPr>
              <a:t>array</a:t>
            </a:r>
            <a:r>
              <a:rPr lang="en-US" altLang="zh-CN" b="1">
                <a:latin typeface="Comic Sans MS" panose="030F0702030302020204" pitchFamily="66" charset="0"/>
              </a:rPr>
              <a:t>(1..numberofexploers)</a:t>
            </a:r>
            <a:r>
              <a:rPr lang="en-US" altLang="zh-CN" b="1" u="sng">
                <a:latin typeface="Comic Sans MS" panose="030F0702030302020204" pitchFamily="66" charset="0"/>
              </a:rPr>
              <a:t>of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null; 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Adalodge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en-US" altLang="zh-CN" b="1"/>
              <a:t>Bounded buffer problem</a:t>
            </a:r>
            <a:endParaRPr lang="en-US" altLang="zh-CN" b="1"/>
          </a:p>
        </p:txBody>
      </p:sp>
      <p:sp>
        <p:nvSpPr>
          <p:cNvPr id="24579" name="文本框 24578"/>
          <p:cNvSpPr txBox="1"/>
          <p:nvPr/>
        </p:nvSpPr>
        <p:spPr>
          <a:xfrm>
            <a:off x="838200" y="1714500"/>
            <a:ext cx="75438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putin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getout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b: </a:t>
            </a:r>
            <a:r>
              <a:rPr lang="en-US" altLang="zh-CN" b="1" u="sng">
                <a:latin typeface="Comic Sans MS" panose="030F0702030302020204" pitchFamily="66" charset="0"/>
              </a:rPr>
              <a:t>array</a:t>
            </a:r>
            <a:r>
              <a:rPr lang="en-US" altLang="zh-CN" b="1">
                <a:latin typeface="Comic Sans MS" panose="030F0702030302020204" pitchFamily="66" charset="0"/>
              </a:rPr>
              <a:t>(0..k-1)</a:t>
            </a:r>
            <a:r>
              <a:rPr lang="en-US" altLang="zh-CN" b="1" u="sng">
                <a:latin typeface="Comic Sans MS" panose="030F0702030302020204" pitchFamily="66" charset="0"/>
              </a:rPr>
              <a:t>of</a:t>
            </a:r>
            <a:r>
              <a:rPr lang="en-US" altLang="zh-CN" b="1">
                <a:latin typeface="Comic Sans MS" panose="030F0702030302020204" pitchFamily="66" charset="0"/>
              </a:rPr>
              <a:t> integer;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ip</a:t>
            </a:r>
            <a:r>
              <a:rPr lang="en-US" altLang="zh-CN" b="1">
                <a:latin typeface="Comic Sans MS" panose="030F0702030302020204" pitchFamily="66" charset="0"/>
              </a:rPr>
              <a:t>, op: 0..k-1;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count: integer;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 u="sng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ip</a:t>
            </a:r>
            <a:r>
              <a:rPr lang="en-US" altLang="zh-CN" b="1">
                <a:latin typeface="Comic Sans MS" panose="030F0702030302020204" pitchFamily="66" charset="0"/>
              </a:rPr>
              <a:t>:=0; op:=0; count:=0;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Bounded buffer problem</a:t>
            </a:r>
            <a:endParaRPr lang="en-US" altLang="zh-CN" b="1"/>
          </a:p>
        </p:txBody>
      </p:sp>
      <p:sp>
        <p:nvSpPr>
          <p:cNvPr id="26627" name="文本框 26626"/>
          <p:cNvSpPr txBox="1"/>
          <p:nvPr/>
        </p:nvSpPr>
        <p:spPr>
          <a:xfrm>
            <a:off x="838200" y="2133600"/>
            <a:ext cx="76200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(count&lt;k) =&gt;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putin(item:</a:t>
            </a:r>
            <a:r>
              <a:rPr lang="en-US" altLang="zh-CN" b="1" u="sng" err="1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integer) 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b(ip</a:t>
            </a:r>
            <a:r>
              <a:rPr lang="en-US" altLang="zh-CN" b="1">
                <a:latin typeface="Comic Sans MS" panose="030F0702030302020204" pitchFamily="66" charset="0"/>
              </a:rPr>
              <a:t>):=item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putin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ip</a:t>
            </a:r>
            <a:r>
              <a:rPr lang="en-US" altLang="zh-CN" b="1">
                <a:latin typeface="Comic Sans MS" panose="030F0702030302020204" pitchFamily="66" charset="0"/>
              </a:rPr>
              <a:t>:=(ip+1)mod 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count:=count+1;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Bounded buffer problem</a:t>
            </a:r>
            <a:endParaRPr lang="en-US" altLang="zh-CN" b="1"/>
          </a:p>
        </p:txBody>
      </p:sp>
      <p:sp>
        <p:nvSpPr>
          <p:cNvPr id="27651" name="文本框 27650"/>
          <p:cNvSpPr txBox="1"/>
          <p:nvPr/>
        </p:nvSpPr>
        <p:spPr>
          <a:xfrm>
            <a:off x="838200" y="1981200"/>
            <a:ext cx="8054975" cy="451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or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(count&gt;0) =&gt;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getout(item:</a:t>
            </a:r>
            <a:r>
              <a:rPr lang="en-US" altLang="zh-CN" b="1" u="sng" err="1">
                <a:latin typeface="Comic Sans MS" panose="030F0702030302020204" pitchFamily="66" charset="0"/>
              </a:rPr>
              <a:t>out</a:t>
            </a:r>
            <a:r>
              <a:rPr lang="en-US" altLang="zh-CN" b="1">
                <a:latin typeface="Comic Sans MS" panose="030F0702030302020204" pitchFamily="66" charset="0"/>
              </a:rPr>
              <a:t> integer) 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   item:=b(op);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getout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op:=(op+1)mod 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count:=count-1;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;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矩形 120834"/>
          <p:cNvSpPr/>
          <p:nvPr/>
        </p:nvSpPr>
        <p:spPr>
          <a:xfrm>
            <a:off x="381000" y="533400"/>
            <a:ext cx="84582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p>
            <a:pPr algn="ctr"/>
            <a:r>
              <a:rPr lang="zh-CN" altLang="en-US" sz="3600" b="1" dirty="0">
                <a:latin typeface="Comic Sans MS" panose="030F0702030302020204" pitchFamily="66" charset="0"/>
              </a:rPr>
              <a:t>作业 </a:t>
            </a:r>
            <a:r>
              <a:rPr lang="en-US" altLang="zh-CN" sz="3600" b="1">
                <a:latin typeface="Comic Sans MS" panose="030F0702030302020204" pitchFamily="66" charset="0"/>
              </a:rPr>
              <a:t>#4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0836" name="文本框 120835"/>
          <p:cNvSpPr txBox="1"/>
          <p:nvPr/>
        </p:nvSpPr>
        <p:spPr>
          <a:xfrm>
            <a:off x="533400" y="1889125"/>
            <a:ext cx="822960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err="1">
                <a:latin typeface="Times New Roman" panose="02020603050405020304" pitchFamily="18" charset="0"/>
              </a:rPr>
              <a:t>Ada</a:t>
            </a:r>
            <a:r>
              <a:rPr lang="zh-CN" altLang="zh-CN" sz="2800" b="1" dirty="0">
                <a:latin typeface="Times New Roman" panose="02020603050405020304" pitchFamily="18" charset="0"/>
              </a:rPr>
              <a:t>语言中的会合解决读者/写者问题，要求写者优先。即编写一个任务，其中有如下四个入口：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start_read; finish_read,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         start_write, finish_write.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        提示：可以使用嵌套的accept语句。</a:t>
            </a:r>
            <a:endParaRPr lang="en-US" altLang="zh-CN" sz="4800" b="1"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 sz="4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标题 1249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  <a:endParaRPr lang="zh-CN" altLang="en-US" b="1" dirty="0"/>
          </a:p>
        </p:txBody>
      </p:sp>
      <p:sp>
        <p:nvSpPr>
          <p:cNvPr id="124931" name="文本占位符 12493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Task</a:t>
            </a:r>
            <a:r>
              <a:rPr lang="en-US" altLang="zh-CN" sz="2400" err="1">
                <a:latin typeface="Comic Sans MS" panose="030F0702030302020204" pitchFamily="66" charset="0"/>
              </a:rPr>
              <a:t> readers_writers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is</a:t>
            </a:r>
            <a:endParaRPr lang="en-US" altLang="zh-CN" sz="24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start_read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finish_read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start_write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finish_write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End</a:t>
            </a:r>
            <a:r>
              <a:rPr lang="en-US" altLang="zh-CN" sz="2400" err="1">
                <a:latin typeface="Comic Sans MS" panose="030F0702030302020204" pitchFamily="66" charset="0"/>
              </a:rPr>
              <a:t>  readers_writes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br>
              <a:rPr lang="en-US" altLang="zh-CN" sz="2400">
                <a:latin typeface="Comic Sans MS" panose="030F0702030302020204" pitchFamily="66" charset="0"/>
              </a:rPr>
            </a:b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Task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body</a:t>
            </a:r>
            <a:r>
              <a:rPr lang="en-US" altLang="zh-CN" sz="2400" err="1">
                <a:latin typeface="Comic Sans MS" panose="030F0702030302020204" pitchFamily="66" charset="0"/>
              </a:rPr>
              <a:t> readers_writers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is</a:t>
            </a:r>
            <a:r>
              <a:rPr lang="en-US" altLang="zh-CN" sz="2400">
                <a:latin typeface="Comic Sans MS" panose="030F0702030302020204" pitchFamily="66" charset="0"/>
              </a:rPr>
              <a:t>;  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 err="1">
                <a:latin typeface="Comic Sans MS" panose="030F0702030302020204" pitchFamily="66" charset="0"/>
              </a:rPr>
              <a:t>Var</a:t>
            </a:r>
            <a:r>
              <a:rPr lang="en-US" altLang="zh-CN" sz="2400" err="1">
                <a:latin typeface="Comic Sans MS" panose="030F0702030302020204" pitchFamily="66" charset="0"/>
              </a:rPr>
              <a:t> read_count, write_count</a:t>
            </a:r>
            <a:r>
              <a:rPr lang="en-US" altLang="zh-CN" sz="2400">
                <a:latin typeface="Comic Sans MS" panose="030F0702030302020204" pitchFamily="66" charset="0"/>
              </a:rPr>
              <a:t>: integer;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begin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latin typeface="Comic Sans MS" panose="030F0702030302020204" pitchFamily="66" charset="0"/>
              </a:rPr>
              <a:t>        read_count</a:t>
            </a:r>
            <a:r>
              <a:rPr lang="en-US" altLang="zh-CN" sz="2400">
                <a:latin typeface="Comic Sans MS" panose="030F0702030302020204" pitchFamily="66" charset="0"/>
              </a:rPr>
              <a:t>:=0;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latin typeface="Comic Sans MS" panose="030F0702030302020204" pitchFamily="66" charset="0"/>
              </a:rPr>
              <a:t>        write_count</a:t>
            </a:r>
            <a:r>
              <a:rPr lang="en-US" altLang="zh-CN" sz="2400">
                <a:latin typeface="Comic Sans MS" panose="030F0702030302020204" pitchFamily="66" charset="0"/>
              </a:rPr>
              <a:t>:=0;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6" name="标题 12595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  <a:endParaRPr lang="zh-CN" altLang="en-US" b="1" dirty="0"/>
          </a:p>
        </p:txBody>
      </p:sp>
      <p:sp>
        <p:nvSpPr>
          <p:cNvPr id="125955" name="文本占位符 125954"/>
          <p:cNvSpPr>
            <a:spLocks noGrp="1"/>
          </p:cNvSpPr>
          <p:nvPr>
            <p:ph type="body" sz="half" idx="1"/>
          </p:nvPr>
        </p:nvSpPr>
        <p:spPr>
          <a:xfrm>
            <a:off x="1331913" y="2017713"/>
            <a:ext cx="6769100" cy="4364037"/>
          </a:xfrm>
        </p:spPr>
        <p:txBody>
          <a:bodyPr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 u="sng"/>
              <a:t>Loop</a:t>
            </a:r>
            <a:r>
              <a:rPr lang="en-US" altLang="zh-CN" sz="2400"/>
              <a:t> 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select</a:t>
            </a:r>
            <a:endParaRPr lang="en-US" altLang="zh-CN" sz="2400" u="sng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</a:t>
            </a:r>
            <a:r>
              <a:rPr lang="en-US" altLang="zh-CN" sz="2400" u="sng"/>
              <a:t>when</a:t>
            </a:r>
            <a:r>
              <a:rPr lang="en-US" altLang="zh-CN" sz="2400" err="1"/>
              <a:t> write_count</a:t>
            </a:r>
            <a:r>
              <a:rPr lang="en-US" altLang="zh-CN" sz="2400"/>
              <a:t>=0 =&gt;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accept</a:t>
            </a:r>
            <a:r>
              <a:rPr lang="en-US" altLang="zh-CN" sz="2400" err="1"/>
              <a:t> start_read</a:t>
            </a:r>
            <a:r>
              <a:rPr lang="en-US" altLang="zh-CN" sz="2400"/>
              <a:t> </a:t>
            </a:r>
            <a:r>
              <a:rPr lang="en-US" altLang="zh-CN" sz="2400" u="sng"/>
              <a:t>do</a:t>
            </a:r>
            <a:endParaRPr lang="en-US" altLang="zh-CN" sz="2400" u="sng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err="1"/>
              <a:t>                 read_count</a:t>
            </a:r>
            <a:r>
              <a:rPr lang="en-US" altLang="zh-CN" sz="2400"/>
              <a:t> := read_count+1;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end</a:t>
            </a:r>
            <a:r>
              <a:rPr lang="en-US" altLang="zh-CN" sz="2400" err="1"/>
              <a:t> start_read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or </a:t>
            </a:r>
            <a:r>
              <a:rPr lang="en-US" altLang="zh-CN" sz="2400"/>
              <a:t>  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en-US" altLang="zh-CN" sz="2400" u="sng"/>
              <a:t>when</a:t>
            </a:r>
            <a:r>
              <a:rPr lang="en-US" altLang="zh-CN" sz="2400" err="1"/>
              <a:t> read_count</a:t>
            </a:r>
            <a:r>
              <a:rPr lang="en-US" altLang="zh-CN" sz="2400"/>
              <a:t>&gt;0 =&gt;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accept</a:t>
            </a:r>
            <a:r>
              <a:rPr lang="en-US" altLang="zh-CN" sz="2400" err="1"/>
              <a:t> finish_read</a:t>
            </a:r>
            <a:r>
              <a:rPr lang="en-US" altLang="zh-CN" sz="2400"/>
              <a:t> </a:t>
            </a:r>
            <a:r>
              <a:rPr lang="en-US" altLang="zh-CN" sz="2400" u="sng"/>
              <a:t>do</a:t>
            </a:r>
            <a:endParaRPr lang="en-US" altLang="zh-CN" sz="2400" u="sng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err="1"/>
              <a:t>                 read_count</a:t>
            </a:r>
            <a:r>
              <a:rPr lang="en-US" altLang="zh-CN" sz="2400"/>
              <a:t> := read_count-1;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end</a:t>
            </a:r>
            <a:r>
              <a:rPr lang="en-US" altLang="zh-CN" sz="2400" err="1"/>
              <a:t> finish_read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or</a:t>
            </a:r>
            <a:r>
              <a:rPr lang="en-US" altLang="zh-CN" sz="2400"/>
              <a:t>             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8" name="矩形 139267"/>
          <p:cNvSpPr/>
          <p:nvPr/>
        </p:nvSpPr>
        <p:spPr>
          <a:xfrm>
            <a:off x="1524000" y="3657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9269" name="文本框 139268"/>
          <p:cNvSpPr txBox="1"/>
          <p:nvPr/>
        </p:nvSpPr>
        <p:spPr>
          <a:xfrm>
            <a:off x="1447800" y="31162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P1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9270" name="标题 13926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39271" name="矩形 139270"/>
          <p:cNvSpPr/>
          <p:nvPr/>
        </p:nvSpPr>
        <p:spPr>
          <a:xfrm>
            <a:off x="3492500" y="2057400"/>
            <a:ext cx="19431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共享变量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（被动）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Semaphore s;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2" name="文本框 139271"/>
          <p:cNvSpPr txBox="1"/>
          <p:nvPr/>
        </p:nvSpPr>
        <p:spPr>
          <a:xfrm>
            <a:off x="1981200" y="3657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3" name="文本框 139272"/>
          <p:cNvSpPr txBox="1"/>
          <p:nvPr/>
        </p:nvSpPr>
        <p:spPr>
          <a:xfrm>
            <a:off x="1943100" y="497681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4" name="矩形 139273"/>
          <p:cNvSpPr/>
          <p:nvPr/>
        </p:nvSpPr>
        <p:spPr>
          <a:xfrm>
            <a:off x="6156325" y="3784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9275" name="矩形 139274"/>
          <p:cNvSpPr/>
          <p:nvPr/>
        </p:nvSpPr>
        <p:spPr>
          <a:xfrm>
            <a:off x="6335713" y="4257675"/>
            <a:ext cx="900112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CR2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6" name="文本框 139275"/>
          <p:cNvSpPr txBox="1"/>
          <p:nvPr/>
        </p:nvSpPr>
        <p:spPr>
          <a:xfrm>
            <a:off x="6553200" y="37893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7" name="文本框 139276"/>
          <p:cNvSpPr txBox="1"/>
          <p:nvPr/>
        </p:nvSpPr>
        <p:spPr>
          <a:xfrm>
            <a:off x="6554788" y="51196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8" name="文本框 139277"/>
          <p:cNvSpPr txBox="1"/>
          <p:nvPr/>
        </p:nvSpPr>
        <p:spPr>
          <a:xfrm>
            <a:off x="6084888" y="31877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P2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9279" name="文本框 139278"/>
          <p:cNvSpPr txBox="1"/>
          <p:nvPr/>
        </p:nvSpPr>
        <p:spPr>
          <a:xfrm>
            <a:off x="762000" y="5943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共享变量与访问进程在同一存储区，不适合分布环境。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9280" name="直接连接符 139279"/>
          <p:cNvSpPr/>
          <p:nvPr/>
        </p:nvSpPr>
        <p:spPr>
          <a:xfrm flipV="1">
            <a:off x="2663825" y="3068638"/>
            <a:ext cx="1584325" cy="15128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9281" name="直接连接符 139280"/>
          <p:cNvSpPr/>
          <p:nvPr/>
        </p:nvSpPr>
        <p:spPr>
          <a:xfrm flipH="1" flipV="1">
            <a:off x="4859338" y="3068638"/>
            <a:ext cx="1439862" cy="1474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9282" name="矩形 139281"/>
          <p:cNvSpPr/>
          <p:nvPr/>
        </p:nvSpPr>
        <p:spPr>
          <a:xfrm>
            <a:off x="838200" y="1828800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PV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9283" name="矩形 139282"/>
          <p:cNvSpPr/>
          <p:nvPr/>
        </p:nvSpPr>
        <p:spPr>
          <a:xfrm>
            <a:off x="1763713" y="4078288"/>
            <a:ext cx="900112" cy="9350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CR1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84" name="任意多边形 139283"/>
          <p:cNvSpPr/>
          <p:nvPr/>
        </p:nvSpPr>
        <p:spPr>
          <a:xfrm>
            <a:off x="503238" y="1557338"/>
            <a:ext cx="5592762" cy="4518025"/>
          </a:xfrm>
          <a:custGeom>
            <a:avLst/>
            <a:gdLst/>
            <a:ahLst/>
            <a:cxnLst/>
            <a:pathLst>
              <a:path w="3523" h="2846">
                <a:moveTo>
                  <a:pt x="2053" y="90"/>
                </a:moveTo>
                <a:cubicBezTo>
                  <a:pt x="1884" y="173"/>
                  <a:pt x="1716" y="257"/>
                  <a:pt x="1622" y="340"/>
                </a:cubicBezTo>
                <a:cubicBezTo>
                  <a:pt x="1528" y="423"/>
                  <a:pt x="1588" y="498"/>
                  <a:pt x="1486" y="589"/>
                </a:cubicBezTo>
                <a:cubicBezTo>
                  <a:pt x="1384" y="680"/>
                  <a:pt x="1199" y="820"/>
                  <a:pt x="1010" y="884"/>
                </a:cubicBezTo>
                <a:cubicBezTo>
                  <a:pt x="821" y="948"/>
                  <a:pt x="511" y="737"/>
                  <a:pt x="352" y="975"/>
                </a:cubicBezTo>
                <a:cubicBezTo>
                  <a:pt x="193" y="1213"/>
                  <a:pt x="0" y="2026"/>
                  <a:pt x="57" y="2313"/>
                </a:cubicBezTo>
                <a:cubicBezTo>
                  <a:pt x="114" y="2600"/>
                  <a:pt x="303" y="2654"/>
                  <a:pt x="692" y="2699"/>
                </a:cubicBezTo>
                <a:cubicBezTo>
                  <a:pt x="1081" y="2744"/>
                  <a:pt x="1962" y="2846"/>
                  <a:pt x="2393" y="2585"/>
                </a:cubicBezTo>
                <a:cubicBezTo>
                  <a:pt x="2824" y="2324"/>
                  <a:pt x="3112" y="1508"/>
                  <a:pt x="3278" y="1134"/>
                </a:cubicBezTo>
                <a:cubicBezTo>
                  <a:pt x="3444" y="760"/>
                  <a:pt x="3523" y="521"/>
                  <a:pt x="3391" y="340"/>
                </a:cubicBezTo>
                <a:cubicBezTo>
                  <a:pt x="3259" y="159"/>
                  <a:pt x="2703" y="90"/>
                  <a:pt x="2484" y="45"/>
                </a:cubicBezTo>
                <a:cubicBezTo>
                  <a:pt x="2265" y="0"/>
                  <a:pt x="2170" y="34"/>
                  <a:pt x="2076" y="68"/>
                </a:cubicBezTo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85" name="任意多边形 139284"/>
          <p:cNvSpPr/>
          <p:nvPr/>
        </p:nvSpPr>
        <p:spPr>
          <a:xfrm>
            <a:off x="5508625" y="2835275"/>
            <a:ext cx="3203575" cy="3240088"/>
          </a:xfrm>
          <a:custGeom>
            <a:avLst/>
            <a:gdLst/>
            <a:ahLst/>
            <a:cxnLst/>
            <a:pathLst>
              <a:path w="2018" h="2041">
                <a:moveTo>
                  <a:pt x="68" y="1440"/>
                </a:moveTo>
                <a:cubicBezTo>
                  <a:pt x="0" y="1270"/>
                  <a:pt x="37" y="1104"/>
                  <a:pt x="90" y="896"/>
                </a:cubicBezTo>
                <a:cubicBezTo>
                  <a:pt x="143" y="688"/>
                  <a:pt x="215" y="318"/>
                  <a:pt x="385" y="193"/>
                </a:cubicBezTo>
                <a:cubicBezTo>
                  <a:pt x="555" y="68"/>
                  <a:pt x="880" y="143"/>
                  <a:pt x="1111" y="147"/>
                </a:cubicBezTo>
                <a:cubicBezTo>
                  <a:pt x="1342" y="151"/>
                  <a:pt x="1622" y="0"/>
                  <a:pt x="1769" y="215"/>
                </a:cubicBezTo>
                <a:cubicBezTo>
                  <a:pt x="1916" y="430"/>
                  <a:pt x="2018" y="1149"/>
                  <a:pt x="1995" y="1440"/>
                </a:cubicBezTo>
                <a:cubicBezTo>
                  <a:pt x="1972" y="1731"/>
                  <a:pt x="1882" y="1883"/>
                  <a:pt x="1633" y="1962"/>
                </a:cubicBezTo>
                <a:cubicBezTo>
                  <a:pt x="1384" y="2041"/>
                  <a:pt x="760" y="1999"/>
                  <a:pt x="499" y="1916"/>
                </a:cubicBezTo>
                <a:cubicBezTo>
                  <a:pt x="238" y="1833"/>
                  <a:pt x="136" y="1610"/>
                  <a:pt x="68" y="1440"/>
                </a:cubicBezTo>
                <a:close/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86" name="文本框 139285"/>
          <p:cNvSpPr txBox="1"/>
          <p:nvPr/>
        </p:nvSpPr>
        <p:spPr>
          <a:xfrm>
            <a:off x="3348038" y="5300663"/>
            <a:ext cx="611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  <p:sp>
        <p:nvSpPr>
          <p:cNvPr id="139287" name="文本框 139286"/>
          <p:cNvSpPr txBox="1"/>
          <p:nvPr/>
        </p:nvSpPr>
        <p:spPr>
          <a:xfrm>
            <a:off x="3455988" y="5265738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39288" name="文本框 139287"/>
          <p:cNvSpPr txBox="1"/>
          <p:nvPr/>
        </p:nvSpPr>
        <p:spPr>
          <a:xfrm>
            <a:off x="7704138" y="5337175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  <a:endParaRPr lang="zh-CN" altLang="en-US" b="1" dirty="0"/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840287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      </a:t>
            </a:r>
            <a:r>
              <a:rPr lang="en-US" altLang="zh-CN" sz="2000" u="sng">
                <a:latin typeface="Comic Sans MS" panose="030F0702030302020204" pitchFamily="66" charset="0"/>
              </a:rPr>
              <a:t>when</a:t>
            </a:r>
            <a:r>
              <a:rPr lang="en-US" altLang="zh-CN" sz="2000" err="1">
                <a:latin typeface="Comic Sans MS" panose="030F0702030302020204" pitchFamily="66" charset="0"/>
              </a:rPr>
              <a:t> write_count</a:t>
            </a:r>
            <a:r>
              <a:rPr lang="en-US" altLang="zh-CN" sz="2000">
                <a:latin typeface="Comic Sans MS" panose="030F0702030302020204" pitchFamily="66" charset="0"/>
              </a:rPr>
              <a:t>=0 =&gt;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start_write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while</a:t>
            </a:r>
            <a:r>
              <a:rPr lang="en-US" altLang="zh-CN" sz="1800" err="1">
                <a:latin typeface="Comic Sans MS" panose="030F0702030302020204" pitchFamily="66" charset="0"/>
              </a:rPr>
              <a:t> read_count</a:t>
            </a:r>
            <a:r>
              <a:rPr lang="en-US" altLang="zh-CN" sz="1800">
                <a:latin typeface="Comic Sans MS" panose="030F0702030302020204" pitchFamily="66" charset="0"/>
              </a:rPr>
              <a:t> &gt; 0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finish_read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               read_count:= read_count</a:t>
            </a:r>
            <a:r>
              <a:rPr lang="en-US" altLang="zh-CN" sz="1800">
                <a:latin typeface="Comic Sans MS" panose="030F0702030302020204" pitchFamily="66" charset="0"/>
              </a:rPr>
              <a:t> -1;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finish_read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while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start_write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write_count</a:t>
            </a:r>
            <a:r>
              <a:rPr lang="en-US" altLang="zh-CN" sz="1800">
                <a:latin typeface="Comic Sans MS" panose="030F0702030302020204" pitchFamily="66" charset="0"/>
              </a:rPr>
              <a:t>:=write_count+1;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</a:t>
            </a:r>
            <a:r>
              <a:rPr lang="en-US" altLang="zh-CN" sz="1800" u="sng">
                <a:latin typeface="Comic Sans MS" panose="030F0702030302020204" pitchFamily="66" charset="0"/>
              </a:rPr>
              <a:t>or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</a:t>
            </a:r>
            <a:r>
              <a:rPr lang="en-US" altLang="zh-CN" sz="1800" u="sng">
                <a:latin typeface="Comic Sans MS" panose="030F0702030302020204" pitchFamily="66" charset="0"/>
              </a:rPr>
              <a:t>when</a:t>
            </a:r>
            <a:r>
              <a:rPr lang="en-US" altLang="zh-CN" sz="1800" err="1">
                <a:latin typeface="Comic Sans MS" panose="030F0702030302020204" pitchFamily="66" charset="0"/>
              </a:rPr>
              <a:t> write_count</a:t>
            </a:r>
            <a:r>
              <a:rPr lang="en-US" altLang="zh-CN" sz="1800">
                <a:latin typeface="Comic Sans MS" panose="030F0702030302020204" pitchFamily="66" charset="0"/>
              </a:rPr>
              <a:t>&gt;0 =&gt;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finish_write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        write_count</a:t>
            </a:r>
            <a:r>
              <a:rPr lang="en-US" altLang="zh-CN" sz="1800">
                <a:latin typeface="Comic Sans MS" panose="030F0702030302020204" pitchFamily="66" charset="0"/>
              </a:rPr>
              <a:t>:=write_count-1;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finish_write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select</a:t>
            </a:r>
            <a:endParaRPr lang="en-US" altLang="zh-CN" sz="1800" u="sng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loop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readers_writers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US" altLang="zh-CN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标题 136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  <a:endParaRPr lang="zh-CN" altLang="en-US" b="1" dirty="0"/>
          </a:p>
        </p:txBody>
      </p:sp>
      <p:sp>
        <p:nvSpPr>
          <p:cNvPr id="136195" name="文本占位符 1361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dirty="0"/>
              <a:t>读者活动</a:t>
            </a:r>
            <a:r>
              <a:rPr lang="en-US" altLang="zh-CN" sz="2800"/>
              <a:t>:</a:t>
            </a:r>
            <a:endParaRPr lang="en-US" altLang="zh-CN" sz="2800"/>
          </a:p>
          <a:p>
            <a:pPr lvl="1"/>
            <a:r>
              <a:rPr lang="en-US" altLang="zh-CN" sz="2400" err="1"/>
              <a:t>Readers_writes.start_read</a:t>
            </a:r>
            <a:r>
              <a:rPr lang="en-US" altLang="zh-CN" sz="2400"/>
              <a:t>;</a:t>
            </a:r>
            <a:endParaRPr lang="en-US" altLang="zh-CN" sz="2400"/>
          </a:p>
          <a:p>
            <a:pPr lvl="2"/>
            <a:r>
              <a:rPr lang="zh-CN" altLang="en-US" sz="2000" dirty="0"/>
              <a:t>读操作</a:t>
            </a:r>
            <a:endParaRPr lang="zh-CN" altLang="en-US" sz="2000" dirty="0"/>
          </a:p>
          <a:p>
            <a:pPr lvl="1"/>
            <a:r>
              <a:rPr lang="en-US" altLang="zh-CN" sz="2400" err="1"/>
              <a:t>Readers_writers.finish_read</a:t>
            </a:r>
            <a:r>
              <a:rPr lang="en-US" altLang="zh-CN" sz="2400"/>
              <a:t>;</a:t>
            </a:r>
            <a:endParaRPr lang="en-US" altLang="zh-CN" sz="2400"/>
          </a:p>
          <a:p>
            <a:endParaRPr lang="en-US" altLang="zh-CN" sz="2800"/>
          </a:p>
          <a:p>
            <a:r>
              <a:rPr lang="zh-CN" altLang="en-US" sz="2800" dirty="0"/>
              <a:t>写者活动</a:t>
            </a:r>
            <a:r>
              <a:rPr lang="en-US" altLang="zh-CN" sz="2800"/>
              <a:t>:</a:t>
            </a:r>
            <a:endParaRPr lang="en-US" altLang="zh-CN" sz="2800"/>
          </a:p>
          <a:p>
            <a:pPr lvl="1"/>
            <a:r>
              <a:rPr lang="en-US" altLang="zh-CN" sz="2400" err="1"/>
              <a:t>Readers_writers.start_write</a:t>
            </a:r>
            <a:r>
              <a:rPr lang="en-US" altLang="zh-CN" sz="2400"/>
              <a:t>;</a:t>
            </a:r>
            <a:endParaRPr lang="en-US" altLang="zh-CN" sz="2400"/>
          </a:p>
          <a:p>
            <a:pPr lvl="2"/>
            <a:r>
              <a:rPr lang="zh-CN" altLang="en-US" sz="2000" dirty="0"/>
              <a:t>写操作</a:t>
            </a:r>
            <a:endParaRPr lang="zh-CN" altLang="en-US" sz="2000" dirty="0"/>
          </a:p>
          <a:p>
            <a:pPr lvl="1"/>
            <a:r>
              <a:rPr lang="en-US" altLang="zh-CN" sz="2400" err="1"/>
              <a:t>Readers_writers.finish_write</a:t>
            </a:r>
            <a:r>
              <a:rPr lang="en-US" altLang="zh-CN" sz="2400"/>
              <a:t>;</a:t>
            </a:r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 anchor="b"/>
          <a:p>
            <a:r>
              <a:rPr lang="en-US" altLang="zh-CN" b="1" dirty="0"/>
              <a:t>4.4 </a:t>
            </a:r>
            <a:r>
              <a:rPr lang="zh-CN" altLang="en-US" b="1" dirty="0"/>
              <a:t>进程高级通讯</a:t>
            </a:r>
            <a:endParaRPr lang="zh-CN" altLang="en-US" b="1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p>
            <a:r>
              <a:rPr lang="zh-CN" altLang="en-US" sz="2800" b="1" dirty="0"/>
              <a:t>进程通讯：进程之间的相互作用。</a:t>
            </a:r>
            <a:endParaRPr lang="zh-CN" altLang="en-US" sz="2800" b="1" dirty="0"/>
          </a:p>
          <a:p>
            <a:pPr lvl="2"/>
            <a:r>
              <a:rPr lang="zh-CN" altLang="en-US" sz="2000" b="1" dirty="0"/>
              <a:t>低级通讯（简单信号）</a:t>
            </a:r>
            <a:endParaRPr lang="zh-CN" altLang="en-US" sz="2000" b="1" dirty="0"/>
          </a:p>
          <a:p>
            <a:pPr lvl="3"/>
            <a:r>
              <a:rPr lang="zh-CN" altLang="en-US" sz="1800" b="1" dirty="0"/>
              <a:t>进程互斥</a:t>
            </a:r>
            <a:endParaRPr lang="zh-CN" altLang="en-US" sz="1800" b="1" dirty="0"/>
          </a:p>
          <a:p>
            <a:pPr lvl="3"/>
            <a:r>
              <a:rPr lang="zh-CN" altLang="en-US" sz="1800" b="1" dirty="0"/>
              <a:t>进程同步</a:t>
            </a:r>
            <a:endParaRPr lang="zh-CN" altLang="en-US" sz="1800" b="1" dirty="0"/>
          </a:p>
          <a:p>
            <a:pPr lvl="2"/>
            <a:r>
              <a:rPr lang="zh-CN" altLang="en-US" sz="2000" b="1" dirty="0"/>
              <a:t>高级通讯（大宗信息）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Comic Sans MS" panose="030F0702030302020204" pitchFamily="66" charset="0"/>
              </a:rPr>
              <a:t>高级通讯</a:t>
            </a:r>
            <a:endParaRPr lang="zh-CN" altLang="en-US" sz="2800" b="1" dirty="0"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Comic Sans MS" panose="030F0702030302020204" pitchFamily="66" charset="0"/>
              </a:rPr>
              <a:t>memory sharing vs. </a:t>
            </a: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message passing</a:t>
            </a:r>
            <a:endParaRPr lang="en-US" altLang="zh-CN" sz="2400" b="1">
              <a:solidFill>
                <a:srgbClr val="D8892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70000"/>
              </a:lnSpc>
            </a:pP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direct vs. indirect</a:t>
            </a:r>
            <a:endParaRPr lang="en-US" altLang="zh-CN" sz="2400" b="1">
              <a:solidFill>
                <a:srgbClr val="D8892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Comic Sans MS" panose="030F0702030302020204" pitchFamily="66" charset="0"/>
              </a:rPr>
              <a:t>symmetric vs. </a:t>
            </a: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non-symmetric</a:t>
            </a:r>
            <a:endParaRPr lang="en-US" altLang="zh-CN" sz="2400" b="1">
              <a:solidFill>
                <a:srgbClr val="D8892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buffering</a:t>
            </a:r>
            <a:r>
              <a:rPr lang="en-US" altLang="zh-CN" sz="2400" b="1">
                <a:latin typeface="Comic Sans MS" panose="030F0702030302020204" pitchFamily="66" charset="0"/>
              </a:rPr>
              <a:t> vs. non-buffering</a:t>
            </a:r>
            <a:endParaRPr lang="en-US" altLang="zh-CN" sz="2400" b="1"/>
          </a:p>
        </p:txBody>
      </p:sp>
      <p:sp>
        <p:nvSpPr>
          <p:cNvPr id="28676" name="文本框 28675"/>
          <p:cNvSpPr txBox="1"/>
          <p:nvPr/>
        </p:nvSpPr>
        <p:spPr>
          <a:xfrm>
            <a:off x="533400" y="16002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4.4.1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进程通讯概念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4.4.2 </a:t>
            </a:r>
            <a:r>
              <a:rPr lang="zh-CN" altLang="en-US" dirty="0"/>
              <a:t>进程通讯模式</a:t>
            </a:r>
            <a:endParaRPr lang="zh-CN" altLang="en-US"/>
          </a:p>
        </p:txBody>
      </p:sp>
      <p:sp>
        <p:nvSpPr>
          <p:cNvPr id="30723" name="文本框 30722"/>
          <p:cNvSpPr txBox="1"/>
          <p:nvPr/>
        </p:nvSpPr>
        <p:spPr>
          <a:xfrm>
            <a:off x="838200" y="21336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共享内存模式</a:t>
            </a:r>
            <a:r>
              <a:rPr lang="en-US" altLang="zh-CN">
                <a:latin typeface="Comic Sans MS" panose="030F0702030302020204" pitchFamily="66" charset="0"/>
              </a:rPr>
              <a:t>(shared memory)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838200" y="4419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消息传递模式</a:t>
            </a:r>
            <a:r>
              <a:rPr lang="en-US" altLang="zh-CN">
                <a:latin typeface="Comic Sans MS" panose="030F0702030302020204" pitchFamily="66" charset="0"/>
              </a:rPr>
              <a:t>(message passing)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8" name="直接连接符 30727"/>
          <p:cNvSpPr/>
          <p:nvPr/>
        </p:nvSpPr>
        <p:spPr>
          <a:xfrm>
            <a:off x="3276600" y="29972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9" name="直接连接符 30728"/>
          <p:cNvSpPr/>
          <p:nvPr/>
        </p:nvSpPr>
        <p:spPr>
          <a:xfrm>
            <a:off x="3276600" y="371633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0" name="文本框 30729"/>
          <p:cNvSpPr txBox="1"/>
          <p:nvPr/>
        </p:nvSpPr>
        <p:spPr>
          <a:xfrm>
            <a:off x="4953000" y="2895600"/>
            <a:ext cx="32004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提供：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）公共内存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）互斥同步机制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732" name="矩形 30731"/>
          <p:cNvSpPr/>
          <p:nvPr/>
        </p:nvSpPr>
        <p:spPr>
          <a:xfrm>
            <a:off x="838200" y="5029200"/>
            <a:ext cx="971550" cy="1331913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18" charset="0"/>
              </a:rPr>
              <a:t>P1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3" name="矩形 30732"/>
          <p:cNvSpPr/>
          <p:nvPr/>
        </p:nvSpPr>
        <p:spPr>
          <a:xfrm>
            <a:off x="4267200" y="5029200"/>
            <a:ext cx="971550" cy="1331913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18" charset="0"/>
              </a:rPr>
              <a:t>P2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4" name="矩形 30733"/>
          <p:cNvSpPr/>
          <p:nvPr/>
        </p:nvSpPr>
        <p:spPr>
          <a:xfrm>
            <a:off x="2647950" y="5486400"/>
            <a:ext cx="4572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18" charset="0"/>
              </a:rPr>
              <a:t>M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5" name="直接连接符 30734"/>
          <p:cNvSpPr/>
          <p:nvPr/>
        </p:nvSpPr>
        <p:spPr>
          <a:xfrm>
            <a:off x="1657350" y="5715000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6" name="直接连接符 30735"/>
          <p:cNvSpPr/>
          <p:nvPr/>
        </p:nvSpPr>
        <p:spPr>
          <a:xfrm>
            <a:off x="3132138" y="5715000"/>
            <a:ext cx="11160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7" name="文本框 30736"/>
          <p:cNvSpPr txBox="1"/>
          <p:nvPr/>
        </p:nvSpPr>
        <p:spPr>
          <a:xfrm>
            <a:off x="1809750" y="5715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send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8" name="文本框 30737"/>
          <p:cNvSpPr txBox="1"/>
          <p:nvPr/>
        </p:nvSpPr>
        <p:spPr>
          <a:xfrm>
            <a:off x="3105150" y="5715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receive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40" name="文本框 30739"/>
          <p:cNvSpPr txBox="1"/>
          <p:nvPr/>
        </p:nvSpPr>
        <p:spPr>
          <a:xfrm>
            <a:off x="5391150" y="5167313"/>
            <a:ext cx="32766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直接：进程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间接：进程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信箱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742" name="矩形 30741"/>
          <p:cNvSpPr/>
          <p:nvPr/>
        </p:nvSpPr>
        <p:spPr>
          <a:xfrm>
            <a:off x="2195513" y="2565400"/>
            <a:ext cx="1439862" cy="1200150"/>
          </a:xfrm>
          <a:prstGeom prst="rect">
            <a:avLst/>
          </a:prstGeom>
          <a:solidFill>
            <a:srgbClr val="808080">
              <a:alpha val="50000"/>
            </a:srgb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3" name="矩形 30742"/>
          <p:cNvSpPr/>
          <p:nvPr/>
        </p:nvSpPr>
        <p:spPr>
          <a:xfrm>
            <a:off x="2916238" y="3165475"/>
            <a:ext cx="1439862" cy="1200150"/>
          </a:xfrm>
          <a:prstGeom prst="rect">
            <a:avLst/>
          </a:prstGeom>
          <a:solidFill>
            <a:srgbClr val="CCFFFF">
              <a:alpha val="50000"/>
            </a:srgb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4" name="文本框 30743"/>
          <p:cNvSpPr txBox="1"/>
          <p:nvPr/>
        </p:nvSpPr>
        <p:spPr>
          <a:xfrm>
            <a:off x="2392363" y="2686050"/>
            <a:ext cx="458787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b="1">
                <a:latin typeface="Tahoma" panose="020B0604030504040204" pitchFamily="34" charset="0"/>
              </a:rPr>
              <a:t>P1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30745" name="文本框 30744"/>
          <p:cNvSpPr txBox="1"/>
          <p:nvPr/>
        </p:nvSpPr>
        <p:spPr>
          <a:xfrm>
            <a:off x="3700463" y="3900488"/>
            <a:ext cx="458787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b="1">
                <a:latin typeface="Tahoma" panose="020B0604030504040204" pitchFamily="34" charset="0"/>
              </a:rPr>
              <a:t>P2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30746" name="文本框 30745"/>
          <p:cNvSpPr txBox="1"/>
          <p:nvPr/>
        </p:nvSpPr>
        <p:spPr>
          <a:xfrm>
            <a:off x="3046413" y="3238500"/>
            <a:ext cx="523875" cy="4905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zh-CN" altLang="en-US" sz="2000" b="1" dirty="0">
                <a:latin typeface="Tahoma" panose="020B0604030504040204" pitchFamily="34" charset="0"/>
              </a:rPr>
              <a:t>公共内存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4.4.3 </a:t>
            </a:r>
            <a:r>
              <a:rPr lang="zh-CN" altLang="en-US" b="1" dirty="0"/>
              <a:t>直接方式</a:t>
            </a:r>
            <a:endParaRPr lang="zh-CN" altLang="en-US" b="1"/>
          </a:p>
        </p:txBody>
      </p:sp>
      <p:sp>
        <p:nvSpPr>
          <p:cNvPr id="31747" name="文本框 31746"/>
          <p:cNvSpPr txBox="1"/>
          <p:nvPr/>
        </p:nvSpPr>
        <p:spPr>
          <a:xfrm>
            <a:off x="1371600" y="2133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31748" name="文本占位符 3174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19939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对称形式</a:t>
            </a:r>
            <a:r>
              <a:rPr lang="en-US" altLang="zh-CN" sz="2400" b="1">
                <a:latin typeface="Comic Sans MS" panose="030F0702030302020204" pitchFamily="66" charset="0"/>
              </a:rPr>
              <a:t>(sender and receiver name each other)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mic Sans MS" panose="030F0702030302020204" pitchFamily="66" charset="0"/>
              </a:rPr>
              <a:t>send(R,message)</a:t>
            </a:r>
            <a:endParaRPr lang="en-US" altLang="zh-CN" b="1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mic Sans MS" panose="030F0702030302020204" pitchFamily="66" charset="0"/>
              </a:rPr>
              <a:t>receive(S,message)</a:t>
            </a:r>
            <a:endParaRPr lang="en-US" altLang="zh-CN" b="1"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</a:pPr>
            <a:endParaRPr lang="en-US" altLang="zh-CN" b="1"/>
          </a:p>
        </p:txBody>
      </p:sp>
      <p:grpSp>
        <p:nvGrpSpPr>
          <p:cNvPr id="31763" name="组合 31762"/>
          <p:cNvGrpSpPr/>
          <p:nvPr/>
        </p:nvGrpSpPr>
        <p:grpSpPr>
          <a:xfrm>
            <a:off x="1831975" y="4324350"/>
            <a:ext cx="5635625" cy="1619250"/>
            <a:chOff x="1297" y="2640"/>
            <a:chExt cx="3550" cy="1020"/>
          </a:xfrm>
        </p:grpSpPr>
        <p:sp>
          <p:nvSpPr>
            <p:cNvPr id="31760" name="矩形 31759"/>
            <p:cNvSpPr/>
            <p:nvPr/>
          </p:nvSpPr>
          <p:spPr>
            <a:xfrm>
              <a:off x="1297" y="2640"/>
              <a:ext cx="1247" cy="10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…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Send(R,M)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31761" name="矩形 31760"/>
            <p:cNvSpPr/>
            <p:nvPr/>
          </p:nvSpPr>
          <p:spPr>
            <a:xfrm>
              <a:off x="3600" y="2640"/>
              <a:ext cx="1247" cy="10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…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Receive(S,N)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31762" name="直接连接符 31761"/>
            <p:cNvSpPr/>
            <p:nvPr/>
          </p:nvSpPr>
          <p:spPr>
            <a:xfrm>
              <a:off x="2448" y="3120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1764" name="文本框 31763"/>
          <p:cNvSpPr txBox="1"/>
          <p:nvPr/>
        </p:nvSpPr>
        <p:spPr>
          <a:xfrm>
            <a:off x="18288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1765" name="文本框 31764"/>
          <p:cNvSpPr txBox="1"/>
          <p:nvPr/>
        </p:nvSpPr>
        <p:spPr>
          <a:xfrm>
            <a:off x="5486400" y="3810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4.4.3 </a:t>
            </a:r>
            <a:r>
              <a:rPr lang="zh-CN" altLang="en-US" b="1" dirty="0"/>
              <a:t>直接方式</a:t>
            </a:r>
            <a:endParaRPr lang="zh-CN" altLang="en-US" b="1"/>
          </a:p>
        </p:txBody>
      </p:sp>
      <p:sp>
        <p:nvSpPr>
          <p:cNvPr id="33796" name="直接连接符 33795"/>
          <p:cNvSpPr/>
          <p:nvPr/>
        </p:nvSpPr>
        <p:spPr>
          <a:xfrm>
            <a:off x="4191000" y="4351338"/>
            <a:ext cx="0" cy="381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7" name="直接连接符 33796"/>
          <p:cNvSpPr/>
          <p:nvPr/>
        </p:nvSpPr>
        <p:spPr>
          <a:xfrm>
            <a:off x="4191000" y="4732338"/>
            <a:ext cx="838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798" name="直接连接符 33797"/>
          <p:cNvSpPr/>
          <p:nvPr/>
        </p:nvSpPr>
        <p:spPr>
          <a:xfrm>
            <a:off x="3505200" y="5722938"/>
            <a:ext cx="68421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9" name="直接连接符 33798"/>
          <p:cNvSpPr/>
          <p:nvPr/>
        </p:nvSpPr>
        <p:spPr>
          <a:xfrm>
            <a:off x="4191000" y="5189538"/>
            <a:ext cx="838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1" name="矩形 33800"/>
          <p:cNvSpPr/>
          <p:nvPr/>
        </p:nvSpPr>
        <p:spPr>
          <a:xfrm>
            <a:off x="5029200" y="4046538"/>
            <a:ext cx="2286000" cy="16906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3802" name="矩形 33801"/>
          <p:cNvSpPr/>
          <p:nvPr/>
        </p:nvSpPr>
        <p:spPr>
          <a:xfrm>
            <a:off x="1752600" y="3733800"/>
            <a:ext cx="1752600" cy="1150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</a:t>
            </a:r>
            <a:r>
              <a:rPr lang="en-US" altLang="zh-CN" b="1" baseline="-25000">
                <a:latin typeface="Comic Sans MS" panose="030F0702030302020204" pitchFamily="66" charset="0"/>
              </a:rPr>
              <a:t>1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3803" name="直接连接符 33802"/>
          <p:cNvSpPr/>
          <p:nvPr/>
        </p:nvSpPr>
        <p:spPr>
          <a:xfrm>
            <a:off x="3505200" y="4351338"/>
            <a:ext cx="68421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4" name="直接连接符 33803"/>
          <p:cNvSpPr/>
          <p:nvPr/>
        </p:nvSpPr>
        <p:spPr>
          <a:xfrm flipV="1">
            <a:off x="4191000" y="5189538"/>
            <a:ext cx="0" cy="5397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5" name="矩形 33804"/>
          <p:cNvSpPr/>
          <p:nvPr/>
        </p:nvSpPr>
        <p:spPr>
          <a:xfrm>
            <a:off x="1752600" y="5181600"/>
            <a:ext cx="1752600" cy="1150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</a:t>
            </a:r>
            <a:r>
              <a:rPr lang="en-US" altLang="zh-CN" b="1" baseline="-25000">
                <a:latin typeface="Comic Sans MS" panose="030F0702030302020204" pitchFamily="66" charset="0"/>
              </a:rPr>
              <a:t>2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3807" name="文本占位符 338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1828800"/>
          </a:xfrm>
        </p:spPr>
        <p:txBody>
          <a:bodyPr/>
          <a:p>
            <a:r>
              <a:rPr lang="zh-CN" altLang="en-US" b="1" dirty="0"/>
              <a:t>非对称形式</a:t>
            </a:r>
            <a:r>
              <a:rPr lang="en-US" altLang="en-US" sz="2800" b="1">
                <a:latin typeface="Comic Sans MS" panose="030F0702030302020204" pitchFamily="66" charset="0"/>
              </a:rPr>
              <a:t>(</a:t>
            </a:r>
            <a:r>
              <a:rPr lang="en-US" altLang="zh-CN" sz="2800" b="1">
                <a:latin typeface="Comic Sans MS" panose="030F0702030302020204" pitchFamily="66" charset="0"/>
              </a:rPr>
              <a:t>only sender names receiver)</a:t>
            </a:r>
            <a:endParaRPr lang="en-US" altLang="zh-CN" sz="2800" b="1"/>
          </a:p>
          <a:p>
            <a:pPr lvl="1"/>
            <a:r>
              <a:rPr lang="en-US" altLang="zh-CN" b="1">
                <a:latin typeface="Comic Sans MS" panose="030F0702030302020204" pitchFamily="66" charset="0"/>
              </a:rPr>
              <a:t>send(R,message)</a:t>
            </a:r>
            <a:endParaRPr lang="en-US" altLang="zh-CN" b="1">
              <a:latin typeface="Comic Sans MS" panose="030F0702030302020204" pitchFamily="66" charset="0"/>
            </a:endParaRPr>
          </a:p>
          <a:p>
            <a:pPr lvl="1"/>
            <a:r>
              <a:rPr lang="en-US" altLang="zh-CN" b="1" err="1">
                <a:latin typeface="Comic Sans MS" panose="030F0702030302020204" pitchFamily="66" charset="0"/>
              </a:rPr>
              <a:t>receive(pid,message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3808" name="文本框 33807"/>
          <p:cNvSpPr txBox="1"/>
          <p:nvPr/>
        </p:nvSpPr>
        <p:spPr>
          <a:xfrm>
            <a:off x="3962400" y="61039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C/S model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3809" name="文本框 33808"/>
          <p:cNvSpPr txBox="1"/>
          <p:nvPr/>
        </p:nvSpPr>
        <p:spPr>
          <a:xfrm>
            <a:off x="5105400" y="3581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3810" name="文本框 33809"/>
          <p:cNvSpPr txBox="1"/>
          <p:nvPr/>
        </p:nvSpPr>
        <p:spPr>
          <a:xfrm>
            <a:off x="1143000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S1: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3811" name="文本框 33810"/>
          <p:cNvSpPr txBox="1"/>
          <p:nvPr/>
        </p:nvSpPr>
        <p:spPr>
          <a:xfrm>
            <a:off x="1066800" y="51816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S2: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1042988" y="617538"/>
            <a:ext cx="7900987" cy="1143000"/>
          </a:xfrm>
        </p:spPr>
        <p:txBody>
          <a:bodyPr anchor="b"/>
          <a:p>
            <a:r>
              <a:rPr lang="en-US" altLang="zh-CN" sz="3200" b="1" dirty="0"/>
              <a:t>4.4.3.1 </a:t>
            </a:r>
            <a:r>
              <a:rPr lang="zh-CN" altLang="en-US" sz="3200" b="1" dirty="0"/>
              <a:t>有缓冲途径</a:t>
            </a:r>
            <a:br>
              <a:rPr lang="zh-CN" altLang="en-US" sz="3200" b="1" dirty="0"/>
            </a:br>
            <a:r>
              <a:rPr lang="en-US" altLang="zh-CN" sz="3200" b="1" dirty="0"/>
              <a:t>(</a:t>
            </a:r>
            <a:r>
              <a:rPr lang="zh-CN" altLang="en-US" sz="3200" b="1" dirty="0"/>
              <a:t>消息传递模式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直接方式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非对称形式</a:t>
            </a:r>
            <a:r>
              <a:rPr lang="en-US" altLang="zh-CN" sz="3200" b="1"/>
              <a:t>)</a:t>
            </a:r>
            <a:endParaRPr lang="en-US" altLang="zh-CN" sz="3200" b="1"/>
          </a:p>
        </p:txBody>
      </p:sp>
      <p:sp>
        <p:nvSpPr>
          <p:cNvPr id="35849" name="矩形 35848"/>
          <p:cNvSpPr/>
          <p:nvPr/>
        </p:nvSpPr>
        <p:spPr>
          <a:xfrm>
            <a:off x="7239000" y="4038600"/>
            <a:ext cx="1143000" cy="619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43" name="矩形 35842"/>
          <p:cNvSpPr/>
          <p:nvPr/>
        </p:nvSpPr>
        <p:spPr>
          <a:xfrm>
            <a:off x="762000" y="2438400"/>
            <a:ext cx="971550" cy="68421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44" name="矩形 35843"/>
          <p:cNvSpPr/>
          <p:nvPr/>
        </p:nvSpPr>
        <p:spPr>
          <a:xfrm>
            <a:off x="1752600" y="3124200"/>
            <a:ext cx="1800225" cy="2320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send(R,M)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size       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text       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5847" name="矩形 35846"/>
          <p:cNvSpPr/>
          <p:nvPr/>
        </p:nvSpPr>
        <p:spPr>
          <a:xfrm>
            <a:off x="5638800" y="2438400"/>
            <a:ext cx="971550" cy="68421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48" name="矩形 35847"/>
          <p:cNvSpPr/>
          <p:nvPr/>
        </p:nvSpPr>
        <p:spPr>
          <a:xfrm>
            <a:off x="6629400" y="3124200"/>
            <a:ext cx="2133600" cy="2249488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  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5850" name="文本框 35849"/>
          <p:cNvSpPr txBox="1"/>
          <p:nvPr/>
        </p:nvSpPr>
        <p:spPr>
          <a:xfrm>
            <a:off x="1219200" y="4114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6096000" y="4343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N: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2" name="矩形 35851"/>
          <p:cNvSpPr/>
          <p:nvPr/>
        </p:nvSpPr>
        <p:spPr>
          <a:xfrm>
            <a:off x="4618038" y="3154363"/>
            <a:ext cx="792162" cy="576262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3" name="矩形 35852"/>
          <p:cNvSpPr/>
          <p:nvPr/>
        </p:nvSpPr>
        <p:spPr>
          <a:xfrm>
            <a:off x="4648200" y="4038600"/>
            <a:ext cx="792163" cy="576263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4" name="矩形 35853"/>
          <p:cNvSpPr/>
          <p:nvPr/>
        </p:nvSpPr>
        <p:spPr>
          <a:xfrm>
            <a:off x="4572000" y="5876925"/>
            <a:ext cx="792163" cy="576263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61" name="任意多边形 35860"/>
          <p:cNvSpPr/>
          <p:nvPr/>
        </p:nvSpPr>
        <p:spPr>
          <a:xfrm>
            <a:off x="4356100" y="2205038"/>
            <a:ext cx="2667000" cy="1066800"/>
          </a:xfrm>
          <a:custGeom>
            <a:avLst/>
            <a:gdLst/>
            <a:ahLst/>
            <a:cxnLst/>
            <a:pathLst>
              <a:path w="1680" h="672">
                <a:moveTo>
                  <a:pt x="1440" y="384"/>
                </a:moveTo>
                <a:lnTo>
                  <a:pt x="1680" y="384"/>
                </a:lnTo>
                <a:lnTo>
                  <a:pt x="1680" y="0"/>
                </a:lnTo>
                <a:lnTo>
                  <a:pt x="0" y="0"/>
                </a:lnTo>
                <a:lnTo>
                  <a:pt x="0" y="672"/>
                </a:lnTo>
                <a:lnTo>
                  <a:pt x="144" y="672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2" name="任意多边形 35861"/>
          <p:cNvSpPr/>
          <p:nvPr/>
        </p:nvSpPr>
        <p:spPr>
          <a:xfrm>
            <a:off x="4343400" y="3581400"/>
            <a:ext cx="1295400" cy="609600"/>
          </a:xfrm>
          <a:custGeom>
            <a:avLst/>
            <a:gdLst/>
            <a:ahLst/>
            <a:cxnLst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3" name="任意多边形 35862"/>
          <p:cNvSpPr/>
          <p:nvPr/>
        </p:nvSpPr>
        <p:spPr>
          <a:xfrm>
            <a:off x="4343400" y="4495800"/>
            <a:ext cx="1295400" cy="609600"/>
          </a:xfrm>
          <a:custGeom>
            <a:avLst/>
            <a:gdLst/>
            <a:ahLst/>
            <a:cxnLst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4" name="任意多边形 35863"/>
          <p:cNvSpPr/>
          <p:nvPr/>
        </p:nvSpPr>
        <p:spPr>
          <a:xfrm>
            <a:off x="4343400" y="5334000"/>
            <a:ext cx="1295400" cy="609600"/>
          </a:xfrm>
          <a:custGeom>
            <a:avLst/>
            <a:gdLst/>
            <a:ahLst/>
            <a:cxnLst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6" name="文本框 35865"/>
          <p:cNvSpPr txBox="1"/>
          <p:nvPr/>
        </p:nvSpPr>
        <p:spPr>
          <a:xfrm>
            <a:off x="4800600" y="4876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5868" name="任意多边形 35867"/>
          <p:cNvSpPr/>
          <p:nvPr/>
        </p:nvSpPr>
        <p:spPr>
          <a:xfrm>
            <a:off x="5334000" y="6248400"/>
            <a:ext cx="304800" cy="152400"/>
          </a:xfrm>
          <a:custGeom>
            <a:avLst/>
            <a:gdLst/>
            <a:ahLst/>
            <a:cxnLst/>
            <a:pathLst>
              <a:path w="192" h="96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9" name="直接连接符 35868"/>
          <p:cNvSpPr/>
          <p:nvPr/>
        </p:nvSpPr>
        <p:spPr>
          <a:xfrm>
            <a:off x="5562600" y="6477000"/>
            <a:ext cx="152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0" name="直接连接符 35869"/>
          <p:cNvSpPr/>
          <p:nvPr/>
        </p:nvSpPr>
        <p:spPr>
          <a:xfrm>
            <a:off x="5611813" y="6553200"/>
            <a:ext cx="76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2" name="矩形 35871"/>
          <p:cNvSpPr/>
          <p:nvPr/>
        </p:nvSpPr>
        <p:spPr>
          <a:xfrm>
            <a:off x="7010400" y="4445000"/>
            <a:ext cx="1066800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73" name="文本框 35872"/>
          <p:cNvSpPr txBox="1"/>
          <p:nvPr/>
        </p:nvSpPr>
        <p:spPr>
          <a:xfrm>
            <a:off x="1676400" y="5638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发送者</a:t>
            </a:r>
            <a:r>
              <a:rPr lang="en-US" altLang="zh-CN" b="1">
                <a:latin typeface="Times New Roman" panose="02020603050405020304" pitchFamily="18" charset="0"/>
              </a:rPr>
              <a:t>S: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74" name="文本框 35873"/>
          <p:cNvSpPr txBox="1"/>
          <p:nvPr/>
        </p:nvSpPr>
        <p:spPr>
          <a:xfrm>
            <a:off x="6705600" y="5715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接收者</a:t>
            </a:r>
            <a:r>
              <a:rPr lang="en-US" altLang="zh-CN" b="1">
                <a:latin typeface="Times New Roman" panose="02020603050405020304" pitchFamily="18" charset="0"/>
              </a:rPr>
              <a:t>R: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 b="1">
                <a:latin typeface="Comic Sans MS" panose="030F0702030302020204" pitchFamily="66" charset="0"/>
              </a:rPr>
              <a:t>Message passing, direct,</a:t>
            </a:r>
            <a:br>
              <a:rPr lang="en-US" altLang="zh-CN" sz="3200" b="1">
                <a:latin typeface="Comic Sans MS" panose="030F0702030302020204" pitchFamily="66" charset="0"/>
              </a:rPr>
            </a:br>
            <a:r>
              <a:rPr lang="en-US" altLang="zh-CN" sz="3200" b="1">
                <a:latin typeface="Comic Sans MS" panose="030F0702030302020204" pitchFamily="66" charset="0"/>
              </a:rPr>
              <a:t>non-symmetric, buffering</a:t>
            </a:r>
            <a:endParaRPr lang="en-US" altLang="zh-CN" b="1"/>
          </a:p>
        </p:txBody>
      </p:sp>
      <p:sp>
        <p:nvSpPr>
          <p:cNvPr id="39939" name="矩形 39938"/>
          <p:cNvSpPr/>
          <p:nvPr/>
        </p:nvSpPr>
        <p:spPr>
          <a:xfrm>
            <a:off x="1295400" y="2667000"/>
            <a:ext cx="1447800" cy="17526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Comic Sans MS" panose="030F0702030302020204" pitchFamily="66" charset="0"/>
              </a:rPr>
              <a:t>Size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text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sender</a:t>
            </a:r>
            <a:endParaRPr lang="en-US" altLang="zh-CN" b="1">
              <a:latin typeface="Comic Sans MS" panose="030F0702030302020204" pitchFamily="66" charset="0"/>
            </a:endParaRP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link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39940" name="文本框 39939"/>
          <p:cNvSpPr txBox="1"/>
          <p:nvPr/>
        </p:nvSpPr>
        <p:spPr>
          <a:xfrm>
            <a:off x="838200" y="20574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载有消息的缓冲：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941" name="文本框 39940"/>
          <p:cNvSpPr txBox="1"/>
          <p:nvPr/>
        </p:nvSpPr>
        <p:spPr>
          <a:xfrm>
            <a:off x="3733800" y="2057400"/>
            <a:ext cx="45720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进程消息队列管理：          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</a:t>
            </a:r>
            <a:r>
              <a:rPr lang="en-US" altLang="zh-CN" b="1" err="1">
                <a:latin typeface="Comic Sans MS" panose="030F0702030302020204" pitchFamily="66" charset="0"/>
              </a:rPr>
              <a:t>Var Sm:semaphore</a:t>
            </a:r>
            <a:r>
              <a:rPr lang="en-US" altLang="zh-CN" b="1">
                <a:latin typeface="Comic Sans MS" panose="030F0702030302020204" pitchFamily="66" charset="0"/>
              </a:rPr>
              <a:t>; (0)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收取消息前</a:t>
            </a:r>
            <a:r>
              <a:rPr lang="zh-CN" altLang="en-US" b="1" err="1">
                <a:latin typeface="Comic Sans MS" panose="030F0702030302020204" pitchFamily="66" charset="0"/>
              </a:rPr>
              <a:t>：</a:t>
            </a:r>
            <a:r>
              <a:rPr lang="en-US" altLang="zh-CN" b="1" err="1">
                <a:latin typeface="Comic Sans MS" panose="030F0702030302020204" pitchFamily="66" charset="0"/>
              </a:rPr>
              <a:t>P</a:t>
            </a:r>
            <a:r>
              <a:rPr lang="zh-CN" altLang="en-US" b="1" err="1">
                <a:latin typeface="Comic Sans MS" panose="030F0702030302020204" pitchFamily="66" charset="0"/>
              </a:rPr>
              <a:t>（</a:t>
            </a:r>
            <a:r>
              <a:rPr lang="en-US" altLang="zh-CN" b="1" err="1">
                <a:latin typeface="Comic Sans MS" panose="030F0702030302020204" pitchFamily="66" charset="0"/>
              </a:rPr>
              <a:t>Sm</a:t>
            </a:r>
            <a:r>
              <a:rPr lang="zh-CN" altLang="en-US" b="1">
                <a:latin typeface="Comic Sans MS" panose="030F0702030302020204" pitchFamily="66" charset="0"/>
              </a:rPr>
              <a:t>）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消息入队后：</a:t>
            </a:r>
            <a:r>
              <a:rPr lang="en-US" altLang="zh-CN" b="1" err="1">
                <a:latin typeface="Comic Sans MS" panose="030F0702030302020204" pitchFamily="66" charset="0"/>
              </a:rPr>
              <a:t>V</a:t>
            </a:r>
            <a:r>
              <a:rPr lang="zh-CN" altLang="en-US" b="1" err="1">
                <a:latin typeface="Comic Sans MS" panose="030F0702030302020204" pitchFamily="66" charset="0"/>
              </a:rPr>
              <a:t>（</a:t>
            </a:r>
            <a:r>
              <a:rPr lang="en-US" altLang="zh-CN" b="1" err="1">
                <a:latin typeface="Comic Sans MS" panose="030F0702030302020204" pitchFamily="66" charset="0"/>
              </a:rPr>
              <a:t>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消息队列互斥：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</a:t>
            </a:r>
            <a:r>
              <a:rPr lang="en-US" altLang="zh-CN" b="1" err="1">
                <a:latin typeface="Comic Sans MS" panose="030F0702030302020204" pitchFamily="66" charset="0"/>
              </a:rPr>
              <a:t>Var</a:t>
            </a:r>
            <a:r>
              <a:rPr lang="en-US" altLang="zh-CN" b="1">
                <a:latin typeface="Comic Sans MS" panose="030F0702030302020204" pitchFamily="66" charset="0"/>
              </a:rPr>
              <a:t>  m_mutex:semaphore;(1)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</a:t>
            </a:r>
            <a:r>
              <a:rPr lang="zh-CN" altLang="en-US" b="1" dirty="0">
                <a:latin typeface="Comic Sans MS" panose="030F0702030302020204" pitchFamily="66" charset="0"/>
              </a:rPr>
              <a:t>入列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latin typeface="Comic Sans MS" panose="030F0702030302020204" pitchFamily="66" charset="0"/>
              </a:rPr>
              <a:t>出列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  <a:r>
              <a:rPr lang="zh-CN" altLang="en-US" b="1" dirty="0">
                <a:latin typeface="Comic Sans MS" panose="030F0702030302020204" pitchFamily="66" charset="0"/>
              </a:rPr>
              <a:t>动作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>
                <a:latin typeface="Comic Sans MS" panose="030F0702030302020204" pitchFamily="66" charset="0"/>
              </a:rPr>
              <a:t>Buffer pool management</a:t>
            </a:r>
            <a:endParaRPr lang="en-US" altLang="zh-CN" b="1"/>
          </a:p>
        </p:txBody>
      </p:sp>
      <p:grpSp>
        <p:nvGrpSpPr>
          <p:cNvPr id="40973" name="组合 40972"/>
          <p:cNvGrpSpPr/>
          <p:nvPr/>
        </p:nvGrpSpPr>
        <p:grpSpPr>
          <a:xfrm>
            <a:off x="2514600" y="2286000"/>
            <a:ext cx="4953000" cy="1079500"/>
            <a:chOff x="1584" y="1632"/>
            <a:chExt cx="3120" cy="680"/>
          </a:xfrm>
        </p:grpSpPr>
        <p:sp>
          <p:nvSpPr>
            <p:cNvPr id="40963" name="矩形 40962"/>
            <p:cNvSpPr/>
            <p:nvPr/>
          </p:nvSpPr>
          <p:spPr>
            <a:xfrm>
              <a:off x="1824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4" name="矩形 40963"/>
            <p:cNvSpPr/>
            <p:nvPr/>
          </p:nvSpPr>
          <p:spPr>
            <a:xfrm>
              <a:off x="2695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5" name="矩形 40964"/>
            <p:cNvSpPr/>
            <p:nvPr/>
          </p:nvSpPr>
          <p:spPr>
            <a:xfrm>
              <a:off x="4183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7" name="直接连接符 40966"/>
            <p:cNvSpPr/>
            <p:nvPr/>
          </p:nvSpPr>
          <p:spPr>
            <a:xfrm>
              <a:off x="1584" y="1728"/>
              <a:ext cx="24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68" name="任意多边形 40967"/>
            <p:cNvSpPr/>
            <p:nvPr/>
          </p:nvSpPr>
          <p:spPr>
            <a:xfrm>
              <a:off x="2256" y="1728"/>
              <a:ext cx="432" cy="480"/>
            </a:xfrm>
            <a:custGeom>
              <a:avLst/>
              <a:gdLst/>
              <a:ahLst/>
              <a:cxnLst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9" name="任意多边形 40968"/>
            <p:cNvSpPr/>
            <p:nvPr/>
          </p:nvSpPr>
          <p:spPr>
            <a:xfrm>
              <a:off x="3168" y="1728"/>
              <a:ext cx="432" cy="480"/>
            </a:xfrm>
            <a:custGeom>
              <a:avLst/>
              <a:gdLst/>
              <a:ahLst/>
              <a:cxnLst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0" name="任意多边形 40969"/>
            <p:cNvSpPr/>
            <p:nvPr/>
          </p:nvSpPr>
          <p:spPr>
            <a:xfrm>
              <a:off x="3744" y="1728"/>
              <a:ext cx="432" cy="480"/>
            </a:xfrm>
            <a:custGeom>
              <a:avLst/>
              <a:gdLst/>
              <a:ahLst/>
              <a:cxnLst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1" name="文本框 40970"/>
            <p:cNvSpPr txBox="1"/>
            <p:nvPr/>
          </p:nvSpPr>
          <p:spPr>
            <a:xfrm>
              <a:off x="3600" y="1776"/>
              <a:ext cx="288" cy="288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</p:grpSp>
      <p:sp>
        <p:nvSpPr>
          <p:cNvPr id="40974" name="文本框 40973"/>
          <p:cNvSpPr txBox="1"/>
          <p:nvPr/>
        </p:nvSpPr>
        <p:spPr>
          <a:xfrm>
            <a:off x="1066800" y="38862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Var Sb,  b_mutex:semaphore</a:t>
            </a:r>
            <a:r>
              <a:rPr lang="en-US" altLang="zh-CN" b="1">
                <a:latin typeface="Comic Sans MS" panose="030F0702030302020204" pitchFamily="66" charset="0"/>
              </a:rPr>
              <a:t>; (k,1)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75" name="文本框 40974"/>
          <p:cNvSpPr txBox="1"/>
          <p:nvPr/>
        </p:nvSpPr>
        <p:spPr>
          <a:xfrm>
            <a:off x="1066800" y="4495800"/>
            <a:ext cx="32766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申请：</a:t>
            </a:r>
            <a:r>
              <a:rPr lang="en-US" altLang="zh-CN" b="1" err="1">
                <a:latin typeface="Comic Sans MS" panose="030F0702030302020204" pitchFamily="66" charset="0"/>
              </a:rPr>
              <a:t>P(Sb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</a:t>
            </a:r>
            <a:r>
              <a:rPr lang="zh-CN" altLang="en-US" b="1" dirty="0">
                <a:latin typeface="Comic Sans MS" panose="030F0702030302020204" pitchFamily="66" charset="0"/>
              </a:rPr>
              <a:t>头缓冲出链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40976" name="文本框 40975"/>
          <p:cNvSpPr txBox="1"/>
          <p:nvPr/>
        </p:nvSpPr>
        <p:spPr>
          <a:xfrm>
            <a:off x="4800600" y="4495800"/>
            <a:ext cx="32766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释放：</a:t>
            </a:r>
            <a:r>
              <a:rPr lang="en-US" altLang="zh-CN" b="1" err="1">
                <a:latin typeface="Comic Sans MS" panose="030F0702030302020204" pitchFamily="66" charset="0"/>
              </a:rPr>
              <a:t>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</a:t>
            </a:r>
            <a:r>
              <a:rPr lang="zh-CN" altLang="en-US" b="1" dirty="0">
                <a:latin typeface="Comic Sans MS" panose="030F0702030302020204" pitchFamily="66" charset="0"/>
              </a:rPr>
              <a:t>缓冲入链头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40977" name="文本框 40976"/>
          <p:cNvSpPr txBox="1"/>
          <p:nvPr/>
        </p:nvSpPr>
        <p:spPr>
          <a:xfrm>
            <a:off x="1295400" y="2209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Head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0979" name="文本框 40978"/>
          <p:cNvSpPr txBox="1"/>
          <p:nvPr/>
        </p:nvSpPr>
        <p:spPr>
          <a:xfrm>
            <a:off x="4213225" y="3357563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缓冲池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1331913" y="549275"/>
            <a:ext cx="7126287" cy="1143000"/>
          </a:xfrm>
        </p:spPr>
        <p:txBody>
          <a:bodyPr anchor="b"/>
          <a:p>
            <a:r>
              <a:rPr lang="zh-CN" altLang="en-US" b="1" dirty="0"/>
              <a:t>发送</a:t>
            </a:r>
            <a:r>
              <a:rPr lang="en-US" altLang="zh-CN" b="1" dirty="0"/>
              <a:t>-</a:t>
            </a:r>
            <a:r>
              <a:rPr lang="zh-CN" altLang="en-US" b="1" dirty="0"/>
              <a:t>接收原语</a:t>
            </a:r>
            <a:endParaRPr lang="zh-CN" altLang="en-US" b="1"/>
          </a:p>
        </p:txBody>
      </p:sp>
      <p:sp>
        <p:nvSpPr>
          <p:cNvPr id="41987" name="文本框 41986"/>
          <p:cNvSpPr txBox="1"/>
          <p:nvPr/>
        </p:nvSpPr>
        <p:spPr>
          <a:xfrm>
            <a:off x="533400" y="1752600"/>
            <a:ext cx="4343400" cy="513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Send(R,M)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根据</a:t>
            </a:r>
            <a:r>
              <a:rPr lang="en-US" altLang="zh-CN" b="1" dirty="0">
                <a:latin typeface="Comic Sans MS" panose="030F0702030302020204" pitchFamily="66" charset="0"/>
              </a:rPr>
              <a:t>R</a:t>
            </a:r>
            <a:r>
              <a:rPr lang="zh-CN" altLang="en-US" b="1" dirty="0">
                <a:latin typeface="Comic Sans MS" panose="030F0702030302020204" pitchFamily="66" charset="0"/>
              </a:rPr>
              <a:t>找接收者；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P(Sb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取一空</a:t>
            </a:r>
            <a:r>
              <a:rPr lang="en-US" altLang="zh-CN" b="1" err="1">
                <a:latin typeface="Comic Sans MS" panose="030F0702030302020204" pitchFamily="66" charset="0"/>
              </a:rPr>
              <a:t>buf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size,text,sender =&gt; buf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消息入链尾；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41988" name="文本框 41987"/>
          <p:cNvSpPr txBox="1"/>
          <p:nvPr/>
        </p:nvSpPr>
        <p:spPr>
          <a:xfrm>
            <a:off x="4495800" y="1828800"/>
            <a:ext cx="4343400" cy="458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头消息出链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size,text</a:t>
            </a:r>
            <a:r>
              <a:rPr lang="en-US" altLang="zh-CN" b="1">
                <a:latin typeface="Comic Sans MS" panose="030F0702030302020204" pitchFamily="66" charset="0"/>
              </a:rPr>
              <a:t>=&gt; 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sender =&gt; pid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>
                <a:latin typeface="Comic Sans MS" panose="030F0702030302020204" pitchFamily="66" charset="0"/>
              </a:rPr>
              <a:t>    空</a:t>
            </a:r>
            <a:r>
              <a:rPr lang="en-US" altLang="zh-CN" b="1" err="1">
                <a:latin typeface="Comic Sans MS" panose="030F0702030302020204" pitchFamily="66" charset="0"/>
              </a:rPr>
              <a:t>buf</a:t>
            </a:r>
            <a:r>
              <a:rPr lang="zh-CN" altLang="zh-CN" b="1" dirty="0">
                <a:latin typeface="Comic Sans MS" panose="030F0702030302020204" pitchFamily="66" charset="0"/>
              </a:rPr>
              <a:t>入链；</a:t>
            </a:r>
            <a:endParaRPr lang="zh-CN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p>
            <a:r>
              <a:rPr lang="zh-CN" altLang="en-US" sz="4000" b="1" dirty="0"/>
              <a:t>会合引入背景</a:t>
            </a:r>
            <a:r>
              <a:rPr lang="en-US" altLang="zh-CN" sz="4000" b="1">
                <a:latin typeface="Times New Roman" panose="02020603050405020304" pitchFamily="18" charset="0"/>
              </a:rPr>
              <a:t>—</a:t>
            </a:r>
            <a:r>
              <a:rPr lang="zh-CN" altLang="en-US" sz="4000" b="1" dirty="0"/>
              <a:t>分布系统</a:t>
            </a:r>
            <a:endParaRPr lang="zh-CN" altLang="en-US" sz="4000" b="1"/>
          </a:p>
        </p:txBody>
      </p:sp>
      <p:grpSp>
        <p:nvGrpSpPr>
          <p:cNvPr id="6162" name="组合 6161"/>
          <p:cNvGrpSpPr/>
          <p:nvPr/>
        </p:nvGrpSpPr>
        <p:grpSpPr>
          <a:xfrm>
            <a:off x="3635375" y="2636838"/>
            <a:ext cx="1979613" cy="2879725"/>
            <a:chOff x="2257" y="1680"/>
            <a:chExt cx="1247" cy="1814"/>
          </a:xfrm>
        </p:grpSpPr>
        <p:sp>
          <p:nvSpPr>
            <p:cNvPr id="6147" name="矩形 6146"/>
            <p:cNvSpPr/>
            <p:nvPr/>
          </p:nvSpPr>
          <p:spPr>
            <a:xfrm>
              <a:off x="2257" y="1680"/>
              <a:ext cx="1247" cy="181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矩形 6147"/>
            <p:cNvSpPr/>
            <p:nvPr/>
          </p:nvSpPr>
          <p:spPr>
            <a:xfrm>
              <a:off x="2496" y="1920"/>
              <a:ext cx="793" cy="3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共享变量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49" name="矩形 6148"/>
            <p:cNvSpPr/>
            <p:nvPr/>
          </p:nvSpPr>
          <p:spPr>
            <a:xfrm>
              <a:off x="2592" y="249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50" name="矩形 6149"/>
            <p:cNvSpPr/>
            <p:nvPr/>
          </p:nvSpPr>
          <p:spPr>
            <a:xfrm>
              <a:off x="2601" y="297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151" name="文本框 6150"/>
          <p:cNvSpPr txBox="1"/>
          <p:nvPr/>
        </p:nvSpPr>
        <p:spPr>
          <a:xfrm>
            <a:off x="3657600" y="2133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管程（被动）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1358900" y="3200400"/>
            <a:ext cx="1079500" cy="2228850"/>
            <a:chOff x="1008" y="2016"/>
            <a:chExt cx="680" cy="1404"/>
          </a:xfrm>
        </p:grpSpPr>
        <p:sp>
          <p:nvSpPr>
            <p:cNvPr id="6152" name="矩形 6151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" name="文本框 6152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P1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54" name="文本框 6153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55" name="文本框 6154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7" name="组合 6156"/>
          <p:cNvGrpSpPr/>
          <p:nvPr/>
        </p:nvGrpSpPr>
        <p:grpSpPr>
          <a:xfrm>
            <a:off x="6705600" y="3200400"/>
            <a:ext cx="1079500" cy="2228850"/>
            <a:chOff x="1008" y="2016"/>
            <a:chExt cx="680" cy="1404"/>
          </a:xfrm>
        </p:grpSpPr>
        <p:sp>
          <p:nvSpPr>
            <p:cNvPr id="6158" name="矩形 6157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9" name="文本框 6158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P2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60" name="文本框 6159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61" name="文本框 6160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163" name="直接连接符 6162"/>
          <p:cNvSpPr/>
          <p:nvPr/>
        </p:nvSpPr>
        <p:spPr>
          <a:xfrm flipV="1">
            <a:off x="2133600" y="4038600"/>
            <a:ext cx="19812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65" name="直接连接符 6164"/>
          <p:cNvSpPr/>
          <p:nvPr/>
        </p:nvSpPr>
        <p:spPr>
          <a:xfrm flipH="1">
            <a:off x="5029200" y="4495800"/>
            <a:ext cx="20574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66" name="文本框 6165"/>
          <p:cNvSpPr txBox="1"/>
          <p:nvPr/>
        </p:nvSpPr>
        <p:spPr>
          <a:xfrm>
            <a:off x="762000" y="60198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管程与调用进程在同一存储区，不适合分布环境。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168" name="矩形 6167"/>
          <p:cNvSpPr/>
          <p:nvPr/>
        </p:nvSpPr>
        <p:spPr>
          <a:xfrm>
            <a:off x="838200" y="2147888"/>
            <a:ext cx="1725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管程问题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Remarks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Send/receive </a:t>
            </a:r>
            <a:r>
              <a:rPr lang="zh-CN" altLang="en-US" b="1" dirty="0"/>
              <a:t>为高级通讯原语，可用低级原语实现；</a:t>
            </a:r>
            <a:endParaRPr lang="zh-CN" altLang="en-US" b="1" dirty="0"/>
          </a:p>
          <a:p>
            <a:r>
              <a:rPr lang="en-US" altLang="zh-CN" b="1" dirty="0"/>
              <a:t>Send/receive</a:t>
            </a:r>
            <a:r>
              <a:rPr lang="zh-CN" altLang="en-US" b="1" dirty="0"/>
              <a:t>不是真正意义的原语，可以被中断。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标题 1300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4.4.3.2 </a:t>
            </a:r>
            <a:r>
              <a:rPr lang="zh-CN" altLang="en-US" sz="4000" b="1" dirty="0"/>
              <a:t>无缓冲途径</a:t>
            </a:r>
            <a:br>
              <a:rPr lang="zh-CN" altLang="en-US" sz="4000" b="1" dirty="0"/>
            </a:br>
            <a:r>
              <a:rPr lang="en-US" altLang="zh-CN" sz="4000" b="1"/>
              <a:t>(</a:t>
            </a:r>
            <a:r>
              <a:rPr lang="zh-CN" altLang="en-US" sz="3200" b="1" dirty="0"/>
              <a:t>消息传递模式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直接方式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非对称形式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发送</a:t>
            </a:r>
            <a:r>
              <a:rPr lang="en-US" altLang="zh-CN" b="1" dirty="0"/>
              <a:t>-</a:t>
            </a:r>
            <a:r>
              <a:rPr lang="zh-CN" altLang="en-US" b="1" dirty="0"/>
              <a:t>接收都发生</a:t>
            </a:r>
            <a:r>
              <a:rPr lang="en-US" altLang="zh-CN" b="1" dirty="0"/>
              <a:t>,</a:t>
            </a:r>
            <a:r>
              <a:rPr lang="zh-CN" altLang="en-US" b="1" dirty="0"/>
              <a:t>信息由发送者复制到接收者</a:t>
            </a:r>
            <a:r>
              <a:rPr lang="en-US" altLang="zh-CN" b="1"/>
              <a:t>.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en-US" altLang="zh-CN" b="1" dirty="0"/>
              <a:t>PCB</a:t>
            </a:r>
            <a:r>
              <a:rPr lang="zh-CN" altLang="en-US" b="1" dirty="0"/>
              <a:t>中两个信号灯</a:t>
            </a:r>
            <a:r>
              <a:rPr lang="en-US" altLang="zh-CN" b="1" err="1"/>
              <a:t>, S_m, S_w</a:t>
            </a:r>
            <a:r>
              <a:rPr lang="en-US" altLang="zh-CN" b="1" dirty="0"/>
              <a:t>, </a:t>
            </a:r>
            <a:r>
              <a:rPr lang="zh-CN" altLang="en-US" b="1" dirty="0"/>
              <a:t>初值</a:t>
            </a:r>
            <a:r>
              <a:rPr lang="en-US" altLang="zh-CN" b="1"/>
              <a:t>0.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发送过程</a:t>
            </a:r>
            <a:r>
              <a:rPr lang="en-US" altLang="zh-CN" b="1" err="1"/>
              <a:t>:send(R,M</a:t>
            </a:r>
            <a:r>
              <a:rPr lang="en-US" altLang="zh-CN" b="1"/>
              <a:t>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根据</a:t>
            </a:r>
            <a:r>
              <a:rPr lang="en-US" altLang="zh-CN" b="1" dirty="0"/>
              <a:t>R</a:t>
            </a:r>
            <a:r>
              <a:rPr lang="zh-CN" altLang="en-US" b="1" dirty="0"/>
              <a:t>找到消息接收者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发送消息进程增</a:t>
            </a:r>
            <a:r>
              <a:rPr lang="en-US" altLang="zh-CN" b="1" dirty="0"/>
              <a:t>1, </a:t>
            </a:r>
            <a:r>
              <a:rPr lang="zh-CN" altLang="en-US" b="1" dirty="0"/>
              <a:t>如接收进程等待将其唤醒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V(S_m</a:t>
            </a:r>
            <a:r>
              <a:rPr lang="en-US" altLang="zh-CN" b="1"/>
              <a:t>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等待消息传送完毕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P(S_w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  <a:endParaRPr lang="zh-CN" altLang="en-US" b="1" dirty="0"/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接收过程</a:t>
            </a:r>
            <a:r>
              <a:rPr lang="en-US" altLang="zh-CN" b="1" err="1"/>
              <a:t>:receive(pid,N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等待消息到达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P(S_m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消息由发送进程空间复制到接收进程空间</a:t>
            </a:r>
            <a:r>
              <a:rPr lang="en-US" altLang="zh-CN" b="1"/>
              <a:t>;</a:t>
            </a:r>
            <a:endParaRPr lang="en-US" altLang="zh-CN" b="1"/>
          </a:p>
          <a:p>
            <a:pPr lvl="1"/>
            <a:r>
              <a:rPr lang="zh-CN" altLang="en-US" b="1" dirty="0"/>
              <a:t>唤醒发送消息进程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V(S_w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标题 1320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  <a:endParaRPr lang="zh-CN" altLang="en-US" b="1" dirty="0"/>
          </a:p>
        </p:txBody>
      </p:sp>
      <p:sp>
        <p:nvSpPr>
          <p:cNvPr id="132100" name="矩形 132099"/>
          <p:cNvSpPr/>
          <p:nvPr/>
        </p:nvSpPr>
        <p:spPr>
          <a:xfrm>
            <a:off x="2627313" y="4795838"/>
            <a:ext cx="4464050" cy="16573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01" name="矩形 132100"/>
          <p:cNvSpPr/>
          <p:nvPr/>
        </p:nvSpPr>
        <p:spPr>
          <a:xfrm>
            <a:off x="2914650" y="3176588"/>
            <a:ext cx="1258888" cy="16192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 b="1" err="1">
                <a:latin typeface="Tahoma" panose="020B0604030504040204" pitchFamily="34" charset="0"/>
              </a:rPr>
              <a:t>Send(R,M</a:t>
            </a:r>
            <a:r>
              <a:rPr lang="en-US" altLang="zh-CN" sz="1800" b="1">
                <a:latin typeface="Tahoma" panose="020B0604030504040204" pitchFamily="34" charset="0"/>
              </a:rPr>
              <a:t>)</a:t>
            </a:r>
            <a:endParaRPr lang="en-US" altLang="zh-CN" sz="1800" b="1">
              <a:latin typeface="Tahoma" panose="020B0604030504040204" pitchFamily="34" charset="0"/>
            </a:endParaRPr>
          </a:p>
          <a:p>
            <a:pPr algn="ctr"/>
            <a:endParaRPr lang="en-US" altLang="zh-CN" sz="1800" b="1">
              <a:latin typeface="Tahoma" panose="020B0604030504040204" pitchFamily="34" charset="0"/>
            </a:endParaRPr>
          </a:p>
          <a:p>
            <a:pPr algn="ctr"/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132102" name="矩形 132101"/>
          <p:cNvSpPr/>
          <p:nvPr/>
        </p:nvSpPr>
        <p:spPr>
          <a:xfrm>
            <a:off x="5507038" y="3176588"/>
            <a:ext cx="1370012" cy="16192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400" b="1" err="1">
                <a:latin typeface="Tahoma" panose="020B0604030504040204" pitchFamily="34" charset="0"/>
              </a:rPr>
              <a:t>Receive(pid</a:t>
            </a:r>
            <a:r>
              <a:rPr lang="en-US" altLang="zh-CN" sz="1400" b="1">
                <a:latin typeface="Tahoma" panose="020B0604030504040204" pitchFamily="34" charset="0"/>
              </a:rPr>
              <a:t>, N)</a:t>
            </a:r>
            <a:endParaRPr lang="en-US" altLang="zh-CN" sz="1400" b="1">
              <a:latin typeface="Tahoma" panose="020B0604030504040204" pitchFamily="34" charset="0"/>
            </a:endParaRPr>
          </a:p>
          <a:p>
            <a:pPr algn="ctr"/>
            <a:endParaRPr lang="en-US" altLang="zh-CN" sz="1400" b="1">
              <a:latin typeface="Tahoma" panose="020B0604030504040204" pitchFamily="34" charset="0"/>
            </a:endParaRPr>
          </a:p>
          <a:p>
            <a:pPr algn="ctr"/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32103" name="矩形 132102"/>
          <p:cNvSpPr/>
          <p:nvPr/>
        </p:nvSpPr>
        <p:spPr>
          <a:xfrm>
            <a:off x="3275013" y="4219575"/>
            <a:ext cx="574675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04" name="文本框 132103"/>
          <p:cNvSpPr txBox="1"/>
          <p:nvPr/>
        </p:nvSpPr>
        <p:spPr>
          <a:xfrm>
            <a:off x="2841625" y="4148138"/>
            <a:ext cx="4333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M: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132105" name="矩形 132104"/>
          <p:cNvSpPr/>
          <p:nvPr/>
        </p:nvSpPr>
        <p:spPr>
          <a:xfrm>
            <a:off x="5868988" y="4292600"/>
            <a:ext cx="574675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06" name="文本框 132105"/>
          <p:cNvSpPr txBox="1"/>
          <p:nvPr/>
        </p:nvSpPr>
        <p:spPr>
          <a:xfrm>
            <a:off x="5435600" y="4076700"/>
            <a:ext cx="4333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N: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132107" name="矩形 132106"/>
          <p:cNvSpPr/>
          <p:nvPr/>
        </p:nvSpPr>
        <p:spPr>
          <a:xfrm>
            <a:off x="4427538" y="4148138"/>
            <a:ext cx="719137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 b="1" err="1">
                <a:latin typeface="Tahoma" panose="020B0604030504040204" pitchFamily="34" charset="0"/>
              </a:rPr>
              <a:t>reg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132108" name="直接连接符 132107"/>
          <p:cNvSpPr/>
          <p:nvPr/>
        </p:nvSpPr>
        <p:spPr>
          <a:xfrm>
            <a:off x="3851275" y="4364038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2109" name="直接连接符 132108"/>
          <p:cNvSpPr/>
          <p:nvPr/>
        </p:nvSpPr>
        <p:spPr>
          <a:xfrm>
            <a:off x="5146675" y="4364038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2110" name="矩形 132109"/>
          <p:cNvSpPr/>
          <p:nvPr/>
        </p:nvSpPr>
        <p:spPr>
          <a:xfrm>
            <a:off x="3059113" y="5300663"/>
            <a:ext cx="1079500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ahoma" panose="020B0604030504040204" pitchFamily="34" charset="0"/>
              </a:rPr>
              <a:t>send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132111" name="矩形 132110"/>
          <p:cNvSpPr/>
          <p:nvPr/>
        </p:nvSpPr>
        <p:spPr>
          <a:xfrm>
            <a:off x="5649913" y="5373688"/>
            <a:ext cx="1154112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ahoma" panose="020B0604030504040204" pitchFamily="34" charset="0"/>
              </a:rPr>
              <a:t>receive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132112" name="矩形 132111"/>
          <p:cNvSpPr/>
          <p:nvPr/>
        </p:nvSpPr>
        <p:spPr>
          <a:xfrm>
            <a:off x="4716463" y="2133600"/>
            <a:ext cx="792162" cy="100806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 err="1">
                <a:latin typeface="Tahoma" panose="020B0604030504040204" pitchFamily="34" charset="0"/>
              </a:rPr>
              <a:t>S_m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 err="1">
                <a:latin typeface="Tahoma" panose="020B0604030504040204" pitchFamily="34" charset="0"/>
              </a:rPr>
              <a:t>S_w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132113" name="右大括号 132112"/>
          <p:cNvSpPr/>
          <p:nvPr/>
        </p:nvSpPr>
        <p:spPr>
          <a:xfrm>
            <a:off x="5651500" y="2133600"/>
            <a:ext cx="73025" cy="1008063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14" name="文本框 132113"/>
          <p:cNvSpPr txBox="1"/>
          <p:nvPr/>
        </p:nvSpPr>
        <p:spPr>
          <a:xfrm>
            <a:off x="5795963" y="24209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ahoma" panose="020B0604030504040204" pitchFamily="34" charset="0"/>
              </a:rPr>
              <a:t>PCB</a:t>
            </a:r>
            <a:endParaRPr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132115" name="矩形 132114"/>
          <p:cNvSpPr/>
          <p:nvPr/>
        </p:nvSpPr>
        <p:spPr>
          <a:xfrm>
            <a:off x="4427538" y="6092825"/>
            <a:ext cx="792162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硬件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132116" name="文本框 132115"/>
          <p:cNvSpPr txBox="1"/>
          <p:nvPr/>
        </p:nvSpPr>
        <p:spPr>
          <a:xfrm>
            <a:off x="4500563" y="5661025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OS</a:t>
            </a:r>
            <a:endParaRPr lang="en-US" altLang="zh-CN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标题 133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  <a:endParaRPr lang="zh-CN" altLang="en-US" b="1" dirty="0"/>
          </a:p>
        </p:txBody>
      </p:sp>
      <p:sp>
        <p:nvSpPr>
          <p:cNvPr id="133123" name="文本占位符 1331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优点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zh-CN" altLang="en-US" b="1" dirty="0"/>
              <a:t>节省空间</a:t>
            </a:r>
            <a:r>
              <a:rPr lang="en-US" altLang="zh-CN" b="1" dirty="0"/>
              <a:t>(</a:t>
            </a:r>
            <a:r>
              <a:rPr lang="zh-CN" altLang="en-US" b="1" dirty="0"/>
              <a:t>不需要</a:t>
            </a:r>
            <a:r>
              <a:rPr lang="en-US" altLang="zh-CN" b="1"/>
              <a:t>buffer)</a:t>
            </a:r>
            <a:endParaRPr lang="en-US" altLang="zh-CN" b="1"/>
          </a:p>
          <a:p>
            <a:r>
              <a:rPr lang="zh-CN" altLang="en-US" b="1" dirty="0"/>
              <a:t>缺点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zh-CN" altLang="en-US" b="1" dirty="0"/>
              <a:t>并发性差</a:t>
            </a:r>
            <a:r>
              <a:rPr lang="en-US" altLang="zh-CN" b="1" dirty="0"/>
              <a:t>: </a:t>
            </a:r>
            <a:r>
              <a:rPr lang="zh-CN" altLang="en-US" b="1" dirty="0"/>
              <a:t>发送进程需要等待接收进程执行</a:t>
            </a:r>
            <a:r>
              <a:rPr lang="en-US" altLang="zh-CN" b="1" dirty="0"/>
              <a:t>receive</a:t>
            </a:r>
            <a:r>
              <a:rPr lang="zh-CN" altLang="en-US" b="1" dirty="0"/>
              <a:t>把信息复制到接收进程空间后才能继续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4.4.4 </a:t>
            </a:r>
            <a:r>
              <a:rPr lang="zh-CN" altLang="en-US" b="1" dirty="0"/>
              <a:t>间接方式</a:t>
            </a:r>
            <a:endParaRPr lang="zh-CN" altLang="en-US" b="1"/>
          </a:p>
        </p:txBody>
      </p:sp>
      <p:sp>
        <p:nvSpPr>
          <p:cNvPr id="43012" name="文本框 43011"/>
          <p:cNvSpPr txBox="1"/>
          <p:nvPr/>
        </p:nvSpPr>
        <p:spPr>
          <a:xfrm>
            <a:off x="3810000" y="3733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Mailbox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3016" name="文本框 43015"/>
          <p:cNvSpPr txBox="1"/>
          <p:nvPr/>
        </p:nvSpPr>
        <p:spPr>
          <a:xfrm>
            <a:off x="914400" y="45720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Send_mb(mb,m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3017" name="文本框 43016"/>
          <p:cNvSpPr txBox="1"/>
          <p:nvPr/>
        </p:nvSpPr>
        <p:spPr>
          <a:xfrm>
            <a:off x="5257800" y="45720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Receive_mb(mb,n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3027" name="组合 43026"/>
          <p:cNvGrpSpPr/>
          <p:nvPr/>
        </p:nvGrpSpPr>
        <p:grpSpPr>
          <a:xfrm>
            <a:off x="1828800" y="2286000"/>
            <a:ext cx="5105400" cy="1530350"/>
            <a:chOff x="1440" y="1632"/>
            <a:chExt cx="3216" cy="964"/>
          </a:xfrm>
        </p:grpSpPr>
        <p:sp>
          <p:nvSpPr>
            <p:cNvPr id="43011" name="矩形 43010"/>
            <p:cNvSpPr/>
            <p:nvPr/>
          </p:nvSpPr>
          <p:spPr>
            <a:xfrm>
              <a:off x="2160" y="1872"/>
              <a:ext cx="1776" cy="528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13" name="直接连接符 43012"/>
            <p:cNvSpPr/>
            <p:nvPr/>
          </p:nvSpPr>
          <p:spPr>
            <a:xfrm>
              <a:off x="1440" y="2112"/>
              <a:ext cx="72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4" name="直接连接符 43013"/>
            <p:cNvSpPr/>
            <p:nvPr/>
          </p:nvSpPr>
          <p:spPr>
            <a:xfrm flipV="1">
              <a:off x="1488" y="2256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5" name="直接连接符 43014"/>
            <p:cNvSpPr/>
            <p:nvPr/>
          </p:nvSpPr>
          <p:spPr>
            <a:xfrm>
              <a:off x="1480" y="1632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9" name="直接连接符 43018"/>
            <p:cNvSpPr/>
            <p:nvPr/>
          </p:nvSpPr>
          <p:spPr>
            <a:xfrm>
              <a:off x="3936" y="2112"/>
              <a:ext cx="72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20" name="直接连接符 43019"/>
            <p:cNvSpPr/>
            <p:nvPr/>
          </p:nvSpPr>
          <p:spPr>
            <a:xfrm flipH="1" flipV="1">
              <a:off x="3936" y="2256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43021" name="直接连接符 43020"/>
            <p:cNvSpPr/>
            <p:nvPr/>
          </p:nvSpPr>
          <p:spPr>
            <a:xfrm flipH="1">
              <a:off x="3936" y="1632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43022" name="直接连接符 43021"/>
            <p:cNvSpPr/>
            <p:nvPr/>
          </p:nvSpPr>
          <p:spPr>
            <a:xfrm>
              <a:off x="2400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3" name="直接连接符 43022"/>
            <p:cNvSpPr/>
            <p:nvPr/>
          </p:nvSpPr>
          <p:spPr>
            <a:xfrm>
              <a:off x="2640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4" name="直接连接符 43023"/>
            <p:cNvSpPr/>
            <p:nvPr/>
          </p:nvSpPr>
          <p:spPr>
            <a:xfrm>
              <a:off x="3696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5" name="文本框 43024"/>
            <p:cNvSpPr txBox="1"/>
            <p:nvPr/>
          </p:nvSpPr>
          <p:spPr>
            <a:xfrm>
              <a:off x="3024" y="2016"/>
              <a:ext cx="288" cy="288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</p:grpSp>
      <p:sp>
        <p:nvSpPr>
          <p:cNvPr id="43026" name="文本框 43025"/>
          <p:cNvSpPr txBox="1"/>
          <p:nvPr/>
        </p:nvSpPr>
        <p:spPr>
          <a:xfrm>
            <a:off x="990600" y="5395913"/>
            <a:ext cx="69342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multi-sender -- multi-receiver;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multi-sender -- one receiver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/>
              <a:t>4.4.4.1</a:t>
            </a:r>
            <a:r>
              <a:rPr lang="en-US" altLang="zh-CN" b="1" dirty="0"/>
              <a:t> </a:t>
            </a:r>
            <a:r>
              <a:rPr lang="zh-CN" altLang="en-US" b="1" dirty="0"/>
              <a:t>信箱属于操作系统空间</a:t>
            </a:r>
            <a:endParaRPr lang="zh-CN" altLang="en-US" b="1"/>
          </a:p>
        </p:txBody>
      </p:sp>
      <p:sp>
        <p:nvSpPr>
          <p:cNvPr id="44035" name="文本框 44034"/>
          <p:cNvSpPr txBox="1"/>
          <p:nvPr/>
        </p:nvSpPr>
        <p:spPr>
          <a:xfrm>
            <a:off x="838200" y="20574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Type   mailbox=record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in,out:0..k;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s1,s2:semaphore; (k,0)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mutex:semaphore</a:t>
            </a:r>
            <a:r>
              <a:rPr lang="en-US" altLang="zh-CN" b="1">
                <a:latin typeface="Comic Sans MS" panose="030F0702030302020204" pitchFamily="66" charset="0"/>
              </a:rPr>
              <a:t>; (1)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letter:array[0..k-1]of message;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end;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Var mb:mailbox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create_mb(mb</a:t>
            </a:r>
            <a:r>
              <a:rPr lang="zh-CN" altLang="zh-CN" b="1" dirty="0">
                <a:latin typeface="Comic Sans MS" panose="030F0702030302020204" pitchFamily="66" charset="0"/>
              </a:rPr>
              <a:t>); 系统调用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delete_mb(mb</a:t>
            </a:r>
            <a:r>
              <a:rPr lang="en-US" altLang="zh-CN" b="1" dirty="0">
                <a:latin typeface="Comic Sans MS" panose="030F0702030302020204" pitchFamily="66" charset="0"/>
              </a:rPr>
              <a:t>);  </a:t>
            </a:r>
            <a:r>
              <a:rPr lang="zh-CN" altLang="en-US" b="1" dirty="0">
                <a:latin typeface="Comic Sans MS" panose="030F0702030302020204" pitchFamily="66" charset="0"/>
              </a:rPr>
              <a:t>系统调用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信箱通讯</a:t>
            </a:r>
            <a:endParaRPr lang="zh-CN" altLang="en-US" b="1"/>
          </a:p>
        </p:txBody>
      </p:sp>
      <p:sp>
        <p:nvSpPr>
          <p:cNvPr id="45059" name="文本框 45058"/>
          <p:cNvSpPr txBox="1"/>
          <p:nvPr/>
        </p:nvSpPr>
        <p:spPr>
          <a:xfrm>
            <a:off x="685800" y="1981200"/>
            <a:ext cx="7772400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Procedure send_mb(var mb:mailbox</a:t>
            </a:r>
            <a:r>
              <a:rPr lang="en-US" altLang="zh-CN" b="1">
                <a:latin typeface="Comic Sans MS" panose="030F0702030302020204" pitchFamily="66" charset="0"/>
              </a:rPr>
              <a:t>; m:massage);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with mb</a:t>
            </a:r>
            <a:r>
              <a:rPr lang="en-US" altLang="zh-CN" b="1">
                <a:latin typeface="Comic Sans MS" panose="030F0702030302020204" pitchFamily="66" charset="0"/>
              </a:rPr>
              <a:t> do 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P(s1);  //</a:t>
            </a:r>
            <a:r>
              <a:rPr lang="zh-CN" altLang="en-US" b="1" dirty="0">
                <a:latin typeface="Comic Sans MS" panose="030F0702030302020204" pitchFamily="66" charset="0"/>
              </a:rPr>
              <a:t>申请空位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err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err="1">
                <a:latin typeface="Comic Sans MS" panose="030F0702030302020204" pitchFamily="66" charset="0"/>
              </a:rPr>
              <a:t>P(mutex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letter[in]:=m;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in:=(in+1)mod 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V(mutex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V(s2)  //</a:t>
            </a:r>
            <a:r>
              <a:rPr lang="zh-CN" altLang="en-US" b="1" dirty="0">
                <a:latin typeface="Comic Sans MS" panose="030F0702030302020204" pitchFamily="66" charset="0"/>
              </a:rPr>
              <a:t>消息增加一个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     </a:t>
            </a:r>
            <a:r>
              <a:rPr lang="en-US" altLang="zh-CN" b="1">
                <a:latin typeface="Comic Sans MS" panose="030F0702030302020204" pitchFamily="66" charset="0"/>
              </a:rPr>
              <a:t>end;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end;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信箱通讯</a:t>
            </a:r>
            <a:endParaRPr lang="zh-CN" altLang="en-US" b="1"/>
          </a:p>
        </p:txBody>
      </p:sp>
      <p:sp>
        <p:nvSpPr>
          <p:cNvPr id="46083" name="文本框 46082"/>
          <p:cNvSpPr txBox="1"/>
          <p:nvPr/>
        </p:nvSpPr>
        <p:spPr>
          <a:xfrm>
            <a:off x="533400" y="1981200"/>
            <a:ext cx="81534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Procedure receive_mb(var mb:mailbox; var</a:t>
            </a:r>
            <a:r>
              <a:rPr lang="en-US" altLang="zh-CN" b="1">
                <a:latin typeface="Comic Sans MS" panose="030F0702030302020204" pitchFamily="66" charset="0"/>
              </a:rPr>
              <a:t> n:massage);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with mb</a:t>
            </a:r>
            <a:r>
              <a:rPr lang="en-US" altLang="zh-CN" b="1">
                <a:latin typeface="Comic Sans MS" panose="030F0702030302020204" pitchFamily="66" charset="0"/>
              </a:rPr>
              <a:t> do 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P(s2);  //</a:t>
            </a:r>
            <a:r>
              <a:rPr lang="zh-CN" altLang="en-US" b="1" dirty="0">
                <a:latin typeface="Comic Sans MS" panose="030F0702030302020204" pitchFamily="66" charset="0"/>
              </a:rPr>
              <a:t>申请消息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err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err="1">
                <a:latin typeface="Comic Sans MS" panose="030F0702030302020204" pitchFamily="66" charset="0"/>
              </a:rPr>
              <a:t>P(mutex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n:=letter[out];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out:=(out+1)mod k;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V(mutex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V(s1)  //</a:t>
            </a:r>
            <a:r>
              <a:rPr lang="zh-CN" altLang="en-US" b="1" dirty="0">
                <a:latin typeface="Comic Sans MS" panose="030F0702030302020204" pitchFamily="66" charset="0"/>
              </a:rPr>
              <a:t>空位增加一个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     </a:t>
            </a:r>
            <a:r>
              <a:rPr lang="en-US" altLang="zh-CN" b="1">
                <a:latin typeface="Comic Sans MS" panose="030F0702030302020204" pitchFamily="66" charset="0"/>
              </a:rPr>
              <a:t>end;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end;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1571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anchor="b"/>
          <a:p>
            <a:r>
              <a:rPr lang="zh-CN" altLang="en-US" b="1" dirty="0"/>
              <a:t>属于操作系统空间的信箱</a:t>
            </a:r>
            <a:endParaRPr lang="zh-CN" altLang="en-US" b="1" dirty="0"/>
          </a:p>
        </p:txBody>
      </p:sp>
      <p:sp>
        <p:nvSpPr>
          <p:cNvPr id="115715" name="矩形 115714"/>
          <p:cNvSpPr/>
          <p:nvPr/>
        </p:nvSpPr>
        <p:spPr>
          <a:xfrm>
            <a:off x="1219200" y="4383088"/>
            <a:ext cx="6781800" cy="2286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16" name="矩形 115715"/>
          <p:cNvSpPr/>
          <p:nvPr/>
        </p:nvSpPr>
        <p:spPr>
          <a:xfrm>
            <a:off x="3581400" y="4648200"/>
            <a:ext cx="2133600" cy="6096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17" name="直接连接符 115716"/>
          <p:cNvSpPr/>
          <p:nvPr/>
        </p:nvSpPr>
        <p:spPr>
          <a:xfrm>
            <a:off x="39624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8" name="直接连接符 115717"/>
          <p:cNvSpPr/>
          <p:nvPr/>
        </p:nvSpPr>
        <p:spPr>
          <a:xfrm>
            <a:off x="43434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9" name="直接连接符 115718"/>
          <p:cNvSpPr/>
          <p:nvPr/>
        </p:nvSpPr>
        <p:spPr>
          <a:xfrm>
            <a:off x="53340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0" name="文本框 115719"/>
          <p:cNvSpPr txBox="1"/>
          <p:nvPr/>
        </p:nvSpPr>
        <p:spPr>
          <a:xfrm>
            <a:off x="4495800" y="4724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1" name="文本框 115720"/>
          <p:cNvSpPr txBox="1"/>
          <p:nvPr/>
        </p:nvSpPr>
        <p:spPr>
          <a:xfrm>
            <a:off x="3419475" y="5300663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Var mb</a:t>
            </a:r>
            <a:r>
              <a:rPr lang="en-US" altLang="zh-CN" b="1">
                <a:latin typeface="Times New Roman" panose="02020603050405020304" pitchFamily="18" charset="0"/>
              </a:rPr>
              <a:t>: mailbox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2" name="矩形 115721"/>
          <p:cNvSpPr/>
          <p:nvPr/>
        </p:nvSpPr>
        <p:spPr>
          <a:xfrm>
            <a:off x="1600200" y="44958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create_MB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3" name="矩形 115722"/>
          <p:cNvSpPr/>
          <p:nvPr/>
        </p:nvSpPr>
        <p:spPr>
          <a:xfrm>
            <a:off x="1600200" y="55626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delete_MB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4" name="矩形 115723"/>
          <p:cNvSpPr/>
          <p:nvPr/>
        </p:nvSpPr>
        <p:spPr>
          <a:xfrm>
            <a:off x="6096000" y="44958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send_MB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5" name="矩形 115724"/>
          <p:cNvSpPr/>
          <p:nvPr/>
        </p:nvSpPr>
        <p:spPr>
          <a:xfrm>
            <a:off x="6096000" y="55626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receive_MB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5726" name="矩形 115725"/>
          <p:cNvSpPr/>
          <p:nvPr/>
        </p:nvSpPr>
        <p:spPr>
          <a:xfrm>
            <a:off x="1828800" y="1774825"/>
            <a:ext cx="2133600" cy="2590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create_MB(mb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receive_MB(mb,N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delete_MB(mb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N:                    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27" name="矩形 115726"/>
          <p:cNvSpPr/>
          <p:nvPr/>
        </p:nvSpPr>
        <p:spPr>
          <a:xfrm>
            <a:off x="2514600" y="3810000"/>
            <a:ext cx="1066800" cy="4572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28" name="矩形 115727"/>
          <p:cNvSpPr/>
          <p:nvPr/>
        </p:nvSpPr>
        <p:spPr>
          <a:xfrm>
            <a:off x="5257800" y="1774825"/>
            <a:ext cx="2133600" cy="2590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send_MB(mb,M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M:                    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29" name="矩形 11572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30" name="任意多边形 115729"/>
          <p:cNvSpPr/>
          <p:nvPr/>
        </p:nvSpPr>
        <p:spPr>
          <a:xfrm>
            <a:off x="5003800" y="3933825"/>
            <a:ext cx="1152525" cy="682625"/>
          </a:xfrm>
          <a:custGeom>
            <a:avLst/>
            <a:gdLst/>
            <a:ahLst/>
            <a:cxnLst/>
            <a:pathLst>
              <a:path w="726" h="430">
                <a:moveTo>
                  <a:pt x="726" y="0"/>
                </a:moveTo>
                <a:cubicBezTo>
                  <a:pt x="726" y="0"/>
                  <a:pt x="363" y="215"/>
                  <a:pt x="0" y="430"/>
                </a:cubicBezTo>
              </a:path>
            </a:pathLst>
          </a:custGeom>
          <a:noFill/>
          <a:ln w="15875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31" name="直接连接符 115730"/>
          <p:cNvSpPr/>
          <p:nvPr/>
        </p:nvSpPr>
        <p:spPr>
          <a:xfrm flipH="1" flipV="1">
            <a:off x="3600450" y="4257675"/>
            <a:ext cx="755650" cy="358775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2" name="标题 14029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endParaRPr lang="zh-CN" altLang="en-US" b="1"/>
          </a:p>
        </p:txBody>
      </p:sp>
      <p:grpSp>
        <p:nvGrpSpPr>
          <p:cNvPr id="140293" name="组合 140292"/>
          <p:cNvGrpSpPr/>
          <p:nvPr/>
        </p:nvGrpSpPr>
        <p:grpSpPr>
          <a:xfrm>
            <a:off x="3635375" y="2636838"/>
            <a:ext cx="1979613" cy="2879725"/>
            <a:chOff x="2257" y="1680"/>
            <a:chExt cx="1247" cy="1814"/>
          </a:xfrm>
        </p:grpSpPr>
        <p:sp>
          <p:nvSpPr>
            <p:cNvPr id="140294" name="矩形 140293"/>
            <p:cNvSpPr/>
            <p:nvPr/>
          </p:nvSpPr>
          <p:spPr>
            <a:xfrm>
              <a:off x="2257" y="1680"/>
              <a:ext cx="1247" cy="181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295" name="矩形 140294"/>
            <p:cNvSpPr/>
            <p:nvPr/>
          </p:nvSpPr>
          <p:spPr>
            <a:xfrm>
              <a:off x="2496" y="1920"/>
              <a:ext cx="793" cy="3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共享变量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0296" name="矩形 140295"/>
            <p:cNvSpPr/>
            <p:nvPr/>
          </p:nvSpPr>
          <p:spPr>
            <a:xfrm>
              <a:off x="2592" y="249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0297" name="矩形 140296"/>
            <p:cNvSpPr/>
            <p:nvPr/>
          </p:nvSpPr>
          <p:spPr>
            <a:xfrm>
              <a:off x="2601" y="297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0298" name="文本框 140297"/>
          <p:cNvSpPr txBox="1"/>
          <p:nvPr/>
        </p:nvSpPr>
        <p:spPr>
          <a:xfrm>
            <a:off x="3657600" y="2133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管程（被动）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140299" name="组合 140298"/>
          <p:cNvGrpSpPr/>
          <p:nvPr/>
        </p:nvGrpSpPr>
        <p:grpSpPr>
          <a:xfrm>
            <a:off x="1358900" y="3200400"/>
            <a:ext cx="1079500" cy="2228850"/>
            <a:chOff x="1008" y="2016"/>
            <a:chExt cx="680" cy="1404"/>
          </a:xfrm>
        </p:grpSpPr>
        <p:sp>
          <p:nvSpPr>
            <p:cNvPr id="140300" name="矩形 140299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01" name="文本框 140300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P1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0302" name="文本框 140301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0303" name="文本框 140302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304" name="组合 140303"/>
          <p:cNvGrpSpPr/>
          <p:nvPr/>
        </p:nvGrpSpPr>
        <p:grpSpPr>
          <a:xfrm>
            <a:off x="6705600" y="3200400"/>
            <a:ext cx="1079500" cy="2228850"/>
            <a:chOff x="1008" y="2016"/>
            <a:chExt cx="680" cy="1404"/>
          </a:xfrm>
        </p:grpSpPr>
        <p:sp>
          <p:nvSpPr>
            <p:cNvPr id="140305" name="矩形 140304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0306" name="文本框 140305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P2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0307" name="文本框 140306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0308" name="文本框 140307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0309" name="直接连接符 140308"/>
          <p:cNvSpPr/>
          <p:nvPr/>
        </p:nvSpPr>
        <p:spPr>
          <a:xfrm flipV="1">
            <a:off x="2133600" y="4038600"/>
            <a:ext cx="19812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0" name="直接连接符 140309"/>
          <p:cNvSpPr/>
          <p:nvPr/>
        </p:nvSpPr>
        <p:spPr>
          <a:xfrm flipH="1">
            <a:off x="5029200" y="4495800"/>
            <a:ext cx="20574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1" name="文本框 140310"/>
          <p:cNvSpPr txBox="1"/>
          <p:nvPr/>
        </p:nvSpPr>
        <p:spPr>
          <a:xfrm>
            <a:off x="762000" y="60198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管程与调用进程在同一存储区，不适合分布环境。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0312" name="矩形 140311"/>
          <p:cNvSpPr/>
          <p:nvPr/>
        </p:nvSpPr>
        <p:spPr>
          <a:xfrm>
            <a:off x="838200" y="2147888"/>
            <a:ext cx="1725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管程问题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0313" name="文本框 140312"/>
          <p:cNvSpPr txBox="1"/>
          <p:nvPr/>
        </p:nvSpPr>
        <p:spPr>
          <a:xfrm>
            <a:off x="2484438" y="5553075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40314" name="任意多边形 140313"/>
          <p:cNvSpPr/>
          <p:nvPr/>
        </p:nvSpPr>
        <p:spPr>
          <a:xfrm>
            <a:off x="6430963" y="2625725"/>
            <a:ext cx="2486025" cy="3509963"/>
          </a:xfrm>
          <a:custGeom>
            <a:avLst/>
            <a:gdLst/>
            <a:ahLst/>
            <a:cxnLst/>
            <a:pathLst>
              <a:path w="1566" h="2211">
                <a:moveTo>
                  <a:pt x="76" y="1640"/>
                </a:moveTo>
                <a:cubicBezTo>
                  <a:pt x="53" y="1413"/>
                  <a:pt x="49" y="888"/>
                  <a:pt x="76" y="642"/>
                </a:cubicBezTo>
                <a:cubicBezTo>
                  <a:pt x="103" y="396"/>
                  <a:pt x="61" y="234"/>
                  <a:pt x="235" y="166"/>
                </a:cubicBezTo>
                <a:cubicBezTo>
                  <a:pt x="409" y="98"/>
                  <a:pt x="904" y="0"/>
                  <a:pt x="1120" y="234"/>
                </a:cubicBezTo>
                <a:cubicBezTo>
                  <a:pt x="1336" y="468"/>
                  <a:pt x="1490" y="1255"/>
                  <a:pt x="1528" y="1572"/>
                </a:cubicBezTo>
                <a:cubicBezTo>
                  <a:pt x="1566" y="1889"/>
                  <a:pt x="1565" y="2067"/>
                  <a:pt x="1346" y="2139"/>
                </a:cubicBezTo>
                <a:cubicBezTo>
                  <a:pt x="1127" y="2211"/>
                  <a:pt x="424" y="2086"/>
                  <a:pt x="212" y="2003"/>
                </a:cubicBezTo>
                <a:cubicBezTo>
                  <a:pt x="0" y="1920"/>
                  <a:pt x="99" y="1867"/>
                  <a:pt x="76" y="1640"/>
                </a:cubicBezTo>
                <a:close/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315" name="任意多边形 140314"/>
          <p:cNvSpPr/>
          <p:nvPr/>
        </p:nvSpPr>
        <p:spPr>
          <a:xfrm>
            <a:off x="611188" y="1773238"/>
            <a:ext cx="5911850" cy="4452937"/>
          </a:xfrm>
          <a:custGeom>
            <a:avLst/>
            <a:gdLst/>
            <a:ahLst/>
            <a:cxnLst/>
            <a:pathLst>
              <a:path w="3724" h="2805">
                <a:moveTo>
                  <a:pt x="250" y="1111"/>
                </a:moveTo>
                <a:cubicBezTo>
                  <a:pt x="235" y="1111"/>
                  <a:pt x="220" y="1111"/>
                  <a:pt x="250" y="1043"/>
                </a:cubicBezTo>
                <a:cubicBezTo>
                  <a:pt x="280" y="975"/>
                  <a:pt x="250" y="775"/>
                  <a:pt x="431" y="703"/>
                </a:cubicBezTo>
                <a:cubicBezTo>
                  <a:pt x="612" y="631"/>
                  <a:pt x="1119" y="699"/>
                  <a:pt x="1338" y="612"/>
                </a:cubicBezTo>
                <a:cubicBezTo>
                  <a:pt x="1557" y="525"/>
                  <a:pt x="1509" y="276"/>
                  <a:pt x="1747" y="181"/>
                </a:cubicBezTo>
                <a:cubicBezTo>
                  <a:pt x="1985" y="86"/>
                  <a:pt x="2499" y="22"/>
                  <a:pt x="2767" y="45"/>
                </a:cubicBezTo>
                <a:cubicBezTo>
                  <a:pt x="3035" y="68"/>
                  <a:pt x="3232" y="0"/>
                  <a:pt x="3357" y="317"/>
                </a:cubicBezTo>
                <a:cubicBezTo>
                  <a:pt x="3482" y="634"/>
                  <a:pt x="3539" y="1580"/>
                  <a:pt x="3516" y="1950"/>
                </a:cubicBezTo>
                <a:cubicBezTo>
                  <a:pt x="3493" y="2320"/>
                  <a:pt x="3724" y="2438"/>
                  <a:pt x="3221" y="2540"/>
                </a:cubicBezTo>
                <a:cubicBezTo>
                  <a:pt x="2718" y="2642"/>
                  <a:pt x="998" y="2805"/>
                  <a:pt x="499" y="2563"/>
                </a:cubicBezTo>
                <a:cubicBezTo>
                  <a:pt x="0" y="2321"/>
                  <a:pt x="113" y="1704"/>
                  <a:pt x="227" y="1088"/>
                </a:cubicBezTo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316" name="文本框 140315"/>
          <p:cNvSpPr txBox="1"/>
          <p:nvPr/>
        </p:nvSpPr>
        <p:spPr>
          <a:xfrm>
            <a:off x="7740650" y="5516563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endParaRPr lang="en-US" altLang="zh-CN" sz="20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UNIX</a:t>
            </a:r>
            <a:r>
              <a:rPr lang="zh-CN" altLang="en-US" b="1" dirty="0"/>
              <a:t>进程高级通讯机制</a:t>
            </a:r>
            <a:endParaRPr lang="zh-CN" altLang="en-US" b="1"/>
          </a:p>
        </p:txBody>
      </p:sp>
      <p:grpSp>
        <p:nvGrpSpPr>
          <p:cNvPr id="50182" name="组合 50181"/>
          <p:cNvGrpSpPr/>
          <p:nvPr/>
        </p:nvGrpSpPr>
        <p:grpSpPr>
          <a:xfrm>
            <a:off x="685800" y="1828800"/>
            <a:ext cx="7924800" cy="4765675"/>
            <a:chOff x="768" y="1296"/>
            <a:chExt cx="4992" cy="3002"/>
          </a:xfrm>
        </p:grpSpPr>
        <p:sp>
          <p:nvSpPr>
            <p:cNvPr id="50179" name="文本框 50178"/>
            <p:cNvSpPr txBox="1"/>
            <p:nvPr/>
          </p:nvSpPr>
          <p:spPr>
            <a:xfrm>
              <a:off x="816" y="1296"/>
              <a:ext cx="4944" cy="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Pipe: an unnamed file with two fds</a:t>
              </a:r>
              <a:r>
                <a:rPr lang="en-US" altLang="zh-CN" b="1">
                  <a:latin typeface="Comic Sans MS" panose="030F0702030302020204" pitchFamily="66" charset="0"/>
                </a:rPr>
                <a:t>, one for write,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  and the other for read. The size of pipe file is 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  limited to 4 blocks(one block is 512 bytes). 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50180" name="文本框 50179"/>
            <p:cNvSpPr txBox="1"/>
            <p:nvPr/>
          </p:nvSpPr>
          <p:spPr>
            <a:xfrm>
              <a:off x="768" y="2304"/>
              <a:ext cx="2400" cy="17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int</a:t>
              </a:r>
              <a:r>
                <a:rPr lang="en-US" altLang="zh-CN" b="1">
                  <a:latin typeface="Comic Sans MS" panose="030F0702030302020204" pitchFamily="66" charset="0"/>
                </a:rPr>
                <a:t> fd[2]; 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pipe(fd</a:t>
              </a:r>
              <a:r>
                <a:rPr lang="en-US" altLang="zh-CN" b="1">
                  <a:latin typeface="Comic Sans MS" panose="030F0702030302020204" pitchFamily="66" charset="0"/>
                </a:rPr>
                <a:t>): 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功能：创建一个</a:t>
              </a:r>
              <a:r>
                <a:rPr lang="en-US" altLang="zh-CN" b="1" dirty="0">
                  <a:latin typeface="Comic Sans MS" panose="030F0702030302020204" pitchFamily="66" charset="0"/>
                </a:rPr>
                <a:t>pipe</a:t>
              </a:r>
              <a:r>
                <a:rPr lang="zh-CN" altLang="en-US" b="1" dirty="0">
                  <a:latin typeface="Comic Sans MS" panose="030F0702030302020204" pitchFamily="66" charset="0"/>
                </a:rPr>
                <a:t>文件</a:t>
              </a:r>
              <a:endParaRPr lang="zh-CN" altLang="en-US" b="1" dirty="0">
                <a:latin typeface="Comic Sans MS" panose="030F0702030302020204" pitchFamily="66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返回：</a:t>
              </a:r>
              <a:r>
                <a:rPr lang="en-US" altLang="zh-CN" b="1" dirty="0">
                  <a:latin typeface="Comic Sans MS" panose="030F0702030302020204" pitchFamily="66" charset="0"/>
                </a:rPr>
                <a:t>fd[0]: </a:t>
              </a:r>
              <a:r>
                <a:rPr lang="zh-CN" altLang="en-US" b="1" dirty="0">
                  <a:latin typeface="Comic Sans MS" panose="030F0702030302020204" pitchFamily="66" charset="0"/>
                </a:rPr>
                <a:t>读描述符；</a:t>
              </a:r>
              <a:endParaRPr lang="en-US" altLang="en-US" b="1">
                <a:latin typeface="Comic Sans MS" panose="030F0702030302020204" pitchFamily="66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1">
                  <a:latin typeface="Comic Sans MS" panose="030F0702030302020204" pitchFamily="66" charset="0"/>
                </a:rPr>
                <a:t>       </a:t>
              </a:r>
              <a:r>
                <a:rPr lang="en-US" altLang="zh-CN" b="1" dirty="0">
                  <a:latin typeface="Comic Sans MS" panose="030F0702030302020204" pitchFamily="66" charset="0"/>
                </a:rPr>
                <a:t>fd[1]: </a:t>
              </a:r>
              <a:r>
                <a:rPr lang="zh-CN" altLang="en-US" b="1" dirty="0">
                  <a:latin typeface="Comic Sans MS" panose="030F0702030302020204" pitchFamily="66" charset="0"/>
                </a:rPr>
                <a:t>写描述符。</a:t>
              </a:r>
              <a:endParaRPr lang="zh-CN" altLang="en-US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pipe</a:t>
              </a:r>
              <a:r>
                <a:rPr lang="zh-CN" altLang="en-US" b="1" dirty="0">
                  <a:latin typeface="Times New Roman" panose="02020603050405020304" pitchFamily="18" charset="0"/>
                </a:rPr>
                <a:t>可以被子进程继承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0181" name="文本框 50180"/>
            <p:cNvSpPr txBox="1"/>
            <p:nvPr/>
          </p:nvSpPr>
          <p:spPr>
            <a:xfrm>
              <a:off x="3072" y="2400"/>
              <a:ext cx="2544" cy="1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子进程</a:t>
              </a:r>
              <a:r>
                <a:rPr lang="en-US" altLang="zh-CN" b="1" dirty="0">
                  <a:latin typeface="Comic Sans MS" panose="030F0702030302020204" pitchFamily="66" charset="0"/>
                </a:rPr>
                <a:t>1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  <a:endParaRPr lang="zh-CN" altLang="en-US" b="1" dirty="0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  </a:t>
              </a:r>
              <a:r>
                <a:rPr lang="en-US" altLang="zh-CN" b="1">
                  <a:latin typeface="Comic Sans MS" panose="030F0702030302020204" pitchFamily="66" charset="0"/>
                </a:rPr>
                <a:t>write(fd[1],buf1,count1);</a:t>
              </a: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子进程</a:t>
              </a:r>
              <a:r>
                <a:rPr lang="en-US" altLang="zh-CN" b="1" dirty="0">
                  <a:latin typeface="Comic Sans MS" panose="030F0702030302020204" pitchFamily="66" charset="0"/>
                </a:rPr>
                <a:t>2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  <a:endParaRPr lang="zh-CN" altLang="en-US" b="1" dirty="0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  </a:t>
              </a:r>
              <a:r>
                <a:rPr lang="en-US" altLang="zh-CN" b="1">
                  <a:latin typeface="Comic Sans MS" panose="030F0702030302020204" pitchFamily="66" charset="0"/>
                </a:rPr>
                <a:t>read(fd[0],buf2,count2)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167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UNIX</a:t>
            </a:r>
            <a:r>
              <a:rPr lang="zh-CN" altLang="en-US" b="1" dirty="0"/>
              <a:t>进程高级通讯机制</a:t>
            </a:r>
            <a:endParaRPr lang="zh-CN" altLang="en-US" b="1"/>
          </a:p>
        </p:txBody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291012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速度：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pipe</a:t>
            </a:r>
            <a:r>
              <a:rPr lang="zh-CN" altLang="en-US" b="1" dirty="0"/>
              <a:t>作为文件，需要两次</a:t>
            </a:r>
            <a:r>
              <a:rPr lang="en-US" altLang="zh-CN" b="1" dirty="0"/>
              <a:t>IO</a:t>
            </a:r>
            <a:r>
              <a:rPr lang="zh-CN" altLang="en-US" b="1" dirty="0"/>
              <a:t>，但一般不会真正执行</a:t>
            </a:r>
            <a:r>
              <a:rPr lang="en-US" altLang="zh-CN" b="1" dirty="0"/>
              <a:t>IO</a:t>
            </a:r>
            <a:r>
              <a:rPr lang="zh-CN" altLang="en-US" b="1" dirty="0"/>
              <a:t>操作</a:t>
            </a:r>
            <a:r>
              <a:rPr lang="en-US" altLang="zh-CN" b="1"/>
              <a:t>:</a:t>
            </a:r>
            <a:endParaRPr lang="en-US" altLang="zh-CN" b="1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缓冲与延迟写</a:t>
            </a:r>
            <a:r>
              <a:rPr lang="en-US" altLang="zh-CN" b="1" dirty="0"/>
              <a:t>(delayed write), </a:t>
            </a:r>
            <a:r>
              <a:rPr lang="zh-CN" altLang="en-US" b="1" dirty="0"/>
              <a:t>写到内存缓冲区</a:t>
            </a:r>
            <a:r>
              <a:rPr lang="en-US" altLang="zh-CN" b="1" dirty="0"/>
              <a:t>, </a:t>
            </a:r>
            <a:r>
              <a:rPr lang="zh-CN" altLang="en-US" b="1" dirty="0"/>
              <a:t>只要内存资源不紧张</a:t>
            </a:r>
            <a:r>
              <a:rPr lang="en-US" altLang="zh-CN" b="1" dirty="0"/>
              <a:t>, </a:t>
            </a:r>
            <a:r>
              <a:rPr lang="zh-CN" altLang="en-US" b="1" dirty="0"/>
              <a:t>缓冲区不另作它用</a:t>
            </a:r>
            <a:r>
              <a:rPr lang="en-US" altLang="zh-CN" b="1" dirty="0"/>
              <a:t>, </a:t>
            </a:r>
            <a:r>
              <a:rPr lang="zh-CN" altLang="en-US" b="1" dirty="0"/>
              <a:t>不会写到外存</a:t>
            </a:r>
            <a:r>
              <a:rPr lang="en-US" altLang="zh-CN" b="1" dirty="0"/>
              <a:t>, </a:t>
            </a:r>
            <a:r>
              <a:rPr lang="zh-CN" altLang="en-US" b="1" dirty="0"/>
              <a:t>读时可在内存缓冲区中得到</a:t>
            </a:r>
            <a:r>
              <a:rPr lang="en-US" altLang="zh-CN" b="1"/>
              <a:t>.</a:t>
            </a:r>
            <a:endParaRPr lang="en-US" altLang="zh-CN" b="1"/>
          </a:p>
          <a:p>
            <a:pPr lvl="2">
              <a:lnSpc>
                <a:spcPct val="90000"/>
              </a:lnSpc>
            </a:pPr>
            <a:r>
              <a:rPr lang="en-US" altLang="zh-CN" b="1" dirty="0"/>
              <a:t>Pipe</a:t>
            </a:r>
            <a:r>
              <a:rPr lang="zh-CN" altLang="en-US" b="1" dirty="0"/>
              <a:t>文件大小的限制 </a:t>
            </a:r>
            <a:r>
              <a:rPr lang="en-US" altLang="zh-CN" b="1" err="1"/>
              <a:t>(Eg</a:t>
            </a:r>
            <a:r>
              <a:rPr lang="en-US" altLang="zh-CN" b="1" dirty="0"/>
              <a:t>. 2k), </a:t>
            </a:r>
            <a:r>
              <a:rPr lang="zh-CN" altLang="en-US" b="1" dirty="0"/>
              <a:t>循环使用</a:t>
            </a:r>
            <a:r>
              <a:rPr lang="en-US" altLang="zh-CN" b="1" dirty="0"/>
              <a:t>, </a:t>
            </a:r>
            <a:r>
              <a:rPr lang="zh-CN" altLang="en-US" b="1" dirty="0"/>
              <a:t>避免缓冲资源紧张</a:t>
            </a:r>
            <a:r>
              <a:rPr lang="en-US" altLang="zh-CN" b="1"/>
              <a:t>.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特点：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基于文件系统实现，与文件统一的界面。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标题 1341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UNIX</a:t>
            </a:r>
            <a:r>
              <a:rPr lang="zh-CN" altLang="en-US" b="1" dirty="0"/>
              <a:t>信号通讯机制</a:t>
            </a:r>
            <a:endParaRPr lang="zh-CN" altLang="en-US" b="1" dirty="0"/>
          </a:p>
        </p:txBody>
      </p:sp>
      <p:sp>
        <p:nvSpPr>
          <p:cNvPr id="134147" name="文本占位符 13414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struct</a:t>
            </a:r>
            <a:r>
              <a:rPr lang="en-US" altLang="zh-CN" sz="2000" b="1"/>
              <a:t> proc{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      char p_sig</a:t>
            </a:r>
            <a:r>
              <a:rPr lang="en-US" altLang="zh-CN" sz="2000" b="1"/>
              <a:t>;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}proc[NPROC</a:t>
            </a:r>
            <a:r>
              <a:rPr lang="en-US" altLang="zh-CN" sz="2000" b="1"/>
              <a:t>]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struct</a:t>
            </a:r>
            <a:r>
              <a:rPr lang="en-US" altLang="zh-CN" sz="2000" b="1"/>
              <a:t> user{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      int u_signal[NSIG</a:t>
            </a:r>
            <a:r>
              <a:rPr lang="en-US" altLang="zh-CN" sz="2000" b="1"/>
              <a:t>];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r>
              <a:rPr lang="en-US" altLang="zh-CN" sz="2000" b="1"/>
              <a:t> 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/>
          </a:p>
        </p:txBody>
      </p:sp>
      <p:sp>
        <p:nvSpPr>
          <p:cNvPr id="134148" name="文本占位符 134147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系统调用</a:t>
            </a:r>
            <a:r>
              <a:rPr lang="en-US" altLang="zh-CN" sz="2000" b="1" err="1"/>
              <a:t>signal(sig, func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预置信号处理程序</a:t>
            </a:r>
            <a:endParaRPr lang="zh-CN" altLang="en-US" sz="2000" b="1"/>
          </a:p>
          <a:p>
            <a:pPr lvl="1">
              <a:lnSpc>
                <a:spcPct val="80000"/>
              </a:lnSpc>
            </a:pPr>
            <a:r>
              <a:rPr lang="en-US" altLang="zh-CN" sz="1800" b="1" err="1"/>
              <a:t>u_signal[sig]=func</a:t>
            </a:r>
            <a:r>
              <a:rPr lang="en-US" altLang="zh-CN" sz="1800" b="1"/>
              <a:t>;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=0</a:t>
            </a:r>
            <a:r>
              <a:rPr lang="zh-CN" altLang="en-US" sz="1600" b="1" dirty="0"/>
              <a:t>时接收信号进程终止自己</a:t>
            </a:r>
            <a:r>
              <a:rPr lang="en-US" altLang="zh-CN" sz="1600" b="1"/>
              <a:t>; </a:t>
            </a:r>
            <a:endParaRPr lang="en-US" altLang="zh-CN" sz="1600" b="1"/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奇数时忽略</a:t>
            </a:r>
            <a:r>
              <a:rPr lang="en-US" altLang="zh-CN" sz="1600" b="1"/>
              <a:t>;</a:t>
            </a:r>
            <a:endParaRPr lang="en-US" altLang="zh-CN" sz="1600" b="1"/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偶数时为处理程序入口</a:t>
            </a:r>
            <a:r>
              <a:rPr lang="en-US" altLang="zh-CN" sz="1600" b="1"/>
              <a:t>.</a:t>
            </a:r>
            <a:endParaRPr lang="en-US" altLang="zh-CN" sz="1600" b="1"/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进程初创时继承其父进程信号处理程序</a:t>
            </a:r>
            <a:r>
              <a:rPr lang="en-US" altLang="zh-CN" sz="1800" b="1"/>
              <a:t>.</a:t>
            </a:r>
            <a:endParaRPr lang="en-US" altLang="zh-CN" sz="18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信号发送与接收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任何时候都可接收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记录在</a:t>
            </a:r>
            <a:r>
              <a:rPr lang="en-US" altLang="zh-CN" sz="1800" b="1" err="1"/>
              <a:t>p_sig</a:t>
            </a:r>
            <a:r>
              <a:rPr lang="zh-CN" altLang="en-US" sz="1800" b="1" dirty="0"/>
              <a:t>中</a:t>
            </a:r>
            <a:r>
              <a:rPr lang="en-US" altLang="zh-CN" sz="1800" b="1"/>
              <a:t>.</a:t>
            </a:r>
            <a:endParaRPr lang="en-US" altLang="zh-CN" sz="18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处理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被调度选中即将由核心态转到目态</a:t>
            </a:r>
            <a:r>
              <a:rPr lang="en-US" altLang="zh-CN" sz="1800" b="1"/>
              <a:t>.</a:t>
            </a:r>
            <a:endParaRPr lang="en-US" altLang="zh-CN" sz="1800" b="1"/>
          </a:p>
          <a:p>
            <a:pPr lvl="1">
              <a:lnSpc>
                <a:spcPct val="80000"/>
              </a:lnSpc>
            </a:pPr>
            <a:endParaRPr lang="en-US" altLang="zh-CN" sz="1800" b="1"/>
          </a:p>
          <a:p>
            <a:pPr lvl="1">
              <a:lnSpc>
                <a:spcPct val="80000"/>
              </a:lnSpc>
            </a:pPr>
            <a:endParaRPr lang="en-US" altLang="zh-CN" sz="1800"/>
          </a:p>
        </p:txBody>
      </p:sp>
      <p:sp>
        <p:nvSpPr>
          <p:cNvPr id="134149" name="文本框 134148"/>
          <p:cNvSpPr txBox="1"/>
          <p:nvPr/>
        </p:nvSpPr>
        <p:spPr>
          <a:xfrm>
            <a:off x="1258888" y="6308725"/>
            <a:ext cx="2665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zh-CN" altLang="en-US" b="1" dirty="0">
                <a:latin typeface="Tahoma" panose="020B0604030504040204" pitchFamily="34" charset="0"/>
              </a:rPr>
              <a:t>用户处理的中断</a:t>
            </a:r>
            <a:r>
              <a:rPr lang="en-US" altLang="zh-CN" b="1">
                <a:latin typeface="Tahoma" panose="020B0604030504040204" pitchFamily="34" charset="0"/>
              </a:rPr>
              <a:t>)</a:t>
            </a:r>
            <a:endParaRPr lang="en-US" altLang="zh-CN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zh-CN" altLang="zh-CN" b="1" dirty="0"/>
              <a:t>Windows </a:t>
            </a:r>
            <a:r>
              <a:rPr lang="en-US" altLang="zh-CN" b="1" dirty="0"/>
              <a:t>10 </a:t>
            </a:r>
            <a:r>
              <a:rPr lang="zh-CN" altLang="zh-CN" b="1" dirty="0"/>
              <a:t>的管道</a:t>
            </a:r>
            <a:endParaRPr lang="en-US" altLang="zh-CN" b="1"/>
          </a:p>
        </p:txBody>
      </p:sp>
      <p:sp>
        <p:nvSpPr>
          <p:cNvPr id="51203" name="文本框 51202"/>
          <p:cNvSpPr txBox="1"/>
          <p:nvPr/>
        </p:nvSpPr>
        <p:spPr>
          <a:xfrm>
            <a:off x="838200" y="1600200"/>
            <a:ext cx="7620000" cy="509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无名管道：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BOOL CreatePipe(PHANDLE hReadPipe, 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PHANDLE hWritepipe,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LPSECURITY_ATTRIBUTES lpPipeAt,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DWORD nSize)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命名管道：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服务器端：</a:t>
            </a:r>
            <a:r>
              <a:rPr lang="en-US" altLang="zh-CN" b="1">
                <a:latin typeface="Times New Roman" panose="02020603050405020304" pitchFamily="18" charset="0"/>
              </a:rPr>
              <a:t>\\.\pipe\PipeName;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客户端：</a:t>
            </a:r>
            <a:r>
              <a:rPr lang="en-US" altLang="zh-CN" b="1">
                <a:latin typeface="Times New Roman" panose="02020603050405020304" pitchFamily="18" charset="0"/>
              </a:rPr>
              <a:t>\\serverName\pipe\PipeName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CreateNamedPipe: 在服务器端建立管道；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ConnectNamedPipe: 在服务器端等待客户</a:t>
            </a:r>
            <a:r>
              <a:rPr lang="zh-CN" altLang="en-US" b="1" dirty="0">
                <a:latin typeface="Times New Roman" panose="02020603050405020304" pitchFamily="18" charset="0"/>
              </a:rPr>
              <a:t>连接</a:t>
            </a:r>
            <a:r>
              <a:rPr lang="zh-CN" altLang="zh-CN" b="1" dirty="0">
                <a:latin typeface="Times New Roman" panose="02020603050405020304" pitchFamily="18" charset="0"/>
              </a:rPr>
              <a:t>请求；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CallNamedPipe: </a:t>
            </a:r>
            <a:r>
              <a:rPr lang="zh-CN" altLang="en-US" b="1" dirty="0">
                <a:latin typeface="Times New Roman" panose="02020603050405020304" pitchFamily="18" charset="0"/>
              </a:rPr>
              <a:t>客户进程建立与服务器管道连接；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ReadFile, WriteFile: </a:t>
            </a:r>
            <a:r>
              <a:rPr lang="zh-CN" altLang="en-US" b="1" dirty="0">
                <a:latin typeface="Times New Roman" panose="02020603050405020304" pitchFamily="18" charset="0"/>
              </a:rPr>
              <a:t>管道读写。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zh-CN" b="1"/>
              <a:t>Windows </a:t>
            </a:r>
            <a:r>
              <a:rPr lang="en-US" altLang="zh-CN" b="1"/>
              <a:t>10</a:t>
            </a:r>
            <a:r>
              <a:rPr lang="zh-CN" altLang="zh-CN" b="1"/>
              <a:t>的</a:t>
            </a:r>
            <a:r>
              <a:rPr lang="en-US" altLang="zh-CN" b="1" err="1"/>
              <a:t>mailslot</a:t>
            </a:r>
            <a:endParaRPr lang="en-US" altLang="zh-CN" b="1"/>
          </a:p>
        </p:txBody>
      </p:sp>
      <p:sp>
        <p:nvSpPr>
          <p:cNvPr id="52227" name="文本框 52226"/>
          <p:cNvSpPr txBox="1"/>
          <p:nvPr/>
        </p:nvSpPr>
        <p:spPr>
          <a:xfrm>
            <a:off x="914400" y="2133600"/>
            <a:ext cx="73914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服务器端：</a:t>
            </a:r>
            <a:r>
              <a:rPr lang="en-US" altLang="zh-CN" b="1" err="1">
                <a:latin typeface="Times New Roman" panose="02020603050405020304" pitchFamily="18" charset="0"/>
              </a:rPr>
              <a:t>\\.\mailslot\[path]name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客户进程：</a:t>
            </a:r>
            <a:r>
              <a:rPr lang="en-US" altLang="zh-CN" b="1" err="1">
                <a:latin typeface="Times New Roman" panose="02020603050405020304" pitchFamily="18" charset="0"/>
              </a:rPr>
              <a:t>\\range\mailslot\[path]name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range:  </a:t>
            </a:r>
            <a:r>
              <a:rPr lang="zh-CN" altLang="en-US" b="1" dirty="0">
                <a:latin typeface="Times New Roman" panose="02020603050405020304" pitchFamily="18" charset="0"/>
              </a:rPr>
              <a:t>本地或服务器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CreatMailslot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服务器端创建邮件槽；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GetMailslotInfo</a:t>
            </a:r>
            <a:r>
              <a:rPr lang="zh-CN" altLang="zh-CN" b="1" dirty="0">
                <a:latin typeface="Times New Roman" panose="02020603050405020304" pitchFamily="18" charset="0"/>
              </a:rPr>
              <a:t>: 服务器查询邮件槽信息；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ReadFile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服务器读邮件槽；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WriteFile</a:t>
            </a:r>
            <a:r>
              <a:rPr lang="zh-CN" altLang="zh-CN" b="1" dirty="0">
                <a:latin typeface="Times New Roman" panose="02020603050405020304" pitchFamily="18" charset="0"/>
              </a:rPr>
              <a:t>: 客户端发送消息。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会合图示</a:t>
            </a:r>
            <a:endParaRPr lang="zh-CN" altLang="en-US" b="1"/>
          </a:p>
        </p:txBody>
      </p:sp>
      <p:grpSp>
        <p:nvGrpSpPr>
          <p:cNvPr id="7179" name="组合 7178"/>
          <p:cNvGrpSpPr/>
          <p:nvPr/>
        </p:nvGrpSpPr>
        <p:grpSpPr>
          <a:xfrm>
            <a:off x="1331913" y="2276475"/>
            <a:ext cx="6324600" cy="3367088"/>
            <a:chOff x="1056" y="1776"/>
            <a:chExt cx="3984" cy="2121"/>
          </a:xfrm>
        </p:grpSpPr>
        <p:sp>
          <p:nvSpPr>
            <p:cNvPr id="7171" name="矩形 7170"/>
            <p:cNvSpPr/>
            <p:nvPr/>
          </p:nvSpPr>
          <p:spPr>
            <a:xfrm>
              <a:off x="2597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172" name="矩形 7171"/>
            <p:cNvSpPr/>
            <p:nvPr/>
          </p:nvSpPr>
          <p:spPr>
            <a:xfrm>
              <a:off x="1061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173" name="矩形 7172"/>
            <p:cNvSpPr/>
            <p:nvPr/>
          </p:nvSpPr>
          <p:spPr>
            <a:xfrm>
              <a:off x="4133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174" name="直接连接符 7173"/>
            <p:cNvSpPr/>
            <p:nvPr/>
          </p:nvSpPr>
          <p:spPr>
            <a:xfrm>
              <a:off x="1968" y="244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5" name="直接连接符 7174"/>
            <p:cNvSpPr/>
            <p:nvPr/>
          </p:nvSpPr>
          <p:spPr>
            <a:xfrm flipH="1">
              <a:off x="3504" y="2496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6" name="文本框 7175"/>
            <p:cNvSpPr txBox="1"/>
            <p:nvPr/>
          </p:nvSpPr>
          <p:spPr>
            <a:xfrm>
              <a:off x="1056" y="3264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调用语句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177" name="文本框 7176"/>
            <p:cNvSpPr txBox="1"/>
            <p:nvPr/>
          </p:nvSpPr>
          <p:spPr>
            <a:xfrm>
              <a:off x="4128" y="3264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调用语句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178" name="文本框 7177"/>
            <p:cNvSpPr txBox="1"/>
            <p:nvPr/>
          </p:nvSpPr>
          <p:spPr>
            <a:xfrm>
              <a:off x="2640" y="3264"/>
              <a:ext cx="91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接受语句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选择语句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180" name="文本框 7179"/>
          <p:cNvSpPr txBox="1"/>
          <p:nvPr/>
        </p:nvSpPr>
        <p:spPr>
          <a:xfrm>
            <a:off x="1371600" y="5943600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u="sng" dirty="0">
                <a:latin typeface="Times New Roman" panose="02020603050405020304" pitchFamily="18" charset="0"/>
              </a:rPr>
              <a:t>被调用者</a:t>
            </a:r>
            <a:r>
              <a:rPr lang="zh-CN" altLang="en-US" b="1" dirty="0">
                <a:latin typeface="Times New Roman" panose="02020603050405020304" pitchFamily="18" charset="0"/>
              </a:rPr>
              <a:t>代</a:t>
            </a:r>
            <a:r>
              <a:rPr lang="zh-CN" altLang="en-US" b="1" u="sng" dirty="0">
                <a:latin typeface="Times New Roman" panose="02020603050405020304" pitchFamily="18" charset="0"/>
              </a:rPr>
              <a:t>调用者</a:t>
            </a:r>
            <a:r>
              <a:rPr lang="zh-CN" altLang="en-US" b="1" dirty="0">
                <a:latin typeface="Times New Roman" panose="02020603050405020304" pitchFamily="18" charset="0"/>
              </a:rPr>
              <a:t>执行调用代码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zh-CN" altLang="en-US" b="1" dirty="0"/>
              <a:t>会合图示</a:t>
            </a:r>
            <a:endParaRPr lang="zh-CN" altLang="en-US" b="1"/>
          </a:p>
        </p:txBody>
      </p:sp>
      <p:sp>
        <p:nvSpPr>
          <p:cNvPr id="8195" name="矩形 8194"/>
          <p:cNvSpPr/>
          <p:nvPr/>
        </p:nvSpPr>
        <p:spPr>
          <a:xfrm>
            <a:off x="5426075" y="2057400"/>
            <a:ext cx="2879725" cy="3598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文本框 8195"/>
          <p:cNvSpPr txBox="1"/>
          <p:nvPr/>
        </p:nvSpPr>
        <p:spPr>
          <a:xfrm>
            <a:off x="6019800" y="5867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被调用任务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5270500" y="2925763"/>
            <a:ext cx="1511300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Comic Sans MS" panose="030F0702030302020204" pitchFamily="66" charset="0"/>
              </a:rPr>
              <a:t>入口</a:t>
            </a:r>
            <a:r>
              <a:rPr lang="en-US" altLang="zh-CN" sz="1800" b="1" dirty="0">
                <a:latin typeface="Comic Sans MS" panose="030F0702030302020204" pitchFamily="66" charset="0"/>
              </a:rPr>
              <a:t>1</a:t>
            </a:r>
            <a:r>
              <a:rPr lang="zh-CN" altLang="en-US" sz="1800" b="1" dirty="0">
                <a:latin typeface="Comic Sans MS" panose="030F0702030302020204" pitchFamily="66" charset="0"/>
              </a:rPr>
              <a:t>：</a:t>
            </a:r>
            <a:r>
              <a:rPr lang="en-US" altLang="zh-CN" sz="1800" b="1">
                <a:latin typeface="Comic Sans MS" panose="030F0702030302020204" pitchFamily="66" charset="0"/>
              </a:rPr>
              <a:t>accept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5270500" y="4419600"/>
            <a:ext cx="1511300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Comic Sans MS" panose="030F0702030302020204" pitchFamily="66" charset="0"/>
              </a:rPr>
              <a:t>入口</a:t>
            </a:r>
            <a:r>
              <a:rPr lang="en-US" altLang="zh-CN" sz="1800" b="1" dirty="0">
                <a:latin typeface="Comic Sans MS" panose="030F0702030302020204" pitchFamily="66" charset="0"/>
              </a:rPr>
              <a:t>2</a:t>
            </a:r>
            <a:r>
              <a:rPr lang="zh-CN" altLang="en-US" sz="1800" b="1" dirty="0">
                <a:latin typeface="Comic Sans MS" panose="030F0702030302020204" pitchFamily="66" charset="0"/>
              </a:rPr>
              <a:t>：</a:t>
            </a:r>
            <a:r>
              <a:rPr lang="en-US" altLang="zh-CN" sz="1800" b="1">
                <a:latin typeface="Comic Sans MS" panose="030F0702030302020204" pitchFamily="66" charset="0"/>
              </a:rPr>
              <a:t>accept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0" name="右大括号 8199"/>
          <p:cNvSpPr/>
          <p:nvPr/>
        </p:nvSpPr>
        <p:spPr>
          <a:xfrm>
            <a:off x="7010400" y="3124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1" name="文本框 8200"/>
          <p:cNvSpPr txBox="1"/>
          <p:nvPr/>
        </p:nvSpPr>
        <p:spPr>
          <a:xfrm>
            <a:off x="5715000" y="2438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2" name="文本框 8201"/>
          <p:cNvSpPr txBox="1"/>
          <p:nvPr/>
        </p:nvSpPr>
        <p:spPr>
          <a:xfrm>
            <a:off x="5715000" y="3657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3" name="文本框 8202"/>
          <p:cNvSpPr txBox="1"/>
          <p:nvPr/>
        </p:nvSpPr>
        <p:spPr>
          <a:xfrm>
            <a:off x="5715000" y="49530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5" name="矩形 8204"/>
          <p:cNvSpPr/>
          <p:nvPr/>
        </p:nvSpPr>
        <p:spPr>
          <a:xfrm>
            <a:off x="4337050" y="2743200"/>
            <a:ext cx="539750" cy="86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PCB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8207" name="矩形 8206"/>
          <p:cNvSpPr/>
          <p:nvPr/>
        </p:nvSpPr>
        <p:spPr>
          <a:xfrm>
            <a:off x="4337050" y="4470400"/>
            <a:ext cx="539750" cy="86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PCB</a:t>
            </a:r>
            <a:endParaRPr lang="en-US" altLang="zh-CN" sz="2000" b="1">
              <a:latin typeface="Comic Sans MS" panose="030F0702030302020204" pitchFamily="66" charset="0"/>
            </a:endParaRPr>
          </a:p>
        </p:txBody>
      </p:sp>
      <p:sp>
        <p:nvSpPr>
          <p:cNvPr id="8208" name="文本框 8207"/>
          <p:cNvSpPr txBox="1"/>
          <p:nvPr/>
        </p:nvSpPr>
        <p:spPr>
          <a:xfrm>
            <a:off x="30480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8209" name="文本框 8208"/>
          <p:cNvSpPr txBox="1"/>
          <p:nvPr/>
        </p:nvSpPr>
        <p:spPr>
          <a:xfrm>
            <a:off x="43434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grpSp>
        <p:nvGrpSpPr>
          <p:cNvPr id="8214" name="组合 8213"/>
          <p:cNvGrpSpPr/>
          <p:nvPr/>
        </p:nvGrpSpPr>
        <p:grpSpPr>
          <a:xfrm>
            <a:off x="3962400" y="2895600"/>
            <a:ext cx="407988" cy="533400"/>
            <a:chOff x="2496" y="1968"/>
            <a:chExt cx="257" cy="336"/>
          </a:xfrm>
        </p:grpSpPr>
        <p:sp>
          <p:nvSpPr>
            <p:cNvPr id="8215" name="直接连接符 8214"/>
            <p:cNvSpPr/>
            <p:nvPr/>
          </p:nvSpPr>
          <p:spPr>
            <a:xfrm>
              <a:off x="2496" y="230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6" name="直接连接符 8215"/>
            <p:cNvSpPr/>
            <p:nvPr/>
          </p:nvSpPr>
          <p:spPr>
            <a:xfrm flipV="1">
              <a:off x="2640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7" name="直接连接符 8216"/>
            <p:cNvSpPr/>
            <p:nvPr/>
          </p:nvSpPr>
          <p:spPr>
            <a:xfrm>
              <a:off x="2640" y="1968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226" name="组合 8225"/>
          <p:cNvGrpSpPr/>
          <p:nvPr/>
        </p:nvGrpSpPr>
        <p:grpSpPr>
          <a:xfrm>
            <a:off x="2868613" y="2743200"/>
            <a:ext cx="865187" cy="863600"/>
            <a:chOff x="2208" y="1872"/>
            <a:chExt cx="545" cy="544"/>
          </a:xfrm>
        </p:grpSpPr>
        <p:sp>
          <p:nvSpPr>
            <p:cNvPr id="8204" name="矩形 8203"/>
            <p:cNvSpPr/>
            <p:nvPr/>
          </p:nvSpPr>
          <p:spPr>
            <a:xfrm>
              <a:off x="2208" y="1872"/>
              <a:ext cx="340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PCB</a:t>
              </a:r>
              <a:endParaRPr lang="en-US" altLang="zh-CN" sz="2000" b="1">
                <a:latin typeface="Comic Sans MS" panose="030F0702030302020204" pitchFamily="66" charset="0"/>
              </a:endParaRPr>
            </a:p>
          </p:txBody>
        </p:sp>
        <p:grpSp>
          <p:nvGrpSpPr>
            <p:cNvPr id="8213" name="组合 8212"/>
            <p:cNvGrpSpPr/>
            <p:nvPr/>
          </p:nvGrpSpPr>
          <p:grpSpPr>
            <a:xfrm>
              <a:off x="2496" y="1968"/>
              <a:ext cx="257" cy="336"/>
              <a:chOff x="2496" y="1968"/>
              <a:chExt cx="257" cy="336"/>
            </a:xfrm>
          </p:grpSpPr>
          <p:sp>
            <p:nvSpPr>
              <p:cNvPr id="8210" name="直接连接符 8209"/>
              <p:cNvSpPr/>
              <p:nvPr/>
            </p:nvSpPr>
            <p:spPr>
              <a:xfrm>
                <a:off x="2496" y="230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1" name="直接连接符 8210"/>
              <p:cNvSpPr/>
              <p:nvPr/>
            </p:nvSpPr>
            <p:spPr>
              <a:xfrm flipV="1">
                <a:off x="264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2" name="直接连接符 8211"/>
              <p:cNvSpPr/>
              <p:nvPr/>
            </p:nvSpPr>
            <p:spPr>
              <a:xfrm>
                <a:off x="2640" y="1968"/>
                <a:ext cx="11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228" name="组合 8227"/>
          <p:cNvGrpSpPr/>
          <p:nvPr/>
        </p:nvGrpSpPr>
        <p:grpSpPr>
          <a:xfrm>
            <a:off x="2895600" y="4470400"/>
            <a:ext cx="865188" cy="863600"/>
            <a:chOff x="2191" y="2960"/>
            <a:chExt cx="545" cy="544"/>
          </a:xfrm>
        </p:grpSpPr>
        <p:sp>
          <p:nvSpPr>
            <p:cNvPr id="8206" name="矩形 8205"/>
            <p:cNvSpPr/>
            <p:nvPr/>
          </p:nvSpPr>
          <p:spPr>
            <a:xfrm>
              <a:off x="2191" y="2960"/>
              <a:ext cx="340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PCB</a:t>
              </a:r>
              <a:endParaRPr lang="en-US" altLang="zh-CN" sz="2000" b="1">
                <a:latin typeface="Comic Sans MS" panose="030F0702030302020204" pitchFamily="66" charset="0"/>
              </a:endParaRPr>
            </a:p>
          </p:txBody>
        </p:sp>
        <p:grpSp>
          <p:nvGrpSpPr>
            <p:cNvPr id="8218" name="组合 8217"/>
            <p:cNvGrpSpPr/>
            <p:nvPr/>
          </p:nvGrpSpPr>
          <p:grpSpPr>
            <a:xfrm>
              <a:off x="2479" y="3072"/>
              <a:ext cx="257" cy="336"/>
              <a:chOff x="2496" y="1968"/>
              <a:chExt cx="257" cy="336"/>
            </a:xfrm>
          </p:grpSpPr>
          <p:sp>
            <p:nvSpPr>
              <p:cNvPr id="8219" name="直接连接符 8218"/>
              <p:cNvSpPr/>
              <p:nvPr/>
            </p:nvSpPr>
            <p:spPr>
              <a:xfrm>
                <a:off x="2496" y="230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0" name="直接连接符 8219"/>
              <p:cNvSpPr/>
              <p:nvPr/>
            </p:nvSpPr>
            <p:spPr>
              <a:xfrm flipV="1">
                <a:off x="264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1" name="直接连接符 8220"/>
              <p:cNvSpPr/>
              <p:nvPr/>
            </p:nvSpPr>
            <p:spPr>
              <a:xfrm>
                <a:off x="2640" y="1968"/>
                <a:ext cx="11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222" name="组合 8221"/>
          <p:cNvGrpSpPr/>
          <p:nvPr/>
        </p:nvGrpSpPr>
        <p:grpSpPr>
          <a:xfrm>
            <a:off x="3962400" y="4648200"/>
            <a:ext cx="407988" cy="533400"/>
            <a:chOff x="2496" y="1968"/>
            <a:chExt cx="257" cy="336"/>
          </a:xfrm>
        </p:grpSpPr>
        <p:sp>
          <p:nvSpPr>
            <p:cNvPr id="8223" name="直接连接符 8222"/>
            <p:cNvSpPr/>
            <p:nvPr/>
          </p:nvSpPr>
          <p:spPr>
            <a:xfrm>
              <a:off x="2496" y="230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4" name="直接连接符 8223"/>
            <p:cNvSpPr/>
            <p:nvPr/>
          </p:nvSpPr>
          <p:spPr>
            <a:xfrm flipV="1">
              <a:off x="2640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直接连接符 8224"/>
            <p:cNvSpPr/>
            <p:nvPr/>
          </p:nvSpPr>
          <p:spPr>
            <a:xfrm>
              <a:off x="2640" y="1968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31" name="文本框 8230"/>
          <p:cNvSpPr txBox="1"/>
          <p:nvPr/>
        </p:nvSpPr>
        <p:spPr>
          <a:xfrm>
            <a:off x="3657600" y="2895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8232" name="文本框 8231"/>
          <p:cNvSpPr txBox="1"/>
          <p:nvPr/>
        </p:nvSpPr>
        <p:spPr>
          <a:xfrm>
            <a:off x="3657600" y="4648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…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8233" name="矩形 8232"/>
          <p:cNvSpPr/>
          <p:nvPr/>
        </p:nvSpPr>
        <p:spPr>
          <a:xfrm>
            <a:off x="990600" y="2217738"/>
            <a:ext cx="1042988" cy="14398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Comic Sans MS" panose="030F0702030302020204" pitchFamily="66" charset="0"/>
              </a:rPr>
              <a:t>调用语句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34" name="矩形 8233"/>
          <p:cNvSpPr/>
          <p:nvPr/>
        </p:nvSpPr>
        <p:spPr>
          <a:xfrm>
            <a:off x="990600" y="4343400"/>
            <a:ext cx="1042988" cy="1439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Comic Sans MS" panose="030F0702030302020204" pitchFamily="66" charset="0"/>
              </a:rPr>
              <a:t>调用语句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1" name="文本框 8240"/>
          <p:cNvSpPr txBox="1"/>
          <p:nvPr/>
        </p:nvSpPr>
        <p:spPr>
          <a:xfrm>
            <a:off x="914400" y="6019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调用任务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2" name="文本框 8241"/>
          <p:cNvSpPr txBox="1"/>
          <p:nvPr/>
        </p:nvSpPr>
        <p:spPr>
          <a:xfrm>
            <a:off x="2895600" y="5486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r>
              <a:rPr lang="en-US" altLang="zh-CN" b="1" dirty="0">
                <a:latin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</a:rPr>
              <a:t>队列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3" name="直接连接符 8242"/>
          <p:cNvSpPr/>
          <p:nvPr/>
        </p:nvSpPr>
        <p:spPr>
          <a:xfrm>
            <a:off x="2057400" y="2971800"/>
            <a:ext cx="82708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4" name="任意多边形 8243"/>
          <p:cNvSpPr/>
          <p:nvPr/>
        </p:nvSpPr>
        <p:spPr>
          <a:xfrm>
            <a:off x="1981200" y="4724400"/>
            <a:ext cx="914400" cy="381000"/>
          </a:xfrm>
          <a:custGeom>
            <a:avLst/>
            <a:gdLst/>
            <a:ahLst/>
            <a:cxnLst/>
            <a:pathLst>
              <a:path w="576" h="240">
                <a:moveTo>
                  <a:pt x="0" y="240"/>
                </a:moveTo>
                <a:lnTo>
                  <a:pt x="240" y="240"/>
                </a:lnTo>
                <a:lnTo>
                  <a:pt x="240" y="0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err="1"/>
              <a:t>Ada</a:t>
            </a:r>
            <a:r>
              <a:rPr lang="zh-CN" altLang="en-US" b="1" dirty="0"/>
              <a:t>同步语句</a:t>
            </a:r>
            <a:endParaRPr lang="zh-CN" altLang="en-US" b="1"/>
          </a:p>
        </p:txBody>
      </p:sp>
      <p:sp>
        <p:nvSpPr>
          <p:cNvPr id="9219" name="文本框 9218"/>
          <p:cNvSpPr txBox="1"/>
          <p:nvPr/>
        </p:nvSpPr>
        <p:spPr>
          <a:xfrm>
            <a:off x="838200" y="2133600"/>
            <a:ext cx="7543800" cy="3414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调用语句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任务名称</a:t>
            </a:r>
            <a:r>
              <a:rPr lang="en-US" altLang="zh-CN" b="1" dirty="0">
                <a:latin typeface="Comic Sans MS" panose="030F0702030302020204" pitchFamily="66" charset="0"/>
              </a:rPr>
              <a:t>&gt; . 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 dirty="0">
                <a:latin typeface="Comic Sans MS" panose="030F0702030302020204" pitchFamily="66" charset="0"/>
              </a:rPr>
              <a:t>&gt;[&lt;</a:t>
            </a:r>
            <a:r>
              <a:rPr lang="zh-CN" altLang="en-US" b="1" dirty="0">
                <a:latin typeface="Comic Sans MS" panose="030F0702030302020204" pitchFamily="66" charset="0"/>
              </a:rPr>
              <a:t>实参表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接受语句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mic Sans MS" panose="030F0702030302020204" pitchFamily="66" charset="0"/>
              </a:rPr>
              <a:t>accept&lt;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 dirty="0">
                <a:latin typeface="Comic Sans MS" panose="030F0702030302020204" pitchFamily="66" charset="0"/>
              </a:rPr>
              <a:t>&gt;[&lt;</a:t>
            </a:r>
            <a:r>
              <a:rPr lang="zh-CN" altLang="en-US" b="1" dirty="0">
                <a:latin typeface="Comic Sans MS" panose="030F0702030302020204" pitchFamily="66" charset="0"/>
              </a:rPr>
              <a:t>形参表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[do&lt;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 dirty="0">
                <a:latin typeface="Comic Sans MS" panose="030F0702030302020204" pitchFamily="66" charset="0"/>
              </a:rPr>
              <a:t>&gt;end&lt;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6" name="标题 1413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Accept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41317" name="文本框 141316"/>
          <p:cNvSpPr txBox="1"/>
          <p:nvPr/>
        </p:nvSpPr>
        <p:spPr>
          <a:xfrm>
            <a:off x="3348038" y="1881188"/>
            <a:ext cx="10080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有调用者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18" name="文本框 141317"/>
          <p:cNvSpPr txBox="1"/>
          <p:nvPr/>
        </p:nvSpPr>
        <p:spPr>
          <a:xfrm>
            <a:off x="4498975" y="2168525"/>
            <a:ext cx="7207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等待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19" name="文本框 141318"/>
          <p:cNvSpPr txBox="1"/>
          <p:nvPr/>
        </p:nvSpPr>
        <p:spPr>
          <a:xfrm>
            <a:off x="3276600" y="2695575"/>
            <a:ext cx="1295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选取第一个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0" name="文本框 141319"/>
          <p:cNvSpPr txBox="1"/>
          <p:nvPr/>
        </p:nvSpPr>
        <p:spPr>
          <a:xfrm>
            <a:off x="3240088" y="3105150"/>
            <a:ext cx="12954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会合开始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调用者等待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1" name="文本框 141320"/>
          <p:cNvSpPr txBox="1"/>
          <p:nvPr/>
        </p:nvSpPr>
        <p:spPr>
          <a:xfrm>
            <a:off x="3384550" y="3789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</a:rPr>
              <a:t>in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2" name="文本框 141321"/>
          <p:cNvSpPr txBox="1"/>
          <p:nvPr/>
        </p:nvSpPr>
        <p:spPr>
          <a:xfrm>
            <a:off x="2555875" y="4041775"/>
            <a:ext cx="10080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取</a:t>
            </a:r>
            <a:r>
              <a:rPr lang="en-US" altLang="zh-CN" sz="1600" b="1" dirty="0">
                <a:latin typeface="Tahoma" panose="020B0604030504040204" pitchFamily="34" charset="0"/>
              </a:rPr>
              <a:t>in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3" name="文本框 141322"/>
          <p:cNvSpPr txBox="1"/>
          <p:nvPr/>
        </p:nvSpPr>
        <p:spPr>
          <a:xfrm>
            <a:off x="3348038" y="4545013"/>
            <a:ext cx="1295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有语句序列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4" name="文本框 141323"/>
          <p:cNvSpPr txBox="1"/>
          <p:nvPr/>
        </p:nvSpPr>
        <p:spPr>
          <a:xfrm>
            <a:off x="2484438" y="4797425"/>
            <a:ext cx="10080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执行之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5" name="文本框 141324"/>
          <p:cNvSpPr txBox="1"/>
          <p:nvPr/>
        </p:nvSpPr>
        <p:spPr>
          <a:xfrm>
            <a:off x="3348038" y="5324475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</a:rPr>
              <a:t>out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6" name="文本框 141325"/>
          <p:cNvSpPr txBox="1"/>
          <p:nvPr/>
        </p:nvSpPr>
        <p:spPr>
          <a:xfrm>
            <a:off x="2411413" y="5624513"/>
            <a:ext cx="11509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送</a:t>
            </a:r>
            <a:r>
              <a:rPr lang="en-US" altLang="zh-CN" sz="1600" b="1" dirty="0">
                <a:latin typeface="Tahoma" panose="020B0604030504040204" pitchFamily="34" charset="0"/>
              </a:rPr>
              <a:t>out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7" name="文本框 141326"/>
          <p:cNvSpPr txBox="1"/>
          <p:nvPr/>
        </p:nvSpPr>
        <p:spPr>
          <a:xfrm>
            <a:off x="3276600" y="6094413"/>
            <a:ext cx="12954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会合结束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调用者继续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141328" name="任意多边形 141327"/>
          <p:cNvSpPr/>
          <p:nvPr/>
        </p:nvSpPr>
        <p:spPr>
          <a:xfrm>
            <a:off x="4284663" y="2097088"/>
            <a:ext cx="503237" cy="144462"/>
          </a:xfrm>
          <a:custGeom>
            <a:avLst/>
            <a:gdLst/>
            <a:ahLst/>
            <a:cxnLst/>
            <a:pathLst>
              <a:path w="226" h="46">
                <a:moveTo>
                  <a:pt x="0" y="0"/>
                </a:moveTo>
                <a:lnTo>
                  <a:pt x="226" y="0"/>
                </a:lnTo>
                <a:lnTo>
                  <a:pt x="226" y="4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29" name="任意多边形 141328"/>
          <p:cNvSpPr/>
          <p:nvPr/>
        </p:nvSpPr>
        <p:spPr>
          <a:xfrm>
            <a:off x="3887788" y="2492375"/>
            <a:ext cx="900112" cy="252413"/>
          </a:xfrm>
          <a:custGeom>
            <a:avLst/>
            <a:gdLst/>
            <a:ahLst/>
            <a:cxnLst/>
            <a:pathLst>
              <a:path w="567" h="159">
                <a:moveTo>
                  <a:pt x="567" y="0"/>
                </a:moveTo>
                <a:lnTo>
                  <a:pt x="567" y="68"/>
                </a:lnTo>
                <a:lnTo>
                  <a:pt x="0" y="68"/>
                </a:lnTo>
                <a:lnTo>
                  <a:pt x="0" y="159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0" name="任意多边形 141329"/>
          <p:cNvSpPr/>
          <p:nvPr/>
        </p:nvSpPr>
        <p:spPr>
          <a:xfrm>
            <a:off x="2843213" y="2095500"/>
            <a:ext cx="1044575" cy="504825"/>
          </a:xfrm>
          <a:custGeom>
            <a:avLst/>
            <a:gdLst/>
            <a:ahLst/>
            <a:cxnLst/>
            <a:pathLst>
              <a:path w="658" h="318">
                <a:moveTo>
                  <a:pt x="386" y="0"/>
                </a:moveTo>
                <a:lnTo>
                  <a:pt x="0" y="0"/>
                </a:lnTo>
                <a:lnTo>
                  <a:pt x="0" y="318"/>
                </a:lnTo>
                <a:lnTo>
                  <a:pt x="658" y="3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1" name="直接连接符 141330"/>
          <p:cNvSpPr/>
          <p:nvPr/>
        </p:nvSpPr>
        <p:spPr>
          <a:xfrm>
            <a:off x="3887788" y="2960688"/>
            <a:ext cx="0" cy="180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32" name="直接连接符 141331"/>
          <p:cNvSpPr/>
          <p:nvPr/>
        </p:nvSpPr>
        <p:spPr>
          <a:xfrm>
            <a:off x="3887788" y="3681413"/>
            <a:ext cx="0" cy="179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33" name="任意多边形 141332"/>
          <p:cNvSpPr/>
          <p:nvPr/>
        </p:nvSpPr>
        <p:spPr>
          <a:xfrm>
            <a:off x="2987675" y="3968750"/>
            <a:ext cx="539750" cy="179388"/>
          </a:xfrm>
          <a:custGeom>
            <a:avLst/>
            <a:gdLst/>
            <a:ahLst/>
            <a:cxnLst/>
            <a:pathLst>
              <a:path w="340" h="182">
                <a:moveTo>
                  <a:pt x="340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4" name="任意多边形 141333"/>
          <p:cNvSpPr/>
          <p:nvPr/>
        </p:nvSpPr>
        <p:spPr>
          <a:xfrm>
            <a:off x="3924300" y="3968750"/>
            <a:ext cx="1042988" cy="647700"/>
          </a:xfrm>
          <a:custGeom>
            <a:avLst/>
            <a:gdLst/>
            <a:ahLst/>
            <a:cxnLst/>
            <a:pathLst>
              <a:path w="657" h="386">
                <a:moveTo>
                  <a:pt x="272" y="0"/>
                </a:moveTo>
                <a:lnTo>
                  <a:pt x="657" y="0"/>
                </a:lnTo>
                <a:lnTo>
                  <a:pt x="657" y="272"/>
                </a:lnTo>
                <a:lnTo>
                  <a:pt x="0" y="272"/>
                </a:lnTo>
                <a:lnTo>
                  <a:pt x="0" y="38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5" name="任意多边形 141334"/>
          <p:cNvSpPr/>
          <p:nvPr/>
        </p:nvSpPr>
        <p:spPr>
          <a:xfrm>
            <a:off x="2987675" y="4329113"/>
            <a:ext cx="936625" cy="107950"/>
          </a:xfrm>
          <a:custGeom>
            <a:avLst/>
            <a:gdLst/>
            <a:ahLst/>
            <a:cxnLst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6" name="任意多边形 141335"/>
          <p:cNvSpPr/>
          <p:nvPr/>
        </p:nvSpPr>
        <p:spPr>
          <a:xfrm>
            <a:off x="2987675" y="5518150"/>
            <a:ext cx="539750" cy="179388"/>
          </a:xfrm>
          <a:custGeom>
            <a:avLst/>
            <a:gdLst/>
            <a:ahLst/>
            <a:cxnLst/>
            <a:pathLst>
              <a:path w="340" h="182">
                <a:moveTo>
                  <a:pt x="340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7" name="任意多边形 141336"/>
          <p:cNvSpPr/>
          <p:nvPr/>
        </p:nvSpPr>
        <p:spPr>
          <a:xfrm>
            <a:off x="3924300" y="5516563"/>
            <a:ext cx="1042988" cy="684212"/>
          </a:xfrm>
          <a:custGeom>
            <a:avLst/>
            <a:gdLst/>
            <a:ahLst/>
            <a:cxnLst/>
            <a:pathLst>
              <a:path w="657" h="386">
                <a:moveTo>
                  <a:pt x="272" y="0"/>
                </a:moveTo>
                <a:lnTo>
                  <a:pt x="657" y="0"/>
                </a:lnTo>
                <a:lnTo>
                  <a:pt x="657" y="272"/>
                </a:lnTo>
                <a:lnTo>
                  <a:pt x="0" y="272"/>
                </a:lnTo>
                <a:lnTo>
                  <a:pt x="0" y="38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8" name="任意多边形 141337"/>
          <p:cNvSpPr/>
          <p:nvPr/>
        </p:nvSpPr>
        <p:spPr>
          <a:xfrm>
            <a:off x="2987675" y="4724400"/>
            <a:ext cx="431800" cy="144463"/>
          </a:xfrm>
          <a:custGeom>
            <a:avLst/>
            <a:gdLst/>
            <a:ahLst/>
            <a:cxnLst/>
            <a:pathLst>
              <a:path w="272" h="137">
                <a:moveTo>
                  <a:pt x="272" y="0"/>
                </a:moveTo>
                <a:lnTo>
                  <a:pt x="0" y="0"/>
                </a:lnTo>
                <a:lnTo>
                  <a:pt x="0" y="137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9" name="任意多边形 141338"/>
          <p:cNvSpPr/>
          <p:nvPr/>
        </p:nvSpPr>
        <p:spPr>
          <a:xfrm>
            <a:off x="3924300" y="4724400"/>
            <a:ext cx="1042988" cy="647700"/>
          </a:xfrm>
          <a:custGeom>
            <a:avLst/>
            <a:gdLst/>
            <a:ahLst/>
            <a:cxnLst/>
            <a:pathLst>
              <a:path w="657" h="409">
                <a:moveTo>
                  <a:pt x="363" y="0"/>
                </a:moveTo>
                <a:lnTo>
                  <a:pt x="657" y="0"/>
                </a:lnTo>
                <a:lnTo>
                  <a:pt x="657" y="273"/>
                </a:lnTo>
                <a:lnTo>
                  <a:pt x="0" y="273"/>
                </a:lnTo>
                <a:lnTo>
                  <a:pt x="0" y="409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40" name="任意多边形 141339"/>
          <p:cNvSpPr/>
          <p:nvPr/>
        </p:nvSpPr>
        <p:spPr>
          <a:xfrm>
            <a:off x="2987675" y="5049838"/>
            <a:ext cx="936625" cy="107950"/>
          </a:xfrm>
          <a:custGeom>
            <a:avLst/>
            <a:gdLst/>
            <a:ahLst/>
            <a:cxnLst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41" name="任意多边形 141340"/>
          <p:cNvSpPr/>
          <p:nvPr/>
        </p:nvSpPr>
        <p:spPr>
          <a:xfrm>
            <a:off x="2987675" y="5876925"/>
            <a:ext cx="936625" cy="107950"/>
          </a:xfrm>
          <a:custGeom>
            <a:avLst/>
            <a:gdLst/>
            <a:ahLst/>
            <a:cxnLst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42" name="直接连接符 141341"/>
          <p:cNvSpPr/>
          <p:nvPr/>
        </p:nvSpPr>
        <p:spPr>
          <a:xfrm flipV="1">
            <a:off x="4535488" y="3392488"/>
            <a:ext cx="2089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41343" name="直接连接符 141342"/>
          <p:cNvSpPr/>
          <p:nvPr/>
        </p:nvSpPr>
        <p:spPr>
          <a:xfrm>
            <a:off x="4535488" y="6381750"/>
            <a:ext cx="2197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41344" name="直接连接符 141343"/>
          <p:cNvSpPr/>
          <p:nvPr/>
        </p:nvSpPr>
        <p:spPr>
          <a:xfrm flipV="1">
            <a:off x="6119813" y="3392488"/>
            <a:ext cx="0" cy="1044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45" name="直接连接符 141344"/>
          <p:cNvSpPr/>
          <p:nvPr/>
        </p:nvSpPr>
        <p:spPr>
          <a:xfrm>
            <a:off x="6119813" y="5192713"/>
            <a:ext cx="0" cy="1189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46" name="文本框 141345"/>
          <p:cNvSpPr txBox="1"/>
          <p:nvPr/>
        </p:nvSpPr>
        <p:spPr>
          <a:xfrm>
            <a:off x="5907088" y="4471988"/>
            <a:ext cx="428625" cy="7207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</a:rPr>
              <a:t>会合期</a:t>
            </a:r>
            <a:endParaRPr lang="zh-CN" altLang="en-US" sz="1600" dirty="0">
              <a:latin typeface="Tahoma" panose="020B0604030504040204" pitchFamily="34" charset="0"/>
            </a:endParaRPr>
          </a:p>
        </p:txBody>
      </p:sp>
      <p:grpSp>
        <p:nvGrpSpPr>
          <p:cNvPr id="141347" name="组合 141346"/>
          <p:cNvGrpSpPr/>
          <p:nvPr/>
        </p:nvGrpSpPr>
        <p:grpSpPr>
          <a:xfrm>
            <a:off x="2987675" y="1808163"/>
            <a:ext cx="1728788" cy="304800"/>
            <a:chOff x="1882" y="1071"/>
            <a:chExt cx="1089" cy="192"/>
          </a:xfrm>
        </p:grpSpPr>
        <p:sp>
          <p:nvSpPr>
            <p:cNvPr id="141348" name="文本框 141347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141349" name="文本框 141348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grpSp>
        <p:nvGrpSpPr>
          <p:cNvPr id="141350" name="组合 141349"/>
          <p:cNvGrpSpPr/>
          <p:nvPr/>
        </p:nvGrpSpPr>
        <p:grpSpPr>
          <a:xfrm>
            <a:off x="3132138" y="3592513"/>
            <a:ext cx="1728787" cy="304800"/>
            <a:chOff x="1882" y="1071"/>
            <a:chExt cx="1089" cy="192"/>
          </a:xfrm>
        </p:grpSpPr>
        <p:sp>
          <p:nvSpPr>
            <p:cNvPr id="141351" name="文本框 141350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141352" name="文本框 141351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grpSp>
        <p:nvGrpSpPr>
          <p:cNvPr id="141353" name="组合 141352"/>
          <p:cNvGrpSpPr/>
          <p:nvPr/>
        </p:nvGrpSpPr>
        <p:grpSpPr>
          <a:xfrm>
            <a:off x="3095625" y="4437063"/>
            <a:ext cx="1728788" cy="304800"/>
            <a:chOff x="1882" y="1071"/>
            <a:chExt cx="1089" cy="180"/>
          </a:xfrm>
        </p:grpSpPr>
        <p:sp>
          <p:nvSpPr>
            <p:cNvPr id="141354" name="文本框 141353"/>
            <p:cNvSpPr txBox="1"/>
            <p:nvPr/>
          </p:nvSpPr>
          <p:spPr>
            <a:xfrm>
              <a:off x="1882" y="1071"/>
              <a:ext cx="182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141355" name="文本框 141354"/>
            <p:cNvSpPr txBox="1"/>
            <p:nvPr/>
          </p:nvSpPr>
          <p:spPr>
            <a:xfrm>
              <a:off x="2789" y="1071"/>
              <a:ext cx="182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grpSp>
        <p:nvGrpSpPr>
          <p:cNvPr id="141356" name="组合 141355"/>
          <p:cNvGrpSpPr/>
          <p:nvPr/>
        </p:nvGrpSpPr>
        <p:grpSpPr>
          <a:xfrm>
            <a:off x="3132138" y="5229225"/>
            <a:ext cx="1728787" cy="304800"/>
            <a:chOff x="1882" y="1071"/>
            <a:chExt cx="1089" cy="192"/>
          </a:xfrm>
        </p:grpSpPr>
        <p:sp>
          <p:nvSpPr>
            <p:cNvPr id="141357" name="文本框 141356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141358" name="文本框 141357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  <a:endParaRPr lang="en-US" altLang="zh-CN" sz="1400">
                <a:latin typeface="Tahoma" panose="020B0604030504040204" pitchFamily="34" charset="0"/>
              </a:endParaRPr>
            </a:p>
          </p:txBody>
        </p:sp>
      </p:grpSp>
      <p:sp>
        <p:nvSpPr>
          <p:cNvPr id="141359" name="直接连接符 141358"/>
          <p:cNvSpPr/>
          <p:nvPr/>
        </p:nvSpPr>
        <p:spPr>
          <a:xfrm>
            <a:off x="3851275" y="17367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10691</Words>
  <Application>WPS 演示</Application>
  <PresentationFormat>在屏幕上显示</PresentationFormat>
  <Paragraphs>1054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Tahoma</vt:lpstr>
      <vt:lpstr>Times New Roman</vt:lpstr>
      <vt:lpstr>Comic Sans MS</vt:lpstr>
      <vt:lpstr>微软雅黑</vt:lpstr>
      <vt:lpstr>Arial Unicode MS</vt:lpstr>
      <vt:lpstr>黑体</vt:lpstr>
      <vt:lpstr>Blends</vt:lpstr>
      <vt:lpstr>4.3.6 会合(Rendezvous)</vt:lpstr>
      <vt:lpstr>会合引入背景—分布系统 </vt:lpstr>
      <vt:lpstr>会合引入背景—分布系统 </vt:lpstr>
      <vt:lpstr>会合引入背景—分布系统</vt:lpstr>
      <vt:lpstr>会合引入背景—分布系统</vt:lpstr>
      <vt:lpstr>会合图示</vt:lpstr>
      <vt:lpstr>会合图示</vt:lpstr>
      <vt:lpstr>Ada同步语句</vt:lpstr>
      <vt:lpstr>Accept语句</vt:lpstr>
      <vt:lpstr>例子--单一资源管理</vt:lpstr>
      <vt:lpstr>Ada同步语句（cont.）</vt:lpstr>
      <vt:lpstr>Select语句语义</vt:lpstr>
      <vt:lpstr>PowerPoint 演示文稿</vt:lpstr>
      <vt:lpstr>4.3.6.2 会合例子--客栈问题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Bounded buffer problem</vt:lpstr>
      <vt:lpstr>Bounded buffer problem</vt:lpstr>
      <vt:lpstr>Bounded buffer problem</vt:lpstr>
      <vt:lpstr>PowerPoint 演示文稿</vt:lpstr>
      <vt:lpstr>读者-写者问题</vt:lpstr>
      <vt:lpstr>读者-写者问题</vt:lpstr>
      <vt:lpstr>读者-写者问题</vt:lpstr>
      <vt:lpstr>读者-写者问题</vt:lpstr>
      <vt:lpstr>4.4 进程高级通讯</vt:lpstr>
      <vt:lpstr>4.4.2 进程通讯模式</vt:lpstr>
      <vt:lpstr>4.4.3 直接方式</vt:lpstr>
      <vt:lpstr>4.4.3 直接方式</vt:lpstr>
      <vt:lpstr>4.4.3.1 有缓冲途径 (消息传递模式,直接方式,非对称形式)</vt:lpstr>
      <vt:lpstr>Message passing, direct, non-symmetric, buffering</vt:lpstr>
      <vt:lpstr>Buffer pool management</vt:lpstr>
      <vt:lpstr>发送-接收原语</vt:lpstr>
      <vt:lpstr>Remarks：</vt:lpstr>
      <vt:lpstr>4.4.3.2 无缓冲途径 (消息传递模式,直接方式,非对称形式)</vt:lpstr>
      <vt:lpstr>4.4.3.2 无缓冲途径</vt:lpstr>
      <vt:lpstr>4.4.3.2 无缓冲途径</vt:lpstr>
      <vt:lpstr>4.4.3.2 无缓冲途径</vt:lpstr>
      <vt:lpstr>4.4.4 间接方式</vt:lpstr>
      <vt:lpstr>4.4.4.1 信箱属于操作系统空间</vt:lpstr>
      <vt:lpstr>信箱通讯</vt:lpstr>
      <vt:lpstr>信箱通讯</vt:lpstr>
      <vt:lpstr>属于操作系统空间的信箱</vt:lpstr>
      <vt:lpstr>UNIX进程高级通讯机制</vt:lpstr>
      <vt:lpstr>UNIX进程高级通讯机制</vt:lpstr>
      <vt:lpstr>UNIX信号通讯机制</vt:lpstr>
      <vt:lpstr>Windows2000/xp的管道</vt:lpstr>
      <vt:lpstr>Windows2000/xp的mailslot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8.3.5 会合（Rendezvous）</dc:title>
  <dc:creator>左万利</dc:creator>
  <cp:lastModifiedBy>Administrator</cp:lastModifiedBy>
  <cp:revision>224</cp:revision>
  <dcterms:created xsi:type="dcterms:W3CDTF">2002-09-17T04:28:00Z</dcterms:created>
  <dcterms:modified xsi:type="dcterms:W3CDTF">2020-02-10T07:55:08Z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