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35"/>
  </p:notesMasterIdLst>
  <p:sldIdLst>
    <p:sldId id="256" r:id="rId4"/>
    <p:sldId id="261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302" r:id="rId20"/>
    <p:sldId id="303" r:id="rId21"/>
    <p:sldId id="304" r:id="rId22"/>
    <p:sldId id="305" r:id="rId23"/>
    <p:sldId id="307" r:id="rId24"/>
    <p:sldId id="308" r:id="rId25"/>
    <p:sldId id="309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257" r:id="rId34"/>
    <p:sldId id="260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6" r:id="rId59"/>
    <p:sldId id="310" r:id="rId60"/>
  </p:sldIdLst>
  <p:sldSz cx="12192000" cy="6858000"/>
  <p:notesSz cx="6858000" cy="9144000"/>
  <p:custDataLst>
    <p:tags r:id="rId6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 jian" initials="kj" lastIdx="1" clrIdx="0"/>
  <p:cmAuthor id="2" name="David G" initials="D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5" Type="http://schemas.openxmlformats.org/officeDocument/2006/relationships/tags" Target="tags/tag101.xml"/><Relationship Id="rId64" Type="http://schemas.openxmlformats.org/officeDocument/2006/relationships/commentAuthors" Target="commentAuthors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3387" y="6558915"/>
            <a:ext cx="1220216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584960" y="795655"/>
            <a:ext cx="10610427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s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665" y="92710"/>
            <a:ext cx="600710" cy="106997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7994015" y="6584950"/>
            <a:ext cx="4194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jelly version 1.4.5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1180" y="291465"/>
            <a:ext cx="1838960" cy="1391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3387" y="6558915"/>
            <a:ext cx="1220216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584960" y="795655"/>
            <a:ext cx="10610427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s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665" y="92710"/>
            <a:ext cx="600710" cy="106997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7994015" y="6584950"/>
            <a:ext cx="4194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jelly version 1.4.5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12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tags" Target="../tags/tag68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14.xml"/><Relationship Id="rId17" Type="http://schemas.openxmlformats.org/officeDocument/2006/relationships/tags" Target="../tags/tag90.xml"/><Relationship Id="rId16" Type="http://schemas.openxmlformats.org/officeDocument/2006/relationships/image" Target="../media/image9.svg"/><Relationship Id="rId15" Type="http://schemas.openxmlformats.org/officeDocument/2006/relationships/image" Target="../media/image8.png"/><Relationship Id="rId14" Type="http://schemas.openxmlformats.org/officeDocument/2006/relationships/image" Target="../media/image7.svg"/><Relationship Id="rId13" Type="http://schemas.openxmlformats.org/officeDocument/2006/relationships/image" Target="../media/image6.png"/><Relationship Id="rId12" Type="http://schemas.openxmlformats.org/officeDocument/2006/relationships/image" Target="../media/image5.svg"/><Relationship Id="rId11" Type="http://schemas.openxmlformats.org/officeDocument/2006/relationships/image" Target="../media/image4.png"/><Relationship Id="rId10" Type="http://schemas.openxmlformats.org/officeDocument/2006/relationships/tags" Target="../tags/tag89.xml"/><Relationship Id="rId1" Type="http://schemas.openxmlformats.org/officeDocument/2006/relationships/tags" Target="../tags/tag8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image" Target="../media/image21.png"/><Relationship Id="rId2" Type="http://schemas.openxmlformats.org/officeDocument/2006/relationships/tags" Target="../tags/tag94.xml"/><Relationship Id="rId14" Type="http://schemas.openxmlformats.org/officeDocument/2006/relationships/notesSlide" Target="../notesSlides/notesSlide26.xml"/><Relationship Id="rId13" Type="http://schemas.openxmlformats.org/officeDocument/2006/relationships/slideLayout" Target="../slideLayouts/slideLayout14.xml"/><Relationship Id="rId12" Type="http://schemas.openxmlformats.org/officeDocument/2006/relationships/image" Target="../media/image24.png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tags" Target="../tags/tag9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18235" y="814705"/>
            <a:ext cx="9799320" cy="1197610"/>
          </a:xfrm>
        </p:spPr>
        <p:txBody>
          <a:bodyPr>
            <a:noAutofit/>
          </a:bodyPr>
          <a:p>
            <a:r>
              <a:rPr lang="zh-CN" altLang="zh-CN" sz="2800"/>
              <a:t>使用绝对路径可以表示出文件系统中任意文件的位置，而使用相对路径只能表示出当前目录内部文件的位置。</a:t>
            </a:r>
            <a:endParaRPr lang="zh-CN" altLang="zh-CN" sz="2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18155" y="2087835"/>
            <a:ext cx="9799200" cy="1472400"/>
          </a:xfrm>
        </p:spPr>
        <p:txBody>
          <a:bodyPr>
            <a:normAutofit lnSpcReduction="10000"/>
          </a:bodyPr>
          <a:p>
            <a:pPr algn="just"/>
            <a:r>
              <a:rPr lang="zh-CN" altLang="en-US"/>
              <a:t>【</a:t>
            </a:r>
            <a:r>
              <a:rPr lang="zh-CN" altLang="en-US">
                <a:solidFill>
                  <a:srgbClr val="FF0000"/>
                </a:solidFill>
              </a:rPr>
              <a:t>错</a:t>
            </a:r>
            <a:r>
              <a:rPr lang="zh-CN" altLang="en-US"/>
              <a:t>】如当前路径为/var/log下，想要到/var/run/下</a:t>
            </a:r>
            <a:endParaRPr lang="zh-CN" altLang="en-US"/>
          </a:p>
          <a:p>
            <a:pPr algn="just"/>
            <a:r>
              <a:rPr lang="zh-CN" altLang="en-US"/>
              <a:t> cd ../run #先退到/var目录，然后进入/var目录下的run目录（也是使用</a:t>
            </a:r>
            <a:r>
              <a:rPr lang="zh-CN" altLang="en-US"/>
              <a:t>相对路径）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43. (判断题,1.5分) 可以使用ls *.*显示当前目录下的所有文件。</a:t>
            </a:r>
            <a:endParaRPr lang="zh-CN" altLang="en-US"/>
          </a:p>
          <a:p>
            <a:r>
              <a:rPr lang="zh-CN" altLang="en-US"/>
              <a:t>A. 对</a:t>
            </a:r>
            <a:endParaRPr lang="zh-CN" altLang="en-US"/>
          </a:p>
          <a:p>
            <a:r>
              <a:rPr lang="zh-CN" altLang="en-US"/>
              <a:t>B. 错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</a:t>
            </a:r>
            <a:r>
              <a:rPr lang="zh-CN" altLang="en-US">
                <a:solidFill>
                  <a:srgbClr val="FF0000"/>
                </a:solidFill>
              </a:rPr>
              <a:t>错</a:t>
            </a:r>
            <a:r>
              <a:rPr lang="zh-CN" altLang="en-US"/>
              <a:t>】只会显示包含</a:t>
            </a:r>
            <a:r>
              <a:rPr lang="en-US" altLang="zh-CN"/>
              <a:t>.</a:t>
            </a:r>
            <a:r>
              <a:rPr lang="zh-CN" altLang="en-US"/>
              <a:t>的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45. (判断题,1.5分) 命令在前台执行时封锁键盘，命令在后台执行时不封锁键盘。</a:t>
            </a:r>
            <a:endParaRPr lang="zh-CN" altLang="en-US"/>
          </a:p>
          <a:p>
            <a:r>
              <a:rPr lang="zh-CN" altLang="en-US"/>
              <a:t>A. 对</a:t>
            </a:r>
            <a:endParaRPr lang="zh-CN" altLang="en-US"/>
          </a:p>
          <a:p>
            <a:r>
              <a:rPr lang="zh-CN" altLang="en-US"/>
              <a:t>B. 错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</a:t>
            </a:r>
            <a:r>
              <a:rPr lang="zh-CN" altLang="en-US">
                <a:solidFill>
                  <a:srgbClr val="FF0000"/>
                </a:solidFill>
              </a:rPr>
              <a:t>对</a:t>
            </a:r>
            <a:r>
              <a:rPr lang="zh-CN" altLang="en-US"/>
              <a:t>】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46. (判断题,1.5分) 通配符[]出现的位置可以没有字符。</a:t>
            </a:r>
            <a:endParaRPr lang="zh-CN" altLang="en-US"/>
          </a:p>
          <a:p>
            <a:r>
              <a:rPr lang="zh-CN" altLang="en-US"/>
              <a:t>A. 对</a:t>
            </a:r>
            <a:endParaRPr lang="zh-CN" altLang="en-US"/>
          </a:p>
          <a:p>
            <a:r>
              <a:rPr lang="zh-CN" altLang="en-US"/>
              <a:t>B. 错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</a:t>
            </a:r>
            <a:r>
              <a:rPr lang="zh-CN" altLang="en-US">
                <a:solidFill>
                  <a:srgbClr val="FF0000"/>
                </a:solidFill>
              </a:rPr>
              <a:t>错</a:t>
            </a:r>
            <a:r>
              <a:rPr lang="zh-CN" altLang="en-US"/>
              <a:t>】答案是 B. 错。在使用通配符`[]`时，</a:t>
            </a:r>
            <a:r>
              <a:rPr lang="zh-CN" altLang="en-US" b="1"/>
              <a:t>`[]`中必须至少包含一个字符</a:t>
            </a:r>
            <a:r>
              <a:rPr lang="zh-CN" altLang="en-US"/>
              <a:t>。这是因为`[]`用于指定一个字符集，其中的字符可以在匹配时任选其一。如果`[]`中没有字符，那么就没有可供选择的字符，因此这是不允许的。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49. (判断题,1.5分) 对于cut命令来说，文本中域默认分隔符是空格。</a:t>
            </a:r>
            <a:endParaRPr lang="zh-CN" altLang="en-US"/>
          </a:p>
          <a:p>
            <a:r>
              <a:rPr lang="zh-CN" altLang="en-US"/>
              <a:t>A. 对</a:t>
            </a:r>
            <a:endParaRPr lang="zh-CN" altLang="en-US"/>
          </a:p>
          <a:p>
            <a:r>
              <a:rPr lang="zh-CN" altLang="en-US"/>
              <a:t>B. 错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</a:t>
            </a:r>
            <a:r>
              <a:rPr lang="zh-CN" altLang="en-US">
                <a:solidFill>
                  <a:srgbClr val="FF0000"/>
                </a:solidFill>
              </a:rPr>
              <a:t>错</a:t>
            </a:r>
            <a:r>
              <a:rPr lang="zh-CN" altLang="en-US"/>
              <a:t>】</a:t>
            </a:r>
            <a:r>
              <a:rPr lang="zh-CN" altLang="en-US"/>
              <a:t>制表符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50. (判断题,1.5分) 用作通配符时，？可以匹配文件名中的0个或者1个字符。</a:t>
            </a:r>
            <a:endParaRPr lang="zh-CN" altLang="en-US"/>
          </a:p>
          <a:p>
            <a:r>
              <a:rPr lang="zh-CN" altLang="en-US"/>
              <a:t>A. 对</a:t>
            </a:r>
            <a:endParaRPr lang="zh-CN" altLang="en-US"/>
          </a:p>
          <a:p>
            <a:r>
              <a:rPr lang="zh-CN" altLang="en-US"/>
              <a:t>B. 错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</a:t>
            </a:r>
            <a:r>
              <a:rPr lang="zh-CN" altLang="en-US">
                <a:solidFill>
                  <a:srgbClr val="FF0000"/>
                </a:solidFill>
              </a:rPr>
              <a:t>错</a:t>
            </a:r>
            <a:r>
              <a:rPr lang="zh-CN" altLang="en-US"/>
              <a:t>】</a:t>
            </a:r>
            <a:r>
              <a:rPr lang="zh-CN" altLang="en-US"/>
              <a:t>只能匹配一个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52. (判断题,1.5分) more命令可以分页查看文本文件，但是不能向前翻页。</a:t>
            </a:r>
            <a:endParaRPr lang="zh-CN" altLang="en-US"/>
          </a:p>
          <a:p>
            <a:r>
              <a:rPr lang="zh-CN" altLang="en-US"/>
              <a:t>A. 对</a:t>
            </a:r>
            <a:endParaRPr lang="zh-CN" altLang="en-US"/>
          </a:p>
          <a:p>
            <a:r>
              <a:rPr lang="zh-CN" altLang="en-US"/>
              <a:t>B. 错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</a:t>
            </a:r>
            <a:r>
              <a:rPr lang="zh-CN" altLang="en-US">
                <a:solidFill>
                  <a:srgbClr val="FF0000"/>
                </a:solidFill>
              </a:rPr>
              <a:t>对</a:t>
            </a:r>
            <a:r>
              <a:rPr lang="zh-CN" altLang="en-US"/>
              <a:t>】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55. (判断题,1.5分) 使用ln命令为文件filea创建链接文件，filea的索引节点号不变，但文件的数据会被复制一次。</a:t>
            </a:r>
            <a:endParaRPr lang="zh-CN" altLang="en-US"/>
          </a:p>
          <a:p>
            <a:r>
              <a:rPr lang="zh-CN" altLang="en-US"/>
              <a:t>A. 对</a:t>
            </a:r>
            <a:endParaRPr lang="zh-CN" altLang="en-US"/>
          </a:p>
          <a:p>
            <a:r>
              <a:rPr lang="zh-CN" altLang="en-US"/>
              <a:t>B. 错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</a:t>
            </a:r>
            <a:r>
              <a:rPr lang="zh-CN" altLang="en-US">
                <a:solidFill>
                  <a:srgbClr val="FF0000"/>
                </a:solidFill>
              </a:rPr>
              <a:t>错</a:t>
            </a:r>
            <a:r>
              <a:rPr lang="zh-CN" altLang="en-US"/>
              <a:t>】答案是 **B. 错**。使用`ln`命令为文件`filea`创建链接文件时，`filea`的索引节点号（inode）不会改变，而且文件的数据**不会**被复制¹²⁴。无论是创建硬链接还是软链接，都不会复制文件的数据。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22. (多选题,2.9分) 下面哪个用于算数计算的expr表达式是正确的（）。</a:t>
            </a:r>
            <a:endParaRPr lang="zh-CN" altLang="en-US"/>
          </a:p>
          <a:p>
            <a:r>
              <a:rPr lang="zh-CN" altLang="en-US"/>
              <a:t>A. expr 1 + 1</a:t>
            </a:r>
            <a:endParaRPr lang="zh-CN" altLang="en-US"/>
          </a:p>
          <a:p>
            <a:r>
              <a:rPr lang="zh-CN" altLang="en-US"/>
              <a:t>B. expr x  \*  2</a:t>
            </a:r>
            <a:endParaRPr lang="zh-CN" altLang="en-US"/>
          </a:p>
          <a:p>
            <a:r>
              <a:rPr lang="zh-CN" altLang="en-US"/>
              <a:t>C. expr $x  \%  2</a:t>
            </a:r>
            <a:endParaRPr lang="zh-CN" altLang="en-US"/>
          </a:p>
          <a:p>
            <a:r>
              <a:rPr lang="zh-CN" altLang="en-US"/>
              <a:t>D. expr 1+1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</a:t>
            </a:r>
            <a:r>
              <a:rPr lang="en-US" altLang="zh-CN"/>
              <a:t>AC</a:t>
            </a:r>
            <a:r>
              <a:rPr lang="zh-CN" altLang="en-US"/>
              <a:t>】</a:t>
            </a:r>
            <a:r>
              <a:rPr lang="en-US" altLang="zh-CN"/>
              <a:t>expr</a:t>
            </a:r>
            <a:r>
              <a:rPr lang="zh-CN" altLang="en-US"/>
              <a:t>下符号左右要有空格，参数只能是整数，使用变量需要使用</a:t>
            </a:r>
            <a:r>
              <a:rPr lang="en-US" altLang="zh-CN"/>
              <a:t>$</a:t>
            </a:r>
            <a:r>
              <a:rPr lang="zh-CN" altLang="en-US"/>
              <a:t>取值，</a:t>
            </a:r>
            <a:r>
              <a:rPr lang="en-US" altLang="zh-CN"/>
              <a:t>\*</a:t>
            </a:r>
            <a:r>
              <a:rPr lang="zh-CN" altLang="en-US"/>
              <a:t>和</a:t>
            </a:r>
            <a:r>
              <a:rPr lang="en-US" altLang="zh-CN"/>
              <a:t>\%</a:t>
            </a:r>
            <a:r>
              <a:rPr lang="zh-CN" altLang="en-US"/>
              <a:t>分别是乘号和</a:t>
            </a:r>
            <a:r>
              <a:rPr lang="zh-CN" altLang="en-US"/>
              <a:t>取余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28. (多选题,2.9分) 已知用户所在的工作目录不在PATH变量保存的路径中，用户对工作目录中的脚本won有执行权限，那么能够执行脚本won的命令有（）。</a:t>
            </a:r>
            <a:endParaRPr lang="zh-CN" altLang="en-US"/>
          </a:p>
          <a:p>
            <a:r>
              <a:rPr lang="zh-CN" altLang="en-US"/>
              <a:t>A. .  won</a:t>
            </a:r>
            <a:endParaRPr lang="zh-CN" altLang="en-US"/>
          </a:p>
          <a:p>
            <a:r>
              <a:rPr lang="zh-CN" altLang="en-US"/>
              <a:t>B. won</a:t>
            </a:r>
            <a:endParaRPr lang="zh-CN" altLang="en-US"/>
          </a:p>
          <a:p>
            <a:r>
              <a:rPr lang="zh-CN" altLang="en-US"/>
              <a:t>C. bash won</a:t>
            </a:r>
            <a:endParaRPr lang="zh-CN" altLang="en-US"/>
          </a:p>
          <a:p>
            <a:r>
              <a:rPr lang="zh-CN" altLang="en-US"/>
              <a:t>D. ./won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</a:t>
            </a:r>
            <a:r>
              <a:rPr lang="en-US" altLang="zh-CN">
                <a:solidFill>
                  <a:srgbClr val="FF0000"/>
                </a:solidFill>
              </a:rPr>
              <a:t>ACD</a:t>
            </a:r>
            <a:r>
              <a:rPr lang="zh-CN" altLang="en-US"/>
              <a:t>】在这个情况下，用户可以使用以下命令来执行脚本won：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A. . won：这个命令会在当前shell中执行脚本，而不是创建一个新的shell。这意味着脚本中的任何变量或设置都将影响当前shell的环境。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C. bash won：这个命令会启动一个新的bash shell来执行脚本。这意味着脚本中的任何变量或设置都不会影响当前shell的环境。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D. ./won：这个命令会在当前目录（.）下执行名为won的脚本。这是在当前目录下执行脚本的常用方法。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33. (判断题,2.0分) test是shell外部命令，它计算作为其参数的表达式的真假</a:t>
            </a:r>
            <a:endParaRPr lang="zh-CN" altLang="en-US"/>
          </a:p>
          <a:p>
            <a:r>
              <a:rPr lang="zh-CN" altLang="en-US"/>
              <a:t>A. 对</a:t>
            </a:r>
            <a:endParaRPr lang="zh-CN" altLang="en-US"/>
          </a:p>
          <a:p>
            <a:r>
              <a:rPr lang="zh-CN" altLang="en-US"/>
              <a:t>B. 错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</a:t>
            </a:r>
            <a:r>
              <a:rPr lang="zh-CN" altLang="en-US">
                <a:solidFill>
                  <a:srgbClr val="FF0000"/>
                </a:solidFill>
              </a:rPr>
              <a:t>错</a:t>
            </a:r>
            <a:r>
              <a:rPr lang="zh-CN" altLang="en-US"/>
              <a:t>】</a:t>
            </a:r>
            <a:r>
              <a:rPr lang="en-US" altLang="zh-CN"/>
              <a:t>test</a:t>
            </a:r>
            <a:r>
              <a:rPr lang="zh-CN" altLang="en-US"/>
              <a:t>是</a:t>
            </a:r>
            <a:r>
              <a:rPr lang="zh-CN" altLang="en-US"/>
              <a:t>内置命令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在Linux系统中，~符号代表当前用户的主目录。例如，如果你的用户名是david，那么~就代表/home/david（这通常是普通用户的主目录的位置）。对于root用户来说，~代表/root。</a:t>
            </a:r>
            <a:endParaRPr lang="zh-CN" altLang="en-US"/>
          </a:p>
          <a:p>
            <a:r>
              <a:rPr lang="zh-CN" altLang="en-US"/>
              <a:t>你也可以在~后面加上其他用户名来表示其他用户的主目录。例如，</a:t>
            </a:r>
            <a:r>
              <a:rPr lang="zh-CN" altLang="en-US" b="1"/>
              <a:t>~david就代表david用户的主目录。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34. (判断题,2.0分) shell脚本是一个二进制文件，包含一系列shell命令。</a:t>
            </a:r>
            <a:endParaRPr lang="zh-CN" altLang="en-US"/>
          </a:p>
          <a:p>
            <a:r>
              <a:rPr lang="zh-CN" altLang="en-US"/>
              <a:t>A. 对</a:t>
            </a:r>
            <a:endParaRPr lang="zh-CN" altLang="en-US"/>
          </a:p>
          <a:p>
            <a:r>
              <a:rPr lang="zh-CN" altLang="en-US"/>
              <a:t>B. 错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</a:t>
            </a:r>
            <a:r>
              <a:rPr lang="zh-CN" altLang="en-US">
                <a:solidFill>
                  <a:srgbClr val="FF0000"/>
                </a:solidFill>
              </a:rPr>
              <a:t>错</a:t>
            </a:r>
            <a:r>
              <a:rPr lang="zh-CN" altLang="en-US"/>
              <a:t>】</a:t>
            </a:r>
            <a:r>
              <a:rPr lang="en-US" altLang="zh-CN"/>
              <a:t>shell</a:t>
            </a:r>
            <a:r>
              <a:rPr lang="zh-CN" altLang="en-US"/>
              <a:t>脚本是</a:t>
            </a:r>
            <a:r>
              <a:rPr lang="zh-CN" altLang="en-US"/>
              <a:t>文本文件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44. (判断题,2.0分) 使用 . 和sh命令执行脚本时，也需要用户对脚本有执行权限，才能执行。</a:t>
            </a:r>
            <a:endParaRPr lang="zh-CN" altLang="en-US"/>
          </a:p>
          <a:p>
            <a:r>
              <a:rPr lang="zh-CN" altLang="en-US"/>
              <a:t>A. 对</a:t>
            </a:r>
            <a:endParaRPr lang="zh-CN" altLang="en-US"/>
          </a:p>
          <a:p>
            <a:r>
              <a:rPr lang="zh-CN" altLang="en-US"/>
              <a:t>B. 错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</a:t>
            </a:r>
            <a:r>
              <a:rPr lang="zh-CN" altLang="en-US">
                <a:solidFill>
                  <a:srgbClr val="FF0000"/>
                </a:solidFill>
              </a:rPr>
              <a:t>错</a:t>
            </a:r>
            <a:r>
              <a:rPr lang="zh-CN" altLang="en-US"/>
              <a:t>】使用.或sh命令执行脚本时，不需要用户对脚本有执行权限。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45. (判断题,2.0分) 在chmod命令中，使用=为用户赋予权限，会先将用户原有权限清除，再赋予新权限。</a:t>
            </a:r>
            <a:endParaRPr lang="zh-CN" altLang="en-US"/>
          </a:p>
          <a:p>
            <a:r>
              <a:rPr lang="zh-CN" altLang="en-US"/>
              <a:t>A. 对</a:t>
            </a:r>
            <a:endParaRPr lang="zh-CN" altLang="en-US"/>
          </a:p>
          <a:p>
            <a:r>
              <a:rPr lang="zh-CN" altLang="en-US"/>
              <a:t>B. 错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</a:t>
            </a:r>
            <a:r>
              <a:rPr lang="zh-CN" altLang="en-US">
                <a:solidFill>
                  <a:srgbClr val="FF0000"/>
                </a:solidFill>
              </a:rPr>
              <a:t>对</a:t>
            </a:r>
            <a:r>
              <a:rPr lang="zh-CN" altLang="en-US"/>
              <a:t>】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24. (多选题,3.7分)</a:t>
            </a:r>
            <a:endParaRPr lang="zh-CN" altLang="en-US"/>
          </a:p>
          <a:p>
            <a:r>
              <a:rPr lang="zh-CN" altLang="en-US"/>
              <a:t>make命令通过makefile文件编译所对应的源码程序，makefile文件内容的组成部分包括（）</a:t>
            </a:r>
            <a:endParaRPr lang="zh-CN" altLang="en-US"/>
          </a:p>
          <a:p>
            <a:r>
              <a:rPr lang="zh-CN" altLang="en-US"/>
              <a:t>A. 命令</a:t>
            </a:r>
            <a:endParaRPr lang="zh-CN" altLang="en-US"/>
          </a:p>
          <a:p>
            <a:r>
              <a:rPr lang="zh-CN" altLang="en-US"/>
              <a:t>B. 目标</a:t>
            </a:r>
            <a:endParaRPr lang="zh-CN" altLang="en-US"/>
          </a:p>
          <a:p>
            <a:r>
              <a:rPr lang="zh-CN" altLang="en-US"/>
              <a:t>C. 依赖文件</a:t>
            </a:r>
            <a:endParaRPr lang="zh-CN" altLang="en-US"/>
          </a:p>
          <a:p>
            <a:r>
              <a:rPr lang="zh-CN" altLang="en-US"/>
              <a:t>D. 版本号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</a:t>
            </a:r>
            <a:r>
              <a:rPr lang="en-US" altLang="zh-CN">
                <a:solidFill>
                  <a:srgbClr val="FF0000"/>
                </a:solidFill>
              </a:rPr>
              <a:t>ABC</a:t>
            </a:r>
            <a:r>
              <a:rPr lang="zh-CN" altLang="en-US"/>
              <a:t>】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28. (多选题,3.7分) 已知kill命令的15号信号名为SIGTERM，下面向5025号进程发送15号信号的命令有（）。</a:t>
            </a:r>
            <a:endParaRPr lang="zh-CN" altLang="en-US"/>
          </a:p>
          <a:p>
            <a:r>
              <a:rPr lang="zh-CN" altLang="en-US"/>
              <a:t>A. kill -15 5025</a:t>
            </a:r>
            <a:endParaRPr lang="zh-CN" altLang="en-US"/>
          </a:p>
          <a:p>
            <a:r>
              <a:rPr lang="zh-CN" altLang="en-US"/>
              <a:t>B. kill 15 5025</a:t>
            </a:r>
            <a:endParaRPr lang="zh-CN" altLang="en-US"/>
          </a:p>
          <a:p>
            <a:r>
              <a:rPr lang="zh-CN" altLang="en-US"/>
              <a:t>C. kill -SIGTERM 5025</a:t>
            </a:r>
            <a:endParaRPr lang="zh-CN" altLang="en-US"/>
          </a:p>
          <a:p>
            <a:r>
              <a:rPr lang="zh-CN" altLang="en-US"/>
              <a:t>D. kill  5025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</a:t>
            </a:r>
            <a:r>
              <a:rPr lang="en-US" altLang="zh-CN">
                <a:solidFill>
                  <a:srgbClr val="FF0000"/>
                </a:solidFill>
              </a:rPr>
              <a:t>ACD</a:t>
            </a:r>
            <a:r>
              <a:rPr lang="zh-CN" altLang="en-US"/>
              <a:t>】在Linux中，kill命令用于向指定的进程发送信号。如果kill命令没有指定信号，那么它会默认发送15号信号（SIGTERM），这个信号可以被进程捕获，使得进程在退出之前可以清理并释放资源123456。所以，kill 5025命令实际上是向进程号为5025的进程发送了15号信号。因此，选项A（kill -15 5025）、选项C（kill -SIGTERM 5025）和选项D（kill 5025）都可以向5025号进程发送15号信号。希望这个答案对你有所帮助！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32. (多选题,3.7分) 查看系统中所有进程的状态，可以使用命令（）。</a:t>
            </a:r>
            <a:endParaRPr lang="zh-CN" altLang="en-US"/>
          </a:p>
          <a:p>
            <a:r>
              <a:rPr lang="zh-CN" altLang="en-US"/>
              <a:t>A. ps -ef</a:t>
            </a:r>
            <a:endParaRPr lang="zh-CN" altLang="en-US"/>
          </a:p>
          <a:p>
            <a:r>
              <a:rPr lang="zh-CN" altLang="en-US"/>
              <a:t>B. ps aux</a:t>
            </a:r>
            <a:endParaRPr lang="zh-CN" altLang="en-US"/>
          </a:p>
          <a:p>
            <a:r>
              <a:rPr lang="zh-CN" altLang="en-US"/>
              <a:t>C. ps</a:t>
            </a:r>
            <a:endParaRPr lang="zh-CN" altLang="en-US"/>
          </a:p>
          <a:p>
            <a:r>
              <a:rPr lang="zh-CN" altLang="en-US"/>
              <a:t>D. ps ef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</a:t>
            </a:r>
            <a:r>
              <a:rPr lang="en-US" altLang="zh-CN">
                <a:solidFill>
                  <a:srgbClr val="FF0000"/>
                </a:solidFill>
              </a:rPr>
              <a:t>AB</a:t>
            </a:r>
            <a:r>
              <a:rPr lang="zh-CN" altLang="en-US"/>
              <a:t>】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34. (多选题,3.7分) 系统中的第二块sata硬盘在/dev目录中的文件名是（）。</a:t>
            </a:r>
            <a:endParaRPr lang="zh-CN" altLang="en-US"/>
          </a:p>
          <a:p>
            <a:r>
              <a:rPr lang="zh-CN" altLang="en-US"/>
              <a:t>A. sda</a:t>
            </a:r>
            <a:endParaRPr lang="zh-CN" altLang="en-US"/>
          </a:p>
          <a:p>
            <a:r>
              <a:rPr lang="zh-CN" altLang="en-US"/>
              <a:t>B. vdb</a:t>
            </a:r>
            <a:endParaRPr lang="zh-CN" altLang="en-US"/>
          </a:p>
          <a:p>
            <a:r>
              <a:rPr lang="zh-CN" altLang="en-US"/>
              <a:t>C. vda</a:t>
            </a:r>
            <a:endParaRPr lang="zh-CN" altLang="en-US"/>
          </a:p>
          <a:p>
            <a:r>
              <a:rPr lang="zh-CN" altLang="en-US"/>
              <a:t>D. sdb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</a:t>
            </a:r>
            <a:r>
              <a:rPr lang="en-US" altLang="zh-CN">
                <a:solidFill>
                  <a:srgbClr val="FF0000"/>
                </a:solidFill>
              </a:rPr>
              <a:t>D</a:t>
            </a:r>
            <a:r>
              <a:rPr lang="zh-CN" altLang="en-US"/>
              <a:t>】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35. (多选题,3.7分) 在 openEuler 中，适用于某个使用bash shell的用户的局部性用户配置文件有（）。</a:t>
            </a:r>
            <a:endParaRPr lang="zh-CN" altLang="en-US"/>
          </a:p>
          <a:p>
            <a:r>
              <a:rPr lang="zh-CN" altLang="en-US"/>
              <a:t>A. ~/.bashrc</a:t>
            </a:r>
            <a:endParaRPr lang="zh-CN" altLang="en-US"/>
          </a:p>
          <a:p>
            <a:r>
              <a:rPr lang="zh-CN" altLang="en-US"/>
              <a:t>B. /etc/profile</a:t>
            </a:r>
            <a:endParaRPr lang="zh-CN" altLang="en-US"/>
          </a:p>
          <a:p>
            <a:r>
              <a:rPr lang="zh-CN" altLang="en-US"/>
              <a:t>C. ~/.bash_profile</a:t>
            </a:r>
            <a:endParaRPr lang="zh-CN" altLang="en-US"/>
          </a:p>
          <a:p>
            <a:r>
              <a:rPr lang="zh-CN" altLang="en-US"/>
              <a:t>D. ~/.bash_logout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</a:t>
            </a:r>
            <a:r>
              <a:rPr lang="en-US" altLang="zh-CN">
                <a:solidFill>
                  <a:srgbClr val="FF0000"/>
                </a:solidFill>
              </a:rPr>
              <a:t>ACD</a:t>
            </a:r>
            <a:r>
              <a:rPr lang="zh-CN" altLang="en-US"/>
              <a:t>】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36. (判断题,1.5分) 目录执行权限的含义是用户可以执行目录中的程序。</a:t>
            </a:r>
            <a:endParaRPr lang="zh-CN" altLang="en-US"/>
          </a:p>
          <a:p>
            <a:r>
              <a:rPr lang="zh-CN" altLang="en-US"/>
              <a:t>A. 对</a:t>
            </a:r>
            <a:endParaRPr lang="zh-CN" altLang="en-US"/>
          </a:p>
          <a:p>
            <a:r>
              <a:rPr lang="zh-CN" altLang="en-US"/>
              <a:t>B. 错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</a:t>
            </a:r>
            <a:r>
              <a:rPr lang="zh-CN" altLang="en-US">
                <a:solidFill>
                  <a:srgbClr val="FF0000"/>
                </a:solidFill>
              </a:rPr>
              <a:t>错</a:t>
            </a:r>
            <a:r>
              <a:rPr lang="zh-CN" altLang="en-US"/>
              <a:t>】B. 错。在Linux中，目录的执行权限（x）表示用户可以进入该目录。这并不意味着用户可以执行目录中的程序，执行目录中的程序需要该程序文件具有执行权限。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38. (判断题,1.5分) make若没有指定目标，默认实现makefile文件的第一个目标，然后退出；编译时只能指定一个实现目标。</a:t>
            </a:r>
            <a:endParaRPr lang="zh-CN" altLang="en-US"/>
          </a:p>
          <a:p>
            <a:r>
              <a:rPr lang="zh-CN" altLang="en-US"/>
              <a:t>A. 对</a:t>
            </a:r>
            <a:endParaRPr lang="zh-CN" altLang="en-US"/>
          </a:p>
          <a:p>
            <a:r>
              <a:rPr lang="zh-CN" altLang="en-US"/>
              <a:t>B. 错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</a:t>
            </a:r>
            <a:r>
              <a:rPr lang="zh-CN" altLang="en-US">
                <a:solidFill>
                  <a:srgbClr val="FF0000"/>
                </a:solidFill>
              </a:rPr>
              <a:t>错</a:t>
            </a:r>
            <a:r>
              <a:rPr lang="zh-CN" altLang="en-US"/>
              <a:t>】B. 错。make命令如果没有指定目标，默认会实现makefile文件的第一个目标，然后退出。这是正确的。然而，编译时可以指定多个实现目标。例如，如果你的Makefile中有多个目标，你可以在make命令后面列出你想要编译的所有目标，make会依次编译这些目标。所以，这个陈述的第二部分是错误的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dir是当前目录中的一个目录，当前目录中不存在目录dir1，mv dir dir1命令执行的结果是目录dir被移动到目录dir1中。</a:t>
            </a:r>
            <a:endParaRPr lang="zh-CN" altLang="en-US"/>
          </a:p>
          <a:p>
            <a:r>
              <a:rPr lang="zh-CN" altLang="en-US"/>
              <a:t>A. 对</a:t>
            </a:r>
            <a:endParaRPr lang="zh-CN" altLang="en-US"/>
          </a:p>
          <a:p>
            <a:r>
              <a:rPr lang="zh-CN" altLang="en-US"/>
              <a:t>B. 错</a:t>
            </a:r>
            <a:endParaRPr lang="zh-CN" altLang="en-US"/>
          </a:p>
          <a:p>
            <a:r>
              <a:rPr lang="zh-CN" altLang="en-US"/>
              <a:t>【</a:t>
            </a:r>
            <a:r>
              <a:rPr lang="zh-CN" altLang="en-US">
                <a:solidFill>
                  <a:srgbClr val="FF0000"/>
                </a:solidFill>
              </a:rPr>
              <a:t>错</a:t>
            </a:r>
            <a:r>
              <a:rPr lang="zh-CN" altLang="en-US"/>
              <a:t>】相当于</a:t>
            </a:r>
            <a:r>
              <a:rPr lang="zh-CN" altLang="en-US"/>
              <a:t>改名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45. (判断题,1.5分) ps命令不带选项，显示所有终端用户活动进程的状态。</a:t>
            </a:r>
            <a:endParaRPr lang="zh-CN" altLang="en-US"/>
          </a:p>
          <a:p>
            <a:r>
              <a:rPr lang="zh-CN" altLang="en-US"/>
              <a:t>A. 对</a:t>
            </a:r>
            <a:endParaRPr lang="zh-CN" altLang="en-US"/>
          </a:p>
          <a:p>
            <a:r>
              <a:rPr lang="zh-CN" altLang="en-US"/>
              <a:t>B. 错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</a:t>
            </a:r>
            <a:r>
              <a:rPr lang="zh-CN" altLang="en-US">
                <a:solidFill>
                  <a:srgbClr val="FF0000"/>
                </a:solidFill>
              </a:rPr>
              <a:t>错</a:t>
            </a:r>
            <a:r>
              <a:rPr lang="zh-CN" altLang="en-US"/>
              <a:t>】B. 错。ps命令不带任何参数时，只显示当前终端中的进程，而不是所有终端用户活动进程的状态。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228218" y="2149347"/>
            <a:ext cx="210181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84674" y="2158056"/>
            <a:ext cx="1316172" cy="3764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584325" y="245110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操作命令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8485" y="2158056"/>
            <a:ext cx="814697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drw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-r--r--    2  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david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student   48    Jun 25  12:28     memos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03954" y="1368232"/>
            <a:ext cx="1806575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选项：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-l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PA-矩形 6"/>
          <p:cNvSpPr/>
          <p:nvPr>
            <p:custDataLst>
              <p:tags r:id="rId1"/>
            </p:custDataLst>
          </p:nvPr>
        </p:nvSpPr>
        <p:spPr>
          <a:xfrm>
            <a:off x="3673568" y="1368232"/>
            <a:ext cx="5497924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以长格式显示文件详细信息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84674" y="2744603"/>
            <a:ext cx="1316172" cy="5797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第一列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184674" y="3535680"/>
            <a:ext cx="1882229" cy="496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个字符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PA-矩形 6"/>
          <p:cNvSpPr/>
          <p:nvPr>
            <p:custDataLst>
              <p:tags r:id="rId2"/>
            </p:custDataLst>
          </p:nvPr>
        </p:nvSpPr>
        <p:spPr>
          <a:xfrm>
            <a:off x="4214950" y="3508061"/>
            <a:ext cx="5557296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文件类型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168485" y="4166326"/>
          <a:ext cx="760349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195"/>
                <a:gridCol w="62972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字符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     代表文件类型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PA-文本框 19"/>
          <p:cNvSpPr txBox="1"/>
          <p:nvPr>
            <p:custDataLst>
              <p:tags r:id="rId3"/>
            </p:custDataLst>
          </p:nvPr>
        </p:nvSpPr>
        <p:spPr>
          <a:xfrm>
            <a:off x="2549839" y="4543819"/>
            <a:ext cx="4528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PA-文本框 20"/>
          <p:cNvSpPr txBox="1"/>
          <p:nvPr>
            <p:custDataLst>
              <p:tags r:id="rId4"/>
            </p:custDataLst>
          </p:nvPr>
        </p:nvSpPr>
        <p:spPr>
          <a:xfrm>
            <a:off x="2549839" y="4961764"/>
            <a:ext cx="4528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PA-文本框 21"/>
          <p:cNvSpPr txBox="1"/>
          <p:nvPr>
            <p:custDataLst>
              <p:tags r:id="rId5"/>
            </p:custDataLst>
          </p:nvPr>
        </p:nvSpPr>
        <p:spPr>
          <a:xfrm>
            <a:off x="2549839" y="5401129"/>
            <a:ext cx="4528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PA-文本框 22"/>
          <p:cNvSpPr txBox="1"/>
          <p:nvPr>
            <p:custDataLst>
              <p:tags r:id="rId6"/>
            </p:custDataLst>
          </p:nvPr>
        </p:nvSpPr>
        <p:spPr>
          <a:xfrm>
            <a:off x="2549839" y="5735441"/>
            <a:ext cx="4528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PA-文本框 23"/>
          <p:cNvSpPr txBox="1"/>
          <p:nvPr>
            <p:custDataLst>
              <p:tags r:id="rId7"/>
            </p:custDataLst>
          </p:nvPr>
        </p:nvSpPr>
        <p:spPr>
          <a:xfrm>
            <a:off x="2549839" y="6198175"/>
            <a:ext cx="4528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l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PA-文本框 24"/>
          <p:cNvSpPr txBox="1"/>
          <p:nvPr>
            <p:custDataLst>
              <p:tags r:id="rId8"/>
            </p:custDataLst>
          </p:nvPr>
        </p:nvSpPr>
        <p:spPr>
          <a:xfrm>
            <a:off x="3927563" y="4579518"/>
            <a:ext cx="182879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目录文件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PA-文本框 25"/>
          <p:cNvSpPr txBox="1"/>
          <p:nvPr>
            <p:custDataLst>
              <p:tags r:id="rId9"/>
            </p:custDataLst>
          </p:nvPr>
        </p:nvSpPr>
        <p:spPr>
          <a:xfrm>
            <a:off x="3940626" y="5360088"/>
            <a:ext cx="182879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块设备文件</a:t>
            </a:r>
            <a:endParaRPr lang="zh-CN" altLang="en-US" dirty="0"/>
          </a:p>
        </p:txBody>
      </p:sp>
      <p:sp>
        <p:nvSpPr>
          <p:cNvPr id="27" name="PA-文本框 26"/>
          <p:cNvSpPr txBox="1"/>
          <p:nvPr>
            <p:custDataLst>
              <p:tags r:id="rId10"/>
            </p:custDataLst>
          </p:nvPr>
        </p:nvSpPr>
        <p:spPr>
          <a:xfrm>
            <a:off x="3927562" y="5766219"/>
            <a:ext cx="182879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字符设备文件</a:t>
            </a:r>
            <a:endParaRPr lang="zh-CN" altLang="en-US" dirty="0"/>
          </a:p>
        </p:txBody>
      </p:sp>
      <p:sp>
        <p:nvSpPr>
          <p:cNvPr id="28" name="PA-文本框 27"/>
          <p:cNvSpPr txBox="1"/>
          <p:nvPr>
            <p:custDataLst>
              <p:tags r:id="rId11"/>
            </p:custDataLst>
          </p:nvPr>
        </p:nvSpPr>
        <p:spPr>
          <a:xfrm>
            <a:off x="3910153" y="6181654"/>
            <a:ext cx="182879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链接文件</a:t>
            </a:r>
            <a:endParaRPr lang="zh-CN" altLang="en-US" dirty="0"/>
          </a:p>
        </p:txBody>
      </p:sp>
      <p:sp>
        <p:nvSpPr>
          <p:cNvPr id="35" name="PA-文本框 34"/>
          <p:cNvSpPr txBox="1"/>
          <p:nvPr>
            <p:custDataLst>
              <p:tags r:id="rId12"/>
            </p:custDataLst>
          </p:nvPr>
        </p:nvSpPr>
        <p:spPr>
          <a:xfrm>
            <a:off x="3917913" y="4980476"/>
            <a:ext cx="182879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普通文件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561806" y="2742564"/>
            <a:ext cx="6210439" cy="57975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文件类型及权限设置，共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个字符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3" grpId="0" bldLvl="0" animBg="1"/>
      <p:bldP spid="3" grpId="1" bldLvl="0" animBg="1"/>
      <p:bldP spid="6" grpId="0"/>
      <p:bldP spid="4" grpId="0" bldLvl="0" animBg="1"/>
      <p:bldP spid="14" grpId="0" bldLvl="0" animBg="1"/>
      <p:bldP spid="16" grpId="0" bldLvl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5" grpId="0"/>
      <p:bldP spid="29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3630" y="2152063"/>
            <a:ext cx="320094" cy="4164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805271" y="2195206"/>
            <a:ext cx="320094" cy="3636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427330" y="2168439"/>
            <a:ext cx="434063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421168" y="2203335"/>
            <a:ext cx="1012556" cy="3737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59448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目录命令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8485" y="2175471"/>
            <a:ext cx="814697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drw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-r--r--    2  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david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student   48    Jun 25  12:28     memos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84674" y="1368232"/>
            <a:ext cx="1806575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选项：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-l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PA-矩形 6"/>
          <p:cNvSpPr/>
          <p:nvPr>
            <p:custDataLst>
              <p:tags r:id="rId1"/>
            </p:custDataLst>
          </p:nvPr>
        </p:nvSpPr>
        <p:spPr>
          <a:xfrm>
            <a:off x="4354288" y="1368232"/>
            <a:ext cx="5085805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长格式显示文件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84400" y="2717165"/>
            <a:ext cx="2155190" cy="4965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2-10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个字符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PA-矩形 6"/>
          <p:cNvSpPr/>
          <p:nvPr>
            <p:custDataLst>
              <p:tags r:id="rId2"/>
            </p:custDataLst>
          </p:nvPr>
        </p:nvSpPr>
        <p:spPr>
          <a:xfrm>
            <a:off x="4339594" y="2672036"/>
            <a:ext cx="5144042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用户权限设置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168485" y="4577549"/>
          <a:ext cx="760349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195"/>
                <a:gridCol w="62972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字符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     代表文件类型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PA-文本框 20"/>
          <p:cNvSpPr txBox="1"/>
          <p:nvPr>
            <p:custDataLst>
              <p:tags r:id="rId4"/>
            </p:custDataLst>
          </p:nvPr>
        </p:nvSpPr>
        <p:spPr>
          <a:xfrm>
            <a:off x="2550474" y="4957954"/>
            <a:ext cx="4528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r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PA-文本框 21"/>
          <p:cNvSpPr txBox="1"/>
          <p:nvPr>
            <p:custDataLst>
              <p:tags r:id="rId5"/>
            </p:custDataLst>
          </p:nvPr>
        </p:nvSpPr>
        <p:spPr>
          <a:xfrm>
            <a:off x="2505389" y="5356679"/>
            <a:ext cx="4528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w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PA-文本框 22"/>
          <p:cNvSpPr txBox="1"/>
          <p:nvPr>
            <p:custDataLst>
              <p:tags r:id="rId6"/>
            </p:custDataLst>
          </p:nvPr>
        </p:nvSpPr>
        <p:spPr>
          <a:xfrm>
            <a:off x="2549839" y="5735441"/>
            <a:ext cx="4528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x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PA-文本框 23"/>
          <p:cNvSpPr txBox="1"/>
          <p:nvPr>
            <p:custDataLst>
              <p:tags r:id="rId7"/>
            </p:custDataLst>
          </p:nvPr>
        </p:nvSpPr>
        <p:spPr>
          <a:xfrm>
            <a:off x="2549839" y="6198175"/>
            <a:ext cx="4528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PA-文本框 25"/>
          <p:cNvSpPr txBox="1"/>
          <p:nvPr>
            <p:custDataLst>
              <p:tags r:id="rId8"/>
            </p:custDataLst>
          </p:nvPr>
        </p:nvSpPr>
        <p:spPr>
          <a:xfrm>
            <a:off x="3940626" y="5360088"/>
            <a:ext cx="182879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写文件权限</a:t>
            </a:r>
            <a:endParaRPr lang="zh-CN" altLang="en-US" dirty="0"/>
          </a:p>
        </p:txBody>
      </p:sp>
      <p:sp>
        <p:nvSpPr>
          <p:cNvPr id="27" name="PA-文本框 26"/>
          <p:cNvSpPr txBox="1"/>
          <p:nvPr>
            <p:custDataLst>
              <p:tags r:id="rId9"/>
            </p:custDataLst>
          </p:nvPr>
        </p:nvSpPr>
        <p:spPr>
          <a:xfrm>
            <a:off x="3927562" y="5766219"/>
            <a:ext cx="182879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执行文件权限</a:t>
            </a:r>
            <a:endParaRPr lang="zh-CN" altLang="en-US" dirty="0"/>
          </a:p>
        </p:txBody>
      </p:sp>
      <p:sp>
        <p:nvSpPr>
          <p:cNvPr id="28" name="PA-文本框 27"/>
          <p:cNvSpPr txBox="1"/>
          <p:nvPr>
            <p:custDataLst>
              <p:tags r:id="rId10"/>
            </p:custDataLst>
          </p:nvPr>
        </p:nvSpPr>
        <p:spPr>
          <a:xfrm>
            <a:off x="3910153" y="6181654"/>
            <a:ext cx="182879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无权限</a:t>
            </a:r>
            <a:endParaRPr lang="zh-CN" altLang="en-US" dirty="0"/>
          </a:p>
        </p:txBody>
      </p:sp>
      <p:pic>
        <p:nvPicPr>
          <p:cNvPr id="9" name="图形 8" descr="用户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76218" y="3359712"/>
            <a:ext cx="648647" cy="648647"/>
          </a:xfrm>
          <a:prstGeom prst="rect">
            <a:avLst/>
          </a:prstGeom>
        </p:spPr>
      </p:pic>
      <p:pic>
        <p:nvPicPr>
          <p:cNvPr id="12" name="图形 11" descr="用户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61772" y="3230715"/>
            <a:ext cx="900066" cy="900066"/>
          </a:xfrm>
          <a:prstGeom prst="rect">
            <a:avLst/>
          </a:prstGeom>
        </p:spPr>
      </p:pic>
      <p:pic>
        <p:nvPicPr>
          <p:cNvPr id="29" name="图形 28" descr="儿童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184320" y="3242213"/>
            <a:ext cx="914400" cy="91440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870829" y="3871829"/>
            <a:ext cx="88765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所有者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979630" y="3902187"/>
            <a:ext cx="88765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组用户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242290" y="3879133"/>
            <a:ext cx="88765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其他人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901308" y="4180987"/>
            <a:ext cx="83104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 – 4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76152" y="4185616"/>
            <a:ext cx="83104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5 – 7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294541" y="4185616"/>
            <a:ext cx="83104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8–10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PA-文本框 25"/>
          <p:cNvSpPr txBox="1"/>
          <p:nvPr>
            <p:custDataLst>
              <p:tags r:id="rId17"/>
            </p:custDataLst>
          </p:nvPr>
        </p:nvSpPr>
        <p:spPr>
          <a:xfrm>
            <a:off x="3944981" y="4981259"/>
            <a:ext cx="182879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读文件权限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07670" y="3359785"/>
            <a:ext cx="2453640" cy="113919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分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每组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个字符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505304" y="3369038"/>
            <a:ext cx="3245282" cy="3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组内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个位置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86062" y="3879880"/>
            <a:ext cx="716583" cy="5797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读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803611" y="3876742"/>
            <a:ext cx="716583" cy="5797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写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034002" y="3876742"/>
            <a:ext cx="716583" cy="5797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执行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3002685" y="4456497"/>
            <a:ext cx="3483377" cy="725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3002684" y="4416312"/>
            <a:ext cx="4774796" cy="1221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2944987" y="4479161"/>
            <a:ext cx="6181549" cy="1494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2861393" y="4486466"/>
            <a:ext cx="3624669" cy="1878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2805271" y="4469872"/>
            <a:ext cx="5073585" cy="1928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2846558" y="4451280"/>
            <a:ext cx="6187444" cy="1944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500"/>
                            </p:stCondLst>
                            <p:childTnLst>
                              <p:par>
                                <p:cTn id="1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 animBg="1"/>
      <p:bldP spid="48" grpId="1" bldLvl="0" animBg="1"/>
      <p:bldP spid="47" grpId="0" bldLvl="0" animBg="1"/>
      <p:bldP spid="47" grpId="1" bldLvl="0" animBg="1"/>
      <p:bldP spid="44" grpId="0" bldLvl="0" animBg="1"/>
      <p:bldP spid="44" grpId="1" bldLvl="0" animBg="1"/>
      <p:bldP spid="19" grpId="0" bldLvl="0" animBg="1"/>
      <p:bldP spid="19" grpId="1" bldLvl="0" animBg="1"/>
      <p:bldP spid="6" grpId="0"/>
      <p:bldP spid="8" grpId="0" bldLvl="0" animBg="1"/>
      <p:bldP spid="10" grpId="0" bldLvl="0" animBg="1"/>
      <p:bldP spid="14" grpId="0" bldLvl="0" animBg="1"/>
      <p:bldP spid="16" grpId="0" bldLvl="0" animBg="1"/>
      <p:bldP spid="21" grpId="0"/>
      <p:bldP spid="22" grpId="0"/>
      <p:bldP spid="23" grpId="0"/>
      <p:bldP spid="24" grpId="0"/>
      <p:bldP spid="26" grpId="0"/>
      <p:bldP spid="27" grpId="0"/>
      <p:bldP spid="28" grpId="0"/>
      <p:bldP spid="30" grpId="0"/>
      <p:bldP spid="32" grpId="0"/>
      <p:bldP spid="33" grpId="0"/>
      <p:bldP spid="34" grpId="0"/>
      <p:bldP spid="36" grpId="0"/>
      <p:bldP spid="37" grpId="0"/>
      <p:bldP spid="38" grpId="0"/>
      <p:bldP spid="31" grpId="0" bldLvl="0" animBg="1"/>
      <p:bldP spid="40" grpId="0" bldLvl="0" animBg="1"/>
      <p:bldP spid="41" grpId="0" bldLvl="0" animBg="1"/>
      <p:bldP spid="42" grpId="0" bldLvl="0" animBg="1"/>
      <p:bldP spid="43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4800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9.3.3  条件和测试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5478" y="3090817"/>
            <a:ext cx="7526038" cy="3415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if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[  condition  ]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then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   commands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   …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   last-command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fi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圆角淘宝网chenying0907出品 21"/>
          <p:cNvSpPr/>
          <p:nvPr/>
        </p:nvSpPr>
        <p:spPr>
          <a:xfrm>
            <a:off x="2705735" y="3053051"/>
            <a:ext cx="7047864" cy="3465444"/>
          </a:xfrm>
          <a:prstGeom prst="round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话气泡: 圆角矩形 7"/>
          <p:cNvSpPr/>
          <p:nvPr/>
        </p:nvSpPr>
        <p:spPr>
          <a:xfrm>
            <a:off x="6970964" y="3570048"/>
            <a:ext cx="2945597" cy="637637"/>
          </a:xfrm>
          <a:prstGeom prst="wedgeRoundRectCallout">
            <a:avLst>
              <a:gd name="adj1" fmla="val -79932"/>
              <a:gd name="adj2" fmla="val -44651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条件前后必须加空格！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46985" y="993140"/>
            <a:ext cx="7369810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条件控制结构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0141" y="1499728"/>
            <a:ext cx="770876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某命令的执行依赖于另外命令执行的结果（返回值）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05735" y="2509456"/>
            <a:ext cx="2109315" cy="4359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if-then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结构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05735" y="2024905"/>
            <a:ext cx="586327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if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语句为检验某个条件真假提供了一种机制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1299" y="2023647"/>
            <a:ext cx="5900217" cy="1124309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V="1">
            <a:off x="4384754" y="3053051"/>
            <a:ext cx="286545" cy="205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2705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9.3.3  条件和测试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圆角淘宝网chenying0907出品 21"/>
          <p:cNvSpPr/>
          <p:nvPr/>
        </p:nvSpPr>
        <p:spPr>
          <a:xfrm>
            <a:off x="2705734" y="1929377"/>
            <a:ext cx="7042599" cy="4516689"/>
          </a:xfrm>
          <a:prstGeom prst="round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05734" y="1240325"/>
            <a:ext cx="7042599" cy="5251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if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语句为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svi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的输出添加一些控制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1233" y="2284371"/>
            <a:ext cx="5250935" cy="333330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36018" y="5781626"/>
            <a:ext cx="30305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脚本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svi2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4000" y="2473325"/>
            <a:ext cx="2783205" cy="1055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$#</a:t>
            </a:r>
            <a:r>
              <a:rPr lang="zh-CN" altLang="en-US"/>
              <a:t>命令行参数的</a:t>
            </a:r>
            <a:r>
              <a:rPr lang="zh-CN" altLang="en-US"/>
              <a:t>数量</a:t>
            </a:r>
            <a:endParaRPr lang="zh-CN" altLang="en-US"/>
          </a:p>
          <a:p>
            <a:r>
              <a:rPr lang="en-US" altLang="zh-CN"/>
              <a:t>=</a:t>
            </a:r>
            <a:r>
              <a:rPr lang="zh-CN" altLang="en-US"/>
              <a:t>是</a:t>
            </a:r>
            <a:r>
              <a:rPr lang="zh-CN" altLang="en-US"/>
              <a:t>判等运算符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270573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9.3.3  条件和测试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735" y="1839286"/>
            <a:ext cx="7526038" cy="4707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if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[  condition  ]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	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then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 	      commands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 	      …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       last-true-command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	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else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       false-command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       …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       last-false-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comand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fi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圆角淘宝网chenying0907出品 21"/>
          <p:cNvSpPr/>
          <p:nvPr/>
        </p:nvSpPr>
        <p:spPr>
          <a:xfrm>
            <a:off x="2790739" y="1839286"/>
            <a:ext cx="6073628" cy="4639086"/>
          </a:xfrm>
          <a:prstGeom prst="round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05735" y="1001546"/>
            <a:ext cx="2684871" cy="5810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if-then-else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结构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68436" y="978062"/>
            <a:ext cx="4250333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在条件为假时，执行相应命令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2705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9.3.3  条件和测试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60228" y="1438946"/>
            <a:ext cx="2608530" cy="7009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脚本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svi3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0228" y="2454272"/>
            <a:ext cx="8281052" cy="3106220"/>
          </a:xfrm>
          <a:prstGeom prst="rect">
            <a:avLst/>
          </a:prstGeom>
        </p:spPr>
      </p:pic>
      <p:sp>
        <p:nvSpPr>
          <p:cNvPr id="6" name="对话气泡: 矩形 5"/>
          <p:cNvSpPr/>
          <p:nvPr/>
        </p:nvSpPr>
        <p:spPr>
          <a:xfrm>
            <a:off x="4368460" y="2857431"/>
            <a:ext cx="2067174" cy="562199"/>
          </a:xfrm>
          <a:prstGeom prst="wedgeRectCallout">
            <a:avLst>
              <a:gd name="adj1" fmla="val -97596"/>
              <a:gd name="adj2" fmla="val 6369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指定文件不存在，还会出错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270573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9.3.3  条件和测试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0739" y="1502229"/>
            <a:ext cx="7526038" cy="5139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       	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en-US" altLang="zh-CN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if</a:t>
            </a:r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[  condition_1  ]</a:t>
            </a:r>
            <a:endParaRPr lang="en-US" altLang="zh-CN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	</a:t>
            </a:r>
            <a:r>
              <a:rPr lang="en-US" altLang="zh-CN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then</a:t>
            </a:r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 	         commands_1</a:t>
            </a:r>
            <a:endParaRPr lang="en-US" altLang="zh-CN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en-US" altLang="zh-CN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elif</a:t>
            </a:r>
            <a:r>
              <a:rPr lang="en-US" altLang="zh-CN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[ condition_2 ]</a:t>
            </a:r>
            <a:endParaRPr lang="en-US" altLang="zh-CN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en-US" altLang="zh-CN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then</a:t>
            </a:r>
            <a:endParaRPr lang="en-US" altLang="zh-CN" sz="2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           commands_2</a:t>
            </a:r>
            <a:endParaRPr lang="en-US" altLang="zh-CN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en-US" altLang="zh-CN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elif</a:t>
            </a:r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[ condition_3 ]</a:t>
            </a:r>
            <a:endParaRPr lang="en-US" altLang="zh-CN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en-US" altLang="zh-CN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then</a:t>
            </a:r>
            <a:endParaRPr lang="en-US" altLang="zh-CN" sz="2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           commands_3</a:t>
            </a:r>
            <a:endParaRPr lang="en-US" altLang="zh-CN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           …</a:t>
            </a:r>
            <a:endParaRPr lang="en-US" altLang="zh-CN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           …</a:t>
            </a:r>
            <a:endParaRPr lang="en-US" altLang="zh-CN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	</a:t>
            </a:r>
            <a:r>
              <a:rPr lang="en-US" altLang="zh-CN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else</a:t>
            </a:r>
            <a:endParaRPr lang="en-US" altLang="zh-CN" sz="2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         </a:t>
            </a:r>
            <a:r>
              <a:rPr lang="en-US" altLang="zh-CN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commands_n</a:t>
            </a:r>
            <a:endParaRPr lang="en-US" altLang="zh-CN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 fi</a:t>
            </a:r>
            <a:endParaRPr lang="en-US" altLang="zh-CN" sz="2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圆角淘宝网chenying0907出品 21"/>
          <p:cNvSpPr/>
          <p:nvPr/>
        </p:nvSpPr>
        <p:spPr>
          <a:xfrm>
            <a:off x="2718664" y="1850563"/>
            <a:ext cx="6758681" cy="4662645"/>
          </a:xfrm>
          <a:prstGeom prst="round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12229" y="978062"/>
            <a:ext cx="535577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嵌套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if-then-else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结构，可使用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elif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05736" y="1106366"/>
            <a:ext cx="2519407" cy="5810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if-then-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elif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结构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94847" y="2814916"/>
            <a:ext cx="3173506" cy="104887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94847" y="3899647"/>
            <a:ext cx="3173506" cy="165847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8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2705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9.3.3  条件和测试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84134" y="1260026"/>
            <a:ext cx="2353626" cy="4603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脚本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greetings1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15584" y="1260026"/>
            <a:ext cx="5399500" cy="4603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根据一天的不同时间显示不同的问候语 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135" y="1848084"/>
            <a:ext cx="7830950" cy="450493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896485" y="2121535"/>
            <a:ext cx="2317115" cy="441960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对话气泡: 矩形 3"/>
          <p:cNvSpPr/>
          <p:nvPr/>
        </p:nvSpPr>
        <p:spPr>
          <a:xfrm>
            <a:off x="4458150" y="1855533"/>
            <a:ext cx="1084729" cy="230572"/>
          </a:xfrm>
          <a:prstGeom prst="wedgeRectCallout">
            <a:avLst>
              <a:gd name="adj1" fmla="val -45346"/>
              <a:gd name="adj2" fmla="val 1123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10:24:02</a:t>
            </a:r>
            <a:endParaRPr lang="zh-CN" altLang="en-US" dirty="0"/>
          </a:p>
        </p:txBody>
      </p:sp>
      <p:pic>
        <p:nvPicPr>
          <p:cNvPr id="6" name="图片 5" descr="tmpFBD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" y="2241550"/>
            <a:ext cx="2350135" cy="201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2705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9.3.3  条件和测试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405" y="1734711"/>
            <a:ext cx="7821038" cy="48075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60200" y="1230914"/>
            <a:ext cx="2353626" cy="4603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脚本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greetings2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91650" y="1230914"/>
            <a:ext cx="5399500" cy="4603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利用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date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命令选项，输出小时字段 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对话气泡: 圆角矩形 7"/>
          <p:cNvSpPr/>
          <p:nvPr/>
        </p:nvSpPr>
        <p:spPr>
          <a:xfrm>
            <a:off x="5241607" y="1764075"/>
            <a:ext cx="3889423" cy="627155"/>
          </a:xfrm>
          <a:prstGeom prst="wedgeRoundRectCallout">
            <a:avLst>
              <a:gd name="adj1" fmla="val -61885"/>
              <a:gd name="adj2" fmla="val 38991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在参数的开始位置输入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，其后紧跟字段描述符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如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%H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%M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等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572135"/>
            <a:ext cx="10968990" cy="5677535"/>
          </a:xfr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22. (单选题,1.5分) 显示文件filea第21到30行的命令是（）。</a:t>
            </a:r>
            <a:endParaRPr lang="zh-CN" altLang="en-US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A. tail -n 30-21 filea</a:t>
            </a:r>
            <a:endParaRPr lang="zh-CN" altLang="en-US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B. head -n 21-30 filea</a:t>
            </a:r>
            <a:endParaRPr lang="zh-CN" altLang="en-US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C. head -30 filea | tail -10</a:t>
            </a:r>
            <a:endParaRPr lang="zh-CN" altLang="en-US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D. head -30 filea | tail -21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</a:rPr>
              <a:t>【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r>
              <a:rPr lang="zh-CN" altLang="en-US">
                <a:solidFill>
                  <a:schemeClr val="tx1"/>
                </a:solidFill>
              </a:rPr>
              <a:t>】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</a:rPr>
              <a:t>正确答案是 C. `head -30 filea | tail -10` 这个命令首先使用`head -30 filea`命令获取文件`filea`的前30行，然后使用`tail -10`命令获取这30行中的最后10行，也就是文件`filea`的第21到30行。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</a:rPr>
              <a:t>以下是对其他选项的解释：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</a:rPr>
              <a:t>A. `tail -n 30-21 filea`：这个命令是错误的。`tail -n`命令用于显示文件的最后n行，但是它不接受一个范围作为参数。因此，`30-21`不是一个有效的参数。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</a:rPr>
              <a:t>B. `head -n 21-30 filea`：这个命令也是错误的。`head -n`命令用于显示文件的前n行，但是它也不接受一个范围作为参数。因此，`21-30`不是一个有效的参数。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</a:rPr>
              <a:t>D. `head -30 filea | tail -21`：这个命令首先使用`head -30 filea`命令获取文件`filea`的前30行，然后使用`tail -21`命令获取这30行中的最后21行，也就是文件`filea`的第10到30行，而不是第21到30行。因此，这个命令是错误的。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956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9.3.3  条件和测试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79161" y="1865158"/>
            <a:ext cx="7526038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真返回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，假返回非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值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[ condition ]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test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命令的一种特殊写法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79161" y="1196502"/>
            <a:ext cx="1361579" cy="5447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test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84460" y="1098430"/>
            <a:ext cx="6393893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内部命令，它计算作为其参数的表达式的真假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6688" y="3000212"/>
            <a:ext cx="5972783" cy="35058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956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9.3.3  条件和测试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05735" y="1838399"/>
            <a:ext cx="7526038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if  test  “$variable”= value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if  [“$variable”= value  ]</a:t>
            </a:r>
            <a:endParaRPr lang="en-US" altLang="zh-CN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05735" y="1280161"/>
            <a:ext cx="3050631" cy="5312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方括号调用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test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命令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56663" y="1280161"/>
            <a:ext cx="3390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[ 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表达式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]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箭头: 上下 3"/>
          <p:cNvSpPr/>
          <p:nvPr/>
        </p:nvSpPr>
        <p:spPr>
          <a:xfrm>
            <a:off x="7219407" y="2080741"/>
            <a:ext cx="217714" cy="68468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05735" y="3071465"/>
            <a:ext cx="7526038" cy="56000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test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命令可以进行多种判断：数值、字符串和文件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05735" y="3814349"/>
            <a:ext cx="7526038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test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的参数中可以用逻辑运算符组合比较表达式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4857208" y="4491887"/>
            <a:ext cx="524691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test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表达式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逻辑运算符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表达式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[ 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表达式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 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逻辑运算符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表达式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2  ]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05735" y="4554583"/>
            <a:ext cx="2005602" cy="5660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格  式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05735" y="5577839"/>
            <a:ext cx="2005602" cy="5660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逻辑运算符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51121" y="5342340"/>
            <a:ext cx="4572000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与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-a 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或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-o 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非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!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1607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9.3.4 test 不同类型的判断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13116" y="2069102"/>
            <a:ext cx="47732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12.5 test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命令的数值判断操作符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191930" y="2743454"/>
          <a:ext cx="81534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890"/>
                <a:gridCol w="2900045"/>
                <a:gridCol w="4101465"/>
              </a:tblGrid>
              <a:tr h="410844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操作符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示例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含义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-eq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$num1  –eq  $num2  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num1</a:t>
                      </a: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与</a:t>
                      </a: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num2</a:t>
                      </a: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是否相等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-ne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$num1  –ne  $num2  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num1</a:t>
                      </a: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与</a:t>
                      </a: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num2</a:t>
                      </a: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是否不相等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en-US" altLang="zh-CN" sz="20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gt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$num1  –</a:t>
                      </a:r>
                      <a:r>
                        <a:rPr lang="en-US" altLang="zh-CN" sz="20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gt</a:t>
                      </a: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  $num2  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num1</a:t>
                      </a: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是否大于</a:t>
                      </a: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num2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en-US" altLang="zh-CN" sz="20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ge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$num1  –</a:t>
                      </a:r>
                      <a:r>
                        <a:rPr lang="en-US" altLang="zh-CN" sz="20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ge </a:t>
                      </a: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$num2  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num1</a:t>
                      </a: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是否大于等于</a:t>
                      </a: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num2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en-US" altLang="zh-CN" sz="20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lt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$num1  –</a:t>
                      </a:r>
                      <a:r>
                        <a:rPr lang="en-US" altLang="zh-CN" sz="20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lt</a:t>
                      </a: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   $num2  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num1</a:t>
                      </a: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是否小于</a:t>
                      </a: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num2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-le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$num1  –le    $num2  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num1</a:t>
                      </a: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是否小于或等于</a:t>
                      </a: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num2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040887" y="1166414"/>
            <a:ext cx="516699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test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命令可以判断（比较）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个整数值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18055" y="1341120"/>
            <a:ext cx="1631134" cy="458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数值比较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956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9.3.4  test不同类型的判断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8107" y="1545081"/>
            <a:ext cx="6762343" cy="6451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读取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个整数作为输入，然后显示最大的数 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62908" y="1545081"/>
            <a:ext cx="2101177" cy="5810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脚本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largest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1821" y="2319005"/>
            <a:ext cx="9066179" cy="3718045"/>
          </a:xfrm>
          <a:prstGeom prst="rect">
            <a:avLst/>
          </a:prstGeom>
        </p:spPr>
      </p:pic>
      <p:sp>
        <p:nvSpPr>
          <p:cNvPr id="4" name="对话气泡: 矩形 3"/>
          <p:cNvSpPr/>
          <p:nvPr/>
        </p:nvSpPr>
        <p:spPr>
          <a:xfrm>
            <a:off x="3526971" y="2115442"/>
            <a:ext cx="2101177" cy="407126"/>
          </a:xfrm>
          <a:prstGeom prst="wedgeRectCallout">
            <a:avLst>
              <a:gd name="adj1" fmla="val -55965"/>
              <a:gd name="adj2" fmla="val 8974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先取值，再比较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956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9.3.4  test不同类型的判断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2043" y="2561520"/>
            <a:ext cx="37693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test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命令字符串比较操作符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73312" y="3272744"/>
          <a:ext cx="847471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35"/>
                <a:gridCol w="3213100"/>
                <a:gridCol w="4092575"/>
              </a:tblGrid>
              <a:tr h="410844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操作符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示例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含义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94607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=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$string1 = $string2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string1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是否与</a:t>
                      </a: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string2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相同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!=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$string1 != $string2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string1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是否与</a:t>
                      </a: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string2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不相同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-n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-n  $string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string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是否包含字符</a:t>
                      </a: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长度非</a:t>
                      </a: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-z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-z  $string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string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是否为空串</a:t>
                      </a: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长度为</a:t>
                      </a: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0)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653091" y="1338857"/>
            <a:ext cx="578040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test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可以对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个或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个字符串进行检测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比较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90731" y="1467580"/>
            <a:ext cx="2533520" cy="581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字符串检测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比较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956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9.3.4  test不同类型的判断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PA-文本框 12"/>
          <p:cNvSpPr txBox="1"/>
          <p:nvPr>
            <p:custDataLst>
              <p:tags r:id="rId1"/>
            </p:custDataLst>
          </p:nvPr>
        </p:nvSpPr>
        <p:spPr>
          <a:xfrm>
            <a:off x="2705735" y="2013221"/>
            <a:ext cx="7526038" cy="4492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微软雅黑" panose="020B050302020402020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STRING=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“”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charset="-122"/>
              <a:buChar char="$"/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test  -z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“$STRING”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echo $?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0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STRING=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abc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test  –z “$STRING”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echo $?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1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test  -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n“$STRING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echo  $?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0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05735" y="1314994"/>
            <a:ext cx="6844937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字符串检测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-z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-n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对话气泡: 矩形 7"/>
          <p:cNvSpPr/>
          <p:nvPr/>
        </p:nvSpPr>
        <p:spPr>
          <a:xfrm>
            <a:off x="5608322" y="1993911"/>
            <a:ext cx="1872342" cy="523220"/>
          </a:xfrm>
          <a:prstGeom prst="wedgeRectCallout">
            <a:avLst>
              <a:gd name="adj1" fmla="val -60143"/>
              <a:gd name="adj2" fmla="val 575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必须加引号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对话气泡: 矩形 8"/>
          <p:cNvSpPr/>
          <p:nvPr/>
        </p:nvSpPr>
        <p:spPr>
          <a:xfrm>
            <a:off x="5608322" y="2978331"/>
            <a:ext cx="1872342" cy="450669"/>
          </a:xfrm>
          <a:prstGeom prst="wedgeRectCallout">
            <a:avLst>
              <a:gd name="adj1" fmla="val -20368"/>
              <a:gd name="adj2" fmla="val 4897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为真；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为假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2433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9.3.4  不同类型的判断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05735" y="1844421"/>
            <a:ext cx="7526038" cy="4707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DATE1=`date`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DATE2=`date`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if test “$DATE1”= “$DATE2”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&gt;then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&gt;echo “STOP! The computer clock is dead!” 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&gt;else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&gt;echo “Everything is fine.”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&gt;fi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Everything is fine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05735" y="1271451"/>
            <a:ext cx="6978196" cy="57297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shell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中进行字符串比较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对话气泡: 矩形 2"/>
          <p:cNvSpPr/>
          <p:nvPr/>
        </p:nvSpPr>
        <p:spPr>
          <a:xfrm>
            <a:off x="5712823" y="2130906"/>
            <a:ext cx="2629988" cy="572970"/>
          </a:xfrm>
          <a:prstGeom prst="wedgeRectCallout">
            <a:avLst>
              <a:gd name="adj1" fmla="val -57889"/>
              <a:gd name="adj2" fmla="val 1014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等号左右必须有空格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1310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9.3.4  test不同类型的判断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1994" y="2539118"/>
            <a:ext cx="34645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test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命令文件检测操作符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06295" y="3239770"/>
          <a:ext cx="8046720" cy="2392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885"/>
                <a:gridCol w="1823720"/>
                <a:gridCol w="5111115"/>
              </a:tblGrid>
              <a:tr h="41084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操作符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示例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含义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-r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-r  filename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文件</a:t>
                      </a: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filename</a:t>
                      </a: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是否存在并且可读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-w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-w  filename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文件</a:t>
                      </a: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filename</a:t>
                      </a: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是否存在并且可写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-s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-s  filename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文件</a:t>
                      </a: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filename</a:t>
                      </a: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是否存在并且长度非</a:t>
                      </a: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-f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-f  filename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文件</a:t>
                      </a: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filename</a:t>
                      </a: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是否存在并且是普通文件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-d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-d  filename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文件</a:t>
                      </a: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filename</a:t>
                      </a: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是否存在并且是一个目录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265106" y="1366237"/>
            <a:ext cx="590296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test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可以检测文件属性、长度、类型、权限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4395" y="1467580"/>
            <a:ext cx="1918516" cy="581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文件检测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1607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9.3.4  不同类型的判断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90481" y="2239514"/>
            <a:ext cx="7526038" cy="4492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微软雅黑" panose="020B050302020402020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FILE=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myfile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if test  -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r“$FILE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&gt;then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&gt;echo “READABLE” 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elif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test  -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w“$FILE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&gt;then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&gt;echo  “WRITABLE”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&gt;else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&gt;echo “Read and Write Access Denied”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&gt;fi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READABLE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23360" y="1156766"/>
            <a:ext cx="6058323" cy="11988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用户有一个名为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myfile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的文件，权限为只读，输入以下命令，查看输出结果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05736" y="1156766"/>
            <a:ext cx="1186995" cy="1135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1310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9.3.4  不同类型的判断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89378" y="1288126"/>
            <a:ext cx="5526293" cy="82994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检测指定文件是否存在，存在时，执行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vi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命令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14123" y="1288126"/>
            <a:ext cx="1163971" cy="830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脚本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svi4.sh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735" y="2345401"/>
            <a:ext cx="7009936" cy="41437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25. (多选题,2.0分) 变量（）用于保存命令提示符。</a:t>
            </a:r>
            <a:endParaRPr lang="zh-CN" altLang="en-US"/>
          </a:p>
          <a:p>
            <a:r>
              <a:rPr lang="zh-CN" altLang="en-US"/>
              <a:t>A. PS1</a:t>
            </a:r>
            <a:endParaRPr lang="zh-CN" altLang="en-US"/>
          </a:p>
          <a:p>
            <a:r>
              <a:rPr lang="zh-CN" altLang="en-US"/>
              <a:t>B. PS</a:t>
            </a:r>
            <a:endParaRPr lang="zh-CN" altLang="en-US"/>
          </a:p>
          <a:p>
            <a:r>
              <a:rPr lang="zh-CN" altLang="en-US"/>
              <a:t>C. PSMORE</a:t>
            </a:r>
            <a:endParaRPr lang="zh-CN" altLang="en-US"/>
          </a:p>
          <a:p>
            <a:r>
              <a:rPr lang="zh-CN" altLang="en-US"/>
              <a:t>D. PS2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</a:t>
            </a:r>
            <a:r>
              <a:rPr lang="en-US" altLang="zh-CN">
                <a:solidFill>
                  <a:srgbClr val="FF0000"/>
                </a:solidFill>
              </a:rPr>
              <a:t>AD</a:t>
            </a:r>
            <a:r>
              <a:rPr lang="zh-CN" altLang="en-US"/>
              <a:t>】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385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9.4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算术运算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05735" y="2230565"/>
            <a:ext cx="7526038" cy="4248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微软雅黑" panose="020B050302020402020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x=10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echo  $x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x=$x+1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echo  $x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10+1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charset="-122"/>
              <a:buChar char="$"/>
            </a:pP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charset="-122"/>
              <a:buChar char="$"/>
            </a:pP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05735" y="1245139"/>
            <a:ext cx="7115959" cy="612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shell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没有提供内部运算符进行算术运算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3215" y="300990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9.4.1  算术运算:expr命令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05735" y="3573030"/>
            <a:ext cx="7710596" cy="2799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微软雅黑" panose="020B050302020402020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expr 1 + 2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 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10000"/>
              </a:lnSpc>
              <a:buFont typeface="微软雅黑" panose="020B050302020402020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expr  1+1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1+1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10000"/>
              </a:lnSpc>
              <a:buFont typeface="微软雅黑" panose="020B050302020402020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expr  6 - 15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-9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10000"/>
              </a:lnSpc>
              <a:buFont typeface="微软雅黑" panose="020B050302020402020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expr  2.4  -  1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expr:nonnumeric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argument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78488" y="1053800"/>
            <a:ext cx="6589512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提供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整数算术运算功能，对数字和非数字字符串进行计算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将参数作为表达式，计算表达式值输出到标准输出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5735" y="1308098"/>
            <a:ext cx="1234294" cy="5468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expr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对话气泡: 矩形 15"/>
          <p:cNvSpPr/>
          <p:nvPr/>
        </p:nvSpPr>
        <p:spPr>
          <a:xfrm>
            <a:off x="4494627" y="5134058"/>
            <a:ext cx="2239056" cy="398779"/>
          </a:xfrm>
          <a:prstGeom prst="wedgeRectCallout">
            <a:avLst>
              <a:gd name="adj1" fmla="val -60116"/>
              <a:gd name="adj2" fmla="val 99501"/>
            </a:avLst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参数只能是整数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对话气泡: 矩形 16"/>
          <p:cNvSpPr/>
          <p:nvPr/>
        </p:nvSpPr>
        <p:spPr>
          <a:xfrm>
            <a:off x="4494627" y="3837232"/>
            <a:ext cx="2239056" cy="398779"/>
          </a:xfrm>
          <a:prstGeom prst="wedgeRectCallout">
            <a:avLst>
              <a:gd name="adj1" fmla="val -66339"/>
              <a:gd name="adj2" fmla="val 82088"/>
            </a:avLst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符号左右要有空格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05735" y="2281646"/>
            <a:ext cx="7161076" cy="54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expr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算术运算符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05735" y="2964654"/>
            <a:ext cx="71610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+       -          \*           /          \%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4800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9.4.1  算术运算:expr命令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46669" y="1712804"/>
            <a:ext cx="7710596" cy="2491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微软雅黑" panose="020B050302020402020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expr 10  /  2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expr 10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\*  2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expr  10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\%  3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05735" y="1205609"/>
            <a:ext cx="1234294" cy="546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expr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35452" y="1039300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除、乘、取余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46669" y="4840110"/>
            <a:ext cx="4572000" cy="16916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Font typeface="微软雅黑" panose="020B0503020204020204" charset="-122"/>
              <a:buChar char="$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x=10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charset="-122"/>
              <a:buChar char="$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x=`expr $x + 1`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charset="-122"/>
              <a:buChar char="$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echo $x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11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35452" y="4228147"/>
            <a:ext cx="29806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整数与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shell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变量相加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2779758" y="4172390"/>
            <a:ext cx="1234294" cy="5468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expr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对话气泡: 矩形 3"/>
          <p:cNvSpPr/>
          <p:nvPr/>
        </p:nvSpPr>
        <p:spPr>
          <a:xfrm>
            <a:off x="4833257" y="2150639"/>
            <a:ext cx="2551612" cy="398779"/>
          </a:xfrm>
          <a:prstGeom prst="wedgeRectCallout">
            <a:avLst>
              <a:gd name="adj1" fmla="val -67138"/>
              <a:gd name="adj2" fmla="val 51862"/>
            </a:avLst>
          </a:prstGeom>
          <a:solidFill>
            <a:schemeClr val="bg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\*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expr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中的乘号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对话气泡: 矩形 13"/>
          <p:cNvSpPr/>
          <p:nvPr/>
        </p:nvSpPr>
        <p:spPr>
          <a:xfrm>
            <a:off x="4833256" y="2997777"/>
            <a:ext cx="2944223" cy="398779"/>
          </a:xfrm>
          <a:prstGeom prst="wedgeRectCallout">
            <a:avLst>
              <a:gd name="adj1" fmla="val -67138"/>
              <a:gd name="adj2" fmla="val 51862"/>
            </a:avLst>
          </a:prstGeom>
          <a:solidFill>
            <a:schemeClr val="bg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\%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expr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中的取余符号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对话气泡: 矩形 10"/>
          <p:cNvSpPr/>
          <p:nvPr/>
        </p:nvSpPr>
        <p:spPr>
          <a:xfrm>
            <a:off x="5293860" y="4840110"/>
            <a:ext cx="2311353" cy="706754"/>
          </a:xfrm>
          <a:prstGeom prst="wedgeRectCallout">
            <a:avLst>
              <a:gd name="adj1" fmla="val -63370"/>
              <a:gd name="adj2" fmla="val 45711"/>
            </a:avLst>
          </a:prstGeom>
          <a:solidFill>
            <a:schemeClr val="bg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expr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中使用变量，需要使用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$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取值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bldLvl="0" animBg="1"/>
      <p:bldP spid="4" grpId="0" bldLvl="0" animBg="1"/>
      <p:bldP spid="14" grpId="0" bldLvl="0" animBg="1"/>
      <p:bldP spid="11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07820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9.4.2  算术运算:let命令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96709" y="2513093"/>
            <a:ext cx="6943680" cy="3969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x=100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let x=x+1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echo  $x 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101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let y=x*2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echo $y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202 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05735" y="1280160"/>
            <a:ext cx="108249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let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96715" y="1196975"/>
            <a:ext cx="68237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进行整数计算，将表达式的值赋值给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变量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12063" y="2120175"/>
            <a:ext cx="57737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              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、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-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、*  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%  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对话气泡: 矩形 2"/>
          <p:cNvSpPr/>
          <p:nvPr/>
        </p:nvSpPr>
        <p:spPr>
          <a:xfrm>
            <a:off x="4963887" y="2727325"/>
            <a:ext cx="2664821" cy="706754"/>
          </a:xfrm>
          <a:prstGeom prst="wedgeRectCallout">
            <a:avLst>
              <a:gd name="adj1" fmla="val -64327"/>
              <a:gd name="adj2" fmla="val 40540"/>
            </a:avLst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左右无空格，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计算符号左右无空格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对话气泡: 矩形 7"/>
          <p:cNvSpPr/>
          <p:nvPr/>
        </p:nvSpPr>
        <p:spPr>
          <a:xfrm>
            <a:off x="4963886" y="3501777"/>
            <a:ext cx="2664821" cy="706754"/>
          </a:xfrm>
          <a:prstGeom prst="wedgeRectCallout">
            <a:avLst>
              <a:gd name="adj1" fmla="val -74785"/>
              <a:gd name="adj2" fmla="val -39424"/>
            </a:avLst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变量直接使用，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无需取值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24805" y="165608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加、减、乘、除、取余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8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3850" y="31305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9.5.1 for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循环：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for-in-done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结构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23885" y="3463324"/>
            <a:ext cx="7710596" cy="3169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微软雅黑" panose="020B050302020402020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for  count  in  1  2  3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&gt;do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&gt;echo “In the loop for $count times”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&gt;done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In the loop for 1 times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In the loop for 2 times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In the loop for 3 times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25000"/>
              </a:lnSpc>
              <a:buFont typeface="微软雅黑" panose="020B050302020402020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734" y="1200309"/>
            <a:ext cx="4714940" cy="1551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89997" y="2887086"/>
            <a:ext cx="4730677" cy="5337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for_in_done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2705735" y="259715"/>
            <a:ext cx="604118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9.5.3  until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循环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until-do-done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结构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95809" y="5426130"/>
            <a:ext cx="7710596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charset="-122"/>
              <a:buChar char="$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uon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emma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&amp;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4483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635" y="2248194"/>
            <a:ext cx="6988224" cy="314884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918316" y="1288126"/>
            <a:ext cx="5526293" cy="82994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查看指定用户当前是否登录到系统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如果没有，则在他登录时进行报告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81023" y="1288126"/>
            <a:ext cx="1163971" cy="830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脚本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uon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对话气泡: 矩形 10"/>
          <p:cNvSpPr/>
          <p:nvPr/>
        </p:nvSpPr>
        <p:spPr>
          <a:xfrm>
            <a:off x="8892194" y="2140079"/>
            <a:ext cx="2668665" cy="398779"/>
          </a:xfrm>
          <a:prstGeom prst="wedgeRectCallout">
            <a:avLst>
              <a:gd name="adj1" fmla="val -46132"/>
              <a:gd name="adj2" fmla="val 96541"/>
            </a:avLst>
          </a:prstGeom>
          <a:solidFill>
            <a:schemeClr val="bg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输出重定向到空设备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对话气泡: 矩形 11"/>
          <p:cNvSpPr/>
          <p:nvPr/>
        </p:nvSpPr>
        <p:spPr>
          <a:xfrm>
            <a:off x="7962900" y="3052061"/>
            <a:ext cx="2157444" cy="398779"/>
          </a:xfrm>
          <a:prstGeom prst="wedgeRectCallout">
            <a:avLst>
              <a:gd name="adj1" fmla="val -58858"/>
              <a:gd name="adj2" fmla="val 111777"/>
            </a:avLst>
          </a:prstGeom>
          <a:solidFill>
            <a:schemeClr val="bg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程序暂停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30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秒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5285" y="2346960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until who|grep "$1"&gt;/dev/null：这个命令会持续检查指定的用户（$1）是否已经登录。who命令会列出当前已经登录的所有用户，grep "$1"会在这个列表中搜索指定的用户，如果找到了就返回0，否则返回非0。&gt;/dev/null会将所有的输出都重定向到/dev/null，也就是说不会在终端上打印任何东西。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5341620" y="2768600"/>
            <a:ext cx="3697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make [ -f file ] [ targets]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2705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8.4 make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工具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2705735" y="1374775"/>
            <a:ext cx="2307590" cy="5257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make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应用实例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41620" y="139954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编译软件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705735" y="2053590"/>
            <a:ext cx="7377430" cy="5854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make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工具编译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280" y="2940685"/>
            <a:ext cx="4286885" cy="2300605"/>
          </a:xfrm>
          <a:prstGeom prst="rect">
            <a:avLst/>
          </a:prstGeom>
        </p:spPr>
      </p:pic>
      <p:sp>
        <p:nvSpPr>
          <p:cNvPr id="17" name="PA-文本框 2"/>
          <p:cNvSpPr txBox="1"/>
          <p:nvPr>
            <p:custDataLst>
              <p:tags r:id="rId4"/>
            </p:custDataLst>
          </p:nvPr>
        </p:nvSpPr>
        <p:spPr>
          <a:xfrm>
            <a:off x="2705735" y="3686860"/>
            <a:ext cx="6780530" cy="491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342900" indent="-342900">
              <a:lnSpc>
                <a:spcPct val="130000"/>
              </a:lnSpc>
              <a:buFont typeface="微软雅黑" panose="020B050302020402020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make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05735" y="4425315"/>
            <a:ext cx="230695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30000"/>
              </a:lnSpc>
              <a:buFont typeface="微软雅黑" panose="020B0503020204020204" charset="-122"/>
              <a:buChar char="$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touch   sum.c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705735" y="5902375"/>
            <a:ext cx="457200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30000"/>
              </a:lnSpc>
              <a:buFont typeface="微软雅黑" panose="020B0503020204020204" charset="-122"/>
              <a:buChar char="$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make  clean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PA-文本框 2"/>
          <p:cNvSpPr txBox="1"/>
          <p:nvPr>
            <p:custDataLst>
              <p:tags r:id="rId5"/>
            </p:custDataLst>
          </p:nvPr>
        </p:nvSpPr>
        <p:spPr>
          <a:xfrm>
            <a:off x="2705735" y="5163870"/>
            <a:ext cx="6780530" cy="491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342900" indent="-342900">
              <a:lnSpc>
                <a:spcPct val="130000"/>
              </a:lnSpc>
              <a:buFont typeface="微软雅黑" panose="020B050302020402020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make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PA-文本框 2"/>
          <p:cNvSpPr txBox="1"/>
          <p:nvPr>
            <p:custDataLst>
              <p:tags r:id="rId6"/>
            </p:custDataLst>
          </p:nvPr>
        </p:nvSpPr>
        <p:spPr>
          <a:xfrm>
            <a:off x="2705735" y="3213100"/>
            <a:ext cx="1746250" cy="491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342900" indent="-342900">
              <a:lnSpc>
                <a:spcPct val="130000"/>
              </a:lnSpc>
              <a:buFont typeface="微软雅黑" panose="020B050302020402020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make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PA-文本框 2"/>
          <p:cNvSpPr txBox="1"/>
          <p:nvPr>
            <p:custDataLst>
              <p:tags r:id="rId7"/>
            </p:custDataLst>
          </p:nvPr>
        </p:nvSpPr>
        <p:spPr>
          <a:xfrm>
            <a:off x="2705735" y="3687445"/>
            <a:ext cx="1390650" cy="491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342900" indent="-342900">
              <a:lnSpc>
                <a:spcPct val="130000"/>
              </a:lnSpc>
              <a:buFont typeface="微软雅黑" panose="020B050302020402020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make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8310" y="3822065"/>
            <a:ext cx="4270375" cy="74866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9845" y="5251450"/>
            <a:ext cx="4966335" cy="1285875"/>
          </a:xfrm>
          <a:prstGeom prst="rect">
            <a:avLst/>
          </a:prstGeom>
        </p:spPr>
      </p:pic>
      <p:sp>
        <p:nvSpPr>
          <p:cNvPr id="25" name="矩形: 圆角 1"/>
          <p:cNvSpPr/>
          <p:nvPr>
            <p:custDataLst>
              <p:tags r:id="rId10"/>
            </p:custDataLst>
          </p:nvPr>
        </p:nvSpPr>
        <p:spPr>
          <a:xfrm>
            <a:off x="2705735" y="2747645"/>
            <a:ext cx="2403475" cy="5257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make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命令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格式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对话气泡: 矩形 7"/>
          <p:cNvSpPr/>
          <p:nvPr/>
        </p:nvSpPr>
        <p:spPr>
          <a:xfrm flipH="1">
            <a:off x="1801495" y="1842770"/>
            <a:ext cx="4544060" cy="858520"/>
          </a:xfrm>
          <a:prstGeom prst="wedgeRectCallout">
            <a:avLst>
              <a:gd name="adj1" fmla="val -67892"/>
              <a:gd name="adj2" fmla="val 67262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make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默认在工作目录中寻找GNUmakefile、makefile、Makefile文件作为输入文件，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-f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指定上述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文件外的文件作为输入文件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对话气泡: 矩形 7"/>
          <p:cNvSpPr/>
          <p:nvPr>
            <p:custDataLst>
              <p:tags r:id="rId11"/>
            </p:custDataLst>
          </p:nvPr>
        </p:nvSpPr>
        <p:spPr>
          <a:xfrm flipH="1">
            <a:off x="5958840" y="1452245"/>
            <a:ext cx="4544060" cy="858520"/>
          </a:xfrm>
          <a:prstGeom prst="wedgeRectCallout">
            <a:avLst>
              <a:gd name="adj1" fmla="val -838"/>
              <a:gd name="adj2" fmla="val 112721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make</a:t>
            </a: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若</a:t>
            </a:r>
            <a:r>
              <a:rPr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没有指定目标，默认实现makefile文件的第一个目标，然后退出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可以</a:t>
            </a:r>
            <a:r>
              <a:rPr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指定</a:t>
            </a: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一个或多个</a:t>
            </a:r>
            <a:r>
              <a:rPr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实现目标（用空格</a:t>
            </a: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分隔</a:t>
            </a:r>
            <a:r>
              <a:rPr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71720" y="2940685"/>
            <a:ext cx="5443220" cy="3648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1" grpId="1" animBg="1"/>
      <p:bldP spid="18" grpId="0"/>
      <p:bldP spid="18" grpId="1"/>
      <p:bldP spid="19" grpId="0"/>
      <p:bldP spid="19" grpId="1"/>
      <p:bldP spid="27" grpId="0" bldLvl="0" animBg="1"/>
      <p:bldP spid="27" grpId="1" bldLvl="0" animBg="1"/>
      <p:bldP spid="28" grpId="0" bldLvl="0" animBg="1"/>
      <p:bldP spid="28" grpId="1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27. (多选题,1.9分) 下列命令中属于内部命令的有（）。</a:t>
            </a:r>
            <a:endParaRPr lang="zh-CN" altLang="en-US"/>
          </a:p>
          <a:p>
            <a:r>
              <a:rPr lang="zh-CN" altLang="en-US"/>
              <a:t>A. kill</a:t>
            </a:r>
            <a:endParaRPr lang="zh-CN" altLang="en-US"/>
          </a:p>
          <a:p>
            <a:r>
              <a:rPr lang="zh-CN" altLang="en-US"/>
              <a:t>B. help</a:t>
            </a:r>
            <a:endParaRPr lang="zh-CN" altLang="en-US"/>
          </a:p>
          <a:p>
            <a:r>
              <a:rPr lang="zh-CN" altLang="en-US"/>
              <a:t>C. echo</a:t>
            </a:r>
            <a:endParaRPr lang="zh-CN" altLang="en-US"/>
          </a:p>
          <a:p>
            <a:r>
              <a:rPr lang="zh-CN" altLang="en-US"/>
              <a:t>D. alias</a:t>
            </a:r>
            <a:endParaRPr lang="zh-CN" altLang="en-US"/>
          </a:p>
          <a:p>
            <a:r>
              <a:rPr lang="zh-CN" altLang="en-US"/>
              <a:t>E. set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</a:t>
            </a:r>
            <a:r>
              <a:rPr lang="en-US" altLang="zh-CN">
                <a:solidFill>
                  <a:srgbClr val="FF0000"/>
                </a:solidFill>
              </a:rPr>
              <a:t>ABCDE</a:t>
            </a:r>
            <a:r>
              <a:rPr lang="zh-CN" altLang="en-US"/>
              <a:t>】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29. (多选题,1.9分) 消除元字符的特殊含义，可以使用符号（）</a:t>
            </a:r>
            <a:endParaRPr lang="zh-CN" altLang="en-US"/>
          </a:p>
          <a:p>
            <a:r>
              <a:rPr lang="zh-CN" altLang="en-US"/>
              <a:t>A. '</a:t>
            </a:r>
            <a:endParaRPr lang="zh-CN" altLang="en-US"/>
          </a:p>
          <a:p>
            <a:r>
              <a:rPr lang="zh-CN" altLang="en-US"/>
              <a:t>B. `(重音符号)</a:t>
            </a:r>
            <a:endParaRPr lang="zh-CN" altLang="en-US"/>
          </a:p>
          <a:p>
            <a:r>
              <a:rPr lang="zh-CN" altLang="en-US"/>
              <a:t>C. "</a:t>
            </a:r>
            <a:endParaRPr lang="zh-CN" altLang="en-US"/>
          </a:p>
          <a:p>
            <a:r>
              <a:rPr lang="zh-CN" altLang="en-US"/>
              <a:t>D. \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</a:t>
            </a:r>
            <a:r>
              <a:rPr lang="en-US" altLang="zh-CN">
                <a:solidFill>
                  <a:srgbClr val="FF0000"/>
                </a:solidFill>
              </a:rPr>
              <a:t>ACD</a:t>
            </a:r>
            <a:r>
              <a:rPr lang="zh-CN" altLang="en-US"/>
              <a:t>】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30. (多选题,1.9分) 匹配report[!1-3]的文件名是（）。</a:t>
            </a:r>
            <a:endParaRPr lang="zh-CN" altLang="en-US"/>
          </a:p>
          <a:p>
            <a:r>
              <a:rPr lang="zh-CN" altLang="en-US"/>
              <a:t>A. reporta</a:t>
            </a:r>
            <a:endParaRPr lang="zh-CN" altLang="en-US"/>
          </a:p>
          <a:p>
            <a:r>
              <a:rPr lang="zh-CN" altLang="en-US"/>
              <a:t>B. report</a:t>
            </a:r>
            <a:endParaRPr lang="zh-CN" altLang="en-US"/>
          </a:p>
          <a:p>
            <a:r>
              <a:rPr lang="zh-CN" altLang="en-US"/>
              <a:t>C. report4</a:t>
            </a:r>
            <a:endParaRPr lang="zh-CN" altLang="en-US"/>
          </a:p>
          <a:p>
            <a:r>
              <a:rPr lang="zh-CN" altLang="en-US"/>
              <a:t>D. report2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</a:t>
            </a:r>
            <a:r>
              <a:rPr lang="en-US" altLang="zh-CN">
                <a:solidFill>
                  <a:srgbClr val="FF0000"/>
                </a:solidFill>
              </a:rPr>
              <a:t>AC</a:t>
            </a:r>
            <a:r>
              <a:rPr lang="zh-CN" altLang="en-US"/>
              <a:t>】匹配report[!1-3]的文件名有 A. reporta 和 C. report4。这个模式会匹配以report开头，后面跟着一个不是1、2或3的字符的文件名。。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33. (多选题,1.9分) 下面哪些是shell的功能（）。</a:t>
            </a:r>
            <a:endParaRPr lang="zh-CN" altLang="en-US"/>
          </a:p>
          <a:p>
            <a:r>
              <a:rPr lang="zh-CN" altLang="en-US"/>
              <a:t>A. 环境控制</a:t>
            </a:r>
            <a:endParaRPr lang="zh-CN" altLang="en-US"/>
          </a:p>
          <a:p>
            <a:r>
              <a:rPr lang="zh-CN" altLang="en-US"/>
              <a:t>B. I/O重定向</a:t>
            </a:r>
            <a:endParaRPr lang="zh-CN" altLang="en-US"/>
          </a:p>
          <a:p>
            <a:r>
              <a:rPr lang="zh-CN" altLang="en-US"/>
              <a:t>C. 命令执行</a:t>
            </a:r>
            <a:endParaRPr lang="zh-CN" altLang="en-US"/>
          </a:p>
          <a:p>
            <a:r>
              <a:rPr lang="zh-CN" altLang="en-US"/>
              <a:t>D. 文件名替换</a:t>
            </a:r>
            <a:endParaRPr lang="zh-CN" altLang="en-US"/>
          </a:p>
          <a:p>
            <a:r>
              <a:rPr lang="zh-CN" altLang="en-US"/>
              <a:t>E. 后台处理</a:t>
            </a:r>
            <a:endParaRPr lang="zh-CN" altLang="en-US"/>
          </a:p>
          <a:p>
            <a:r>
              <a:rPr lang="zh-CN" altLang="en-US"/>
              <a:t>F. 管道(|)</a:t>
            </a:r>
            <a:endParaRPr lang="zh-CN" altLang="en-US"/>
          </a:p>
          <a:p>
            <a:r>
              <a:rPr lang="zh-CN" altLang="en-US"/>
              <a:t>G. 内核装载</a:t>
            </a:r>
            <a:endParaRPr lang="zh-CN" altLang="en-US"/>
          </a:p>
          <a:p>
            <a:r>
              <a:rPr lang="zh-CN" altLang="en-US"/>
              <a:t>H. shell脚本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</a:t>
            </a:r>
            <a:r>
              <a:rPr lang="en-US" altLang="zh-CN">
                <a:solidFill>
                  <a:srgbClr val="FF0000"/>
                </a:solidFill>
              </a:rPr>
              <a:t>ABCDEFH</a:t>
            </a:r>
            <a:r>
              <a:rPr lang="zh-CN" altLang="en-US"/>
              <a:t>】"内核装载"通常指的是操作系统启动时，将内核加载到内存中的过程。这个过程通常由引导加载程序（如GRUB）完成。一旦内核被加载到内存中，它就会开始初始化硬件和系统服务，然后启动第一个用户空间进程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commondata" val="eyJoZGlkIjoiMTYxZjlkYzQ5NzU5NGE0NDFmZGJjZTA2MGYxNTA0MzU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PA" val="v5.2.4"/>
</p:tagLst>
</file>

<file path=ppt/tags/tag69.xml><?xml version="1.0" encoding="utf-8"?>
<p:tagLst xmlns:p="http://schemas.openxmlformats.org/presentationml/2006/main">
  <p:tag name="PA" val="v5.2.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PA" val="v5.2.4"/>
</p:tagLst>
</file>

<file path=ppt/tags/tag71.xml><?xml version="1.0" encoding="utf-8"?>
<p:tagLst xmlns:p="http://schemas.openxmlformats.org/presentationml/2006/main">
  <p:tag name="PA" val="v5.2.4"/>
</p:tagLst>
</file>

<file path=ppt/tags/tag72.xml><?xml version="1.0" encoding="utf-8"?>
<p:tagLst xmlns:p="http://schemas.openxmlformats.org/presentationml/2006/main">
  <p:tag name="PA" val="v5.2.4"/>
</p:tagLst>
</file>

<file path=ppt/tags/tag73.xml><?xml version="1.0" encoding="utf-8"?>
<p:tagLst xmlns:p="http://schemas.openxmlformats.org/presentationml/2006/main">
  <p:tag name="PA" val="v5.2.4"/>
</p:tagLst>
</file>

<file path=ppt/tags/tag74.xml><?xml version="1.0" encoding="utf-8"?>
<p:tagLst xmlns:p="http://schemas.openxmlformats.org/presentationml/2006/main">
  <p:tag name="PA" val="v5.2.4"/>
</p:tagLst>
</file>

<file path=ppt/tags/tag75.xml><?xml version="1.0" encoding="utf-8"?>
<p:tagLst xmlns:p="http://schemas.openxmlformats.org/presentationml/2006/main">
  <p:tag name="PA" val="v5.2.4"/>
</p:tagLst>
</file>

<file path=ppt/tags/tag76.xml><?xml version="1.0" encoding="utf-8"?>
<p:tagLst xmlns:p="http://schemas.openxmlformats.org/presentationml/2006/main">
  <p:tag name="PA" val="v5.2.4"/>
</p:tagLst>
</file>

<file path=ppt/tags/tag77.xml><?xml version="1.0" encoding="utf-8"?>
<p:tagLst xmlns:p="http://schemas.openxmlformats.org/presentationml/2006/main">
  <p:tag name="PA" val="v5.2.4"/>
</p:tagLst>
</file>

<file path=ppt/tags/tag78.xml><?xml version="1.0" encoding="utf-8"?>
<p:tagLst xmlns:p="http://schemas.openxmlformats.org/presentationml/2006/main">
  <p:tag name="PA" val="v5.2.4"/>
</p:tagLst>
</file>

<file path=ppt/tags/tag79.xml><?xml version="1.0" encoding="utf-8"?>
<p:tagLst xmlns:p="http://schemas.openxmlformats.org/presentationml/2006/main">
  <p:tag name="PA" val="v5.2.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PA" val="v5.2.4"/>
</p:tagLst>
</file>

<file path=ppt/tags/tag81.xml><?xml version="1.0" encoding="utf-8"?>
<p:tagLst xmlns:p="http://schemas.openxmlformats.org/presentationml/2006/main">
  <p:tag name="PA" val="v5.2.4"/>
</p:tagLst>
</file>

<file path=ppt/tags/tag82.xml><?xml version="1.0" encoding="utf-8"?>
<p:tagLst xmlns:p="http://schemas.openxmlformats.org/presentationml/2006/main">
  <p:tag name="KSO_WM_UNIT_TABLE_BEAUTIFY" val="smartTable{d26acff1-f893-4b57-8ecb-407fefabb43f}"/>
</p:tagLst>
</file>

<file path=ppt/tags/tag83.xml><?xml version="1.0" encoding="utf-8"?>
<p:tagLst xmlns:p="http://schemas.openxmlformats.org/presentationml/2006/main">
  <p:tag name="PA" val="v5.2.4"/>
</p:tagLst>
</file>

<file path=ppt/tags/tag84.xml><?xml version="1.0" encoding="utf-8"?>
<p:tagLst xmlns:p="http://schemas.openxmlformats.org/presentationml/2006/main">
  <p:tag name="PA" val="v5.2.4"/>
</p:tagLst>
</file>

<file path=ppt/tags/tag85.xml><?xml version="1.0" encoding="utf-8"?>
<p:tagLst xmlns:p="http://schemas.openxmlformats.org/presentationml/2006/main">
  <p:tag name="PA" val="v5.2.4"/>
</p:tagLst>
</file>

<file path=ppt/tags/tag86.xml><?xml version="1.0" encoding="utf-8"?>
<p:tagLst xmlns:p="http://schemas.openxmlformats.org/presentationml/2006/main">
  <p:tag name="PA" val="v5.2.4"/>
</p:tagLst>
</file>

<file path=ppt/tags/tag87.xml><?xml version="1.0" encoding="utf-8"?>
<p:tagLst xmlns:p="http://schemas.openxmlformats.org/presentationml/2006/main">
  <p:tag name="PA" val="v5.2.4"/>
</p:tagLst>
</file>

<file path=ppt/tags/tag88.xml><?xml version="1.0" encoding="utf-8"?>
<p:tagLst xmlns:p="http://schemas.openxmlformats.org/presentationml/2006/main">
  <p:tag name="PA" val="v5.2.4"/>
</p:tagLst>
</file>

<file path=ppt/tags/tag89.xml><?xml version="1.0" encoding="utf-8"?>
<p:tagLst xmlns:p="http://schemas.openxmlformats.org/presentationml/2006/main">
  <p:tag name="PA" val="v5.2.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PA" val="v5.2.4"/>
</p:tagLst>
</file>

<file path=ppt/tags/tag91.xml><?xml version="1.0" encoding="utf-8"?>
<p:tagLst xmlns:p="http://schemas.openxmlformats.org/presentationml/2006/main">
  <p:tag name="PA" val="v5.2.4"/>
</p:tagLst>
</file>

<file path=ppt/tags/tag92.xml><?xml version="1.0" encoding="utf-8"?>
<p:tagLst xmlns:p="http://schemas.openxmlformats.org/presentationml/2006/main">
  <p:tag name="TABLE_ENDDRAG_ORIGIN_RECT" val="633*188"/>
  <p:tag name="TABLE_ENDDRAG_RECT" val="196*255*633*188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PA" val="v5.2.4"/>
  <p:tag name="KSO_WM_BEAUTIFY_FLAG" val=""/>
</p:tagLst>
</file>

<file path=ppt/tags/tag96.xml><?xml version="1.0" encoding="utf-8"?>
<p:tagLst xmlns:p="http://schemas.openxmlformats.org/presentationml/2006/main">
  <p:tag name="PA" val="v5.2.4"/>
  <p:tag name="KSO_WM_BEAUTIFY_FLAG" val=""/>
</p:tagLst>
</file>

<file path=ppt/tags/tag97.xml><?xml version="1.0" encoding="utf-8"?>
<p:tagLst xmlns:p="http://schemas.openxmlformats.org/presentationml/2006/main">
  <p:tag name="PA" val="v5.2.4"/>
</p:tagLst>
</file>

<file path=ppt/tags/tag98.xml><?xml version="1.0" encoding="utf-8"?>
<p:tagLst xmlns:p="http://schemas.openxmlformats.org/presentationml/2006/main">
  <p:tag name="PA" val="v5.2.4"/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8442</Words>
  <Application>WPS 演示</Application>
  <PresentationFormat>宽屏</PresentationFormat>
  <Paragraphs>758</Paragraphs>
  <Slides>56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6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Calibri Light</vt:lpstr>
      <vt:lpstr>WPS</vt:lpstr>
      <vt:lpstr>Office 主题</vt:lpstr>
      <vt:lpstr>使用绝对路径可以表示出文件系统中任意文件的位置，而使用相对路径只能表示出当前目录内部文件的位置。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chen</cp:lastModifiedBy>
  <cp:revision>170</cp:revision>
  <dcterms:created xsi:type="dcterms:W3CDTF">2019-06-19T02:08:00Z</dcterms:created>
  <dcterms:modified xsi:type="dcterms:W3CDTF">2023-12-03T06:58:26Z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40AD0124A9634405B0D1FAA976F924B0_11</vt:lpwstr>
  </property>
</Properties>
</file>