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68"/>
  </p:notesMasterIdLst>
  <p:sldIdLst>
    <p:sldId id="368" r:id="rId2"/>
    <p:sldId id="396" r:id="rId3"/>
    <p:sldId id="617" r:id="rId4"/>
    <p:sldId id="618" r:id="rId5"/>
    <p:sldId id="519" r:id="rId6"/>
    <p:sldId id="627" r:id="rId7"/>
    <p:sldId id="626" r:id="rId8"/>
    <p:sldId id="702" r:id="rId9"/>
    <p:sldId id="628" r:id="rId10"/>
    <p:sldId id="629" r:id="rId11"/>
    <p:sldId id="637" r:id="rId12"/>
    <p:sldId id="723" r:id="rId13"/>
    <p:sldId id="645" r:id="rId14"/>
    <p:sldId id="698" r:id="rId15"/>
    <p:sldId id="646" r:id="rId16"/>
    <p:sldId id="636" r:id="rId17"/>
    <p:sldId id="541" r:id="rId18"/>
    <p:sldId id="647" r:id="rId19"/>
    <p:sldId id="648" r:id="rId20"/>
    <p:sldId id="582" r:id="rId21"/>
    <p:sldId id="649" r:id="rId22"/>
    <p:sldId id="650" r:id="rId23"/>
    <p:sldId id="651" r:id="rId24"/>
    <p:sldId id="652" r:id="rId25"/>
    <p:sldId id="699" r:id="rId26"/>
    <p:sldId id="700" r:id="rId27"/>
    <p:sldId id="653" r:id="rId28"/>
    <p:sldId id="654" r:id="rId29"/>
    <p:sldId id="643" r:id="rId30"/>
    <p:sldId id="644" r:id="rId31"/>
    <p:sldId id="625" r:id="rId32"/>
    <p:sldId id="549" r:id="rId33"/>
    <p:sldId id="551" r:id="rId34"/>
    <p:sldId id="550" r:id="rId35"/>
    <p:sldId id="704" r:id="rId36"/>
    <p:sldId id="705" r:id="rId37"/>
    <p:sldId id="722" r:id="rId38"/>
    <p:sldId id="668" r:id="rId39"/>
    <p:sldId id="706" r:id="rId40"/>
    <p:sldId id="724" r:id="rId41"/>
    <p:sldId id="707" r:id="rId42"/>
    <p:sldId id="671" r:id="rId43"/>
    <p:sldId id="711" r:id="rId44"/>
    <p:sldId id="712" r:id="rId45"/>
    <p:sldId id="552" r:id="rId46"/>
    <p:sldId id="655" r:id="rId47"/>
    <p:sldId id="554" r:id="rId48"/>
    <p:sldId id="555" r:id="rId49"/>
    <p:sldId id="656" r:id="rId50"/>
    <p:sldId id="658" r:id="rId51"/>
    <p:sldId id="708" r:id="rId52"/>
    <p:sldId id="663" r:id="rId53"/>
    <p:sldId id="664" r:id="rId54"/>
    <p:sldId id="673" r:id="rId55"/>
    <p:sldId id="691" r:id="rId56"/>
    <p:sldId id="692" r:id="rId57"/>
    <p:sldId id="716" r:id="rId58"/>
    <p:sldId id="717" r:id="rId59"/>
    <p:sldId id="721" r:id="rId60"/>
    <p:sldId id="725" r:id="rId61"/>
    <p:sldId id="726" r:id="rId62"/>
    <p:sldId id="688" r:id="rId63"/>
    <p:sldId id="689" r:id="rId64"/>
    <p:sldId id="686" r:id="rId65"/>
    <p:sldId id="690" r:id="rId66"/>
    <p:sldId id="391"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666633"/>
    <a:srgbClr val="669900"/>
    <a:srgbClr val="CC0066"/>
    <a:srgbClr val="00CC00"/>
    <a:srgbClr val="FF0000"/>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5320" autoAdjust="0"/>
  </p:normalViewPr>
  <p:slideViewPr>
    <p:cSldViewPr>
      <p:cViewPr varScale="1">
        <p:scale>
          <a:sx n="83" d="100"/>
          <a:sy n="83" d="100"/>
        </p:scale>
        <p:origin x="773"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7879CBA-C0A0-49AF-BDCD-A0A484D87473}" type="datetimeFigureOut">
              <a:rPr lang="zh-CN" altLang="en-US"/>
              <a:pPr>
                <a:defRPr/>
              </a:pPr>
              <a:t>2024/5/11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263615C9-11BB-4C07-948B-437411D67D61}" type="slidenum">
              <a:rPr lang="zh-CN" altLang="en-US"/>
              <a:pPr>
                <a:defRPr/>
              </a:pPr>
              <a:t>‹#›</a:t>
            </a:fld>
            <a:endParaRPr lang="zh-CN" altLang="en-US"/>
          </a:p>
        </p:txBody>
      </p:sp>
    </p:spTree>
    <p:extLst>
      <p:ext uri="{BB962C8B-B14F-4D97-AF65-F5344CB8AC3E}">
        <p14:creationId xmlns:p14="http://schemas.microsoft.com/office/powerpoint/2010/main" val="3930202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latin typeface="Arial" panose="020B0604020202020204" pitchFamily="34" charset="0"/>
                <a:ea typeface="幼圆" panose="02010509060101010101" pitchFamily="49" charset="-122"/>
                <a:cs typeface="Arial" panose="020B0604020202020204" pitchFamily="34" charset="0"/>
              </a:rPr>
              <a:t>ĝ(X)</a:t>
            </a:r>
            <a:r>
              <a:rPr lang="zh-CN" altLang="en-US" sz="1200" dirty="0" smtClean="0">
                <a:latin typeface="Arial" panose="020B0604020202020204" pitchFamily="34" charset="0"/>
                <a:ea typeface="幼圆" panose="02010509060101010101" pitchFamily="49" charset="-122"/>
                <a:cs typeface="Arial" panose="020B0604020202020204" pitchFamily="34" charset="0"/>
              </a:rPr>
              <a:t>定义中，</a:t>
            </a:r>
            <a:r>
              <a:rPr lang="en-US" altLang="zh-CN" sz="1200" dirty="0" smtClean="0">
                <a:latin typeface="Arial" panose="020B0604020202020204" pitchFamily="34" charset="0"/>
                <a:ea typeface="幼圆" panose="02010509060101010101" pitchFamily="49" charset="-122"/>
                <a:cs typeface="Arial" panose="020B0604020202020204" pitchFamily="34" charset="0"/>
              </a:rPr>
              <a:t>X</a:t>
            </a:r>
            <a:r>
              <a:rPr lang="zh-CN" altLang="en-US" sz="1200" dirty="0" smtClean="0">
                <a:latin typeface="Arial" panose="020B0604020202020204" pitchFamily="34" charset="0"/>
                <a:ea typeface="幼圆" panose="02010509060101010101" pitchFamily="49" charset="-122"/>
                <a:cs typeface="Arial" panose="020B0604020202020204" pitchFamily="34" charset="0"/>
              </a:rPr>
              <a:t>到达的答案结点应是答案结点</a:t>
            </a:r>
            <a:endParaRPr lang="en-US" altLang="zh-CN" sz="1200" dirty="0" smtClean="0">
              <a:latin typeface="Arial" panose="020B0604020202020204" pitchFamily="34" charset="0"/>
              <a:ea typeface="幼圆" panose="020105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15</a:t>
            </a:fld>
            <a:endParaRPr lang="zh-CN" altLang="en-US"/>
          </a:p>
        </p:txBody>
      </p:sp>
    </p:spTree>
    <p:extLst>
      <p:ext uri="{BB962C8B-B14F-4D97-AF65-F5344CB8AC3E}">
        <p14:creationId xmlns:p14="http://schemas.microsoft.com/office/powerpoint/2010/main" val="419419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buClr>
                <a:schemeClr val="accent1">
                  <a:lumMod val="75000"/>
                </a:schemeClr>
              </a:buClr>
              <a:buSzPct val="70000"/>
            </a:pPr>
            <a:r>
              <a:rPr lang="zh-CN" altLang="en-US" sz="2400" dirty="0" smtClean="0">
                <a:latin typeface="Arial" panose="020B0604020202020204" pitchFamily="34" charset="0"/>
                <a:ea typeface="幼圆" panose="02010509060101010101" pitchFamily="49" charset="-122"/>
                <a:cs typeface="Arial" panose="020B0604020202020204" pitchFamily="34" charset="0"/>
              </a:rPr>
              <a:t>算法在生成状态结点时，会关注每个结点的</a:t>
            </a:r>
            <a:r>
              <a:rPr lang="en-US" altLang="zh-CN" sz="2400" dirty="0" smtClean="0">
                <a:latin typeface="Arial" panose="020B0604020202020204" pitchFamily="34" charset="0"/>
                <a:ea typeface="幼圆" panose="02010509060101010101" pitchFamily="49" charset="-122"/>
                <a:cs typeface="Arial" panose="020B0604020202020204" pitchFamily="34" charset="0"/>
              </a:rPr>
              <a:t>u(X)</a:t>
            </a:r>
            <a:r>
              <a:rPr lang="zh-CN" altLang="en-US" sz="2400" dirty="0" smtClean="0">
                <a:latin typeface="Arial" panose="020B0604020202020204" pitchFamily="34" charset="0"/>
                <a:ea typeface="幼圆" panose="02010509060101010101" pitchFamily="49" charset="-122"/>
                <a:cs typeface="Arial" panose="020B0604020202020204" pitchFamily="34" charset="0"/>
              </a:rPr>
              <a:t>，还可能找到若干可行解。</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a:p>
            <a:pPr marL="571500" lvl="1" indent="-228600">
              <a:lnSpc>
                <a:spcPct val="120000"/>
              </a:lnSpc>
              <a:buClr>
                <a:schemeClr val="accent1">
                  <a:lumMod val="75000"/>
                </a:schemeClr>
              </a:buClr>
              <a:buSzPct val="70000"/>
              <a:buFont typeface="Wingdings" panose="05000000000000000000" pitchFamily="2" charset="2"/>
              <a:buChar char="l"/>
            </a:pPr>
            <a:r>
              <a:rPr lang="zh-CN" altLang="en-US" sz="2400" dirty="0" smtClean="0">
                <a:latin typeface="Arial" panose="020B0604020202020204" pitchFamily="34" charset="0"/>
                <a:ea typeface="幼圆" panose="02010509060101010101" pitchFamily="49" charset="-122"/>
                <a:cs typeface="Arial" panose="020B0604020202020204" pitchFamily="34" charset="0"/>
              </a:rPr>
              <a:t>找到一个可行解</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smtClean="0">
                <a:latin typeface="Arial" panose="020B0604020202020204" pitchFamily="34" charset="0"/>
                <a:ea typeface="幼圆" panose="02010509060101010101" pitchFamily="49" charset="-122"/>
                <a:cs typeface="Arial" panose="020B0604020202020204" pitchFamily="34" charset="0"/>
              </a:rPr>
              <a:t>cost(X)</a:t>
            </a:r>
            <a:r>
              <a:rPr lang="zh-CN" altLang="en-US" sz="2400" dirty="0" smtClean="0">
                <a:latin typeface="Arial" panose="020B0604020202020204" pitchFamily="34" charset="0"/>
                <a:ea typeface="幼圆" panose="02010509060101010101" pitchFamily="49" charset="-122"/>
                <a:cs typeface="Arial" panose="020B0604020202020204" pitchFamily="34" charset="0"/>
              </a:rPr>
              <a:t>是当前所有可行解中的最小值，比</a:t>
            </a:r>
            <a:r>
              <a:rPr lang="en-US" altLang="zh-CN" sz="2400" dirty="0" smtClean="0">
                <a:latin typeface="Arial" panose="020B0604020202020204" pitchFamily="34" charset="0"/>
                <a:ea typeface="幼圆" panose="02010509060101010101" pitchFamily="49" charset="-122"/>
                <a:cs typeface="Arial" panose="020B0604020202020204" pitchFamily="34" charset="0"/>
              </a:rPr>
              <a:t>U</a:t>
            </a:r>
            <a:r>
              <a:rPr lang="zh-CN" altLang="en-US" sz="2400" dirty="0" smtClean="0">
                <a:latin typeface="Arial" panose="020B0604020202020204" pitchFamily="34" charset="0"/>
                <a:ea typeface="幼圆" panose="02010509060101010101" pitchFamily="49" charset="-122"/>
                <a:cs typeface="Arial" panose="020B0604020202020204" pitchFamily="34" charset="0"/>
              </a:rPr>
              <a:t>值还小</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a:p>
            <a:pPr marL="571500" lvl="1" indent="-228600">
              <a:lnSpc>
                <a:spcPct val="120000"/>
              </a:lnSpc>
              <a:buClr>
                <a:schemeClr val="accent1">
                  <a:lumMod val="75000"/>
                </a:schemeClr>
              </a:buClr>
              <a:buSzPct val="70000"/>
              <a:buFont typeface="Wingdings" panose="05000000000000000000" pitchFamily="2" charset="2"/>
              <a:buChar char="l"/>
            </a:pPr>
            <a:r>
              <a:rPr lang="zh-CN" altLang="en-US" sz="2400" dirty="0" smtClean="0">
                <a:latin typeface="Arial" panose="020B0604020202020204" pitchFamily="34" charset="0"/>
                <a:ea typeface="幼圆" panose="02010509060101010101" pitchFamily="49" charset="-122"/>
                <a:cs typeface="Arial" panose="020B0604020202020204" pitchFamily="34" charset="0"/>
              </a:rPr>
              <a:t>找到一个状态结点</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smtClean="0">
                <a:latin typeface="Arial" panose="020B0604020202020204" pitchFamily="34" charset="0"/>
                <a:ea typeface="幼圆" panose="02010509060101010101" pitchFamily="49" charset="-122"/>
                <a:cs typeface="Arial" panose="020B0604020202020204" pitchFamily="34" charset="0"/>
              </a:rPr>
              <a:t>u(X)</a:t>
            </a:r>
            <a:r>
              <a:rPr lang="zh-CN" altLang="en-US" sz="2400" dirty="0" smtClean="0">
                <a:latin typeface="Arial" panose="020B0604020202020204" pitchFamily="34" charset="0"/>
                <a:ea typeface="幼圆" panose="02010509060101010101" pitchFamily="49" charset="-122"/>
                <a:cs typeface="Arial" panose="020B0604020202020204" pitchFamily="34" charset="0"/>
              </a:rPr>
              <a:t>是当前所有上界估计的最小值，比</a:t>
            </a:r>
            <a:r>
              <a:rPr lang="en-US" altLang="zh-CN" sz="2400" dirty="0" smtClean="0">
                <a:latin typeface="Arial" panose="020B0604020202020204" pitchFamily="34" charset="0"/>
                <a:ea typeface="幼圆" panose="02010509060101010101" pitchFamily="49" charset="-122"/>
                <a:cs typeface="Arial" panose="020B0604020202020204" pitchFamily="34" charset="0"/>
              </a:rPr>
              <a:t>U</a:t>
            </a:r>
            <a:r>
              <a:rPr lang="zh-CN" altLang="en-US" sz="2400" dirty="0" smtClean="0">
                <a:latin typeface="Arial" panose="020B0604020202020204" pitchFamily="34" charset="0"/>
                <a:ea typeface="幼圆" panose="02010509060101010101" pitchFamily="49" charset="-122"/>
                <a:cs typeface="Arial" panose="020B0604020202020204" pitchFamily="34" charset="0"/>
              </a:rPr>
              <a:t>值还小</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a:p>
            <a:endParaRPr lang="en-US" altLang="zh-CN" sz="2400" dirty="0" smtClean="0"/>
          </a:p>
          <a:p>
            <a:r>
              <a:rPr lang="zh-CN" altLang="en-US" sz="2400" dirty="0" smtClean="0"/>
              <a:t>场景</a:t>
            </a:r>
            <a:r>
              <a:rPr lang="en-US" altLang="zh-CN" sz="2400" dirty="0" smtClean="0"/>
              <a:t>1</a:t>
            </a:r>
            <a:r>
              <a:rPr lang="zh-CN" altLang="en-US" sz="2400" dirty="0" smtClean="0"/>
              <a:t>：算法找到一个可行解</a:t>
            </a:r>
            <a:r>
              <a:rPr lang="en-US" altLang="zh-CN" sz="2400" dirty="0" smtClean="0"/>
              <a:t>X</a:t>
            </a:r>
            <a:r>
              <a:rPr lang="zh-CN" altLang="en-US" sz="2400" dirty="0" smtClean="0"/>
              <a:t>，</a:t>
            </a:r>
            <a:r>
              <a:rPr lang="en-US" altLang="zh-CN" sz="2400" dirty="0" smtClean="0"/>
              <a:t>cost(X)</a:t>
            </a:r>
            <a:r>
              <a:rPr lang="zh-CN" altLang="en-US" sz="2400" dirty="0" smtClean="0"/>
              <a:t>是当前找到的所有可行解中的最小值。</a:t>
            </a:r>
            <a:r>
              <a:rPr lang="zh-CN" altLang="en-US" dirty="0" smtClean="0"/>
              <a:t>如果</a:t>
            </a:r>
            <a:r>
              <a:rPr lang="en-US" altLang="zh-CN" dirty="0" smtClean="0"/>
              <a:t>cost(X)&lt;U</a:t>
            </a:r>
            <a:r>
              <a:rPr lang="zh-CN" altLang="en-US" dirty="0" smtClean="0"/>
              <a:t>值，用这个</a:t>
            </a:r>
            <a:r>
              <a:rPr lang="en-US" altLang="zh-CN" dirty="0" smtClean="0"/>
              <a:t>cost(X)</a:t>
            </a:r>
            <a:r>
              <a:rPr lang="zh-CN" altLang="en-US" dirty="0" smtClean="0"/>
              <a:t>修改</a:t>
            </a:r>
            <a:r>
              <a:rPr lang="en-US" altLang="zh-CN" dirty="0" smtClean="0"/>
              <a:t>U</a:t>
            </a:r>
            <a:r>
              <a:rPr lang="zh-CN" altLang="en-US" dirty="0" smtClean="0"/>
              <a:t>。</a:t>
            </a:r>
            <a:endParaRPr lang="en-US" altLang="zh-CN" dirty="0" smtClean="0"/>
          </a:p>
          <a:p>
            <a:pPr lvl="1"/>
            <a:r>
              <a:rPr lang="en-US" altLang="zh-CN" dirty="0" smtClean="0"/>
              <a:t>U</a:t>
            </a:r>
            <a:r>
              <a:rPr lang="zh-CN" altLang="en-US" dirty="0" smtClean="0"/>
              <a:t>获得一个真实成本值，意味着当前找到一个可能是最小成本的可行解，后续寻找更小成本的可行解即可。因此</a:t>
            </a:r>
            <a:r>
              <a:rPr lang="en-US" altLang="zh-CN" dirty="0" smtClean="0"/>
              <a:t>ĉ(X)≥U</a:t>
            </a:r>
            <a:r>
              <a:rPr lang="zh-CN" altLang="en-US" dirty="0" smtClean="0"/>
              <a:t>的活结点</a:t>
            </a:r>
            <a:r>
              <a:rPr lang="en-US" altLang="zh-CN" dirty="0" smtClean="0"/>
              <a:t>X</a:t>
            </a:r>
            <a:r>
              <a:rPr lang="zh-CN" altLang="en-US" dirty="0" smtClean="0"/>
              <a:t>都可以被杀死</a:t>
            </a:r>
            <a:endParaRPr lang="en-US" altLang="zh-CN" dirty="0" smtClean="0"/>
          </a:p>
          <a:p>
            <a:pPr lvl="0"/>
            <a:r>
              <a:rPr lang="zh-CN" altLang="en-US" dirty="0" smtClean="0"/>
              <a:t>场景</a:t>
            </a:r>
            <a:r>
              <a:rPr lang="en-US" altLang="zh-CN" dirty="0" smtClean="0"/>
              <a:t>2</a:t>
            </a:r>
            <a:r>
              <a:rPr lang="zh-CN" altLang="en-US" dirty="0" smtClean="0"/>
              <a:t>：算法找到一个状态结点</a:t>
            </a:r>
            <a:r>
              <a:rPr lang="en-US" altLang="zh-CN" dirty="0" smtClean="0"/>
              <a:t>X</a:t>
            </a:r>
            <a:r>
              <a:rPr lang="zh-CN" altLang="en-US" dirty="0" smtClean="0"/>
              <a:t>，</a:t>
            </a:r>
            <a:r>
              <a:rPr lang="en-US" altLang="zh-CN" dirty="0" smtClean="0"/>
              <a:t>u(X)</a:t>
            </a:r>
            <a:r>
              <a:rPr lang="zh-CN" altLang="en-US" dirty="0" smtClean="0"/>
              <a:t>是当前最小的上界估计，用这个</a:t>
            </a:r>
            <a:r>
              <a:rPr lang="en-US" altLang="zh-CN" dirty="0" smtClean="0"/>
              <a:t>u(X)</a:t>
            </a:r>
            <a:r>
              <a:rPr lang="zh-CN" altLang="en-US" dirty="0" smtClean="0"/>
              <a:t>修改</a:t>
            </a:r>
            <a:r>
              <a:rPr lang="en-US" altLang="zh-CN" dirty="0" smtClean="0"/>
              <a:t>U</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           U</a:t>
            </a:r>
            <a:r>
              <a:rPr lang="zh-CN" altLang="en-US" dirty="0" smtClean="0"/>
              <a:t>获得一个估计值，意味着当前还没找到等于这个值的可行解，后续寻找小于等于这个成本的可行解。因此</a:t>
            </a:r>
            <a:r>
              <a:rPr lang="en-US" altLang="zh-CN" dirty="0" smtClean="0"/>
              <a:t>ĉ(X)&gt;U</a:t>
            </a:r>
            <a:r>
              <a:rPr lang="zh-CN" altLang="en-US" dirty="0" smtClean="0"/>
              <a:t>的活结点</a:t>
            </a:r>
            <a:r>
              <a:rPr lang="en-US" altLang="zh-CN" dirty="0" smtClean="0"/>
              <a:t>X</a:t>
            </a:r>
            <a:r>
              <a:rPr lang="zh-CN" altLang="en-US" dirty="0" smtClean="0"/>
              <a:t>都可以被杀死</a:t>
            </a:r>
            <a:endParaRPr lang="en-US" altLang="zh-CN" dirty="0" smtClean="0"/>
          </a:p>
          <a:p>
            <a:pPr lvl="0"/>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37</a:t>
            </a:fld>
            <a:endParaRPr lang="zh-CN" altLang="en-US"/>
          </a:p>
        </p:txBody>
      </p:sp>
    </p:spTree>
    <p:extLst>
      <p:ext uri="{BB962C8B-B14F-4D97-AF65-F5344CB8AC3E}">
        <p14:creationId xmlns:p14="http://schemas.microsoft.com/office/powerpoint/2010/main" val="3633426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40</a:t>
            </a:fld>
            <a:endParaRPr lang="zh-CN" altLang="en-US"/>
          </a:p>
        </p:txBody>
      </p:sp>
    </p:spTree>
    <p:extLst>
      <p:ext uri="{BB962C8B-B14F-4D97-AF65-F5344CB8AC3E}">
        <p14:creationId xmlns:p14="http://schemas.microsoft.com/office/powerpoint/2010/main" val="327420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47</a:t>
            </a:fld>
            <a:endParaRPr lang="zh-CN" altLang="en-US"/>
          </a:p>
        </p:txBody>
      </p:sp>
    </p:spTree>
    <p:extLst>
      <p:ext uri="{BB962C8B-B14F-4D97-AF65-F5344CB8AC3E}">
        <p14:creationId xmlns:p14="http://schemas.microsoft.com/office/powerpoint/2010/main" val="244005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是答案结点，但是</a:t>
            </a:r>
            <a:r>
              <a:rPr lang="en-US" altLang="zh-CN" dirty="0" smtClean="0"/>
              <a:t>u(1)&gt;cost(1)</a:t>
            </a:r>
            <a:r>
              <a:rPr lang="zh-CN" altLang="en-US" dirty="0" smtClean="0"/>
              <a:t>，所以取</a:t>
            </a:r>
            <a:r>
              <a:rPr lang="en-US" altLang="zh-CN" dirty="0" smtClean="0"/>
              <a:t>max</a:t>
            </a:r>
            <a:r>
              <a:rPr lang="zh-CN" altLang="en-US" dirty="0" smtClean="0"/>
              <a:t>值</a:t>
            </a:r>
            <a:r>
              <a:rPr lang="en-US" altLang="zh-CN" dirty="0" smtClean="0"/>
              <a:t>U=20-0.1</a:t>
            </a:r>
            <a:r>
              <a:rPr lang="zh-CN" altLang="en-US" dirty="0" smtClean="0"/>
              <a:t>，</a:t>
            </a:r>
            <a:r>
              <a:rPr lang="en-US" altLang="zh-CN" dirty="0" err="1" smtClean="0"/>
              <a:t>ans</a:t>
            </a:r>
            <a:r>
              <a:rPr lang="en-US" altLang="zh-CN" dirty="0" smtClean="0"/>
              <a:t>=1</a:t>
            </a:r>
            <a:r>
              <a:rPr lang="zh-CN" altLang="en-US" dirty="0" smtClean="0"/>
              <a:t>，当前</a:t>
            </a:r>
            <a:r>
              <a:rPr lang="en-US" altLang="zh-CN" dirty="0" err="1" smtClean="0"/>
              <a:t>ans</a:t>
            </a:r>
            <a:r>
              <a:rPr lang="zh-CN" altLang="en-US" dirty="0" smtClean="0"/>
              <a:t>的偏差随着算法进行，最后会修正。</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a:t>
            </a:r>
            <a:r>
              <a:rPr lang="zh-CN" altLang="en-US" dirty="0" smtClean="0"/>
              <a:t>是答案结点，</a:t>
            </a:r>
            <a:r>
              <a:rPr lang="en-US" altLang="zh-CN" sz="1200" b="0" dirty="0" smtClean="0">
                <a:solidFill>
                  <a:srgbClr val="FF0000"/>
                </a:solidFill>
              </a:rPr>
              <a:t>ĉ(2)&gt;U,</a:t>
            </a:r>
            <a:r>
              <a:rPr lang="en-US" altLang="zh-CN" sz="1200" b="0" baseline="0" dirty="0" smtClean="0">
                <a:solidFill>
                  <a:srgbClr val="FF0000"/>
                </a:solidFill>
              </a:rPr>
              <a:t> </a:t>
            </a:r>
            <a:r>
              <a:rPr lang="zh-CN" altLang="en-US" sz="1200" b="0" baseline="0" dirty="0" smtClean="0">
                <a:solidFill>
                  <a:srgbClr val="FF0000"/>
                </a:solidFill>
              </a:rPr>
              <a:t>但</a:t>
            </a:r>
            <a:r>
              <a:rPr lang="en-US" altLang="zh-CN" sz="1200" b="0" baseline="0" dirty="0" smtClean="0">
                <a:solidFill>
                  <a:srgbClr val="FF0000"/>
                </a:solidFill>
              </a:rPr>
              <a:t>cost&lt;</a:t>
            </a:r>
            <a:r>
              <a:rPr lang="en-US" altLang="zh-CN" sz="1200" b="0" baseline="0" dirty="0" err="1" smtClean="0">
                <a:solidFill>
                  <a:srgbClr val="FF0000"/>
                </a:solidFill>
              </a:rPr>
              <a:t>U,</a:t>
            </a:r>
            <a:r>
              <a:rPr lang="en-US" altLang="zh-CN" dirty="0" err="1" smtClean="0"/>
              <a:t>u</a:t>
            </a:r>
            <a:r>
              <a:rPr lang="en-US" altLang="zh-CN" dirty="0" smtClean="0"/>
              <a:t>+</a:t>
            </a:r>
            <a:r>
              <a:rPr lang="el-GR" altLang="zh-CN" sz="1200" b="0" dirty="0" smtClean="0">
                <a:ea typeface="幼圆" panose="02010509060101010101" pitchFamily="49" charset="-122"/>
                <a:cs typeface="Arial" panose="020B0604020202020204" pitchFamily="34" charset="0"/>
              </a:rPr>
              <a:t>ε</a:t>
            </a:r>
            <a:r>
              <a:rPr lang="zh-CN" altLang="en-US" sz="1200" b="0" dirty="0" smtClean="0">
                <a:ea typeface="幼圆" panose="02010509060101010101" pitchFamily="49" charset="-122"/>
                <a:cs typeface="Arial" panose="020B0604020202020204" pitchFamily="34" charset="0"/>
              </a:rPr>
              <a:t>也不大于</a:t>
            </a:r>
            <a:r>
              <a:rPr lang="en-US" altLang="zh-CN" sz="1200" b="0" dirty="0" smtClean="0">
                <a:ea typeface="幼圆" panose="02010509060101010101" pitchFamily="49" charset="-122"/>
                <a:cs typeface="Arial" panose="020B0604020202020204" pitchFamily="34" charset="0"/>
              </a:rPr>
              <a:t>U</a:t>
            </a:r>
            <a:r>
              <a:rPr lang="zh-CN" altLang="en-US" dirty="0" smtClean="0"/>
              <a:t>，所以不更改</a:t>
            </a:r>
            <a:r>
              <a:rPr lang="en-US" altLang="zh-CN" dirty="0" smtClean="0"/>
              <a:t>U</a:t>
            </a:r>
            <a:endParaRPr lang="zh-CN" altLang="en-US" dirty="0"/>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61</a:t>
            </a:fld>
            <a:endParaRPr lang="zh-CN" altLang="en-US"/>
          </a:p>
        </p:txBody>
      </p:sp>
    </p:spTree>
    <p:extLst>
      <p:ext uri="{BB962C8B-B14F-4D97-AF65-F5344CB8AC3E}">
        <p14:creationId xmlns:p14="http://schemas.microsoft.com/office/powerpoint/2010/main" val="1130501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8"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3"/>
            <a:ext cx="5872658"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8" y="1225462"/>
            <a:ext cx="12211802"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0" y="4274634"/>
            <a:ext cx="9831977" cy="999627"/>
          </a:xfrm>
        </p:spPr>
        <p:txBody>
          <a:bodyPr anchor="b">
            <a:normAutofit/>
          </a:bodyPr>
          <a:lstStyle>
            <a:lvl1pPr algn="ctr">
              <a:defRPr sz="500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206456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2"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0" y="4264253"/>
            <a:ext cx="9831977" cy="999627"/>
          </a:xfrm>
        </p:spPr>
        <p:txBody>
          <a:bodyPr anchor="b">
            <a:normAutofit/>
          </a:bodyPr>
          <a:lstStyle>
            <a:lvl1pPr algn="ctr">
              <a:defRPr sz="500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16611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30289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3725317638"/>
              </p:ext>
            </p:extLst>
          </p:nvPr>
        </p:nvGraphicFramePr>
        <p:xfrm>
          <a:off x="7016098"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4187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1987BE1-1902-418F-9C26-CDCFD3D9B41D}"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4813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1711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7" name="标题 1"/>
          <p:cNvSpPr>
            <a:spLocks noGrp="1"/>
          </p:cNvSpPr>
          <p:nvPr>
            <p:ph type="title" hasCustomPrompt="1"/>
          </p:nvPr>
        </p:nvSpPr>
        <p:spPr>
          <a:xfrm>
            <a:off x="838200" y="365125"/>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64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3"/>
            <a:ext cx="6172200" cy="44763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8" name="内容占位符 2"/>
          <p:cNvSpPr>
            <a:spLocks noGrp="1"/>
          </p:cNvSpPr>
          <p:nvPr>
            <p:ph idx="13"/>
          </p:nvPr>
        </p:nvSpPr>
        <p:spPr>
          <a:xfrm>
            <a:off x="839788" y="1384663"/>
            <a:ext cx="3932237" cy="4476387"/>
          </a:xfrm>
        </p:spPr>
        <p:txBody>
          <a:bodyPr/>
          <a:lstStyle>
            <a:lvl1pPr>
              <a:lnSpc>
                <a:spcPct val="110000"/>
              </a:lnSpc>
              <a:defRPr sz="2800"/>
            </a:lvl1pPr>
            <a:lvl2pPr>
              <a:lnSpc>
                <a:spcPct val="110000"/>
              </a:lnSpc>
              <a:buClr>
                <a:schemeClr val="accent1">
                  <a:lumMod val="60000"/>
                  <a:lumOff val="40000"/>
                </a:schemeClr>
              </a:buClr>
              <a:defRPr sz="2400"/>
            </a:lvl2pPr>
            <a:lvl3pPr>
              <a:lnSpc>
                <a:spcPct val="110000"/>
              </a:lnSpc>
              <a:buClr>
                <a:schemeClr val="accent1">
                  <a:lumMod val="60000"/>
                  <a:lumOff val="40000"/>
                </a:schemeClr>
              </a:buClr>
              <a:defRPr sz="2400"/>
            </a:lvl3pPr>
            <a:lvl4pPr>
              <a:lnSpc>
                <a:spcPct val="110000"/>
              </a:lnSpc>
              <a:buClr>
                <a:schemeClr val="accent1">
                  <a:lumMod val="60000"/>
                  <a:lumOff val="40000"/>
                </a:schemeClr>
              </a:buClr>
              <a:defRPr sz="2400"/>
            </a:lvl4pPr>
            <a:lvl5pPr>
              <a:lnSpc>
                <a:spcPct val="110000"/>
              </a:lnSpc>
              <a:buClr>
                <a:schemeClr val="accent1">
                  <a:lumMod val="60000"/>
                  <a:lumOff val="40000"/>
                </a:schemeClr>
              </a:buClr>
              <a:defRPr sz="24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标题 1"/>
          <p:cNvSpPr txBox="1">
            <a:spLocks/>
          </p:cNvSpPr>
          <p:nvPr/>
        </p:nvSpPr>
        <p:spPr>
          <a:xfrm>
            <a:off x="733697" y="129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a:t>单击此处编辑母版标题样式</a:t>
            </a:r>
            <a:r>
              <a:rPr lang="en-US" altLang="zh-CN" dirty="0" err="1"/>
              <a:t>abc</a:t>
            </a:r>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936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88"/>
            <a:ext cx="10515600" cy="1325563"/>
          </a:xfrm>
        </p:spPr>
        <p:txBody>
          <a:bodyPr>
            <a:normAutofit/>
          </a:bodyPr>
          <a:lstStyle>
            <a:lvl1pPr marL="0" algn="ctr" defTabSz="914400" rtl="0" eaLnBrk="1" latinLnBrk="0" hangingPunct="1">
              <a:defRPr lang="zh-CN" altLang="en-US" sz="540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5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24BEA-3C3F-4596-8550-1ADD053AC37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0"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dirty="0"/>
          </a:p>
        </p:txBody>
      </p:sp>
    </p:spTree>
    <p:extLst>
      <p:ext uri="{BB962C8B-B14F-4D97-AF65-F5344CB8AC3E}">
        <p14:creationId xmlns:p14="http://schemas.microsoft.com/office/powerpoint/2010/main" val="6537427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Lst>
  <p:hf hdr="0" ftr="0" dt="0"/>
  <p:txStyles>
    <p:title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a:xfrm>
            <a:off x="1101360" y="4149080"/>
            <a:ext cx="9831977" cy="999627"/>
          </a:xfrm>
        </p:spPr>
        <p:txBody>
          <a:bodyPr>
            <a:normAutofit/>
          </a:bodyPr>
          <a:lstStyle/>
          <a:p>
            <a:r>
              <a:rPr lang="zh-CN" altLang="en-US" sz="4800" dirty="0" smtClean="0"/>
              <a:t>第八章 分支限界法</a:t>
            </a:r>
            <a:endParaRPr lang="zh-CN" altLang="en-US" sz="4800" dirty="0"/>
          </a:p>
        </p:txBody>
      </p:sp>
    </p:spTree>
    <p:extLst>
      <p:ext uri="{BB962C8B-B14F-4D97-AF65-F5344CB8AC3E}">
        <p14:creationId xmlns:p14="http://schemas.microsoft.com/office/powerpoint/2010/main" val="200108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9416" y="457994"/>
            <a:ext cx="8229600" cy="1016000"/>
          </a:xfrm>
        </p:spPr>
        <p:txBody>
          <a:bodyPr/>
          <a:lstStyle/>
          <a:p>
            <a:pPr eaLnBrk="1" hangingPunct="1"/>
            <a:r>
              <a:rPr lang="en-US" altLang="zh-CN" dirty="0"/>
              <a:t>LC-</a:t>
            </a:r>
            <a:r>
              <a:rPr lang="zh-CN" altLang="en-US" dirty="0"/>
              <a:t>检索的优点</a:t>
            </a:r>
          </a:p>
        </p:txBody>
      </p:sp>
      <p:sp>
        <p:nvSpPr>
          <p:cNvPr id="9219" name="Rectangle 3"/>
          <p:cNvSpPr>
            <a:spLocks noGrp="1" noChangeArrowheads="1"/>
          </p:cNvSpPr>
          <p:nvPr>
            <p:ph type="body" idx="1"/>
          </p:nvPr>
        </p:nvSpPr>
        <p:spPr>
          <a:xfrm>
            <a:off x="695400" y="1695450"/>
            <a:ext cx="10225136" cy="4217988"/>
          </a:xfrm>
        </p:spPr>
        <p:txBody>
          <a:bodyPr/>
          <a:lstStyle/>
          <a:p>
            <a:r>
              <a:rPr lang="zh-CN" altLang="en-US" dirty="0" smtClean="0"/>
              <a:t>在</a:t>
            </a:r>
            <a:r>
              <a:rPr lang="en-US" altLang="zh-CN" dirty="0" smtClean="0"/>
              <a:t>FIFO-</a:t>
            </a:r>
            <a:r>
              <a:rPr lang="zh-CN" altLang="en-US" dirty="0" smtClean="0"/>
              <a:t>分支限界</a:t>
            </a:r>
            <a:r>
              <a:rPr lang="zh-CN" altLang="en-US" dirty="0"/>
              <a:t>法中，对下一个</a:t>
            </a:r>
            <a:r>
              <a:rPr lang="en-US" altLang="zh-CN" dirty="0"/>
              <a:t>E-</a:t>
            </a:r>
            <a:r>
              <a:rPr lang="zh-CN" altLang="en-US" dirty="0"/>
              <a:t>结点的选择是死板的、盲目的，对于可能快速检索到答案结点的结点没有给出任何优先权。</a:t>
            </a:r>
          </a:p>
          <a:p>
            <a:r>
              <a:rPr lang="zh-CN" altLang="en-US" dirty="0"/>
              <a:t>理想状态下，对活结点表使用一个“有智力的”成本函数</a:t>
            </a:r>
            <a:r>
              <a:rPr lang="en-US" altLang="zh-CN" dirty="0"/>
              <a:t>c</a:t>
            </a:r>
            <a:r>
              <a:rPr lang="zh-CN" altLang="en-US" dirty="0"/>
              <a:t>来选取下一个</a:t>
            </a:r>
            <a:r>
              <a:rPr lang="en-US" altLang="zh-CN" dirty="0"/>
              <a:t>E-</a:t>
            </a:r>
            <a:r>
              <a:rPr lang="zh-CN" altLang="en-US" dirty="0"/>
              <a:t>结点，从而</a:t>
            </a:r>
            <a:r>
              <a:rPr lang="zh-CN" altLang="en-US" dirty="0">
                <a:solidFill>
                  <a:srgbClr val="FF0000"/>
                </a:solidFill>
              </a:rPr>
              <a:t>加快</a:t>
            </a:r>
            <a:r>
              <a:rPr lang="zh-CN" altLang="en-US" dirty="0"/>
              <a:t>到达答案结点的检索速度。</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10</a:t>
            </a:fld>
            <a:endParaRPr lang="en-US" altLang="zh-CN" dirty="0"/>
          </a:p>
        </p:txBody>
      </p:sp>
    </p:spTree>
    <p:extLst>
      <p:ext uri="{BB962C8B-B14F-4D97-AF65-F5344CB8AC3E}">
        <p14:creationId xmlns:p14="http://schemas.microsoft.com/office/powerpoint/2010/main" val="1585001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solidFill>
              </a:rPr>
              <a:t>成本函数</a:t>
            </a:r>
            <a:r>
              <a:rPr lang="en-US" altLang="zh-CN" dirty="0">
                <a:solidFill>
                  <a:schemeClr val="tx2"/>
                </a:solidFill>
              </a:rPr>
              <a:t>c</a:t>
            </a:r>
            <a:r>
              <a:rPr lang="zh-CN" altLang="en-US" dirty="0">
                <a:solidFill>
                  <a:schemeClr val="tx2"/>
                </a:solidFill>
              </a:rPr>
              <a:t>的量化方法</a:t>
            </a:r>
            <a:endParaRPr lang="zh-CN" altLang="en-US" dirty="0"/>
          </a:p>
        </p:txBody>
      </p:sp>
      <p:sp>
        <p:nvSpPr>
          <p:cNvPr id="3" name="内容占位符 2"/>
          <p:cNvSpPr>
            <a:spLocks noGrp="1"/>
          </p:cNvSpPr>
          <p:nvPr>
            <p:ph idx="1"/>
          </p:nvPr>
        </p:nvSpPr>
        <p:spPr>
          <a:xfrm>
            <a:off x="838200" y="1814686"/>
            <a:ext cx="10515600" cy="3680842"/>
          </a:xfrm>
        </p:spPr>
        <p:txBody>
          <a:bodyPr/>
          <a:lstStyle/>
          <a:p>
            <a:pPr>
              <a:spcBef>
                <a:spcPts val="0"/>
              </a:spcBef>
            </a:pPr>
            <a:r>
              <a:rPr lang="zh-CN" altLang="en-US" sz="2400" dirty="0"/>
              <a:t>要给那些可能导致</a:t>
            </a:r>
            <a:r>
              <a:rPr lang="zh-CN" altLang="en-US" sz="2400" dirty="0" smtClean="0"/>
              <a:t>答案结点的活结点赋</a:t>
            </a:r>
            <a:r>
              <a:rPr lang="zh-CN" altLang="en-US" sz="2400" dirty="0"/>
              <a:t>以优先次序。</a:t>
            </a:r>
            <a:endParaRPr lang="en-US" altLang="zh-CN" sz="2400" dirty="0"/>
          </a:p>
          <a:p>
            <a:pPr>
              <a:spcBef>
                <a:spcPts val="0"/>
              </a:spcBef>
            </a:pPr>
            <a:r>
              <a:rPr lang="en-US" altLang="zh-CN" sz="2400" dirty="0">
                <a:latin typeface="Arial" charset="0"/>
              </a:rPr>
              <a:t>c(X)</a:t>
            </a:r>
            <a:r>
              <a:rPr lang="zh-CN" altLang="en-US" sz="2400" dirty="0" smtClean="0">
                <a:latin typeface="Arial" charset="0"/>
              </a:rPr>
              <a:t>的定义关注最小成本</a:t>
            </a:r>
            <a:endParaRPr lang="en-US" altLang="zh-CN" sz="2400" dirty="0"/>
          </a:p>
          <a:p>
            <a:pPr lvl="1">
              <a:spcBef>
                <a:spcPts val="0"/>
              </a:spcBef>
            </a:pPr>
            <a:r>
              <a:rPr lang="zh-CN" altLang="en-US" dirty="0">
                <a:latin typeface="Arial" charset="0"/>
              </a:rPr>
              <a:t>方法</a:t>
            </a:r>
            <a:r>
              <a:rPr lang="en-US" altLang="zh-CN" dirty="0">
                <a:latin typeface="Arial" charset="0"/>
              </a:rPr>
              <a:t>1</a:t>
            </a:r>
            <a:r>
              <a:rPr lang="zh-CN" altLang="en-US" dirty="0">
                <a:latin typeface="Arial" charset="0"/>
              </a:rPr>
              <a:t>：基于</a:t>
            </a:r>
            <a:r>
              <a:rPr lang="en-US" altLang="zh-CN" dirty="0">
                <a:latin typeface="Arial" charset="0"/>
              </a:rPr>
              <a:t>X</a:t>
            </a:r>
            <a:r>
              <a:rPr lang="zh-CN" altLang="en-US" dirty="0">
                <a:latin typeface="Arial" charset="0"/>
              </a:rPr>
              <a:t>在生成一个答案结点之前需要生成的</a:t>
            </a:r>
            <a:r>
              <a:rPr lang="zh-CN" altLang="en-US" dirty="0">
                <a:solidFill>
                  <a:srgbClr val="FF0000"/>
                </a:solidFill>
                <a:latin typeface="Arial" charset="0"/>
              </a:rPr>
              <a:t>结点</a:t>
            </a:r>
            <a:r>
              <a:rPr lang="zh-CN" altLang="en-US" dirty="0" smtClean="0">
                <a:solidFill>
                  <a:srgbClr val="FF0000"/>
                </a:solidFill>
                <a:latin typeface="Arial" charset="0"/>
              </a:rPr>
              <a:t>数</a:t>
            </a:r>
            <a:r>
              <a:rPr lang="zh-CN" altLang="en-US" dirty="0">
                <a:latin typeface="Arial" charset="0"/>
              </a:rPr>
              <a:t>定义</a:t>
            </a:r>
            <a:endParaRPr lang="en-US" altLang="zh-CN" dirty="0">
              <a:solidFill>
                <a:srgbClr val="FF0000"/>
              </a:solidFill>
              <a:latin typeface="Arial" charset="0"/>
            </a:endParaRPr>
          </a:p>
          <a:p>
            <a:pPr lvl="2">
              <a:spcBef>
                <a:spcPts val="0"/>
              </a:spcBef>
            </a:pPr>
            <a:r>
              <a:rPr lang="zh-CN" altLang="en-US" dirty="0">
                <a:latin typeface="Arial" charset="0"/>
              </a:rPr>
              <a:t>寻找生成最小数目的</a:t>
            </a:r>
            <a:r>
              <a:rPr lang="zh-CN" altLang="en-US" dirty="0" smtClean="0">
                <a:latin typeface="Arial" charset="0"/>
              </a:rPr>
              <a:t>答案结点</a:t>
            </a:r>
            <a:endParaRPr lang="en-US" altLang="zh-CN" dirty="0">
              <a:latin typeface="Arial" charset="0"/>
            </a:endParaRPr>
          </a:p>
          <a:p>
            <a:pPr lvl="1">
              <a:spcBef>
                <a:spcPts val="0"/>
              </a:spcBef>
            </a:pPr>
            <a:r>
              <a:rPr lang="zh-CN" altLang="en-US" dirty="0">
                <a:latin typeface="Arial" charset="0"/>
              </a:rPr>
              <a:t>方法</a:t>
            </a:r>
            <a:r>
              <a:rPr lang="en-US" altLang="zh-CN" dirty="0">
                <a:latin typeface="Arial" charset="0"/>
              </a:rPr>
              <a:t>2</a:t>
            </a:r>
            <a:r>
              <a:rPr lang="zh-CN" altLang="en-US" dirty="0">
                <a:latin typeface="Arial" charset="0"/>
              </a:rPr>
              <a:t>：基于距离</a:t>
            </a:r>
            <a:r>
              <a:rPr lang="en-US" altLang="zh-CN" dirty="0">
                <a:latin typeface="Arial" charset="0"/>
              </a:rPr>
              <a:t>X</a:t>
            </a:r>
            <a:r>
              <a:rPr lang="zh-CN" altLang="en-US" dirty="0">
                <a:latin typeface="Arial" charset="0"/>
              </a:rPr>
              <a:t>最近的那个答案结点的</a:t>
            </a:r>
            <a:r>
              <a:rPr lang="zh-CN" altLang="en-US" dirty="0">
                <a:solidFill>
                  <a:srgbClr val="FF0000"/>
                </a:solidFill>
                <a:latin typeface="Arial" charset="0"/>
              </a:rPr>
              <a:t>路径</a:t>
            </a:r>
            <a:r>
              <a:rPr lang="zh-CN" altLang="en-US" dirty="0" smtClean="0">
                <a:solidFill>
                  <a:srgbClr val="FF0000"/>
                </a:solidFill>
                <a:latin typeface="Arial" charset="0"/>
              </a:rPr>
              <a:t>长度</a:t>
            </a:r>
            <a:r>
              <a:rPr lang="zh-CN" altLang="en-US" dirty="0">
                <a:latin typeface="Arial" charset="0"/>
              </a:rPr>
              <a:t>定义</a:t>
            </a:r>
            <a:endParaRPr lang="en-US" altLang="zh-CN" dirty="0">
              <a:solidFill>
                <a:srgbClr val="FF0000"/>
              </a:solidFill>
              <a:latin typeface="Arial" charset="0"/>
            </a:endParaRPr>
          </a:p>
          <a:p>
            <a:pPr lvl="2">
              <a:spcBef>
                <a:spcPts val="0"/>
              </a:spcBef>
            </a:pPr>
            <a:r>
              <a:rPr lang="zh-CN" altLang="en-US" dirty="0">
                <a:latin typeface="Arial" charset="0"/>
              </a:rPr>
              <a:t>寻找路径长度最短的</a:t>
            </a:r>
            <a:r>
              <a:rPr lang="zh-CN" altLang="en-US" dirty="0" smtClean="0">
                <a:latin typeface="Arial" charset="0"/>
              </a:rPr>
              <a:t>答案结点</a:t>
            </a:r>
            <a:endParaRPr lang="zh-CN" altLang="en-US" dirty="0">
              <a:latin typeface="Arial" charset="0"/>
            </a:endParaRPr>
          </a:p>
          <a:p>
            <a:pPr lvl="1"/>
            <a:r>
              <a:rPr lang="zh-CN" altLang="en-US" dirty="0" smtClean="0">
                <a:latin typeface="Arial" charset="0"/>
              </a:rPr>
              <a:t>方法</a:t>
            </a:r>
            <a:r>
              <a:rPr lang="en-US" altLang="zh-CN" dirty="0" smtClean="0">
                <a:latin typeface="Arial" charset="0"/>
              </a:rPr>
              <a:t>3</a:t>
            </a:r>
            <a:r>
              <a:rPr lang="zh-CN" altLang="en-US" dirty="0" smtClean="0">
                <a:latin typeface="Arial" charset="0"/>
              </a:rPr>
              <a:t>：基于问题描述中的</a:t>
            </a:r>
            <a:r>
              <a:rPr lang="zh-CN" altLang="en-US" dirty="0" smtClean="0">
                <a:solidFill>
                  <a:srgbClr val="FF0000"/>
                </a:solidFill>
                <a:latin typeface="Arial" charset="0"/>
              </a:rPr>
              <a:t>目标函数</a:t>
            </a:r>
            <a:r>
              <a:rPr lang="zh-CN" altLang="en-US" dirty="0">
                <a:latin typeface="Arial" charset="0"/>
              </a:rPr>
              <a:t>定义</a:t>
            </a:r>
            <a:endParaRPr lang="en-US" altLang="zh-CN" dirty="0" smtClean="0">
              <a:solidFill>
                <a:srgbClr val="FF0000"/>
              </a:solidFill>
              <a:latin typeface="Arial" charset="0"/>
            </a:endParaRPr>
          </a:p>
          <a:p>
            <a:pPr lvl="2"/>
            <a:r>
              <a:rPr lang="zh-CN" altLang="en-US" dirty="0" smtClean="0">
                <a:latin typeface="Arial" charset="0"/>
              </a:rPr>
              <a:t>寻找使目标函数取极值的答案节点</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11</a:t>
            </a:fld>
            <a:endParaRPr lang="en-US" altLang="zh-CN"/>
          </a:p>
        </p:txBody>
      </p:sp>
      <p:sp>
        <p:nvSpPr>
          <p:cNvPr id="6" name="矩形 5"/>
          <p:cNvSpPr/>
          <p:nvPr/>
        </p:nvSpPr>
        <p:spPr>
          <a:xfrm>
            <a:off x="1703512" y="5351760"/>
            <a:ext cx="7056784" cy="535531"/>
          </a:xfrm>
          <a:prstGeom prst="rect">
            <a:avLst/>
          </a:prstGeom>
          <a:noFill/>
        </p:spPr>
        <p:txBody>
          <a:bodyPr wrap="square">
            <a:spAutoFit/>
          </a:bodyPr>
          <a:lstStyle/>
          <a:p>
            <a:pPr>
              <a:lnSpc>
                <a:spcPct val="12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若问题中不存在目标函数，通常采用方法</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定义</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c</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6837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99014" y="235334"/>
            <a:ext cx="4021034" cy="1081088"/>
          </a:xfrm>
        </p:spPr>
        <p:txBody>
          <a:bodyPr>
            <a:normAutofit/>
          </a:bodyPr>
          <a:lstStyle/>
          <a:p>
            <a:pPr eaLnBrk="1" hangingPunct="1"/>
            <a:r>
              <a:rPr lang="zh-CN" altLang="en-US" dirty="0"/>
              <a:t>成本函数</a:t>
            </a:r>
            <a:r>
              <a:rPr lang="en-US" altLang="zh-CN" dirty="0"/>
              <a:t>c</a:t>
            </a:r>
            <a:r>
              <a:rPr lang="zh-CN" altLang="en-US" dirty="0"/>
              <a:t>定义</a:t>
            </a:r>
            <a:endParaRPr lang="en-US" altLang="zh-CN"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12</a:t>
            </a:fld>
            <a:endParaRPr lang="en-US" altLang="zh-CN" dirty="0"/>
          </a:p>
        </p:txBody>
      </p:sp>
      <p:sp>
        <p:nvSpPr>
          <p:cNvPr id="16" name="矩形 15"/>
          <p:cNvSpPr/>
          <p:nvPr/>
        </p:nvSpPr>
        <p:spPr>
          <a:xfrm>
            <a:off x="983432" y="4918538"/>
            <a:ext cx="9404409" cy="491481"/>
          </a:xfrm>
          <a:prstGeom prst="rect">
            <a:avLst/>
          </a:prstGeom>
          <a:noFill/>
        </p:spPr>
        <p:txBody>
          <a:bodyPr wrap="square">
            <a:spAutoFit/>
          </a:bodyPr>
          <a:lstStyle/>
          <a:p>
            <a:pPr>
              <a:lnSpc>
                <a:spcPct val="120000"/>
              </a:lnSpc>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思考：在什么样的状态空间树中会出现</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答案</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结点</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不是叶结点的情况？</a:t>
            </a:r>
            <a:endPar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0" name="AutoShape 109"/>
          <p:cNvSpPr>
            <a:spLocks noChangeArrowheads="1"/>
          </p:cNvSpPr>
          <p:nvPr/>
        </p:nvSpPr>
        <p:spPr bwMode="auto">
          <a:xfrm>
            <a:off x="4151784" y="5515213"/>
            <a:ext cx="1851780" cy="563816"/>
          </a:xfrm>
          <a:prstGeom prst="wedgeRoundRectCallout">
            <a:avLst>
              <a:gd name="adj1" fmla="val -49803"/>
              <a:gd name="adj2" fmla="val -63761"/>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k-</a:t>
            </a:r>
            <a:r>
              <a:rPr lang="zh-CN" altLang="en-US" sz="2400" dirty="0" smtClean="0">
                <a:latin typeface="Arial" panose="020B0604020202020204" pitchFamily="34" charset="0"/>
                <a:ea typeface="幼圆" panose="02010509060101010101" pitchFamily="49" charset="-122"/>
                <a:cs typeface="Arial" panose="020B0604020202020204" pitchFamily="34" charset="0"/>
              </a:rPr>
              <a:t>元组表达</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1" name="Rectangle 3"/>
          <p:cNvSpPr txBox="1">
            <a:spLocks noChangeArrowheads="1"/>
          </p:cNvSpPr>
          <p:nvPr/>
        </p:nvSpPr>
        <p:spPr>
          <a:xfrm>
            <a:off x="699014" y="1477494"/>
            <a:ext cx="10784069" cy="154044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400" dirty="0">
                <a:latin typeface="Arial" charset="0"/>
              </a:rPr>
              <a:t>cost(X)</a:t>
            </a:r>
          </a:p>
          <a:p>
            <a:pPr lvl="1">
              <a:lnSpc>
                <a:spcPct val="100000"/>
              </a:lnSpc>
            </a:pPr>
            <a:r>
              <a:rPr lang="zh-CN" altLang="en-US" dirty="0">
                <a:latin typeface="Arial" charset="0"/>
              </a:rPr>
              <a:t>表示根到达答案结点</a:t>
            </a:r>
            <a:r>
              <a:rPr lang="en-US" altLang="zh-CN" dirty="0">
                <a:latin typeface="Arial" charset="0"/>
              </a:rPr>
              <a:t>X</a:t>
            </a:r>
            <a:r>
              <a:rPr lang="zh-CN" altLang="en-US" dirty="0" smtClean="0">
                <a:latin typeface="Arial" charset="0"/>
              </a:rPr>
              <a:t>的</a:t>
            </a:r>
            <a:r>
              <a:rPr lang="zh-CN" altLang="en-US" dirty="0" smtClean="0">
                <a:solidFill>
                  <a:srgbClr val="FF0000"/>
                </a:solidFill>
                <a:latin typeface="Arial" charset="0"/>
              </a:rPr>
              <a:t>真实成本</a:t>
            </a:r>
            <a:r>
              <a:rPr lang="en-US" altLang="zh-CN" dirty="0" smtClean="0">
                <a:solidFill>
                  <a:srgbClr val="FF0000"/>
                </a:solidFill>
                <a:latin typeface="Arial" charset="0"/>
              </a:rPr>
              <a:t>/</a:t>
            </a:r>
            <a:r>
              <a:rPr lang="zh-CN" altLang="en-US" dirty="0" smtClean="0">
                <a:solidFill>
                  <a:srgbClr val="FF0000"/>
                </a:solidFill>
                <a:latin typeface="Arial" charset="0"/>
              </a:rPr>
              <a:t>代价</a:t>
            </a:r>
            <a:r>
              <a:rPr lang="zh-CN" altLang="en-US" dirty="0" smtClean="0">
                <a:latin typeface="Arial" charset="0"/>
              </a:rPr>
              <a:t>，</a:t>
            </a:r>
            <a:r>
              <a:rPr lang="zh-CN" altLang="en-US" dirty="0">
                <a:latin typeface="Arial" charset="0"/>
              </a:rPr>
              <a:t>如路径长度、目标函数值等</a:t>
            </a:r>
            <a:endParaRPr lang="en-US" altLang="zh-CN" dirty="0">
              <a:latin typeface="Arial" charset="0"/>
            </a:endParaRPr>
          </a:p>
          <a:p>
            <a:pPr>
              <a:lnSpc>
                <a:spcPct val="100000"/>
              </a:lnSpc>
            </a:pPr>
            <a:r>
              <a:rPr lang="zh-CN" altLang="en-US" sz="2400" dirty="0">
                <a:latin typeface="Arial" charset="0"/>
              </a:rPr>
              <a:t>从</a:t>
            </a:r>
            <a:r>
              <a:rPr lang="zh-CN" altLang="en-US" sz="2400" dirty="0">
                <a:solidFill>
                  <a:srgbClr val="FF0000"/>
                </a:solidFill>
                <a:latin typeface="Arial" charset="0"/>
              </a:rPr>
              <a:t>上帝视角</a:t>
            </a:r>
            <a:r>
              <a:rPr lang="zh-CN" altLang="en-US" sz="2400" dirty="0">
                <a:latin typeface="Arial" charset="0"/>
              </a:rPr>
              <a:t>对状态空间树里面的任何结点</a:t>
            </a:r>
            <a:r>
              <a:rPr lang="en-US" altLang="zh-CN" sz="2400" dirty="0">
                <a:latin typeface="Arial" charset="0"/>
              </a:rPr>
              <a:t>X</a:t>
            </a:r>
            <a:r>
              <a:rPr lang="zh-CN" altLang="en-US" sz="2400" dirty="0">
                <a:latin typeface="Arial" charset="0"/>
              </a:rPr>
              <a:t>定义成本函数</a:t>
            </a:r>
            <a:r>
              <a:rPr lang="en-US" altLang="zh-CN" sz="2400" dirty="0" smtClean="0">
                <a:latin typeface="Arial" charset="0"/>
              </a:rPr>
              <a:t>c</a:t>
            </a:r>
            <a:endParaRPr lang="zh-CN" altLang="en-US" sz="2400" dirty="0">
              <a:latin typeface="Arial" charset="0"/>
            </a:endParaRPr>
          </a:p>
          <a:p>
            <a:pPr marL="457200" lvl="1" indent="0">
              <a:lnSpc>
                <a:spcPct val="100000"/>
              </a:lnSpc>
              <a:buNone/>
            </a:pPr>
            <a:endParaRPr lang="zh-CN" altLang="en-US" sz="2000" dirty="0">
              <a:latin typeface="幼圆" panose="02010509060101010101" pitchFamily="49" charset="-122"/>
            </a:endParaRPr>
          </a:p>
          <a:p>
            <a:pPr marL="0" indent="0">
              <a:buNone/>
            </a:pPr>
            <a:endParaRPr lang="zh-CN" altLang="en-US" sz="2400" dirty="0"/>
          </a:p>
        </p:txBody>
      </p:sp>
      <p:grpSp>
        <p:nvGrpSpPr>
          <p:cNvPr id="18" name="组合 17"/>
          <p:cNvGrpSpPr/>
          <p:nvPr/>
        </p:nvGrpSpPr>
        <p:grpSpPr>
          <a:xfrm>
            <a:off x="735715" y="2924944"/>
            <a:ext cx="9524251" cy="1453952"/>
            <a:chOff x="752093" y="3429455"/>
            <a:chExt cx="9524251" cy="1453952"/>
          </a:xfrm>
        </p:grpSpPr>
        <p:grpSp>
          <p:nvGrpSpPr>
            <p:cNvPr id="22" name="组合 21"/>
            <p:cNvGrpSpPr/>
            <p:nvPr/>
          </p:nvGrpSpPr>
          <p:grpSpPr>
            <a:xfrm>
              <a:off x="752093" y="3431315"/>
              <a:ext cx="6816340" cy="1452092"/>
              <a:chOff x="557984" y="2006978"/>
              <a:chExt cx="5798838" cy="1163733"/>
            </a:xfrm>
          </p:grpSpPr>
          <p:sp>
            <p:nvSpPr>
              <p:cNvPr id="26" name="矩形 25"/>
              <p:cNvSpPr/>
              <p:nvPr/>
            </p:nvSpPr>
            <p:spPr>
              <a:xfrm>
                <a:off x="1762218" y="2006978"/>
                <a:ext cx="4594604" cy="393882"/>
              </a:xfrm>
              <a:prstGeom prst="rect">
                <a:avLst/>
              </a:prstGeom>
            </p:spPr>
            <p:txBody>
              <a:bodyPr wrap="square">
                <a:spAutoFit/>
              </a:bodyPr>
              <a:lstStyle/>
              <a:p>
                <a:pPr>
                  <a:lnSpc>
                    <a:spcPct val="12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cost(X)</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7" name="矩形 26"/>
              <p:cNvSpPr/>
              <p:nvPr/>
            </p:nvSpPr>
            <p:spPr>
              <a:xfrm>
                <a:off x="1762219" y="2388242"/>
                <a:ext cx="4117713" cy="429184"/>
              </a:xfrm>
              <a:prstGeom prst="rect">
                <a:avLst/>
              </a:prstGeom>
            </p:spPr>
            <p:txBody>
              <a:bodyPr wrap="square">
                <a:spAutoFit/>
              </a:bodyPr>
              <a:lstStyle/>
              <a:p>
                <a:pPr>
                  <a:lnSpc>
                    <a:spcPct val="12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min{cost(P)|</a:t>
                </a:r>
                <a:r>
                  <a:rPr lang="zh-CN" altLang="en-US" sz="2400" dirty="0" smtClean="0">
                    <a:latin typeface="Arial" panose="020B0604020202020204" pitchFamily="34" charset="0"/>
                    <a:ea typeface="幼圆" panose="02010509060101010101" pitchFamily="49" charset="-122"/>
                    <a:cs typeface="Arial" panose="020B0604020202020204" pitchFamily="34" charset="0"/>
                  </a:rPr>
                  <a:t>答案结点</a:t>
                </a:r>
                <a:r>
                  <a:rPr lang="en-US" altLang="zh-CN" sz="2400" dirty="0" smtClean="0">
                    <a:latin typeface="Arial" panose="020B0604020202020204" pitchFamily="34" charset="0"/>
                    <a:ea typeface="幼圆" panose="02010509060101010101" pitchFamily="49" charset="-122"/>
                    <a:cs typeface="Arial" panose="020B0604020202020204" pitchFamily="34" charset="0"/>
                  </a:rPr>
                  <a:t>P</a:t>
                </a:r>
                <a:r>
                  <a:rPr lang="zh-CN" altLang="en-US" sz="2400" dirty="0" smtClean="0">
                    <a:latin typeface="Arial" panose="020B0604020202020204" pitchFamily="34" charset="0"/>
                    <a:cs typeface="Arial" panose="020B0604020202020204" pitchFamily="34" charset="0"/>
                  </a:rPr>
                  <a:t>∈</a:t>
                </a:r>
                <a:r>
                  <a:rPr lang="zh-CN" altLang="en-US" sz="2400" dirty="0" smtClean="0">
                    <a:latin typeface="Arial" panose="020B0604020202020204" pitchFamily="34" charset="0"/>
                    <a:ea typeface="幼圆" panose="02010509060101010101" pitchFamily="49" charset="-122"/>
                    <a:cs typeface="Arial" panose="020B0604020202020204" pitchFamily="34" charset="0"/>
                  </a:rPr>
                  <a:t>子</a:t>
                </a:r>
                <a:r>
                  <a:rPr lang="zh-CN" altLang="en-US" sz="2400" dirty="0">
                    <a:latin typeface="Arial" panose="020B0604020202020204" pitchFamily="34" charset="0"/>
                    <a:ea typeface="幼圆" panose="02010509060101010101" pitchFamily="49" charset="-122"/>
                    <a:cs typeface="Arial" panose="020B0604020202020204" pitchFamily="34" charset="0"/>
                  </a:rPr>
                  <a:t>树</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28" name="矩形 27"/>
              <p:cNvSpPr/>
              <p:nvPr/>
            </p:nvSpPr>
            <p:spPr>
              <a:xfrm>
                <a:off x="1782661" y="2751393"/>
                <a:ext cx="441146" cy="419318"/>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29" name="矩形 28"/>
              <p:cNvSpPr/>
              <p:nvPr/>
            </p:nvSpPr>
            <p:spPr>
              <a:xfrm>
                <a:off x="557984" y="2234906"/>
                <a:ext cx="1268205" cy="369987"/>
              </a:xfrm>
              <a:prstGeom prst="rect">
                <a:avLst/>
              </a:prstGeom>
            </p:spPr>
            <p:txBody>
              <a:bodyPr wrap="square">
                <a:spAutoFit/>
              </a:bodyPr>
              <a:lstStyle/>
              <a:p>
                <a:pPr marL="342900" indent="-342900">
                  <a:buClr>
                    <a:schemeClr val="accent1">
                      <a:lumMod val="75000"/>
                    </a:schemeClr>
                  </a:buClr>
                  <a:buSzPct val="70000"/>
                  <a:buFont typeface="Wingdings" panose="05000000000000000000" pitchFamily="2" charset="2"/>
                  <a:buChar char="l"/>
                </a:pPr>
                <a:r>
                  <a:rPr lang="en-US" altLang="zh-CN" sz="2400" dirty="0">
                    <a:latin typeface="Arial" panose="020B0604020202020204" pitchFamily="34" charset="0"/>
                    <a:ea typeface="幼圆" panose="02010509060101010101" pitchFamily="49" charset="-122"/>
                    <a:cs typeface="Arial" panose="020B0604020202020204" pitchFamily="34" charset="0"/>
                  </a:rPr>
                  <a:t>c(X)=</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30" name="左大括号 29"/>
              <p:cNvSpPr/>
              <p:nvPr/>
            </p:nvSpPr>
            <p:spPr>
              <a:xfrm>
                <a:off x="1611890" y="2200796"/>
                <a:ext cx="144771" cy="779802"/>
              </a:xfrm>
              <a:prstGeom prst="leftBrace">
                <a:avLst>
                  <a:gd name="adj1" fmla="val 52458"/>
                  <a:gd name="adj2" fmla="val 31844"/>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
          <p:nvSpPr>
            <p:cNvPr id="23" name="矩形 22"/>
            <p:cNvSpPr/>
            <p:nvPr/>
          </p:nvSpPr>
          <p:spPr>
            <a:xfrm>
              <a:off x="7306578" y="3429455"/>
              <a:ext cx="2893878" cy="491481"/>
            </a:xfrm>
            <a:prstGeom prst="rect">
              <a:avLst/>
            </a:prstGeom>
            <a:noFill/>
          </p:spPr>
          <p:txBody>
            <a:bodyPr wrap="square">
              <a:spAutoFit/>
            </a:bodyPr>
            <a:lstStyle/>
            <a:p>
              <a:pPr>
                <a:lnSpc>
                  <a:spcPct val="120000"/>
                </a:lnSpc>
                <a:spcBef>
                  <a:spcPts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叶节点</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是答案结点</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24" name="矩形 23"/>
            <p:cNvSpPr/>
            <p:nvPr/>
          </p:nvSpPr>
          <p:spPr>
            <a:xfrm>
              <a:off x="7010388" y="3862862"/>
              <a:ext cx="3187544" cy="535531"/>
            </a:xfrm>
            <a:prstGeom prst="rect">
              <a:avLst/>
            </a:prstGeom>
            <a:noFill/>
          </p:spPr>
          <p:txBody>
            <a:bodyPr wrap="square">
              <a:spAutoFit/>
            </a:bodyPr>
            <a:lstStyle/>
            <a:p>
              <a:pPr>
                <a:lnSpc>
                  <a:spcPct val="120000"/>
                </a:lnSpc>
              </a:pPr>
              <a:r>
                <a:rPr lang="zh-CN" altLang="en-US" sz="2400" dirty="0" smtClean="0">
                  <a:latin typeface="Arial" panose="020B0604020202020204" pitchFamily="34" charset="0"/>
                  <a:ea typeface="幼圆" panose="02010509060101010101" pitchFamily="49" charset="-122"/>
                  <a:cs typeface="Arial" panose="020B0604020202020204" pitchFamily="34" charset="0"/>
                </a:rPr>
                <a:t>子</a:t>
              </a:r>
              <a:r>
                <a:rPr lang="zh-CN" altLang="en-US" sz="2400" dirty="0">
                  <a:latin typeface="Arial" panose="020B0604020202020204" pitchFamily="34" charset="0"/>
                  <a:ea typeface="幼圆" panose="02010509060101010101" pitchFamily="49" charset="-122"/>
                  <a:cs typeface="Arial" panose="020B0604020202020204" pitchFamily="34" charset="0"/>
                </a:rPr>
                <a:t>树</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中包含答案结点</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25" name="矩形 24"/>
            <p:cNvSpPr/>
            <p:nvPr/>
          </p:nvSpPr>
          <p:spPr>
            <a:xfrm>
              <a:off x="7010388" y="4280124"/>
              <a:ext cx="3265956" cy="535531"/>
            </a:xfrm>
            <a:prstGeom prst="rect">
              <a:avLst/>
            </a:prstGeom>
            <a:noFill/>
          </p:spPr>
          <p:txBody>
            <a:bodyPr wrap="square">
              <a:spAutoFit/>
            </a:bodyPr>
            <a:lstStyle/>
            <a:p>
              <a:pPr>
                <a:lnSpc>
                  <a:spcPct val="120000"/>
                </a:lnSpc>
              </a:pPr>
              <a:r>
                <a:rPr lang="zh-CN" altLang="en-US" sz="2400" dirty="0" smtClean="0">
                  <a:latin typeface="Arial" panose="020B0604020202020204" pitchFamily="34" charset="0"/>
                  <a:ea typeface="幼圆" panose="02010509060101010101" pitchFamily="49" charset="-122"/>
                  <a:cs typeface="Arial" panose="020B0604020202020204" pitchFamily="34" charset="0"/>
                </a:rPr>
                <a:t>子</a:t>
              </a:r>
              <a:r>
                <a:rPr lang="zh-CN" altLang="en-US" sz="2400" dirty="0">
                  <a:latin typeface="Arial" panose="020B0604020202020204" pitchFamily="34" charset="0"/>
                  <a:ea typeface="幼圆" panose="02010509060101010101" pitchFamily="49" charset="-122"/>
                  <a:cs typeface="Arial" panose="020B0604020202020204" pitchFamily="34" charset="0"/>
                </a:rPr>
                <a:t>树</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不</a:t>
              </a:r>
              <a:r>
                <a:rPr lang="zh-CN" altLang="en-US" sz="2400" dirty="0" smtClean="0">
                  <a:latin typeface="Arial" panose="020B0604020202020204" pitchFamily="34" charset="0"/>
                  <a:ea typeface="幼圆" panose="02010509060101010101" pitchFamily="49" charset="-122"/>
                  <a:cs typeface="Arial" panose="020B0604020202020204" pitchFamily="34" charset="0"/>
                </a:rPr>
                <a:t>包含答案</a:t>
              </a:r>
              <a:r>
                <a:rPr lang="zh-CN" altLang="en-US" sz="2400" dirty="0">
                  <a:latin typeface="Arial" panose="020B0604020202020204" pitchFamily="34" charset="0"/>
                  <a:ea typeface="幼圆" panose="02010509060101010101" pitchFamily="49" charset="-122"/>
                  <a:cs typeface="Arial" panose="020B0604020202020204" pitchFamily="34" charset="0"/>
                </a:rPr>
                <a:t>结点</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grpSp>
    </p:spTree>
    <p:extLst>
      <p:ext uri="{BB962C8B-B14F-4D97-AF65-F5344CB8AC3E}">
        <p14:creationId xmlns:p14="http://schemas.microsoft.com/office/powerpoint/2010/main" val="377827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2FB78-7C5E-4FE7-B88F-5D1965EA94CA}"/>
              </a:ext>
            </a:extLst>
          </p:cNvPr>
          <p:cNvSpPr>
            <a:spLocks noGrp="1"/>
          </p:cNvSpPr>
          <p:nvPr>
            <p:ph type="title"/>
          </p:nvPr>
        </p:nvSpPr>
        <p:spPr>
          <a:xfrm>
            <a:off x="772689" y="542869"/>
            <a:ext cx="10515600" cy="903635"/>
          </a:xfrm>
        </p:spPr>
        <p:txBody>
          <a:bodyPr>
            <a:normAutofit/>
          </a:bodyPr>
          <a:lstStyle/>
          <a:p>
            <a:r>
              <a:rPr lang="zh-CN" altLang="en-US" dirty="0"/>
              <a:t>成本函数</a:t>
            </a:r>
            <a:r>
              <a:rPr lang="en-US" altLang="zh-CN" dirty="0"/>
              <a:t>c</a:t>
            </a:r>
            <a:r>
              <a:rPr lang="zh-CN" altLang="en-US" dirty="0"/>
              <a:t>的例子</a:t>
            </a:r>
          </a:p>
        </p:txBody>
      </p:sp>
      <p:sp>
        <p:nvSpPr>
          <p:cNvPr id="3" name="内容占位符 2">
            <a:extLst>
              <a:ext uri="{FF2B5EF4-FFF2-40B4-BE49-F238E27FC236}">
                <a16:creationId xmlns:a16="http://schemas.microsoft.com/office/drawing/2014/main" id="{B77B61AA-6F94-42D4-B87A-A4BDC977F065}"/>
              </a:ext>
            </a:extLst>
          </p:cNvPr>
          <p:cNvSpPr>
            <a:spLocks noGrp="1"/>
          </p:cNvSpPr>
          <p:nvPr>
            <p:ph idx="1"/>
          </p:nvPr>
        </p:nvSpPr>
        <p:spPr>
          <a:xfrm>
            <a:off x="753635" y="3288296"/>
            <a:ext cx="6379441" cy="1483445"/>
          </a:xfrm>
        </p:spPr>
        <p:txBody>
          <a:bodyPr>
            <a:normAutofit/>
          </a:bodyPr>
          <a:lstStyle/>
          <a:p>
            <a:pPr>
              <a:spcBef>
                <a:spcPts val="0"/>
              </a:spcBef>
            </a:pPr>
            <a:r>
              <a:rPr lang="zh-CN" altLang="en-US" sz="2400" dirty="0" smtClean="0"/>
              <a:t>设</a:t>
            </a:r>
            <a:r>
              <a:rPr lang="en-US" altLang="zh-CN" sz="2400" dirty="0" smtClean="0"/>
              <a:t>c(X)=</a:t>
            </a:r>
            <a:r>
              <a:rPr lang="zh-CN" altLang="en-US" sz="2400" dirty="0" smtClean="0"/>
              <a:t>到达答案结点的最短路径长度</a:t>
            </a:r>
            <a:endParaRPr lang="en-US" altLang="zh-CN" sz="2400" dirty="0" smtClean="0"/>
          </a:p>
          <a:p>
            <a:pPr>
              <a:spcBef>
                <a:spcPts val="0"/>
              </a:spcBef>
            </a:pPr>
            <a:r>
              <a:rPr lang="zh-CN" altLang="en-US" sz="2400" dirty="0" smtClean="0"/>
              <a:t>图中</a:t>
            </a:r>
            <a:r>
              <a:rPr lang="zh-CN" altLang="en-US" sz="2400" dirty="0"/>
              <a:t>，</a:t>
            </a:r>
            <a:r>
              <a:rPr lang="zh-CN" altLang="en-US" sz="2400" dirty="0" smtClean="0"/>
              <a:t>蓝色结点表示不能到达一个答案结点。结点</a:t>
            </a:r>
            <a:r>
              <a:rPr lang="en-US" altLang="zh-CN" sz="2400" dirty="0" smtClean="0"/>
              <a:t>10</a:t>
            </a:r>
            <a:r>
              <a:rPr lang="zh-CN" altLang="en-US" sz="2400" dirty="0"/>
              <a:t>和</a:t>
            </a:r>
            <a:r>
              <a:rPr lang="en-US" altLang="zh-CN" sz="2400" dirty="0"/>
              <a:t>11</a:t>
            </a:r>
            <a:r>
              <a:rPr lang="zh-CN" altLang="en-US" sz="2400" dirty="0"/>
              <a:t>是答案</a:t>
            </a:r>
            <a:r>
              <a:rPr lang="zh-CN" altLang="en-US" sz="2400" dirty="0" smtClean="0"/>
              <a:t>结点。</a:t>
            </a:r>
            <a:endParaRPr lang="zh-CN" altLang="en-US" sz="2400" dirty="0"/>
          </a:p>
          <a:p>
            <a:pPr>
              <a:spcBef>
                <a:spcPts val="0"/>
              </a:spcBef>
            </a:pPr>
            <a:endParaRPr lang="en-US" altLang="zh-CN" sz="2400" dirty="0" smtClean="0"/>
          </a:p>
        </p:txBody>
      </p:sp>
      <p:sp>
        <p:nvSpPr>
          <p:cNvPr id="4" name="灯片编号占位符 3">
            <a:extLst>
              <a:ext uri="{FF2B5EF4-FFF2-40B4-BE49-F238E27FC236}">
                <a16:creationId xmlns:a16="http://schemas.microsoft.com/office/drawing/2014/main" id="{96ED8CB9-EC81-45C0-B522-39E0272BC121}"/>
              </a:ext>
            </a:extLst>
          </p:cNvPr>
          <p:cNvSpPr>
            <a:spLocks noGrp="1"/>
          </p:cNvSpPr>
          <p:nvPr>
            <p:ph type="sldNum" sz="quarter" idx="12"/>
          </p:nvPr>
        </p:nvSpPr>
        <p:spPr/>
        <p:txBody>
          <a:bodyPr/>
          <a:lstStyle/>
          <a:p>
            <a:pPr>
              <a:defRPr/>
            </a:pPr>
            <a:fld id="{D04713B0-7EE7-420A-BB22-6F99F562E080}" type="slidenum">
              <a:rPr lang="en-US" altLang="zh-CN" smtClean="0"/>
              <a:pPr>
                <a:defRPr/>
              </a:pPr>
              <a:t>13</a:t>
            </a:fld>
            <a:endParaRPr lang="en-US" altLang="zh-CN"/>
          </a:p>
        </p:txBody>
      </p:sp>
      <p:grpSp>
        <p:nvGrpSpPr>
          <p:cNvPr id="5" name="Group 5">
            <a:extLst>
              <a:ext uri="{FF2B5EF4-FFF2-40B4-BE49-F238E27FC236}">
                <a16:creationId xmlns:a16="http://schemas.microsoft.com/office/drawing/2014/main" id="{391A1147-81FA-4D6A-8923-CC36D09B426D}"/>
              </a:ext>
            </a:extLst>
          </p:cNvPr>
          <p:cNvGrpSpPr>
            <a:grpSpLocks/>
          </p:cNvGrpSpPr>
          <p:nvPr/>
        </p:nvGrpSpPr>
        <p:grpSpPr bwMode="auto">
          <a:xfrm>
            <a:off x="7824192" y="621538"/>
            <a:ext cx="884238" cy="490538"/>
            <a:chOff x="2562" y="1490"/>
            <a:chExt cx="511" cy="231"/>
          </a:xfrm>
          <a:noFill/>
        </p:grpSpPr>
        <p:sp>
          <p:nvSpPr>
            <p:cNvPr id="6" name="Oval 6">
              <a:extLst>
                <a:ext uri="{FF2B5EF4-FFF2-40B4-BE49-F238E27FC236}">
                  <a16:creationId xmlns:a16="http://schemas.microsoft.com/office/drawing/2014/main" id="{2A21534D-F568-4E75-B791-EF18A6E1B1D3}"/>
                </a:ext>
              </a:extLst>
            </p:cNvPr>
            <p:cNvSpPr>
              <a:spLocks noChangeArrowheads="1"/>
            </p:cNvSpPr>
            <p:nvPr/>
          </p:nvSpPr>
          <p:spPr bwMode="auto">
            <a:xfrm>
              <a:off x="2817" y="1527"/>
              <a:ext cx="256" cy="1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1</a:t>
              </a:r>
            </a:p>
          </p:txBody>
        </p:sp>
        <p:sp>
          <p:nvSpPr>
            <p:cNvPr id="7" name="Text Box 7">
              <a:extLst>
                <a:ext uri="{FF2B5EF4-FFF2-40B4-BE49-F238E27FC236}">
                  <a16:creationId xmlns:a16="http://schemas.microsoft.com/office/drawing/2014/main" id="{16E4115E-C14C-4690-A0CE-E4F6984F2273}"/>
                </a:ext>
              </a:extLst>
            </p:cNvPr>
            <p:cNvSpPr txBox="1">
              <a:spLocks noChangeArrowheads="1"/>
            </p:cNvSpPr>
            <p:nvPr/>
          </p:nvSpPr>
          <p:spPr bwMode="auto">
            <a:xfrm>
              <a:off x="2562" y="1490"/>
              <a:ext cx="213" cy="218"/>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8" name="Group 101">
            <a:extLst>
              <a:ext uri="{FF2B5EF4-FFF2-40B4-BE49-F238E27FC236}">
                <a16:creationId xmlns:a16="http://schemas.microsoft.com/office/drawing/2014/main" id="{C7595B82-3CC4-4EB5-8814-635D09732191}"/>
              </a:ext>
            </a:extLst>
          </p:cNvPr>
          <p:cNvGrpSpPr>
            <a:grpSpLocks/>
          </p:cNvGrpSpPr>
          <p:nvPr/>
        </p:nvGrpSpPr>
        <p:grpSpPr bwMode="auto">
          <a:xfrm>
            <a:off x="6398618" y="1112076"/>
            <a:ext cx="3940175" cy="990600"/>
            <a:chOff x="3083" y="1843"/>
            <a:chExt cx="2280" cy="467"/>
          </a:xfrm>
          <a:noFill/>
        </p:grpSpPr>
        <p:sp>
          <p:nvSpPr>
            <p:cNvPr id="9" name="Line 62">
              <a:extLst>
                <a:ext uri="{FF2B5EF4-FFF2-40B4-BE49-F238E27FC236}">
                  <a16:creationId xmlns:a16="http://schemas.microsoft.com/office/drawing/2014/main" id="{C2F70DA7-2CBA-4B7F-9B54-395376D1CE99}"/>
                </a:ext>
              </a:extLst>
            </p:cNvPr>
            <p:cNvSpPr>
              <a:spLocks noChangeShapeType="1"/>
            </p:cNvSpPr>
            <p:nvPr/>
          </p:nvSpPr>
          <p:spPr bwMode="auto">
            <a:xfrm flipH="1">
              <a:off x="3348" y="1843"/>
              <a:ext cx="922" cy="24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 name="Line 63">
              <a:extLst>
                <a:ext uri="{FF2B5EF4-FFF2-40B4-BE49-F238E27FC236}">
                  <a16:creationId xmlns:a16="http://schemas.microsoft.com/office/drawing/2014/main" id="{2A8555EF-C177-4D2F-8413-8EBC814A009D}"/>
                </a:ext>
              </a:extLst>
            </p:cNvPr>
            <p:cNvSpPr>
              <a:spLocks noChangeShapeType="1"/>
            </p:cNvSpPr>
            <p:nvPr/>
          </p:nvSpPr>
          <p:spPr bwMode="auto">
            <a:xfrm flipH="1">
              <a:off x="3903" y="1843"/>
              <a:ext cx="388" cy="23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 name="Line 64">
              <a:extLst>
                <a:ext uri="{FF2B5EF4-FFF2-40B4-BE49-F238E27FC236}">
                  <a16:creationId xmlns:a16="http://schemas.microsoft.com/office/drawing/2014/main" id="{184103B6-B015-4F32-9E1E-F8D754DEF898}"/>
                </a:ext>
              </a:extLst>
            </p:cNvPr>
            <p:cNvSpPr>
              <a:spLocks noChangeShapeType="1"/>
            </p:cNvSpPr>
            <p:nvPr/>
          </p:nvSpPr>
          <p:spPr bwMode="auto">
            <a:xfrm>
              <a:off x="4303" y="1843"/>
              <a:ext cx="401" cy="24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 name="Line 65">
              <a:extLst>
                <a:ext uri="{FF2B5EF4-FFF2-40B4-BE49-F238E27FC236}">
                  <a16:creationId xmlns:a16="http://schemas.microsoft.com/office/drawing/2014/main" id="{7586C171-7FB8-4D9B-B130-387EF91879A0}"/>
                </a:ext>
              </a:extLst>
            </p:cNvPr>
            <p:cNvSpPr>
              <a:spLocks noChangeShapeType="1"/>
            </p:cNvSpPr>
            <p:nvPr/>
          </p:nvSpPr>
          <p:spPr bwMode="auto">
            <a:xfrm>
              <a:off x="4348" y="1843"/>
              <a:ext cx="860" cy="27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13" name="Group 66">
              <a:extLst>
                <a:ext uri="{FF2B5EF4-FFF2-40B4-BE49-F238E27FC236}">
                  <a16:creationId xmlns:a16="http://schemas.microsoft.com/office/drawing/2014/main" id="{13A123AC-1EE6-4749-A91C-7020111524E2}"/>
                </a:ext>
              </a:extLst>
            </p:cNvPr>
            <p:cNvGrpSpPr>
              <a:grpSpLocks/>
            </p:cNvGrpSpPr>
            <p:nvPr/>
          </p:nvGrpSpPr>
          <p:grpSpPr bwMode="auto">
            <a:xfrm>
              <a:off x="4576" y="1913"/>
              <a:ext cx="311" cy="372"/>
              <a:chOff x="3168" y="1916"/>
              <a:chExt cx="311" cy="372"/>
            </a:xfrm>
            <a:grpFill/>
          </p:grpSpPr>
          <p:sp>
            <p:nvSpPr>
              <p:cNvPr id="22" name="Oval 67">
                <a:extLst>
                  <a:ext uri="{FF2B5EF4-FFF2-40B4-BE49-F238E27FC236}">
                    <a16:creationId xmlns:a16="http://schemas.microsoft.com/office/drawing/2014/main" id="{A268A1F3-0198-4926-AEB9-613F1F04C67A}"/>
                  </a:ext>
                </a:extLst>
              </p:cNvPr>
              <p:cNvSpPr>
                <a:spLocks noChangeArrowheads="1"/>
              </p:cNvSpPr>
              <p:nvPr/>
            </p:nvSpPr>
            <p:spPr bwMode="auto">
              <a:xfrm>
                <a:off x="3168" y="2094"/>
                <a:ext cx="256"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4</a:t>
                </a:r>
                <a:endParaRPr kumimoji="1" lang="en-US" altLang="zh-CN" sz="2400" b="0" dirty="0">
                  <a:cs typeface="Arial" panose="020B0604020202020204" pitchFamily="34" charset="0"/>
                </a:endParaRPr>
              </a:p>
            </p:txBody>
          </p:sp>
          <p:sp>
            <p:nvSpPr>
              <p:cNvPr id="23" name="Text Box 68">
                <a:extLst>
                  <a:ext uri="{FF2B5EF4-FFF2-40B4-BE49-F238E27FC236}">
                    <a16:creationId xmlns:a16="http://schemas.microsoft.com/office/drawing/2014/main" id="{0BE87E30-C5B7-49BF-84FD-51C8E25BC242}"/>
                  </a:ext>
                </a:extLst>
              </p:cNvPr>
              <p:cNvSpPr txBox="1">
                <a:spLocks noChangeArrowheads="1"/>
              </p:cNvSpPr>
              <p:nvPr/>
            </p:nvSpPr>
            <p:spPr bwMode="auto">
              <a:xfrm>
                <a:off x="3330" y="1916"/>
                <a:ext cx="149"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14" name="Group 69">
              <a:extLst>
                <a:ext uri="{FF2B5EF4-FFF2-40B4-BE49-F238E27FC236}">
                  <a16:creationId xmlns:a16="http://schemas.microsoft.com/office/drawing/2014/main" id="{248EE8B5-A37A-45A9-A8F8-F9F2EEA93B8D}"/>
                </a:ext>
              </a:extLst>
            </p:cNvPr>
            <p:cNvGrpSpPr>
              <a:grpSpLocks/>
            </p:cNvGrpSpPr>
            <p:nvPr/>
          </p:nvGrpSpPr>
          <p:grpSpPr bwMode="auto">
            <a:xfrm>
              <a:off x="5059" y="1897"/>
              <a:ext cx="304" cy="413"/>
              <a:chOff x="4680" y="1907"/>
              <a:chExt cx="304" cy="413"/>
            </a:xfrm>
            <a:grpFill/>
          </p:grpSpPr>
          <p:sp>
            <p:nvSpPr>
              <p:cNvPr id="20" name="Oval 70">
                <a:extLst>
                  <a:ext uri="{FF2B5EF4-FFF2-40B4-BE49-F238E27FC236}">
                    <a16:creationId xmlns:a16="http://schemas.microsoft.com/office/drawing/2014/main" id="{8A7CA14B-5712-4495-918B-CD11002632F6}"/>
                  </a:ext>
                </a:extLst>
              </p:cNvPr>
              <p:cNvSpPr>
                <a:spLocks noChangeArrowheads="1"/>
              </p:cNvSpPr>
              <p:nvPr/>
            </p:nvSpPr>
            <p:spPr bwMode="auto">
              <a:xfrm>
                <a:off x="4729" y="2126"/>
                <a:ext cx="255"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5</a:t>
                </a:r>
                <a:endParaRPr kumimoji="1" lang="en-US" altLang="zh-CN" sz="2400" b="0" dirty="0">
                  <a:cs typeface="Arial" panose="020B0604020202020204" pitchFamily="34" charset="0"/>
                </a:endParaRPr>
              </a:p>
            </p:txBody>
          </p:sp>
          <p:sp>
            <p:nvSpPr>
              <p:cNvPr id="21" name="Text Box 71">
                <a:extLst>
                  <a:ext uri="{FF2B5EF4-FFF2-40B4-BE49-F238E27FC236}">
                    <a16:creationId xmlns:a16="http://schemas.microsoft.com/office/drawing/2014/main" id="{9722DA35-0DD9-41D0-8CA8-DE853E456791}"/>
                  </a:ext>
                </a:extLst>
              </p:cNvPr>
              <p:cNvSpPr txBox="1">
                <a:spLocks noChangeArrowheads="1"/>
              </p:cNvSpPr>
              <p:nvPr/>
            </p:nvSpPr>
            <p:spPr bwMode="auto">
              <a:xfrm>
                <a:off x="4680" y="1907"/>
                <a:ext cx="149"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15" name="Group 72">
              <a:extLst>
                <a:ext uri="{FF2B5EF4-FFF2-40B4-BE49-F238E27FC236}">
                  <a16:creationId xmlns:a16="http://schemas.microsoft.com/office/drawing/2014/main" id="{BC09FBC0-DCF3-4DE4-8444-E6652E3DA662}"/>
                </a:ext>
              </a:extLst>
            </p:cNvPr>
            <p:cNvGrpSpPr>
              <a:grpSpLocks/>
            </p:cNvGrpSpPr>
            <p:nvPr/>
          </p:nvGrpSpPr>
          <p:grpSpPr bwMode="auto">
            <a:xfrm>
              <a:off x="3579" y="1955"/>
              <a:ext cx="405" cy="319"/>
              <a:chOff x="1982" y="1965"/>
              <a:chExt cx="405" cy="319"/>
            </a:xfrm>
            <a:grpFill/>
          </p:grpSpPr>
          <p:sp>
            <p:nvSpPr>
              <p:cNvPr id="18" name="Oval 73">
                <a:extLst>
                  <a:ext uri="{FF2B5EF4-FFF2-40B4-BE49-F238E27FC236}">
                    <a16:creationId xmlns:a16="http://schemas.microsoft.com/office/drawing/2014/main" id="{E9C7C462-0AA0-496D-8391-BCB7149F918B}"/>
                  </a:ext>
                </a:extLst>
              </p:cNvPr>
              <p:cNvSpPr>
                <a:spLocks noChangeArrowheads="1"/>
              </p:cNvSpPr>
              <p:nvPr/>
            </p:nvSpPr>
            <p:spPr bwMode="auto">
              <a:xfrm>
                <a:off x="2131" y="2090"/>
                <a:ext cx="256" cy="1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3</a:t>
                </a:r>
                <a:endParaRPr kumimoji="1" lang="en-US" altLang="zh-CN" sz="2400" b="0" dirty="0">
                  <a:cs typeface="Arial" panose="020B0604020202020204" pitchFamily="34" charset="0"/>
                </a:endParaRPr>
              </a:p>
            </p:txBody>
          </p:sp>
          <p:sp>
            <p:nvSpPr>
              <p:cNvPr id="19" name="Text Box 74">
                <a:extLst>
                  <a:ext uri="{FF2B5EF4-FFF2-40B4-BE49-F238E27FC236}">
                    <a16:creationId xmlns:a16="http://schemas.microsoft.com/office/drawing/2014/main" id="{FBDE181E-965E-4EBF-BC16-194437C84B6F}"/>
                  </a:ext>
                </a:extLst>
              </p:cNvPr>
              <p:cNvSpPr txBox="1">
                <a:spLocks noChangeArrowheads="1"/>
              </p:cNvSpPr>
              <p:nvPr/>
            </p:nvSpPr>
            <p:spPr bwMode="auto">
              <a:xfrm>
                <a:off x="1982" y="1965"/>
                <a:ext cx="149"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sp>
          <p:nvSpPr>
            <p:cNvPr id="16" name="Oval 76">
              <a:extLst>
                <a:ext uri="{FF2B5EF4-FFF2-40B4-BE49-F238E27FC236}">
                  <a16:creationId xmlns:a16="http://schemas.microsoft.com/office/drawing/2014/main" id="{799B068B-7CB2-4DFD-8B91-B8E0826F095D}"/>
                </a:ext>
              </a:extLst>
            </p:cNvPr>
            <p:cNvSpPr>
              <a:spLocks noChangeArrowheads="1"/>
            </p:cNvSpPr>
            <p:nvPr/>
          </p:nvSpPr>
          <p:spPr bwMode="auto">
            <a:xfrm>
              <a:off x="3200" y="2080"/>
              <a:ext cx="255"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2</a:t>
              </a:r>
            </a:p>
          </p:txBody>
        </p:sp>
        <p:sp>
          <p:nvSpPr>
            <p:cNvPr id="17" name="Text Box 77">
              <a:extLst>
                <a:ext uri="{FF2B5EF4-FFF2-40B4-BE49-F238E27FC236}">
                  <a16:creationId xmlns:a16="http://schemas.microsoft.com/office/drawing/2014/main" id="{582C8F54-E07E-4637-A993-F91E77B79A16}"/>
                </a:ext>
              </a:extLst>
            </p:cNvPr>
            <p:cNvSpPr txBox="1">
              <a:spLocks noChangeArrowheads="1"/>
            </p:cNvSpPr>
            <p:nvPr/>
          </p:nvSpPr>
          <p:spPr bwMode="auto">
            <a:xfrm>
              <a:off x="3083" y="1966"/>
              <a:ext cx="213" cy="219"/>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24" name="Group 79">
            <a:extLst>
              <a:ext uri="{FF2B5EF4-FFF2-40B4-BE49-F238E27FC236}">
                <a16:creationId xmlns:a16="http://schemas.microsoft.com/office/drawing/2014/main" id="{C31D966A-D3FB-4F88-8DCD-2F68C3F04254}"/>
              </a:ext>
            </a:extLst>
          </p:cNvPr>
          <p:cNvGrpSpPr>
            <a:grpSpLocks/>
          </p:cNvGrpSpPr>
          <p:nvPr/>
        </p:nvGrpSpPr>
        <p:grpSpPr bwMode="auto">
          <a:xfrm>
            <a:off x="6511601" y="2040924"/>
            <a:ext cx="2401888" cy="909969"/>
            <a:chOff x="1521" y="2465"/>
            <a:chExt cx="1390" cy="429"/>
          </a:xfrm>
          <a:noFill/>
        </p:grpSpPr>
        <p:sp>
          <p:nvSpPr>
            <p:cNvPr id="25" name="Oval 80">
              <a:extLst>
                <a:ext uri="{FF2B5EF4-FFF2-40B4-BE49-F238E27FC236}">
                  <a16:creationId xmlns:a16="http://schemas.microsoft.com/office/drawing/2014/main" id="{2845E533-3505-41F4-8A95-92BE177A3A46}"/>
                </a:ext>
              </a:extLst>
            </p:cNvPr>
            <p:cNvSpPr>
              <a:spLocks noChangeArrowheads="1"/>
            </p:cNvSpPr>
            <p:nvPr/>
          </p:nvSpPr>
          <p:spPr bwMode="auto">
            <a:xfrm>
              <a:off x="1572" y="2682"/>
              <a:ext cx="255"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6</a:t>
              </a:r>
              <a:endParaRPr kumimoji="1" lang="en-US" altLang="zh-CN" sz="2400" b="0" dirty="0">
                <a:cs typeface="Arial" panose="020B0604020202020204" pitchFamily="34" charset="0"/>
              </a:endParaRPr>
            </a:p>
          </p:txBody>
        </p:sp>
        <p:sp>
          <p:nvSpPr>
            <p:cNvPr id="26" name="Oval 81">
              <a:extLst>
                <a:ext uri="{FF2B5EF4-FFF2-40B4-BE49-F238E27FC236}">
                  <a16:creationId xmlns:a16="http://schemas.microsoft.com/office/drawing/2014/main" id="{1111C4D9-B937-4CAF-BD36-971D17E79144}"/>
                </a:ext>
              </a:extLst>
            </p:cNvPr>
            <p:cNvSpPr>
              <a:spLocks noChangeArrowheads="1"/>
            </p:cNvSpPr>
            <p:nvPr/>
          </p:nvSpPr>
          <p:spPr bwMode="auto">
            <a:xfrm>
              <a:off x="2038" y="2682"/>
              <a:ext cx="256" cy="194"/>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7</a:t>
              </a:r>
              <a:endParaRPr kumimoji="1" lang="en-US" altLang="zh-CN" sz="2400" b="0" dirty="0">
                <a:cs typeface="Arial" panose="020B0604020202020204" pitchFamily="34" charset="0"/>
              </a:endParaRPr>
            </a:p>
          </p:txBody>
        </p:sp>
        <p:sp>
          <p:nvSpPr>
            <p:cNvPr id="27" name="Oval 82">
              <a:extLst>
                <a:ext uri="{FF2B5EF4-FFF2-40B4-BE49-F238E27FC236}">
                  <a16:creationId xmlns:a16="http://schemas.microsoft.com/office/drawing/2014/main" id="{12756538-9255-4C89-915B-C1688B9ECEA8}"/>
                </a:ext>
              </a:extLst>
            </p:cNvPr>
            <p:cNvSpPr>
              <a:spLocks noChangeArrowheads="1"/>
            </p:cNvSpPr>
            <p:nvPr/>
          </p:nvSpPr>
          <p:spPr bwMode="auto">
            <a:xfrm>
              <a:off x="2494" y="2700"/>
              <a:ext cx="255" cy="1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8</a:t>
              </a:r>
              <a:endParaRPr kumimoji="1" lang="en-US" altLang="zh-CN" sz="2400" b="0" dirty="0">
                <a:cs typeface="Arial" panose="020B0604020202020204" pitchFamily="34" charset="0"/>
              </a:endParaRPr>
            </a:p>
          </p:txBody>
        </p:sp>
        <p:sp>
          <p:nvSpPr>
            <p:cNvPr id="28" name="Line 83">
              <a:extLst>
                <a:ext uri="{FF2B5EF4-FFF2-40B4-BE49-F238E27FC236}">
                  <a16:creationId xmlns:a16="http://schemas.microsoft.com/office/drawing/2014/main" id="{37986614-247C-4908-A68E-C30FCEAB5317}"/>
                </a:ext>
              </a:extLst>
            </p:cNvPr>
            <p:cNvSpPr>
              <a:spLocks noChangeShapeType="1"/>
            </p:cNvSpPr>
            <p:nvPr/>
          </p:nvSpPr>
          <p:spPr bwMode="auto">
            <a:xfrm flipH="1">
              <a:off x="1683" y="2469"/>
              <a:ext cx="512" cy="21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9" name="Line 84">
              <a:extLst>
                <a:ext uri="{FF2B5EF4-FFF2-40B4-BE49-F238E27FC236}">
                  <a16:creationId xmlns:a16="http://schemas.microsoft.com/office/drawing/2014/main" id="{FC4A6715-B9A3-4CB3-8304-4A3298BC63AB}"/>
                </a:ext>
              </a:extLst>
            </p:cNvPr>
            <p:cNvSpPr>
              <a:spLocks noChangeShapeType="1"/>
            </p:cNvSpPr>
            <p:nvPr/>
          </p:nvSpPr>
          <p:spPr bwMode="auto">
            <a:xfrm flipH="1">
              <a:off x="2129" y="2465"/>
              <a:ext cx="92" cy="21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85">
              <a:extLst>
                <a:ext uri="{FF2B5EF4-FFF2-40B4-BE49-F238E27FC236}">
                  <a16:creationId xmlns:a16="http://schemas.microsoft.com/office/drawing/2014/main" id="{BFB635D6-DD11-438B-9E5B-90E0C7064E88}"/>
                </a:ext>
              </a:extLst>
            </p:cNvPr>
            <p:cNvSpPr>
              <a:spLocks noChangeShapeType="1"/>
            </p:cNvSpPr>
            <p:nvPr/>
          </p:nvSpPr>
          <p:spPr bwMode="auto">
            <a:xfrm>
              <a:off x="2242" y="2467"/>
              <a:ext cx="345" cy="23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Text Box 86">
              <a:extLst>
                <a:ext uri="{FF2B5EF4-FFF2-40B4-BE49-F238E27FC236}">
                  <a16:creationId xmlns:a16="http://schemas.microsoft.com/office/drawing/2014/main" id="{07DEFE44-6FBF-4147-A90B-BD7D0465A3F3}"/>
                </a:ext>
              </a:extLst>
            </p:cNvPr>
            <p:cNvSpPr txBox="1">
              <a:spLocks noChangeArrowheads="1"/>
            </p:cNvSpPr>
            <p:nvPr/>
          </p:nvSpPr>
          <p:spPr bwMode="auto">
            <a:xfrm>
              <a:off x="1521" y="2482"/>
              <a:ext cx="181"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sp>
          <p:nvSpPr>
            <p:cNvPr id="32" name="Text Box 87">
              <a:extLst>
                <a:ext uri="{FF2B5EF4-FFF2-40B4-BE49-F238E27FC236}">
                  <a16:creationId xmlns:a16="http://schemas.microsoft.com/office/drawing/2014/main" id="{5B6A488D-21AC-48A4-8868-5FF050501607}"/>
                </a:ext>
              </a:extLst>
            </p:cNvPr>
            <p:cNvSpPr txBox="1">
              <a:spLocks noChangeArrowheads="1"/>
            </p:cNvSpPr>
            <p:nvPr/>
          </p:nvSpPr>
          <p:spPr bwMode="auto">
            <a:xfrm>
              <a:off x="1898" y="2491"/>
              <a:ext cx="331"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sp>
          <p:nvSpPr>
            <p:cNvPr id="33" name="Text Box 88">
              <a:extLst>
                <a:ext uri="{FF2B5EF4-FFF2-40B4-BE49-F238E27FC236}">
                  <a16:creationId xmlns:a16="http://schemas.microsoft.com/office/drawing/2014/main" id="{6B084545-7DEC-4B39-A9CC-2F44D845749D}"/>
                </a:ext>
              </a:extLst>
            </p:cNvPr>
            <p:cNvSpPr txBox="1">
              <a:spLocks noChangeArrowheads="1"/>
            </p:cNvSpPr>
            <p:nvPr/>
          </p:nvSpPr>
          <p:spPr bwMode="auto">
            <a:xfrm>
              <a:off x="2506" y="2475"/>
              <a:ext cx="405" cy="218"/>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2400" b="0">
                <a:cs typeface="Arial" panose="020B0604020202020204" pitchFamily="34" charset="0"/>
              </a:endParaRPr>
            </a:p>
          </p:txBody>
        </p:sp>
      </p:grpSp>
      <p:grpSp>
        <p:nvGrpSpPr>
          <p:cNvPr id="34" name="Group 89">
            <a:extLst>
              <a:ext uri="{FF2B5EF4-FFF2-40B4-BE49-F238E27FC236}">
                <a16:creationId xmlns:a16="http://schemas.microsoft.com/office/drawing/2014/main" id="{D3ED434A-BBA8-4CFD-8C54-794922564320}"/>
              </a:ext>
            </a:extLst>
          </p:cNvPr>
          <p:cNvGrpSpPr>
            <a:grpSpLocks/>
          </p:cNvGrpSpPr>
          <p:nvPr/>
        </p:nvGrpSpPr>
        <p:grpSpPr bwMode="auto">
          <a:xfrm>
            <a:off x="7663729" y="2950895"/>
            <a:ext cx="1355650" cy="898394"/>
            <a:chOff x="2180" y="1924"/>
            <a:chExt cx="785" cy="424"/>
          </a:xfrm>
          <a:noFill/>
        </p:grpSpPr>
        <p:sp>
          <p:nvSpPr>
            <p:cNvPr id="35" name="Oval 90">
              <a:extLst>
                <a:ext uri="{FF2B5EF4-FFF2-40B4-BE49-F238E27FC236}">
                  <a16:creationId xmlns:a16="http://schemas.microsoft.com/office/drawing/2014/main" id="{58E0294A-AA81-45A2-8BF6-D14F0BF402CD}"/>
                </a:ext>
              </a:extLst>
            </p:cNvPr>
            <p:cNvSpPr>
              <a:spLocks noChangeArrowheads="1"/>
            </p:cNvSpPr>
            <p:nvPr/>
          </p:nvSpPr>
          <p:spPr bwMode="auto">
            <a:xfrm>
              <a:off x="2180" y="2140"/>
              <a:ext cx="255" cy="20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9</a:t>
              </a:r>
              <a:endParaRPr kumimoji="1" lang="en-US" altLang="zh-CN" sz="2400" b="0" dirty="0">
                <a:cs typeface="Arial" panose="020B0604020202020204" pitchFamily="34" charset="0"/>
              </a:endParaRPr>
            </a:p>
          </p:txBody>
        </p:sp>
        <p:sp>
          <p:nvSpPr>
            <p:cNvPr id="36" name="Oval 91">
              <a:extLst>
                <a:ext uri="{FF2B5EF4-FFF2-40B4-BE49-F238E27FC236}">
                  <a16:creationId xmlns:a16="http://schemas.microsoft.com/office/drawing/2014/main" id="{CCC59B5D-670D-46F6-8C84-DBA19FB0A35B}"/>
                </a:ext>
              </a:extLst>
            </p:cNvPr>
            <p:cNvSpPr>
              <a:spLocks noChangeArrowheads="1"/>
            </p:cNvSpPr>
            <p:nvPr/>
          </p:nvSpPr>
          <p:spPr bwMode="auto">
            <a:xfrm>
              <a:off x="2709" y="2123"/>
              <a:ext cx="256" cy="20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solidFill>
                    <a:srgbClr val="FF0000"/>
                  </a:solidFill>
                  <a:cs typeface="Arial" panose="020B0604020202020204" pitchFamily="34" charset="0"/>
                </a:rPr>
                <a:t>10</a:t>
              </a:r>
              <a:endParaRPr kumimoji="1" lang="en-US" altLang="zh-CN" sz="2400" b="0" dirty="0">
                <a:solidFill>
                  <a:srgbClr val="FF0000"/>
                </a:solidFill>
                <a:cs typeface="Arial" panose="020B0604020202020204" pitchFamily="34" charset="0"/>
              </a:endParaRPr>
            </a:p>
          </p:txBody>
        </p:sp>
        <p:sp>
          <p:nvSpPr>
            <p:cNvPr id="37" name="Line 92">
              <a:extLst>
                <a:ext uri="{FF2B5EF4-FFF2-40B4-BE49-F238E27FC236}">
                  <a16:creationId xmlns:a16="http://schemas.microsoft.com/office/drawing/2014/main" id="{329091AE-56C3-40A9-8E17-1D157FEE3344}"/>
                </a:ext>
              </a:extLst>
            </p:cNvPr>
            <p:cNvSpPr>
              <a:spLocks noChangeShapeType="1"/>
            </p:cNvSpPr>
            <p:nvPr/>
          </p:nvSpPr>
          <p:spPr bwMode="auto">
            <a:xfrm flipH="1">
              <a:off x="2318" y="1924"/>
              <a:ext cx="284" cy="21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8" name="Line 93">
              <a:extLst>
                <a:ext uri="{FF2B5EF4-FFF2-40B4-BE49-F238E27FC236}">
                  <a16:creationId xmlns:a16="http://schemas.microsoft.com/office/drawing/2014/main" id="{3092D7BF-B552-470E-B3E1-2F394A338858}"/>
                </a:ext>
              </a:extLst>
            </p:cNvPr>
            <p:cNvSpPr>
              <a:spLocks noChangeShapeType="1"/>
            </p:cNvSpPr>
            <p:nvPr/>
          </p:nvSpPr>
          <p:spPr bwMode="auto">
            <a:xfrm>
              <a:off x="2603" y="1924"/>
              <a:ext cx="239" cy="19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grpSp>
        <p:nvGrpSpPr>
          <p:cNvPr id="39" name="Group 96">
            <a:extLst>
              <a:ext uri="{FF2B5EF4-FFF2-40B4-BE49-F238E27FC236}">
                <a16:creationId xmlns:a16="http://schemas.microsoft.com/office/drawing/2014/main" id="{8C82C8D8-904D-4A4A-B6D8-ECD4B4188E10}"/>
              </a:ext>
            </a:extLst>
          </p:cNvPr>
          <p:cNvGrpSpPr>
            <a:grpSpLocks/>
          </p:cNvGrpSpPr>
          <p:nvPr/>
        </p:nvGrpSpPr>
        <p:grpSpPr bwMode="auto">
          <a:xfrm>
            <a:off x="7497962" y="3865841"/>
            <a:ext cx="669823" cy="800902"/>
            <a:chOff x="934" y="2462"/>
            <a:chExt cx="388" cy="378"/>
          </a:xfrm>
          <a:noFill/>
        </p:grpSpPr>
        <p:sp>
          <p:nvSpPr>
            <p:cNvPr id="40" name="Oval 97">
              <a:extLst>
                <a:ext uri="{FF2B5EF4-FFF2-40B4-BE49-F238E27FC236}">
                  <a16:creationId xmlns:a16="http://schemas.microsoft.com/office/drawing/2014/main" id="{81E6029A-FBD8-4DC5-81AC-66BC2B0639DA}"/>
                </a:ext>
              </a:extLst>
            </p:cNvPr>
            <p:cNvSpPr>
              <a:spLocks noChangeArrowheads="1"/>
            </p:cNvSpPr>
            <p:nvPr/>
          </p:nvSpPr>
          <p:spPr bwMode="auto">
            <a:xfrm>
              <a:off x="1038" y="2639"/>
              <a:ext cx="284" cy="201"/>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solidFill>
                    <a:srgbClr val="FF0000"/>
                  </a:solidFill>
                  <a:cs typeface="Arial" panose="020B0604020202020204" pitchFamily="34" charset="0"/>
                </a:rPr>
                <a:t>11</a:t>
              </a:r>
              <a:endParaRPr kumimoji="1" lang="en-US" altLang="zh-CN" sz="2400" b="0" dirty="0">
                <a:solidFill>
                  <a:srgbClr val="FF0000"/>
                </a:solidFill>
                <a:cs typeface="Arial" panose="020B0604020202020204" pitchFamily="34" charset="0"/>
              </a:endParaRPr>
            </a:p>
          </p:txBody>
        </p:sp>
        <p:sp>
          <p:nvSpPr>
            <p:cNvPr id="41" name="Line 98">
              <a:extLst>
                <a:ext uri="{FF2B5EF4-FFF2-40B4-BE49-F238E27FC236}">
                  <a16:creationId xmlns:a16="http://schemas.microsoft.com/office/drawing/2014/main" id="{653A5319-EC1C-44ED-96BA-0EE4A207EBFC}"/>
                </a:ext>
              </a:extLst>
            </p:cNvPr>
            <p:cNvSpPr>
              <a:spLocks noChangeShapeType="1"/>
            </p:cNvSpPr>
            <p:nvPr/>
          </p:nvSpPr>
          <p:spPr bwMode="auto">
            <a:xfrm flipH="1">
              <a:off x="1160" y="2462"/>
              <a:ext cx="8" cy="1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2" name="Text Box 99">
              <a:extLst>
                <a:ext uri="{FF2B5EF4-FFF2-40B4-BE49-F238E27FC236}">
                  <a16:creationId xmlns:a16="http://schemas.microsoft.com/office/drawing/2014/main" id="{B7192942-D0C6-4367-A8CA-FA9032B931DC}"/>
                </a:ext>
              </a:extLst>
            </p:cNvPr>
            <p:cNvSpPr txBox="1">
              <a:spLocks noChangeArrowheads="1"/>
            </p:cNvSpPr>
            <p:nvPr/>
          </p:nvSpPr>
          <p:spPr bwMode="auto">
            <a:xfrm>
              <a:off x="934" y="2469"/>
              <a:ext cx="298" cy="166"/>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endParaRPr kumimoji="1" lang="zh-CN" altLang="zh-CN" sz="2400" b="0">
                <a:cs typeface="Arial" panose="020B0604020202020204" pitchFamily="34" charset="0"/>
              </a:endParaRPr>
            </a:p>
          </p:txBody>
        </p:sp>
      </p:grpSp>
      <p:sp>
        <p:nvSpPr>
          <p:cNvPr id="43" name="矩形 42"/>
          <p:cNvSpPr/>
          <p:nvPr/>
        </p:nvSpPr>
        <p:spPr>
          <a:xfrm>
            <a:off x="6285133" y="1327854"/>
            <a:ext cx="518552"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44" name="矩形 43"/>
          <p:cNvSpPr/>
          <p:nvPr/>
        </p:nvSpPr>
        <p:spPr>
          <a:xfrm>
            <a:off x="9094108" y="1319251"/>
            <a:ext cx="518552"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45" name="矩形 44"/>
          <p:cNvSpPr/>
          <p:nvPr/>
        </p:nvSpPr>
        <p:spPr>
          <a:xfrm>
            <a:off x="10033040" y="1334641"/>
            <a:ext cx="518552"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46" name="矩形 45"/>
          <p:cNvSpPr/>
          <p:nvPr/>
        </p:nvSpPr>
        <p:spPr>
          <a:xfrm>
            <a:off x="6327492" y="2205503"/>
            <a:ext cx="518552"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47" name="矩形 46"/>
          <p:cNvSpPr/>
          <p:nvPr/>
        </p:nvSpPr>
        <p:spPr>
          <a:xfrm>
            <a:off x="7182678" y="2196021"/>
            <a:ext cx="518552" cy="523220"/>
          </a:xfrm>
          <a:prstGeom prst="rect">
            <a:avLst/>
          </a:prstGeom>
        </p:spPr>
        <p:txBody>
          <a:bodyPr wrap="none">
            <a:spAutoFit/>
          </a:bodyPr>
          <a:lstStyle/>
          <a:p>
            <a:r>
              <a:rPr lang="en-US" altLang="zh-CN" sz="2800" dirty="0">
                <a:latin typeface="Arial" panose="020B0604020202020204" pitchFamily="34" charset="0"/>
                <a:cs typeface="Arial" panose="020B0604020202020204" pitchFamily="34" charset="0"/>
              </a:rPr>
              <a:t>∞</a:t>
            </a:r>
            <a:endParaRPr lang="zh-CN" altLang="en-US" sz="2800" dirty="0">
              <a:latin typeface="Arial" panose="020B0604020202020204" pitchFamily="34" charset="0"/>
              <a:cs typeface="Arial" panose="020B0604020202020204" pitchFamily="34" charset="0"/>
            </a:endParaRPr>
          </a:p>
        </p:txBody>
      </p:sp>
      <p:sp>
        <p:nvSpPr>
          <p:cNvPr id="49" name="矩形 48"/>
          <p:cNvSpPr/>
          <p:nvPr/>
        </p:nvSpPr>
        <p:spPr>
          <a:xfrm>
            <a:off x="7433329" y="4015987"/>
            <a:ext cx="356188"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4</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0" name="矩形 49"/>
          <p:cNvSpPr/>
          <p:nvPr/>
        </p:nvSpPr>
        <p:spPr>
          <a:xfrm>
            <a:off x="7421476" y="3190517"/>
            <a:ext cx="356188"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4</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1" name="矩形 50"/>
          <p:cNvSpPr/>
          <p:nvPr/>
        </p:nvSpPr>
        <p:spPr>
          <a:xfrm>
            <a:off x="8472630" y="2256997"/>
            <a:ext cx="356188"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3</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2" name="矩形 51"/>
          <p:cNvSpPr/>
          <p:nvPr/>
        </p:nvSpPr>
        <p:spPr>
          <a:xfrm>
            <a:off x="7884140" y="1395516"/>
            <a:ext cx="356188"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3</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3" name="矩形 52"/>
          <p:cNvSpPr/>
          <p:nvPr/>
        </p:nvSpPr>
        <p:spPr>
          <a:xfrm>
            <a:off x="7955679" y="594723"/>
            <a:ext cx="356188"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3</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6" name="矩形 55"/>
          <p:cNvSpPr/>
          <p:nvPr/>
        </p:nvSpPr>
        <p:spPr>
          <a:xfrm>
            <a:off x="8868002" y="3114057"/>
            <a:ext cx="356188"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3</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57" name="矩形 56"/>
          <p:cNvSpPr/>
          <p:nvPr/>
        </p:nvSpPr>
        <p:spPr>
          <a:xfrm>
            <a:off x="1127448" y="4951591"/>
            <a:ext cx="9756669" cy="978729"/>
          </a:xfrm>
          <a:prstGeom prst="rect">
            <a:avLst/>
          </a:prstGeom>
        </p:spPr>
        <p:txBody>
          <a:bodyPr wrap="square">
            <a:spAutoFit/>
          </a:bodyPr>
          <a:lstStyle/>
          <a:p>
            <a:pPr algn="ctr">
              <a:lnSpc>
                <a:spcPct val="120000"/>
              </a:lnSpc>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叶节点</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是答案</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结点时，</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c(X)=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根结点到</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成本</a:t>
            </a:r>
            <a:endPar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endParaRPr>
          </a:p>
          <a:p>
            <a:pPr algn="ctr">
              <a:lnSpc>
                <a:spcPct val="12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子</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树</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中包含答案</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结点时，</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c(X)=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子</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树</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中最小成本答案结点的成本</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72335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成本函数</a:t>
            </a:r>
            <a:r>
              <a:rPr lang="en-US" altLang="zh-CN" dirty="0"/>
              <a:t>c</a:t>
            </a:r>
            <a:r>
              <a:rPr lang="zh-CN" altLang="en-US" dirty="0"/>
              <a:t>的问题</a:t>
            </a:r>
          </a:p>
        </p:txBody>
      </p:sp>
      <p:sp>
        <p:nvSpPr>
          <p:cNvPr id="3" name="内容占位符 2"/>
          <p:cNvSpPr>
            <a:spLocks noGrp="1"/>
          </p:cNvSpPr>
          <p:nvPr>
            <p:ph idx="1"/>
          </p:nvPr>
        </p:nvSpPr>
        <p:spPr>
          <a:xfrm>
            <a:off x="850032" y="1657871"/>
            <a:ext cx="10515600" cy="1483097"/>
          </a:xfrm>
          <a:solidFill>
            <a:schemeClr val="accent1">
              <a:lumMod val="20000"/>
              <a:lumOff val="80000"/>
            </a:schemeClr>
          </a:solidFill>
          <a:ln>
            <a:noFill/>
          </a:ln>
        </p:spPr>
        <p:txBody>
          <a:bodyPr>
            <a:normAutofit/>
          </a:bodyPr>
          <a:lstStyle/>
          <a:p>
            <a:pPr>
              <a:lnSpc>
                <a:spcPct val="120000"/>
              </a:lnSpc>
              <a:spcBef>
                <a:spcPts val="0"/>
              </a:spcBef>
            </a:pPr>
            <a:r>
              <a:rPr lang="zh-CN" altLang="en-US" sz="2400" dirty="0"/>
              <a:t>要得到函数</a:t>
            </a:r>
            <a:r>
              <a:rPr lang="en-US" altLang="zh-CN" sz="2400" dirty="0"/>
              <a:t>c</a:t>
            </a:r>
            <a:r>
              <a:rPr lang="zh-CN" altLang="en-US" sz="2400" dirty="0"/>
              <a:t>很困难</a:t>
            </a:r>
            <a:endParaRPr lang="en-US" altLang="zh-CN" sz="2400" dirty="0"/>
          </a:p>
          <a:p>
            <a:pPr marL="742950" lvl="1">
              <a:lnSpc>
                <a:spcPct val="120000"/>
              </a:lnSpc>
              <a:spcBef>
                <a:spcPts val="0"/>
              </a:spcBef>
            </a:pPr>
            <a:r>
              <a:rPr lang="en-US" altLang="zh-CN" dirty="0" smtClean="0"/>
              <a:t>c(X)</a:t>
            </a:r>
            <a:r>
              <a:rPr lang="zh-CN" altLang="en-US" dirty="0" smtClean="0"/>
              <a:t>基于答案结点的真实成本定义，为求出该</a:t>
            </a:r>
            <a:r>
              <a:rPr lang="zh-CN" altLang="en-US" dirty="0"/>
              <a:t>值，需要</a:t>
            </a:r>
            <a:r>
              <a:rPr lang="zh-CN" altLang="en-US" dirty="0" smtClean="0"/>
              <a:t>生成状态空间树</a:t>
            </a:r>
            <a:r>
              <a:rPr lang="zh-CN" altLang="en-US" dirty="0"/>
              <a:t>。</a:t>
            </a:r>
            <a:endParaRPr lang="en-US" altLang="zh-CN" dirty="0"/>
          </a:p>
          <a:p>
            <a:pPr marL="742950" lvl="1">
              <a:lnSpc>
                <a:spcPct val="120000"/>
              </a:lnSpc>
              <a:spcBef>
                <a:spcPts val="0"/>
              </a:spcBef>
            </a:pPr>
            <a:r>
              <a:rPr lang="en-US" altLang="zh-CN" dirty="0"/>
              <a:t>c</a:t>
            </a:r>
            <a:r>
              <a:rPr lang="zh-CN" altLang="en-US" dirty="0"/>
              <a:t>的计算工作量与原问题具有</a:t>
            </a:r>
            <a:r>
              <a:rPr lang="zh-CN" altLang="en-US" dirty="0">
                <a:solidFill>
                  <a:srgbClr val="FF0000"/>
                </a:solidFill>
              </a:rPr>
              <a:t>相同的</a:t>
            </a:r>
            <a:r>
              <a:rPr lang="zh-CN" altLang="en-US" dirty="0"/>
              <a:t>复杂度</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14</a:t>
            </a:fld>
            <a:endParaRPr lang="en-US" altLang="zh-CN"/>
          </a:p>
        </p:txBody>
      </p:sp>
      <p:sp>
        <p:nvSpPr>
          <p:cNvPr id="5" name="AutoShape 6">
            <a:extLst>
              <a:ext uri="{FF2B5EF4-FFF2-40B4-BE49-F238E27FC236}">
                <a16:creationId xmlns:a16="http://schemas.microsoft.com/office/drawing/2014/main" id="{FB442244-28DE-4913-A9A6-87B6B8DB4A8E}"/>
              </a:ext>
            </a:extLst>
          </p:cNvPr>
          <p:cNvSpPr>
            <a:spLocks noChangeArrowheads="1"/>
          </p:cNvSpPr>
          <p:nvPr/>
        </p:nvSpPr>
        <p:spPr bwMode="auto">
          <a:xfrm>
            <a:off x="10056440" y="4616996"/>
            <a:ext cx="279400" cy="684212"/>
          </a:xfrm>
          <a:prstGeom prst="downArrow">
            <a:avLst>
              <a:gd name="adj1" fmla="val 50000"/>
              <a:gd name="adj2" fmla="val 61222"/>
            </a:avLst>
          </a:prstGeom>
          <a:solidFill>
            <a:schemeClr val="accent1">
              <a:lumMod val="20000"/>
              <a:lumOff val="80000"/>
            </a:schemeClr>
          </a:solidFill>
          <a:ln w="9525">
            <a:solidFill>
              <a:schemeClr val="tx1"/>
            </a:solidFill>
            <a:miter lim="800000"/>
            <a:headEnd/>
            <a:tailEnd/>
          </a:ln>
          <a:effectLst/>
          <a:extLst/>
        </p:spPr>
        <p:txBody>
          <a:bodyPr vert="eaVert"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nvGrpSpPr>
          <p:cNvPr id="6" name="Group 7">
            <a:extLst>
              <a:ext uri="{FF2B5EF4-FFF2-40B4-BE49-F238E27FC236}">
                <a16:creationId xmlns:a16="http://schemas.microsoft.com/office/drawing/2014/main" id="{ACFDC112-2EEC-4242-B52E-C6BC50D902A8}"/>
              </a:ext>
            </a:extLst>
          </p:cNvPr>
          <p:cNvGrpSpPr>
            <a:grpSpLocks/>
          </p:cNvGrpSpPr>
          <p:nvPr/>
        </p:nvGrpSpPr>
        <p:grpSpPr bwMode="auto">
          <a:xfrm>
            <a:off x="9554793" y="4135983"/>
            <a:ext cx="1108075" cy="457200"/>
            <a:chOff x="4500" y="888"/>
            <a:chExt cx="698" cy="288"/>
          </a:xfrm>
        </p:grpSpPr>
        <p:sp>
          <p:nvSpPr>
            <p:cNvPr id="7" name="Oval 8">
              <a:extLst>
                <a:ext uri="{FF2B5EF4-FFF2-40B4-BE49-F238E27FC236}">
                  <a16:creationId xmlns:a16="http://schemas.microsoft.com/office/drawing/2014/main" id="{D815A11E-5837-4417-BAA9-9FCA565EEB08}"/>
                </a:ext>
              </a:extLst>
            </p:cNvPr>
            <p:cNvSpPr>
              <a:spLocks noChangeArrowheads="1"/>
            </p:cNvSpPr>
            <p:nvPr/>
          </p:nvSpPr>
          <p:spPr bwMode="auto">
            <a:xfrm>
              <a:off x="4886" y="1105"/>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 name="Text Box 9">
              <a:extLst>
                <a:ext uri="{FF2B5EF4-FFF2-40B4-BE49-F238E27FC236}">
                  <a16:creationId xmlns:a16="http://schemas.microsoft.com/office/drawing/2014/main" id="{A55AC6D7-A653-4A62-B22C-413CDB6FA0F5}"/>
                </a:ext>
              </a:extLst>
            </p:cNvPr>
            <p:cNvSpPr txBox="1">
              <a:spLocks noChangeArrowheads="1"/>
            </p:cNvSpPr>
            <p:nvPr/>
          </p:nvSpPr>
          <p:spPr bwMode="auto">
            <a:xfrm>
              <a:off x="4942" y="888"/>
              <a:ext cx="25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p>
          </p:txBody>
        </p:sp>
        <p:sp>
          <p:nvSpPr>
            <p:cNvPr id="9" name="Line 10">
              <a:extLst>
                <a:ext uri="{FF2B5EF4-FFF2-40B4-BE49-F238E27FC236}">
                  <a16:creationId xmlns:a16="http://schemas.microsoft.com/office/drawing/2014/main" id="{F3B9492E-4F42-4C51-853F-0B05A6B4EBDB}"/>
                </a:ext>
              </a:extLst>
            </p:cNvPr>
            <p:cNvSpPr>
              <a:spLocks noChangeShapeType="1"/>
            </p:cNvSpPr>
            <p:nvPr/>
          </p:nvSpPr>
          <p:spPr bwMode="auto">
            <a:xfrm>
              <a:off x="4500" y="1140"/>
              <a:ext cx="6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1" name="AutoShape 12">
            <a:extLst>
              <a:ext uri="{FF2B5EF4-FFF2-40B4-BE49-F238E27FC236}">
                <a16:creationId xmlns:a16="http://schemas.microsoft.com/office/drawing/2014/main" id="{D20DC35A-682E-4C75-82C3-7AE18FFA518A}"/>
              </a:ext>
            </a:extLst>
          </p:cNvPr>
          <p:cNvSpPr>
            <a:spLocks noChangeArrowheads="1"/>
          </p:cNvSpPr>
          <p:nvPr/>
        </p:nvSpPr>
        <p:spPr bwMode="auto">
          <a:xfrm>
            <a:off x="10056440" y="3729584"/>
            <a:ext cx="279400" cy="720725"/>
          </a:xfrm>
          <a:prstGeom prst="upArrow">
            <a:avLst>
              <a:gd name="adj1" fmla="val 50000"/>
              <a:gd name="adj2" fmla="val 64489"/>
            </a:avLst>
          </a:prstGeom>
          <a:solidFill>
            <a:schemeClr val="accent1">
              <a:lumMod val="20000"/>
              <a:lumOff val="80000"/>
            </a:schemeClr>
          </a:solidFill>
          <a:ln w="9525">
            <a:solidFill>
              <a:schemeClr val="tx1"/>
            </a:solidFill>
            <a:miter lim="800000"/>
            <a:headEnd/>
            <a:tailEnd/>
          </a:ln>
          <a:effectLst/>
          <a:extLst/>
        </p:spPr>
        <p:txBody>
          <a:bodyPr vert="eaVert"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7" name="内容占位符 2">
            <a:extLst>
              <a:ext uri="{FF2B5EF4-FFF2-40B4-BE49-F238E27FC236}">
                <a16:creationId xmlns:a16="http://schemas.microsoft.com/office/drawing/2014/main" id="{B77B61AA-6F94-42D4-B87A-A4BDC977F065}"/>
              </a:ext>
            </a:extLst>
          </p:cNvPr>
          <p:cNvSpPr txBox="1">
            <a:spLocks/>
          </p:cNvSpPr>
          <p:nvPr/>
        </p:nvSpPr>
        <p:spPr>
          <a:xfrm>
            <a:off x="857862" y="3580954"/>
            <a:ext cx="7974442" cy="22243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en-US" sz="2400" dirty="0"/>
              <a:t>基于</a:t>
            </a:r>
            <a:r>
              <a:rPr lang="en-US" altLang="zh-CN" sz="2400" dirty="0"/>
              <a:t>c</a:t>
            </a:r>
            <a:r>
              <a:rPr lang="zh-CN" altLang="en-US" sz="2400" dirty="0"/>
              <a:t>，定义一个</a:t>
            </a:r>
            <a:r>
              <a:rPr lang="zh-CN" altLang="en-US" sz="2400" dirty="0">
                <a:solidFill>
                  <a:srgbClr val="FF0000"/>
                </a:solidFill>
              </a:rPr>
              <a:t>易于</a:t>
            </a:r>
            <a:r>
              <a:rPr lang="zh-CN" altLang="en-US" sz="2400" dirty="0"/>
              <a:t>计算的成本估计函数</a:t>
            </a:r>
            <a:r>
              <a:rPr lang="en-US" altLang="zh-CN" sz="2400" dirty="0" smtClean="0"/>
              <a:t>ĉ</a:t>
            </a:r>
            <a:r>
              <a:rPr lang="zh-CN" altLang="en-US" sz="2400" dirty="0" smtClean="0"/>
              <a:t>，来替代</a:t>
            </a:r>
            <a:r>
              <a:rPr lang="en-US" altLang="zh-CN" sz="2400" dirty="0" smtClean="0"/>
              <a:t>c</a:t>
            </a:r>
            <a:r>
              <a:rPr lang="zh-CN" altLang="en-US" sz="2400" dirty="0" smtClean="0">
                <a:latin typeface="幼圆" panose="02010509060101010101" pitchFamily="49" charset="-122"/>
              </a:rPr>
              <a:t>对</a:t>
            </a:r>
            <a:r>
              <a:rPr lang="zh-CN" altLang="en-US" sz="2400" dirty="0">
                <a:latin typeface="幼圆" panose="02010509060101010101" pitchFamily="49" charset="-122"/>
              </a:rPr>
              <a:t>活结点表进行</a:t>
            </a:r>
            <a:r>
              <a:rPr lang="zh-CN" altLang="en-US" sz="2400" dirty="0" smtClean="0">
                <a:latin typeface="幼圆" panose="02010509060101010101" pitchFamily="49" charset="-122"/>
              </a:rPr>
              <a:t>检索。定义</a:t>
            </a:r>
            <a:r>
              <a:rPr lang="en-US" altLang="zh-CN" sz="2400" dirty="0" smtClean="0"/>
              <a:t>ĉ(X)</a:t>
            </a:r>
            <a:r>
              <a:rPr lang="zh-CN" altLang="en-US" sz="2400" dirty="0" smtClean="0"/>
              <a:t>时：</a:t>
            </a:r>
            <a:endParaRPr lang="en-US" altLang="zh-CN" sz="2400" dirty="0"/>
          </a:p>
          <a:p>
            <a:pPr lvl="1">
              <a:spcBef>
                <a:spcPts val="0"/>
              </a:spcBef>
            </a:pPr>
            <a:r>
              <a:rPr lang="zh-CN" altLang="en-US" dirty="0">
                <a:latin typeface="幼圆" panose="02010509060101010101" pitchFamily="49" charset="-122"/>
              </a:rPr>
              <a:t>明确</a:t>
            </a:r>
            <a:r>
              <a:rPr lang="zh-CN" altLang="en-US" dirty="0" smtClean="0">
                <a:latin typeface="幼圆" panose="02010509060101010101" pitchFamily="49" charset="-122"/>
              </a:rPr>
              <a:t>根到</a:t>
            </a:r>
            <a:r>
              <a:rPr lang="en-US" altLang="zh-CN" dirty="0" smtClean="0"/>
              <a:t>X</a:t>
            </a:r>
            <a:r>
              <a:rPr lang="zh-CN" altLang="en-US" dirty="0" smtClean="0">
                <a:latin typeface="幼圆" panose="02010509060101010101" pitchFamily="49" charset="-122"/>
              </a:rPr>
              <a:t>已经</a:t>
            </a:r>
            <a:r>
              <a:rPr lang="zh-CN" altLang="en-US" dirty="0">
                <a:latin typeface="幼圆" panose="02010509060101010101" pitchFamily="49" charset="-122"/>
              </a:rPr>
              <a:t>产生</a:t>
            </a:r>
            <a:r>
              <a:rPr lang="zh-CN" altLang="en-US" dirty="0" smtClean="0">
                <a:latin typeface="幼圆" panose="02010509060101010101" pitchFamily="49" charset="-122"/>
              </a:rPr>
              <a:t>的成本很容易</a:t>
            </a:r>
            <a:endParaRPr lang="en-US" altLang="zh-CN" dirty="0" smtClean="0">
              <a:latin typeface="幼圆" panose="02010509060101010101" pitchFamily="49" charset="-122"/>
            </a:endParaRPr>
          </a:p>
          <a:p>
            <a:pPr lvl="1">
              <a:spcBef>
                <a:spcPts val="0"/>
              </a:spcBef>
            </a:pPr>
            <a:r>
              <a:rPr lang="zh-CN" altLang="en-US" dirty="0" smtClean="0">
                <a:latin typeface="幼圆" panose="02010509060101010101" pitchFamily="49" charset="-122"/>
              </a:rPr>
              <a:t>估计</a:t>
            </a:r>
            <a:r>
              <a:rPr lang="en-US" altLang="zh-CN" dirty="0" smtClean="0"/>
              <a:t>X</a:t>
            </a:r>
            <a:r>
              <a:rPr lang="zh-CN" altLang="en-US" dirty="0" smtClean="0">
                <a:latin typeface="幼圆" panose="02010509060101010101" pitchFamily="49" charset="-122"/>
              </a:rPr>
              <a:t>到一个答案结点可能会产生的成本，这是一个富于</a:t>
            </a:r>
            <a:r>
              <a:rPr lang="zh-CN" altLang="en-US" dirty="0" smtClean="0">
                <a:solidFill>
                  <a:srgbClr val="FF0000"/>
                </a:solidFill>
                <a:latin typeface="幼圆" panose="02010509060101010101" pitchFamily="49" charset="-122"/>
              </a:rPr>
              <a:t>创造性</a:t>
            </a:r>
            <a:r>
              <a:rPr lang="zh-CN" altLang="en-US" dirty="0" smtClean="0">
                <a:latin typeface="幼圆" panose="02010509060101010101" pitchFamily="49" charset="-122"/>
              </a:rPr>
              <a:t>的工作</a:t>
            </a:r>
            <a:endParaRPr lang="en-US" altLang="zh-CN" dirty="0">
              <a:latin typeface="幼圆" panose="02010509060101010101" pitchFamily="49" charset="-122"/>
            </a:endParaRPr>
          </a:p>
          <a:p>
            <a:endParaRPr lang="zh-CN" altLang="en-US" dirty="0"/>
          </a:p>
        </p:txBody>
      </p:sp>
    </p:spTree>
    <p:extLst>
      <p:ext uri="{BB962C8B-B14F-4D97-AF65-F5344CB8AC3E}">
        <p14:creationId xmlns:p14="http://schemas.microsoft.com/office/powerpoint/2010/main" val="2594654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F9776-6191-47F1-9710-AC8E6D19519F}"/>
              </a:ext>
            </a:extLst>
          </p:cNvPr>
          <p:cNvSpPr>
            <a:spLocks noGrp="1"/>
          </p:cNvSpPr>
          <p:nvPr>
            <p:ph type="title"/>
          </p:nvPr>
        </p:nvSpPr>
        <p:spPr>
          <a:xfrm>
            <a:off x="810444" y="309439"/>
            <a:ext cx="10515600" cy="1325563"/>
          </a:xfrm>
        </p:spPr>
        <p:txBody>
          <a:bodyPr/>
          <a:lstStyle/>
          <a:p>
            <a:r>
              <a:rPr lang="zh-CN" altLang="en-US" dirty="0"/>
              <a:t>成本估计函数</a:t>
            </a:r>
            <a:r>
              <a:rPr lang="en-US" altLang="zh-CN" dirty="0"/>
              <a:t>ĉ</a:t>
            </a:r>
            <a:r>
              <a:rPr lang="zh-CN" altLang="en-US" dirty="0"/>
              <a:t>定义</a:t>
            </a:r>
          </a:p>
        </p:txBody>
      </p:sp>
      <p:sp>
        <p:nvSpPr>
          <p:cNvPr id="3" name="内容占位符 2">
            <a:extLst>
              <a:ext uri="{FF2B5EF4-FFF2-40B4-BE49-F238E27FC236}">
                <a16:creationId xmlns:a16="http://schemas.microsoft.com/office/drawing/2014/main" id="{9E2055E0-43BC-4D6C-A4DA-660204F147C6}"/>
              </a:ext>
            </a:extLst>
          </p:cNvPr>
          <p:cNvSpPr>
            <a:spLocks noGrp="1"/>
          </p:cNvSpPr>
          <p:nvPr>
            <p:ph idx="1"/>
          </p:nvPr>
        </p:nvSpPr>
        <p:spPr>
          <a:xfrm>
            <a:off x="767408" y="1556792"/>
            <a:ext cx="10297144" cy="2036388"/>
          </a:xfrm>
        </p:spPr>
        <p:txBody>
          <a:bodyPr>
            <a:normAutofit/>
          </a:bodyPr>
          <a:lstStyle/>
          <a:p>
            <a:r>
              <a:rPr lang="zh-CN" altLang="en-US" dirty="0" smtClean="0"/>
              <a:t>成本</a:t>
            </a:r>
            <a:r>
              <a:rPr lang="zh-CN" altLang="en-US" dirty="0"/>
              <a:t>估计</a:t>
            </a:r>
            <a:r>
              <a:rPr lang="zh-CN" altLang="en-US" dirty="0" smtClean="0"/>
              <a:t>函数</a:t>
            </a:r>
            <a:endParaRPr lang="en-US" altLang="zh-CN" dirty="0" smtClean="0"/>
          </a:p>
          <a:p>
            <a:pPr lvl="1"/>
            <a:r>
              <a:rPr lang="en-US" altLang="zh-CN" dirty="0"/>
              <a:t>h(X)</a:t>
            </a:r>
            <a:r>
              <a:rPr lang="zh-CN" altLang="en-US" dirty="0"/>
              <a:t>：根结点到结点</a:t>
            </a:r>
            <a:r>
              <a:rPr lang="en-US" altLang="zh-CN" dirty="0"/>
              <a:t>X</a:t>
            </a:r>
            <a:r>
              <a:rPr lang="zh-CN" altLang="en-US" dirty="0"/>
              <a:t>的成本</a:t>
            </a:r>
            <a:endParaRPr lang="en-US" altLang="zh-CN" dirty="0"/>
          </a:p>
          <a:p>
            <a:pPr lvl="1"/>
            <a:r>
              <a:rPr lang="en-US" altLang="zh-CN" dirty="0" smtClean="0"/>
              <a:t>ĝ(X)</a:t>
            </a:r>
            <a:r>
              <a:rPr lang="zh-CN" altLang="en-US" dirty="0"/>
              <a:t>：子树</a:t>
            </a:r>
            <a:r>
              <a:rPr lang="en-US" altLang="zh-CN" dirty="0"/>
              <a:t>X</a:t>
            </a:r>
            <a:r>
              <a:rPr lang="zh-CN" altLang="en-US" dirty="0"/>
              <a:t>中</a:t>
            </a:r>
            <a:r>
              <a:rPr lang="zh-CN" altLang="en-US" dirty="0" smtClean="0"/>
              <a:t>，</a:t>
            </a:r>
            <a:r>
              <a:rPr lang="en-US" altLang="zh-CN" dirty="0" smtClean="0"/>
              <a:t>X</a:t>
            </a:r>
            <a:r>
              <a:rPr lang="zh-CN" altLang="en-US" dirty="0" smtClean="0"/>
              <a:t>到最小成本答案结点的估计成本</a:t>
            </a:r>
            <a:endParaRPr lang="en-US" altLang="zh-CN" dirty="0" smtClean="0"/>
          </a:p>
          <a:p>
            <a:pPr lvl="1"/>
            <a:r>
              <a:rPr lang="en-US" altLang="zh-CN" dirty="0" smtClean="0"/>
              <a:t>f</a:t>
            </a:r>
            <a:r>
              <a:rPr lang="zh-CN" altLang="en-US" dirty="0" smtClean="0"/>
              <a:t>：为调整</a:t>
            </a:r>
            <a:r>
              <a:rPr lang="en-US" altLang="zh-CN" dirty="0" smtClean="0"/>
              <a:t>h</a:t>
            </a:r>
            <a:r>
              <a:rPr lang="zh-CN" altLang="en-US" dirty="0" smtClean="0"/>
              <a:t>和</a:t>
            </a:r>
            <a:r>
              <a:rPr lang="en-US" altLang="zh-CN" dirty="0" smtClean="0"/>
              <a:t>ĝ</a:t>
            </a:r>
            <a:r>
              <a:rPr lang="zh-CN" altLang="en-US" dirty="0" smtClean="0"/>
              <a:t>在成本估计函数</a:t>
            </a:r>
            <a:r>
              <a:rPr lang="en-US" altLang="zh-CN" dirty="0" smtClean="0"/>
              <a:t>ĉ</a:t>
            </a:r>
            <a:r>
              <a:rPr lang="zh-CN" altLang="en-US" dirty="0" smtClean="0"/>
              <a:t>中的影响比例而定义的非负函数</a:t>
            </a:r>
            <a:endParaRPr lang="zh-CN" altLang="en-US" dirty="0"/>
          </a:p>
        </p:txBody>
      </p:sp>
      <p:sp>
        <p:nvSpPr>
          <p:cNvPr id="4" name="灯片编号占位符 3">
            <a:extLst>
              <a:ext uri="{FF2B5EF4-FFF2-40B4-BE49-F238E27FC236}">
                <a16:creationId xmlns:a16="http://schemas.microsoft.com/office/drawing/2014/main" id="{42588CB6-2F4B-4131-8C4B-3542F618E6DA}"/>
              </a:ext>
            </a:extLst>
          </p:cNvPr>
          <p:cNvSpPr>
            <a:spLocks noGrp="1"/>
          </p:cNvSpPr>
          <p:nvPr>
            <p:ph type="sldNum" sz="quarter" idx="12"/>
          </p:nvPr>
        </p:nvSpPr>
        <p:spPr/>
        <p:txBody>
          <a:bodyPr/>
          <a:lstStyle/>
          <a:p>
            <a:pPr>
              <a:defRPr/>
            </a:pPr>
            <a:fld id="{D04713B0-7EE7-420A-BB22-6F99F562E080}" type="slidenum">
              <a:rPr lang="en-US" altLang="zh-CN" smtClean="0"/>
              <a:pPr>
                <a:defRPr/>
              </a:pPr>
              <a:t>15</a:t>
            </a:fld>
            <a:endParaRPr lang="en-US" altLang="zh-CN"/>
          </a:p>
        </p:txBody>
      </p:sp>
      <p:sp>
        <p:nvSpPr>
          <p:cNvPr id="5" name="Text Box 5">
            <a:extLst>
              <a:ext uri="{FF2B5EF4-FFF2-40B4-BE49-F238E27FC236}">
                <a16:creationId xmlns:a16="http://schemas.microsoft.com/office/drawing/2014/main" id="{E23A6E84-8118-411B-B435-241A05F00829}"/>
              </a:ext>
            </a:extLst>
          </p:cNvPr>
          <p:cNvSpPr txBox="1">
            <a:spLocks noChangeArrowheads="1"/>
          </p:cNvSpPr>
          <p:nvPr/>
        </p:nvSpPr>
        <p:spPr bwMode="auto">
          <a:xfrm>
            <a:off x="3298817" y="1547595"/>
            <a:ext cx="316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solidFill>
                  <a:srgbClr val="FF0000"/>
                </a:solidFill>
              </a:rPr>
              <a:t>ĉ(X)=f(h(X))+ ĝ(X)</a:t>
            </a:r>
          </a:p>
        </p:txBody>
      </p:sp>
      <p:grpSp>
        <p:nvGrpSpPr>
          <p:cNvPr id="14" name="组合 13"/>
          <p:cNvGrpSpPr/>
          <p:nvPr/>
        </p:nvGrpSpPr>
        <p:grpSpPr>
          <a:xfrm>
            <a:off x="9408368" y="1152914"/>
            <a:ext cx="1468528" cy="1591914"/>
            <a:chOff x="9173032" y="1351905"/>
            <a:chExt cx="1468528" cy="1591914"/>
          </a:xfrm>
        </p:grpSpPr>
        <p:sp>
          <p:nvSpPr>
            <p:cNvPr id="6" name="AutoShape 6">
              <a:extLst>
                <a:ext uri="{FF2B5EF4-FFF2-40B4-BE49-F238E27FC236}">
                  <a16:creationId xmlns:a16="http://schemas.microsoft.com/office/drawing/2014/main" id="{FB442244-28DE-4913-A9A6-87B6B8DB4A8E}"/>
                </a:ext>
              </a:extLst>
            </p:cNvPr>
            <p:cNvSpPr>
              <a:spLocks noChangeArrowheads="1"/>
            </p:cNvSpPr>
            <p:nvPr/>
          </p:nvSpPr>
          <p:spPr bwMode="auto">
            <a:xfrm>
              <a:off x="10035132" y="2259607"/>
              <a:ext cx="279400" cy="684212"/>
            </a:xfrm>
            <a:prstGeom prst="downArrow">
              <a:avLst>
                <a:gd name="adj1" fmla="val 50000"/>
                <a:gd name="adj2" fmla="val 61222"/>
              </a:avLst>
            </a:prstGeom>
            <a:solidFill>
              <a:schemeClr val="accent1">
                <a:lumMod val="20000"/>
                <a:lumOff val="80000"/>
              </a:schemeClr>
            </a:solidFill>
            <a:ln w="9525">
              <a:solidFill>
                <a:schemeClr val="tx1"/>
              </a:solidFill>
              <a:miter lim="800000"/>
              <a:headEnd/>
              <a:tailEnd/>
            </a:ln>
            <a:effectLst/>
            <a:extLst/>
          </p:spPr>
          <p:txBody>
            <a:bodyPr vert="eaVert"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grpSp>
          <p:nvGrpSpPr>
            <p:cNvPr id="7" name="Group 7">
              <a:extLst>
                <a:ext uri="{FF2B5EF4-FFF2-40B4-BE49-F238E27FC236}">
                  <a16:creationId xmlns:a16="http://schemas.microsoft.com/office/drawing/2014/main" id="{ACFDC112-2EEC-4242-B52E-C6BC50D902A8}"/>
                </a:ext>
              </a:extLst>
            </p:cNvPr>
            <p:cNvGrpSpPr>
              <a:grpSpLocks/>
            </p:cNvGrpSpPr>
            <p:nvPr/>
          </p:nvGrpSpPr>
          <p:grpSpPr bwMode="auto">
            <a:xfrm>
              <a:off x="9533485" y="1778594"/>
              <a:ext cx="1108075" cy="457200"/>
              <a:chOff x="4500" y="888"/>
              <a:chExt cx="698" cy="288"/>
            </a:xfrm>
          </p:grpSpPr>
          <p:sp>
            <p:nvSpPr>
              <p:cNvPr id="8" name="Oval 8">
                <a:extLst>
                  <a:ext uri="{FF2B5EF4-FFF2-40B4-BE49-F238E27FC236}">
                    <a16:creationId xmlns:a16="http://schemas.microsoft.com/office/drawing/2014/main" id="{D815A11E-5837-4417-BAA9-9FCA565EEB08}"/>
                  </a:ext>
                </a:extLst>
              </p:cNvPr>
              <p:cNvSpPr>
                <a:spLocks noChangeArrowheads="1"/>
              </p:cNvSpPr>
              <p:nvPr/>
            </p:nvSpPr>
            <p:spPr bwMode="auto">
              <a:xfrm>
                <a:off x="4886" y="1105"/>
                <a:ext cx="56" cy="5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9" name="Text Box 9">
                <a:extLst>
                  <a:ext uri="{FF2B5EF4-FFF2-40B4-BE49-F238E27FC236}">
                    <a16:creationId xmlns:a16="http://schemas.microsoft.com/office/drawing/2014/main" id="{A55AC6D7-A653-4A62-B22C-413CDB6FA0F5}"/>
                  </a:ext>
                </a:extLst>
              </p:cNvPr>
              <p:cNvSpPr txBox="1">
                <a:spLocks noChangeArrowheads="1"/>
              </p:cNvSpPr>
              <p:nvPr/>
            </p:nvSpPr>
            <p:spPr bwMode="auto">
              <a:xfrm>
                <a:off x="4942" y="888"/>
                <a:ext cx="256" cy="2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p>
            </p:txBody>
          </p:sp>
          <p:sp>
            <p:nvSpPr>
              <p:cNvPr id="10" name="Line 10">
                <a:extLst>
                  <a:ext uri="{FF2B5EF4-FFF2-40B4-BE49-F238E27FC236}">
                    <a16:creationId xmlns:a16="http://schemas.microsoft.com/office/drawing/2014/main" id="{F3B9492E-4F42-4C51-853F-0B05A6B4EBDB}"/>
                  </a:ext>
                </a:extLst>
              </p:cNvPr>
              <p:cNvSpPr>
                <a:spLocks noChangeShapeType="1"/>
              </p:cNvSpPr>
              <p:nvPr/>
            </p:nvSpPr>
            <p:spPr bwMode="auto">
              <a:xfrm>
                <a:off x="4500" y="1140"/>
                <a:ext cx="6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b="1"/>
              </a:p>
            </p:txBody>
          </p:sp>
        </p:grpSp>
        <p:sp>
          <p:nvSpPr>
            <p:cNvPr id="11" name="Text Box 11">
              <a:extLst>
                <a:ext uri="{FF2B5EF4-FFF2-40B4-BE49-F238E27FC236}">
                  <a16:creationId xmlns:a16="http://schemas.microsoft.com/office/drawing/2014/main" id="{1F257B5E-5289-42A9-A65E-F76FDFA04E61}"/>
                </a:ext>
              </a:extLst>
            </p:cNvPr>
            <p:cNvSpPr txBox="1">
              <a:spLocks noChangeArrowheads="1"/>
            </p:cNvSpPr>
            <p:nvPr/>
          </p:nvSpPr>
          <p:spPr bwMode="auto">
            <a:xfrm>
              <a:off x="9173032" y="2482154"/>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ĝ(X)</a:t>
              </a:r>
            </a:p>
          </p:txBody>
        </p:sp>
        <p:sp>
          <p:nvSpPr>
            <p:cNvPr id="12" name="AutoShape 12">
              <a:extLst>
                <a:ext uri="{FF2B5EF4-FFF2-40B4-BE49-F238E27FC236}">
                  <a16:creationId xmlns:a16="http://schemas.microsoft.com/office/drawing/2014/main" id="{D20DC35A-682E-4C75-82C3-7AE18FFA518A}"/>
                </a:ext>
              </a:extLst>
            </p:cNvPr>
            <p:cNvSpPr>
              <a:spLocks noChangeArrowheads="1"/>
            </p:cNvSpPr>
            <p:nvPr/>
          </p:nvSpPr>
          <p:spPr bwMode="auto">
            <a:xfrm>
              <a:off x="10035132" y="1372195"/>
              <a:ext cx="279400" cy="720725"/>
            </a:xfrm>
            <a:prstGeom prst="upArrow">
              <a:avLst>
                <a:gd name="adj1" fmla="val 50000"/>
                <a:gd name="adj2" fmla="val 64489"/>
              </a:avLst>
            </a:prstGeom>
            <a:solidFill>
              <a:schemeClr val="accent1">
                <a:lumMod val="20000"/>
                <a:lumOff val="80000"/>
              </a:schemeClr>
            </a:solidFill>
            <a:ln w="9525">
              <a:solidFill>
                <a:schemeClr val="tx1"/>
              </a:solidFill>
              <a:miter lim="800000"/>
              <a:headEnd/>
              <a:tailEnd/>
            </a:ln>
            <a:effectLst/>
            <a:extLst/>
          </p:spPr>
          <p:txBody>
            <a:bodyPr vert="eaVert"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3" name="Text Box 13">
              <a:extLst>
                <a:ext uri="{FF2B5EF4-FFF2-40B4-BE49-F238E27FC236}">
                  <a16:creationId xmlns:a16="http://schemas.microsoft.com/office/drawing/2014/main" id="{7F434650-6E1D-4AD1-A059-A3A301E82902}"/>
                </a:ext>
              </a:extLst>
            </p:cNvPr>
            <p:cNvSpPr txBox="1">
              <a:spLocks noChangeArrowheads="1"/>
            </p:cNvSpPr>
            <p:nvPr/>
          </p:nvSpPr>
          <p:spPr bwMode="auto">
            <a:xfrm>
              <a:off x="9192344" y="1351905"/>
              <a:ext cx="839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h(X)</a:t>
              </a:r>
            </a:p>
          </p:txBody>
        </p:sp>
      </p:grpSp>
      <p:sp>
        <p:nvSpPr>
          <p:cNvPr id="15" name="Rectangle 3">
            <a:extLst>
              <a:ext uri="{FF2B5EF4-FFF2-40B4-BE49-F238E27FC236}">
                <a16:creationId xmlns:a16="http://schemas.microsoft.com/office/drawing/2014/main" id="{6ED06ADA-FEC8-491E-9396-356D9F5666ED}"/>
              </a:ext>
            </a:extLst>
          </p:cNvPr>
          <p:cNvSpPr txBox="1">
            <a:spLocks noChangeArrowheads="1"/>
          </p:cNvSpPr>
          <p:nvPr/>
        </p:nvSpPr>
        <p:spPr>
          <a:xfrm>
            <a:off x="799430" y="3854654"/>
            <a:ext cx="10409137" cy="1950610"/>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对成本估计</a:t>
            </a:r>
            <a:r>
              <a:rPr lang="zh-CN" altLang="en-US" sz="2400" dirty="0"/>
              <a:t>函数</a:t>
            </a:r>
            <a:r>
              <a:rPr lang="en-US" altLang="zh-CN" sz="2400" dirty="0" smtClean="0"/>
              <a:t>ĉ</a:t>
            </a:r>
            <a:r>
              <a:rPr lang="zh-CN" altLang="en-US" sz="2400" dirty="0" smtClean="0"/>
              <a:t>的要求</a:t>
            </a:r>
            <a:endParaRPr lang="zh-CN" altLang="en-US" sz="2400" dirty="0"/>
          </a:p>
          <a:p>
            <a:pPr lvl="1"/>
            <a:r>
              <a:rPr lang="zh-CN" altLang="en-US" dirty="0"/>
              <a:t>易于</a:t>
            </a:r>
            <a:r>
              <a:rPr lang="zh-CN" altLang="en-US" dirty="0" smtClean="0"/>
              <a:t>计算，能够替代</a:t>
            </a:r>
            <a:r>
              <a:rPr lang="en-US" altLang="zh-CN" dirty="0" smtClean="0"/>
              <a:t>c</a:t>
            </a:r>
            <a:r>
              <a:rPr lang="zh-CN" altLang="en-US" dirty="0">
                <a:latin typeface="幼圆" panose="02010509060101010101" pitchFamily="49" charset="-122"/>
              </a:rPr>
              <a:t>对活结点表进行检索</a:t>
            </a:r>
            <a:endParaRPr lang="en-US" altLang="zh-CN" dirty="0" smtClean="0"/>
          </a:p>
          <a:p>
            <a:pPr lvl="1"/>
            <a:r>
              <a:rPr lang="en-US" altLang="zh-CN" dirty="0" smtClean="0"/>
              <a:t>ĉ(X)≤c(X)</a:t>
            </a:r>
            <a:endParaRPr lang="en-US" altLang="zh-CN" dirty="0"/>
          </a:p>
          <a:p>
            <a:pPr lvl="1"/>
            <a:r>
              <a:rPr lang="zh-CN" altLang="en-US" dirty="0" smtClean="0"/>
              <a:t>当叶节点</a:t>
            </a:r>
            <a:r>
              <a:rPr lang="en-US" altLang="zh-CN" dirty="0" smtClean="0"/>
              <a:t>X</a:t>
            </a:r>
            <a:r>
              <a:rPr lang="zh-CN" altLang="en-US" dirty="0" smtClean="0"/>
              <a:t>是答案节点时，</a:t>
            </a:r>
            <a:r>
              <a:rPr lang="en-US" altLang="zh-CN" dirty="0" smtClean="0"/>
              <a:t>c(X)=ĉ(X)</a:t>
            </a:r>
          </a:p>
          <a:p>
            <a:pPr lvl="1"/>
            <a:endParaRPr lang="en-US" altLang="zh-CN" dirty="0">
              <a:solidFill>
                <a:srgbClr val="FF0000"/>
              </a:solidFill>
            </a:endParaRPr>
          </a:p>
        </p:txBody>
      </p:sp>
    </p:spTree>
    <p:extLst>
      <p:ext uri="{BB962C8B-B14F-4D97-AF65-F5344CB8AC3E}">
        <p14:creationId xmlns:p14="http://schemas.microsoft.com/office/powerpoint/2010/main" val="37724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926076" y="2102567"/>
            <a:ext cx="10354500" cy="1791205"/>
          </a:xfrm>
        </p:spPr>
        <p:txBody>
          <a:bodyPr>
            <a:normAutofit/>
          </a:bodyPr>
          <a:lstStyle/>
          <a:p>
            <a:pPr eaLnBrk="1" hangingPunct="1">
              <a:spcBef>
                <a:spcPts val="0"/>
              </a:spcBef>
            </a:pPr>
            <a:r>
              <a:rPr lang="en-US" altLang="zh-CN" sz="2400" dirty="0">
                <a:solidFill>
                  <a:srgbClr val="FF0000"/>
                </a:solidFill>
              </a:rPr>
              <a:t>LC-</a:t>
            </a:r>
            <a:r>
              <a:rPr lang="zh-CN" altLang="en-US" sz="2400" dirty="0">
                <a:solidFill>
                  <a:srgbClr val="FF0000"/>
                </a:solidFill>
              </a:rPr>
              <a:t>检索</a:t>
            </a:r>
            <a:r>
              <a:rPr lang="en-US" altLang="zh-CN" sz="2400" dirty="0">
                <a:solidFill>
                  <a:srgbClr val="FF0000"/>
                </a:solidFill>
              </a:rPr>
              <a:t>(Least Cost search)</a:t>
            </a:r>
            <a:r>
              <a:rPr lang="zh-CN" altLang="en-US" sz="2400" dirty="0"/>
              <a:t>：选取成本估计函数</a:t>
            </a:r>
            <a:r>
              <a:rPr lang="en-US" altLang="zh-CN" sz="2400" dirty="0"/>
              <a:t>ĉ</a:t>
            </a:r>
            <a:r>
              <a:rPr lang="zh-CN" altLang="en-US" sz="2400" dirty="0"/>
              <a:t>的值最小的活结点作为下一个</a:t>
            </a:r>
            <a:r>
              <a:rPr lang="en-US" altLang="zh-CN" sz="2400" dirty="0"/>
              <a:t>E-</a:t>
            </a:r>
            <a:r>
              <a:rPr lang="zh-CN" altLang="en-US" sz="2400" dirty="0"/>
              <a:t>结点。</a:t>
            </a:r>
          </a:p>
          <a:p>
            <a:pPr>
              <a:spcBef>
                <a:spcPts val="0"/>
              </a:spcBef>
            </a:pPr>
            <a:r>
              <a:rPr lang="en-US" altLang="zh-CN" sz="2400" dirty="0" smtClean="0">
                <a:solidFill>
                  <a:srgbClr val="FF0000"/>
                </a:solidFill>
              </a:rPr>
              <a:t>BFS-</a:t>
            </a:r>
            <a:r>
              <a:rPr lang="zh-CN" altLang="en-US" sz="2400" dirty="0" smtClean="0">
                <a:solidFill>
                  <a:srgbClr val="FF0000"/>
                </a:solidFill>
              </a:rPr>
              <a:t>检索</a:t>
            </a:r>
            <a:r>
              <a:rPr lang="zh-CN" altLang="en-US" sz="2400" dirty="0">
                <a:solidFill>
                  <a:srgbClr val="FF0000"/>
                </a:solidFill>
              </a:rPr>
              <a:t>：</a:t>
            </a:r>
            <a:r>
              <a:rPr lang="en-US" altLang="zh-CN" sz="2400" dirty="0" smtClean="0"/>
              <a:t>f(h(X))=</a:t>
            </a:r>
            <a:r>
              <a:rPr lang="zh-CN" altLang="en-US" sz="2400" dirty="0" smtClean="0"/>
              <a:t>根到结点</a:t>
            </a:r>
            <a:r>
              <a:rPr lang="en-US" altLang="zh-CN" sz="2400" dirty="0"/>
              <a:t>X</a:t>
            </a:r>
            <a:r>
              <a:rPr lang="zh-CN" altLang="en-US" sz="2400" dirty="0" smtClean="0"/>
              <a:t>的路径长度，</a:t>
            </a:r>
            <a:r>
              <a:rPr lang="en-US" altLang="zh-CN" sz="2400" dirty="0"/>
              <a:t>ĝ(X)=</a:t>
            </a:r>
            <a:r>
              <a:rPr lang="en-US" altLang="zh-CN" sz="2400" dirty="0" smtClean="0"/>
              <a:t>0</a:t>
            </a:r>
            <a:endParaRPr lang="zh-CN" altLang="en-US" sz="2400" dirty="0">
              <a:solidFill>
                <a:schemeClr val="tx2"/>
              </a:solidFill>
            </a:endParaRPr>
          </a:p>
        </p:txBody>
      </p:sp>
      <p:sp>
        <p:nvSpPr>
          <p:cNvPr id="17412" name="Text Box 4"/>
          <p:cNvSpPr txBox="1">
            <a:spLocks noChangeArrowheads="1"/>
          </p:cNvSpPr>
          <p:nvPr/>
        </p:nvSpPr>
        <p:spPr bwMode="auto">
          <a:xfrm>
            <a:off x="920796" y="1429616"/>
            <a:ext cx="3846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0" dirty="0"/>
              <a:t>ĉ(X)=f(h(X))+ ĝ(X)</a:t>
            </a:r>
          </a:p>
        </p:txBody>
      </p:sp>
      <p:sp>
        <p:nvSpPr>
          <p:cNvPr id="7"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16</a:t>
            </a:fld>
            <a:endParaRPr lang="en-US" altLang="zh-CN" dirty="0"/>
          </a:p>
        </p:txBody>
      </p:sp>
      <p:sp>
        <p:nvSpPr>
          <p:cNvPr id="8" name="AutoShape 109">
            <a:extLst>
              <a:ext uri="{FF2B5EF4-FFF2-40B4-BE49-F238E27FC236}">
                <a16:creationId xmlns:a16="http://schemas.microsoft.com/office/drawing/2014/main" id="{44F0DCF8-10C5-45A6-ADB2-8AE658819686}"/>
              </a:ext>
            </a:extLst>
          </p:cNvPr>
          <p:cNvSpPr>
            <a:spLocks noChangeArrowheads="1"/>
          </p:cNvSpPr>
          <p:nvPr/>
        </p:nvSpPr>
        <p:spPr bwMode="auto">
          <a:xfrm>
            <a:off x="3359696" y="3645805"/>
            <a:ext cx="3816424" cy="648072"/>
          </a:xfrm>
          <a:prstGeom prst="wedgeRoundRectCallout">
            <a:avLst>
              <a:gd name="adj1" fmla="val -49095"/>
              <a:gd name="adj2" fmla="val -86128"/>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50000"/>
              </a:spcBef>
            </a:pP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BFS</a:t>
            </a:r>
            <a:r>
              <a:rPr kumimoji="1" lang="zh-CN" altLang="en-US" sz="2400" dirty="0" smtClean="0">
                <a:latin typeface="Arial" panose="020B0604020202020204" pitchFamily="34" charset="0"/>
                <a:ea typeface="幼圆" panose="02010509060101010101" pitchFamily="49" charset="-122"/>
                <a:cs typeface="Arial" panose="020B0604020202020204" pitchFamily="34" charset="0"/>
              </a:rPr>
              <a:t>是</a:t>
            </a:r>
            <a:r>
              <a:rPr kumimoji="1" lang="en-US" altLang="zh-CN" sz="2400" dirty="0" smtClean="0">
                <a:latin typeface="Arial" panose="020B0604020202020204" pitchFamily="34" charset="0"/>
                <a:ea typeface="幼圆" panose="02010509060101010101" pitchFamily="49" charset="-122"/>
                <a:cs typeface="Arial" panose="020B0604020202020204" pitchFamily="34" charset="0"/>
              </a:rPr>
              <a:t>LC-</a:t>
            </a:r>
            <a:r>
              <a:rPr kumimoji="1" lang="zh-CN" altLang="en-US" sz="2400" dirty="0">
                <a:latin typeface="Arial" panose="020B0604020202020204" pitchFamily="34" charset="0"/>
                <a:ea typeface="幼圆" panose="02010509060101010101" pitchFamily="49" charset="-122"/>
                <a:cs typeface="Arial" panose="020B0604020202020204" pitchFamily="34" charset="0"/>
              </a:rPr>
              <a:t>检索的特殊情况</a:t>
            </a:r>
          </a:p>
        </p:txBody>
      </p:sp>
      <p:sp>
        <p:nvSpPr>
          <p:cNvPr id="10" name="Rectangle 2">
            <a:extLst>
              <a:ext uri="{FF2B5EF4-FFF2-40B4-BE49-F238E27FC236}">
                <a16:creationId xmlns:a16="http://schemas.microsoft.com/office/drawing/2014/main" id="{5D1C9192-F6BA-4AA1-B5B9-F7C96D37F13B}"/>
              </a:ext>
            </a:extLst>
          </p:cNvPr>
          <p:cNvSpPr>
            <a:spLocks noGrp="1" noChangeArrowheads="1"/>
          </p:cNvSpPr>
          <p:nvPr>
            <p:ph type="title"/>
          </p:nvPr>
        </p:nvSpPr>
        <p:spPr>
          <a:xfrm>
            <a:off x="911424" y="411976"/>
            <a:ext cx="8229600" cy="925512"/>
          </a:xfrm>
        </p:spPr>
        <p:txBody>
          <a:bodyPr/>
          <a:lstStyle/>
          <a:p>
            <a:pPr eaLnBrk="1" hangingPunct="1"/>
            <a:r>
              <a:rPr lang="en-US" altLang="zh-CN" dirty="0"/>
              <a:t>LC-</a:t>
            </a:r>
            <a:r>
              <a:rPr lang="zh-CN" altLang="en-US" dirty="0" smtClean="0"/>
              <a:t>检索</a:t>
            </a:r>
            <a:endParaRPr lang="zh-CN" altLang="en-US" dirty="0"/>
          </a:p>
        </p:txBody>
      </p:sp>
      <p:sp>
        <p:nvSpPr>
          <p:cNvPr id="9" name="Text Box 14">
            <a:extLst>
              <a:ext uri="{FF2B5EF4-FFF2-40B4-BE49-F238E27FC236}">
                <a16:creationId xmlns:a16="http://schemas.microsoft.com/office/drawing/2014/main" id="{FD925375-3153-4A66-A304-1BAB7C6CB8CB}"/>
              </a:ext>
            </a:extLst>
          </p:cNvPr>
          <p:cNvSpPr txBox="1">
            <a:spLocks noChangeArrowheads="1"/>
          </p:cNvSpPr>
          <p:nvPr/>
        </p:nvSpPr>
        <p:spPr bwMode="auto">
          <a:xfrm>
            <a:off x="1086202" y="4658851"/>
            <a:ext cx="10169594" cy="1274195"/>
          </a:xfrm>
          <a:prstGeom prst="rect">
            <a:avLst/>
          </a:prstGeom>
          <a:solidFill>
            <a:schemeClr val="accent1">
              <a:lumMod val="20000"/>
              <a:lumOff val="80000"/>
            </a:schemeClr>
          </a:solid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buNone/>
            </a:pPr>
            <a:r>
              <a:rPr lang="en-US" altLang="zh-CN" sz="2400" b="0" dirty="0">
                <a:solidFill>
                  <a:srgbClr val="FF0000"/>
                </a:solidFill>
                <a:ea typeface="幼圆" panose="02010509060101010101" pitchFamily="49" charset="-122"/>
                <a:cs typeface="Arial" panose="020B0604020202020204" pitchFamily="34" charset="0"/>
              </a:rPr>
              <a:t>LC-</a:t>
            </a:r>
            <a:r>
              <a:rPr lang="zh-CN" altLang="en-US" sz="2400" b="0" dirty="0" smtClean="0">
                <a:solidFill>
                  <a:srgbClr val="FF0000"/>
                </a:solidFill>
                <a:ea typeface="幼圆" panose="02010509060101010101" pitchFamily="49" charset="-122"/>
                <a:cs typeface="Arial" panose="020B0604020202020204" pitchFamily="34" charset="0"/>
              </a:rPr>
              <a:t>检索的优点：</a:t>
            </a:r>
            <a:endParaRPr lang="en-US" altLang="zh-CN" sz="2400" b="0" dirty="0" smtClean="0">
              <a:solidFill>
                <a:srgbClr val="FF0000"/>
              </a:solidFill>
              <a:ea typeface="幼圆" panose="02010509060101010101" pitchFamily="49" charset="-122"/>
              <a:cs typeface="Arial" panose="020B0604020202020204" pitchFamily="34" charset="0"/>
            </a:endParaRPr>
          </a:p>
          <a:p>
            <a:pPr>
              <a:buNone/>
            </a:pPr>
            <a:r>
              <a:rPr lang="zh-CN" altLang="en-US" sz="2400" b="0" dirty="0" smtClean="0">
                <a:latin typeface="幼圆" panose="02010509060101010101" pitchFamily="49" charset="-122"/>
                <a:ea typeface="幼圆" panose="02010509060101010101" pitchFamily="49" charset="-122"/>
              </a:rPr>
              <a:t>算法</a:t>
            </a:r>
            <a:r>
              <a:rPr lang="zh-CN" altLang="en-US" sz="2400" b="0" dirty="0">
                <a:latin typeface="幼圆" panose="02010509060101010101" pitchFamily="49" charset="-122"/>
                <a:ea typeface="幼圆" panose="02010509060101010101" pitchFamily="49" charset="-122"/>
              </a:rPr>
              <a:t>利用</a:t>
            </a:r>
            <a:r>
              <a:rPr lang="en-US" altLang="zh-CN" sz="2400" b="0" dirty="0">
                <a:latin typeface="幼圆" panose="02010509060101010101" pitchFamily="49" charset="-122"/>
                <a:ea typeface="幼圆" panose="02010509060101010101" pitchFamily="49" charset="-122"/>
              </a:rPr>
              <a:t>ĉ</a:t>
            </a:r>
            <a:r>
              <a:rPr lang="zh-CN" altLang="en-US" sz="2400" b="0" dirty="0">
                <a:latin typeface="幼圆" panose="02010509060101010101" pitchFamily="49" charset="-122"/>
                <a:ea typeface="幼圆" panose="02010509060101010101" pitchFamily="49" charset="-122"/>
              </a:rPr>
              <a:t>对活结点表进行</a:t>
            </a:r>
            <a:r>
              <a:rPr lang="zh-CN" altLang="en-US" sz="2400" b="0" dirty="0" smtClean="0">
                <a:latin typeface="幼圆" panose="02010509060101010101" pitchFamily="49" charset="-122"/>
                <a:ea typeface="幼圆" panose="02010509060101010101" pitchFamily="49" charset="-122"/>
              </a:rPr>
              <a:t>检索，</a:t>
            </a:r>
            <a:r>
              <a:rPr lang="zh-CN" altLang="en-US" sz="2400" b="0" dirty="0">
                <a:latin typeface="幼圆" panose="02010509060101010101" pitchFamily="49" charset="-122"/>
                <a:ea typeface="幼圆" panose="02010509060101010101" pitchFamily="49" charset="-122"/>
              </a:rPr>
              <a:t>优先选择更靠近答案</a:t>
            </a:r>
            <a:r>
              <a:rPr lang="zh-CN" altLang="en-US" sz="2400" b="0" dirty="0" smtClean="0">
                <a:latin typeface="幼圆" panose="02010509060101010101" pitchFamily="49" charset="-122"/>
                <a:ea typeface="幼圆" panose="02010509060101010101" pitchFamily="49" charset="-122"/>
              </a:rPr>
              <a:t>结点，同时又</a:t>
            </a:r>
            <a:r>
              <a:rPr lang="zh-CN" altLang="en-US" sz="2400" b="0" dirty="0">
                <a:latin typeface="幼圆" panose="02010509060101010101" pitchFamily="49" charset="-122"/>
                <a:ea typeface="幼圆" panose="02010509060101010101" pitchFamily="49" charset="-122"/>
              </a:rPr>
              <a:t>离根结点较近的结点。</a:t>
            </a:r>
          </a:p>
        </p:txBody>
      </p:sp>
    </p:spTree>
    <p:extLst>
      <p:ext uri="{BB962C8B-B14F-4D97-AF65-F5344CB8AC3E}">
        <p14:creationId xmlns:p14="http://schemas.microsoft.com/office/powerpoint/2010/main" val="2322234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1424" y="470942"/>
            <a:ext cx="8229600" cy="925512"/>
          </a:xfrm>
        </p:spPr>
        <p:txBody>
          <a:bodyPr/>
          <a:lstStyle/>
          <a:p>
            <a:pPr eaLnBrk="1" hangingPunct="1"/>
            <a:r>
              <a:rPr lang="en-US" altLang="zh-CN" dirty="0"/>
              <a:t>LC-</a:t>
            </a:r>
            <a:r>
              <a:rPr lang="zh-CN" altLang="en-US" dirty="0"/>
              <a:t>检索总结</a:t>
            </a:r>
          </a:p>
        </p:txBody>
      </p:sp>
      <p:sp>
        <p:nvSpPr>
          <p:cNvPr id="29699" name="Rectangle 3"/>
          <p:cNvSpPr>
            <a:spLocks noGrp="1" noChangeArrowheads="1"/>
          </p:cNvSpPr>
          <p:nvPr>
            <p:ph type="body" idx="1"/>
          </p:nvPr>
        </p:nvSpPr>
        <p:spPr>
          <a:xfrm>
            <a:off x="983432" y="1752166"/>
            <a:ext cx="10009112" cy="4248472"/>
          </a:xfrm>
        </p:spPr>
        <p:txBody>
          <a:bodyPr>
            <a:normAutofit/>
          </a:bodyPr>
          <a:lstStyle/>
          <a:p>
            <a:pPr>
              <a:lnSpc>
                <a:spcPct val="120000"/>
              </a:lnSpc>
              <a:spcBef>
                <a:spcPts val="0"/>
              </a:spcBef>
            </a:pPr>
            <a:r>
              <a:rPr lang="en-US" altLang="zh-CN" sz="2400" dirty="0" smtClean="0"/>
              <a:t>T</a:t>
            </a:r>
            <a:r>
              <a:rPr lang="zh-CN" altLang="en-US" sz="2400" dirty="0" smtClean="0"/>
              <a:t>是状态空间树，</a:t>
            </a:r>
            <a:r>
              <a:rPr lang="en-US" altLang="zh-CN" sz="2400" dirty="0" smtClean="0"/>
              <a:t>c</a:t>
            </a:r>
            <a:r>
              <a:rPr lang="zh-CN" altLang="en-US" sz="2400" dirty="0"/>
              <a:t>是</a:t>
            </a:r>
            <a:r>
              <a:rPr lang="en-US" altLang="zh-CN" sz="2400" dirty="0"/>
              <a:t>T</a:t>
            </a:r>
            <a:r>
              <a:rPr lang="zh-CN" altLang="en-US" sz="2400" dirty="0"/>
              <a:t>中结点的成本</a:t>
            </a:r>
            <a:r>
              <a:rPr lang="zh-CN" altLang="en-US" sz="2400" dirty="0" smtClean="0"/>
              <a:t>函数，</a:t>
            </a:r>
            <a:r>
              <a:rPr lang="en-US" altLang="zh-CN" sz="2400" dirty="0" smtClean="0"/>
              <a:t>c(X)</a:t>
            </a:r>
            <a:r>
              <a:rPr lang="zh-CN" altLang="en-US" sz="2400" dirty="0" smtClean="0"/>
              <a:t>表示</a:t>
            </a:r>
            <a:r>
              <a:rPr lang="en-US" altLang="zh-CN" sz="2400" dirty="0" smtClean="0"/>
              <a:t>X</a:t>
            </a:r>
            <a:r>
              <a:rPr lang="zh-CN" altLang="en-US" sz="2400" dirty="0"/>
              <a:t>为根的子树中答案结点的最小成本</a:t>
            </a:r>
            <a:r>
              <a:rPr lang="zh-CN" altLang="en-US" sz="2400" dirty="0" smtClean="0"/>
              <a:t>。</a:t>
            </a:r>
            <a:r>
              <a:rPr lang="zh-CN" altLang="en-US" sz="2400" dirty="0"/>
              <a:t>找到这样一个易于计算的</a:t>
            </a:r>
            <a:r>
              <a:rPr lang="en-US" altLang="zh-CN" sz="2400" dirty="0"/>
              <a:t>c</a:t>
            </a:r>
            <a:r>
              <a:rPr lang="zh-CN" altLang="en-US" sz="2400" dirty="0"/>
              <a:t>是</a:t>
            </a:r>
            <a:r>
              <a:rPr lang="zh-CN" altLang="en-US" sz="2400" dirty="0" smtClean="0"/>
              <a:t>很困难的，因此基于</a:t>
            </a:r>
            <a:r>
              <a:rPr lang="en-US" altLang="zh-CN" sz="2400" dirty="0" smtClean="0"/>
              <a:t>c</a:t>
            </a:r>
            <a:r>
              <a:rPr lang="zh-CN" altLang="en-US" sz="2400" dirty="0" smtClean="0"/>
              <a:t>设计一个成本估计函数</a:t>
            </a:r>
            <a:r>
              <a:rPr lang="en-US" altLang="zh-CN" sz="2400" dirty="0" smtClean="0"/>
              <a:t>ĉ</a:t>
            </a:r>
            <a:r>
              <a:rPr lang="zh-CN" altLang="en-US" sz="2400" dirty="0" smtClean="0"/>
              <a:t>。</a:t>
            </a:r>
            <a:endParaRPr lang="en-US" altLang="zh-CN" sz="2400" dirty="0" smtClean="0"/>
          </a:p>
          <a:p>
            <a:pPr>
              <a:lnSpc>
                <a:spcPct val="120000"/>
              </a:lnSpc>
              <a:spcBef>
                <a:spcPts val="0"/>
              </a:spcBef>
            </a:pPr>
            <a:r>
              <a:rPr lang="zh-CN" altLang="en-US" sz="2400" dirty="0" smtClean="0"/>
              <a:t>成本</a:t>
            </a:r>
            <a:r>
              <a:rPr lang="zh-CN" altLang="en-US" sz="2400" dirty="0"/>
              <a:t>估计函数</a:t>
            </a:r>
            <a:r>
              <a:rPr lang="en-US" altLang="zh-CN" sz="2400" dirty="0"/>
              <a:t>ĉ</a:t>
            </a:r>
            <a:r>
              <a:rPr lang="zh-CN" altLang="en-US" sz="2400" dirty="0"/>
              <a:t>要易于计算</a:t>
            </a:r>
            <a:r>
              <a:rPr lang="zh-CN" altLang="en-US" sz="2400" dirty="0" smtClean="0"/>
              <a:t>，且</a:t>
            </a:r>
            <a:r>
              <a:rPr lang="en-US" altLang="zh-CN" sz="2400" dirty="0" smtClean="0"/>
              <a:t>ĉ(X</a:t>
            </a:r>
            <a:r>
              <a:rPr lang="en-US" altLang="zh-CN" sz="2400" dirty="0"/>
              <a:t>)≤c(X</a:t>
            </a:r>
            <a:r>
              <a:rPr lang="en-US" altLang="zh-CN" sz="2400" dirty="0" smtClean="0"/>
              <a:t>)</a:t>
            </a:r>
            <a:r>
              <a:rPr lang="zh-CN" altLang="en-US" sz="2400" dirty="0"/>
              <a:t>；当叶节点</a:t>
            </a:r>
            <a:r>
              <a:rPr lang="en-US" altLang="zh-CN" sz="2400" dirty="0"/>
              <a:t>X</a:t>
            </a:r>
            <a:r>
              <a:rPr lang="zh-CN" altLang="en-US" sz="2400" dirty="0"/>
              <a:t>是答案节点时，</a:t>
            </a:r>
            <a:r>
              <a:rPr lang="en-US" altLang="zh-CN" sz="2400" dirty="0"/>
              <a:t>c(X)=ĉ(X</a:t>
            </a:r>
            <a:r>
              <a:rPr lang="en-US" altLang="zh-CN" sz="2400" dirty="0" smtClean="0"/>
              <a:t>)</a:t>
            </a:r>
            <a:r>
              <a:rPr lang="zh-CN" altLang="en-US" sz="2400" dirty="0" smtClean="0"/>
              <a:t>。</a:t>
            </a:r>
            <a:r>
              <a:rPr lang="en-US" altLang="zh-CN" sz="2400" dirty="0" smtClean="0"/>
              <a:t> </a:t>
            </a:r>
          </a:p>
          <a:p>
            <a:pPr>
              <a:lnSpc>
                <a:spcPct val="120000"/>
              </a:lnSpc>
              <a:spcBef>
                <a:spcPts val="0"/>
              </a:spcBef>
            </a:pPr>
            <a:r>
              <a:rPr lang="zh-CN" altLang="en-US" sz="2400" dirty="0" smtClean="0"/>
              <a:t>在分支限界法中，使用</a:t>
            </a:r>
            <a:r>
              <a:rPr lang="en-US" altLang="zh-CN" sz="2400" dirty="0" smtClean="0"/>
              <a:t>ĉ</a:t>
            </a:r>
            <a:r>
              <a:rPr lang="zh-CN" altLang="en-US" sz="2400" dirty="0" smtClean="0"/>
              <a:t>替代</a:t>
            </a:r>
            <a:r>
              <a:rPr lang="en-US" altLang="zh-CN" sz="2400" dirty="0"/>
              <a:t>c</a:t>
            </a:r>
            <a:r>
              <a:rPr lang="zh-CN" altLang="en-US" sz="2400" dirty="0"/>
              <a:t>对活结点表进行</a:t>
            </a:r>
            <a:r>
              <a:rPr lang="zh-CN" altLang="en-US" sz="2400" dirty="0" smtClean="0"/>
              <a:t>检索。</a:t>
            </a:r>
            <a:endParaRPr lang="en-US" altLang="zh-CN" sz="2400" dirty="0" smtClean="0"/>
          </a:p>
          <a:p>
            <a:pPr>
              <a:lnSpc>
                <a:spcPct val="120000"/>
              </a:lnSpc>
              <a:spcBef>
                <a:spcPts val="0"/>
              </a:spcBef>
            </a:pPr>
            <a:r>
              <a:rPr lang="en-US" altLang="zh-CN" sz="2400" dirty="0" smtClean="0"/>
              <a:t>LC-</a:t>
            </a:r>
            <a:r>
              <a:rPr lang="zh-CN" altLang="en-US" sz="2400" dirty="0" smtClean="0"/>
              <a:t>检索适用于求</a:t>
            </a:r>
            <a:r>
              <a:rPr lang="zh-CN" altLang="en-US" sz="2400" dirty="0" smtClean="0">
                <a:solidFill>
                  <a:srgbClr val="FF0000"/>
                </a:solidFill>
              </a:rPr>
              <a:t>最优解</a:t>
            </a:r>
            <a:r>
              <a:rPr lang="zh-CN" altLang="en-US" sz="2400" dirty="0" smtClean="0"/>
              <a:t>问题。</a:t>
            </a:r>
            <a:endParaRPr lang="en-US" altLang="zh-CN" sz="2400" dirty="0" smtClean="0"/>
          </a:p>
          <a:p>
            <a:pPr marL="0" indent="0">
              <a:spcBef>
                <a:spcPts val="0"/>
              </a:spcBef>
              <a:buNone/>
            </a:pPr>
            <a:endParaRPr lang="zh-CN" altLang="en-US" sz="2400" dirty="0"/>
          </a:p>
          <a:p>
            <a:pPr eaLnBrk="1" hangingPunct="1">
              <a:spcBef>
                <a:spcPts val="0"/>
              </a:spcBef>
            </a:pPr>
            <a:endParaRPr lang="zh-CN" altLang="en-US" sz="2400" dirty="0"/>
          </a:p>
        </p:txBody>
      </p:sp>
      <p:sp>
        <p:nvSpPr>
          <p:cNvPr id="11"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17</a:t>
            </a:fld>
            <a:endParaRPr lang="en-US" altLang="zh-CN" dirty="0"/>
          </a:p>
        </p:txBody>
      </p:sp>
    </p:spTree>
    <p:extLst>
      <p:ext uri="{BB962C8B-B14F-4D97-AF65-F5344CB8AC3E}">
        <p14:creationId xmlns:p14="http://schemas.microsoft.com/office/powerpoint/2010/main" val="2638898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8495D-205B-4541-9FAA-362305372096}"/>
              </a:ext>
            </a:extLst>
          </p:cNvPr>
          <p:cNvSpPr>
            <a:spLocks noGrp="1"/>
          </p:cNvSpPr>
          <p:nvPr>
            <p:ph type="title"/>
          </p:nvPr>
        </p:nvSpPr>
        <p:spPr/>
        <p:txBody>
          <a:bodyPr/>
          <a:lstStyle/>
          <a:p>
            <a:r>
              <a:rPr lang="en-US" altLang="zh-CN" dirty="0" smtClean="0"/>
              <a:t>8.3 </a:t>
            </a:r>
            <a:r>
              <a:rPr lang="en-US" altLang="zh-CN" dirty="0"/>
              <a:t>15-</a:t>
            </a:r>
            <a:r>
              <a:rPr lang="zh-CN" altLang="en-US" dirty="0"/>
              <a:t>谜问题</a:t>
            </a:r>
          </a:p>
        </p:txBody>
      </p:sp>
      <p:sp>
        <p:nvSpPr>
          <p:cNvPr id="3" name="内容占位符 2">
            <a:extLst>
              <a:ext uri="{FF2B5EF4-FFF2-40B4-BE49-F238E27FC236}">
                <a16:creationId xmlns:a16="http://schemas.microsoft.com/office/drawing/2014/main" id="{7085E107-A457-437A-A050-A1CB6F07BDEB}"/>
              </a:ext>
            </a:extLst>
          </p:cNvPr>
          <p:cNvSpPr>
            <a:spLocks noGrp="1"/>
          </p:cNvSpPr>
          <p:nvPr>
            <p:ph idx="1"/>
          </p:nvPr>
        </p:nvSpPr>
        <p:spPr>
          <a:xfrm>
            <a:off x="858040" y="1690688"/>
            <a:ext cx="10515600" cy="4217442"/>
          </a:xfrm>
        </p:spPr>
        <p:txBody>
          <a:bodyPr/>
          <a:lstStyle/>
          <a:p>
            <a:pPr>
              <a:spcBef>
                <a:spcPts val="0"/>
              </a:spcBef>
            </a:pPr>
            <a:r>
              <a:rPr lang="zh-CN" altLang="en-US" dirty="0"/>
              <a:t>问题描述</a:t>
            </a:r>
            <a:endParaRPr lang="en-US" altLang="zh-CN" dirty="0"/>
          </a:p>
          <a:p>
            <a:pPr>
              <a:spcBef>
                <a:spcPts val="0"/>
              </a:spcBef>
            </a:pPr>
            <a:r>
              <a:rPr lang="zh-CN" altLang="en-US" dirty="0"/>
              <a:t>状态空间树</a:t>
            </a:r>
            <a:endParaRPr lang="en-US" altLang="zh-CN" dirty="0"/>
          </a:p>
          <a:p>
            <a:pPr>
              <a:spcBef>
                <a:spcPts val="0"/>
              </a:spcBef>
            </a:pPr>
            <a:r>
              <a:rPr kumimoji="1" lang="en-US" altLang="zh-CN" dirty="0" smtClean="0"/>
              <a:t>FIFO-</a:t>
            </a:r>
            <a:r>
              <a:rPr kumimoji="1" lang="zh-CN" altLang="en-US" dirty="0" smtClean="0"/>
              <a:t>检索</a:t>
            </a:r>
            <a:endParaRPr kumimoji="1" lang="en-US" altLang="zh-CN" dirty="0"/>
          </a:p>
          <a:p>
            <a:pPr>
              <a:spcBef>
                <a:spcPts val="0"/>
              </a:spcBef>
            </a:pPr>
            <a:r>
              <a:rPr kumimoji="1" lang="zh-CN" altLang="en-US" dirty="0"/>
              <a:t>深度优先检索</a:t>
            </a:r>
            <a:endParaRPr kumimoji="1" lang="en-US" altLang="zh-CN" dirty="0"/>
          </a:p>
          <a:p>
            <a:pPr>
              <a:spcBef>
                <a:spcPts val="0"/>
              </a:spcBef>
            </a:pPr>
            <a:r>
              <a:rPr lang="en-US" altLang="zh-CN" dirty="0"/>
              <a:t>LC-</a:t>
            </a:r>
            <a:r>
              <a:rPr lang="zh-CN" altLang="en-US" dirty="0"/>
              <a:t>检索</a:t>
            </a:r>
          </a:p>
        </p:txBody>
      </p:sp>
      <p:sp>
        <p:nvSpPr>
          <p:cNvPr id="4" name="灯片编号占位符 3">
            <a:extLst>
              <a:ext uri="{FF2B5EF4-FFF2-40B4-BE49-F238E27FC236}">
                <a16:creationId xmlns:a16="http://schemas.microsoft.com/office/drawing/2014/main" id="{CFF48F8B-2A44-4E70-8A45-6D168250B42D}"/>
              </a:ext>
            </a:extLst>
          </p:cNvPr>
          <p:cNvSpPr>
            <a:spLocks noGrp="1"/>
          </p:cNvSpPr>
          <p:nvPr>
            <p:ph type="sldNum" sz="quarter" idx="12"/>
          </p:nvPr>
        </p:nvSpPr>
        <p:spPr/>
        <p:txBody>
          <a:bodyPr/>
          <a:lstStyle/>
          <a:p>
            <a:pPr>
              <a:defRPr/>
            </a:pPr>
            <a:fld id="{D04713B0-7EE7-420A-BB22-6F99F562E080}" type="slidenum">
              <a:rPr lang="en-US" altLang="zh-CN" smtClean="0"/>
              <a:pPr>
                <a:defRPr/>
              </a:pPr>
              <a:t>18</a:t>
            </a:fld>
            <a:endParaRPr lang="en-US" altLang="zh-CN"/>
          </a:p>
        </p:txBody>
      </p:sp>
    </p:spTree>
    <p:extLst>
      <p:ext uri="{BB962C8B-B14F-4D97-AF65-F5344CB8AC3E}">
        <p14:creationId xmlns:p14="http://schemas.microsoft.com/office/powerpoint/2010/main" val="3930761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30493-63C1-4B3F-8CEF-1FDB4318A5DD}"/>
              </a:ext>
            </a:extLst>
          </p:cNvPr>
          <p:cNvSpPr>
            <a:spLocks noGrp="1"/>
          </p:cNvSpPr>
          <p:nvPr>
            <p:ph type="title"/>
          </p:nvPr>
        </p:nvSpPr>
        <p:spPr>
          <a:xfrm>
            <a:off x="695400" y="321938"/>
            <a:ext cx="10515600" cy="1325563"/>
          </a:xfrm>
        </p:spPr>
        <p:txBody>
          <a:bodyPr/>
          <a:lstStyle/>
          <a:p>
            <a:r>
              <a:rPr lang="zh-CN" altLang="en-US" dirty="0"/>
              <a:t>问题描述</a:t>
            </a:r>
          </a:p>
        </p:txBody>
      </p:sp>
      <p:sp>
        <p:nvSpPr>
          <p:cNvPr id="3" name="内容占位符 2">
            <a:extLst>
              <a:ext uri="{FF2B5EF4-FFF2-40B4-BE49-F238E27FC236}">
                <a16:creationId xmlns:a16="http://schemas.microsoft.com/office/drawing/2014/main" id="{936B9454-AC28-4F69-BB33-3396D1943105}"/>
              </a:ext>
            </a:extLst>
          </p:cNvPr>
          <p:cNvSpPr>
            <a:spLocks noGrp="1"/>
          </p:cNvSpPr>
          <p:nvPr>
            <p:ph idx="1"/>
          </p:nvPr>
        </p:nvSpPr>
        <p:spPr>
          <a:xfrm>
            <a:off x="708408" y="1611899"/>
            <a:ext cx="10515600" cy="1163962"/>
          </a:xfrm>
        </p:spPr>
        <p:txBody>
          <a:bodyPr/>
          <a:lstStyle/>
          <a:p>
            <a:r>
              <a:rPr lang="zh-CN" altLang="en-US" dirty="0"/>
              <a:t>在一个分成</a:t>
            </a:r>
            <a:r>
              <a:rPr lang="en-US" altLang="zh-CN" dirty="0"/>
              <a:t>16</a:t>
            </a:r>
            <a:r>
              <a:rPr lang="zh-CN" altLang="en-US" dirty="0"/>
              <a:t>格的方形棋盘上放有</a:t>
            </a:r>
            <a:r>
              <a:rPr lang="en-US" altLang="zh-CN" dirty="0"/>
              <a:t>15</a:t>
            </a:r>
            <a:r>
              <a:rPr lang="zh-CN" altLang="en-US" dirty="0"/>
              <a:t>块编了号码的牌，如</a:t>
            </a:r>
            <a:r>
              <a:rPr lang="en-US" altLang="zh-CN" dirty="0"/>
              <a:t>(a)</a:t>
            </a:r>
            <a:r>
              <a:rPr lang="zh-CN" altLang="en-US" dirty="0"/>
              <a:t>所示，要求通过一系列合法的移动转换成</a:t>
            </a:r>
            <a:r>
              <a:rPr lang="en-US" altLang="zh-CN" dirty="0"/>
              <a:t>(b)</a:t>
            </a:r>
            <a:r>
              <a:rPr lang="zh-CN" altLang="en-US" dirty="0"/>
              <a:t>所示那样的目标排列。</a:t>
            </a:r>
          </a:p>
          <a:p>
            <a:endParaRPr lang="zh-CN" altLang="en-US" dirty="0"/>
          </a:p>
        </p:txBody>
      </p:sp>
      <p:sp>
        <p:nvSpPr>
          <p:cNvPr id="4" name="灯片编号占位符 3">
            <a:extLst>
              <a:ext uri="{FF2B5EF4-FFF2-40B4-BE49-F238E27FC236}">
                <a16:creationId xmlns:a16="http://schemas.microsoft.com/office/drawing/2014/main" id="{DE8F6C95-ADD6-4900-A6FE-0272968B7F34}"/>
              </a:ext>
            </a:extLst>
          </p:cNvPr>
          <p:cNvSpPr>
            <a:spLocks noGrp="1"/>
          </p:cNvSpPr>
          <p:nvPr>
            <p:ph type="sldNum" sz="quarter" idx="12"/>
          </p:nvPr>
        </p:nvSpPr>
        <p:spPr/>
        <p:txBody>
          <a:bodyPr/>
          <a:lstStyle/>
          <a:p>
            <a:pPr>
              <a:defRPr/>
            </a:pPr>
            <a:fld id="{D04713B0-7EE7-420A-BB22-6F99F562E080}" type="slidenum">
              <a:rPr lang="en-US" altLang="zh-CN" smtClean="0"/>
              <a:pPr>
                <a:defRPr/>
              </a:pPr>
              <a:t>19</a:t>
            </a:fld>
            <a:endParaRPr lang="en-US" altLang="zh-CN"/>
          </a:p>
        </p:txBody>
      </p:sp>
      <p:graphicFrame>
        <p:nvGraphicFramePr>
          <p:cNvPr id="5" name="Group 68">
            <a:extLst>
              <a:ext uri="{FF2B5EF4-FFF2-40B4-BE49-F238E27FC236}">
                <a16:creationId xmlns:a16="http://schemas.microsoft.com/office/drawing/2014/main" id="{D4C52087-E997-45C8-994D-522D31364DF9}"/>
              </a:ext>
            </a:extLst>
          </p:cNvPr>
          <p:cNvGraphicFramePr>
            <a:graphicFrameLocks/>
          </p:cNvGraphicFramePr>
          <p:nvPr>
            <p:extLst>
              <p:ext uri="{D42A27DB-BD31-4B8C-83A1-F6EECF244321}">
                <p14:modId xmlns:p14="http://schemas.microsoft.com/office/powerpoint/2010/main" val="4265363049"/>
              </p:ext>
            </p:extLst>
          </p:nvPr>
        </p:nvGraphicFramePr>
        <p:xfrm>
          <a:off x="3571963" y="3191775"/>
          <a:ext cx="1720479" cy="1677385"/>
        </p:xfrm>
        <a:graphic>
          <a:graphicData uri="http://schemas.openxmlformats.org/drawingml/2006/table">
            <a:tbl>
              <a:tblPr/>
              <a:tblGrid>
                <a:gridCol w="430481">
                  <a:extLst>
                    <a:ext uri="{9D8B030D-6E8A-4147-A177-3AD203B41FA5}">
                      <a16:colId xmlns:a16="http://schemas.microsoft.com/office/drawing/2014/main" val="20000"/>
                    </a:ext>
                  </a:extLst>
                </a:gridCol>
                <a:gridCol w="430481">
                  <a:extLst>
                    <a:ext uri="{9D8B030D-6E8A-4147-A177-3AD203B41FA5}">
                      <a16:colId xmlns:a16="http://schemas.microsoft.com/office/drawing/2014/main" val="20001"/>
                    </a:ext>
                  </a:extLst>
                </a:gridCol>
                <a:gridCol w="429036">
                  <a:extLst>
                    <a:ext uri="{9D8B030D-6E8A-4147-A177-3AD203B41FA5}">
                      <a16:colId xmlns:a16="http://schemas.microsoft.com/office/drawing/2014/main" val="20002"/>
                    </a:ext>
                  </a:extLst>
                </a:gridCol>
                <a:gridCol w="430481">
                  <a:extLst>
                    <a:ext uri="{9D8B030D-6E8A-4147-A177-3AD203B41FA5}">
                      <a16:colId xmlns:a16="http://schemas.microsoft.com/office/drawing/2014/main" val="20003"/>
                    </a:ext>
                  </a:extLst>
                </a:gridCol>
              </a:tblGrid>
              <a:tr h="41773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41940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1940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42083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7" name="Text Box 70">
            <a:extLst>
              <a:ext uri="{FF2B5EF4-FFF2-40B4-BE49-F238E27FC236}">
                <a16:creationId xmlns:a16="http://schemas.microsoft.com/office/drawing/2014/main" id="{52507F05-F4C7-4E3F-AA09-C1BF845CD256}"/>
              </a:ext>
            </a:extLst>
          </p:cNvPr>
          <p:cNvSpPr txBox="1">
            <a:spLocks noChangeArrowheads="1"/>
          </p:cNvSpPr>
          <p:nvPr/>
        </p:nvSpPr>
        <p:spPr bwMode="auto">
          <a:xfrm>
            <a:off x="1825808" y="4953129"/>
            <a:ext cx="531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(a)</a:t>
            </a:r>
          </a:p>
        </p:txBody>
      </p:sp>
      <p:sp>
        <p:nvSpPr>
          <p:cNvPr id="8" name="Text Box 71">
            <a:extLst>
              <a:ext uri="{FF2B5EF4-FFF2-40B4-BE49-F238E27FC236}">
                <a16:creationId xmlns:a16="http://schemas.microsoft.com/office/drawing/2014/main" id="{A3D841B9-1457-4C99-B291-425B41337C74}"/>
              </a:ext>
            </a:extLst>
          </p:cNvPr>
          <p:cNvSpPr txBox="1">
            <a:spLocks noChangeArrowheads="1"/>
          </p:cNvSpPr>
          <p:nvPr/>
        </p:nvSpPr>
        <p:spPr bwMode="auto">
          <a:xfrm>
            <a:off x="4225336" y="4953129"/>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(b)</a:t>
            </a:r>
          </a:p>
        </p:txBody>
      </p:sp>
      <p:grpSp>
        <p:nvGrpSpPr>
          <p:cNvPr id="9" name="Group 77">
            <a:extLst>
              <a:ext uri="{FF2B5EF4-FFF2-40B4-BE49-F238E27FC236}">
                <a16:creationId xmlns:a16="http://schemas.microsoft.com/office/drawing/2014/main" id="{AE5D6C4D-3F04-4FB9-BB57-17215A75A4F8}"/>
              </a:ext>
            </a:extLst>
          </p:cNvPr>
          <p:cNvGrpSpPr>
            <a:grpSpLocks/>
          </p:cNvGrpSpPr>
          <p:nvPr/>
        </p:nvGrpSpPr>
        <p:grpSpPr bwMode="auto">
          <a:xfrm>
            <a:off x="1825808" y="3475944"/>
            <a:ext cx="706710" cy="673136"/>
            <a:chOff x="509" y="2716"/>
            <a:chExt cx="518" cy="489"/>
          </a:xfrm>
        </p:grpSpPr>
        <p:sp>
          <p:nvSpPr>
            <p:cNvPr id="10" name="Line 72">
              <a:extLst>
                <a:ext uri="{FF2B5EF4-FFF2-40B4-BE49-F238E27FC236}">
                  <a16:creationId xmlns:a16="http://schemas.microsoft.com/office/drawing/2014/main" id="{DA81785A-1A81-4F92-95E3-2386B2B48EA6}"/>
                </a:ext>
              </a:extLst>
            </p:cNvPr>
            <p:cNvSpPr>
              <a:spLocks noChangeShapeType="1"/>
            </p:cNvSpPr>
            <p:nvPr/>
          </p:nvSpPr>
          <p:spPr bwMode="auto">
            <a:xfrm>
              <a:off x="509" y="2960"/>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74">
              <a:extLst>
                <a:ext uri="{FF2B5EF4-FFF2-40B4-BE49-F238E27FC236}">
                  <a16:creationId xmlns:a16="http://schemas.microsoft.com/office/drawing/2014/main" id="{640EDC18-D2F8-480B-9810-4E41345A1643}"/>
                </a:ext>
              </a:extLst>
            </p:cNvPr>
            <p:cNvSpPr>
              <a:spLocks noChangeShapeType="1"/>
            </p:cNvSpPr>
            <p:nvPr/>
          </p:nvSpPr>
          <p:spPr bwMode="auto">
            <a:xfrm rot="-5400000">
              <a:off x="661" y="3098"/>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75">
              <a:extLst>
                <a:ext uri="{FF2B5EF4-FFF2-40B4-BE49-F238E27FC236}">
                  <a16:creationId xmlns:a16="http://schemas.microsoft.com/office/drawing/2014/main" id="{62CDC6D6-DEEB-46CB-BE5C-9CA1E007F49F}"/>
                </a:ext>
              </a:extLst>
            </p:cNvPr>
            <p:cNvSpPr>
              <a:spLocks noChangeShapeType="1"/>
            </p:cNvSpPr>
            <p:nvPr/>
          </p:nvSpPr>
          <p:spPr bwMode="auto">
            <a:xfrm flipH="1">
              <a:off x="813" y="2963"/>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76">
              <a:extLst>
                <a:ext uri="{FF2B5EF4-FFF2-40B4-BE49-F238E27FC236}">
                  <a16:creationId xmlns:a16="http://schemas.microsoft.com/office/drawing/2014/main" id="{AE447EA6-6453-42E5-84AB-FF1FE6301F61}"/>
                </a:ext>
              </a:extLst>
            </p:cNvPr>
            <p:cNvSpPr>
              <a:spLocks noChangeShapeType="1"/>
            </p:cNvSpPr>
            <p:nvPr/>
          </p:nvSpPr>
          <p:spPr bwMode="auto">
            <a:xfrm rot="5400000" flipV="1">
              <a:off x="659" y="2823"/>
              <a:ext cx="21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AutoShape 109">
            <a:extLst>
              <a:ext uri="{FF2B5EF4-FFF2-40B4-BE49-F238E27FC236}">
                <a16:creationId xmlns:a16="http://schemas.microsoft.com/office/drawing/2014/main" id="{7DC1F459-9BAC-481C-8ED9-FFD8C93C26BF}"/>
              </a:ext>
            </a:extLst>
          </p:cNvPr>
          <p:cNvSpPr>
            <a:spLocks noChangeArrowheads="1"/>
          </p:cNvSpPr>
          <p:nvPr/>
        </p:nvSpPr>
        <p:spPr bwMode="auto">
          <a:xfrm>
            <a:off x="5807968" y="3014326"/>
            <a:ext cx="3968154" cy="987462"/>
          </a:xfrm>
          <a:prstGeom prst="wedgeRoundRectCallout">
            <a:avLst>
              <a:gd name="adj1" fmla="val -49556"/>
              <a:gd name="adj2" fmla="val -83101"/>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a:latin typeface="幼圆" panose="02010509060101010101" pitchFamily="49" charset="-122"/>
                <a:ea typeface="幼圆" panose="02010509060101010101" pitchFamily="49" charset="-122"/>
              </a:rPr>
              <a:t>若当前牌邻接有空位置，则可将牌移动到空位置。</a:t>
            </a:r>
          </a:p>
        </p:txBody>
      </p:sp>
      <p:graphicFrame>
        <p:nvGraphicFramePr>
          <p:cNvPr id="15" name="Group 725"/>
          <p:cNvGraphicFramePr>
            <a:graphicFrameLocks noGrp="1"/>
          </p:cNvGraphicFramePr>
          <p:nvPr>
            <p:extLst>
              <p:ext uri="{D42A27DB-BD31-4B8C-83A1-F6EECF244321}">
                <p14:modId xmlns:p14="http://schemas.microsoft.com/office/powerpoint/2010/main" val="1457497364"/>
              </p:ext>
            </p:extLst>
          </p:nvPr>
        </p:nvGraphicFramePr>
        <p:xfrm>
          <a:off x="1057892" y="3191775"/>
          <a:ext cx="1797748" cy="1677384"/>
        </p:xfrm>
        <a:graphic>
          <a:graphicData uri="http://schemas.openxmlformats.org/drawingml/2006/table">
            <a:tbl>
              <a:tblPr>
                <a:tableStyleId>{5940675A-B579-460E-94D1-54222C63F5DA}</a:tableStyleId>
              </a:tblPr>
              <a:tblGrid>
                <a:gridCol w="450091">
                  <a:extLst>
                    <a:ext uri="{9D8B030D-6E8A-4147-A177-3AD203B41FA5}">
                      <a16:colId xmlns:a16="http://schemas.microsoft.com/office/drawing/2014/main" val="20000"/>
                    </a:ext>
                  </a:extLst>
                </a:gridCol>
                <a:gridCol w="450091">
                  <a:extLst>
                    <a:ext uri="{9D8B030D-6E8A-4147-A177-3AD203B41FA5}">
                      <a16:colId xmlns:a16="http://schemas.microsoft.com/office/drawing/2014/main" val="20001"/>
                    </a:ext>
                  </a:extLst>
                </a:gridCol>
                <a:gridCol w="447475">
                  <a:extLst>
                    <a:ext uri="{9D8B030D-6E8A-4147-A177-3AD203B41FA5}">
                      <a16:colId xmlns:a16="http://schemas.microsoft.com/office/drawing/2014/main" val="20002"/>
                    </a:ext>
                  </a:extLst>
                </a:gridCol>
                <a:gridCol w="450091">
                  <a:extLst>
                    <a:ext uri="{9D8B030D-6E8A-4147-A177-3AD203B41FA5}">
                      <a16:colId xmlns:a16="http://schemas.microsoft.com/office/drawing/2014/main" val="20003"/>
                    </a:ext>
                  </a:extLst>
                </a:gridCol>
              </a:tblGrid>
              <a:tr h="41934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1934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8</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1934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9</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11</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1934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15</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50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9416" y="116632"/>
            <a:ext cx="10515600" cy="1325563"/>
          </a:xfrm>
        </p:spPr>
        <p:txBody>
          <a:bodyPr/>
          <a:lstStyle/>
          <a:p>
            <a:pPr eaLnBrk="1" hangingPunct="1"/>
            <a:r>
              <a:rPr lang="zh-CN" altLang="en-US" dirty="0"/>
              <a:t>目录</a:t>
            </a:r>
          </a:p>
        </p:txBody>
      </p:sp>
      <p:sp>
        <p:nvSpPr>
          <p:cNvPr id="4099" name="Rectangle 3"/>
          <p:cNvSpPr>
            <a:spLocks noGrp="1" noChangeArrowheads="1"/>
          </p:cNvSpPr>
          <p:nvPr>
            <p:ph type="body" idx="1"/>
          </p:nvPr>
        </p:nvSpPr>
        <p:spPr>
          <a:xfrm>
            <a:off x="891416" y="1292865"/>
            <a:ext cx="8516951" cy="4978672"/>
          </a:xfrm>
        </p:spPr>
        <p:txBody>
          <a:bodyPr/>
          <a:lstStyle/>
          <a:p>
            <a:pPr eaLnBrk="1" hangingPunct="1">
              <a:spcBef>
                <a:spcPts val="0"/>
              </a:spcBef>
            </a:pPr>
            <a:r>
              <a:rPr lang="en-US" altLang="zh-CN" dirty="0" smtClean="0"/>
              <a:t>8.1 </a:t>
            </a:r>
            <a:r>
              <a:rPr lang="zh-CN" altLang="en-US" dirty="0" smtClean="0"/>
              <a:t>一般</a:t>
            </a:r>
            <a:r>
              <a:rPr lang="zh-CN" altLang="en-US" dirty="0"/>
              <a:t>方法</a:t>
            </a:r>
            <a:endParaRPr lang="en-US" altLang="zh-CN" dirty="0"/>
          </a:p>
          <a:p>
            <a:pPr eaLnBrk="1" hangingPunct="1">
              <a:spcBef>
                <a:spcPts val="0"/>
              </a:spcBef>
            </a:pPr>
            <a:r>
              <a:rPr lang="en-US" altLang="zh-CN" dirty="0" smtClean="0"/>
              <a:t>8.2 </a:t>
            </a:r>
            <a:r>
              <a:rPr lang="en-US" altLang="zh-CN" dirty="0"/>
              <a:t>LC-</a:t>
            </a:r>
            <a:r>
              <a:rPr lang="zh-CN" altLang="en-US" dirty="0"/>
              <a:t>检索</a:t>
            </a:r>
            <a:endParaRPr lang="en-US" altLang="zh-CN" dirty="0"/>
          </a:p>
          <a:p>
            <a:pPr eaLnBrk="1" hangingPunct="1">
              <a:spcBef>
                <a:spcPts val="0"/>
              </a:spcBef>
            </a:pPr>
            <a:r>
              <a:rPr lang="en-US" altLang="zh-CN" dirty="0" smtClean="0"/>
              <a:t>8.3 </a:t>
            </a:r>
            <a:r>
              <a:rPr lang="en-US" altLang="zh-CN" dirty="0"/>
              <a:t>15-</a:t>
            </a:r>
            <a:r>
              <a:rPr lang="zh-CN" altLang="en-US" dirty="0"/>
              <a:t>谜</a:t>
            </a:r>
            <a:r>
              <a:rPr lang="zh-CN" altLang="en-US" dirty="0" smtClean="0"/>
              <a:t>问题</a:t>
            </a:r>
            <a:endParaRPr lang="en-US" altLang="zh-CN" dirty="0" smtClean="0"/>
          </a:p>
          <a:p>
            <a:pPr>
              <a:spcBef>
                <a:spcPts val="0"/>
              </a:spcBef>
            </a:pPr>
            <a:r>
              <a:rPr lang="en-US" altLang="zh-CN" dirty="0" smtClean="0"/>
              <a:t>8.4 </a:t>
            </a:r>
            <a:r>
              <a:rPr lang="zh-CN" altLang="en-US" dirty="0"/>
              <a:t>求最小成本的分支限界法</a:t>
            </a:r>
            <a:endParaRPr lang="en-US" altLang="zh-CN" dirty="0"/>
          </a:p>
          <a:p>
            <a:pPr>
              <a:spcBef>
                <a:spcPts val="0"/>
              </a:spcBef>
            </a:pPr>
            <a:r>
              <a:rPr lang="en-US" altLang="zh-CN" dirty="0" smtClean="0"/>
              <a:t>8.5 </a:t>
            </a:r>
            <a:r>
              <a:rPr lang="zh-CN" altLang="en-US" dirty="0" smtClean="0"/>
              <a:t>带有期限</a:t>
            </a:r>
            <a:r>
              <a:rPr lang="zh-CN" altLang="en-US" dirty="0"/>
              <a:t>的</a:t>
            </a:r>
            <a:r>
              <a:rPr lang="zh-CN" altLang="en-US" dirty="0" smtClean="0"/>
              <a:t>作业调度问题</a:t>
            </a:r>
            <a:endParaRPr lang="en-US" altLang="zh-CN" dirty="0"/>
          </a:p>
          <a:p>
            <a:pPr>
              <a:spcBef>
                <a:spcPts val="0"/>
              </a:spcBef>
            </a:pPr>
            <a:r>
              <a:rPr lang="en-US" altLang="zh-CN" dirty="0" smtClean="0"/>
              <a:t>8.6 0/1</a:t>
            </a:r>
            <a:r>
              <a:rPr lang="zh-CN" altLang="en-US" dirty="0"/>
              <a:t>背包</a:t>
            </a:r>
            <a:r>
              <a:rPr lang="zh-CN" altLang="en-US" dirty="0" smtClean="0"/>
              <a:t>问题</a:t>
            </a:r>
            <a:endParaRPr lang="en-US" altLang="zh-CN" dirty="0" smtClean="0"/>
          </a:p>
          <a:p>
            <a:pPr>
              <a:spcBef>
                <a:spcPts val="0"/>
              </a:spcBef>
            </a:pPr>
            <a:r>
              <a:rPr lang="en-US" altLang="zh-CN" dirty="0" smtClean="0"/>
              <a:t>8.7 </a:t>
            </a:r>
            <a:r>
              <a:rPr lang="zh-CN" altLang="en-US" dirty="0" smtClean="0"/>
              <a:t>小结</a:t>
            </a:r>
            <a:endParaRPr lang="en-US" altLang="zh-CN" dirty="0"/>
          </a:p>
          <a:p>
            <a:pPr eaLnBrk="1" hangingPunct="1">
              <a:spcBef>
                <a:spcPts val="0"/>
              </a:spcBef>
            </a:pPr>
            <a:endParaRPr lang="en-US" altLang="zh-CN" dirty="0"/>
          </a:p>
        </p:txBody>
      </p:sp>
      <p:sp>
        <p:nvSpPr>
          <p:cNvPr id="5" name="Rectangle 3"/>
          <p:cNvSpPr txBox="1">
            <a:spLocks noChangeArrowheads="1"/>
          </p:cNvSpPr>
          <p:nvPr/>
        </p:nvSpPr>
        <p:spPr>
          <a:xfrm>
            <a:off x="5447973" y="1346015"/>
            <a:ext cx="5671057" cy="33950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endParaRPr lang="en-US" altLang="zh-CN" dirty="0"/>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a:t>
            </a:fld>
            <a:endParaRPr lang="en-US" altLang="zh-CN"/>
          </a:p>
        </p:txBody>
      </p:sp>
    </p:spTree>
    <p:extLst>
      <p:ext uri="{BB962C8B-B14F-4D97-AF65-F5344CB8AC3E}">
        <p14:creationId xmlns:p14="http://schemas.microsoft.com/office/powerpoint/2010/main" val="165462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状态空间树</a:t>
            </a:r>
          </a:p>
        </p:txBody>
      </p:sp>
      <p:sp>
        <p:nvSpPr>
          <p:cNvPr id="19459" name="Rectangle 3"/>
          <p:cNvSpPr>
            <a:spLocks noGrp="1" noChangeArrowheads="1"/>
          </p:cNvSpPr>
          <p:nvPr>
            <p:ph type="body" idx="1"/>
          </p:nvPr>
        </p:nvSpPr>
        <p:spPr>
          <a:xfrm>
            <a:off x="910816" y="1690688"/>
            <a:ext cx="10370368" cy="4162425"/>
          </a:xfrm>
        </p:spPr>
        <p:txBody>
          <a:bodyPr>
            <a:normAutofit/>
          </a:bodyPr>
          <a:lstStyle/>
          <a:p>
            <a:pPr>
              <a:spcBef>
                <a:spcPts val="0"/>
              </a:spcBef>
            </a:pPr>
            <a:r>
              <a:rPr lang="zh-CN" altLang="en-US" sz="2400" dirty="0"/>
              <a:t>问题状态</a:t>
            </a:r>
            <a:endParaRPr lang="en-US" altLang="zh-CN" sz="2400" dirty="0"/>
          </a:p>
          <a:p>
            <a:pPr lvl="1">
              <a:spcBef>
                <a:spcPts val="0"/>
              </a:spcBef>
            </a:pPr>
            <a:r>
              <a:rPr lang="zh-CN" altLang="en-US" dirty="0"/>
              <a:t>棋牌布局状态</a:t>
            </a:r>
            <a:endParaRPr lang="en-US" altLang="zh-CN" dirty="0"/>
          </a:p>
          <a:p>
            <a:pPr lvl="1">
              <a:spcBef>
                <a:spcPts val="0"/>
              </a:spcBef>
            </a:pPr>
            <a:r>
              <a:rPr lang="zh-CN" altLang="en-US" dirty="0"/>
              <a:t>初始排列称为初始状态</a:t>
            </a:r>
            <a:endParaRPr lang="en-US" altLang="zh-CN" dirty="0"/>
          </a:p>
          <a:p>
            <a:pPr lvl="1">
              <a:spcBef>
                <a:spcPts val="0"/>
              </a:spcBef>
            </a:pPr>
            <a:r>
              <a:rPr lang="zh-CN" altLang="en-US" dirty="0"/>
              <a:t>目标排列称为目标状态</a:t>
            </a:r>
          </a:p>
          <a:p>
            <a:pPr>
              <a:spcBef>
                <a:spcPts val="0"/>
              </a:spcBef>
            </a:pPr>
            <a:r>
              <a:rPr lang="zh-CN" altLang="en-US" sz="2400" dirty="0"/>
              <a:t>状态空间树</a:t>
            </a:r>
            <a:endParaRPr lang="en-US" altLang="zh-CN" sz="2400" dirty="0"/>
          </a:p>
          <a:p>
            <a:pPr lvl="1">
              <a:spcBef>
                <a:spcPts val="0"/>
              </a:spcBef>
            </a:pPr>
            <a:r>
              <a:rPr lang="zh-CN" altLang="en-US" dirty="0"/>
              <a:t>棋牌每移动一次，就会产生一个新的布局状态</a:t>
            </a:r>
            <a:endParaRPr lang="en-US" altLang="zh-CN" dirty="0"/>
          </a:p>
          <a:p>
            <a:pPr lvl="1">
              <a:spcBef>
                <a:spcPts val="0"/>
              </a:spcBef>
            </a:pPr>
            <a:r>
              <a:rPr lang="zh-CN" altLang="en-US" dirty="0"/>
              <a:t>由所有可从初始状态经过一系列合法移动到达的状态构成</a:t>
            </a:r>
            <a:endParaRPr lang="en-US" altLang="zh-CN" sz="2800" dirty="0"/>
          </a:p>
          <a:p>
            <a:pPr lvl="1">
              <a:spcBef>
                <a:spcPts val="0"/>
              </a:spcBef>
            </a:pPr>
            <a:r>
              <a:rPr lang="zh-CN" altLang="en-US" sz="2400" dirty="0" smtClean="0"/>
              <a:t>儿子结点是当前结点通过</a:t>
            </a:r>
            <a:r>
              <a:rPr lang="zh-CN" altLang="en-US" sz="2400" dirty="0"/>
              <a:t>一次合法的移动可以到达的布局状态。</a:t>
            </a:r>
          </a:p>
          <a:p>
            <a:pPr>
              <a:spcBef>
                <a:spcPts val="0"/>
              </a:spcBef>
            </a:pPr>
            <a:endParaRPr lang="zh-CN" altLang="en-US" sz="2400" dirty="0"/>
          </a:p>
        </p:txBody>
      </p:sp>
      <p:sp>
        <p:nvSpPr>
          <p:cNvPr id="6" name="灯片编号占位符 3">
            <a:extLst>
              <a:ext uri="{FF2B5EF4-FFF2-40B4-BE49-F238E27FC236}">
                <a16:creationId xmlns:a16="http://schemas.microsoft.com/office/drawing/2014/main" id="{8564D781-9DAF-4C5B-A5A9-2DF81956DBA4}"/>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20</a:t>
            </a:fld>
            <a:endParaRPr lang="en-US" altLang="zh-CN"/>
          </a:p>
        </p:txBody>
      </p:sp>
      <p:sp>
        <p:nvSpPr>
          <p:cNvPr id="9" name="AutoShape 7">
            <a:extLst>
              <a:ext uri="{FF2B5EF4-FFF2-40B4-BE49-F238E27FC236}">
                <a16:creationId xmlns:a16="http://schemas.microsoft.com/office/drawing/2014/main" id="{9FB3EACF-FA89-4CAF-9494-4DE6B8CCAE67}"/>
              </a:ext>
            </a:extLst>
          </p:cNvPr>
          <p:cNvSpPr>
            <a:spLocks noChangeArrowheads="1"/>
          </p:cNvSpPr>
          <p:nvPr/>
        </p:nvSpPr>
        <p:spPr bwMode="auto">
          <a:xfrm>
            <a:off x="2135560" y="5147856"/>
            <a:ext cx="6848746" cy="614708"/>
          </a:xfrm>
          <a:prstGeom prst="wedgeRectCallout">
            <a:avLst>
              <a:gd name="adj1" fmla="val -37046"/>
              <a:gd name="adj2" fmla="val -50532"/>
            </a:avLst>
          </a:prstGeom>
          <a:noFill/>
          <a:ln w="9525">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a:solidFill>
                  <a:srgbClr val="FF0000"/>
                </a:solidFill>
                <a:ea typeface="幼圆" panose="02010509060101010101" pitchFamily="49" charset="-122"/>
                <a:cs typeface="Arial" panose="020B0604020202020204" pitchFamily="34" charset="0"/>
              </a:rPr>
              <a:t>初始状态满足某些条件时，才能达到目标状态</a:t>
            </a:r>
            <a:r>
              <a:rPr lang="en-US" altLang="zh-CN" sz="2400" b="0" dirty="0">
                <a:solidFill>
                  <a:srgbClr val="FF0000"/>
                </a:solidFill>
                <a:ea typeface="幼圆" panose="02010509060101010101" pitchFamily="49" charset="-122"/>
                <a:cs typeface="Arial" panose="020B0604020202020204" pitchFamily="34" charset="0"/>
              </a:rPr>
              <a:t>(b)</a:t>
            </a:r>
          </a:p>
        </p:txBody>
      </p:sp>
    </p:spTree>
    <p:extLst>
      <p:ext uri="{BB962C8B-B14F-4D97-AF65-F5344CB8AC3E}">
        <p14:creationId xmlns:p14="http://schemas.microsoft.com/office/powerpoint/2010/main" val="173714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3C258-023D-4187-9CB9-25A077B9BDBF}"/>
              </a:ext>
            </a:extLst>
          </p:cNvPr>
          <p:cNvSpPr>
            <a:spLocks noGrp="1"/>
          </p:cNvSpPr>
          <p:nvPr>
            <p:ph type="title"/>
          </p:nvPr>
        </p:nvSpPr>
        <p:spPr>
          <a:xfrm>
            <a:off x="623392" y="303237"/>
            <a:ext cx="10515600" cy="1325563"/>
          </a:xfrm>
        </p:spPr>
        <p:txBody>
          <a:bodyPr/>
          <a:lstStyle/>
          <a:p>
            <a:r>
              <a:rPr lang="zh-CN" altLang="en-US" dirty="0"/>
              <a:t>函数定义</a:t>
            </a:r>
          </a:p>
        </p:txBody>
      </p:sp>
      <p:sp>
        <p:nvSpPr>
          <p:cNvPr id="3" name="内容占位符 2">
            <a:extLst>
              <a:ext uri="{FF2B5EF4-FFF2-40B4-BE49-F238E27FC236}">
                <a16:creationId xmlns:a16="http://schemas.microsoft.com/office/drawing/2014/main" id="{30B5424D-F4CB-473A-87CB-7AAAFF3F63E9}"/>
              </a:ext>
            </a:extLst>
          </p:cNvPr>
          <p:cNvSpPr>
            <a:spLocks noGrp="1"/>
          </p:cNvSpPr>
          <p:nvPr>
            <p:ph idx="1"/>
          </p:nvPr>
        </p:nvSpPr>
        <p:spPr>
          <a:xfrm>
            <a:off x="623392" y="1628800"/>
            <a:ext cx="10802416" cy="2160240"/>
          </a:xfrm>
        </p:spPr>
        <p:txBody>
          <a:bodyPr>
            <a:normAutofit/>
          </a:bodyPr>
          <a:lstStyle/>
          <a:p>
            <a:pPr>
              <a:spcBef>
                <a:spcPts val="0"/>
              </a:spcBef>
            </a:pPr>
            <a:r>
              <a:rPr lang="zh-CN" altLang="en-US" sz="2400" dirty="0"/>
              <a:t>对棋盘的方格位置编上</a:t>
            </a:r>
            <a:r>
              <a:rPr lang="en-US" altLang="zh-CN" sz="2400" dirty="0"/>
              <a:t>1~16</a:t>
            </a:r>
            <a:r>
              <a:rPr lang="zh-CN" altLang="en-US" sz="2400" dirty="0"/>
              <a:t>的号码，编号顺序如图</a:t>
            </a:r>
            <a:r>
              <a:rPr lang="en-US" altLang="zh-CN" sz="2400" dirty="0"/>
              <a:t>(b)</a:t>
            </a:r>
            <a:r>
              <a:rPr lang="zh-CN" altLang="en-US" sz="2400" dirty="0"/>
              <a:t>所示，空格位是位置</a:t>
            </a:r>
            <a:r>
              <a:rPr lang="en-US" altLang="zh-CN" sz="2400" dirty="0"/>
              <a:t>16</a:t>
            </a:r>
            <a:endParaRPr lang="zh-CN" altLang="en-US" sz="2400" dirty="0"/>
          </a:p>
          <a:p>
            <a:pPr>
              <a:spcBef>
                <a:spcPts val="0"/>
              </a:spcBef>
            </a:pPr>
            <a:r>
              <a:rPr lang="zh-CN" altLang="en-US" sz="2400" dirty="0"/>
              <a:t>设</a:t>
            </a:r>
            <a:r>
              <a:rPr lang="en-US" altLang="zh-CN" sz="2400" dirty="0">
                <a:solidFill>
                  <a:srgbClr val="FF0000"/>
                </a:solidFill>
              </a:rPr>
              <a:t>POSITION(</a:t>
            </a:r>
            <a:r>
              <a:rPr lang="en-US" altLang="zh-CN" sz="2400" dirty="0" err="1">
                <a:solidFill>
                  <a:srgbClr val="FF0000"/>
                </a:solidFill>
              </a:rPr>
              <a:t>i</a:t>
            </a:r>
            <a:r>
              <a:rPr lang="en-US" altLang="zh-CN" sz="2400" dirty="0">
                <a:solidFill>
                  <a:srgbClr val="FF0000"/>
                </a:solidFill>
              </a:rPr>
              <a:t>)</a:t>
            </a:r>
            <a:r>
              <a:rPr lang="zh-CN" altLang="en-US" sz="2400" dirty="0"/>
              <a:t>是棋牌</a:t>
            </a:r>
            <a:r>
              <a:rPr lang="en-US" altLang="zh-CN" sz="2400" dirty="0" err="1"/>
              <a:t>i</a:t>
            </a:r>
            <a:r>
              <a:rPr lang="zh-CN" altLang="en-US" sz="2400" dirty="0"/>
              <a:t>在初始状态时的位置号，</a:t>
            </a:r>
            <a:r>
              <a:rPr lang="en-US" altLang="zh-CN" sz="2400" dirty="0"/>
              <a:t>1≤</a:t>
            </a:r>
            <a:r>
              <a:rPr lang="en-US" altLang="zh-CN" sz="2400" dirty="0" smtClean="0"/>
              <a:t>i≤16</a:t>
            </a:r>
            <a:r>
              <a:rPr lang="zh-CN" altLang="en-US" sz="2400" dirty="0"/>
              <a:t>，</a:t>
            </a:r>
            <a:r>
              <a:rPr lang="en-US" altLang="zh-CN" sz="2400" dirty="0"/>
              <a:t>POSITION(16)</a:t>
            </a:r>
            <a:r>
              <a:rPr lang="zh-CN" altLang="en-US" sz="2400" dirty="0"/>
              <a:t>表示空格的位置</a:t>
            </a:r>
          </a:p>
          <a:p>
            <a:pPr>
              <a:spcBef>
                <a:spcPts val="0"/>
              </a:spcBef>
            </a:pPr>
            <a:r>
              <a:rPr lang="zh-CN" altLang="en-US" sz="2400" dirty="0"/>
              <a:t>设</a:t>
            </a:r>
            <a:r>
              <a:rPr lang="en-US" altLang="zh-CN" sz="2400" dirty="0">
                <a:solidFill>
                  <a:srgbClr val="FF0000"/>
                </a:solidFill>
              </a:rPr>
              <a:t>LESS(</a:t>
            </a:r>
            <a:r>
              <a:rPr lang="en-US" altLang="zh-CN" sz="2400" dirty="0" err="1">
                <a:solidFill>
                  <a:srgbClr val="FF0000"/>
                </a:solidFill>
              </a:rPr>
              <a:t>i</a:t>
            </a:r>
            <a:r>
              <a:rPr lang="en-US" altLang="zh-CN" sz="2400" dirty="0">
                <a:solidFill>
                  <a:srgbClr val="FF0000"/>
                </a:solidFill>
              </a:rPr>
              <a:t>)</a:t>
            </a:r>
            <a:r>
              <a:rPr lang="zh-CN" altLang="en-US" sz="2400" dirty="0"/>
              <a:t>是牌面上</a:t>
            </a:r>
            <a:r>
              <a:rPr lang="en-US" altLang="zh-CN" sz="2400" dirty="0"/>
              <a:t>j&lt;</a:t>
            </a:r>
            <a:r>
              <a:rPr lang="en-US" altLang="zh-CN" sz="2400" dirty="0" err="1"/>
              <a:t>i</a:t>
            </a:r>
            <a:r>
              <a:rPr lang="zh-CN" altLang="en-US" sz="2400" dirty="0"/>
              <a:t>且</a:t>
            </a:r>
            <a:r>
              <a:rPr lang="en-US" altLang="zh-CN" sz="2400" dirty="0"/>
              <a:t>POSITION(j)&gt;POSITION(</a:t>
            </a:r>
            <a:r>
              <a:rPr lang="en-US" altLang="zh-CN" sz="2400" dirty="0" err="1"/>
              <a:t>i</a:t>
            </a:r>
            <a:r>
              <a:rPr lang="en-US" altLang="zh-CN" sz="2400" dirty="0"/>
              <a:t>)</a:t>
            </a:r>
            <a:r>
              <a:rPr lang="zh-CN" altLang="en-US" sz="2400" dirty="0"/>
              <a:t>的</a:t>
            </a:r>
            <a:r>
              <a:rPr lang="en-US" altLang="zh-CN" sz="2400" dirty="0"/>
              <a:t>j</a:t>
            </a:r>
            <a:r>
              <a:rPr lang="zh-CN" altLang="en-US" sz="2400" dirty="0"/>
              <a:t>的数目，即反序的数目</a:t>
            </a:r>
          </a:p>
          <a:p>
            <a:endParaRPr lang="zh-CN" altLang="en-US" sz="2400" dirty="0"/>
          </a:p>
        </p:txBody>
      </p:sp>
      <p:sp>
        <p:nvSpPr>
          <p:cNvPr id="4" name="灯片编号占位符 3">
            <a:extLst>
              <a:ext uri="{FF2B5EF4-FFF2-40B4-BE49-F238E27FC236}">
                <a16:creationId xmlns:a16="http://schemas.microsoft.com/office/drawing/2014/main" id="{BE63D8FF-A75F-469B-B8CB-F04A87DC6796}"/>
              </a:ext>
            </a:extLst>
          </p:cNvPr>
          <p:cNvSpPr>
            <a:spLocks noGrp="1"/>
          </p:cNvSpPr>
          <p:nvPr>
            <p:ph type="sldNum" sz="quarter" idx="12"/>
          </p:nvPr>
        </p:nvSpPr>
        <p:spPr/>
        <p:txBody>
          <a:bodyPr/>
          <a:lstStyle/>
          <a:p>
            <a:pPr>
              <a:defRPr/>
            </a:pPr>
            <a:fld id="{D04713B0-7EE7-420A-BB22-6F99F562E080}" type="slidenum">
              <a:rPr lang="en-US" altLang="zh-CN" smtClean="0"/>
              <a:pPr>
                <a:defRPr/>
              </a:pPr>
              <a:t>21</a:t>
            </a:fld>
            <a:endParaRPr lang="en-US" altLang="zh-CN"/>
          </a:p>
        </p:txBody>
      </p:sp>
      <p:graphicFrame>
        <p:nvGraphicFramePr>
          <p:cNvPr id="5" name="Group 102">
            <a:extLst>
              <a:ext uri="{FF2B5EF4-FFF2-40B4-BE49-F238E27FC236}">
                <a16:creationId xmlns:a16="http://schemas.microsoft.com/office/drawing/2014/main" id="{D276BA0A-6379-413E-A648-3ECF533089BF}"/>
              </a:ext>
            </a:extLst>
          </p:cNvPr>
          <p:cNvGraphicFramePr>
            <a:graphicFrameLocks noGrp="1"/>
          </p:cNvGraphicFramePr>
          <p:nvPr>
            <p:extLst>
              <p:ext uri="{D42A27DB-BD31-4B8C-83A1-F6EECF244321}">
                <p14:modId xmlns:p14="http://schemas.microsoft.com/office/powerpoint/2010/main" val="1913864031"/>
              </p:ext>
            </p:extLst>
          </p:nvPr>
        </p:nvGraphicFramePr>
        <p:xfrm>
          <a:off x="983433" y="3573016"/>
          <a:ext cx="1728193" cy="1541586"/>
        </p:xfrm>
        <a:graphic>
          <a:graphicData uri="http://schemas.openxmlformats.org/drawingml/2006/table">
            <a:tbl>
              <a:tblPr/>
              <a:tblGrid>
                <a:gridCol w="432411">
                  <a:extLst>
                    <a:ext uri="{9D8B030D-6E8A-4147-A177-3AD203B41FA5}">
                      <a16:colId xmlns:a16="http://schemas.microsoft.com/office/drawing/2014/main" val="20000"/>
                    </a:ext>
                  </a:extLst>
                </a:gridCol>
                <a:gridCol w="432411">
                  <a:extLst>
                    <a:ext uri="{9D8B030D-6E8A-4147-A177-3AD203B41FA5}">
                      <a16:colId xmlns:a16="http://schemas.microsoft.com/office/drawing/2014/main" val="20001"/>
                    </a:ext>
                  </a:extLst>
                </a:gridCol>
                <a:gridCol w="430960">
                  <a:extLst>
                    <a:ext uri="{9D8B030D-6E8A-4147-A177-3AD203B41FA5}">
                      <a16:colId xmlns:a16="http://schemas.microsoft.com/office/drawing/2014/main" val="20002"/>
                    </a:ext>
                  </a:extLst>
                </a:gridCol>
                <a:gridCol w="432411">
                  <a:extLst>
                    <a:ext uri="{9D8B030D-6E8A-4147-A177-3AD203B41FA5}">
                      <a16:colId xmlns:a16="http://schemas.microsoft.com/office/drawing/2014/main" val="20003"/>
                    </a:ext>
                  </a:extLst>
                </a:gridCol>
              </a:tblGrid>
              <a:tr h="3827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9887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7865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813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6" name="Text Box 60">
            <a:extLst>
              <a:ext uri="{FF2B5EF4-FFF2-40B4-BE49-F238E27FC236}">
                <a16:creationId xmlns:a16="http://schemas.microsoft.com/office/drawing/2014/main" id="{4DDAD8FE-BE7B-47B9-8817-9E5D879EE861}"/>
              </a:ext>
            </a:extLst>
          </p:cNvPr>
          <p:cNvSpPr txBox="1">
            <a:spLocks noChangeArrowheads="1"/>
          </p:cNvSpPr>
          <p:nvPr/>
        </p:nvSpPr>
        <p:spPr bwMode="auto">
          <a:xfrm>
            <a:off x="1581623" y="5286492"/>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(b)</a:t>
            </a:r>
          </a:p>
        </p:txBody>
      </p:sp>
      <p:graphicFrame>
        <p:nvGraphicFramePr>
          <p:cNvPr id="11" name="Group 725"/>
          <p:cNvGraphicFramePr>
            <a:graphicFrameLocks noGrp="1"/>
          </p:cNvGraphicFramePr>
          <p:nvPr>
            <p:extLst>
              <p:ext uri="{D42A27DB-BD31-4B8C-83A1-F6EECF244321}">
                <p14:modId xmlns:p14="http://schemas.microsoft.com/office/powerpoint/2010/main" val="2036987253"/>
              </p:ext>
            </p:extLst>
          </p:nvPr>
        </p:nvGraphicFramePr>
        <p:xfrm>
          <a:off x="3287688" y="3573016"/>
          <a:ext cx="1715432" cy="1554924"/>
        </p:xfrm>
        <a:graphic>
          <a:graphicData uri="http://schemas.openxmlformats.org/drawingml/2006/table">
            <a:tbl>
              <a:tblPr>
                <a:tableStyleId>{5940675A-B579-460E-94D1-54222C63F5DA}</a:tableStyleId>
              </a:tblPr>
              <a:tblGrid>
                <a:gridCol w="429482">
                  <a:extLst>
                    <a:ext uri="{9D8B030D-6E8A-4147-A177-3AD203B41FA5}">
                      <a16:colId xmlns:a16="http://schemas.microsoft.com/office/drawing/2014/main" val="20000"/>
                    </a:ext>
                  </a:extLst>
                </a:gridCol>
                <a:gridCol w="429482">
                  <a:extLst>
                    <a:ext uri="{9D8B030D-6E8A-4147-A177-3AD203B41FA5}">
                      <a16:colId xmlns:a16="http://schemas.microsoft.com/office/drawing/2014/main" val="20001"/>
                    </a:ext>
                  </a:extLst>
                </a:gridCol>
                <a:gridCol w="426986">
                  <a:extLst>
                    <a:ext uri="{9D8B030D-6E8A-4147-A177-3AD203B41FA5}">
                      <a16:colId xmlns:a16="http://schemas.microsoft.com/office/drawing/2014/main" val="20002"/>
                    </a:ext>
                  </a:extLst>
                </a:gridCol>
                <a:gridCol w="429482">
                  <a:extLst>
                    <a:ext uri="{9D8B030D-6E8A-4147-A177-3AD203B41FA5}">
                      <a16:colId xmlns:a16="http://schemas.microsoft.com/office/drawing/2014/main" val="20003"/>
                    </a:ext>
                  </a:extLst>
                </a:gridCol>
              </a:tblGrid>
              <a:tr h="3887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87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887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9</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11</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87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15</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3" name="AutoShape 109">
            <a:extLst>
              <a:ext uri="{FF2B5EF4-FFF2-40B4-BE49-F238E27FC236}">
                <a16:creationId xmlns:a16="http://schemas.microsoft.com/office/drawing/2014/main" id="{7DC1F459-9BAC-481C-8ED9-FFD8C93C26BF}"/>
              </a:ext>
            </a:extLst>
          </p:cNvPr>
          <p:cNvSpPr>
            <a:spLocks noChangeArrowheads="1"/>
          </p:cNvSpPr>
          <p:nvPr/>
        </p:nvSpPr>
        <p:spPr bwMode="auto">
          <a:xfrm>
            <a:off x="2351584" y="5194980"/>
            <a:ext cx="1224136" cy="493731"/>
          </a:xfrm>
          <a:prstGeom prst="wedgeRoundRectCallout">
            <a:avLst>
              <a:gd name="adj1" fmla="val -48838"/>
              <a:gd name="adj2" fmla="val -83991"/>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ts val="0"/>
              </a:spcBef>
            </a:pPr>
            <a:r>
              <a:rPr lang="zh-CN" altLang="en-US" sz="2400" dirty="0">
                <a:latin typeface="Arial" panose="020B0604020202020204" pitchFamily="34" charset="0"/>
                <a:ea typeface="幼圆" panose="02010509060101010101" pitchFamily="49" charset="-122"/>
                <a:cs typeface="Arial" panose="020B0604020202020204" pitchFamily="34" charset="0"/>
              </a:rPr>
              <a:t>位置</a:t>
            </a:r>
            <a:r>
              <a:rPr lang="en-US" altLang="zh-CN" sz="2400" dirty="0">
                <a:latin typeface="Arial" panose="020B0604020202020204" pitchFamily="34" charset="0"/>
                <a:ea typeface="幼圆" panose="02010509060101010101" pitchFamily="49" charset="-122"/>
                <a:cs typeface="Arial" panose="020B0604020202020204" pitchFamily="34" charset="0"/>
              </a:rPr>
              <a:t>16</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14" name="Text Box 60">
            <a:extLst>
              <a:ext uri="{FF2B5EF4-FFF2-40B4-BE49-F238E27FC236}">
                <a16:creationId xmlns:a16="http://schemas.microsoft.com/office/drawing/2014/main" id="{4DDAD8FE-BE7B-47B9-8817-9E5D879EE861}"/>
              </a:ext>
            </a:extLst>
          </p:cNvPr>
          <p:cNvSpPr txBox="1">
            <a:spLocks noChangeArrowheads="1"/>
          </p:cNvSpPr>
          <p:nvPr/>
        </p:nvSpPr>
        <p:spPr bwMode="auto">
          <a:xfrm>
            <a:off x="3935760" y="5243407"/>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(a)</a:t>
            </a:r>
            <a:endParaRPr lang="en-US" altLang="zh-CN" sz="2000" b="0" dirty="0"/>
          </a:p>
        </p:txBody>
      </p:sp>
      <p:graphicFrame>
        <p:nvGraphicFramePr>
          <p:cNvPr id="18" name="表格 17"/>
          <p:cNvGraphicFramePr>
            <a:graphicFrameLocks noGrp="1"/>
          </p:cNvGraphicFramePr>
          <p:nvPr>
            <p:extLst>
              <p:ext uri="{D42A27DB-BD31-4B8C-83A1-F6EECF244321}">
                <p14:modId xmlns:p14="http://schemas.microsoft.com/office/powerpoint/2010/main" val="2980229717"/>
              </p:ext>
            </p:extLst>
          </p:nvPr>
        </p:nvGraphicFramePr>
        <p:xfrm>
          <a:off x="6759094" y="4421671"/>
          <a:ext cx="4177712" cy="792480"/>
        </p:xfrm>
        <a:graphic>
          <a:graphicData uri="http://schemas.openxmlformats.org/drawingml/2006/table">
            <a:tbl>
              <a:tblPr firstRow="1" bandRow="1">
                <a:tableStyleId>{2D5ABB26-0587-4C30-8999-92F81FD0307C}</a:tableStyleId>
              </a:tblPr>
              <a:tblGrid>
                <a:gridCol w="596816">
                  <a:extLst>
                    <a:ext uri="{9D8B030D-6E8A-4147-A177-3AD203B41FA5}">
                      <a16:colId xmlns:a16="http://schemas.microsoft.com/office/drawing/2014/main" val="1281268868"/>
                    </a:ext>
                  </a:extLst>
                </a:gridCol>
                <a:gridCol w="596816">
                  <a:extLst>
                    <a:ext uri="{9D8B030D-6E8A-4147-A177-3AD203B41FA5}">
                      <a16:colId xmlns:a16="http://schemas.microsoft.com/office/drawing/2014/main" val="2647889153"/>
                    </a:ext>
                  </a:extLst>
                </a:gridCol>
                <a:gridCol w="596816">
                  <a:extLst>
                    <a:ext uri="{9D8B030D-6E8A-4147-A177-3AD203B41FA5}">
                      <a16:colId xmlns:a16="http://schemas.microsoft.com/office/drawing/2014/main" val="1427150477"/>
                    </a:ext>
                  </a:extLst>
                </a:gridCol>
                <a:gridCol w="596816">
                  <a:extLst>
                    <a:ext uri="{9D8B030D-6E8A-4147-A177-3AD203B41FA5}">
                      <a16:colId xmlns:a16="http://schemas.microsoft.com/office/drawing/2014/main" val="3871483827"/>
                    </a:ext>
                  </a:extLst>
                </a:gridCol>
                <a:gridCol w="596816">
                  <a:extLst>
                    <a:ext uri="{9D8B030D-6E8A-4147-A177-3AD203B41FA5}">
                      <a16:colId xmlns:a16="http://schemas.microsoft.com/office/drawing/2014/main" val="1641509846"/>
                    </a:ext>
                  </a:extLst>
                </a:gridCol>
                <a:gridCol w="596816">
                  <a:extLst>
                    <a:ext uri="{9D8B030D-6E8A-4147-A177-3AD203B41FA5}">
                      <a16:colId xmlns:a16="http://schemas.microsoft.com/office/drawing/2014/main" val="2811336927"/>
                    </a:ext>
                  </a:extLst>
                </a:gridCol>
                <a:gridCol w="596816">
                  <a:extLst>
                    <a:ext uri="{9D8B030D-6E8A-4147-A177-3AD203B41FA5}">
                      <a16:colId xmlns:a16="http://schemas.microsoft.com/office/drawing/2014/main" val="4118124257"/>
                    </a:ext>
                  </a:extLst>
                </a:gridCol>
              </a:tblGrid>
              <a:tr h="370840">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8</a:t>
                      </a:r>
                      <a:endParaRPr lang="zh-CN" altLang="en-US" sz="2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9</a:t>
                      </a:r>
                      <a:endParaRPr lang="zh-CN" altLang="en-US" sz="2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10</a:t>
                      </a:r>
                      <a:endParaRPr lang="zh-CN" altLang="en-US" sz="2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13</a:t>
                      </a:r>
                      <a:endParaRPr lang="zh-CN" altLang="en-US" sz="2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14</a:t>
                      </a:r>
                      <a:endParaRPr lang="zh-CN" altLang="en-US" sz="2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15</a:t>
                      </a:r>
                      <a:endParaRPr lang="zh-CN" altLang="en-US" sz="20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altLang="zh-CN" sz="2000" dirty="0" smtClean="0">
                          <a:solidFill>
                            <a:schemeClr val="tx1"/>
                          </a:solidFill>
                          <a:latin typeface="Arial" panose="020B0604020202020204" pitchFamily="34" charset="0"/>
                          <a:cs typeface="Arial" panose="020B0604020202020204" pitchFamily="34" charset="0"/>
                        </a:rPr>
                        <a:t>16</a:t>
                      </a:r>
                      <a:endParaRPr lang="zh-CN" altLang="en-US" sz="20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42163817"/>
                  </a:ext>
                </a:extLst>
              </a:tr>
              <a:tr h="370840">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smtClean="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a:txBody>
                  <a:tcPr/>
                </a:tc>
                <a:tc>
                  <a:txBody>
                    <a:bodyPr/>
                    <a:lstStyle/>
                    <a:p>
                      <a:pPr algn="ctr"/>
                      <a:r>
                        <a:rPr lang="en-US" altLang="zh-CN" sz="2000" dirty="0" smtClean="0">
                          <a:latin typeface="Arial" panose="020B0604020202020204" pitchFamily="34" charset="0"/>
                          <a:cs typeface="Arial" panose="020B0604020202020204" pitchFamily="34" charset="0"/>
                        </a:rPr>
                        <a:t>9</a:t>
                      </a:r>
                      <a:endParaRPr lang="zh-CN" alt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37447254"/>
                  </a:ext>
                </a:extLst>
              </a:tr>
            </a:tbl>
          </a:graphicData>
        </a:graphic>
      </p:graphicFrame>
      <p:sp>
        <p:nvSpPr>
          <p:cNvPr id="19" name="文本框 18"/>
          <p:cNvSpPr txBox="1"/>
          <p:nvPr/>
        </p:nvSpPr>
        <p:spPr>
          <a:xfrm>
            <a:off x="5495163" y="4389453"/>
            <a:ext cx="934856" cy="461665"/>
          </a:xfrm>
          <a:prstGeom prst="rect">
            <a:avLst/>
          </a:prstGeom>
          <a:noFill/>
        </p:spPr>
        <p:txBody>
          <a:bodyPr wrap="square" rtlCol="0">
            <a:spAutoFit/>
          </a:bodyPr>
          <a:lstStyle/>
          <a:p>
            <a:r>
              <a:rPr lang="zh-CN" altLang="en-US" sz="2400" dirty="0" smtClean="0">
                <a:latin typeface="Arial" panose="020B0604020202020204" pitchFamily="34" charset="0"/>
                <a:ea typeface="幼圆" panose="02010509060101010101" pitchFamily="49" charset="-122"/>
                <a:cs typeface="Arial" panose="020B0604020202020204" pitchFamily="34" charset="0"/>
              </a:rPr>
              <a:t>牌面</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i</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0" name="文本框 19"/>
          <p:cNvSpPr txBox="1"/>
          <p:nvPr/>
        </p:nvSpPr>
        <p:spPr>
          <a:xfrm>
            <a:off x="5490219" y="4776405"/>
            <a:ext cx="1268875" cy="461665"/>
          </a:xfrm>
          <a:prstGeom prst="rect">
            <a:avLst/>
          </a:prstGeom>
          <a:noFill/>
        </p:spPr>
        <p:txBody>
          <a:bodyPr wrap="square" rtlCol="0">
            <a:spAutoFit/>
          </a:bodyPr>
          <a:lstStyle/>
          <a:p>
            <a:r>
              <a:rPr lang="en-US" altLang="zh-CN" sz="2400" dirty="0" smtClean="0">
                <a:latin typeface="Arial" panose="020B0604020202020204" pitchFamily="34" charset="0"/>
                <a:ea typeface="幼圆" panose="02010509060101010101" pitchFamily="49" charset="-122"/>
                <a:cs typeface="Arial" panose="020B0604020202020204" pitchFamily="34" charset="0"/>
              </a:rPr>
              <a:t>LESS(</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i</a:t>
            </a:r>
            <a:r>
              <a:rPr lang="en-US" altLang="zh-CN" sz="2400" dirty="0" smtClean="0">
                <a:latin typeface="Arial" panose="020B0604020202020204" pitchFamily="34" charset="0"/>
                <a:ea typeface="幼圆" panose="02010509060101010101" pitchFamily="49" charset="-122"/>
                <a:cs typeface="Arial" panose="020B0604020202020204" pitchFamily="34" charset="0"/>
              </a:rPr>
              <a:t>)</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1" name="文本框 20"/>
          <p:cNvSpPr txBox="1"/>
          <p:nvPr/>
        </p:nvSpPr>
        <p:spPr>
          <a:xfrm>
            <a:off x="5490219" y="3933056"/>
            <a:ext cx="5648773" cy="461665"/>
          </a:xfrm>
          <a:prstGeom prst="rect">
            <a:avLst/>
          </a:prstGeom>
          <a:noFill/>
        </p:spPr>
        <p:txBody>
          <a:bodyPr wrap="square" rtlCol="0">
            <a:spAutoFit/>
          </a:bodyPr>
          <a:lstStyle/>
          <a:p>
            <a:r>
              <a:rPr lang="zh-CN" altLang="en-US" sz="2400" dirty="0" smtClean="0">
                <a:latin typeface="Arial" panose="020B0604020202020204" pitchFamily="34" charset="0"/>
                <a:ea typeface="幼圆" panose="02010509060101010101" pitchFamily="49" charset="-122"/>
                <a:cs typeface="Arial" panose="020B0604020202020204" pitchFamily="34" charset="0"/>
              </a:rPr>
              <a:t>牌面</a:t>
            </a:r>
            <a:r>
              <a:rPr lang="en-US" altLang="zh-CN" sz="2400" dirty="0" smtClean="0">
                <a:latin typeface="Arial" panose="020B0604020202020204" pitchFamily="34" charset="0"/>
                <a:ea typeface="幼圆" panose="02010509060101010101" pitchFamily="49" charset="-122"/>
                <a:cs typeface="Arial" panose="020B0604020202020204" pitchFamily="34" charset="0"/>
              </a:rPr>
              <a:t>1,2,3,4,5,6,7</a:t>
            </a:r>
            <a:r>
              <a:rPr lang="zh-CN" altLang="en-US" sz="2400" dirty="0" smtClean="0">
                <a:latin typeface="Arial" panose="020B0604020202020204" pitchFamily="34" charset="0"/>
                <a:ea typeface="幼圆" panose="02010509060101010101" pitchFamily="49" charset="-122"/>
                <a:cs typeface="Arial" panose="020B0604020202020204" pitchFamily="34" charset="0"/>
              </a:rPr>
              <a:t>和</a:t>
            </a:r>
            <a:r>
              <a:rPr lang="en-US" altLang="zh-CN" sz="2400" dirty="0" smtClean="0">
                <a:latin typeface="Arial" panose="020B0604020202020204" pitchFamily="34" charset="0"/>
                <a:ea typeface="幼圆" panose="02010509060101010101" pitchFamily="49" charset="-122"/>
                <a:cs typeface="Arial" panose="020B0604020202020204" pitchFamily="34" charset="0"/>
              </a:rPr>
              <a:t>11</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smtClean="0">
                <a:latin typeface="Arial" panose="020B0604020202020204" pitchFamily="34" charset="0"/>
                <a:ea typeface="幼圆" panose="02010509060101010101" pitchFamily="49" charset="-122"/>
                <a:cs typeface="Arial" panose="020B0604020202020204" pitchFamily="34" charset="0"/>
              </a:rPr>
              <a:t>12</a:t>
            </a:r>
            <a:r>
              <a:rPr lang="zh-CN" altLang="en-US" sz="2400" dirty="0" smtClean="0">
                <a:latin typeface="Arial" panose="020B0604020202020204" pitchFamily="34" charset="0"/>
                <a:ea typeface="幼圆" panose="02010509060101010101" pitchFamily="49" charset="-122"/>
                <a:cs typeface="Arial" panose="020B0604020202020204" pitchFamily="34" charset="0"/>
              </a:rPr>
              <a:t>的</a:t>
            </a:r>
            <a:r>
              <a:rPr lang="en-US" altLang="zh-CN" sz="2400" dirty="0" smtClean="0">
                <a:latin typeface="Arial" panose="020B0604020202020204" pitchFamily="34" charset="0"/>
                <a:ea typeface="幼圆" panose="02010509060101010101" pitchFamily="49" charset="-122"/>
                <a:cs typeface="Arial" panose="020B0604020202020204" pitchFamily="34" charset="0"/>
              </a:rPr>
              <a:t>LESS</a:t>
            </a:r>
            <a:r>
              <a:rPr lang="zh-CN" altLang="en-US" sz="2400" dirty="0" smtClean="0">
                <a:latin typeface="Arial" panose="020B0604020202020204" pitchFamily="34" charset="0"/>
                <a:ea typeface="幼圆" panose="02010509060101010101" pitchFamily="49" charset="-122"/>
                <a:cs typeface="Arial" panose="020B0604020202020204" pitchFamily="34" charset="0"/>
              </a:rPr>
              <a:t>值为</a:t>
            </a:r>
            <a:r>
              <a:rPr lang="en-US" altLang="zh-CN" sz="24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82245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A6BAA-390A-4F68-A8B1-B7AD37BE1D5B}"/>
              </a:ext>
            </a:extLst>
          </p:cNvPr>
          <p:cNvSpPr>
            <a:spLocks noGrp="1"/>
          </p:cNvSpPr>
          <p:nvPr>
            <p:ph type="title"/>
          </p:nvPr>
        </p:nvSpPr>
        <p:spPr>
          <a:xfrm>
            <a:off x="695400" y="372779"/>
            <a:ext cx="5544616" cy="1325563"/>
          </a:xfrm>
        </p:spPr>
        <p:txBody>
          <a:bodyPr/>
          <a:lstStyle/>
          <a:p>
            <a:r>
              <a:rPr lang="zh-CN" altLang="en-US" dirty="0"/>
              <a:t>判定定理</a:t>
            </a:r>
          </a:p>
        </p:txBody>
      </p:sp>
      <p:sp>
        <p:nvSpPr>
          <p:cNvPr id="4" name="灯片编号占位符 3">
            <a:extLst>
              <a:ext uri="{FF2B5EF4-FFF2-40B4-BE49-F238E27FC236}">
                <a16:creationId xmlns:a16="http://schemas.microsoft.com/office/drawing/2014/main" id="{751B40FC-48E6-4ECC-8461-163D8845019F}"/>
              </a:ext>
            </a:extLst>
          </p:cNvPr>
          <p:cNvSpPr>
            <a:spLocks noGrp="1"/>
          </p:cNvSpPr>
          <p:nvPr>
            <p:ph type="sldNum" sz="quarter" idx="12"/>
          </p:nvPr>
        </p:nvSpPr>
        <p:spPr/>
        <p:txBody>
          <a:bodyPr/>
          <a:lstStyle/>
          <a:p>
            <a:pPr>
              <a:defRPr/>
            </a:pPr>
            <a:fld id="{D04713B0-7EE7-420A-BB22-6F99F562E080}" type="slidenum">
              <a:rPr lang="en-US" altLang="zh-CN" smtClean="0"/>
              <a:pPr>
                <a:defRPr/>
              </a:pPr>
              <a:t>22</a:t>
            </a:fld>
            <a:endParaRPr lang="en-US" altLang="zh-CN" dirty="0"/>
          </a:p>
        </p:txBody>
      </p:sp>
      <p:sp>
        <p:nvSpPr>
          <p:cNvPr id="5" name="Rectangle 4">
            <a:extLst>
              <a:ext uri="{FF2B5EF4-FFF2-40B4-BE49-F238E27FC236}">
                <a16:creationId xmlns:a16="http://schemas.microsoft.com/office/drawing/2014/main" id="{B3089F79-2D20-48F3-AB7B-A650B1CB4117}"/>
              </a:ext>
            </a:extLst>
          </p:cNvPr>
          <p:cNvSpPr txBox="1">
            <a:spLocks noChangeArrowheads="1"/>
          </p:cNvSpPr>
          <p:nvPr/>
        </p:nvSpPr>
        <p:spPr>
          <a:xfrm>
            <a:off x="551384" y="3905319"/>
            <a:ext cx="11233248" cy="1076335"/>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2400" dirty="0"/>
              <a:t>初始状态判定定理：</a:t>
            </a:r>
            <a:endParaRPr lang="en-US" altLang="zh-CN" sz="2400" dirty="0"/>
          </a:p>
          <a:p>
            <a:pPr marL="0" indent="0">
              <a:lnSpc>
                <a:spcPct val="100000"/>
              </a:lnSpc>
              <a:spcBef>
                <a:spcPts val="0"/>
              </a:spcBef>
              <a:buNone/>
            </a:pPr>
            <a:r>
              <a:rPr lang="zh-CN" altLang="en-US" sz="2400" dirty="0"/>
              <a:t>当且仅当初始状态的∑</a:t>
            </a:r>
            <a:r>
              <a:rPr lang="en-US" altLang="zh-CN" sz="2400" dirty="0"/>
              <a:t>LESS(</a:t>
            </a:r>
            <a:r>
              <a:rPr lang="en-US" altLang="zh-CN" sz="2400" dirty="0" err="1"/>
              <a:t>i</a:t>
            </a:r>
            <a:r>
              <a:rPr lang="en-US" altLang="zh-CN" sz="2400" dirty="0"/>
              <a:t>)+X</a:t>
            </a:r>
            <a:r>
              <a:rPr lang="zh-CN" altLang="en-US" sz="2400" dirty="0"/>
              <a:t>是偶数时，图</a:t>
            </a:r>
            <a:r>
              <a:rPr lang="en-US" altLang="zh-CN" sz="2400" dirty="0"/>
              <a:t>(b)</a:t>
            </a:r>
            <a:r>
              <a:rPr lang="zh-CN" altLang="en-US" sz="2400" dirty="0"/>
              <a:t>所示的目标状态可由此状态到达</a:t>
            </a:r>
          </a:p>
        </p:txBody>
      </p:sp>
      <p:graphicFrame>
        <p:nvGraphicFramePr>
          <p:cNvPr id="6" name="Group 13">
            <a:extLst>
              <a:ext uri="{FF2B5EF4-FFF2-40B4-BE49-F238E27FC236}">
                <a16:creationId xmlns:a16="http://schemas.microsoft.com/office/drawing/2014/main" id="{FDF0BCDC-0213-4946-908E-02782A36986C}"/>
              </a:ext>
            </a:extLst>
          </p:cNvPr>
          <p:cNvGraphicFramePr>
            <a:graphicFrameLocks noGrp="1"/>
          </p:cNvGraphicFramePr>
          <p:nvPr>
            <p:extLst>
              <p:ext uri="{D42A27DB-BD31-4B8C-83A1-F6EECF244321}">
                <p14:modId xmlns:p14="http://schemas.microsoft.com/office/powerpoint/2010/main" val="1560532562"/>
              </p:ext>
            </p:extLst>
          </p:nvPr>
        </p:nvGraphicFramePr>
        <p:xfrm>
          <a:off x="839416" y="1829520"/>
          <a:ext cx="1633935" cy="1591658"/>
        </p:xfrm>
        <a:graphic>
          <a:graphicData uri="http://schemas.openxmlformats.org/drawingml/2006/table">
            <a:tbl>
              <a:tblPr/>
              <a:tblGrid>
                <a:gridCol w="408484">
                  <a:extLst>
                    <a:ext uri="{9D8B030D-6E8A-4147-A177-3AD203B41FA5}">
                      <a16:colId xmlns:a16="http://schemas.microsoft.com/office/drawing/2014/main" val="20000"/>
                    </a:ext>
                  </a:extLst>
                </a:gridCol>
                <a:gridCol w="409846">
                  <a:extLst>
                    <a:ext uri="{9D8B030D-6E8A-4147-A177-3AD203B41FA5}">
                      <a16:colId xmlns:a16="http://schemas.microsoft.com/office/drawing/2014/main" val="20001"/>
                    </a:ext>
                  </a:extLst>
                </a:gridCol>
                <a:gridCol w="407121">
                  <a:extLst>
                    <a:ext uri="{9D8B030D-6E8A-4147-A177-3AD203B41FA5}">
                      <a16:colId xmlns:a16="http://schemas.microsoft.com/office/drawing/2014/main" val="20002"/>
                    </a:ext>
                  </a:extLst>
                </a:gridCol>
                <a:gridCol w="408484">
                  <a:extLst>
                    <a:ext uri="{9D8B030D-6E8A-4147-A177-3AD203B41FA5}">
                      <a16:colId xmlns:a16="http://schemas.microsoft.com/office/drawing/2014/main" val="20003"/>
                    </a:ext>
                  </a:extLst>
                </a:gridCol>
              </a:tblGrid>
              <a:tr h="39153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0"/>
                  </a:ext>
                </a:extLst>
              </a:tr>
              <a:tr h="4042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2"/>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2"/>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4057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69696"/>
                    </a:solidFill>
                  </a:tcPr>
                </a:tc>
                <a:extLst>
                  <a:ext uri="{0D108BD9-81ED-4DB2-BD59-A6C34878D82A}">
                    <a16:rowId xmlns:a16="http://schemas.microsoft.com/office/drawing/2014/main" val="10002"/>
                  </a:ext>
                </a:extLst>
              </a:tr>
              <a:tr h="3901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40">
            <a:extLst>
              <a:ext uri="{FF2B5EF4-FFF2-40B4-BE49-F238E27FC236}">
                <a16:creationId xmlns:a16="http://schemas.microsoft.com/office/drawing/2014/main" id="{9B1E3AF6-DEA7-4C7B-A10C-38E39A264BD1}"/>
              </a:ext>
            </a:extLst>
          </p:cNvPr>
          <p:cNvSpPr txBox="1">
            <a:spLocks noChangeArrowheads="1"/>
          </p:cNvSpPr>
          <p:nvPr/>
        </p:nvSpPr>
        <p:spPr bwMode="auto">
          <a:xfrm>
            <a:off x="1390478" y="3438209"/>
            <a:ext cx="531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(c)</a:t>
            </a:r>
          </a:p>
        </p:txBody>
      </p:sp>
      <p:sp>
        <p:nvSpPr>
          <p:cNvPr id="8"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2783632" y="2411996"/>
            <a:ext cx="5371608" cy="1009182"/>
          </a:xfrm>
          <a:prstGeom prst="wedgeRoundRectCallout">
            <a:avLst>
              <a:gd name="adj1" fmla="val -54647"/>
              <a:gd name="adj2" fmla="val -43152"/>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在初始状态下，如果空格在</a:t>
            </a:r>
            <a:r>
              <a:rPr lang="en-US" altLang="zh-CN" sz="2400" dirty="0">
                <a:latin typeface="Arial" panose="020B0604020202020204" pitchFamily="34" charset="0"/>
                <a:ea typeface="幼圆" panose="02010509060101010101" pitchFamily="49" charset="-122"/>
                <a:cs typeface="Arial" panose="020B0604020202020204" pitchFamily="34" charset="0"/>
              </a:rPr>
              <a:t>(c)</a:t>
            </a:r>
            <a:r>
              <a:rPr lang="zh-CN" altLang="en-US" sz="2400" dirty="0">
                <a:latin typeface="Arial" panose="020B0604020202020204" pitchFamily="34" charset="0"/>
                <a:ea typeface="幼圆" panose="02010509060101010101" pitchFamily="49" charset="-122"/>
                <a:cs typeface="Arial" panose="020B0604020202020204" pitchFamily="34" charset="0"/>
              </a:rPr>
              <a:t>的阴影位置中，则令</a:t>
            </a:r>
            <a:r>
              <a:rPr lang="en-US" altLang="zh-CN" sz="2400" dirty="0">
                <a:latin typeface="Arial" panose="020B0604020202020204" pitchFamily="34" charset="0"/>
                <a:ea typeface="幼圆" panose="02010509060101010101" pitchFamily="49" charset="-122"/>
                <a:cs typeface="Arial" panose="020B0604020202020204" pitchFamily="34" charset="0"/>
              </a:rPr>
              <a:t>X=1</a:t>
            </a:r>
            <a:r>
              <a:rPr lang="zh-CN" altLang="en-US" sz="2400" dirty="0">
                <a:latin typeface="Arial" panose="020B0604020202020204" pitchFamily="34" charset="0"/>
                <a:ea typeface="幼圆" panose="02010509060101010101" pitchFamily="49" charset="-122"/>
                <a:cs typeface="Arial" panose="020B0604020202020204" pitchFamily="34" charset="0"/>
              </a:rPr>
              <a:t>；否则令</a:t>
            </a:r>
            <a:r>
              <a:rPr lang="en-US" altLang="zh-CN" sz="2400" dirty="0">
                <a:latin typeface="Arial" panose="020B0604020202020204" pitchFamily="34" charset="0"/>
                <a:ea typeface="幼圆" panose="02010509060101010101" pitchFamily="49" charset="-122"/>
                <a:cs typeface="Arial" panose="020B0604020202020204" pitchFamily="34" charset="0"/>
              </a:rPr>
              <a:t>X=0</a:t>
            </a:r>
            <a:r>
              <a:rPr lang="zh-CN" altLang="en-US" sz="2400" dirty="0">
                <a:latin typeface="Arial" panose="020B0604020202020204" pitchFamily="34" charset="0"/>
                <a:ea typeface="幼圆" panose="02010509060101010101" pitchFamily="49" charset="-122"/>
                <a:cs typeface="Arial" panose="020B0604020202020204" pitchFamily="34" charset="0"/>
              </a:rPr>
              <a:t>。</a:t>
            </a:r>
          </a:p>
          <a:p>
            <a:pPr>
              <a:lnSpc>
                <a:spcPct val="110000"/>
              </a:lnSpc>
              <a:spcBef>
                <a:spcPct val="0"/>
              </a:spcBef>
            </a:pP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10" name="TextBox 53">
            <a:extLst>
              <a:ext uri="{FF2B5EF4-FFF2-40B4-BE49-F238E27FC236}">
                <a16:creationId xmlns:a16="http://schemas.microsoft.com/office/drawing/2014/main" id="{C5AFFEEA-F917-4A4A-A102-7C22952C653D}"/>
              </a:ext>
            </a:extLst>
          </p:cNvPr>
          <p:cNvSpPr txBox="1"/>
          <p:nvPr/>
        </p:nvSpPr>
        <p:spPr>
          <a:xfrm>
            <a:off x="479376" y="5195869"/>
            <a:ext cx="11251096" cy="978729"/>
          </a:xfrm>
          <a:prstGeom prst="rect">
            <a:avLst/>
          </a:prstGeom>
          <a:noFill/>
        </p:spPr>
        <p:txBody>
          <a:bodyPr wrap="square">
            <a:spAutoFit/>
          </a:bodyPr>
          <a:lstStyle/>
          <a:p>
            <a:pPr>
              <a:lnSpc>
                <a:spcPct val="120000"/>
              </a:lnSpc>
              <a:defRPr/>
            </a:pPr>
            <a:r>
              <a:rPr lang="zh-CN" altLang="en-US" sz="2400" dirty="0" smtClean="0">
                <a:solidFill>
                  <a:srgbClr val="FF0000"/>
                </a:solidFill>
                <a:latin typeface="幼圆" panose="02010509060101010101" pitchFamily="49" charset="-122"/>
                <a:ea typeface="幼圆" panose="02010509060101010101" pitchFamily="49" charset="-122"/>
              </a:rPr>
              <a:t>由于</a:t>
            </a:r>
            <a:r>
              <a:rPr lang="zh-CN" altLang="en-US" sz="2400" dirty="0">
                <a:solidFill>
                  <a:srgbClr val="FF0000"/>
                </a:solidFill>
                <a:latin typeface="幼圆" panose="02010509060101010101" pitchFamily="49" charset="-122"/>
                <a:ea typeface="幼圆" panose="02010509060101010101" pitchFamily="49" charset="-122"/>
              </a:rPr>
              <a:t>移动牌与移动空格等效，因此状态空间树中，边表示为空格的一次合法移动</a:t>
            </a:r>
            <a:r>
              <a:rPr lang="zh-CN" altLang="en-US" sz="2400" dirty="0" smtClean="0">
                <a:solidFill>
                  <a:srgbClr val="FF0000"/>
                </a:solidFill>
                <a:latin typeface="幼圆" panose="02010509060101010101" pitchFamily="49" charset="-122"/>
                <a:ea typeface="幼圆" panose="02010509060101010101" pitchFamily="49" charset="-122"/>
              </a:rPr>
              <a:t>，按上、右、下、左的顺序进行。</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9" name="Text Box 6"/>
          <p:cNvSpPr txBox="1">
            <a:spLocks noChangeArrowheads="1"/>
          </p:cNvSpPr>
          <p:nvPr/>
        </p:nvSpPr>
        <p:spPr bwMode="auto">
          <a:xfrm>
            <a:off x="3090816" y="4674622"/>
            <a:ext cx="9915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kumimoji="1" lang="en-US" altLang="zh-CN" sz="1600" b="0" dirty="0">
                <a:cs typeface="Arial" panose="020B0604020202020204" pitchFamily="34" charset="0"/>
              </a:rPr>
              <a:t>1≤i</a:t>
            </a:r>
            <a:r>
              <a:rPr kumimoji="1" lang="en-US" altLang="zh-CN" sz="1600" b="0" dirty="0" smtClean="0">
                <a:cs typeface="Arial" panose="020B0604020202020204" pitchFamily="34" charset="0"/>
              </a:rPr>
              <a:t>≤16</a:t>
            </a:r>
            <a:endParaRPr kumimoji="1" lang="en-US" altLang="zh-CN" sz="1600" b="0" dirty="0">
              <a:cs typeface="Arial" panose="020B0604020202020204" pitchFamily="34" charset="0"/>
            </a:endParaRPr>
          </a:p>
        </p:txBody>
      </p:sp>
      <p:graphicFrame>
        <p:nvGraphicFramePr>
          <p:cNvPr id="11" name="Group 725"/>
          <p:cNvGraphicFramePr>
            <a:graphicFrameLocks noGrp="1"/>
          </p:cNvGraphicFramePr>
          <p:nvPr>
            <p:extLst>
              <p:ext uri="{D42A27DB-BD31-4B8C-83A1-F6EECF244321}">
                <p14:modId xmlns:p14="http://schemas.microsoft.com/office/powerpoint/2010/main" val="3570568646"/>
              </p:ext>
            </p:extLst>
          </p:nvPr>
        </p:nvGraphicFramePr>
        <p:xfrm>
          <a:off x="9416124" y="1818714"/>
          <a:ext cx="1792444" cy="1602464"/>
        </p:xfrm>
        <a:graphic>
          <a:graphicData uri="http://schemas.openxmlformats.org/drawingml/2006/table">
            <a:tbl>
              <a:tblPr>
                <a:tableStyleId>{5940675A-B579-460E-94D1-54222C63F5DA}</a:tableStyleId>
              </a:tblPr>
              <a:tblGrid>
                <a:gridCol w="448763">
                  <a:extLst>
                    <a:ext uri="{9D8B030D-6E8A-4147-A177-3AD203B41FA5}">
                      <a16:colId xmlns:a16="http://schemas.microsoft.com/office/drawing/2014/main" val="20000"/>
                    </a:ext>
                  </a:extLst>
                </a:gridCol>
                <a:gridCol w="448763">
                  <a:extLst>
                    <a:ext uri="{9D8B030D-6E8A-4147-A177-3AD203B41FA5}">
                      <a16:colId xmlns:a16="http://schemas.microsoft.com/office/drawing/2014/main" val="20001"/>
                    </a:ext>
                  </a:extLst>
                </a:gridCol>
                <a:gridCol w="446155">
                  <a:extLst>
                    <a:ext uri="{9D8B030D-6E8A-4147-A177-3AD203B41FA5}">
                      <a16:colId xmlns:a16="http://schemas.microsoft.com/office/drawing/2014/main" val="20002"/>
                    </a:ext>
                  </a:extLst>
                </a:gridCol>
                <a:gridCol w="448763">
                  <a:extLst>
                    <a:ext uri="{9D8B030D-6E8A-4147-A177-3AD203B41FA5}">
                      <a16:colId xmlns:a16="http://schemas.microsoft.com/office/drawing/2014/main" val="20003"/>
                    </a:ext>
                  </a:extLst>
                </a:gridCol>
              </a:tblGrid>
              <a:tr h="4006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4006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4006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9</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4006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15</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 Box 60">
            <a:extLst>
              <a:ext uri="{FF2B5EF4-FFF2-40B4-BE49-F238E27FC236}">
                <a16:creationId xmlns:a16="http://schemas.microsoft.com/office/drawing/2014/main" id="{4DDAD8FE-BE7B-47B9-8817-9E5D879EE861}"/>
              </a:ext>
            </a:extLst>
          </p:cNvPr>
          <p:cNvSpPr txBox="1">
            <a:spLocks noChangeArrowheads="1"/>
          </p:cNvSpPr>
          <p:nvPr/>
        </p:nvSpPr>
        <p:spPr bwMode="auto">
          <a:xfrm>
            <a:off x="10094431" y="3383650"/>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(a)</a:t>
            </a:r>
            <a:endParaRPr lang="en-US" altLang="zh-CN" sz="2000" b="0" dirty="0"/>
          </a:p>
        </p:txBody>
      </p:sp>
      <p:sp>
        <p:nvSpPr>
          <p:cNvPr id="14"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6806816" y="1168363"/>
            <a:ext cx="4896544" cy="801594"/>
          </a:xfrm>
          <a:prstGeom prst="wedgeRoundRectCallout">
            <a:avLst>
              <a:gd name="adj1" fmla="val 10937"/>
              <a:gd name="adj2" fmla="val 49198"/>
              <a:gd name="adj3" fmla="val 16667"/>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spcBef>
                <a:spcPct val="0"/>
              </a:spcBef>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状态</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有∑</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LESS(</a:t>
            </a:r>
            <a:r>
              <a:rPr lang="en-US" altLang="zh-CN" sz="2400" dirty="0" err="1">
                <a:solidFill>
                  <a:srgbClr val="FF0000"/>
                </a:solidFill>
                <a:latin typeface="Arial" panose="020B0604020202020204" pitchFamily="34" charset="0"/>
                <a:ea typeface="幼圆" panose="02010509060101010101" pitchFamily="49" charset="-122"/>
                <a:cs typeface="Arial" panose="020B0604020202020204" pitchFamily="34" charset="0"/>
              </a:rPr>
              <a:t>i</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X=15+1 </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是偶数，可达状态</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(b)</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9926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481" y="243663"/>
            <a:ext cx="4249688" cy="687611"/>
          </a:xfrm>
        </p:spPr>
        <p:txBody>
          <a:bodyPr>
            <a:normAutofit/>
          </a:bodyPr>
          <a:lstStyle/>
          <a:p>
            <a:r>
              <a:rPr kumimoji="1" lang="en-US" altLang="zh-CN" sz="3600" dirty="0" smtClean="0">
                <a:solidFill>
                  <a:schemeClr val="accent1">
                    <a:lumMod val="75000"/>
                  </a:schemeClr>
                </a:solidFill>
              </a:rPr>
              <a:t>FIFO-</a:t>
            </a:r>
            <a:r>
              <a:rPr kumimoji="1" lang="zh-CN" altLang="en-US" sz="3600" dirty="0" smtClean="0">
                <a:solidFill>
                  <a:schemeClr val="accent1">
                    <a:lumMod val="75000"/>
                  </a:schemeClr>
                </a:solidFill>
              </a:rPr>
              <a:t>检索</a:t>
            </a:r>
            <a:endParaRPr lang="zh-CN" altLang="en-US" sz="3600" dirty="0">
              <a:solidFill>
                <a:schemeClr val="accent1">
                  <a:lumMod val="75000"/>
                </a:schemeClr>
              </a:solidFill>
            </a:endParaRPr>
          </a:p>
        </p:txBody>
      </p:sp>
      <p:graphicFrame>
        <p:nvGraphicFramePr>
          <p:cNvPr id="5" name="Group 725"/>
          <p:cNvGraphicFramePr>
            <a:graphicFrameLocks noGrp="1"/>
          </p:cNvGraphicFramePr>
          <p:nvPr>
            <p:extLst>
              <p:ext uri="{D42A27DB-BD31-4B8C-83A1-F6EECF244321}">
                <p14:modId xmlns:p14="http://schemas.microsoft.com/office/powerpoint/2010/main" val="521660061"/>
              </p:ext>
            </p:extLst>
          </p:nvPr>
        </p:nvGraphicFramePr>
        <p:xfrm>
          <a:off x="5555234" y="553336"/>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Group 726"/>
          <p:cNvGraphicFramePr>
            <a:graphicFrameLocks noGrp="1"/>
          </p:cNvGraphicFramePr>
          <p:nvPr>
            <p:extLst>
              <p:ext uri="{D42A27DB-BD31-4B8C-83A1-F6EECF244321}">
                <p14:modId xmlns:p14="http://schemas.microsoft.com/office/powerpoint/2010/main" val="3227405221"/>
              </p:ext>
            </p:extLst>
          </p:nvPr>
        </p:nvGraphicFramePr>
        <p:xfrm>
          <a:off x="2531046" y="1850324"/>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Group 727"/>
          <p:cNvGraphicFramePr>
            <a:graphicFrameLocks noGrp="1"/>
          </p:cNvGraphicFramePr>
          <p:nvPr>
            <p:extLst>
              <p:ext uri="{D42A27DB-BD31-4B8C-83A1-F6EECF244321}">
                <p14:modId xmlns:p14="http://schemas.microsoft.com/office/powerpoint/2010/main" val="1923261313"/>
              </p:ext>
            </p:extLst>
          </p:nvPr>
        </p:nvGraphicFramePr>
        <p:xfrm>
          <a:off x="4475734" y="1850324"/>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Group 728"/>
          <p:cNvGraphicFramePr>
            <a:graphicFrameLocks noGrp="1"/>
          </p:cNvGraphicFramePr>
          <p:nvPr>
            <p:extLst>
              <p:ext uri="{D42A27DB-BD31-4B8C-83A1-F6EECF244321}">
                <p14:modId xmlns:p14="http://schemas.microsoft.com/office/powerpoint/2010/main" val="3208270863"/>
              </p:ext>
            </p:extLst>
          </p:nvPr>
        </p:nvGraphicFramePr>
        <p:xfrm>
          <a:off x="6769671" y="1850324"/>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Group 729"/>
          <p:cNvGraphicFramePr>
            <a:graphicFrameLocks noGrp="1"/>
          </p:cNvGraphicFramePr>
          <p:nvPr>
            <p:extLst>
              <p:ext uri="{D42A27DB-BD31-4B8C-83A1-F6EECF244321}">
                <p14:modId xmlns:p14="http://schemas.microsoft.com/office/powerpoint/2010/main" val="725887111"/>
              </p:ext>
            </p:extLst>
          </p:nvPr>
        </p:nvGraphicFramePr>
        <p:xfrm>
          <a:off x="8857234" y="1850324"/>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Group 731"/>
          <p:cNvGraphicFramePr>
            <a:graphicFrameLocks noGrp="1"/>
          </p:cNvGraphicFramePr>
          <p:nvPr>
            <p:extLst>
              <p:ext uri="{D42A27DB-BD31-4B8C-83A1-F6EECF244321}">
                <p14:modId xmlns:p14="http://schemas.microsoft.com/office/powerpoint/2010/main" val="3625340182"/>
              </p:ext>
            </p:extLst>
          </p:nvPr>
        </p:nvGraphicFramePr>
        <p:xfrm>
          <a:off x="459856" y="3232172"/>
          <a:ext cx="1090364"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2801">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1" name="Group 730"/>
          <p:cNvGraphicFramePr>
            <a:graphicFrameLocks noGrp="1"/>
          </p:cNvGraphicFramePr>
          <p:nvPr>
            <p:extLst>
              <p:ext uri="{D42A27DB-BD31-4B8C-83A1-F6EECF244321}">
                <p14:modId xmlns:p14="http://schemas.microsoft.com/office/powerpoint/2010/main" val="1568480931"/>
              </p:ext>
            </p:extLst>
          </p:nvPr>
        </p:nvGraphicFramePr>
        <p:xfrm>
          <a:off x="1631504" y="3224006"/>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4</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2" name="Group 733"/>
          <p:cNvGraphicFramePr>
            <a:graphicFrameLocks noGrp="1"/>
          </p:cNvGraphicFramePr>
          <p:nvPr>
            <p:extLst>
              <p:ext uri="{D42A27DB-BD31-4B8C-83A1-F6EECF244321}">
                <p14:modId xmlns:p14="http://schemas.microsoft.com/office/powerpoint/2010/main" val="3911258217"/>
              </p:ext>
            </p:extLst>
          </p:nvPr>
        </p:nvGraphicFramePr>
        <p:xfrm>
          <a:off x="2822440"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Group 732"/>
          <p:cNvGraphicFramePr>
            <a:graphicFrameLocks noGrp="1"/>
          </p:cNvGraphicFramePr>
          <p:nvPr>
            <p:extLst>
              <p:ext uri="{D42A27DB-BD31-4B8C-83A1-F6EECF244321}">
                <p14:modId xmlns:p14="http://schemas.microsoft.com/office/powerpoint/2010/main" val="4133438771"/>
              </p:ext>
            </p:extLst>
          </p:nvPr>
        </p:nvGraphicFramePr>
        <p:xfrm>
          <a:off x="3974965"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 name="Group 734"/>
          <p:cNvGraphicFramePr>
            <a:graphicFrameLocks noGrp="1"/>
          </p:cNvGraphicFramePr>
          <p:nvPr>
            <p:extLst>
              <p:ext uri="{D42A27DB-BD31-4B8C-83A1-F6EECF244321}">
                <p14:modId xmlns:p14="http://schemas.microsoft.com/office/powerpoint/2010/main" val="595402600"/>
              </p:ext>
            </p:extLst>
          </p:nvPr>
        </p:nvGraphicFramePr>
        <p:xfrm>
          <a:off x="5127490"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5" name="Group 735"/>
          <p:cNvGraphicFramePr>
            <a:graphicFrameLocks noGrp="1"/>
          </p:cNvGraphicFramePr>
          <p:nvPr>
            <p:extLst>
              <p:ext uri="{D42A27DB-BD31-4B8C-83A1-F6EECF244321}">
                <p14:modId xmlns:p14="http://schemas.microsoft.com/office/powerpoint/2010/main" val="271466567"/>
              </p:ext>
            </p:extLst>
          </p:nvPr>
        </p:nvGraphicFramePr>
        <p:xfrm>
          <a:off x="6280015" y="3235031"/>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6" name="Group 736"/>
          <p:cNvGraphicFramePr>
            <a:graphicFrameLocks noGrp="1"/>
          </p:cNvGraphicFramePr>
          <p:nvPr>
            <p:extLst>
              <p:ext uri="{D42A27DB-BD31-4B8C-83A1-F6EECF244321}">
                <p14:modId xmlns:p14="http://schemas.microsoft.com/office/powerpoint/2010/main" val="4139950128"/>
              </p:ext>
            </p:extLst>
          </p:nvPr>
        </p:nvGraphicFramePr>
        <p:xfrm>
          <a:off x="7430953" y="3235031"/>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7" name="Group 747"/>
          <p:cNvGraphicFramePr>
            <a:graphicFrameLocks noGrp="1"/>
          </p:cNvGraphicFramePr>
          <p:nvPr>
            <p:extLst>
              <p:ext uri="{D42A27DB-BD31-4B8C-83A1-F6EECF244321}">
                <p14:modId xmlns:p14="http://schemas.microsoft.com/office/powerpoint/2010/main" val="4246431230"/>
              </p:ext>
            </p:extLst>
          </p:nvPr>
        </p:nvGraphicFramePr>
        <p:xfrm>
          <a:off x="9757519" y="324350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 name="Group 748"/>
          <p:cNvGraphicFramePr>
            <a:graphicFrameLocks noGrp="1"/>
          </p:cNvGraphicFramePr>
          <p:nvPr>
            <p:extLst>
              <p:ext uri="{D42A27DB-BD31-4B8C-83A1-F6EECF244321}">
                <p14:modId xmlns:p14="http://schemas.microsoft.com/office/powerpoint/2010/main" val="4127599992"/>
              </p:ext>
            </p:extLst>
          </p:nvPr>
        </p:nvGraphicFramePr>
        <p:xfrm>
          <a:off x="10910044" y="324350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 name="Group 746"/>
          <p:cNvGraphicFramePr>
            <a:graphicFrameLocks noGrp="1"/>
          </p:cNvGraphicFramePr>
          <p:nvPr>
            <p:extLst>
              <p:ext uri="{D42A27DB-BD31-4B8C-83A1-F6EECF244321}">
                <p14:modId xmlns:p14="http://schemas.microsoft.com/office/powerpoint/2010/main" val="779920232"/>
              </p:ext>
            </p:extLst>
          </p:nvPr>
        </p:nvGraphicFramePr>
        <p:xfrm>
          <a:off x="8604994" y="324350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0" name="Group 737"/>
          <p:cNvGraphicFramePr>
            <a:graphicFrameLocks noGrp="1"/>
          </p:cNvGraphicFramePr>
          <p:nvPr>
            <p:extLst>
              <p:ext uri="{D42A27DB-BD31-4B8C-83A1-F6EECF244321}">
                <p14:modId xmlns:p14="http://schemas.microsoft.com/office/powerpoint/2010/main" val="4166316863"/>
              </p:ext>
            </p:extLst>
          </p:nvPr>
        </p:nvGraphicFramePr>
        <p:xfrm>
          <a:off x="191429" y="4685888"/>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1" name="Group 738"/>
          <p:cNvGraphicFramePr>
            <a:graphicFrameLocks noGrp="1"/>
          </p:cNvGraphicFramePr>
          <p:nvPr>
            <p:extLst>
              <p:ext uri="{D42A27DB-BD31-4B8C-83A1-F6EECF244321}">
                <p14:modId xmlns:p14="http://schemas.microsoft.com/office/powerpoint/2010/main" val="3423381254"/>
              </p:ext>
            </p:extLst>
          </p:nvPr>
        </p:nvGraphicFramePr>
        <p:xfrm>
          <a:off x="1367713" y="4678047"/>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2" name="Group 739"/>
          <p:cNvGraphicFramePr>
            <a:graphicFrameLocks noGrp="1"/>
          </p:cNvGraphicFramePr>
          <p:nvPr>
            <p:extLst>
              <p:ext uri="{D42A27DB-BD31-4B8C-83A1-F6EECF244321}">
                <p14:modId xmlns:p14="http://schemas.microsoft.com/office/powerpoint/2010/main" val="159573256"/>
              </p:ext>
            </p:extLst>
          </p:nvPr>
        </p:nvGraphicFramePr>
        <p:xfrm>
          <a:off x="2518651" y="4678047"/>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Group 740"/>
          <p:cNvGraphicFramePr>
            <a:graphicFrameLocks noGrp="1"/>
          </p:cNvGraphicFramePr>
          <p:nvPr>
            <p:extLst>
              <p:ext uri="{D42A27DB-BD31-4B8C-83A1-F6EECF244321}">
                <p14:modId xmlns:p14="http://schemas.microsoft.com/office/powerpoint/2010/main" val="2771275840"/>
              </p:ext>
            </p:extLst>
          </p:nvPr>
        </p:nvGraphicFramePr>
        <p:xfrm>
          <a:off x="3709986" y="4670650"/>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4" name="Group 741"/>
          <p:cNvGraphicFramePr>
            <a:graphicFrameLocks noGrp="1"/>
          </p:cNvGraphicFramePr>
          <p:nvPr>
            <p:extLst>
              <p:ext uri="{D42A27DB-BD31-4B8C-83A1-F6EECF244321}">
                <p14:modId xmlns:p14="http://schemas.microsoft.com/office/powerpoint/2010/main" val="3028122584"/>
              </p:ext>
            </p:extLst>
          </p:nvPr>
        </p:nvGraphicFramePr>
        <p:xfrm>
          <a:off x="4862114" y="4658902"/>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80988">
                  <a:extLst>
                    <a:ext uri="{9D8B030D-6E8A-4147-A177-3AD203B41FA5}">
                      <a16:colId xmlns:a16="http://schemas.microsoft.com/office/drawing/2014/main" val="20002"/>
                    </a:ext>
                  </a:extLst>
                </a:gridCol>
                <a:gridCol w="263525">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25" name="Group 742"/>
          <p:cNvGraphicFramePr>
            <a:graphicFrameLocks noGrp="1"/>
          </p:cNvGraphicFramePr>
          <p:nvPr>
            <p:extLst>
              <p:ext uri="{D42A27DB-BD31-4B8C-83A1-F6EECF244321}">
                <p14:modId xmlns:p14="http://schemas.microsoft.com/office/powerpoint/2010/main" val="3381565569"/>
              </p:ext>
            </p:extLst>
          </p:nvPr>
        </p:nvGraphicFramePr>
        <p:xfrm>
          <a:off x="6013051" y="4658902"/>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6" name="Group 743"/>
          <p:cNvGraphicFramePr>
            <a:graphicFrameLocks noGrp="1"/>
          </p:cNvGraphicFramePr>
          <p:nvPr>
            <p:extLst>
              <p:ext uri="{D42A27DB-BD31-4B8C-83A1-F6EECF244321}">
                <p14:modId xmlns:p14="http://schemas.microsoft.com/office/powerpoint/2010/main" val="2506584127"/>
              </p:ext>
            </p:extLst>
          </p:nvPr>
        </p:nvGraphicFramePr>
        <p:xfrm>
          <a:off x="7165230" y="4658902"/>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7" name="Group 745"/>
          <p:cNvGraphicFramePr>
            <a:graphicFrameLocks noGrp="1"/>
          </p:cNvGraphicFramePr>
          <p:nvPr>
            <p:extLst>
              <p:ext uri="{D42A27DB-BD31-4B8C-83A1-F6EECF244321}">
                <p14:modId xmlns:p14="http://schemas.microsoft.com/office/powerpoint/2010/main" val="3248469259"/>
              </p:ext>
            </p:extLst>
          </p:nvPr>
        </p:nvGraphicFramePr>
        <p:xfrm>
          <a:off x="8389763" y="4658902"/>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solidFill>
                            <a:srgbClr val="FF0000"/>
                          </a:solidFill>
                          <a:effectLst/>
                        </a:rPr>
                        <a:t>3</a:t>
                      </a:r>
                      <a:endParaRPr kumimoji="0" lang="en-US"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9</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10</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28" name="Line 625"/>
          <p:cNvSpPr>
            <a:spLocks noChangeShapeType="1"/>
          </p:cNvSpPr>
          <p:nvPr/>
        </p:nvSpPr>
        <p:spPr bwMode="auto">
          <a:xfrm flipH="1">
            <a:off x="3035871" y="1551871"/>
            <a:ext cx="2987675" cy="2857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29" name="Line 626"/>
          <p:cNvSpPr>
            <a:spLocks noChangeShapeType="1"/>
          </p:cNvSpPr>
          <p:nvPr/>
        </p:nvSpPr>
        <p:spPr bwMode="auto">
          <a:xfrm flipH="1">
            <a:off x="5051996" y="1550285"/>
            <a:ext cx="1008062"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0" name="Line 627"/>
          <p:cNvSpPr>
            <a:spLocks noChangeShapeType="1"/>
          </p:cNvSpPr>
          <p:nvPr/>
        </p:nvSpPr>
        <p:spPr bwMode="auto">
          <a:xfrm>
            <a:off x="6131497" y="1550285"/>
            <a:ext cx="1152525"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1" name="Line 628"/>
          <p:cNvSpPr>
            <a:spLocks noChangeShapeType="1"/>
          </p:cNvSpPr>
          <p:nvPr/>
        </p:nvSpPr>
        <p:spPr bwMode="auto">
          <a:xfrm>
            <a:off x="6158483" y="1542347"/>
            <a:ext cx="3286125" cy="295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2" name="Text Box 629"/>
          <p:cNvSpPr txBox="1">
            <a:spLocks noChangeArrowheads="1"/>
          </p:cNvSpPr>
          <p:nvPr/>
        </p:nvSpPr>
        <p:spPr bwMode="auto">
          <a:xfrm>
            <a:off x="3828033" y="1483611"/>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33" name="Text Box 630"/>
          <p:cNvSpPr txBox="1">
            <a:spLocks noChangeArrowheads="1"/>
          </p:cNvSpPr>
          <p:nvPr/>
        </p:nvSpPr>
        <p:spPr bwMode="auto">
          <a:xfrm>
            <a:off x="5628258" y="162648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34" name="Text Box 631"/>
          <p:cNvSpPr txBox="1">
            <a:spLocks noChangeArrowheads="1"/>
          </p:cNvSpPr>
          <p:nvPr/>
        </p:nvSpPr>
        <p:spPr bwMode="auto">
          <a:xfrm>
            <a:off x="6347396" y="162648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35" name="Text Box 632"/>
          <p:cNvSpPr txBox="1">
            <a:spLocks noChangeArrowheads="1"/>
          </p:cNvSpPr>
          <p:nvPr/>
        </p:nvSpPr>
        <p:spPr bwMode="auto">
          <a:xfrm>
            <a:off x="8581008" y="1477261"/>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36" name="Text Box 633"/>
          <p:cNvSpPr txBox="1">
            <a:spLocks noChangeArrowheads="1"/>
          </p:cNvSpPr>
          <p:nvPr/>
        </p:nvSpPr>
        <p:spPr bwMode="auto">
          <a:xfrm>
            <a:off x="1071650" y="2967874"/>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37" name="Text Box 634"/>
          <p:cNvSpPr txBox="1">
            <a:spLocks noChangeArrowheads="1"/>
          </p:cNvSpPr>
          <p:nvPr/>
        </p:nvSpPr>
        <p:spPr bwMode="auto">
          <a:xfrm>
            <a:off x="2390006" y="294242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38" name="Text Box 635"/>
          <p:cNvSpPr txBox="1">
            <a:spLocks noChangeArrowheads="1"/>
          </p:cNvSpPr>
          <p:nvPr/>
        </p:nvSpPr>
        <p:spPr bwMode="auto">
          <a:xfrm>
            <a:off x="3611958" y="296296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上</a:t>
            </a:r>
          </a:p>
        </p:txBody>
      </p:sp>
      <p:sp>
        <p:nvSpPr>
          <p:cNvPr id="39" name="Text Box 636"/>
          <p:cNvSpPr txBox="1">
            <a:spLocks noChangeArrowheads="1"/>
          </p:cNvSpPr>
          <p:nvPr/>
        </p:nvSpPr>
        <p:spPr bwMode="auto">
          <a:xfrm>
            <a:off x="4644572" y="297609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40" name="Text Box 637"/>
          <p:cNvSpPr txBox="1">
            <a:spLocks noChangeArrowheads="1"/>
          </p:cNvSpPr>
          <p:nvPr/>
        </p:nvSpPr>
        <p:spPr bwMode="auto">
          <a:xfrm>
            <a:off x="5802156" y="295165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41" name="Text Box 638"/>
          <p:cNvSpPr txBox="1">
            <a:spLocks noChangeArrowheads="1"/>
          </p:cNvSpPr>
          <p:nvPr/>
        </p:nvSpPr>
        <p:spPr bwMode="auto">
          <a:xfrm>
            <a:off x="6848317" y="2969431"/>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42" name="Text Box 639"/>
          <p:cNvSpPr txBox="1">
            <a:spLocks noChangeArrowheads="1"/>
          </p:cNvSpPr>
          <p:nvPr/>
        </p:nvSpPr>
        <p:spPr bwMode="auto">
          <a:xfrm>
            <a:off x="7859554" y="294369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43" name="Line 640"/>
          <p:cNvSpPr>
            <a:spLocks noChangeShapeType="1"/>
          </p:cNvSpPr>
          <p:nvPr/>
        </p:nvSpPr>
        <p:spPr bwMode="auto">
          <a:xfrm flipH="1">
            <a:off x="2232122" y="2836606"/>
            <a:ext cx="828244" cy="3873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4" name="Line 641"/>
          <p:cNvSpPr>
            <a:spLocks noChangeShapeType="1"/>
          </p:cNvSpPr>
          <p:nvPr/>
        </p:nvSpPr>
        <p:spPr bwMode="auto">
          <a:xfrm flipH="1">
            <a:off x="854893" y="2822206"/>
            <a:ext cx="2215195" cy="38384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5" name="Line 642"/>
          <p:cNvSpPr>
            <a:spLocks noChangeShapeType="1"/>
          </p:cNvSpPr>
          <p:nvPr/>
        </p:nvSpPr>
        <p:spPr bwMode="auto">
          <a:xfrm flipH="1">
            <a:off x="3383352" y="2829810"/>
            <a:ext cx="1628363" cy="4000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6" name="Line 643"/>
          <p:cNvSpPr>
            <a:spLocks noChangeShapeType="1"/>
          </p:cNvSpPr>
          <p:nvPr/>
        </p:nvSpPr>
        <p:spPr bwMode="auto">
          <a:xfrm flipH="1">
            <a:off x="4520237" y="2838385"/>
            <a:ext cx="492964" cy="4015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7" name="Line 644"/>
          <p:cNvSpPr>
            <a:spLocks noChangeShapeType="1"/>
          </p:cNvSpPr>
          <p:nvPr/>
        </p:nvSpPr>
        <p:spPr bwMode="auto">
          <a:xfrm flipH="1">
            <a:off x="5672760" y="2835030"/>
            <a:ext cx="1637517" cy="3947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8" name="Line 645"/>
          <p:cNvSpPr>
            <a:spLocks noChangeShapeType="1"/>
          </p:cNvSpPr>
          <p:nvPr/>
        </p:nvSpPr>
        <p:spPr bwMode="auto">
          <a:xfrm flipH="1">
            <a:off x="6825286" y="2829026"/>
            <a:ext cx="491368" cy="4007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49" name="Line 646"/>
          <p:cNvSpPr>
            <a:spLocks noChangeShapeType="1"/>
          </p:cNvSpPr>
          <p:nvPr/>
        </p:nvSpPr>
        <p:spPr bwMode="auto">
          <a:xfrm>
            <a:off x="7316654" y="2836480"/>
            <a:ext cx="638151" cy="3858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0" name="Line 647"/>
          <p:cNvSpPr>
            <a:spLocks noChangeShapeType="1"/>
          </p:cNvSpPr>
          <p:nvPr/>
        </p:nvSpPr>
        <p:spPr bwMode="auto">
          <a:xfrm flipH="1">
            <a:off x="9146330" y="2829026"/>
            <a:ext cx="239838" cy="4109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1" name="Line 648"/>
          <p:cNvSpPr>
            <a:spLocks noChangeShapeType="1"/>
          </p:cNvSpPr>
          <p:nvPr/>
        </p:nvSpPr>
        <p:spPr bwMode="auto">
          <a:xfrm>
            <a:off x="9386167" y="2829026"/>
            <a:ext cx="925513" cy="4109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2" name="Line 649"/>
          <p:cNvSpPr>
            <a:spLocks noChangeShapeType="1"/>
          </p:cNvSpPr>
          <p:nvPr/>
        </p:nvSpPr>
        <p:spPr bwMode="auto">
          <a:xfrm>
            <a:off x="9400454" y="2829026"/>
            <a:ext cx="2073440" cy="4007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3" name="Text Box 650"/>
          <p:cNvSpPr txBox="1">
            <a:spLocks noChangeArrowheads="1"/>
          </p:cNvSpPr>
          <p:nvPr/>
        </p:nvSpPr>
        <p:spPr bwMode="auto">
          <a:xfrm>
            <a:off x="9314606" y="2945057"/>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54" name="Text Box 651"/>
          <p:cNvSpPr txBox="1">
            <a:spLocks noChangeArrowheads="1"/>
          </p:cNvSpPr>
          <p:nvPr/>
        </p:nvSpPr>
        <p:spPr bwMode="auto">
          <a:xfrm>
            <a:off x="10397281" y="296728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55" name="Text Box 652"/>
          <p:cNvSpPr txBox="1">
            <a:spLocks noChangeArrowheads="1"/>
          </p:cNvSpPr>
          <p:nvPr/>
        </p:nvSpPr>
        <p:spPr bwMode="auto">
          <a:xfrm>
            <a:off x="11567269" y="294188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56" name="Line 653"/>
          <p:cNvSpPr>
            <a:spLocks noChangeShapeType="1"/>
          </p:cNvSpPr>
          <p:nvPr/>
        </p:nvSpPr>
        <p:spPr bwMode="auto">
          <a:xfrm flipH="1">
            <a:off x="734099" y="4207532"/>
            <a:ext cx="281811" cy="4754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7" name="Text Box 654"/>
          <p:cNvSpPr txBox="1">
            <a:spLocks noChangeArrowheads="1"/>
          </p:cNvSpPr>
          <p:nvPr/>
        </p:nvSpPr>
        <p:spPr bwMode="auto">
          <a:xfrm>
            <a:off x="800282" y="4430798"/>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58" name="Line 655"/>
          <p:cNvSpPr>
            <a:spLocks noChangeShapeType="1"/>
          </p:cNvSpPr>
          <p:nvPr/>
        </p:nvSpPr>
        <p:spPr bwMode="auto">
          <a:xfrm flipH="1">
            <a:off x="1916985" y="4186433"/>
            <a:ext cx="244507" cy="49656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59" name="Line 656"/>
          <p:cNvSpPr>
            <a:spLocks noChangeShapeType="1"/>
          </p:cNvSpPr>
          <p:nvPr/>
        </p:nvSpPr>
        <p:spPr bwMode="auto">
          <a:xfrm>
            <a:off x="2458553" y="4217323"/>
            <a:ext cx="616350" cy="465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0" name="Line 657"/>
          <p:cNvSpPr>
            <a:spLocks noChangeShapeType="1"/>
          </p:cNvSpPr>
          <p:nvPr/>
        </p:nvSpPr>
        <p:spPr bwMode="auto">
          <a:xfrm>
            <a:off x="3363195" y="4215611"/>
            <a:ext cx="870759" cy="459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1" name="Text Box 658"/>
          <p:cNvSpPr txBox="1">
            <a:spLocks noChangeArrowheads="1"/>
          </p:cNvSpPr>
          <p:nvPr/>
        </p:nvSpPr>
        <p:spPr bwMode="auto">
          <a:xfrm>
            <a:off x="2007857" y="442173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62" name="Text Box 659"/>
          <p:cNvSpPr txBox="1">
            <a:spLocks noChangeArrowheads="1"/>
          </p:cNvSpPr>
          <p:nvPr/>
        </p:nvSpPr>
        <p:spPr bwMode="auto">
          <a:xfrm>
            <a:off x="3104461" y="441941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63" name="Text Box 660"/>
          <p:cNvSpPr txBox="1">
            <a:spLocks noChangeArrowheads="1"/>
          </p:cNvSpPr>
          <p:nvPr/>
        </p:nvSpPr>
        <p:spPr bwMode="auto">
          <a:xfrm>
            <a:off x="4168656" y="439038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64" name="Line 661"/>
          <p:cNvSpPr>
            <a:spLocks noChangeShapeType="1"/>
          </p:cNvSpPr>
          <p:nvPr/>
        </p:nvSpPr>
        <p:spPr bwMode="auto">
          <a:xfrm>
            <a:off x="4541211" y="4215611"/>
            <a:ext cx="582378" cy="44283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5" name="Line 662"/>
          <p:cNvSpPr>
            <a:spLocks noChangeShapeType="1"/>
          </p:cNvSpPr>
          <p:nvPr/>
        </p:nvSpPr>
        <p:spPr bwMode="auto">
          <a:xfrm>
            <a:off x="4519127" y="4193880"/>
            <a:ext cx="1742407" cy="46456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6" name="Text Box 663"/>
          <p:cNvSpPr txBox="1">
            <a:spLocks noChangeArrowheads="1"/>
          </p:cNvSpPr>
          <p:nvPr/>
        </p:nvSpPr>
        <p:spPr bwMode="auto">
          <a:xfrm>
            <a:off x="5113557" y="4408718"/>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67" name="Text Box 664"/>
          <p:cNvSpPr txBox="1">
            <a:spLocks noChangeArrowheads="1"/>
          </p:cNvSpPr>
          <p:nvPr/>
        </p:nvSpPr>
        <p:spPr bwMode="auto">
          <a:xfrm>
            <a:off x="6304369" y="437217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左</a:t>
            </a:r>
          </a:p>
        </p:txBody>
      </p:sp>
      <p:sp>
        <p:nvSpPr>
          <p:cNvPr id="68" name="Line 665"/>
          <p:cNvSpPr>
            <a:spLocks noChangeShapeType="1"/>
          </p:cNvSpPr>
          <p:nvPr/>
        </p:nvSpPr>
        <p:spPr bwMode="auto">
          <a:xfrm>
            <a:off x="5960507" y="4207340"/>
            <a:ext cx="1758638" cy="4511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69" name="Line 666"/>
          <p:cNvSpPr>
            <a:spLocks noChangeShapeType="1"/>
          </p:cNvSpPr>
          <p:nvPr/>
        </p:nvSpPr>
        <p:spPr bwMode="auto">
          <a:xfrm>
            <a:off x="5960508" y="4207340"/>
            <a:ext cx="2892564" cy="4384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70" name="Text Box 667"/>
          <p:cNvSpPr txBox="1">
            <a:spLocks noChangeArrowheads="1"/>
          </p:cNvSpPr>
          <p:nvPr/>
        </p:nvSpPr>
        <p:spPr bwMode="auto">
          <a:xfrm>
            <a:off x="7630075" y="4373152"/>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上</a:t>
            </a:r>
          </a:p>
        </p:txBody>
      </p:sp>
      <p:sp>
        <p:nvSpPr>
          <p:cNvPr id="71" name="Text Box 668"/>
          <p:cNvSpPr txBox="1">
            <a:spLocks noChangeArrowheads="1"/>
          </p:cNvSpPr>
          <p:nvPr/>
        </p:nvSpPr>
        <p:spPr bwMode="auto">
          <a:xfrm>
            <a:off x="8772914" y="4373546"/>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下</a:t>
            </a:r>
          </a:p>
        </p:txBody>
      </p:sp>
      <p:sp>
        <p:nvSpPr>
          <p:cNvPr id="72" name="Text Box 670"/>
          <p:cNvSpPr txBox="1">
            <a:spLocks noChangeArrowheads="1"/>
          </p:cNvSpPr>
          <p:nvPr/>
        </p:nvSpPr>
        <p:spPr bwMode="auto">
          <a:xfrm>
            <a:off x="5342509" y="629535"/>
            <a:ext cx="1444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600" b="0" dirty="0">
                <a:ea typeface="幼圆" panose="02010509060101010101" pitchFamily="49" charset="-122"/>
                <a:cs typeface="Arial" panose="020B0604020202020204" pitchFamily="34" charset="0"/>
              </a:rPr>
              <a:t>1</a:t>
            </a:r>
          </a:p>
        </p:txBody>
      </p:sp>
      <p:sp>
        <p:nvSpPr>
          <p:cNvPr id="73" name="Text Box 671"/>
          <p:cNvSpPr txBox="1">
            <a:spLocks noChangeArrowheads="1"/>
          </p:cNvSpPr>
          <p:nvPr/>
        </p:nvSpPr>
        <p:spPr bwMode="auto">
          <a:xfrm>
            <a:off x="2953321" y="158521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2</a:t>
            </a:r>
          </a:p>
        </p:txBody>
      </p:sp>
      <p:sp>
        <p:nvSpPr>
          <p:cNvPr id="74" name="Text Box 672"/>
          <p:cNvSpPr txBox="1">
            <a:spLocks noChangeArrowheads="1"/>
          </p:cNvSpPr>
          <p:nvPr/>
        </p:nvSpPr>
        <p:spPr bwMode="auto">
          <a:xfrm>
            <a:off x="4953571" y="1593327"/>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3</a:t>
            </a:r>
          </a:p>
        </p:txBody>
      </p:sp>
      <p:sp>
        <p:nvSpPr>
          <p:cNvPr id="75" name="Text Box 673"/>
          <p:cNvSpPr txBox="1">
            <a:spLocks noChangeArrowheads="1"/>
          </p:cNvSpPr>
          <p:nvPr/>
        </p:nvSpPr>
        <p:spPr bwMode="auto">
          <a:xfrm>
            <a:off x="7157815" y="1573996"/>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4</a:t>
            </a:r>
          </a:p>
        </p:txBody>
      </p:sp>
      <p:sp>
        <p:nvSpPr>
          <p:cNvPr id="76" name="Text Box 674"/>
          <p:cNvSpPr txBox="1">
            <a:spLocks noChangeArrowheads="1"/>
          </p:cNvSpPr>
          <p:nvPr/>
        </p:nvSpPr>
        <p:spPr bwMode="auto">
          <a:xfrm>
            <a:off x="9192196" y="158521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5</a:t>
            </a:r>
          </a:p>
        </p:txBody>
      </p:sp>
      <p:sp>
        <p:nvSpPr>
          <p:cNvPr id="77" name="Text Box 675"/>
          <p:cNvSpPr txBox="1">
            <a:spLocks noChangeArrowheads="1"/>
          </p:cNvSpPr>
          <p:nvPr/>
        </p:nvSpPr>
        <p:spPr bwMode="auto">
          <a:xfrm>
            <a:off x="770556" y="2990606"/>
            <a:ext cx="1444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6</a:t>
            </a:r>
          </a:p>
        </p:txBody>
      </p:sp>
      <p:sp>
        <p:nvSpPr>
          <p:cNvPr id="78" name="Text Box 676"/>
          <p:cNvSpPr txBox="1">
            <a:spLocks noChangeArrowheads="1"/>
          </p:cNvSpPr>
          <p:nvPr/>
        </p:nvSpPr>
        <p:spPr bwMode="auto">
          <a:xfrm>
            <a:off x="2147192" y="2981414"/>
            <a:ext cx="1444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7</a:t>
            </a:r>
          </a:p>
        </p:txBody>
      </p:sp>
      <p:sp>
        <p:nvSpPr>
          <p:cNvPr id="79" name="Text Box 677"/>
          <p:cNvSpPr txBox="1">
            <a:spLocks noChangeArrowheads="1"/>
          </p:cNvSpPr>
          <p:nvPr/>
        </p:nvSpPr>
        <p:spPr bwMode="auto">
          <a:xfrm>
            <a:off x="3290118" y="3013485"/>
            <a:ext cx="1444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8</a:t>
            </a:r>
          </a:p>
        </p:txBody>
      </p:sp>
      <p:sp>
        <p:nvSpPr>
          <p:cNvPr id="80" name="Text Box 678"/>
          <p:cNvSpPr txBox="1">
            <a:spLocks noChangeArrowheads="1"/>
          </p:cNvSpPr>
          <p:nvPr/>
        </p:nvSpPr>
        <p:spPr bwMode="auto">
          <a:xfrm>
            <a:off x="4307704" y="3024502"/>
            <a:ext cx="44566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9</a:t>
            </a:r>
          </a:p>
        </p:txBody>
      </p:sp>
      <p:sp>
        <p:nvSpPr>
          <p:cNvPr id="81" name="Text Box 679"/>
          <p:cNvSpPr txBox="1">
            <a:spLocks noChangeArrowheads="1"/>
          </p:cNvSpPr>
          <p:nvPr/>
        </p:nvSpPr>
        <p:spPr bwMode="auto">
          <a:xfrm>
            <a:off x="5465740" y="302450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10</a:t>
            </a:r>
          </a:p>
        </p:txBody>
      </p:sp>
      <p:sp>
        <p:nvSpPr>
          <p:cNvPr id="82" name="Text Box 680"/>
          <p:cNvSpPr txBox="1">
            <a:spLocks noChangeArrowheads="1"/>
          </p:cNvSpPr>
          <p:nvPr/>
        </p:nvSpPr>
        <p:spPr bwMode="auto">
          <a:xfrm>
            <a:off x="6549891" y="2996905"/>
            <a:ext cx="2174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11</a:t>
            </a:r>
          </a:p>
        </p:txBody>
      </p:sp>
      <p:sp>
        <p:nvSpPr>
          <p:cNvPr id="83" name="Text Box 681"/>
          <p:cNvSpPr txBox="1">
            <a:spLocks noChangeArrowheads="1"/>
          </p:cNvSpPr>
          <p:nvPr/>
        </p:nvSpPr>
        <p:spPr bwMode="auto">
          <a:xfrm>
            <a:off x="7466733" y="3001102"/>
            <a:ext cx="25241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12</a:t>
            </a:r>
          </a:p>
        </p:txBody>
      </p:sp>
      <p:sp>
        <p:nvSpPr>
          <p:cNvPr id="84" name="Text Box 682"/>
          <p:cNvSpPr txBox="1">
            <a:spLocks noChangeArrowheads="1"/>
          </p:cNvSpPr>
          <p:nvPr/>
        </p:nvSpPr>
        <p:spPr bwMode="auto">
          <a:xfrm>
            <a:off x="8916144" y="297839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13</a:t>
            </a:r>
          </a:p>
        </p:txBody>
      </p:sp>
      <p:sp>
        <p:nvSpPr>
          <p:cNvPr id="85" name="Text Box 683"/>
          <p:cNvSpPr txBox="1">
            <a:spLocks noChangeArrowheads="1"/>
          </p:cNvSpPr>
          <p:nvPr/>
        </p:nvSpPr>
        <p:spPr bwMode="auto">
          <a:xfrm>
            <a:off x="9984531" y="297839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14</a:t>
            </a:r>
          </a:p>
        </p:txBody>
      </p:sp>
      <p:sp>
        <p:nvSpPr>
          <p:cNvPr id="86" name="Text Box 684"/>
          <p:cNvSpPr txBox="1">
            <a:spLocks noChangeArrowheads="1"/>
          </p:cNvSpPr>
          <p:nvPr/>
        </p:nvSpPr>
        <p:spPr bwMode="auto">
          <a:xfrm>
            <a:off x="11171981" y="2978393"/>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a:ea typeface="幼圆" panose="02010509060101010101" pitchFamily="49" charset="-122"/>
                <a:cs typeface="Arial" panose="020B0604020202020204" pitchFamily="34" charset="0"/>
              </a:rPr>
              <a:t>15</a:t>
            </a:r>
          </a:p>
        </p:txBody>
      </p:sp>
      <p:sp>
        <p:nvSpPr>
          <p:cNvPr id="87" name="Text Box 685"/>
          <p:cNvSpPr txBox="1">
            <a:spLocks noChangeArrowheads="1"/>
          </p:cNvSpPr>
          <p:nvPr/>
        </p:nvSpPr>
        <p:spPr bwMode="auto">
          <a:xfrm>
            <a:off x="497873" y="4459829"/>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16</a:t>
            </a:r>
          </a:p>
        </p:txBody>
      </p:sp>
      <p:sp>
        <p:nvSpPr>
          <p:cNvPr id="88" name="Text Box 686"/>
          <p:cNvSpPr txBox="1">
            <a:spLocks noChangeArrowheads="1"/>
          </p:cNvSpPr>
          <p:nvPr/>
        </p:nvSpPr>
        <p:spPr bwMode="auto">
          <a:xfrm>
            <a:off x="1705130" y="4467558"/>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17</a:t>
            </a:r>
          </a:p>
        </p:txBody>
      </p:sp>
      <p:sp>
        <p:nvSpPr>
          <p:cNvPr id="89" name="Text Box 687"/>
          <p:cNvSpPr txBox="1">
            <a:spLocks noChangeArrowheads="1"/>
          </p:cNvSpPr>
          <p:nvPr/>
        </p:nvSpPr>
        <p:spPr bwMode="auto">
          <a:xfrm>
            <a:off x="2720509" y="4459829"/>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18</a:t>
            </a:r>
          </a:p>
        </p:txBody>
      </p:sp>
      <p:sp>
        <p:nvSpPr>
          <p:cNvPr id="90" name="Text Box 688"/>
          <p:cNvSpPr txBox="1">
            <a:spLocks noChangeArrowheads="1"/>
          </p:cNvSpPr>
          <p:nvPr/>
        </p:nvSpPr>
        <p:spPr bwMode="auto">
          <a:xfrm>
            <a:off x="3742962" y="4443001"/>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19</a:t>
            </a:r>
          </a:p>
        </p:txBody>
      </p:sp>
      <p:sp>
        <p:nvSpPr>
          <p:cNvPr id="91" name="Text Box 689"/>
          <p:cNvSpPr txBox="1">
            <a:spLocks noChangeArrowheads="1"/>
          </p:cNvSpPr>
          <p:nvPr/>
        </p:nvSpPr>
        <p:spPr bwMode="auto">
          <a:xfrm>
            <a:off x="4865005" y="4419416"/>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20</a:t>
            </a:r>
          </a:p>
        </p:txBody>
      </p:sp>
      <p:sp>
        <p:nvSpPr>
          <p:cNvPr id="92" name="Text Box 690"/>
          <p:cNvSpPr txBox="1">
            <a:spLocks noChangeArrowheads="1"/>
          </p:cNvSpPr>
          <p:nvPr/>
        </p:nvSpPr>
        <p:spPr bwMode="auto">
          <a:xfrm>
            <a:off x="6024240" y="4419416"/>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21</a:t>
            </a:r>
          </a:p>
        </p:txBody>
      </p:sp>
      <p:sp>
        <p:nvSpPr>
          <p:cNvPr id="93" name="Text Box 691"/>
          <p:cNvSpPr txBox="1">
            <a:spLocks noChangeArrowheads="1"/>
          </p:cNvSpPr>
          <p:nvPr/>
        </p:nvSpPr>
        <p:spPr bwMode="auto">
          <a:xfrm>
            <a:off x="7278433" y="4467558"/>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22</a:t>
            </a:r>
          </a:p>
        </p:txBody>
      </p:sp>
      <p:sp>
        <p:nvSpPr>
          <p:cNvPr id="94" name="Text Box 692"/>
          <p:cNvSpPr txBox="1">
            <a:spLocks noChangeArrowheads="1"/>
          </p:cNvSpPr>
          <p:nvPr/>
        </p:nvSpPr>
        <p:spPr bwMode="auto">
          <a:xfrm>
            <a:off x="8423781" y="4397560"/>
            <a:ext cx="21590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400" b="0" dirty="0">
                <a:ea typeface="幼圆" panose="02010509060101010101" pitchFamily="49" charset="-122"/>
                <a:cs typeface="Arial" panose="020B0604020202020204" pitchFamily="34" charset="0"/>
              </a:rPr>
              <a:t>23</a:t>
            </a:r>
          </a:p>
        </p:txBody>
      </p:sp>
      <p:sp>
        <p:nvSpPr>
          <p:cNvPr id="97"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9559446" y="4599721"/>
            <a:ext cx="1994024" cy="737364"/>
          </a:xfrm>
          <a:prstGeom prst="wedgeRoundRectCallout">
            <a:avLst>
              <a:gd name="adj1" fmla="val -51442"/>
              <a:gd name="adj2" fmla="val 67057"/>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a:ea typeface="幼圆" panose="02010509060101010101" pitchFamily="49" charset="-122"/>
                <a:cs typeface="Arial" panose="020B0604020202020204" pitchFamily="34" charset="0"/>
              </a:rPr>
              <a:t>离根结点最近的答案结点。</a:t>
            </a: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en-US" altLang="zh-CN" sz="2000" dirty="0">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98" name="灯片编号占位符 3">
            <a:extLst>
              <a:ext uri="{FF2B5EF4-FFF2-40B4-BE49-F238E27FC236}">
                <a16:creationId xmlns:a16="http://schemas.microsoft.com/office/drawing/2014/main" id="{751B40FC-48E6-4ECC-8461-163D8845019F}"/>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23</a:t>
            </a:fld>
            <a:endParaRPr lang="en-US" altLang="zh-CN" dirty="0"/>
          </a:p>
        </p:txBody>
      </p:sp>
      <p:sp>
        <p:nvSpPr>
          <p:cNvPr id="100" name="矩形 99"/>
          <p:cNvSpPr/>
          <p:nvPr/>
        </p:nvSpPr>
        <p:spPr>
          <a:xfrm>
            <a:off x="290286" y="5777513"/>
            <a:ext cx="11566354" cy="830997"/>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能找到离根最近的答案</a:t>
            </a:r>
            <a:r>
              <a:rPr lang="zh-CN" altLang="en-US" sz="2400" dirty="0" smtClean="0">
                <a:solidFill>
                  <a:srgbClr val="FF0000"/>
                </a:solidFill>
                <a:latin typeface="幼圆" panose="02010509060101010101" pitchFamily="49" charset="-122"/>
                <a:ea typeface="幼圆" panose="02010509060101010101" pitchFamily="49" charset="-122"/>
              </a:rPr>
              <a:t>结点</a:t>
            </a:r>
            <a:r>
              <a:rPr lang="en-US" altLang="zh-CN" sz="2400" dirty="0" smtClean="0">
                <a:solidFill>
                  <a:srgbClr val="FF0000"/>
                </a:solidFill>
                <a:latin typeface="幼圆" panose="02010509060101010101" pitchFamily="49" charset="-122"/>
                <a:ea typeface="幼圆" panose="02010509060101010101" pitchFamily="49" charset="-122"/>
              </a:rPr>
              <a:t>,</a:t>
            </a:r>
            <a:r>
              <a:rPr lang="zh-CN" altLang="en-US" sz="2400" dirty="0" smtClean="0">
                <a:solidFill>
                  <a:srgbClr val="FF0000"/>
                </a:solidFill>
                <a:latin typeface="幼圆" panose="02010509060101010101" pitchFamily="49" charset="-122"/>
                <a:ea typeface="幼圆" panose="02010509060101010101" pitchFamily="49" charset="-122"/>
              </a:rPr>
              <a:t>不管</a:t>
            </a:r>
            <a:r>
              <a:rPr lang="zh-CN" altLang="en-US" sz="2400" dirty="0">
                <a:solidFill>
                  <a:srgbClr val="FF0000"/>
                </a:solidFill>
                <a:latin typeface="幼圆" panose="02010509060101010101" pitchFamily="49" charset="-122"/>
                <a:ea typeface="幼圆" panose="02010509060101010101" pitchFamily="49" charset="-122"/>
              </a:rPr>
              <a:t>开局如何（不关心问题的具体实例），总是按千篇一律的顺序移动。</a:t>
            </a:r>
          </a:p>
        </p:txBody>
      </p:sp>
      <p:sp>
        <p:nvSpPr>
          <p:cNvPr id="96" name="Rectangle 211"/>
          <p:cNvSpPr>
            <a:spLocks noChangeArrowheads="1"/>
          </p:cNvSpPr>
          <p:nvPr/>
        </p:nvSpPr>
        <p:spPr bwMode="auto">
          <a:xfrm>
            <a:off x="6693092" y="1775558"/>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9" name="Rectangle 211"/>
          <p:cNvSpPr>
            <a:spLocks noChangeArrowheads="1"/>
          </p:cNvSpPr>
          <p:nvPr/>
        </p:nvSpPr>
        <p:spPr bwMode="auto">
          <a:xfrm>
            <a:off x="5082589" y="3166354"/>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1" name="Rectangle 211"/>
          <p:cNvSpPr>
            <a:spLocks noChangeArrowheads="1"/>
          </p:cNvSpPr>
          <p:nvPr/>
        </p:nvSpPr>
        <p:spPr bwMode="auto">
          <a:xfrm>
            <a:off x="8340451" y="4591750"/>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extLst>
      <p:ext uri="{BB962C8B-B14F-4D97-AF65-F5344CB8AC3E}">
        <p14:creationId xmlns:p14="http://schemas.microsoft.com/office/powerpoint/2010/main" val="132798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4"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heel(4)">
                                      <p:cBhvr>
                                        <p:cTn id="59" dur="500"/>
                                        <p:tgtEl>
                                          <p:spTgt spid="13"/>
                                        </p:tgtEl>
                                      </p:cBhvr>
                                    </p:animEffect>
                                  </p:childTnLst>
                                </p:cTn>
                              </p:par>
                              <p:par>
                                <p:cTn id="60" presetID="21" presetClass="entr" presetSubtype="4"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heel(4)">
                                      <p:cBhvr>
                                        <p:cTn id="62" dur="500"/>
                                        <p:tgtEl>
                                          <p:spTgt spid="12"/>
                                        </p:tgtEl>
                                      </p:cBhvr>
                                    </p:animEffect>
                                  </p:childTnLst>
                                </p:cTn>
                              </p:par>
                              <p:par>
                                <p:cTn id="63" presetID="21" presetClass="entr" presetSubtype="4"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heel(4)">
                                      <p:cBhvr>
                                        <p:cTn id="65" dur="500"/>
                                        <p:tgtEl>
                                          <p:spTgt spid="38"/>
                                        </p:tgtEl>
                                      </p:cBhvr>
                                    </p:animEffect>
                                  </p:childTnLst>
                                </p:cTn>
                              </p:par>
                              <p:par>
                                <p:cTn id="66" presetID="21" presetClass="entr" presetSubtype="4" fill="hold" grpId="0"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heel(4)">
                                      <p:cBhvr>
                                        <p:cTn id="68" dur="500"/>
                                        <p:tgtEl>
                                          <p:spTgt spid="39"/>
                                        </p:tgtEl>
                                      </p:cBhvr>
                                    </p:animEffect>
                                  </p:childTnLst>
                                </p:cTn>
                              </p:par>
                              <p:par>
                                <p:cTn id="69" presetID="21" presetClass="entr" presetSubtype="4"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heel(4)">
                                      <p:cBhvr>
                                        <p:cTn id="71" dur="500"/>
                                        <p:tgtEl>
                                          <p:spTgt spid="46"/>
                                        </p:tgtEl>
                                      </p:cBhvr>
                                    </p:animEffect>
                                  </p:childTnLst>
                                </p:cTn>
                              </p:par>
                              <p:par>
                                <p:cTn id="72" presetID="21" presetClass="entr" presetSubtype="4"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wheel(4)">
                                      <p:cBhvr>
                                        <p:cTn id="74" dur="500"/>
                                        <p:tgtEl>
                                          <p:spTgt spid="45"/>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8" presetClass="entr" presetSubtype="16"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diamond(in)">
                                      <p:cBhvr>
                                        <p:cTn id="83" dur="500"/>
                                        <p:tgtEl>
                                          <p:spTgt spid="14"/>
                                        </p:tgtEl>
                                      </p:cBhvr>
                                    </p:animEffect>
                                  </p:childTnLst>
                                </p:cTn>
                              </p:par>
                              <p:par>
                                <p:cTn id="84" presetID="8" presetClass="entr" presetSubtype="16" fill="hold"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diamond(in)">
                                      <p:cBhvr>
                                        <p:cTn id="86" dur="500"/>
                                        <p:tgtEl>
                                          <p:spTgt spid="15"/>
                                        </p:tgtEl>
                                      </p:cBhvr>
                                    </p:animEffect>
                                  </p:childTnLst>
                                </p:cTn>
                              </p:par>
                              <p:par>
                                <p:cTn id="87" presetID="8" presetClass="entr" presetSubtype="16" fill="hold"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diamond(in)">
                                      <p:cBhvr>
                                        <p:cTn id="89" dur="500"/>
                                        <p:tgtEl>
                                          <p:spTgt spid="47"/>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amond(in)">
                                      <p:cBhvr>
                                        <p:cTn id="92" dur="500"/>
                                        <p:tgtEl>
                                          <p:spTgt spid="40"/>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amond(in)">
                                      <p:cBhvr>
                                        <p:cTn id="95" dur="500"/>
                                        <p:tgtEl>
                                          <p:spTgt spid="41"/>
                                        </p:tgtEl>
                                      </p:cBhvr>
                                    </p:animEffect>
                                  </p:childTnLst>
                                </p:cTn>
                              </p:par>
                              <p:par>
                                <p:cTn id="96" presetID="8" presetClass="entr" presetSubtype="16" fill="hold"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amond(in)">
                                      <p:cBhvr>
                                        <p:cTn id="98" dur="500"/>
                                        <p:tgtEl>
                                          <p:spTgt spid="48"/>
                                        </p:tgtEl>
                                      </p:cBhvr>
                                    </p:animEffect>
                                  </p:childTnLst>
                                </p:cTn>
                              </p:par>
                              <p:par>
                                <p:cTn id="99" presetID="8" presetClass="entr" presetSubtype="16"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diamond(in)">
                                      <p:cBhvr>
                                        <p:cTn id="101" dur="500"/>
                                        <p:tgtEl>
                                          <p:spTgt spid="49"/>
                                        </p:tgtEl>
                                      </p:cBhvr>
                                    </p:animEffect>
                                  </p:childTnLst>
                                </p:cTn>
                              </p:par>
                              <p:par>
                                <p:cTn id="102" presetID="8" presetClass="entr" presetSubtype="16" fill="hold" grpId="0"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diamond(in)">
                                      <p:cBhvr>
                                        <p:cTn id="104" dur="500"/>
                                        <p:tgtEl>
                                          <p:spTgt spid="42"/>
                                        </p:tgtEl>
                                      </p:cBhvr>
                                    </p:animEffect>
                                  </p:childTnLst>
                                </p:cTn>
                              </p:par>
                              <p:par>
                                <p:cTn id="105" presetID="8" presetClass="entr" presetSubtype="16" fill="hold" nodeType="with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diamond(in)">
                                      <p:cBhvr>
                                        <p:cTn id="107" dur="500"/>
                                        <p:tgtEl>
                                          <p:spTgt spid="16"/>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81"/>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2"/>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nodeType="click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box(in)">
                                      <p:cBhvr>
                                        <p:cTn id="118" dur="500"/>
                                        <p:tgtEl>
                                          <p:spTgt spid="17"/>
                                        </p:tgtEl>
                                      </p:cBhvr>
                                    </p:animEffect>
                                  </p:childTnLst>
                                </p:cTn>
                              </p:par>
                              <p:par>
                                <p:cTn id="119" presetID="4" presetClass="entr" presetSubtype="16" fill="hold" nodeType="with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box(in)">
                                      <p:cBhvr>
                                        <p:cTn id="121" dur="500"/>
                                        <p:tgtEl>
                                          <p:spTgt spid="19"/>
                                        </p:tgtEl>
                                      </p:cBhvr>
                                    </p:animEffect>
                                  </p:childTnLst>
                                </p:cTn>
                              </p:par>
                              <p:par>
                                <p:cTn id="122" presetID="4" presetClass="entr" presetSubtype="16" fill="hold"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box(in)">
                                      <p:cBhvr>
                                        <p:cTn id="124" dur="500"/>
                                        <p:tgtEl>
                                          <p:spTgt spid="50"/>
                                        </p:tgtEl>
                                      </p:cBhvr>
                                    </p:animEffect>
                                  </p:childTnLst>
                                </p:cTn>
                              </p:par>
                              <p:par>
                                <p:cTn id="125" presetID="4" presetClass="entr" presetSubtype="16" fill="hold"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box(in)">
                                      <p:cBhvr>
                                        <p:cTn id="127" dur="500"/>
                                        <p:tgtEl>
                                          <p:spTgt spid="51"/>
                                        </p:tgtEl>
                                      </p:cBhvr>
                                    </p:animEffect>
                                  </p:childTnLst>
                                </p:cTn>
                              </p:par>
                              <p:par>
                                <p:cTn id="128" presetID="4" presetClass="entr" presetSubtype="16" fill="hold" nodeType="with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box(in)">
                                      <p:cBhvr>
                                        <p:cTn id="130" dur="500"/>
                                        <p:tgtEl>
                                          <p:spTgt spid="52"/>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53"/>
                                        </p:tgtEl>
                                        <p:attrNameLst>
                                          <p:attrName>style.visibility</p:attrName>
                                        </p:attrNameLst>
                                      </p:cBhvr>
                                      <p:to>
                                        <p:strVal val="visible"/>
                                      </p:to>
                                    </p:set>
                                    <p:animEffect transition="in" filter="box(in)">
                                      <p:cBhvr>
                                        <p:cTn id="133" dur="500"/>
                                        <p:tgtEl>
                                          <p:spTgt spid="53"/>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box(in)">
                                      <p:cBhvr>
                                        <p:cTn id="136" dur="500"/>
                                        <p:tgtEl>
                                          <p:spTgt spid="54"/>
                                        </p:tgtEl>
                                      </p:cBhvr>
                                    </p:animEffect>
                                  </p:childTnLst>
                                </p:cTn>
                              </p:par>
                              <p:par>
                                <p:cTn id="137" presetID="4" presetClass="entr" presetSubtype="16" fill="hold" grpId="0" nodeType="withEffect">
                                  <p:stCondLst>
                                    <p:cond delay="0"/>
                                  </p:stCondLst>
                                  <p:childTnLst>
                                    <p:set>
                                      <p:cBhvr>
                                        <p:cTn id="138" dur="1" fill="hold">
                                          <p:stCondLst>
                                            <p:cond delay="0"/>
                                          </p:stCondLst>
                                        </p:cTn>
                                        <p:tgtEl>
                                          <p:spTgt spid="55"/>
                                        </p:tgtEl>
                                        <p:attrNameLst>
                                          <p:attrName>style.visibility</p:attrName>
                                        </p:attrNameLst>
                                      </p:cBhvr>
                                      <p:to>
                                        <p:strVal val="visible"/>
                                      </p:to>
                                    </p:set>
                                    <p:animEffect transition="in" filter="box(in)">
                                      <p:cBhvr>
                                        <p:cTn id="139" dur="500"/>
                                        <p:tgtEl>
                                          <p:spTgt spid="55"/>
                                        </p:tgtEl>
                                      </p:cBhvr>
                                    </p:animEffect>
                                  </p:childTnLst>
                                </p:cTn>
                              </p:par>
                              <p:par>
                                <p:cTn id="140" presetID="4" presetClass="entr" presetSubtype="16" fill="hold" nodeType="withEffect">
                                  <p:stCondLst>
                                    <p:cond delay="0"/>
                                  </p:stCondLst>
                                  <p:childTnLst>
                                    <p:set>
                                      <p:cBhvr>
                                        <p:cTn id="141" dur="1" fill="hold">
                                          <p:stCondLst>
                                            <p:cond delay="0"/>
                                          </p:stCondLst>
                                        </p:cTn>
                                        <p:tgtEl>
                                          <p:spTgt spid="18"/>
                                        </p:tgtEl>
                                        <p:attrNameLst>
                                          <p:attrName>style.visibility</p:attrName>
                                        </p:attrNameLst>
                                      </p:cBhvr>
                                      <p:to>
                                        <p:strVal val="visible"/>
                                      </p:to>
                                    </p:set>
                                    <p:animEffect transition="in" filter="box(in)">
                                      <p:cBhvr>
                                        <p:cTn id="142" dur="500"/>
                                        <p:tgtEl>
                                          <p:spTgt spid="18"/>
                                        </p:tgtEl>
                                      </p:cBhvr>
                                    </p:animEffect>
                                  </p:childTnLst>
                                </p:cTn>
                              </p:par>
                              <p:par>
                                <p:cTn id="143" presetID="1" presetClass="entr" presetSubtype="0" fill="hold" grpId="0" nodeType="withEffect">
                                  <p:stCondLst>
                                    <p:cond delay="0"/>
                                  </p:stCondLst>
                                  <p:childTnLst>
                                    <p:set>
                                      <p:cBhvr>
                                        <p:cTn id="144" dur="1" fill="hold">
                                          <p:stCondLst>
                                            <p:cond delay="0"/>
                                          </p:stCondLst>
                                        </p:cTn>
                                        <p:tgtEl>
                                          <p:spTgt spid="8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56"/>
                                        </p:tgtEl>
                                        <p:attrNameLst>
                                          <p:attrName>style.visibility</p:attrName>
                                        </p:attrNameLst>
                                      </p:cBhvr>
                                      <p:to>
                                        <p:strVal val="visible"/>
                                      </p:to>
                                    </p:set>
                                    <p:animEffect transition="in" filter="blinds(horizontal)">
                                      <p:cBhvr>
                                        <p:cTn id="153" dur="500"/>
                                        <p:tgtEl>
                                          <p:spTgt spid="56"/>
                                        </p:tgtEl>
                                      </p:cBhvr>
                                    </p:animEffect>
                                  </p:childTnLst>
                                </p:cTn>
                              </p:par>
                              <p:par>
                                <p:cTn id="154" presetID="3" presetClass="entr" presetSubtype="10" fill="hold" grpId="0" nodeType="with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blinds(horizontal)">
                                      <p:cBhvr>
                                        <p:cTn id="156" dur="500"/>
                                        <p:tgtEl>
                                          <p:spTgt spid="57"/>
                                        </p:tgtEl>
                                      </p:cBhvr>
                                    </p:animEffect>
                                  </p:childTnLst>
                                </p:cTn>
                              </p:par>
                              <p:par>
                                <p:cTn id="157" presetID="1" presetClass="entr" presetSubtype="0" fill="hold" nodeType="withEffect">
                                  <p:stCondLst>
                                    <p:cond delay="0"/>
                                  </p:stCondLst>
                                  <p:childTnLst>
                                    <p:set>
                                      <p:cBhvr>
                                        <p:cTn id="158" dur="1" fill="hold">
                                          <p:stCondLst>
                                            <p:cond delay="0"/>
                                          </p:stCondLst>
                                        </p:cTn>
                                        <p:tgtEl>
                                          <p:spTgt spid="2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5" presetClass="entr" presetSubtype="10" fill="hold" nodeType="clickEffect">
                                  <p:stCondLst>
                                    <p:cond delay="0"/>
                                  </p:stCondLst>
                                  <p:childTnLst>
                                    <p:set>
                                      <p:cBhvr>
                                        <p:cTn id="164" dur="1" fill="hold">
                                          <p:stCondLst>
                                            <p:cond delay="0"/>
                                          </p:stCondLst>
                                        </p:cTn>
                                        <p:tgtEl>
                                          <p:spTgt spid="22"/>
                                        </p:tgtEl>
                                        <p:attrNameLst>
                                          <p:attrName>style.visibility</p:attrName>
                                        </p:attrNameLst>
                                      </p:cBhvr>
                                      <p:to>
                                        <p:strVal val="visible"/>
                                      </p:to>
                                    </p:set>
                                    <p:animEffect transition="in" filter="checkerboard(across)">
                                      <p:cBhvr>
                                        <p:cTn id="165" dur="500"/>
                                        <p:tgtEl>
                                          <p:spTgt spid="22"/>
                                        </p:tgtEl>
                                      </p:cBhvr>
                                    </p:animEffect>
                                  </p:childTnLst>
                                </p:cTn>
                              </p:par>
                              <p:par>
                                <p:cTn id="166" presetID="5" presetClass="entr" presetSubtype="10" fill="hold" nodeType="withEffect">
                                  <p:stCondLst>
                                    <p:cond delay="0"/>
                                  </p:stCondLst>
                                  <p:childTnLst>
                                    <p:set>
                                      <p:cBhvr>
                                        <p:cTn id="167" dur="1" fill="hold">
                                          <p:stCondLst>
                                            <p:cond delay="0"/>
                                          </p:stCondLst>
                                        </p:cTn>
                                        <p:tgtEl>
                                          <p:spTgt spid="21"/>
                                        </p:tgtEl>
                                        <p:attrNameLst>
                                          <p:attrName>style.visibility</p:attrName>
                                        </p:attrNameLst>
                                      </p:cBhvr>
                                      <p:to>
                                        <p:strVal val="visible"/>
                                      </p:to>
                                    </p:set>
                                    <p:animEffect transition="in" filter="checkerboard(across)">
                                      <p:cBhvr>
                                        <p:cTn id="168" dur="500"/>
                                        <p:tgtEl>
                                          <p:spTgt spid="21"/>
                                        </p:tgtEl>
                                      </p:cBhvr>
                                    </p:animEffect>
                                  </p:childTnLst>
                                </p:cTn>
                              </p:par>
                              <p:par>
                                <p:cTn id="169" presetID="5" presetClass="entr" presetSubtype="10" fill="hold" nodeType="withEffect">
                                  <p:stCondLst>
                                    <p:cond delay="0"/>
                                  </p:stCondLst>
                                  <p:childTnLst>
                                    <p:set>
                                      <p:cBhvr>
                                        <p:cTn id="170" dur="1" fill="hold">
                                          <p:stCondLst>
                                            <p:cond delay="0"/>
                                          </p:stCondLst>
                                        </p:cTn>
                                        <p:tgtEl>
                                          <p:spTgt spid="59"/>
                                        </p:tgtEl>
                                        <p:attrNameLst>
                                          <p:attrName>style.visibility</p:attrName>
                                        </p:attrNameLst>
                                      </p:cBhvr>
                                      <p:to>
                                        <p:strVal val="visible"/>
                                      </p:to>
                                    </p:set>
                                    <p:animEffect transition="in" filter="checkerboard(across)">
                                      <p:cBhvr>
                                        <p:cTn id="171" dur="500"/>
                                        <p:tgtEl>
                                          <p:spTgt spid="59"/>
                                        </p:tgtEl>
                                      </p:cBhvr>
                                    </p:animEffect>
                                  </p:childTnLst>
                                </p:cTn>
                              </p:par>
                              <p:par>
                                <p:cTn id="172" presetID="5" presetClass="entr" presetSubtype="10" fill="hold"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checkerboard(across)">
                                      <p:cBhvr>
                                        <p:cTn id="174" dur="500"/>
                                        <p:tgtEl>
                                          <p:spTgt spid="58"/>
                                        </p:tgtEl>
                                      </p:cBhvr>
                                    </p:animEffect>
                                  </p:childTnLst>
                                </p:cTn>
                              </p:par>
                              <p:par>
                                <p:cTn id="175" presetID="5" presetClass="entr" presetSubtype="10" fill="hold" grpId="0" nodeType="withEffect">
                                  <p:stCondLst>
                                    <p:cond delay="0"/>
                                  </p:stCondLst>
                                  <p:childTnLst>
                                    <p:set>
                                      <p:cBhvr>
                                        <p:cTn id="176" dur="1" fill="hold">
                                          <p:stCondLst>
                                            <p:cond delay="0"/>
                                          </p:stCondLst>
                                        </p:cTn>
                                        <p:tgtEl>
                                          <p:spTgt spid="61"/>
                                        </p:tgtEl>
                                        <p:attrNameLst>
                                          <p:attrName>style.visibility</p:attrName>
                                        </p:attrNameLst>
                                      </p:cBhvr>
                                      <p:to>
                                        <p:strVal val="visible"/>
                                      </p:to>
                                    </p:set>
                                    <p:animEffect transition="in" filter="checkerboard(across)">
                                      <p:cBhvr>
                                        <p:cTn id="177" dur="500"/>
                                        <p:tgtEl>
                                          <p:spTgt spid="61"/>
                                        </p:tgtEl>
                                      </p:cBhvr>
                                    </p:animEffect>
                                  </p:childTnLst>
                                </p:cTn>
                              </p:par>
                              <p:par>
                                <p:cTn id="178" presetID="5" presetClass="entr" presetSubtype="10" fill="hold" grpId="0" nodeType="withEffect">
                                  <p:stCondLst>
                                    <p:cond delay="0"/>
                                  </p:stCondLst>
                                  <p:childTnLst>
                                    <p:set>
                                      <p:cBhvr>
                                        <p:cTn id="179" dur="1" fill="hold">
                                          <p:stCondLst>
                                            <p:cond delay="0"/>
                                          </p:stCondLst>
                                        </p:cTn>
                                        <p:tgtEl>
                                          <p:spTgt spid="62"/>
                                        </p:tgtEl>
                                        <p:attrNameLst>
                                          <p:attrName>style.visibility</p:attrName>
                                        </p:attrNameLst>
                                      </p:cBhvr>
                                      <p:to>
                                        <p:strVal val="visible"/>
                                      </p:to>
                                    </p:set>
                                    <p:animEffect transition="in" filter="checkerboard(across)">
                                      <p:cBhvr>
                                        <p:cTn id="180" dur="500"/>
                                        <p:tgtEl>
                                          <p:spTgt spid="62"/>
                                        </p:tgtEl>
                                      </p:cBhvr>
                                    </p:animEffect>
                                  </p:childTnLst>
                                </p:cTn>
                              </p:par>
                              <p:par>
                                <p:cTn id="181" presetID="1" presetClass="entr" presetSubtype="0" fill="hold" grpId="0" nodeType="withEffect">
                                  <p:stCondLst>
                                    <p:cond delay="0"/>
                                  </p:stCondLst>
                                  <p:childTnLst>
                                    <p:set>
                                      <p:cBhvr>
                                        <p:cTn id="182" dur="1" fill="hold">
                                          <p:stCondLst>
                                            <p:cond delay="0"/>
                                          </p:stCondLst>
                                        </p:cTn>
                                        <p:tgtEl>
                                          <p:spTgt spid="88"/>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8" presetClass="entr" presetSubtype="32" fill="hold" nodeType="click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diamond(out)">
                                      <p:cBhvr>
                                        <p:cTn id="189" dur="500"/>
                                        <p:tgtEl>
                                          <p:spTgt spid="23"/>
                                        </p:tgtEl>
                                      </p:cBhvr>
                                    </p:animEffect>
                                  </p:childTnLst>
                                </p:cTn>
                              </p:par>
                              <p:par>
                                <p:cTn id="190" presetID="8" presetClass="entr" presetSubtype="32" fill="hold" nodeType="withEffect">
                                  <p:stCondLst>
                                    <p:cond delay="0"/>
                                  </p:stCondLst>
                                  <p:childTnLst>
                                    <p:set>
                                      <p:cBhvr>
                                        <p:cTn id="191" dur="1" fill="hold">
                                          <p:stCondLst>
                                            <p:cond delay="0"/>
                                          </p:stCondLst>
                                        </p:cTn>
                                        <p:tgtEl>
                                          <p:spTgt spid="60"/>
                                        </p:tgtEl>
                                        <p:attrNameLst>
                                          <p:attrName>style.visibility</p:attrName>
                                        </p:attrNameLst>
                                      </p:cBhvr>
                                      <p:to>
                                        <p:strVal val="visible"/>
                                      </p:to>
                                    </p:set>
                                    <p:animEffect transition="in" filter="diamond(out)">
                                      <p:cBhvr>
                                        <p:cTn id="192" dur="500"/>
                                        <p:tgtEl>
                                          <p:spTgt spid="60"/>
                                        </p:tgtEl>
                                      </p:cBhvr>
                                    </p:animEffect>
                                  </p:childTnLst>
                                </p:cTn>
                              </p:par>
                              <p:par>
                                <p:cTn id="193" presetID="8" presetClass="entr" presetSubtype="32" fill="hold" grpId="0" nodeType="withEffect">
                                  <p:stCondLst>
                                    <p:cond delay="0"/>
                                  </p:stCondLst>
                                  <p:childTnLst>
                                    <p:set>
                                      <p:cBhvr>
                                        <p:cTn id="194" dur="1" fill="hold">
                                          <p:stCondLst>
                                            <p:cond delay="0"/>
                                          </p:stCondLst>
                                        </p:cTn>
                                        <p:tgtEl>
                                          <p:spTgt spid="63"/>
                                        </p:tgtEl>
                                        <p:attrNameLst>
                                          <p:attrName>style.visibility</p:attrName>
                                        </p:attrNameLst>
                                      </p:cBhvr>
                                      <p:to>
                                        <p:strVal val="visible"/>
                                      </p:to>
                                    </p:set>
                                    <p:animEffect transition="in" filter="diamond(out)">
                                      <p:cBhvr>
                                        <p:cTn id="195" dur="500"/>
                                        <p:tgtEl>
                                          <p:spTgt spid="63"/>
                                        </p:tgtEl>
                                      </p:cBhvr>
                                    </p:animEffect>
                                  </p:childTnLst>
                                </p:cTn>
                              </p:par>
                              <p:par>
                                <p:cTn id="196" presetID="1" presetClass="entr" presetSubtype="0" fill="hold" grpId="0" nodeType="withEffect">
                                  <p:stCondLst>
                                    <p:cond delay="0"/>
                                  </p:stCondLst>
                                  <p:childTnLst>
                                    <p:set>
                                      <p:cBhvr>
                                        <p:cTn id="197" dur="1" fill="hold">
                                          <p:stCondLst>
                                            <p:cond delay="0"/>
                                          </p:stCondLst>
                                        </p:cTn>
                                        <p:tgtEl>
                                          <p:spTgt spid="90"/>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4" presetClass="entr" presetSubtype="32" fill="hold" nodeType="clickEffect">
                                  <p:stCondLst>
                                    <p:cond delay="0"/>
                                  </p:stCondLst>
                                  <p:childTnLst>
                                    <p:set>
                                      <p:cBhvr>
                                        <p:cTn id="201" dur="1" fill="hold">
                                          <p:stCondLst>
                                            <p:cond delay="0"/>
                                          </p:stCondLst>
                                        </p:cTn>
                                        <p:tgtEl>
                                          <p:spTgt spid="25"/>
                                        </p:tgtEl>
                                        <p:attrNameLst>
                                          <p:attrName>style.visibility</p:attrName>
                                        </p:attrNameLst>
                                      </p:cBhvr>
                                      <p:to>
                                        <p:strVal val="visible"/>
                                      </p:to>
                                    </p:set>
                                    <p:animEffect transition="in" filter="box(out)">
                                      <p:cBhvr>
                                        <p:cTn id="202" dur="500"/>
                                        <p:tgtEl>
                                          <p:spTgt spid="25"/>
                                        </p:tgtEl>
                                      </p:cBhvr>
                                    </p:animEffect>
                                  </p:childTnLst>
                                </p:cTn>
                              </p:par>
                              <p:par>
                                <p:cTn id="203" presetID="4" presetClass="entr" presetSubtype="32" fill="hold" grpId="0" nodeType="withEffect">
                                  <p:stCondLst>
                                    <p:cond delay="0"/>
                                  </p:stCondLst>
                                  <p:childTnLst>
                                    <p:set>
                                      <p:cBhvr>
                                        <p:cTn id="204" dur="1" fill="hold">
                                          <p:stCondLst>
                                            <p:cond delay="0"/>
                                          </p:stCondLst>
                                        </p:cTn>
                                        <p:tgtEl>
                                          <p:spTgt spid="66"/>
                                        </p:tgtEl>
                                        <p:attrNameLst>
                                          <p:attrName>style.visibility</p:attrName>
                                        </p:attrNameLst>
                                      </p:cBhvr>
                                      <p:to>
                                        <p:strVal val="visible"/>
                                      </p:to>
                                    </p:set>
                                    <p:animEffect transition="in" filter="box(out)">
                                      <p:cBhvr>
                                        <p:cTn id="205" dur="500"/>
                                        <p:tgtEl>
                                          <p:spTgt spid="66"/>
                                        </p:tgtEl>
                                      </p:cBhvr>
                                    </p:animEffect>
                                  </p:childTnLst>
                                </p:cTn>
                              </p:par>
                              <p:par>
                                <p:cTn id="206" presetID="4" presetClass="entr" presetSubtype="32" fill="hold" nodeType="withEffect">
                                  <p:stCondLst>
                                    <p:cond delay="0"/>
                                  </p:stCondLst>
                                  <p:childTnLst>
                                    <p:set>
                                      <p:cBhvr>
                                        <p:cTn id="207" dur="1" fill="hold">
                                          <p:stCondLst>
                                            <p:cond delay="0"/>
                                          </p:stCondLst>
                                        </p:cTn>
                                        <p:tgtEl>
                                          <p:spTgt spid="64"/>
                                        </p:tgtEl>
                                        <p:attrNameLst>
                                          <p:attrName>style.visibility</p:attrName>
                                        </p:attrNameLst>
                                      </p:cBhvr>
                                      <p:to>
                                        <p:strVal val="visible"/>
                                      </p:to>
                                    </p:set>
                                    <p:animEffect transition="in" filter="box(out)">
                                      <p:cBhvr>
                                        <p:cTn id="208" dur="500"/>
                                        <p:tgtEl>
                                          <p:spTgt spid="64"/>
                                        </p:tgtEl>
                                      </p:cBhvr>
                                    </p:animEffect>
                                  </p:childTnLst>
                                </p:cTn>
                              </p:par>
                              <p:par>
                                <p:cTn id="209" presetID="4" presetClass="entr" presetSubtype="32" fill="hold" grpId="0" nodeType="withEffect">
                                  <p:stCondLst>
                                    <p:cond delay="0"/>
                                  </p:stCondLst>
                                  <p:childTnLst>
                                    <p:set>
                                      <p:cBhvr>
                                        <p:cTn id="210" dur="1" fill="hold">
                                          <p:stCondLst>
                                            <p:cond delay="0"/>
                                          </p:stCondLst>
                                        </p:cTn>
                                        <p:tgtEl>
                                          <p:spTgt spid="67"/>
                                        </p:tgtEl>
                                        <p:attrNameLst>
                                          <p:attrName>style.visibility</p:attrName>
                                        </p:attrNameLst>
                                      </p:cBhvr>
                                      <p:to>
                                        <p:strVal val="visible"/>
                                      </p:to>
                                    </p:set>
                                    <p:animEffect transition="in" filter="box(out)">
                                      <p:cBhvr>
                                        <p:cTn id="211" dur="500"/>
                                        <p:tgtEl>
                                          <p:spTgt spid="67"/>
                                        </p:tgtEl>
                                      </p:cBhvr>
                                    </p:animEffect>
                                  </p:childTnLst>
                                </p:cTn>
                              </p:par>
                              <p:par>
                                <p:cTn id="212" presetID="4" presetClass="entr" presetSubtype="32" fill="hold" nodeType="withEffect">
                                  <p:stCondLst>
                                    <p:cond delay="0"/>
                                  </p:stCondLst>
                                  <p:childTnLst>
                                    <p:set>
                                      <p:cBhvr>
                                        <p:cTn id="213" dur="1" fill="hold">
                                          <p:stCondLst>
                                            <p:cond delay="0"/>
                                          </p:stCondLst>
                                        </p:cTn>
                                        <p:tgtEl>
                                          <p:spTgt spid="65"/>
                                        </p:tgtEl>
                                        <p:attrNameLst>
                                          <p:attrName>style.visibility</p:attrName>
                                        </p:attrNameLst>
                                      </p:cBhvr>
                                      <p:to>
                                        <p:strVal val="visible"/>
                                      </p:to>
                                    </p:set>
                                    <p:animEffect transition="in" filter="box(out)">
                                      <p:cBhvr>
                                        <p:cTn id="214" dur="500"/>
                                        <p:tgtEl>
                                          <p:spTgt spid="65"/>
                                        </p:tgtEl>
                                      </p:cBhvr>
                                    </p:animEffect>
                                  </p:childTnLst>
                                </p:cTn>
                              </p:par>
                              <p:par>
                                <p:cTn id="215" presetID="4" presetClass="entr" presetSubtype="16" fill="hold" nodeType="withEffect">
                                  <p:stCondLst>
                                    <p:cond delay="0"/>
                                  </p:stCondLst>
                                  <p:childTnLst>
                                    <p:set>
                                      <p:cBhvr>
                                        <p:cTn id="216" dur="1" fill="hold">
                                          <p:stCondLst>
                                            <p:cond delay="0"/>
                                          </p:stCondLst>
                                        </p:cTn>
                                        <p:tgtEl>
                                          <p:spTgt spid="24"/>
                                        </p:tgtEl>
                                        <p:attrNameLst>
                                          <p:attrName>style.visibility</p:attrName>
                                        </p:attrNameLst>
                                      </p:cBhvr>
                                      <p:to>
                                        <p:strVal val="visible"/>
                                      </p:to>
                                    </p:set>
                                    <p:animEffect transition="in" filter="box(in)">
                                      <p:cBhvr>
                                        <p:cTn id="217" dur="500"/>
                                        <p:tgtEl>
                                          <p:spTgt spid="24"/>
                                        </p:tgtEl>
                                      </p:cBhvr>
                                    </p:animEffect>
                                  </p:childTnLst>
                                </p:cTn>
                              </p:par>
                              <p:par>
                                <p:cTn id="218" presetID="1" presetClass="entr" presetSubtype="0" fill="hold" grpId="0" nodeType="withEffect">
                                  <p:stCondLst>
                                    <p:cond delay="0"/>
                                  </p:stCondLst>
                                  <p:childTnLst>
                                    <p:set>
                                      <p:cBhvr>
                                        <p:cTn id="219" dur="1" fill="hold">
                                          <p:stCondLst>
                                            <p:cond delay="0"/>
                                          </p:stCondLst>
                                        </p:cTn>
                                        <p:tgtEl>
                                          <p:spTgt spid="91"/>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92"/>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8" presetClass="entr" presetSubtype="32" fill="hold" nodeType="clickEffect">
                                  <p:stCondLst>
                                    <p:cond delay="0"/>
                                  </p:stCondLst>
                                  <p:childTnLst>
                                    <p:set>
                                      <p:cBhvr>
                                        <p:cTn id="225" dur="1" fill="hold">
                                          <p:stCondLst>
                                            <p:cond delay="0"/>
                                          </p:stCondLst>
                                        </p:cTn>
                                        <p:tgtEl>
                                          <p:spTgt spid="27"/>
                                        </p:tgtEl>
                                        <p:attrNameLst>
                                          <p:attrName>style.visibility</p:attrName>
                                        </p:attrNameLst>
                                      </p:cBhvr>
                                      <p:to>
                                        <p:strVal val="visible"/>
                                      </p:to>
                                    </p:set>
                                    <p:animEffect transition="in" filter="diamond(out)">
                                      <p:cBhvr>
                                        <p:cTn id="226" dur="500"/>
                                        <p:tgtEl>
                                          <p:spTgt spid="27"/>
                                        </p:tgtEl>
                                      </p:cBhvr>
                                    </p:animEffect>
                                  </p:childTnLst>
                                </p:cTn>
                              </p:par>
                              <p:par>
                                <p:cTn id="227" presetID="8" presetClass="entr" presetSubtype="32" fill="hold" nodeType="with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amond(out)">
                                      <p:cBhvr>
                                        <p:cTn id="229" dur="500"/>
                                        <p:tgtEl>
                                          <p:spTgt spid="26"/>
                                        </p:tgtEl>
                                      </p:cBhvr>
                                    </p:animEffect>
                                  </p:childTnLst>
                                </p:cTn>
                              </p:par>
                              <p:par>
                                <p:cTn id="230" presetID="8" presetClass="entr" presetSubtype="32" fill="hold" grpId="0" nodeType="withEffect">
                                  <p:stCondLst>
                                    <p:cond delay="0"/>
                                  </p:stCondLst>
                                  <p:childTnLst>
                                    <p:set>
                                      <p:cBhvr>
                                        <p:cTn id="231" dur="1" fill="hold">
                                          <p:stCondLst>
                                            <p:cond delay="0"/>
                                          </p:stCondLst>
                                        </p:cTn>
                                        <p:tgtEl>
                                          <p:spTgt spid="70"/>
                                        </p:tgtEl>
                                        <p:attrNameLst>
                                          <p:attrName>style.visibility</p:attrName>
                                        </p:attrNameLst>
                                      </p:cBhvr>
                                      <p:to>
                                        <p:strVal val="visible"/>
                                      </p:to>
                                    </p:set>
                                    <p:animEffect transition="in" filter="diamond(out)">
                                      <p:cBhvr>
                                        <p:cTn id="232" dur="500"/>
                                        <p:tgtEl>
                                          <p:spTgt spid="70"/>
                                        </p:tgtEl>
                                      </p:cBhvr>
                                    </p:animEffect>
                                  </p:childTnLst>
                                </p:cTn>
                              </p:par>
                              <p:par>
                                <p:cTn id="233" presetID="8" presetClass="entr" presetSubtype="32" fill="hold" nodeType="withEffect">
                                  <p:stCondLst>
                                    <p:cond delay="0"/>
                                  </p:stCondLst>
                                  <p:childTnLst>
                                    <p:set>
                                      <p:cBhvr>
                                        <p:cTn id="234" dur="1" fill="hold">
                                          <p:stCondLst>
                                            <p:cond delay="0"/>
                                          </p:stCondLst>
                                        </p:cTn>
                                        <p:tgtEl>
                                          <p:spTgt spid="68"/>
                                        </p:tgtEl>
                                        <p:attrNameLst>
                                          <p:attrName>style.visibility</p:attrName>
                                        </p:attrNameLst>
                                      </p:cBhvr>
                                      <p:to>
                                        <p:strVal val="visible"/>
                                      </p:to>
                                    </p:set>
                                    <p:animEffect transition="in" filter="diamond(out)">
                                      <p:cBhvr>
                                        <p:cTn id="235" dur="500"/>
                                        <p:tgtEl>
                                          <p:spTgt spid="68"/>
                                        </p:tgtEl>
                                      </p:cBhvr>
                                    </p:animEffect>
                                  </p:childTnLst>
                                </p:cTn>
                              </p:par>
                              <p:par>
                                <p:cTn id="236" presetID="8" presetClass="entr" presetSubtype="32" fill="hold" nodeType="withEffect">
                                  <p:stCondLst>
                                    <p:cond delay="0"/>
                                  </p:stCondLst>
                                  <p:childTnLst>
                                    <p:set>
                                      <p:cBhvr>
                                        <p:cTn id="237" dur="1" fill="hold">
                                          <p:stCondLst>
                                            <p:cond delay="0"/>
                                          </p:stCondLst>
                                        </p:cTn>
                                        <p:tgtEl>
                                          <p:spTgt spid="69"/>
                                        </p:tgtEl>
                                        <p:attrNameLst>
                                          <p:attrName>style.visibility</p:attrName>
                                        </p:attrNameLst>
                                      </p:cBhvr>
                                      <p:to>
                                        <p:strVal val="visible"/>
                                      </p:to>
                                    </p:set>
                                    <p:animEffect transition="in" filter="diamond(out)">
                                      <p:cBhvr>
                                        <p:cTn id="238" dur="500"/>
                                        <p:tgtEl>
                                          <p:spTgt spid="69"/>
                                        </p:tgtEl>
                                      </p:cBhvr>
                                    </p:animEffect>
                                  </p:childTnLst>
                                </p:cTn>
                              </p:par>
                              <p:par>
                                <p:cTn id="239" presetID="8" presetClass="entr" presetSubtype="32" fill="hold" grpId="0" nodeType="withEffect">
                                  <p:stCondLst>
                                    <p:cond delay="0"/>
                                  </p:stCondLst>
                                  <p:childTnLst>
                                    <p:set>
                                      <p:cBhvr>
                                        <p:cTn id="240" dur="1" fill="hold">
                                          <p:stCondLst>
                                            <p:cond delay="0"/>
                                          </p:stCondLst>
                                        </p:cTn>
                                        <p:tgtEl>
                                          <p:spTgt spid="71"/>
                                        </p:tgtEl>
                                        <p:attrNameLst>
                                          <p:attrName>style.visibility</p:attrName>
                                        </p:attrNameLst>
                                      </p:cBhvr>
                                      <p:to>
                                        <p:strVal val="visible"/>
                                      </p:to>
                                    </p:set>
                                    <p:animEffect transition="in" filter="diamond(out)">
                                      <p:cBhvr>
                                        <p:cTn id="241" dur="500"/>
                                        <p:tgtEl>
                                          <p:spTgt spid="71"/>
                                        </p:tgtEl>
                                      </p:cBhvr>
                                    </p:animEffect>
                                  </p:childTnLst>
                                </p:cTn>
                              </p:par>
                              <p:par>
                                <p:cTn id="242" presetID="1" presetClass="entr" presetSubtype="0" fill="hold" grpId="0" nodeType="withEffect">
                                  <p:stCondLst>
                                    <p:cond delay="0"/>
                                  </p:stCondLst>
                                  <p:childTnLst>
                                    <p:set>
                                      <p:cBhvr>
                                        <p:cTn id="243" dur="1" fill="hold">
                                          <p:stCondLst>
                                            <p:cond delay="0"/>
                                          </p:stCondLst>
                                        </p:cTn>
                                        <p:tgtEl>
                                          <p:spTgt spid="9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94"/>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97"/>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grpId="0" nodeType="clickEffect">
                                  <p:stCondLst>
                                    <p:cond delay="0"/>
                                  </p:stCondLst>
                                  <p:childTnLst>
                                    <p:set>
                                      <p:cBhvr>
                                        <p:cTn id="257" dur="1" fill="hold">
                                          <p:stCondLst>
                                            <p:cond delay="0"/>
                                          </p:stCondLst>
                                        </p:cTn>
                                        <p:tgtEl>
                                          <p:spTgt spid="99"/>
                                        </p:tgtEl>
                                        <p:attrNameLst>
                                          <p:attrName>style.visibility</p:attrName>
                                        </p:attrNameLst>
                                      </p:cBhvr>
                                      <p:to>
                                        <p:strVal val="visible"/>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101"/>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grpId="0" nodeType="clickEffect">
                                  <p:stCondLst>
                                    <p:cond delay="0"/>
                                  </p:stCondLst>
                                  <p:childTnLst>
                                    <p:set>
                                      <p:cBhvr>
                                        <p:cTn id="265"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P spid="40" grpId="0"/>
      <p:bldP spid="41" grpId="0"/>
      <p:bldP spid="42" grpId="0"/>
      <p:bldP spid="53" grpId="0"/>
      <p:bldP spid="54" grpId="0"/>
      <p:bldP spid="55" grpId="0"/>
      <p:bldP spid="57" grpId="0"/>
      <p:bldP spid="61" grpId="0"/>
      <p:bldP spid="62" grpId="0"/>
      <p:bldP spid="63" grpId="0"/>
      <p:bldP spid="66" grpId="0"/>
      <p:bldP spid="67" grpId="0"/>
      <p:bldP spid="70" grpId="0"/>
      <p:bldP spid="71"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7" grpId="0" animBg="1"/>
      <p:bldP spid="100" grpId="0"/>
      <p:bldP spid="96" grpId="0" animBg="1"/>
      <p:bldP spid="99" grpId="0" animBg="1"/>
      <p:bldP spid="10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86" y="278106"/>
            <a:ext cx="3312368" cy="975914"/>
          </a:xfrm>
        </p:spPr>
        <p:txBody>
          <a:bodyPr/>
          <a:lstStyle/>
          <a:p>
            <a:r>
              <a:rPr lang="zh-CN" altLang="en-US" dirty="0" smtClean="0"/>
              <a:t>深度优先检索</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24</a:t>
            </a:fld>
            <a:endParaRPr lang="en-US" altLang="zh-CN"/>
          </a:p>
        </p:txBody>
      </p:sp>
      <p:graphicFrame>
        <p:nvGraphicFramePr>
          <p:cNvPr id="5" name="Group 570"/>
          <p:cNvGraphicFramePr>
            <a:graphicFrameLocks noGrp="1"/>
          </p:cNvGraphicFramePr>
          <p:nvPr>
            <p:extLst>
              <p:ext uri="{D42A27DB-BD31-4B8C-83A1-F6EECF244321}">
                <p14:modId xmlns:p14="http://schemas.microsoft.com/office/powerpoint/2010/main" val="3719546404"/>
              </p:ext>
            </p:extLst>
          </p:nvPr>
        </p:nvGraphicFramePr>
        <p:xfrm>
          <a:off x="783865" y="1732656"/>
          <a:ext cx="1090613" cy="987426"/>
        </p:xfrm>
        <a:graphic>
          <a:graphicData uri="http://schemas.openxmlformats.org/drawingml/2006/table">
            <a:tbl>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76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5</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mn-lt"/>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2476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9</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2460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13</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Text Box 32"/>
          <p:cNvSpPr txBox="1">
            <a:spLocks noChangeArrowheads="1"/>
          </p:cNvSpPr>
          <p:nvPr/>
        </p:nvSpPr>
        <p:spPr bwMode="auto">
          <a:xfrm>
            <a:off x="962809" y="1427463"/>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1</a:t>
            </a:r>
          </a:p>
        </p:txBody>
      </p:sp>
      <p:graphicFrame>
        <p:nvGraphicFramePr>
          <p:cNvPr id="7" name="Group 571"/>
          <p:cNvGraphicFramePr>
            <a:graphicFrameLocks noGrp="1"/>
          </p:cNvGraphicFramePr>
          <p:nvPr>
            <p:extLst>
              <p:ext uri="{D42A27DB-BD31-4B8C-83A1-F6EECF244321}">
                <p14:modId xmlns:p14="http://schemas.microsoft.com/office/powerpoint/2010/main" val="1338277980"/>
              </p:ext>
            </p:extLst>
          </p:nvPr>
        </p:nvGraphicFramePr>
        <p:xfrm>
          <a:off x="2567608" y="1742181"/>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3</a:t>
                      </a:r>
                      <a:endParaRPr kumimoji="0" lang="en-US"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13</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 Box 60"/>
          <p:cNvSpPr txBox="1">
            <a:spLocks noChangeArrowheads="1"/>
          </p:cNvSpPr>
          <p:nvPr/>
        </p:nvSpPr>
        <p:spPr bwMode="auto">
          <a:xfrm>
            <a:off x="2791161" y="1449611"/>
            <a:ext cx="1444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2</a:t>
            </a:r>
          </a:p>
        </p:txBody>
      </p:sp>
      <p:sp>
        <p:nvSpPr>
          <p:cNvPr id="9" name="Line 61"/>
          <p:cNvSpPr>
            <a:spLocks noChangeShapeType="1"/>
          </p:cNvSpPr>
          <p:nvPr/>
        </p:nvSpPr>
        <p:spPr bwMode="auto">
          <a:xfrm>
            <a:off x="1874477" y="2221605"/>
            <a:ext cx="712787"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10" name="Text Box 62"/>
          <p:cNvSpPr txBox="1">
            <a:spLocks noChangeArrowheads="1"/>
          </p:cNvSpPr>
          <p:nvPr/>
        </p:nvSpPr>
        <p:spPr bwMode="auto">
          <a:xfrm>
            <a:off x="2165970" y="1862307"/>
            <a:ext cx="350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graphicFrame>
        <p:nvGraphicFramePr>
          <p:cNvPr id="11" name="Group 572"/>
          <p:cNvGraphicFramePr>
            <a:graphicFrameLocks noGrp="1"/>
          </p:cNvGraphicFramePr>
          <p:nvPr>
            <p:extLst>
              <p:ext uri="{D42A27DB-BD31-4B8C-83A1-F6EECF244321}">
                <p14:modId xmlns:p14="http://schemas.microsoft.com/office/powerpoint/2010/main" val="3913801548"/>
              </p:ext>
            </p:extLst>
          </p:nvPr>
        </p:nvGraphicFramePr>
        <p:xfrm>
          <a:off x="4501331" y="1742181"/>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 Box 90"/>
          <p:cNvSpPr txBox="1">
            <a:spLocks noChangeArrowheads="1"/>
          </p:cNvSpPr>
          <p:nvPr/>
        </p:nvSpPr>
        <p:spPr bwMode="auto">
          <a:xfrm>
            <a:off x="4138952" y="1908473"/>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右</a:t>
            </a:r>
          </a:p>
        </p:txBody>
      </p:sp>
      <p:sp>
        <p:nvSpPr>
          <p:cNvPr id="13" name="Text Box 92"/>
          <p:cNvSpPr txBox="1">
            <a:spLocks noChangeArrowheads="1"/>
          </p:cNvSpPr>
          <p:nvPr/>
        </p:nvSpPr>
        <p:spPr bwMode="auto">
          <a:xfrm>
            <a:off x="4681029" y="1465040"/>
            <a:ext cx="1444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3</a:t>
            </a:r>
          </a:p>
        </p:txBody>
      </p:sp>
      <p:sp>
        <p:nvSpPr>
          <p:cNvPr id="14" name="Line 93"/>
          <p:cNvSpPr>
            <a:spLocks noChangeShapeType="1"/>
          </p:cNvSpPr>
          <p:nvPr/>
        </p:nvSpPr>
        <p:spPr bwMode="auto">
          <a:xfrm>
            <a:off x="3648808" y="2213548"/>
            <a:ext cx="849186" cy="12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graphicFrame>
        <p:nvGraphicFramePr>
          <p:cNvPr id="15" name="Group 573"/>
          <p:cNvGraphicFramePr>
            <a:graphicFrameLocks noGrp="1"/>
          </p:cNvGraphicFramePr>
          <p:nvPr>
            <p:extLst>
              <p:ext uri="{D42A27DB-BD31-4B8C-83A1-F6EECF244321}">
                <p14:modId xmlns:p14="http://schemas.microsoft.com/office/powerpoint/2010/main" val="2979728449"/>
              </p:ext>
            </p:extLst>
          </p:nvPr>
        </p:nvGraphicFramePr>
        <p:xfrm>
          <a:off x="6400527" y="1724718"/>
          <a:ext cx="1063625" cy="990601"/>
        </p:xfrm>
        <a:graphic>
          <a:graphicData uri="http://schemas.openxmlformats.org/drawingml/2006/table">
            <a:tbl>
              <a:tblPr>
                <a:tableStyleId>{5940675A-B579-460E-94D1-54222C63F5DA}</a:tableStyleId>
              </a:tblPr>
              <a:tblGrid>
                <a:gridCol w="244475">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93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939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1"/>
                  </a:ext>
                </a:extLst>
              </a:tr>
              <a:tr h="24780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99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Text Box 121"/>
          <p:cNvSpPr txBox="1">
            <a:spLocks noChangeArrowheads="1"/>
          </p:cNvSpPr>
          <p:nvPr/>
        </p:nvSpPr>
        <p:spPr bwMode="auto">
          <a:xfrm>
            <a:off x="6569599" y="1434404"/>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4</a:t>
            </a:r>
          </a:p>
        </p:txBody>
      </p:sp>
      <p:sp>
        <p:nvSpPr>
          <p:cNvPr id="17" name="Line 122"/>
          <p:cNvSpPr>
            <a:spLocks noChangeShapeType="1"/>
          </p:cNvSpPr>
          <p:nvPr/>
        </p:nvSpPr>
        <p:spPr bwMode="auto">
          <a:xfrm flipV="1">
            <a:off x="5579194" y="2221604"/>
            <a:ext cx="82133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graphicFrame>
        <p:nvGraphicFramePr>
          <p:cNvPr id="18" name="Group 581"/>
          <p:cNvGraphicFramePr>
            <a:graphicFrameLocks noGrp="1"/>
          </p:cNvGraphicFramePr>
          <p:nvPr>
            <p:extLst>
              <p:ext uri="{D42A27DB-BD31-4B8C-83A1-F6EECF244321}">
                <p14:modId xmlns:p14="http://schemas.microsoft.com/office/powerpoint/2010/main" val="3168508614"/>
              </p:ext>
            </p:extLst>
          </p:nvPr>
        </p:nvGraphicFramePr>
        <p:xfrm>
          <a:off x="10127866" y="3323127"/>
          <a:ext cx="1080702" cy="1052761"/>
        </p:xfrm>
        <a:graphic>
          <a:graphicData uri="http://schemas.openxmlformats.org/drawingml/2006/table">
            <a:tbl>
              <a:tblPr>
                <a:tableStyleId>{5940675A-B579-460E-94D1-54222C63F5DA}</a:tableStyleId>
              </a:tblPr>
              <a:tblGrid>
                <a:gridCol w="270175">
                  <a:extLst>
                    <a:ext uri="{9D8B030D-6E8A-4147-A177-3AD203B41FA5}">
                      <a16:colId xmlns:a16="http://schemas.microsoft.com/office/drawing/2014/main" val="20000"/>
                    </a:ext>
                  </a:extLst>
                </a:gridCol>
                <a:gridCol w="277766">
                  <a:extLst>
                    <a:ext uri="{9D8B030D-6E8A-4147-A177-3AD203B41FA5}">
                      <a16:colId xmlns:a16="http://schemas.microsoft.com/office/drawing/2014/main" val="20001"/>
                    </a:ext>
                  </a:extLst>
                </a:gridCol>
                <a:gridCol w="262586">
                  <a:extLst>
                    <a:ext uri="{9D8B030D-6E8A-4147-A177-3AD203B41FA5}">
                      <a16:colId xmlns:a16="http://schemas.microsoft.com/office/drawing/2014/main" val="20002"/>
                    </a:ext>
                  </a:extLst>
                </a:gridCol>
                <a:gridCol w="270175">
                  <a:extLst>
                    <a:ext uri="{9D8B030D-6E8A-4147-A177-3AD203B41FA5}">
                      <a16:colId xmlns:a16="http://schemas.microsoft.com/office/drawing/2014/main" val="20003"/>
                    </a:ext>
                  </a:extLst>
                </a:gridCol>
              </a:tblGrid>
              <a:tr h="26783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11</a:t>
                      </a:r>
                      <a:endParaRPr kumimoji="0" lang="en-US" altLang="zh-CN" sz="1600" b="1" i="0" u="none" strike="noStrike" cap="none" normalizeH="0" baseline="0" dirty="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319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1"/>
                  </a:ext>
                </a:extLst>
              </a:tr>
              <a:tr h="26009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6164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 name="Group 580"/>
          <p:cNvGraphicFramePr>
            <a:graphicFrameLocks noGrp="1"/>
          </p:cNvGraphicFramePr>
          <p:nvPr>
            <p:extLst>
              <p:ext uri="{D42A27DB-BD31-4B8C-83A1-F6EECF244321}">
                <p14:modId xmlns:p14="http://schemas.microsoft.com/office/powerpoint/2010/main" val="344147425"/>
              </p:ext>
            </p:extLst>
          </p:nvPr>
        </p:nvGraphicFramePr>
        <p:xfrm>
          <a:off x="8263917" y="3333803"/>
          <a:ext cx="1077962" cy="1032085"/>
        </p:xfrm>
        <a:graphic>
          <a:graphicData uri="http://schemas.openxmlformats.org/drawingml/2006/table">
            <a:tbl>
              <a:tblPr>
                <a:tableStyleId>{5940675A-B579-460E-94D1-54222C63F5DA}</a:tableStyleId>
              </a:tblPr>
              <a:tblGrid>
                <a:gridCol w="269491">
                  <a:extLst>
                    <a:ext uri="{9D8B030D-6E8A-4147-A177-3AD203B41FA5}">
                      <a16:colId xmlns:a16="http://schemas.microsoft.com/office/drawing/2014/main" val="20000"/>
                    </a:ext>
                  </a:extLst>
                </a:gridCol>
                <a:gridCol w="271013">
                  <a:extLst>
                    <a:ext uri="{9D8B030D-6E8A-4147-A177-3AD203B41FA5}">
                      <a16:colId xmlns:a16="http://schemas.microsoft.com/office/drawing/2014/main" val="20001"/>
                    </a:ext>
                  </a:extLst>
                </a:gridCol>
                <a:gridCol w="267968">
                  <a:extLst>
                    <a:ext uri="{9D8B030D-6E8A-4147-A177-3AD203B41FA5}">
                      <a16:colId xmlns:a16="http://schemas.microsoft.com/office/drawing/2014/main" val="20002"/>
                    </a:ext>
                  </a:extLst>
                </a:gridCol>
                <a:gridCol w="269490">
                  <a:extLst>
                    <a:ext uri="{9D8B030D-6E8A-4147-A177-3AD203B41FA5}">
                      <a16:colId xmlns:a16="http://schemas.microsoft.com/office/drawing/2014/main" val="20003"/>
                    </a:ext>
                  </a:extLst>
                </a:gridCol>
              </a:tblGrid>
              <a:tr h="26297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25636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636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5636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0" name="Group 579"/>
          <p:cNvGraphicFramePr>
            <a:graphicFrameLocks noGrp="1"/>
          </p:cNvGraphicFramePr>
          <p:nvPr>
            <p:extLst>
              <p:ext uri="{D42A27DB-BD31-4B8C-83A1-F6EECF244321}">
                <p14:modId xmlns:p14="http://schemas.microsoft.com/office/powerpoint/2010/main" val="1956152473"/>
              </p:ext>
            </p:extLst>
          </p:nvPr>
        </p:nvGraphicFramePr>
        <p:xfrm>
          <a:off x="6384422" y="3386841"/>
          <a:ext cx="1112783" cy="996511"/>
        </p:xfrm>
        <a:graphic>
          <a:graphicData uri="http://schemas.openxmlformats.org/drawingml/2006/table">
            <a:tbl>
              <a:tblPr>
                <a:tableStyleId>{5940675A-B579-460E-94D1-54222C63F5DA}</a:tableStyleId>
              </a:tblPr>
              <a:tblGrid>
                <a:gridCol w="278195">
                  <a:extLst>
                    <a:ext uri="{9D8B030D-6E8A-4147-A177-3AD203B41FA5}">
                      <a16:colId xmlns:a16="http://schemas.microsoft.com/office/drawing/2014/main" val="20000"/>
                    </a:ext>
                  </a:extLst>
                </a:gridCol>
                <a:gridCol w="279768">
                  <a:extLst>
                    <a:ext uri="{9D8B030D-6E8A-4147-A177-3AD203B41FA5}">
                      <a16:colId xmlns:a16="http://schemas.microsoft.com/office/drawing/2014/main" val="20001"/>
                    </a:ext>
                  </a:extLst>
                </a:gridCol>
                <a:gridCol w="276624">
                  <a:extLst>
                    <a:ext uri="{9D8B030D-6E8A-4147-A177-3AD203B41FA5}">
                      <a16:colId xmlns:a16="http://schemas.microsoft.com/office/drawing/2014/main" val="20002"/>
                    </a:ext>
                  </a:extLst>
                </a:gridCol>
                <a:gridCol w="278196">
                  <a:extLst>
                    <a:ext uri="{9D8B030D-6E8A-4147-A177-3AD203B41FA5}">
                      <a16:colId xmlns:a16="http://schemas.microsoft.com/office/drawing/2014/main" val="20003"/>
                    </a:ext>
                  </a:extLst>
                </a:gridCol>
              </a:tblGrid>
              <a:tr h="23260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1" i="0" u="none" strike="noStrike" cap="none" normalizeH="0" baseline="0" dirty="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5593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29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81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1" name="Group 578"/>
          <p:cNvGraphicFramePr>
            <a:graphicFrameLocks noGrp="1"/>
          </p:cNvGraphicFramePr>
          <p:nvPr>
            <p:extLst>
              <p:ext uri="{D42A27DB-BD31-4B8C-83A1-F6EECF244321}">
                <p14:modId xmlns:p14="http://schemas.microsoft.com/office/powerpoint/2010/main" val="635456149"/>
              </p:ext>
            </p:extLst>
          </p:nvPr>
        </p:nvGraphicFramePr>
        <p:xfrm>
          <a:off x="4479161" y="3401134"/>
          <a:ext cx="1112727" cy="1002907"/>
        </p:xfrm>
        <a:graphic>
          <a:graphicData uri="http://schemas.openxmlformats.org/drawingml/2006/table">
            <a:tbl>
              <a:tblPr>
                <a:tableStyleId>{5940675A-B579-460E-94D1-54222C63F5DA}</a:tableStyleId>
              </a:tblPr>
              <a:tblGrid>
                <a:gridCol w="278582">
                  <a:extLst>
                    <a:ext uri="{9D8B030D-6E8A-4147-A177-3AD203B41FA5}">
                      <a16:colId xmlns:a16="http://schemas.microsoft.com/office/drawing/2014/main" val="20000"/>
                    </a:ext>
                  </a:extLst>
                </a:gridCol>
                <a:gridCol w="278582">
                  <a:extLst>
                    <a:ext uri="{9D8B030D-6E8A-4147-A177-3AD203B41FA5}">
                      <a16:colId xmlns:a16="http://schemas.microsoft.com/office/drawing/2014/main" val="20001"/>
                    </a:ext>
                  </a:extLst>
                </a:gridCol>
                <a:gridCol w="276981">
                  <a:extLst>
                    <a:ext uri="{9D8B030D-6E8A-4147-A177-3AD203B41FA5}">
                      <a16:colId xmlns:a16="http://schemas.microsoft.com/office/drawing/2014/main" val="20002"/>
                    </a:ext>
                  </a:extLst>
                </a:gridCol>
                <a:gridCol w="278582">
                  <a:extLst>
                    <a:ext uri="{9D8B030D-6E8A-4147-A177-3AD203B41FA5}">
                      <a16:colId xmlns:a16="http://schemas.microsoft.com/office/drawing/2014/main" val="20003"/>
                    </a:ext>
                  </a:extLst>
                </a:gridCol>
              </a:tblGrid>
              <a:tr h="24156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5837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56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09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2" name="Group 577"/>
          <p:cNvGraphicFramePr>
            <a:graphicFrameLocks noGrp="1"/>
          </p:cNvGraphicFramePr>
          <p:nvPr>
            <p:extLst>
              <p:ext uri="{D42A27DB-BD31-4B8C-83A1-F6EECF244321}">
                <p14:modId xmlns:p14="http://schemas.microsoft.com/office/powerpoint/2010/main" val="1857417079"/>
              </p:ext>
            </p:extLst>
          </p:nvPr>
        </p:nvGraphicFramePr>
        <p:xfrm>
          <a:off x="2545495" y="3381686"/>
          <a:ext cx="1103313" cy="1049203"/>
        </p:xfrm>
        <a:graphic>
          <a:graphicData uri="http://schemas.openxmlformats.org/drawingml/2006/table">
            <a:tbl>
              <a:tblPr>
                <a:tableStyleId>{5940675A-B579-460E-94D1-54222C63F5DA}</a:tableStyleId>
              </a:tblPr>
              <a:tblGrid>
                <a:gridCol w="276225">
                  <a:extLst>
                    <a:ext uri="{9D8B030D-6E8A-4147-A177-3AD203B41FA5}">
                      <a16:colId xmlns:a16="http://schemas.microsoft.com/office/drawing/2014/main" val="20000"/>
                    </a:ext>
                  </a:extLst>
                </a:gridCol>
                <a:gridCol w="276225">
                  <a:extLst>
                    <a:ext uri="{9D8B030D-6E8A-4147-A177-3AD203B41FA5}">
                      <a16:colId xmlns:a16="http://schemas.microsoft.com/office/drawing/2014/main" val="20001"/>
                    </a:ext>
                  </a:extLst>
                </a:gridCol>
                <a:gridCol w="265113">
                  <a:extLst>
                    <a:ext uri="{9D8B030D-6E8A-4147-A177-3AD203B41FA5}">
                      <a16:colId xmlns:a16="http://schemas.microsoft.com/office/drawing/2014/main" val="20002"/>
                    </a:ext>
                  </a:extLst>
                </a:gridCol>
                <a:gridCol w="285750">
                  <a:extLst>
                    <a:ext uri="{9D8B030D-6E8A-4147-A177-3AD203B41FA5}">
                      <a16:colId xmlns:a16="http://schemas.microsoft.com/office/drawing/2014/main" val="20003"/>
                    </a:ext>
                  </a:extLst>
                </a:gridCol>
              </a:tblGrid>
              <a:tr h="25921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538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623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623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3" name="Group 576"/>
          <p:cNvGraphicFramePr>
            <a:graphicFrameLocks noGrp="1"/>
          </p:cNvGraphicFramePr>
          <p:nvPr>
            <p:extLst>
              <p:ext uri="{D42A27DB-BD31-4B8C-83A1-F6EECF244321}">
                <p14:modId xmlns:p14="http://schemas.microsoft.com/office/powerpoint/2010/main" val="3909251166"/>
              </p:ext>
            </p:extLst>
          </p:nvPr>
        </p:nvGraphicFramePr>
        <p:xfrm>
          <a:off x="796927" y="3398858"/>
          <a:ext cx="1077551" cy="1038254"/>
        </p:xfrm>
        <a:graphic>
          <a:graphicData uri="http://schemas.openxmlformats.org/drawingml/2006/table">
            <a:tbl>
              <a:tblPr>
                <a:tableStyleId>{5940675A-B579-460E-94D1-54222C63F5DA}</a:tableStyleId>
              </a:tblPr>
              <a:tblGrid>
                <a:gridCol w="269010">
                  <a:extLst>
                    <a:ext uri="{9D8B030D-6E8A-4147-A177-3AD203B41FA5}">
                      <a16:colId xmlns:a16="http://schemas.microsoft.com/office/drawing/2014/main" val="20000"/>
                    </a:ext>
                  </a:extLst>
                </a:gridCol>
                <a:gridCol w="272032">
                  <a:extLst>
                    <a:ext uri="{9D8B030D-6E8A-4147-A177-3AD203B41FA5}">
                      <a16:colId xmlns:a16="http://schemas.microsoft.com/office/drawing/2014/main" val="20001"/>
                    </a:ext>
                  </a:extLst>
                </a:gridCol>
                <a:gridCol w="267499">
                  <a:extLst>
                    <a:ext uri="{9D8B030D-6E8A-4147-A177-3AD203B41FA5}">
                      <a16:colId xmlns:a16="http://schemas.microsoft.com/office/drawing/2014/main" val="20002"/>
                    </a:ext>
                  </a:extLst>
                </a:gridCol>
                <a:gridCol w="269010">
                  <a:extLst>
                    <a:ext uri="{9D8B030D-6E8A-4147-A177-3AD203B41FA5}">
                      <a16:colId xmlns:a16="http://schemas.microsoft.com/office/drawing/2014/main" val="20003"/>
                    </a:ext>
                  </a:extLst>
                </a:gridCol>
              </a:tblGrid>
              <a:tr h="25651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626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6261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5651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15</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4" name="Group 574"/>
          <p:cNvGraphicFramePr>
            <a:graphicFrameLocks noGrp="1"/>
          </p:cNvGraphicFramePr>
          <p:nvPr>
            <p:extLst>
              <p:ext uri="{D42A27DB-BD31-4B8C-83A1-F6EECF244321}">
                <p14:modId xmlns:p14="http://schemas.microsoft.com/office/powerpoint/2010/main" val="4265811996"/>
              </p:ext>
            </p:extLst>
          </p:nvPr>
        </p:nvGraphicFramePr>
        <p:xfrm>
          <a:off x="8248873" y="1734026"/>
          <a:ext cx="1064664" cy="980278"/>
        </p:xfrm>
        <a:graphic>
          <a:graphicData uri="http://schemas.openxmlformats.org/drawingml/2006/table">
            <a:tbl>
              <a:tblPr>
                <a:tableStyleId>{5940675A-B579-460E-94D1-54222C63F5DA}</a:tableStyleId>
              </a:tblPr>
              <a:tblGrid>
                <a:gridCol w="266933">
                  <a:extLst>
                    <a:ext uri="{9D8B030D-6E8A-4147-A177-3AD203B41FA5}">
                      <a16:colId xmlns:a16="http://schemas.microsoft.com/office/drawing/2014/main" val="20000"/>
                    </a:ext>
                  </a:extLst>
                </a:gridCol>
                <a:gridCol w="266933">
                  <a:extLst>
                    <a:ext uri="{9D8B030D-6E8A-4147-A177-3AD203B41FA5}">
                      <a16:colId xmlns:a16="http://schemas.microsoft.com/office/drawing/2014/main" val="20001"/>
                    </a:ext>
                  </a:extLst>
                </a:gridCol>
                <a:gridCol w="263865">
                  <a:extLst>
                    <a:ext uri="{9D8B030D-6E8A-4147-A177-3AD203B41FA5}">
                      <a16:colId xmlns:a16="http://schemas.microsoft.com/office/drawing/2014/main" val="20002"/>
                    </a:ext>
                  </a:extLst>
                </a:gridCol>
                <a:gridCol w="266933">
                  <a:extLst>
                    <a:ext uri="{9D8B030D-6E8A-4147-A177-3AD203B41FA5}">
                      <a16:colId xmlns:a16="http://schemas.microsoft.com/office/drawing/2014/main" val="20003"/>
                    </a:ext>
                  </a:extLst>
                </a:gridCol>
              </a:tblGrid>
              <a:tr h="2447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61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47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2"/>
                  </a:ext>
                </a:extLst>
              </a:tr>
              <a:tr h="24470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6" name="Text Box 489"/>
          <p:cNvSpPr txBox="1">
            <a:spLocks noChangeArrowheads="1"/>
          </p:cNvSpPr>
          <p:nvPr/>
        </p:nvSpPr>
        <p:spPr bwMode="auto">
          <a:xfrm>
            <a:off x="6049416" y="1947415"/>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27" name="Text Box 490"/>
          <p:cNvSpPr txBox="1">
            <a:spLocks noChangeArrowheads="1"/>
          </p:cNvSpPr>
          <p:nvPr/>
        </p:nvSpPr>
        <p:spPr bwMode="auto">
          <a:xfrm>
            <a:off x="9696400" y="1908473"/>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28" name="Text Box 491"/>
          <p:cNvSpPr txBox="1">
            <a:spLocks noChangeArrowheads="1"/>
          </p:cNvSpPr>
          <p:nvPr/>
        </p:nvSpPr>
        <p:spPr bwMode="auto">
          <a:xfrm>
            <a:off x="8615748" y="1447657"/>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zh-CN"/>
            </a:defPPr>
            <a:lvl1pPr algn="ctr">
              <a:spcBef>
                <a:spcPct val="50000"/>
              </a:spcBef>
              <a:buClrTx/>
              <a:buSzTx/>
              <a:buFontTx/>
              <a:buNone/>
              <a:defRPr kumimoji="1" sz="2000" b="0">
                <a:latin typeface="Arial" panose="020B0604020202020204" pitchFamily="34" charset="0"/>
                <a:ea typeface="宋体" panose="02010600030101010101" pitchFamily="2"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5</a:t>
            </a:r>
          </a:p>
        </p:txBody>
      </p:sp>
      <p:graphicFrame>
        <p:nvGraphicFramePr>
          <p:cNvPr id="29" name="Group 575"/>
          <p:cNvGraphicFramePr>
            <a:graphicFrameLocks noGrp="1"/>
          </p:cNvGraphicFramePr>
          <p:nvPr>
            <p:extLst>
              <p:ext uri="{D42A27DB-BD31-4B8C-83A1-F6EECF244321}">
                <p14:modId xmlns:p14="http://schemas.microsoft.com/office/powerpoint/2010/main" val="1622044692"/>
              </p:ext>
            </p:extLst>
          </p:nvPr>
        </p:nvGraphicFramePr>
        <p:xfrm>
          <a:off x="10106810" y="1700809"/>
          <a:ext cx="1056702" cy="992134"/>
        </p:xfrm>
        <a:graphic>
          <a:graphicData uri="http://schemas.openxmlformats.org/drawingml/2006/table">
            <a:tbl>
              <a:tblPr>
                <a:tableStyleId>{5940675A-B579-460E-94D1-54222C63F5DA}</a:tableStyleId>
              </a:tblPr>
              <a:tblGrid>
                <a:gridCol w="265300">
                  <a:extLst>
                    <a:ext uri="{9D8B030D-6E8A-4147-A177-3AD203B41FA5}">
                      <a16:colId xmlns:a16="http://schemas.microsoft.com/office/drawing/2014/main" val="20000"/>
                    </a:ext>
                  </a:extLst>
                </a:gridCol>
                <a:gridCol w="263801">
                  <a:extLst>
                    <a:ext uri="{9D8B030D-6E8A-4147-A177-3AD203B41FA5}">
                      <a16:colId xmlns:a16="http://schemas.microsoft.com/office/drawing/2014/main" val="20001"/>
                    </a:ext>
                  </a:extLst>
                </a:gridCol>
                <a:gridCol w="265299">
                  <a:extLst>
                    <a:ext uri="{9D8B030D-6E8A-4147-A177-3AD203B41FA5}">
                      <a16:colId xmlns:a16="http://schemas.microsoft.com/office/drawing/2014/main" val="20002"/>
                    </a:ext>
                  </a:extLst>
                </a:gridCol>
                <a:gridCol w="262302">
                  <a:extLst>
                    <a:ext uri="{9D8B030D-6E8A-4147-A177-3AD203B41FA5}">
                      <a16:colId xmlns:a16="http://schemas.microsoft.com/office/drawing/2014/main" val="20003"/>
                    </a:ext>
                  </a:extLst>
                </a:gridCol>
              </a:tblGrid>
              <a:tr h="2271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992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992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844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30" name="Text Box 519"/>
          <p:cNvSpPr txBox="1">
            <a:spLocks noChangeArrowheads="1"/>
          </p:cNvSpPr>
          <p:nvPr/>
        </p:nvSpPr>
        <p:spPr bwMode="auto">
          <a:xfrm>
            <a:off x="7859805" y="1925485"/>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31" name="Text Box 520"/>
          <p:cNvSpPr txBox="1">
            <a:spLocks noChangeArrowheads="1"/>
          </p:cNvSpPr>
          <p:nvPr/>
        </p:nvSpPr>
        <p:spPr bwMode="auto">
          <a:xfrm>
            <a:off x="10382421" y="1385785"/>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6</a:t>
            </a:r>
          </a:p>
        </p:txBody>
      </p:sp>
      <p:sp>
        <p:nvSpPr>
          <p:cNvPr id="32" name="Line 521"/>
          <p:cNvSpPr>
            <a:spLocks noChangeShapeType="1"/>
          </p:cNvSpPr>
          <p:nvPr/>
        </p:nvSpPr>
        <p:spPr bwMode="auto">
          <a:xfrm flipV="1">
            <a:off x="9325719" y="2221604"/>
            <a:ext cx="772539" cy="476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3" name="Line 525"/>
          <p:cNvSpPr>
            <a:spLocks noChangeShapeType="1"/>
          </p:cNvSpPr>
          <p:nvPr/>
        </p:nvSpPr>
        <p:spPr bwMode="auto">
          <a:xfrm flipV="1">
            <a:off x="1833899" y="3917515"/>
            <a:ext cx="711596" cy="4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34" name="Text Box 526"/>
          <p:cNvSpPr txBox="1">
            <a:spLocks noChangeArrowheads="1"/>
          </p:cNvSpPr>
          <p:nvPr/>
        </p:nvSpPr>
        <p:spPr bwMode="auto">
          <a:xfrm>
            <a:off x="1449462" y="3074671"/>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左</a:t>
            </a:r>
          </a:p>
        </p:txBody>
      </p:sp>
      <p:sp>
        <p:nvSpPr>
          <p:cNvPr id="35" name="Text Box 528"/>
          <p:cNvSpPr txBox="1">
            <a:spLocks noChangeArrowheads="1"/>
          </p:cNvSpPr>
          <p:nvPr/>
        </p:nvSpPr>
        <p:spPr bwMode="auto">
          <a:xfrm>
            <a:off x="999321" y="3127262"/>
            <a:ext cx="2159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7</a:t>
            </a:r>
          </a:p>
        </p:txBody>
      </p:sp>
      <p:sp>
        <p:nvSpPr>
          <p:cNvPr id="36" name="Line 531"/>
          <p:cNvSpPr>
            <a:spLocks noChangeShapeType="1"/>
          </p:cNvSpPr>
          <p:nvPr/>
        </p:nvSpPr>
        <p:spPr bwMode="auto">
          <a:xfrm>
            <a:off x="3648808" y="3902588"/>
            <a:ext cx="830353" cy="3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37" name="Text Box 535"/>
          <p:cNvSpPr txBox="1">
            <a:spLocks noChangeArrowheads="1"/>
          </p:cNvSpPr>
          <p:nvPr/>
        </p:nvSpPr>
        <p:spPr bwMode="auto">
          <a:xfrm>
            <a:off x="2782772" y="3073954"/>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8</a:t>
            </a:r>
          </a:p>
        </p:txBody>
      </p:sp>
      <p:sp>
        <p:nvSpPr>
          <p:cNvPr id="38" name="Text Box 536"/>
          <p:cNvSpPr txBox="1">
            <a:spLocks noChangeArrowheads="1"/>
          </p:cNvSpPr>
          <p:nvPr/>
        </p:nvSpPr>
        <p:spPr bwMode="auto">
          <a:xfrm>
            <a:off x="2222395" y="3546108"/>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sp>
        <p:nvSpPr>
          <p:cNvPr id="40" name="Text Box 540"/>
          <p:cNvSpPr txBox="1">
            <a:spLocks noChangeArrowheads="1"/>
          </p:cNvSpPr>
          <p:nvPr/>
        </p:nvSpPr>
        <p:spPr bwMode="auto">
          <a:xfrm>
            <a:off x="4693270" y="3090059"/>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9</a:t>
            </a:r>
          </a:p>
        </p:txBody>
      </p:sp>
      <p:sp>
        <p:nvSpPr>
          <p:cNvPr id="41" name="Text Box 541"/>
          <p:cNvSpPr txBox="1">
            <a:spLocks noChangeArrowheads="1"/>
          </p:cNvSpPr>
          <p:nvPr/>
        </p:nvSpPr>
        <p:spPr bwMode="auto">
          <a:xfrm>
            <a:off x="4114628" y="3537876"/>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sp>
        <p:nvSpPr>
          <p:cNvPr id="42" name="Line 545"/>
          <p:cNvSpPr>
            <a:spLocks noChangeShapeType="1"/>
          </p:cNvSpPr>
          <p:nvPr/>
        </p:nvSpPr>
        <p:spPr bwMode="auto">
          <a:xfrm flipV="1">
            <a:off x="5606493" y="3891820"/>
            <a:ext cx="776341" cy="111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3" name="Text Box 547"/>
          <p:cNvSpPr txBox="1">
            <a:spLocks noChangeArrowheads="1"/>
          </p:cNvSpPr>
          <p:nvPr/>
        </p:nvSpPr>
        <p:spPr bwMode="auto">
          <a:xfrm>
            <a:off x="6037534" y="3508136"/>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上</a:t>
            </a:r>
          </a:p>
        </p:txBody>
      </p:sp>
      <p:sp>
        <p:nvSpPr>
          <p:cNvPr id="44" name="Text Box 548"/>
          <p:cNvSpPr txBox="1">
            <a:spLocks noChangeArrowheads="1"/>
          </p:cNvSpPr>
          <p:nvPr/>
        </p:nvSpPr>
        <p:spPr bwMode="auto">
          <a:xfrm>
            <a:off x="6478593" y="3080871"/>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10</a:t>
            </a:r>
          </a:p>
        </p:txBody>
      </p:sp>
      <p:sp>
        <p:nvSpPr>
          <p:cNvPr id="45" name="Line 556"/>
          <p:cNvSpPr>
            <a:spLocks noChangeShapeType="1"/>
          </p:cNvSpPr>
          <p:nvPr/>
        </p:nvSpPr>
        <p:spPr bwMode="auto">
          <a:xfrm flipV="1">
            <a:off x="7464151" y="3881701"/>
            <a:ext cx="784721" cy="339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6" name="Text Box 557"/>
          <p:cNvSpPr txBox="1">
            <a:spLocks noChangeArrowheads="1"/>
          </p:cNvSpPr>
          <p:nvPr/>
        </p:nvSpPr>
        <p:spPr bwMode="auto">
          <a:xfrm>
            <a:off x="7955782" y="3513160"/>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右</a:t>
            </a:r>
          </a:p>
        </p:txBody>
      </p:sp>
      <p:sp>
        <p:nvSpPr>
          <p:cNvPr id="47" name="Text Box 558"/>
          <p:cNvSpPr txBox="1">
            <a:spLocks noChangeArrowheads="1"/>
          </p:cNvSpPr>
          <p:nvPr/>
        </p:nvSpPr>
        <p:spPr bwMode="auto">
          <a:xfrm>
            <a:off x="8342543" y="3054035"/>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11</a:t>
            </a:r>
          </a:p>
        </p:txBody>
      </p:sp>
      <p:sp>
        <p:nvSpPr>
          <p:cNvPr id="48" name="Line 561"/>
          <p:cNvSpPr>
            <a:spLocks noChangeShapeType="1"/>
          </p:cNvSpPr>
          <p:nvPr/>
        </p:nvSpPr>
        <p:spPr bwMode="auto">
          <a:xfrm>
            <a:off x="9341879" y="3869582"/>
            <a:ext cx="764931" cy="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9" name="Text Box 562"/>
          <p:cNvSpPr txBox="1">
            <a:spLocks noChangeArrowheads="1"/>
          </p:cNvSpPr>
          <p:nvPr/>
        </p:nvSpPr>
        <p:spPr bwMode="auto">
          <a:xfrm>
            <a:off x="9793488" y="3519967"/>
            <a:ext cx="2159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下</a:t>
            </a:r>
          </a:p>
        </p:txBody>
      </p:sp>
      <p:sp>
        <p:nvSpPr>
          <p:cNvPr id="50" name="Text Box 564"/>
          <p:cNvSpPr txBox="1">
            <a:spLocks noChangeArrowheads="1"/>
          </p:cNvSpPr>
          <p:nvPr/>
        </p:nvSpPr>
        <p:spPr bwMode="auto">
          <a:xfrm>
            <a:off x="10655747" y="3042553"/>
            <a:ext cx="342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12</a:t>
            </a:r>
          </a:p>
        </p:txBody>
      </p:sp>
      <p:sp>
        <p:nvSpPr>
          <p:cNvPr id="52" name="矩形 51"/>
          <p:cNvSpPr/>
          <p:nvPr/>
        </p:nvSpPr>
        <p:spPr>
          <a:xfrm>
            <a:off x="796927" y="4933668"/>
            <a:ext cx="10411641" cy="830997"/>
          </a:xfrm>
          <a:prstGeom prst="rect">
            <a:avLst/>
          </a:prstGeom>
        </p:spPr>
        <p:txBody>
          <a:bodyPr wrap="square">
            <a:spAutoFit/>
          </a:bodyPr>
          <a:lstStyle/>
          <a:p>
            <a:r>
              <a:rPr lang="zh-CN" altLang="en-US" sz="2400" dirty="0">
                <a:solidFill>
                  <a:srgbClr val="FF0000"/>
                </a:solidFill>
                <a:latin typeface="幼圆" panose="02010509060101010101" pitchFamily="49" charset="-122"/>
                <a:ea typeface="幼圆" panose="02010509060101010101" pitchFamily="49" charset="-122"/>
              </a:rPr>
              <a:t>不管开局如何（不关心问题的具体实例），总是采取由根开始的最左路径，呆板而盲目。搜索过程中有可能远离目标。</a:t>
            </a:r>
          </a:p>
        </p:txBody>
      </p:sp>
      <p:sp>
        <p:nvSpPr>
          <p:cNvPr id="67" name="Line 521"/>
          <p:cNvSpPr>
            <a:spLocks noChangeShapeType="1"/>
          </p:cNvSpPr>
          <p:nvPr/>
        </p:nvSpPr>
        <p:spPr bwMode="auto">
          <a:xfrm>
            <a:off x="7464151" y="2221605"/>
            <a:ext cx="78472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cxnSp>
        <p:nvCxnSpPr>
          <p:cNvPr id="68" name="AutoShape 538"/>
          <p:cNvCxnSpPr>
            <a:cxnSpLocks noChangeShapeType="1"/>
          </p:cNvCxnSpPr>
          <p:nvPr/>
        </p:nvCxnSpPr>
        <p:spPr bwMode="auto">
          <a:xfrm rot="10800000" flipV="1">
            <a:off x="1352335" y="2708922"/>
            <a:ext cx="9282826" cy="690226"/>
          </a:xfrm>
          <a:prstGeom prst="bentConnector4">
            <a:avLst>
              <a:gd name="adj1" fmla="val 72"/>
              <a:gd name="adj2" fmla="val 51594"/>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6530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32383" y="273581"/>
            <a:ext cx="8229600" cy="1063625"/>
          </a:xfrm>
        </p:spPr>
        <p:txBody>
          <a:bodyPr/>
          <a:lstStyle/>
          <a:p>
            <a:pPr eaLnBrk="1" hangingPunct="1"/>
            <a:r>
              <a:rPr lang="en-US" altLang="zh-CN" dirty="0" smtClean="0"/>
              <a:t>LC-</a:t>
            </a:r>
            <a:r>
              <a:rPr lang="zh-CN" altLang="en-US" dirty="0" smtClean="0"/>
              <a:t>检索</a:t>
            </a:r>
            <a:endParaRPr lang="zh-CN" altLang="en-US" dirty="0"/>
          </a:p>
        </p:txBody>
      </p:sp>
      <p:sp>
        <p:nvSpPr>
          <p:cNvPr id="81923" name="Rectangle 3"/>
          <p:cNvSpPr>
            <a:spLocks noGrp="1" noChangeArrowheads="1"/>
          </p:cNvSpPr>
          <p:nvPr>
            <p:ph type="body" idx="1"/>
          </p:nvPr>
        </p:nvSpPr>
        <p:spPr>
          <a:xfrm>
            <a:off x="732383" y="1491480"/>
            <a:ext cx="10152892" cy="2520280"/>
          </a:xfrm>
        </p:spPr>
        <p:txBody>
          <a:bodyPr>
            <a:normAutofit/>
          </a:bodyPr>
          <a:lstStyle/>
          <a:p>
            <a:r>
              <a:rPr lang="en-US" altLang="zh-CN" sz="2400" dirty="0" smtClean="0"/>
              <a:t>15</a:t>
            </a:r>
            <a:r>
              <a:rPr lang="zh-CN" altLang="en-US" sz="2400" dirty="0"/>
              <a:t>谜问题的</a:t>
            </a:r>
            <a:r>
              <a:rPr lang="en-US" altLang="zh-CN" sz="2400" dirty="0"/>
              <a:t>c(X)</a:t>
            </a:r>
            <a:r>
              <a:rPr lang="zh-CN" altLang="en-US" sz="2400" dirty="0"/>
              <a:t>和</a:t>
            </a:r>
            <a:r>
              <a:rPr lang="en-US" altLang="zh-CN" sz="2400" dirty="0" smtClean="0"/>
              <a:t>ĉ(X)</a:t>
            </a:r>
            <a:r>
              <a:rPr lang="zh-CN" altLang="en-US" sz="2400" dirty="0" smtClean="0"/>
              <a:t>定义</a:t>
            </a:r>
            <a:endParaRPr lang="en-US" altLang="zh-CN" sz="2400" dirty="0" smtClean="0"/>
          </a:p>
          <a:p>
            <a:pPr lvl="1"/>
            <a:r>
              <a:rPr lang="zh-CN" altLang="en-US" dirty="0" smtClean="0"/>
              <a:t>定义</a:t>
            </a:r>
            <a:r>
              <a:rPr lang="en-US" altLang="zh-CN" dirty="0" smtClean="0"/>
              <a:t>c(X)</a:t>
            </a:r>
            <a:r>
              <a:rPr lang="zh-CN" altLang="en-US" dirty="0" smtClean="0"/>
              <a:t>：从初始排列到达</a:t>
            </a:r>
            <a:r>
              <a:rPr lang="zh-CN" altLang="en-US" dirty="0"/>
              <a:t>目标</a:t>
            </a:r>
            <a:r>
              <a:rPr lang="zh-CN" altLang="en-US" dirty="0" smtClean="0"/>
              <a:t>排列时，</a:t>
            </a:r>
            <a:r>
              <a:rPr lang="zh-CN" altLang="en-US" dirty="0"/>
              <a:t>棋牌</a:t>
            </a:r>
            <a:r>
              <a:rPr lang="zh-CN" altLang="en-US" dirty="0" smtClean="0">
                <a:solidFill>
                  <a:srgbClr val="FF0000"/>
                </a:solidFill>
              </a:rPr>
              <a:t>最少</a:t>
            </a:r>
            <a:r>
              <a:rPr lang="zh-CN" altLang="en-US" dirty="0" smtClean="0"/>
              <a:t>移动次数</a:t>
            </a:r>
            <a:endParaRPr lang="en-US" altLang="zh-CN" dirty="0" smtClean="0"/>
          </a:p>
          <a:p>
            <a:pPr lvl="1"/>
            <a:r>
              <a:rPr lang="zh-CN" altLang="en-US" dirty="0" smtClean="0"/>
              <a:t>基于</a:t>
            </a:r>
            <a:r>
              <a:rPr lang="en-US" altLang="zh-CN" dirty="0" smtClean="0"/>
              <a:t>c</a:t>
            </a:r>
            <a:r>
              <a:rPr lang="zh-CN" altLang="en-US" dirty="0" smtClean="0"/>
              <a:t>定义</a:t>
            </a:r>
            <a:r>
              <a:rPr lang="en-US" altLang="zh-CN" dirty="0"/>
              <a:t>ĉ(X)</a:t>
            </a:r>
            <a:r>
              <a:rPr lang="zh-CN" altLang="en-US" dirty="0" smtClean="0"/>
              <a:t>：</a:t>
            </a:r>
            <a:r>
              <a:rPr lang="en-US" altLang="zh-CN" dirty="0"/>
              <a:t>ĉ(X)=f(X)+ĝ(X</a:t>
            </a:r>
            <a:r>
              <a:rPr lang="en-US" altLang="zh-CN" dirty="0" smtClean="0"/>
              <a:t>)</a:t>
            </a:r>
            <a:endParaRPr lang="zh-CN" altLang="en-US" dirty="0"/>
          </a:p>
          <a:p>
            <a:pPr lvl="2"/>
            <a:r>
              <a:rPr lang="en-US" altLang="zh-CN" dirty="0"/>
              <a:t>f(X</a:t>
            </a:r>
            <a:r>
              <a:rPr lang="en-US" altLang="zh-CN" dirty="0" smtClean="0"/>
              <a:t>)</a:t>
            </a:r>
            <a:r>
              <a:rPr lang="zh-CN" altLang="en-US" dirty="0" smtClean="0"/>
              <a:t>：从初始排列到</a:t>
            </a:r>
            <a:r>
              <a:rPr lang="en-US" altLang="zh-CN" dirty="0" smtClean="0"/>
              <a:t>X</a:t>
            </a:r>
            <a:r>
              <a:rPr lang="zh-CN" altLang="en-US" dirty="0" smtClean="0"/>
              <a:t>时，棋牌已经移动的次数</a:t>
            </a:r>
            <a:endParaRPr lang="en-US" altLang="zh-CN" dirty="0"/>
          </a:p>
          <a:p>
            <a:pPr lvl="2"/>
            <a:r>
              <a:rPr lang="en-US" altLang="zh-CN" dirty="0" smtClean="0"/>
              <a:t>ĝ(X)</a:t>
            </a:r>
            <a:r>
              <a:rPr lang="zh-CN" altLang="en-US" dirty="0" smtClean="0"/>
              <a:t>：</a:t>
            </a:r>
            <a:r>
              <a:rPr lang="zh-CN" altLang="en-US" dirty="0"/>
              <a:t>不在其目标位置的非空白棋牌</a:t>
            </a:r>
            <a:r>
              <a:rPr lang="zh-CN" altLang="en-US" dirty="0" smtClean="0"/>
              <a:t>数目</a:t>
            </a:r>
            <a:endParaRPr lang="zh-CN" altLang="en-US" dirty="0"/>
          </a:p>
        </p:txBody>
      </p:sp>
      <p:sp>
        <p:nvSpPr>
          <p:cNvPr id="1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25</a:t>
            </a:fld>
            <a:endParaRPr lang="en-US" altLang="zh-CN"/>
          </a:p>
        </p:txBody>
      </p:sp>
      <p:sp>
        <p:nvSpPr>
          <p:cNvPr id="2" name="文本框 1"/>
          <p:cNvSpPr txBox="1"/>
          <p:nvPr/>
        </p:nvSpPr>
        <p:spPr>
          <a:xfrm>
            <a:off x="1364247" y="4983776"/>
            <a:ext cx="5256583" cy="830997"/>
          </a:xfrm>
          <a:prstGeom prst="rect">
            <a:avLst/>
          </a:prstGeom>
          <a:noFill/>
        </p:spPr>
        <p:txBody>
          <a:bodyPr wrap="square" rtlCol="0">
            <a:spAutoFit/>
          </a:bodyPr>
          <a:lstStyle/>
          <a:p>
            <a:r>
              <a:rPr lang="zh-CN" altLang="en-US" sz="2400" dirty="0" smtClean="0">
                <a:latin typeface="Arial" panose="020B0604020202020204" pitchFamily="34" charset="0"/>
                <a:ea typeface="幼圆" panose="02010509060101010101" pitchFamily="49" charset="-122"/>
                <a:cs typeface="Arial" panose="020B0604020202020204" pitchFamily="34" charset="0"/>
              </a:rPr>
              <a:t>例如：右图</a:t>
            </a:r>
            <a:r>
              <a:rPr lang="en-US" altLang="zh-CN" sz="2400" dirty="0" smtClean="0">
                <a:latin typeface="Arial" panose="020B0604020202020204" pitchFamily="34" charset="0"/>
                <a:ea typeface="幼圆" panose="02010509060101010101" pitchFamily="49" charset="-122"/>
                <a:cs typeface="Arial" panose="020B0604020202020204" pitchFamily="34" charset="0"/>
              </a:rPr>
              <a:t>(a)</a:t>
            </a:r>
            <a:r>
              <a:rPr lang="zh-CN" altLang="en-US" sz="2400" dirty="0" smtClean="0">
                <a:latin typeface="Arial" panose="020B0604020202020204" pitchFamily="34" charset="0"/>
                <a:ea typeface="幼圆" panose="02010509060101010101" pitchFamily="49" charset="-122"/>
                <a:cs typeface="Arial" panose="020B0604020202020204" pitchFamily="34" charset="0"/>
              </a:rPr>
              <a:t>中，不在目标位置的非空白棋牌有</a:t>
            </a:r>
            <a:r>
              <a:rPr lang="en-US" altLang="zh-CN" sz="2400" dirty="0" smtClean="0">
                <a:latin typeface="Arial" panose="020B0604020202020204" pitchFamily="34" charset="0"/>
                <a:ea typeface="幼圆" panose="02010509060101010101" pitchFamily="49" charset="-122"/>
                <a:cs typeface="Arial" panose="020B0604020202020204" pitchFamily="34" charset="0"/>
              </a:rPr>
              <a:t>{7,11,12}</a:t>
            </a:r>
            <a:r>
              <a:rPr lang="zh-CN" altLang="en-US" sz="2400" dirty="0" smtClean="0">
                <a:latin typeface="Arial" panose="020B0604020202020204" pitchFamily="34" charset="0"/>
                <a:ea typeface="幼圆" panose="02010509060101010101" pitchFamily="49" charset="-122"/>
                <a:cs typeface="Arial" panose="020B0604020202020204" pitchFamily="34" charset="0"/>
              </a:rPr>
              <a:t>，所以</a:t>
            </a:r>
            <a:r>
              <a:rPr lang="en-US" altLang="zh-CN" sz="2400" dirty="0" smtClean="0">
                <a:latin typeface="Arial" panose="020B0604020202020204" pitchFamily="34" charset="0"/>
                <a:ea typeface="幼圆" panose="02010509060101010101" pitchFamily="49" charset="-122"/>
                <a:cs typeface="Arial" panose="020B0604020202020204" pitchFamily="34" charset="0"/>
              </a:rPr>
              <a:t>ĝ(X)=3</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graphicFrame>
        <p:nvGraphicFramePr>
          <p:cNvPr id="11" name="Group 68">
            <a:extLst>
              <a:ext uri="{FF2B5EF4-FFF2-40B4-BE49-F238E27FC236}">
                <a16:creationId xmlns:a16="http://schemas.microsoft.com/office/drawing/2014/main" id="{D4C52087-E997-45C8-994D-522D31364DF9}"/>
              </a:ext>
            </a:extLst>
          </p:cNvPr>
          <p:cNvGraphicFramePr>
            <a:graphicFrameLocks/>
          </p:cNvGraphicFramePr>
          <p:nvPr>
            <p:extLst>
              <p:ext uri="{D42A27DB-BD31-4B8C-83A1-F6EECF244321}">
                <p14:modId xmlns:p14="http://schemas.microsoft.com/office/powerpoint/2010/main" val="1875018471"/>
              </p:ext>
            </p:extLst>
          </p:nvPr>
        </p:nvGraphicFramePr>
        <p:xfrm>
          <a:off x="8953717" y="4300219"/>
          <a:ext cx="1561573" cy="1504981"/>
        </p:xfrm>
        <a:graphic>
          <a:graphicData uri="http://schemas.openxmlformats.org/drawingml/2006/table">
            <a:tbl>
              <a:tblPr/>
              <a:tblGrid>
                <a:gridCol w="390721">
                  <a:extLst>
                    <a:ext uri="{9D8B030D-6E8A-4147-A177-3AD203B41FA5}">
                      <a16:colId xmlns:a16="http://schemas.microsoft.com/office/drawing/2014/main" val="20000"/>
                    </a:ext>
                  </a:extLst>
                </a:gridCol>
                <a:gridCol w="390721">
                  <a:extLst>
                    <a:ext uri="{9D8B030D-6E8A-4147-A177-3AD203B41FA5}">
                      <a16:colId xmlns:a16="http://schemas.microsoft.com/office/drawing/2014/main" val="20001"/>
                    </a:ext>
                  </a:extLst>
                </a:gridCol>
                <a:gridCol w="389410">
                  <a:extLst>
                    <a:ext uri="{9D8B030D-6E8A-4147-A177-3AD203B41FA5}">
                      <a16:colId xmlns:a16="http://schemas.microsoft.com/office/drawing/2014/main" val="20002"/>
                    </a:ext>
                  </a:extLst>
                </a:gridCol>
                <a:gridCol w="390721">
                  <a:extLst>
                    <a:ext uri="{9D8B030D-6E8A-4147-A177-3AD203B41FA5}">
                      <a16:colId xmlns:a16="http://schemas.microsoft.com/office/drawing/2014/main" val="20003"/>
                    </a:ext>
                  </a:extLst>
                </a:gridCol>
              </a:tblGrid>
              <a:tr h="3748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7629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5</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6</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7</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8</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7629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9</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10</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775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L="0" marR="0" marT="0" marB="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L="0" marR="0" marT="0" marB="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15" name="Text Box 71">
            <a:extLst>
              <a:ext uri="{FF2B5EF4-FFF2-40B4-BE49-F238E27FC236}">
                <a16:creationId xmlns:a16="http://schemas.microsoft.com/office/drawing/2014/main" id="{A3D841B9-1457-4C99-B291-425B41337C74}"/>
              </a:ext>
            </a:extLst>
          </p:cNvPr>
          <p:cNvSpPr txBox="1">
            <a:spLocks noChangeArrowheads="1"/>
          </p:cNvSpPr>
          <p:nvPr/>
        </p:nvSpPr>
        <p:spPr bwMode="auto">
          <a:xfrm>
            <a:off x="9480376" y="5805201"/>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(b)</a:t>
            </a:r>
          </a:p>
        </p:txBody>
      </p:sp>
      <p:graphicFrame>
        <p:nvGraphicFramePr>
          <p:cNvPr id="12" name="Group 725"/>
          <p:cNvGraphicFramePr>
            <a:graphicFrameLocks noGrp="1"/>
          </p:cNvGraphicFramePr>
          <p:nvPr>
            <p:extLst>
              <p:ext uri="{D42A27DB-BD31-4B8C-83A1-F6EECF244321}">
                <p14:modId xmlns:p14="http://schemas.microsoft.com/office/powerpoint/2010/main" val="4100674630"/>
              </p:ext>
            </p:extLst>
          </p:nvPr>
        </p:nvGraphicFramePr>
        <p:xfrm>
          <a:off x="6946289" y="4309793"/>
          <a:ext cx="1649104" cy="1504980"/>
        </p:xfrm>
        <a:graphic>
          <a:graphicData uri="http://schemas.openxmlformats.org/drawingml/2006/table">
            <a:tbl>
              <a:tblPr>
                <a:tableStyleId>{5940675A-B579-460E-94D1-54222C63F5DA}</a:tableStyleId>
              </a:tblPr>
              <a:tblGrid>
                <a:gridCol w="412876">
                  <a:extLst>
                    <a:ext uri="{9D8B030D-6E8A-4147-A177-3AD203B41FA5}">
                      <a16:colId xmlns:a16="http://schemas.microsoft.com/office/drawing/2014/main" val="20000"/>
                    </a:ext>
                  </a:extLst>
                </a:gridCol>
                <a:gridCol w="412876">
                  <a:extLst>
                    <a:ext uri="{9D8B030D-6E8A-4147-A177-3AD203B41FA5}">
                      <a16:colId xmlns:a16="http://schemas.microsoft.com/office/drawing/2014/main" val="20001"/>
                    </a:ext>
                  </a:extLst>
                </a:gridCol>
                <a:gridCol w="410476">
                  <a:extLst>
                    <a:ext uri="{9D8B030D-6E8A-4147-A177-3AD203B41FA5}">
                      <a16:colId xmlns:a16="http://schemas.microsoft.com/office/drawing/2014/main" val="20002"/>
                    </a:ext>
                  </a:extLst>
                </a:gridCol>
                <a:gridCol w="412876">
                  <a:extLst>
                    <a:ext uri="{9D8B030D-6E8A-4147-A177-3AD203B41FA5}">
                      <a16:colId xmlns:a16="http://schemas.microsoft.com/office/drawing/2014/main" val="20003"/>
                    </a:ext>
                  </a:extLst>
                </a:gridCol>
              </a:tblGrid>
              <a:tr h="376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6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6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9</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7</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11</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6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13</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a:ln>
                            <a:noFill/>
                          </a:ln>
                          <a:effectLst/>
                          <a:latin typeface="Arial" panose="020B0604020202020204" pitchFamily="34" charset="0"/>
                          <a:cs typeface="Arial" panose="020B0604020202020204" pitchFamily="34" charset="0"/>
                        </a:rPr>
                        <a:t>14</a:t>
                      </a:r>
                      <a:endPar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effectLst/>
                          <a:latin typeface="Arial" panose="020B0604020202020204" pitchFamily="34" charset="0"/>
                          <a:cs typeface="Arial" panose="020B0604020202020204" pitchFamily="34" charset="0"/>
                        </a:rPr>
                        <a:t>15</a:t>
                      </a: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u="none" strike="noStrike" cap="none" normalizeH="0" baseline="0" dirty="0">
                          <a:ln>
                            <a:noFill/>
                          </a:ln>
                          <a:solidFill>
                            <a:srgbClr val="FF0000"/>
                          </a:solidFill>
                          <a:effectLst/>
                          <a:latin typeface="Arial" panose="020B0604020202020204" pitchFamily="34" charset="0"/>
                          <a:cs typeface="Arial" panose="020B0604020202020204" pitchFamily="34" charset="0"/>
                        </a:rPr>
                        <a:t>12</a:t>
                      </a: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Text Box 60">
            <a:extLst>
              <a:ext uri="{FF2B5EF4-FFF2-40B4-BE49-F238E27FC236}">
                <a16:creationId xmlns:a16="http://schemas.microsoft.com/office/drawing/2014/main" id="{4DDAD8FE-BE7B-47B9-8817-9E5D879EE861}"/>
              </a:ext>
            </a:extLst>
          </p:cNvPr>
          <p:cNvSpPr txBox="1">
            <a:spLocks noChangeArrowheads="1"/>
          </p:cNvSpPr>
          <p:nvPr/>
        </p:nvSpPr>
        <p:spPr bwMode="auto">
          <a:xfrm>
            <a:off x="7546984" y="5805200"/>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(a)</a:t>
            </a:r>
            <a:endParaRPr lang="en-US" altLang="zh-CN" sz="2000" b="0" dirty="0"/>
          </a:p>
        </p:txBody>
      </p:sp>
    </p:spTree>
    <p:extLst>
      <p:ext uri="{BB962C8B-B14F-4D97-AF65-F5344CB8AC3E}">
        <p14:creationId xmlns:p14="http://schemas.microsoft.com/office/powerpoint/2010/main" val="36877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26</a:t>
            </a:fld>
            <a:endParaRPr lang="en-US" altLang="zh-CN"/>
          </a:p>
        </p:txBody>
      </p:sp>
      <p:sp>
        <p:nvSpPr>
          <p:cNvPr id="5" name="Rectangle 2"/>
          <p:cNvSpPr>
            <a:spLocks noGrp="1" noChangeArrowheads="1"/>
          </p:cNvSpPr>
          <p:nvPr>
            <p:ph type="title"/>
          </p:nvPr>
        </p:nvSpPr>
        <p:spPr>
          <a:xfrm>
            <a:off x="778042" y="317389"/>
            <a:ext cx="8229600" cy="1063625"/>
          </a:xfrm>
        </p:spPr>
        <p:txBody>
          <a:bodyPr/>
          <a:lstStyle/>
          <a:p>
            <a:pPr eaLnBrk="1" hangingPunct="1"/>
            <a:r>
              <a:rPr lang="en-US" altLang="zh-CN" dirty="0" smtClean="0"/>
              <a:t>LC-</a:t>
            </a:r>
            <a:r>
              <a:rPr lang="zh-CN" altLang="en-US" dirty="0" smtClean="0"/>
              <a:t>检索</a:t>
            </a:r>
            <a:endParaRPr lang="zh-CN" altLang="en-US" dirty="0"/>
          </a:p>
        </p:txBody>
      </p:sp>
      <p:sp>
        <p:nvSpPr>
          <p:cNvPr id="6" name="Rectangle 3"/>
          <p:cNvSpPr txBox="1">
            <a:spLocks noChangeArrowheads="1"/>
          </p:cNvSpPr>
          <p:nvPr/>
        </p:nvSpPr>
        <p:spPr>
          <a:xfrm>
            <a:off x="761936" y="1628800"/>
            <a:ext cx="10833212" cy="45365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在状态空间</a:t>
            </a:r>
            <a:r>
              <a:rPr lang="zh-CN" altLang="en-US" sz="2400" dirty="0"/>
              <a:t>树</a:t>
            </a:r>
            <a:r>
              <a:rPr lang="zh-CN" altLang="en-US" sz="2400" dirty="0" smtClean="0"/>
              <a:t>中分析</a:t>
            </a:r>
            <a:r>
              <a:rPr lang="en-US" altLang="zh-CN" sz="2400" dirty="0" smtClean="0"/>
              <a:t>15</a:t>
            </a:r>
            <a:r>
              <a:rPr lang="zh-CN" altLang="en-US" sz="2400" dirty="0" smtClean="0"/>
              <a:t>谜问题的</a:t>
            </a:r>
            <a:r>
              <a:rPr lang="en-US" altLang="zh-CN" sz="2400" dirty="0" smtClean="0"/>
              <a:t>c(X</a:t>
            </a:r>
            <a:r>
              <a:rPr lang="en-US" altLang="zh-CN" sz="2400" dirty="0"/>
              <a:t>)</a:t>
            </a:r>
            <a:r>
              <a:rPr lang="zh-CN" altLang="en-US" sz="2400" dirty="0" smtClean="0"/>
              <a:t>和</a:t>
            </a:r>
            <a:r>
              <a:rPr lang="en-US" altLang="zh-CN" sz="2400" dirty="0"/>
              <a:t>ĉ(X)</a:t>
            </a:r>
            <a:endParaRPr lang="en-US" altLang="zh-CN" sz="2400" dirty="0" smtClean="0"/>
          </a:p>
          <a:p>
            <a:r>
              <a:rPr lang="en-US" altLang="zh-CN" sz="2400" dirty="0" smtClean="0"/>
              <a:t>c(X)</a:t>
            </a:r>
            <a:r>
              <a:rPr lang="zh-CN" altLang="en-US" sz="2400" dirty="0" smtClean="0"/>
              <a:t> 寻找离根结点最近的答案结点。</a:t>
            </a:r>
          </a:p>
          <a:p>
            <a:pPr lvl="1"/>
            <a:r>
              <a:rPr lang="zh-CN" altLang="en-US" dirty="0" smtClean="0"/>
              <a:t>根结点到最近答案结点路径上的每个结点的成本设置为这条路径的长度。</a:t>
            </a:r>
          </a:p>
          <a:p>
            <a:pPr lvl="1"/>
            <a:r>
              <a:rPr lang="zh-CN" altLang="en-US" dirty="0" smtClean="0"/>
              <a:t>其余结点成本赋值为∞。</a:t>
            </a:r>
          </a:p>
          <a:p>
            <a:r>
              <a:rPr lang="zh-CN" altLang="en-US" sz="2400" dirty="0"/>
              <a:t>基于</a:t>
            </a:r>
            <a:r>
              <a:rPr lang="en-US" altLang="zh-CN" sz="2400" dirty="0"/>
              <a:t>c</a:t>
            </a:r>
            <a:r>
              <a:rPr lang="zh-CN" altLang="en-US" sz="2400" dirty="0"/>
              <a:t>定义</a:t>
            </a:r>
            <a:r>
              <a:rPr lang="en-US" altLang="zh-CN" sz="2400" dirty="0"/>
              <a:t>ĉ(X)</a:t>
            </a:r>
            <a:r>
              <a:rPr lang="zh-CN" altLang="en-US" sz="2400" dirty="0"/>
              <a:t>：</a:t>
            </a:r>
            <a:r>
              <a:rPr lang="en-US" altLang="zh-CN" sz="2400" dirty="0"/>
              <a:t>ĉ(X)=f(X)+ĝ(X)</a:t>
            </a:r>
            <a:endParaRPr lang="zh-CN" altLang="en-US" sz="2400" dirty="0"/>
          </a:p>
          <a:p>
            <a:pPr lvl="1"/>
            <a:r>
              <a:rPr lang="en-US" altLang="zh-CN" dirty="0" smtClean="0"/>
              <a:t>f(X)</a:t>
            </a:r>
            <a:r>
              <a:rPr lang="zh-CN" altLang="en-US" dirty="0" smtClean="0"/>
              <a:t>对应根到结点</a:t>
            </a:r>
            <a:r>
              <a:rPr lang="en-US" altLang="zh-CN" dirty="0" smtClean="0"/>
              <a:t>X</a:t>
            </a:r>
            <a:r>
              <a:rPr lang="zh-CN" altLang="en-US" dirty="0" smtClean="0"/>
              <a:t>的路径长度。</a:t>
            </a:r>
            <a:endParaRPr lang="en-US" altLang="zh-CN" dirty="0" smtClean="0"/>
          </a:p>
          <a:p>
            <a:pPr lvl="1"/>
            <a:r>
              <a:rPr lang="en-US" altLang="zh-CN" dirty="0" smtClean="0"/>
              <a:t>ĝ(X)</a:t>
            </a:r>
            <a:r>
              <a:rPr lang="zh-CN" altLang="en-US" dirty="0" smtClean="0"/>
              <a:t>对应以</a:t>
            </a:r>
            <a:r>
              <a:rPr lang="en-US" altLang="zh-CN" dirty="0" smtClean="0"/>
              <a:t>X</a:t>
            </a:r>
            <a:r>
              <a:rPr lang="zh-CN" altLang="en-US" dirty="0" smtClean="0"/>
              <a:t>为根的子树中，</a:t>
            </a:r>
            <a:r>
              <a:rPr lang="en-US" altLang="zh-CN" dirty="0" smtClean="0"/>
              <a:t>X</a:t>
            </a:r>
            <a:r>
              <a:rPr lang="zh-CN" altLang="en-US" dirty="0" smtClean="0"/>
              <a:t>到答案结点的最短路径长度的最小估计值。</a:t>
            </a:r>
            <a:endParaRPr lang="en-US" altLang="zh-CN" dirty="0" smtClean="0"/>
          </a:p>
          <a:p>
            <a:r>
              <a:rPr lang="zh-CN" altLang="en-US" sz="2400" dirty="0"/>
              <a:t>综</a:t>
            </a:r>
            <a:r>
              <a:rPr lang="zh-CN" altLang="en-US" sz="2400" dirty="0" smtClean="0"/>
              <a:t>上，</a:t>
            </a:r>
            <a:r>
              <a:rPr lang="en-US" altLang="zh-CN" sz="2400" dirty="0" smtClean="0"/>
              <a:t>ĉ(X</a:t>
            </a:r>
            <a:r>
              <a:rPr lang="en-US" altLang="zh-CN" sz="2400" dirty="0"/>
              <a:t>)</a:t>
            </a:r>
            <a:r>
              <a:rPr lang="zh-CN" altLang="en-US" sz="2400" dirty="0"/>
              <a:t>的设计能满足</a:t>
            </a:r>
            <a:r>
              <a:rPr lang="en-US" altLang="zh-CN" sz="2400" dirty="0"/>
              <a:t>LC-</a:t>
            </a:r>
            <a:r>
              <a:rPr lang="zh-CN" altLang="en-US" sz="2400" dirty="0"/>
              <a:t>检索</a:t>
            </a:r>
            <a:r>
              <a:rPr lang="zh-CN" altLang="en-US" sz="2400" dirty="0" smtClean="0"/>
              <a:t>要求。</a:t>
            </a:r>
            <a:endParaRPr lang="en-US" altLang="zh-CN" sz="2400" dirty="0"/>
          </a:p>
          <a:p>
            <a:endParaRPr lang="zh-CN" altLang="en-US" dirty="0" smtClean="0"/>
          </a:p>
          <a:p>
            <a:pPr marL="0" indent="0">
              <a:buFont typeface="Wingdings" panose="05000000000000000000" pitchFamily="2" charset="2"/>
              <a:buNone/>
            </a:pPr>
            <a:endParaRPr lang="zh-CN" altLang="en-US" dirty="0"/>
          </a:p>
        </p:txBody>
      </p:sp>
    </p:spTree>
    <p:extLst>
      <p:ext uri="{BB962C8B-B14F-4D97-AF65-F5344CB8AC3E}">
        <p14:creationId xmlns:p14="http://schemas.microsoft.com/office/powerpoint/2010/main" val="42533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27</a:t>
            </a:fld>
            <a:endParaRPr lang="en-US" altLang="zh-CN"/>
          </a:p>
        </p:txBody>
      </p:sp>
      <p:sp>
        <p:nvSpPr>
          <p:cNvPr id="5" name="标题 1"/>
          <p:cNvSpPr>
            <a:spLocks noGrp="1"/>
          </p:cNvSpPr>
          <p:nvPr>
            <p:ph type="title"/>
          </p:nvPr>
        </p:nvSpPr>
        <p:spPr>
          <a:xfrm>
            <a:off x="716425" y="165339"/>
            <a:ext cx="2370138" cy="1047651"/>
          </a:xfrm>
        </p:spPr>
        <p:txBody>
          <a:bodyPr/>
          <a:lstStyle/>
          <a:p>
            <a:r>
              <a:rPr lang="en-US" altLang="zh-CN" dirty="0" smtClean="0"/>
              <a:t>LC-</a:t>
            </a:r>
            <a:r>
              <a:rPr lang="zh-CN" altLang="en-US" dirty="0" smtClean="0"/>
              <a:t>检索</a:t>
            </a:r>
            <a:endParaRPr lang="zh-CN" altLang="en-US" dirty="0"/>
          </a:p>
        </p:txBody>
      </p:sp>
      <p:sp>
        <p:nvSpPr>
          <p:cNvPr id="150" name="Rectangle 196"/>
          <p:cNvSpPr>
            <a:spLocks noChangeArrowheads="1"/>
          </p:cNvSpPr>
          <p:nvPr/>
        </p:nvSpPr>
        <p:spPr bwMode="auto">
          <a:xfrm>
            <a:off x="2303785" y="2790694"/>
            <a:ext cx="126841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ĉ(2)=1+4</a:t>
            </a:r>
          </a:p>
        </p:txBody>
      </p:sp>
      <p:sp>
        <p:nvSpPr>
          <p:cNvPr id="151" name="Rectangle 197"/>
          <p:cNvSpPr>
            <a:spLocks noChangeArrowheads="1"/>
          </p:cNvSpPr>
          <p:nvPr/>
        </p:nvSpPr>
        <p:spPr bwMode="auto">
          <a:xfrm>
            <a:off x="2214885" y="3085870"/>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{3,7,11,12}</a:t>
            </a:r>
          </a:p>
        </p:txBody>
      </p:sp>
      <p:sp>
        <p:nvSpPr>
          <p:cNvPr id="152" name="Rectangle 198"/>
          <p:cNvSpPr>
            <a:spLocks noChangeArrowheads="1"/>
          </p:cNvSpPr>
          <p:nvPr/>
        </p:nvSpPr>
        <p:spPr bwMode="auto">
          <a:xfrm>
            <a:off x="4246885" y="2765294"/>
            <a:ext cx="135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cs typeface="Arial" panose="020B0604020202020204" pitchFamily="34" charset="0"/>
              </a:rPr>
              <a:t>ĉ(3)=1+4</a:t>
            </a:r>
          </a:p>
        </p:txBody>
      </p:sp>
      <p:sp>
        <p:nvSpPr>
          <p:cNvPr id="153" name="Rectangle 199"/>
          <p:cNvSpPr>
            <a:spLocks noChangeArrowheads="1"/>
          </p:cNvSpPr>
          <p:nvPr/>
        </p:nvSpPr>
        <p:spPr bwMode="auto">
          <a:xfrm>
            <a:off x="4180208" y="3071860"/>
            <a:ext cx="144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cs typeface="Arial" panose="020B0604020202020204" pitchFamily="34" charset="0"/>
              </a:rPr>
              <a:t>{7,8,11,12}</a:t>
            </a:r>
          </a:p>
        </p:txBody>
      </p:sp>
      <p:sp>
        <p:nvSpPr>
          <p:cNvPr id="154" name="Rectangle 200"/>
          <p:cNvSpPr>
            <a:spLocks noChangeArrowheads="1"/>
          </p:cNvSpPr>
          <p:nvPr/>
        </p:nvSpPr>
        <p:spPr bwMode="auto">
          <a:xfrm>
            <a:off x="6543997" y="2757357"/>
            <a:ext cx="1393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ĉ(4)=1+2</a:t>
            </a:r>
          </a:p>
        </p:txBody>
      </p:sp>
      <p:sp>
        <p:nvSpPr>
          <p:cNvPr id="155" name="Rectangle 201"/>
          <p:cNvSpPr>
            <a:spLocks noChangeArrowheads="1"/>
          </p:cNvSpPr>
          <p:nvPr/>
        </p:nvSpPr>
        <p:spPr bwMode="auto">
          <a:xfrm>
            <a:off x="6685284" y="3032125"/>
            <a:ext cx="97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{11,12}</a:t>
            </a:r>
          </a:p>
        </p:txBody>
      </p:sp>
      <p:sp>
        <p:nvSpPr>
          <p:cNvPr id="156" name="Rectangle 203"/>
          <p:cNvSpPr>
            <a:spLocks noChangeArrowheads="1"/>
          </p:cNvSpPr>
          <p:nvPr/>
        </p:nvSpPr>
        <p:spPr bwMode="auto">
          <a:xfrm>
            <a:off x="8537897" y="2754182"/>
            <a:ext cx="1389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ĉ(5)=1+4</a:t>
            </a:r>
          </a:p>
        </p:txBody>
      </p:sp>
      <p:sp>
        <p:nvSpPr>
          <p:cNvPr id="157" name="Rectangle 204"/>
          <p:cNvSpPr>
            <a:spLocks noChangeArrowheads="1"/>
          </p:cNvSpPr>
          <p:nvPr/>
        </p:nvSpPr>
        <p:spPr bwMode="auto">
          <a:xfrm>
            <a:off x="8525198" y="3046761"/>
            <a:ext cx="1343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{6,7,11,12}</a:t>
            </a:r>
          </a:p>
        </p:txBody>
      </p:sp>
      <p:sp>
        <p:nvSpPr>
          <p:cNvPr id="158" name="Rectangle 211"/>
          <p:cNvSpPr>
            <a:spLocks noChangeArrowheads="1"/>
          </p:cNvSpPr>
          <p:nvPr/>
        </p:nvSpPr>
        <p:spPr bwMode="auto">
          <a:xfrm>
            <a:off x="6561460" y="1644519"/>
            <a:ext cx="1214437" cy="1109663"/>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aphicFrame>
        <p:nvGraphicFramePr>
          <p:cNvPr id="163" name="Group 225"/>
          <p:cNvGraphicFramePr>
            <a:graphicFrameLocks noGrp="1"/>
          </p:cNvGraphicFramePr>
          <p:nvPr>
            <p:extLst>
              <p:ext uri="{D42A27DB-BD31-4B8C-83A1-F6EECF244321}">
                <p14:modId xmlns:p14="http://schemas.microsoft.com/office/powerpoint/2010/main" val="650337908"/>
              </p:ext>
            </p:extLst>
          </p:nvPr>
        </p:nvGraphicFramePr>
        <p:xfrm>
          <a:off x="5983567" y="3648808"/>
          <a:ext cx="1090612"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52412">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64" name="Group 226"/>
          <p:cNvGraphicFramePr>
            <a:graphicFrameLocks noGrp="1"/>
          </p:cNvGraphicFramePr>
          <p:nvPr>
            <p:extLst>
              <p:ext uri="{D42A27DB-BD31-4B8C-83A1-F6EECF244321}">
                <p14:modId xmlns:p14="http://schemas.microsoft.com/office/powerpoint/2010/main" val="3489897471"/>
              </p:ext>
            </p:extLst>
          </p:nvPr>
        </p:nvGraphicFramePr>
        <p:xfrm>
          <a:off x="7212070" y="3648808"/>
          <a:ext cx="1090612"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65" name="Group 227"/>
          <p:cNvGraphicFramePr>
            <a:graphicFrameLocks noGrp="1"/>
          </p:cNvGraphicFramePr>
          <p:nvPr>
            <p:extLst>
              <p:ext uri="{D42A27DB-BD31-4B8C-83A1-F6EECF244321}">
                <p14:modId xmlns:p14="http://schemas.microsoft.com/office/powerpoint/2010/main" val="952975551"/>
              </p:ext>
            </p:extLst>
          </p:nvPr>
        </p:nvGraphicFramePr>
        <p:xfrm>
          <a:off x="8385498" y="3648808"/>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6" name="Group 218"/>
          <p:cNvGrpSpPr>
            <a:grpSpLocks/>
          </p:cNvGrpSpPr>
          <p:nvPr/>
        </p:nvGrpSpPr>
        <p:grpSpPr bwMode="auto">
          <a:xfrm>
            <a:off x="5753424" y="2674268"/>
            <a:ext cx="3246438" cy="994369"/>
            <a:chOff x="1854" y="1187"/>
            <a:chExt cx="2045" cy="674"/>
          </a:xfrm>
        </p:grpSpPr>
        <p:sp>
          <p:nvSpPr>
            <p:cNvPr id="167" name="Text Box 143"/>
            <p:cNvSpPr txBox="1">
              <a:spLocks noChangeArrowheads="1"/>
            </p:cNvSpPr>
            <p:nvPr/>
          </p:nvSpPr>
          <p:spPr bwMode="auto">
            <a:xfrm>
              <a:off x="2193" y="1591"/>
              <a:ext cx="13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0" dirty="0">
                  <a:ea typeface="幼圆" panose="02010509060101010101" pitchFamily="49" charset="-122"/>
                  <a:cs typeface="Arial" panose="020B0604020202020204" pitchFamily="34" charset="0"/>
                </a:rPr>
                <a:t>右</a:t>
              </a:r>
            </a:p>
          </p:txBody>
        </p:sp>
        <p:sp>
          <p:nvSpPr>
            <p:cNvPr id="168" name="Text Box 144"/>
            <p:cNvSpPr txBox="1">
              <a:spLocks noChangeArrowheads="1"/>
            </p:cNvSpPr>
            <p:nvPr/>
          </p:nvSpPr>
          <p:spPr bwMode="auto">
            <a:xfrm>
              <a:off x="3052" y="1646"/>
              <a:ext cx="13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latin typeface="幼圆" panose="02010509060101010101" pitchFamily="49" charset="-122"/>
                  <a:ea typeface="幼圆" panose="02010509060101010101" pitchFamily="49" charset="-122"/>
                </a:rPr>
                <a:t>下</a:t>
              </a:r>
            </a:p>
          </p:txBody>
        </p:sp>
        <p:sp>
          <p:nvSpPr>
            <p:cNvPr id="169" name="Text Box 145"/>
            <p:cNvSpPr txBox="1">
              <a:spLocks noChangeArrowheads="1"/>
            </p:cNvSpPr>
            <p:nvPr/>
          </p:nvSpPr>
          <p:spPr bwMode="auto">
            <a:xfrm>
              <a:off x="3763" y="1631"/>
              <a:ext cx="136"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0" dirty="0">
                  <a:latin typeface="幼圆" panose="02010509060101010101" pitchFamily="49" charset="-122"/>
                  <a:ea typeface="幼圆" panose="02010509060101010101" pitchFamily="49" charset="-122"/>
                </a:rPr>
                <a:t>左</a:t>
              </a:r>
            </a:p>
          </p:txBody>
        </p:sp>
        <p:sp>
          <p:nvSpPr>
            <p:cNvPr id="170" name="Line 146"/>
            <p:cNvSpPr>
              <a:spLocks noChangeShapeType="1"/>
            </p:cNvSpPr>
            <p:nvPr/>
          </p:nvSpPr>
          <p:spPr bwMode="auto">
            <a:xfrm flipH="1">
              <a:off x="2113" y="1198"/>
              <a:ext cx="606" cy="6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1" name="Line 147"/>
            <p:cNvSpPr>
              <a:spLocks noChangeShapeType="1"/>
            </p:cNvSpPr>
            <p:nvPr/>
          </p:nvSpPr>
          <p:spPr bwMode="auto">
            <a:xfrm>
              <a:off x="2711" y="1187"/>
              <a:ext cx="264" cy="6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Line 148"/>
            <p:cNvSpPr>
              <a:spLocks noChangeShapeType="1"/>
            </p:cNvSpPr>
            <p:nvPr/>
          </p:nvSpPr>
          <p:spPr bwMode="auto">
            <a:xfrm>
              <a:off x="2719" y="1192"/>
              <a:ext cx="1117" cy="6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3" name="Text Box 149"/>
            <p:cNvSpPr txBox="1">
              <a:spLocks noChangeArrowheads="1"/>
            </p:cNvSpPr>
            <p:nvPr/>
          </p:nvSpPr>
          <p:spPr bwMode="auto">
            <a:xfrm>
              <a:off x="1854" y="1600"/>
              <a:ext cx="40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10</a:t>
              </a:r>
            </a:p>
          </p:txBody>
        </p:sp>
        <p:sp>
          <p:nvSpPr>
            <p:cNvPr id="174" name="Text Box 150"/>
            <p:cNvSpPr txBox="1">
              <a:spLocks noChangeArrowheads="1"/>
            </p:cNvSpPr>
            <p:nvPr/>
          </p:nvSpPr>
          <p:spPr bwMode="auto">
            <a:xfrm>
              <a:off x="2730" y="1653"/>
              <a:ext cx="323"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11</a:t>
              </a:r>
            </a:p>
          </p:txBody>
        </p:sp>
        <p:sp>
          <p:nvSpPr>
            <p:cNvPr id="175" name="Text Box 151"/>
            <p:cNvSpPr txBox="1">
              <a:spLocks noChangeArrowheads="1"/>
            </p:cNvSpPr>
            <p:nvPr/>
          </p:nvSpPr>
          <p:spPr bwMode="auto">
            <a:xfrm>
              <a:off x="3464" y="1673"/>
              <a:ext cx="32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12</a:t>
              </a:r>
            </a:p>
          </p:txBody>
        </p:sp>
      </p:grpSp>
      <p:sp>
        <p:nvSpPr>
          <p:cNvPr id="176" name="Rectangle 152"/>
          <p:cNvSpPr>
            <a:spLocks noChangeArrowheads="1"/>
          </p:cNvSpPr>
          <p:nvPr/>
        </p:nvSpPr>
        <p:spPr bwMode="auto">
          <a:xfrm>
            <a:off x="5175573" y="4630900"/>
            <a:ext cx="145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ĉ(10)=2+1</a:t>
            </a:r>
          </a:p>
        </p:txBody>
      </p:sp>
      <p:sp>
        <p:nvSpPr>
          <p:cNvPr id="177" name="Rectangle 153"/>
          <p:cNvSpPr>
            <a:spLocks noChangeArrowheads="1"/>
          </p:cNvSpPr>
          <p:nvPr/>
        </p:nvSpPr>
        <p:spPr bwMode="auto">
          <a:xfrm>
            <a:off x="7074223" y="4663623"/>
            <a:ext cx="145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ĉ(11)=2+3</a:t>
            </a:r>
          </a:p>
        </p:txBody>
      </p:sp>
      <p:sp>
        <p:nvSpPr>
          <p:cNvPr id="178" name="Rectangle 154"/>
          <p:cNvSpPr>
            <a:spLocks noChangeArrowheads="1"/>
          </p:cNvSpPr>
          <p:nvPr/>
        </p:nvSpPr>
        <p:spPr bwMode="auto">
          <a:xfrm>
            <a:off x="8891910" y="4654098"/>
            <a:ext cx="1452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t>ĉ(12)=2+3</a:t>
            </a:r>
          </a:p>
        </p:txBody>
      </p:sp>
      <p:graphicFrame>
        <p:nvGraphicFramePr>
          <p:cNvPr id="179" name="Group 229"/>
          <p:cNvGraphicFramePr>
            <a:graphicFrameLocks noGrp="1"/>
          </p:cNvGraphicFramePr>
          <p:nvPr>
            <p:extLst>
              <p:ext uri="{D42A27DB-BD31-4B8C-83A1-F6EECF244321}">
                <p14:modId xmlns:p14="http://schemas.microsoft.com/office/powerpoint/2010/main" val="1614559951"/>
              </p:ext>
            </p:extLst>
          </p:nvPr>
        </p:nvGraphicFramePr>
        <p:xfrm>
          <a:off x="5308924" y="5258394"/>
          <a:ext cx="1090612" cy="1049338"/>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31759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9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9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rgbClr val="0000FF"/>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800080"/>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91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80" name="Group 231"/>
          <p:cNvGraphicFramePr>
            <a:graphicFrameLocks noGrp="1"/>
          </p:cNvGraphicFramePr>
          <p:nvPr>
            <p:extLst>
              <p:ext uri="{D42A27DB-BD31-4B8C-83A1-F6EECF244321}">
                <p14:modId xmlns:p14="http://schemas.microsoft.com/office/powerpoint/2010/main" val="1552491458"/>
              </p:ext>
            </p:extLst>
          </p:nvPr>
        </p:nvGraphicFramePr>
        <p:xfrm>
          <a:off x="6517556" y="5258394"/>
          <a:ext cx="1090612" cy="1050926"/>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0"/>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9</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10</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11</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12</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13</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14</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solidFill>
                            <a:srgbClr val="FF0000"/>
                          </a:solidFill>
                          <a:effectLst/>
                        </a:rPr>
                        <a:t>15</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rgbClr val="FF0000"/>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extLst>
                  <a:ext uri="{0D108BD9-81ED-4DB2-BD59-A6C34878D82A}">
                    <a16:rowId xmlns:a16="http://schemas.microsoft.com/office/drawing/2014/main" val="10003"/>
                  </a:ext>
                </a:extLst>
              </a:tr>
            </a:tbl>
          </a:graphicData>
        </a:graphic>
      </p:graphicFrame>
      <p:grpSp>
        <p:nvGrpSpPr>
          <p:cNvPr id="181" name="Group 220"/>
          <p:cNvGrpSpPr>
            <a:grpSpLocks/>
          </p:cNvGrpSpPr>
          <p:nvPr/>
        </p:nvGrpSpPr>
        <p:grpSpPr bwMode="auto">
          <a:xfrm>
            <a:off x="5516885" y="4630895"/>
            <a:ext cx="1743075" cy="614322"/>
            <a:chOff x="1705" y="2481"/>
            <a:chExt cx="1098" cy="472"/>
          </a:xfrm>
        </p:grpSpPr>
        <p:sp>
          <p:nvSpPr>
            <p:cNvPr id="182" name="Line 212"/>
            <p:cNvSpPr>
              <a:spLocks noChangeShapeType="1"/>
            </p:cNvSpPr>
            <p:nvPr/>
          </p:nvSpPr>
          <p:spPr bwMode="auto">
            <a:xfrm flipH="1">
              <a:off x="1926" y="2481"/>
              <a:ext cx="403" cy="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 name="Line 213"/>
            <p:cNvSpPr>
              <a:spLocks noChangeShapeType="1"/>
            </p:cNvSpPr>
            <p:nvPr/>
          </p:nvSpPr>
          <p:spPr bwMode="auto">
            <a:xfrm>
              <a:off x="2405" y="2481"/>
              <a:ext cx="230" cy="4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Text Box 214"/>
            <p:cNvSpPr txBox="1">
              <a:spLocks noChangeArrowheads="1"/>
            </p:cNvSpPr>
            <p:nvPr/>
          </p:nvSpPr>
          <p:spPr bwMode="auto">
            <a:xfrm>
              <a:off x="1705" y="2664"/>
              <a:ext cx="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dirty="0">
                  <a:latin typeface="幼圆" panose="02010509060101010101" pitchFamily="49" charset="-122"/>
                  <a:ea typeface="幼圆" panose="02010509060101010101" pitchFamily="49" charset="-122"/>
                </a:rPr>
                <a:t>上</a:t>
              </a:r>
            </a:p>
          </p:txBody>
        </p:sp>
        <p:sp>
          <p:nvSpPr>
            <p:cNvPr id="185" name="Text Box 215"/>
            <p:cNvSpPr txBox="1">
              <a:spLocks noChangeArrowheads="1"/>
            </p:cNvSpPr>
            <p:nvPr/>
          </p:nvSpPr>
          <p:spPr bwMode="auto">
            <a:xfrm>
              <a:off x="2465" y="2679"/>
              <a:ext cx="13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0" dirty="0">
                  <a:latin typeface="幼圆" panose="02010509060101010101" pitchFamily="49" charset="-122"/>
                  <a:ea typeface="幼圆" panose="02010509060101010101" pitchFamily="49" charset="-122"/>
                </a:rPr>
                <a:t>下</a:t>
              </a:r>
            </a:p>
          </p:txBody>
        </p:sp>
        <p:sp>
          <p:nvSpPr>
            <p:cNvPr id="186" name="Text Box 216"/>
            <p:cNvSpPr txBox="1">
              <a:spLocks noChangeArrowheads="1"/>
            </p:cNvSpPr>
            <p:nvPr/>
          </p:nvSpPr>
          <p:spPr bwMode="auto">
            <a:xfrm>
              <a:off x="1853" y="2714"/>
              <a:ext cx="2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cs typeface="Arial" panose="020B0604020202020204" pitchFamily="34" charset="0"/>
                </a:rPr>
                <a:t>22</a:t>
              </a:r>
            </a:p>
          </p:txBody>
        </p:sp>
        <p:sp>
          <p:nvSpPr>
            <p:cNvPr id="187" name="Text Box 217"/>
            <p:cNvSpPr txBox="1">
              <a:spLocks noChangeArrowheads="1"/>
            </p:cNvSpPr>
            <p:nvPr/>
          </p:nvSpPr>
          <p:spPr bwMode="auto">
            <a:xfrm>
              <a:off x="2553" y="2719"/>
              <a:ext cx="25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23</a:t>
              </a:r>
            </a:p>
          </p:txBody>
        </p:sp>
      </p:grpSp>
      <p:sp>
        <p:nvSpPr>
          <p:cNvPr id="188" name="Rectangle 222"/>
          <p:cNvSpPr>
            <a:spLocks noChangeArrowheads="1"/>
          </p:cNvSpPr>
          <p:nvPr/>
        </p:nvSpPr>
        <p:spPr bwMode="auto">
          <a:xfrm>
            <a:off x="5921698" y="3593245"/>
            <a:ext cx="1217614" cy="1109561"/>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89" name="Text Box 221"/>
          <p:cNvSpPr txBox="1">
            <a:spLocks noChangeArrowheads="1"/>
          </p:cNvSpPr>
          <p:nvPr/>
        </p:nvSpPr>
        <p:spPr bwMode="auto">
          <a:xfrm>
            <a:off x="1231393" y="4663623"/>
            <a:ext cx="3544383" cy="1717393"/>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buClrTx/>
              <a:buSzTx/>
              <a:buFontTx/>
              <a:buNone/>
            </a:pPr>
            <a:r>
              <a:rPr lang="zh-CN" altLang="en-US" sz="2400" b="0" dirty="0">
                <a:ea typeface="幼圆" panose="02010509060101010101" pitchFamily="49" charset="-122"/>
                <a:cs typeface="Arial" panose="020B0604020202020204" pitchFamily="34" charset="0"/>
              </a:rPr>
              <a:t>当前实例下，</a:t>
            </a:r>
            <a:r>
              <a:rPr lang="en-US" altLang="zh-CN" sz="2400" b="0" dirty="0">
                <a:ea typeface="幼圆" panose="02010509060101010101" pitchFamily="49" charset="-122"/>
                <a:cs typeface="Arial" panose="020B0604020202020204" pitchFamily="34" charset="0"/>
              </a:rPr>
              <a:t>LC-</a:t>
            </a:r>
            <a:r>
              <a:rPr lang="zh-CN" altLang="en-US" sz="2400" b="0" dirty="0">
                <a:ea typeface="幼圆" panose="02010509060101010101" pitchFamily="49" charset="-122"/>
                <a:cs typeface="Arial" panose="020B0604020202020204" pitchFamily="34" charset="0"/>
              </a:rPr>
              <a:t>检索几乎和使用精确函数</a:t>
            </a:r>
            <a:r>
              <a:rPr lang="en-US" altLang="zh-CN" sz="2400" b="0" dirty="0">
                <a:ea typeface="幼圆" panose="02010509060101010101" pitchFamily="49" charset="-122"/>
                <a:cs typeface="Arial" panose="020B0604020202020204" pitchFamily="34" charset="0"/>
              </a:rPr>
              <a:t>c</a:t>
            </a:r>
            <a:r>
              <a:rPr lang="zh-CN" altLang="en-US" sz="2400" b="0" dirty="0">
                <a:ea typeface="幼圆" panose="02010509060101010101" pitchFamily="49" charset="-122"/>
                <a:cs typeface="Arial" panose="020B0604020202020204" pitchFamily="34" charset="0"/>
              </a:rPr>
              <a:t>一样有效，</a:t>
            </a:r>
            <a:r>
              <a:rPr lang="en-US" altLang="zh-CN" sz="2400" b="0" dirty="0">
                <a:ea typeface="幼圆" panose="02010509060101010101" pitchFamily="49" charset="-122"/>
                <a:cs typeface="Arial" panose="020B0604020202020204" pitchFamily="34" charset="0"/>
              </a:rPr>
              <a:t>LC-</a:t>
            </a:r>
            <a:r>
              <a:rPr lang="zh-CN" altLang="en-US" sz="2400" b="0" dirty="0">
                <a:ea typeface="幼圆" panose="02010509060101010101" pitchFamily="49" charset="-122"/>
                <a:cs typeface="Arial" panose="020B0604020202020204" pitchFamily="34" charset="0"/>
              </a:rPr>
              <a:t>检索的选择性比很多检索方法强很多。</a:t>
            </a:r>
          </a:p>
        </p:txBody>
      </p:sp>
      <p:graphicFrame>
        <p:nvGraphicFramePr>
          <p:cNvPr id="190" name="Group 725"/>
          <p:cNvGraphicFramePr>
            <a:graphicFrameLocks noGrp="1"/>
          </p:cNvGraphicFramePr>
          <p:nvPr>
            <p:extLst>
              <p:ext uri="{D42A27DB-BD31-4B8C-83A1-F6EECF244321}">
                <p14:modId xmlns:p14="http://schemas.microsoft.com/office/powerpoint/2010/main" val="4095934879"/>
              </p:ext>
            </p:extLst>
          </p:nvPr>
        </p:nvGraphicFramePr>
        <p:xfrm>
          <a:off x="5416873" y="411150"/>
          <a:ext cx="1090613" cy="975360"/>
        </p:xfrm>
        <a:graphic>
          <a:graphicData uri="http://schemas.openxmlformats.org/drawingml/2006/table">
            <a:tbl>
              <a:tblPr>
                <a:tableStyleId>{5940675A-B579-460E-94D1-54222C63F5DA}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1" name="Group 726"/>
          <p:cNvGraphicFramePr>
            <a:graphicFrameLocks noGrp="1"/>
          </p:cNvGraphicFramePr>
          <p:nvPr>
            <p:extLst>
              <p:ext uri="{D42A27DB-BD31-4B8C-83A1-F6EECF244321}">
                <p14:modId xmlns:p14="http://schemas.microsoft.com/office/powerpoint/2010/main" val="2632113432"/>
              </p:ext>
            </p:extLst>
          </p:nvPr>
        </p:nvGraphicFramePr>
        <p:xfrm>
          <a:off x="2392685" y="1708138"/>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T w="1905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2" name="Group 727"/>
          <p:cNvGraphicFramePr>
            <a:graphicFrameLocks noGrp="1"/>
          </p:cNvGraphicFramePr>
          <p:nvPr>
            <p:extLst>
              <p:ext uri="{D42A27DB-BD31-4B8C-83A1-F6EECF244321}">
                <p14:modId xmlns:p14="http://schemas.microsoft.com/office/powerpoint/2010/main" val="2532706883"/>
              </p:ext>
            </p:extLst>
          </p:nvPr>
        </p:nvGraphicFramePr>
        <p:xfrm>
          <a:off x="4337373" y="1708138"/>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3" name="Group 728"/>
          <p:cNvGraphicFramePr>
            <a:graphicFrameLocks noGrp="1"/>
          </p:cNvGraphicFramePr>
          <p:nvPr>
            <p:extLst>
              <p:ext uri="{D42A27DB-BD31-4B8C-83A1-F6EECF244321}">
                <p14:modId xmlns:p14="http://schemas.microsoft.com/office/powerpoint/2010/main" val="128722749"/>
              </p:ext>
            </p:extLst>
          </p:nvPr>
        </p:nvGraphicFramePr>
        <p:xfrm>
          <a:off x="6631310" y="1708138"/>
          <a:ext cx="1090612"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2">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4</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8</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11</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94" name="Group 729"/>
          <p:cNvGraphicFramePr>
            <a:graphicFrameLocks noGrp="1"/>
          </p:cNvGraphicFramePr>
          <p:nvPr>
            <p:extLst>
              <p:ext uri="{D42A27DB-BD31-4B8C-83A1-F6EECF244321}">
                <p14:modId xmlns:p14="http://schemas.microsoft.com/office/powerpoint/2010/main" val="699900446"/>
              </p:ext>
            </p:extLst>
          </p:nvPr>
        </p:nvGraphicFramePr>
        <p:xfrm>
          <a:off x="8718873" y="1708138"/>
          <a:ext cx="1090613" cy="975360"/>
        </p:xfrm>
        <a:graphic>
          <a:graphicData uri="http://schemas.openxmlformats.org/drawingml/2006/table">
            <a:tbl>
              <a:tblPr>
                <a:tableStyleId>{616DA210-FB5B-4158-B5E0-FEB733F419BA}</a:tableStyleId>
              </a:tblPr>
              <a:tblGrid>
                <a:gridCol w="273050">
                  <a:extLst>
                    <a:ext uri="{9D8B030D-6E8A-4147-A177-3AD203B41FA5}">
                      <a16:colId xmlns:a16="http://schemas.microsoft.com/office/drawing/2014/main" val="20000"/>
                    </a:ext>
                  </a:extLst>
                </a:gridCol>
                <a:gridCol w="273050">
                  <a:extLst>
                    <a:ext uri="{9D8B030D-6E8A-4147-A177-3AD203B41FA5}">
                      <a16:colId xmlns:a16="http://schemas.microsoft.com/office/drawing/2014/main" val="20001"/>
                    </a:ext>
                  </a:extLst>
                </a:gridCol>
                <a:gridCol w="271463">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tblGrid>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rgbClr val="FF0000"/>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8</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9</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10</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11</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436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13</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14</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a:ln>
                            <a:noFill/>
                          </a:ln>
                          <a:effectLst/>
                        </a:rPr>
                        <a:t>15</a:t>
                      </a:r>
                      <a:endParaRPr kumimoji="0"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0" marR="0" marT="0" marB="0" anchor="ctr" horzOverflow="overflow">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u="none" strike="noStrike" cap="none" normalizeH="0" baseline="0" dirty="0">
                          <a:ln>
                            <a:noFill/>
                          </a:ln>
                          <a:effectLst/>
                        </a:rPr>
                        <a:t>12</a:t>
                      </a:r>
                      <a:endParaRPr kumimoji="0"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0" marR="0" marT="0" marB="0" anchor="ctr" horzOverflow="overflow">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95" name="Line 625"/>
          <p:cNvSpPr>
            <a:spLocks noChangeShapeType="1"/>
          </p:cNvSpPr>
          <p:nvPr/>
        </p:nvSpPr>
        <p:spPr bwMode="auto">
          <a:xfrm flipH="1">
            <a:off x="2897509" y="1399687"/>
            <a:ext cx="3051969" cy="29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6" name="Line 626"/>
          <p:cNvSpPr>
            <a:spLocks noChangeShapeType="1"/>
          </p:cNvSpPr>
          <p:nvPr/>
        </p:nvSpPr>
        <p:spPr bwMode="auto">
          <a:xfrm flipH="1">
            <a:off x="4913635" y="1408099"/>
            <a:ext cx="1008062"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7" name="Line 627"/>
          <p:cNvSpPr>
            <a:spLocks noChangeShapeType="1"/>
          </p:cNvSpPr>
          <p:nvPr/>
        </p:nvSpPr>
        <p:spPr bwMode="auto">
          <a:xfrm>
            <a:off x="5983567" y="1399688"/>
            <a:ext cx="1162094" cy="29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8" name="Line 628"/>
          <p:cNvSpPr>
            <a:spLocks noChangeShapeType="1"/>
          </p:cNvSpPr>
          <p:nvPr/>
        </p:nvSpPr>
        <p:spPr bwMode="auto">
          <a:xfrm>
            <a:off x="6020122" y="1400161"/>
            <a:ext cx="3286125" cy="2952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a typeface="幼圆" panose="02010509060101010101" pitchFamily="49" charset="-122"/>
              <a:cs typeface="Arial" panose="020B0604020202020204" pitchFamily="34" charset="0"/>
            </a:endParaRPr>
          </a:p>
        </p:txBody>
      </p:sp>
      <p:sp>
        <p:nvSpPr>
          <p:cNvPr id="199" name="Text Box 629"/>
          <p:cNvSpPr txBox="1">
            <a:spLocks noChangeArrowheads="1"/>
          </p:cNvSpPr>
          <p:nvPr/>
        </p:nvSpPr>
        <p:spPr bwMode="auto">
          <a:xfrm>
            <a:off x="3689672" y="134142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上</a:t>
            </a:r>
          </a:p>
        </p:txBody>
      </p:sp>
      <p:sp>
        <p:nvSpPr>
          <p:cNvPr id="200" name="Text Box 630"/>
          <p:cNvSpPr txBox="1">
            <a:spLocks noChangeArrowheads="1"/>
          </p:cNvSpPr>
          <p:nvPr/>
        </p:nvSpPr>
        <p:spPr bwMode="auto">
          <a:xfrm>
            <a:off x="5489897" y="14843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dirty="0">
                <a:ea typeface="幼圆" panose="02010509060101010101" pitchFamily="49" charset="-122"/>
                <a:cs typeface="Arial" panose="020B0604020202020204" pitchFamily="34" charset="0"/>
              </a:rPr>
              <a:t>右</a:t>
            </a:r>
          </a:p>
        </p:txBody>
      </p:sp>
      <p:sp>
        <p:nvSpPr>
          <p:cNvPr id="201" name="Text Box 631"/>
          <p:cNvSpPr txBox="1">
            <a:spLocks noChangeArrowheads="1"/>
          </p:cNvSpPr>
          <p:nvPr/>
        </p:nvSpPr>
        <p:spPr bwMode="auto">
          <a:xfrm>
            <a:off x="6209035" y="14843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下</a:t>
            </a:r>
          </a:p>
        </p:txBody>
      </p:sp>
      <p:sp>
        <p:nvSpPr>
          <p:cNvPr id="202" name="Text Box 632"/>
          <p:cNvSpPr txBox="1">
            <a:spLocks noChangeArrowheads="1"/>
          </p:cNvSpPr>
          <p:nvPr/>
        </p:nvSpPr>
        <p:spPr bwMode="auto">
          <a:xfrm>
            <a:off x="8442647" y="1335075"/>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600" b="0">
                <a:ea typeface="幼圆" panose="02010509060101010101" pitchFamily="49" charset="-122"/>
                <a:cs typeface="Arial" panose="020B0604020202020204" pitchFamily="34" charset="0"/>
              </a:rPr>
              <a:t>左</a:t>
            </a:r>
          </a:p>
        </p:txBody>
      </p:sp>
      <p:sp>
        <p:nvSpPr>
          <p:cNvPr id="203" name="Text Box 670"/>
          <p:cNvSpPr txBox="1">
            <a:spLocks noChangeArrowheads="1"/>
          </p:cNvSpPr>
          <p:nvPr/>
        </p:nvSpPr>
        <p:spPr bwMode="auto">
          <a:xfrm>
            <a:off x="5204148" y="487349"/>
            <a:ext cx="14446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600" b="0" dirty="0">
                <a:ea typeface="幼圆" panose="02010509060101010101" pitchFamily="49" charset="-122"/>
                <a:cs typeface="Arial" panose="020B0604020202020204" pitchFamily="34" charset="0"/>
              </a:rPr>
              <a:t>1</a:t>
            </a:r>
          </a:p>
        </p:txBody>
      </p:sp>
      <p:sp>
        <p:nvSpPr>
          <p:cNvPr id="204" name="Text Box 671"/>
          <p:cNvSpPr txBox="1">
            <a:spLocks noChangeArrowheads="1"/>
          </p:cNvSpPr>
          <p:nvPr/>
        </p:nvSpPr>
        <p:spPr bwMode="auto">
          <a:xfrm>
            <a:off x="2814960" y="1443024"/>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2</a:t>
            </a:r>
          </a:p>
        </p:txBody>
      </p:sp>
      <p:sp>
        <p:nvSpPr>
          <p:cNvPr id="205" name="Text Box 672"/>
          <p:cNvSpPr txBox="1">
            <a:spLocks noChangeArrowheads="1"/>
          </p:cNvSpPr>
          <p:nvPr/>
        </p:nvSpPr>
        <p:spPr bwMode="auto">
          <a:xfrm>
            <a:off x="4815210" y="1451141"/>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3</a:t>
            </a:r>
          </a:p>
        </p:txBody>
      </p:sp>
      <p:sp>
        <p:nvSpPr>
          <p:cNvPr id="206" name="Text Box 673"/>
          <p:cNvSpPr txBox="1">
            <a:spLocks noChangeArrowheads="1"/>
          </p:cNvSpPr>
          <p:nvPr/>
        </p:nvSpPr>
        <p:spPr bwMode="auto">
          <a:xfrm>
            <a:off x="7019454" y="1431810"/>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4</a:t>
            </a:r>
          </a:p>
        </p:txBody>
      </p:sp>
      <p:sp>
        <p:nvSpPr>
          <p:cNvPr id="207" name="Text Box 674"/>
          <p:cNvSpPr txBox="1">
            <a:spLocks noChangeArrowheads="1"/>
          </p:cNvSpPr>
          <p:nvPr/>
        </p:nvSpPr>
        <p:spPr bwMode="auto">
          <a:xfrm>
            <a:off x="9053835" y="1443024"/>
            <a:ext cx="1444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b="0">
                <a:ea typeface="幼圆" panose="02010509060101010101" pitchFamily="49" charset="-122"/>
                <a:cs typeface="Arial" panose="020B0604020202020204" pitchFamily="34" charset="0"/>
              </a:rPr>
              <a:t>5</a:t>
            </a:r>
          </a:p>
        </p:txBody>
      </p:sp>
      <p:sp>
        <p:nvSpPr>
          <p:cNvPr id="58" name="Rectangle 222"/>
          <p:cNvSpPr>
            <a:spLocks noChangeArrowheads="1"/>
          </p:cNvSpPr>
          <p:nvPr/>
        </p:nvSpPr>
        <p:spPr bwMode="auto">
          <a:xfrm>
            <a:off x="6445570" y="5229200"/>
            <a:ext cx="1217614" cy="1109561"/>
          </a:xfrm>
          <a:prstGeom prst="rect">
            <a:avLst/>
          </a:prstGeom>
          <a:noFill/>
          <a:ln w="28575" cmpd="thinThick">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extLst>
      <p:ext uri="{BB962C8B-B14F-4D97-AF65-F5344CB8AC3E}">
        <p14:creationId xmlns:p14="http://schemas.microsoft.com/office/powerpoint/2010/main" val="5334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8" presetClass="entr" presetSubtype="16" fill="hold" nodeType="withEffect">
                                  <p:stCondLst>
                                    <p:cond delay="0"/>
                                  </p:stCondLst>
                                  <p:childTnLst>
                                    <p:set>
                                      <p:cBhvr>
                                        <p:cTn id="44" dur="1" fill="hold">
                                          <p:stCondLst>
                                            <p:cond delay="0"/>
                                          </p:stCondLst>
                                        </p:cTn>
                                        <p:tgtEl>
                                          <p:spTgt spid="163"/>
                                        </p:tgtEl>
                                        <p:attrNameLst>
                                          <p:attrName>style.visibility</p:attrName>
                                        </p:attrNameLst>
                                      </p:cBhvr>
                                      <p:to>
                                        <p:strVal val="visible"/>
                                      </p:to>
                                    </p:set>
                                    <p:animEffect transition="in" filter="diamond(in)">
                                      <p:cBhvr>
                                        <p:cTn id="45" dur="500"/>
                                        <p:tgtEl>
                                          <p:spTgt spid="163"/>
                                        </p:tgtEl>
                                      </p:cBhvr>
                                    </p:animEffect>
                                  </p:childTnLst>
                                </p:cTn>
                              </p:par>
                              <p:par>
                                <p:cTn id="46" presetID="8" presetClass="entr" presetSubtype="16" fill="hold" nodeType="withEffect">
                                  <p:stCondLst>
                                    <p:cond delay="0"/>
                                  </p:stCondLst>
                                  <p:childTnLst>
                                    <p:set>
                                      <p:cBhvr>
                                        <p:cTn id="47" dur="1" fill="hold">
                                          <p:stCondLst>
                                            <p:cond delay="0"/>
                                          </p:stCondLst>
                                        </p:cTn>
                                        <p:tgtEl>
                                          <p:spTgt spid="164"/>
                                        </p:tgtEl>
                                        <p:attrNameLst>
                                          <p:attrName>style.visibility</p:attrName>
                                        </p:attrNameLst>
                                      </p:cBhvr>
                                      <p:to>
                                        <p:strVal val="visible"/>
                                      </p:to>
                                    </p:set>
                                    <p:animEffect transition="in" filter="diamond(in)">
                                      <p:cBhvr>
                                        <p:cTn id="48" dur="500"/>
                                        <p:tgtEl>
                                          <p:spTgt spid="164"/>
                                        </p:tgtEl>
                                      </p:cBhvr>
                                    </p:animEffect>
                                  </p:childTnLst>
                                </p:cTn>
                              </p:par>
                              <p:par>
                                <p:cTn id="49" presetID="8" presetClass="entr" presetSubtype="16" fill="hold" nodeType="with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diamond(in)">
                                      <p:cBhvr>
                                        <p:cTn id="51" dur="500"/>
                                        <p:tgtEl>
                                          <p:spTgt spid="16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7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81"/>
                                        </p:tgtEl>
                                        <p:attrNameLst>
                                          <p:attrName>style.visibility</p:attrName>
                                        </p:attrNameLst>
                                      </p:cBhvr>
                                      <p:to>
                                        <p:strVal val="visible"/>
                                      </p:to>
                                    </p:set>
                                  </p:childTnLst>
                                </p:cTn>
                              </p:par>
                              <p:par>
                                <p:cTn id="72" presetID="8" presetClass="entr" presetSubtype="32" fill="hold" nodeType="withEffect">
                                  <p:stCondLst>
                                    <p:cond delay="0"/>
                                  </p:stCondLst>
                                  <p:childTnLst>
                                    <p:set>
                                      <p:cBhvr>
                                        <p:cTn id="73" dur="1" fill="hold">
                                          <p:stCondLst>
                                            <p:cond delay="0"/>
                                          </p:stCondLst>
                                        </p:cTn>
                                        <p:tgtEl>
                                          <p:spTgt spid="180"/>
                                        </p:tgtEl>
                                        <p:attrNameLst>
                                          <p:attrName>style.visibility</p:attrName>
                                        </p:attrNameLst>
                                      </p:cBhvr>
                                      <p:to>
                                        <p:strVal val="visible"/>
                                      </p:to>
                                    </p:set>
                                    <p:animEffect transition="in" filter="diamond(out)">
                                      <p:cBhvr>
                                        <p:cTn id="74" dur="500"/>
                                        <p:tgtEl>
                                          <p:spTgt spid="180"/>
                                        </p:tgtEl>
                                      </p:cBhvr>
                                    </p:animEffect>
                                  </p:childTnLst>
                                </p:cTn>
                              </p:par>
                              <p:par>
                                <p:cTn id="75" presetID="8" presetClass="entr" presetSubtype="32" fill="hold" nodeType="withEffect">
                                  <p:stCondLst>
                                    <p:cond delay="0"/>
                                  </p:stCondLst>
                                  <p:childTnLst>
                                    <p:set>
                                      <p:cBhvr>
                                        <p:cTn id="76" dur="1" fill="hold">
                                          <p:stCondLst>
                                            <p:cond delay="0"/>
                                          </p:stCondLst>
                                        </p:cTn>
                                        <p:tgtEl>
                                          <p:spTgt spid="179"/>
                                        </p:tgtEl>
                                        <p:attrNameLst>
                                          <p:attrName>style.visibility</p:attrName>
                                        </p:attrNameLst>
                                      </p:cBhvr>
                                      <p:to>
                                        <p:strVal val="visible"/>
                                      </p:to>
                                    </p:set>
                                    <p:animEffect transition="in" filter="diamond(out)">
                                      <p:cBhvr>
                                        <p:cTn id="77" dur="500"/>
                                        <p:tgtEl>
                                          <p:spTgt spid="179"/>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P spid="152" grpId="0"/>
      <p:bldP spid="153" grpId="0"/>
      <p:bldP spid="154" grpId="0"/>
      <p:bldP spid="155" grpId="0"/>
      <p:bldP spid="156" grpId="0"/>
      <p:bldP spid="157" grpId="0"/>
      <p:bldP spid="158" grpId="0" animBg="1"/>
      <p:bldP spid="176" grpId="0"/>
      <p:bldP spid="177" grpId="0"/>
      <p:bldP spid="178" grpId="0"/>
      <p:bldP spid="188" grpId="0" animBg="1"/>
      <p:bldP spid="189" grpId="0"/>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8.4 </a:t>
            </a:r>
            <a:r>
              <a:rPr lang="zh-CN" altLang="en-US" dirty="0"/>
              <a:t>求最小成本的分支限界法</a:t>
            </a:r>
          </a:p>
        </p:txBody>
      </p:sp>
      <p:sp>
        <p:nvSpPr>
          <p:cNvPr id="3" name="内容占位符 2"/>
          <p:cNvSpPr>
            <a:spLocks noGrp="1"/>
          </p:cNvSpPr>
          <p:nvPr>
            <p:ph idx="1"/>
          </p:nvPr>
        </p:nvSpPr>
        <p:spPr>
          <a:xfrm>
            <a:off x="838200" y="1563949"/>
            <a:ext cx="10515600" cy="4351338"/>
          </a:xfrm>
        </p:spPr>
        <p:txBody>
          <a:bodyPr>
            <a:normAutofit/>
          </a:bodyPr>
          <a:lstStyle/>
          <a:p>
            <a:pPr>
              <a:lnSpc>
                <a:spcPct val="100000"/>
              </a:lnSpc>
              <a:spcBef>
                <a:spcPts val="600"/>
              </a:spcBef>
            </a:pPr>
            <a:r>
              <a:rPr lang="zh-CN" altLang="en-US" sz="2400" dirty="0"/>
              <a:t>寻找</a:t>
            </a:r>
            <a:r>
              <a:rPr lang="zh-CN" altLang="en-US" sz="2400" dirty="0" smtClean="0"/>
              <a:t>最小成本</a:t>
            </a:r>
            <a:endParaRPr lang="en-US" altLang="zh-CN" sz="2400" dirty="0" smtClean="0"/>
          </a:p>
          <a:p>
            <a:pPr>
              <a:lnSpc>
                <a:spcPct val="100000"/>
              </a:lnSpc>
              <a:spcBef>
                <a:spcPts val="600"/>
              </a:spcBef>
            </a:pPr>
            <a:r>
              <a:rPr lang="zh-CN" altLang="en-US" sz="2400" dirty="0" smtClean="0"/>
              <a:t>算法</a:t>
            </a:r>
            <a:r>
              <a:rPr lang="en-US" altLang="zh-CN" sz="2400" dirty="0" smtClean="0"/>
              <a:t>8.2 </a:t>
            </a:r>
            <a:r>
              <a:rPr lang="zh-CN" altLang="en-US" sz="2400" dirty="0" smtClean="0"/>
              <a:t>基于</a:t>
            </a:r>
            <a:r>
              <a:rPr lang="en-US" altLang="zh-CN" sz="2400" dirty="0"/>
              <a:t>ĉ</a:t>
            </a:r>
            <a:r>
              <a:rPr lang="zh-CN" altLang="en-US" sz="2400" dirty="0" smtClean="0"/>
              <a:t>求最小</a:t>
            </a:r>
            <a:r>
              <a:rPr lang="zh-CN" altLang="en-US" sz="2400" dirty="0"/>
              <a:t>成本的</a:t>
            </a:r>
            <a:r>
              <a:rPr lang="en-US" altLang="zh-CN" sz="2400" dirty="0" smtClean="0"/>
              <a:t>LC-</a:t>
            </a:r>
            <a:r>
              <a:rPr lang="zh-CN" altLang="en-US" sz="2400" dirty="0"/>
              <a:t>检索</a:t>
            </a:r>
            <a:r>
              <a:rPr lang="zh-CN" altLang="en-US" sz="2400" dirty="0" smtClean="0"/>
              <a:t>算法</a:t>
            </a:r>
            <a:endParaRPr lang="en-US" altLang="zh-CN" sz="2400" dirty="0" smtClean="0"/>
          </a:p>
          <a:p>
            <a:pPr>
              <a:lnSpc>
                <a:spcPct val="100000"/>
              </a:lnSpc>
              <a:spcBef>
                <a:spcPts val="600"/>
              </a:spcBef>
            </a:pPr>
            <a:r>
              <a:rPr lang="zh-CN" altLang="en-US" sz="2400" dirty="0" smtClean="0"/>
              <a:t>求</a:t>
            </a:r>
            <a:r>
              <a:rPr lang="zh-CN" altLang="en-US" sz="2400" dirty="0"/>
              <a:t>最小成本的分支限界法基本思想</a:t>
            </a:r>
            <a:endParaRPr lang="en-US" altLang="zh-CN" sz="2400" dirty="0"/>
          </a:p>
          <a:p>
            <a:pPr>
              <a:lnSpc>
                <a:spcPct val="100000"/>
              </a:lnSpc>
              <a:spcBef>
                <a:spcPts val="600"/>
              </a:spcBef>
            </a:pPr>
            <a:r>
              <a:rPr lang="zh-CN" altLang="en-US" sz="2400" dirty="0" smtClean="0"/>
              <a:t>最小</a:t>
            </a:r>
            <a:r>
              <a:rPr lang="zh-CN" altLang="en-US" sz="2400" dirty="0"/>
              <a:t>成本上界</a:t>
            </a:r>
            <a:r>
              <a:rPr lang="en-US" altLang="zh-CN" sz="2400" dirty="0" smtClean="0"/>
              <a:t>U</a:t>
            </a:r>
          </a:p>
          <a:p>
            <a:pPr>
              <a:lnSpc>
                <a:spcPct val="100000"/>
              </a:lnSpc>
              <a:spcBef>
                <a:spcPts val="600"/>
              </a:spcBef>
            </a:pPr>
            <a:r>
              <a:rPr lang="zh-CN" altLang="en-US" sz="2400" dirty="0" smtClean="0"/>
              <a:t>算法</a:t>
            </a:r>
            <a:r>
              <a:rPr lang="en-US" altLang="zh-CN" sz="2400" dirty="0" smtClean="0"/>
              <a:t>8.3 </a:t>
            </a:r>
            <a:r>
              <a:rPr lang="zh-CN" altLang="en-US" sz="2400" dirty="0" smtClean="0"/>
              <a:t>界函数</a:t>
            </a:r>
            <a:r>
              <a:rPr lang="en-US" altLang="zh-CN" sz="2400" dirty="0" smtClean="0"/>
              <a:t>UB</a:t>
            </a:r>
          </a:p>
          <a:p>
            <a:pPr>
              <a:lnSpc>
                <a:spcPct val="100000"/>
              </a:lnSpc>
              <a:spcBef>
                <a:spcPts val="600"/>
              </a:spcBef>
            </a:pPr>
            <a:r>
              <a:rPr lang="zh-CN" altLang="en-US" sz="2400" dirty="0" smtClean="0"/>
              <a:t>算法</a:t>
            </a:r>
            <a:r>
              <a:rPr lang="en-US" altLang="zh-CN" sz="2400" dirty="0" smtClean="0"/>
              <a:t>8.4  </a:t>
            </a:r>
            <a:r>
              <a:rPr lang="zh-CN" altLang="en-US" sz="2400" dirty="0" smtClean="0"/>
              <a:t>求最小成本的</a:t>
            </a:r>
            <a:r>
              <a:rPr lang="en-US" altLang="zh-CN" sz="2400" dirty="0" smtClean="0"/>
              <a:t>FIFO-</a:t>
            </a:r>
            <a:r>
              <a:rPr lang="zh-CN" altLang="en-US" sz="2400" dirty="0" smtClean="0"/>
              <a:t>分支限界算法</a:t>
            </a:r>
            <a:endParaRPr lang="en-US" altLang="zh-CN" sz="2400" dirty="0" smtClean="0"/>
          </a:p>
          <a:p>
            <a:pPr>
              <a:lnSpc>
                <a:spcPct val="100000"/>
              </a:lnSpc>
              <a:spcBef>
                <a:spcPts val="600"/>
              </a:spcBef>
            </a:pPr>
            <a:r>
              <a:rPr lang="zh-CN" altLang="en-US" sz="2400" dirty="0"/>
              <a:t>算法</a:t>
            </a:r>
            <a:r>
              <a:rPr lang="en-US" altLang="zh-CN" sz="2400" dirty="0" smtClean="0"/>
              <a:t>8.5  </a:t>
            </a:r>
            <a:r>
              <a:rPr lang="zh-CN" altLang="en-US" sz="2400" dirty="0" smtClean="0"/>
              <a:t>求</a:t>
            </a:r>
            <a:r>
              <a:rPr lang="zh-CN" altLang="en-US" sz="2400" dirty="0"/>
              <a:t>最小成本</a:t>
            </a:r>
            <a:r>
              <a:rPr lang="zh-CN" altLang="en-US" sz="2400" dirty="0" smtClean="0"/>
              <a:t>的</a:t>
            </a:r>
            <a:r>
              <a:rPr lang="en-US" altLang="zh-CN" sz="2400" dirty="0" smtClean="0"/>
              <a:t>LC-</a:t>
            </a:r>
            <a:r>
              <a:rPr lang="zh-CN" altLang="en-US" sz="2400" dirty="0"/>
              <a:t>分支</a:t>
            </a:r>
            <a:r>
              <a:rPr lang="zh-CN" altLang="en-US" sz="2400" dirty="0" smtClean="0"/>
              <a:t>限界算法</a:t>
            </a:r>
            <a:endParaRPr lang="en-US" altLang="zh-CN" sz="2400" dirty="0" smtClean="0"/>
          </a:p>
          <a:p>
            <a:pPr>
              <a:lnSpc>
                <a:spcPct val="100000"/>
              </a:lnSpc>
              <a:spcBef>
                <a:spcPts val="600"/>
              </a:spcBef>
            </a:pPr>
            <a:r>
              <a:rPr lang="zh-CN" altLang="en-US" sz="2400" dirty="0" smtClean="0"/>
              <a:t>求极大化问题</a:t>
            </a:r>
            <a:endParaRPr lang="en-US" altLang="zh-CN" sz="2400" dirty="0" smtClean="0"/>
          </a:p>
          <a:p>
            <a:pPr>
              <a:lnSpc>
                <a:spcPct val="100000"/>
              </a:lnSpc>
              <a:spcBef>
                <a:spcPts val="600"/>
              </a:spcBef>
            </a:pPr>
            <a:r>
              <a:rPr lang="zh-CN" altLang="en-US" sz="2400" dirty="0"/>
              <a:t>总结</a:t>
            </a:r>
            <a:r>
              <a:rPr lang="zh-CN" altLang="en-US" sz="2400" dirty="0" smtClean="0"/>
              <a:t>求最优解问题</a:t>
            </a:r>
            <a:r>
              <a:rPr lang="zh-CN" altLang="en-US" sz="2400" dirty="0"/>
              <a:t>的分支限界法</a:t>
            </a:r>
          </a:p>
          <a:p>
            <a:pPr>
              <a:lnSpc>
                <a:spcPct val="100000"/>
              </a:lnSpc>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sp>
        <p:nvSpPr>
          <p:cNvPr id="5" name="文本框 4"/>
          <p:cNvSpPr txBox="1"/>
          <p:nvPr/>
        </p:nvSpPr>
        <p:spPr>
          <a:xfrm>
            <a:off x="5802114" y="5304821"/>
            <a:ext cx="5616972" cy="830997"/>
          </a:xfrm>
          <a:prstGeom prst="rect">
            <a:avLst/>
          </a:prstGeom>
          <a:noFill/>
        </p:spPr>
        <p:txBody>
          <a:bodyPr wrap="square" rtlCol="0">
            <a:spAutoFit/>
          </a:bodyPr>
          <a:lstStyle/>
          <a:p>
            <a:pPr algn="r"/>
            <a:r>
              <a:rPr lang="zh-CN" altLang="en-US" sz="2400" dirty="0" smtClean="0">
                <a:solidFill>
                  <a:srgbClr val="FF0000"/>
                </a:solidFill>
                <a:latin typeface="幼圆" panose="02010509060101010101" pitchFamily="49" charset="-122"/>
                <a:ea typeface="幼圆" panose="02010509060101010101" pitchFamily="49" charset="-122"/>
              </a:rPr>
              <a:t>可行解：满足约束条件的答案结点。</a:t>
            </a:r>
            <a:endParaRPr lang="en-US" altLang="zh-CN" sz="2400" dirty="0" smtClean="0">
              <a:solidFill>
                <a:srgbClr val="FF0000"/>
              </a:solidFill>
              <a:latin typeface="幼圆" panose="02010509060101010101" pitchFamily="49" charset="-122"/>
              <a:ea typeface="幼圆" panose="02010509060101010101" pitchFamily="49" charset="-122"/>
            </a:endParaRPr>
          </a:p>
          <a:p>
            <a:pPr algn="r"/>
            <a:r>
              <a:rPr lang="zh-CN" altLang="en-US" sz="2400" dirty="0" smtClean="0">
                <a:solidFill>
                  <a:srgbClr val="FF0000"/>
                </a:solidFill>
                <a:latin typeface="幼圆" panose="02010509060101010101" pitchFamily="49" charset="-122"/>
                <a:ea typeface="幼圆" panose="02010509060101010101" pitchFamily="49" charset="-122"/>
              </a:rPr>
              <a:t>最优解：使目标函数取极值的答案结点</a:t>
            </a:r>
            <a:r>
              <a:rPr lang="zh-CN" altLang="en-US" sz="2400" dirty="0">
                <a:solidFill>
                  <a:srgbClr val="FF0000"/>
                </a:solidFill>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2695889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CECE5-3B3B-418D-BF0A-DB112CC69256}"/>
              </a:ext>
            </a:extLst>
          </p:cNvPr>
          <p:cNvSpPr>
            <a:spLocks noGrp="1"/>
          </p:cNvSpPr>
          <p:nvPr>
            <p:ph type="title"/>
          </p:nvPr>
        </p:nvSpPr>
        <p:spPr>
          <a:xfrm>
            <a:off x="838200" y="231229"/>
            <a:ext cx="10515600" cy="1325563"/>
          </a:xfrm>
        </p:spPr>
        <p:txBody>
          <a:bodyPr/>
          <a:lstStyle/>
          <a:p>
            <a:r>
              <a:rPr lang="zh-CN" altLang="en-US" dirty="0" smtClean="0">
                <a:solidFill>
                  <a:schemeClr val="accent1">
                    <a:lumMod val="75000"/>
                  </a:schemeClr>
                </a:solidFill>
              </a:rPr>
              <a:t>寻找最小成本</a:t>
            </a:r>
            <a:endParaRPr lang="zh-CN" altLang="en-US" dirty="0"/>
          </a:p>
        </p:txBody>
      </p:sp>
      <p:sp>
        <p:nvSpPr>
          <p:cNvPr id="3" name="内容占位符 2">
            <a:extLst>
              <a:ext uri="{FF2B5EF4-FFF2-40B4-BE49-F238E27FC236}">
                <a16:creationId xmlns:a16="http://schemas.microsoft.com/office/drawing/2014/main" id="{EEC4DCC6-1054-4B9C-8331-9A03D10EE5FB}"/>
              </a:ext>
            </a:extLst>
          </p:cNvPr>
          <p:cNvSpPr>
            <a:spLocks noGrp="1"/>
          </p:cNvSpPr>
          <p:nvPr>
            <p:ph idx="1"/>
          </p:nvPr>
        </p:nvSpPr>
        <p:spPr>
          <a:xfrm>
            <a:off x="915765" y="2224839"/>
            <a:ext cx="10515600" cy="700633"/>
          </a:xfrm>
        </p:spPr>
        <p:txBody>
          <a:bodyPr>
            <a:normAutofit/>
          </a:bodyPr>
          <a:lstStyle/>
          <a:p>
            <a:r>
              <a:rPr lang="zh-CN" altLang="en-US" sz="2400" dirty="0"/>
              <a:t>基于</a:t>
            </a:r>
            <a:r>
              <a:rPr lang="en-US" altLang="zh-CN" sz="2400" dirty="0"/>
              <a:t>LC-</a:t>
            </a:r>
            <a:r>
              <a:rPr lang="zh-CN" altLang="en-US" sz="2400" dirty="0"/>
              <a:t>检索的算法</a:t>
            </a:r>
            <a:r>
              <a:rPr lang="en-US" altLang="zh-CN" sz="2400" dirty="0" smtClean="0"/>
              <a:t>BB</a:t>
            </a:r>
            <a:r>
              <a:rPr lang="zh-CN" altLang="en-US" sz="2400" dirty="0"/>
              <a:t>是否一定能找到具有最小成本的答案结点</a:t>
            </a:r>
            <a:r>
              <a:rPr lang="en-US" altLang="zh-CN" sz="2400" dirty="0"/>
              <a:t>G</a:t>
            </a:r>
            <a:r>
              <a:rPr lang="zh-CN" altLang="en-US" sz="2400" dirty="0"/>
              <a:t>呢？</a:t>
            </a:r>
          </a:p>
        </p:txBody>
      </p:sp>
      <p:sp>
        <p:nvSpPr>
          <p:cNvPr id="4" name="灯片编号占位符 3">
            <a:extLst>
              <a:ext uri="{FF2B5EF4-FFF2-40B4-BE49-F238E27FC236}">
                <a16:creationId xmlns:a16="http://schemas.microsoft.com/office/drawing/2014/main" id="{962F67E4-69FD-41CB-9D60-49DF68DA705B}"/>
              </a:ext>
            </a:extLst>
          </p:cNvPr>
          <p:cNvSpPr>
            <a:spLocks noGrp="1"/>
          </p:cNvSpPr>
          <p:nvPr>
            <p:ph type="sldNum" sz="quarter" idx="12"/>
          </p:nvPr>
        </p:nvSpPr>
        <p:spPr/>
        <p:txBody>
          <a:bodyPr/>
          <a:lstStyle/>
          <a:p>
            <a:pPr>
              <a:defRPr/>
            </a:pPr>
            <a:fld id="{D04713B0-7EE7-420A-BB22-6F99F562E080}" type="slidenum">
              <a:rPr lang="en-US" altLang="zh-CN" smtClean="0"/>
              <a:pPr>
                <a:defRPr/>
              </a:pPr>
              <a:t>29</a:t>
            </a:fld>
            <a:endParaRPr lang="en-US" altLang="zh-CN" dirty="0"/>
          </a:p>
        </p:txBody>
      </p:sp>
      <p:sp>
        <p:nvSpPr>
          <p:cNvPr id="34" name="AutoShape 34">
            <a:extLst>
              <a:ext uri="{FF2B5EF4-FFF2-40B4-BE49-F238E27FC236}">
                <a16:creationId xmlns:a16="http://schemas.microsoft.com/office/drawing/2014/main" id="{08CD9085-3109-4DD3-9868-3B9D265FF010}"/>
              </a:ext>
            </a:extLst>
          </p:cNvPr>
          <p:cNvSpPr>
            <a:spLocks noChangeArrowheads="1"/>
          </p:cNvSpPr>
          <p:nvPr/>
        </p:nvSpPr>
        <p:spPr bwMode="auto">
          <a:xfrm>
            <a:off x="3941746" y="4911711"/>
            <a:ext cx="1658937" cy="520700"/>
          </a:xfrm>
          <a:prstGeom prst="wedgeRectCallout">
            <a:avLst>
              <a:gd name="adj1" fmla="val -50000"/>
              <a:gd name="adj2" fmla="val -80370"/>
            </a:avLst>
          </a:prstGeom>
          <a:noFill/>
          <a:ln w="19050">
            <a:solidFill>
              <a:schemeClr val="accent1">
                <a:lumMod val="75000"/>
              </a:schemeClr>
            </a:solid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latin typeface="幼圆" panose="02010509060101010101" pitchFamily="49" charset="-122"/>
                <a:ea typeface="幼圆" panose="02010509060101010101" pitchFamily="49" charset="-122"/>
              </a:rPr>
              <a:t>答案结点</a:t>
            </a:r>
          </a:p>
        </p:txBody>
      </p:sp>
      <p:sp>
        <p:nvSpPr>
          <p:cNvPr id="35" name="AutoShape 35">
            <a:extLst>
              <a:ext uri="{FF2B5EF4-FFF2-40B4-BE49-F238E27FC236}">
                <a16:creationId xmlns:a16="http://schemas.microsoft.com/office/drawing/2014/main" id="{109E7BE3-3350-4BBF-8C69-FB9ABBD4B476}"/>
              </a:ext>
            </a:extLst>
          </p:cNvPr>
          <p:cNvSpPr>
            <a:spLocks noChangeArrowheads="1"/>
          </p:cNvSpPr>
          <p:nvPr/>
        </p:nvSpPr>
        <p:spPr bwMode="auto">
          <a:xfrm>
            <a:off x="3863752" y="2731707"/>
            <a:ext cx="466725" cy="763588"/>
          </a:xfrm>
          <a:prstGeom prst="wedgeRectCallout">
            <a:avLst>
              <a:gd name="adj1" fmla="val 70750"/>
              <a:gd name="adj2" fmla="val 31495"/>
            </a:avLst>
          </a:prstGeom>
          <a:noFill/>
          <a:ln w="9525">
            <a:solidFill>
              <a:schemeClr val="tx1"/>
            </a:solid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dirty="0">
                <a:solidFill>
                  <a:schemeClr val="tx2"/>
                </a:solidFill>
              </a:rPr>
              <a:t>c</a:t>
            </a:r>
          </a:p>
          <a:p>
            <a:pPr algn="ctr" eaLnBrk="1" hangingPunct="1">
              <a:spcBef>
                <a:spcPct val="0"/>
              </a:spcBef>
              <a:buClrTx/>
              <a:buSzTx/>
              <a:buFontTx/>
              <a:buNone/>
            </a:pPr>
            <a:r>
              <a:rPr lang="en-US" altLang="zh-CN" sz="2400" dirty="0">
                <a:solidFill>
                  <a:schemeClr val="tx2"/>
                </a:solidFill>
              </a:rPr>
              <a:t>ĉ</a:t>
            </a:r>
            <a:endParaRPr lang="en-US" altLang="zh-CN" dirty="0"/>
          </a:p>
        </p:txBody>
      </p:sp>
      <p:sp>
        <p:nvSpPr>
          <p:cNvPr id="36" name="Text Box 38">
            <a:extLst>
              <a:ext uri="{FF2B5EF4-FFF2-40B4-BE49-F238E27FC236}">
                <a16:creationId xmlns:a16="http://schemas.microsoft.com/office/drawing/2014/main" id="{5BD82988-5A44-4E4A-A731-CB2DBC35C7CF}"/>
              </a:ext>
            </a:extLst>
          </p:cNvPr>
          <p:cNvSpPr txBox="1">
            <a:spLocks noChangeArrowheads="1"/>
          </p:cNvSpPr>
          <p:nvPr/>
        </p:nvSpPr>
        <p:spPr bwMode="auto">
          <a:xfrm>
            <a:off x="4928963" y="303809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E</a:t>
            </a:r>
          </a:p>
        </p:txBody>
      </p:sp>
      <p:sp>
        <p:nvSpPr>
          <p:cNvPr id="37"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4036788" y="345084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a:solidFill>
                  <a:srgbClr val="FF0000"/>
                </a:solidFill>
              </a:rPr>
              <a:t>E</a:t>
            </a:r>
          </a:p>
        </p:txBody>
      </p:sp>
      <p:sp>
        <p:nvSpPr>
          <p:cNvPr id="39" name="Line 42">
            <a:extLst>
              <a:ext uri="{FF2B5EF4-FFF2-40B4-BE49-F238E27FC236}">
                <a16:creationId xmlns:a16="http://schemas.microsoft.com/office/drawing/2014/main" id="{C103B8BE-D559-47AD-A138-9355045520CC}"/>
              </a:ext>
            </a:extLst>
          </p:cNvPr>
          <p:cNvSpPr>
            <a:spLocks noChangeShapeType="1"/>
          </p:cNvSpPr>
          <p:nvPr/>
        </p:nvSpPr>
        <p:spPr bwMode="auto">
          <a:xfrm>
            <a:off x="3811364" y="4169982"/>
            <a:ext cx="2206625" cy="0"/>
          </a:xfrm>
          <a:prstGeom prst="line">
            <a:avLst/>
          </a:prstGeom>
          <a:noFill/>
          <a:ln w="57150">
            <a:solidFill>
              <a:schemeClr val="accent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AutoShape 43">
            <a:extLst>
              <a:ext uri="{FF2B5EF4-FFF2-40B4-BE49-F238E27FC236}">
                <a16:creationId xmlns:a16="http://schemas.microsoft.com/office/drawing/2014/main" id="{A7FC1AD4-1E19-465B-8B09-D2556CB5DFB6}"/>
              </a:ext>
            </a:extLst>
          </p:cNvPr>
          <p:cNvSpPr>
            <a:spLocks noChangeArrowheads="1"/>
          </p:cNvSpPr>
          <p:nvPr/>
        </p:nvSpPr>
        <p:spPr bwMode="auto">
          <a:xfrm>
            <a:off x="6146577" y="4106244"/>
            <a:ext cx="1003300" cy="111125"/>
          </a:xfrm>
          <a:prstGeom prst="rightArrow">
            <a:avLst>
              <a:gd name="adj1" fmla="val 50000"/>
              <a:gd name="adj2" fmla="val 225714"/>
            </a:avLst>
          </a:prstGeom>
          <a:solidFill>
            <a:schemeClr val="accent1">
              <a:lumMod val="75000"/>
            </a:schemeClr>
          </a:solidFill>
          <a:ln w="9525">
            <a:solidFill>
              <a:schemeClr val="accent1">
                <a:lumMod val="75000"/>
              </a:schemeClr>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1" name="Rectangle 44">
            <a:extLst>
              <a:ext uri="{FF2B5EF4-FFF2-40B4-BE49-F238E27FC236}">
                <a16:creationId xmlns:a16="http://schemas.microsoft.com/office/drawing/2014/main" id="{F681DE08-3682-4FB9-92BB-B1C80B39E932}"/>
              </a:ext>
            </a:extLst>
          </p:cNvPr>
          <p:cNvSpPr>
            <a:spLocks noChangeArrowheads="1"/>
          </p:cNvSpPr>
          <p:nvPr/>
        </p:nvSpPr>
        <p:spPr bwMode="auto">
          <a:xfrm>
            <a:off x="7170513" y="3911221"/>
            <a:ext cx="14927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dirty="0"/>
              <a:t>c(X)&gt;c(Y)</a:t>
            </a:r>
          </a:p>
          <a:p>
            <a:pPr eaLnBrk="1" hangingPunct="1">
              <a:spcBef>
                <a:spcPct val="0"/>
              </a:spcBef>
              <a:buClrTx/>
              <a:buSzTx/>
              <a:buFontTx/>
              <a:buNone/>
            </a:pPr>
            <a:r>
              <a:rPr lang="en-US" altLang="zh-CN" sz="2400" b="0" dirty="0"/>
              <a:t>ĉ(X)&lt;ĉ(Y)</a:t>
            </a:r>
          </a:p>
        </p:txBody>
      </p:sp>
      <p:sp>
        <p:nvSpPr>
          <p:cNvPr id="43" name="内容占位符 2">
            <a:extLst>
              <a:ext uri="{FF2B5EF4-FFF2-40B4-BE49-F238E27FC236}">
                <a16:creationId xmlns:a16="http://schemas.microsoft.com/office/drawing/2014/main" id="{EEC4DCC6-1054-4B9C-8331-9A03D10EE5FB}"/>
              </a:ext>
            </a:extLst>
          </p:cNvPr>
          <p:cNvSpPr txBox="1">
            <a:spLocks/>
          </p:cNvSpPr>
          <p:nvPr/>
        </p:nvSpPr>
        <p:spPr>
          <a:xfrm>
            <a:off x="1034055" y="5570929"/>
            <a:ext cx="9865096" cy="49993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zh-CN" altLang="en-US" sz="2400" dirty="0" smtClean="0"/>
              <a:t>对</a:t>
            </a:r>
            <a:r>
              <a:rPr lang="en-US" altLang="zh-CN" sz="2400" dirty="0"/>
              <a:t>ĉ</a:t>
            </a:r>
            <a:r>
              <a:rPr lang="zh-CN" altLang="en-US" sz="2400" dirty="0" smtClean="0"/>
              <a:t>追加要求：对于</a:t>
            </a:r>
            <a:r>
              <a:rPr lang="zh-CN" altLang="en-US" sz="2400" dirty="0"/>
              <a:t>每一对结点</a:t>
            </a:r>
            <a:r>
              <a:rPr lang="en-US" altLang="zh-CN" sz="2400" dirty="0"/>
              <a:t>X</a:t>
            </a:r>
            <a:r>
              <a:rPr lang="zh-CN" altLang="en-US" sz="2400" dirty="0"/>
              <a:t>、</a:t>
            </a:r>
            <a:r>
              <a:rPr lang="en-US" altLang="zh-CN" sz="2400" dirty="0"/>
              <a:t>Y</a:t>
            </a:r>
            <a:r>
              <a:rPr lang="zh-CN" altLang="en-US" sz="2400" dirty="0" smtClean="0"/>
              <a:t>，当</a:t>
            </a:r>
            <a:r>
              <a:rPr lang="en-US" altLang="zh-CN" sz="2400" dirty="0">
                <a:solidFill>
                  <a:srgbClr val="FF0000"/>
                </a:solidFill>
              </a:rPr>
              <a:t>c(X)&lt;c(Y)</a:t>
            </a:r>
            <a:r>
              <a:rPr lang="zh-CN" altLang="en-US" sz="2400" dirty="0">
                <a:solidFill>
                  <a:srgbClr val="FF0000"/>
                </a:solidFill>
              </a:rPr>
              <a:t>时有</a:t>
            </a:r>
            <a:r>
              <a:rPr lang="en-US" altLang="zh-CN" sz="2400" dirty="0">
                <a:solidFill>
                  <a:srgbClr val="FF0000"/>
                </a:solidFill>
              </a:rPr>
              <a:t>ĉ(X)&lt; ĉ(Y</a:t>
            </a:r>
            <a:r>
              <a:rPr lang="en-US" altLang="zh-CN" sz="2400" dirty="0" smtClean="0">
                <a:solidFill>
                  <a:srgbClr val="FF0000"/>
                </a:solidFill>
              </a:rPr>
              <a:t>)</a:t>
            </a:r>
            <a:endParaRPr lang="en-US" altLang="zh-CN" sz="2400" dirty="0"/>
          </a:p>
        </p:txBody>
      </p:sp>
      <p:sp>
        <p:nvSpPr>
          <p:cNvPr id="45" name="矩形 44"/>
          <p:cNvSpPr/>
          <p:nvPr/>
        </p:nvSpPr>
        <p:spPr>
          <a:xfrm>
            <a:off x="838200" y="1544846"/>
            <a:ext cx="10515600" cy="535531"/>
          </a:xfrm>
          <a:prstGeom prst="rect">
            <a:avLst/>
          </a:prstGeom>
          <a:solidFill>
            <a:schemeClr val="accent1">
              <a:lumMod val="20000"/>
              <a:lumOff val="80000"/>
            </a:schemeClr>
          </a:solidFill>
        </p:spPr>
        <p:txBody>
          <a:bodyPr wrap="square">
            <a:spAutoFit/>
          </a:bodyPr>
          <a:lstStyle/>
          <a:p>
            <a:pPr>
              <a:lnSpc>
                <a:spcPct val="12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BB</a:t>
            </a:r>
            <a:r>
              <a:rPr lang="zh-CN" altLang="en-US" sz="2400" dirty="0" smtClean="0">
                <a:latin typeface="Arial" panose="020B0604020202020204" pitchFamily="34" charset="0"/>
                <a:ea typeface="幼圆" panose="02010509060101010101" pitchFamily="49" charset="-122"/>
                <a:cs typeface="Arial" panose="020B0604020202020204" pitchFamily="34" charset="0"/>
              </a:rPr>
              <a:t>算法中</a:t>
            </a:r>
            <a:r>
              <a:rPr lang="zh-CN" altLang="en-US" sz="2400" dirty="0">
                <a:latin typeface="Arial" panose="020B0604020202020204" pitchFamily="34" charset="0"/>
                <a:ea typeface="幼圆" panose="02010509060101010101" pitchFamily="49" charset="-122"/>
                <a:cs typeface="Arial" panose="020B0604020202020204" pitchFamily="34" charset="0"/>
              </a:rPr>
              <a:t>：算法一旦</a:t>
            </a:r>
            <a:r>
              <a:rPr lang="zh-CN" altLang="en-US" sz="2400" dirty="0" smtClean="0">
                <a:latin typeface="Arial" panose="020B0604020202020204" pitchFamily="34" charset="0"/>
                <a:ea typeface="幼圆" panose="02010509060101010101" pitchFamily="49" charset="-122"/>
                <a:cs typeface="Arial" panose="020B0604020202020204" pitchFamily="34" charset="0"/>
              </a:rPr>
              <a:t>判断出儿子结点</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是答案结点，则打印路径，操作结束。</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p:txBody>
      </p:sp>
      <p:grpSp>
        <p:nvGrpSpPr>
          <p:cNvPr id="55" name="组合 54"/>
          <p:cNvGrpSpPr/>
          <p:nvPr/>
        </p:nvGrpSpPr>
        <p:grpSpPr>
          <a:xfrm>
            <a:off x="3227164" y="3185733"/>
            <a:ext cx="3565525" cy="1685925"/>
            <a:chOff x="1138932" y="2954587"/>
            <a:chExt cx="3565525" cy="1685925"/>
          </a:xfrm>
        </p:grpSpPr>
        <p:grpSp>
          <p:nvGrpSpPr>
            <p:cNvPr id="5" name="Group 33">
              <a:extLst>
                <a:ext uri="{FF2B5EF4-FFF2-40B4-BE49-F238E27FC236}">
                  <a16:creationId xmlns:a16="http://schemas.microsoft.com/office/drawing/2014/main" id="{508FCCBF-CFAC-47AA-9548-C4D50F10863B}"/>
                </a:ext>
              </a:extLst>
            </p:cNvPr>
            <p:cNvGrpSpPr>
              <a:grpSpLocks/>
            </p:cNvGrpSpPr>
            <p:nvPr/>
          </p:nvGrpSpPr>
          <p:grpSpPr bwMode="auto">
            <a:xfrm>
              <a:off x="1138932" y="2954587"/>
              <a:ext cx="3565525" cy="1685925"/>
              <a:chOff x="468" y="1536"/>
              <a:chExt cx="2246" cy="1062"/>
            </a:xfrm>
          </p:grpSpPr>
          <p:grpSp>
            <p:nvGrpSpPr>
              <p:cNvPr id="6" name="Group 18">
                <a:extLst>
                  <a:ext uri="{FF2B5EF4-FFF2-40B4-BE49-F238E27FC236}">
                    <a16:creationId xmlns:a16="http://schemas.microsoft.com/office/drawing/2014/main" id="{992B47F1-D41F-4CFE-999B-8A3122C250C6}"/>
                  </a:ext>
                </a:extLst>
              </p:cNvPr>
              <p:cNvGrpSpPr>
                <a:grpSpLocks/>
              </p:cNvGrpSpPr>
              <p:nvPr/>
            </p:nvGrpSpPr>
            <p:grpSpPr bwMode="auto">
              <a:xfrm>
                <a:off x="921" y="1670"/>
                <a:ext cx="1212" cy="819"/>
                <a:chOff x="921" y="1472"/>
                <a:chExt cx="1212" cy="819"/>
              </a:xfrm>
            </p:grpSpPr>
            <p:sp>
              <p:nvSpPr>
                <p:cNvPr id="21" name="Oval 4">
                  <a:extLst>
                    <a:ext uri="{FF2B5EF4-FFF2-40B4-BE49-F238E27FC236}">
                      <a16:creationId xmlns:a16="http://schemas.microsoft.com/office/drawing/2014/main" id="{8D98616E-387E-4680-A981-726E5191F6B0}"/>
                    </a:ext>
                  </a:extLst>
                </p:cNvPr>
                <p:cNvSpPr>
                  <a:spLocks noChangeArrowheads="1"/>
                </p:cNvSpPr>
                <p:nvPr/>
              </p:nvSpPr>
              <p:spPr bwMode="auto">
                <a:xfrm>
                  <a:off x="1419" y="1472"/>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2" name="Oval 5">
                  <a:extLst>
                    <a:ext uri="{FF2B5EF4-FFF2-40B4-BE49-F238E27FC236}">
                      <a16:creationId xmlns:a16="http://schemas.microsoft.com/office/drawing/2014/main" id="{8F5B9D9B-3A92-4B56-9EA5-DC2341B1F055}"/>
                    </a:ext>
                  </a:extLst>
                </p:cNvPr>
                <p:cNvSpPr>
                  <a:spLocks noChangeArrowheads="1"/>
                </p:cNvSpPr>
                <p:nvPr/>
              </p:nvSpPr>
              <p:spPr bwMode="auto">
                <a:xfrm>
                  <a:off x="1002" y="1748"/>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3" name="Oval 6">
                  <a:extLst>
                    <a:ext uri="{FF2B5EF4-FFF2-40B4-BE49-F238E27FC236}">
                      <a16:creationId xmlns:a16="http://schemas.microsoft.com/office/drawing/2014/main" id="{03860ECF-D791-4FAA-9216-225AE71A12E3}"/>
                    </a:ext>
                  </a:extLst>
                </p:cNvPr>
                <p:cNvSpPr>
                  <a:spLocks noChangeArrowheads="1"/>
                </p:cNvSpPr>
                <p:nvPr/>
              </p:nvSpPr>
              <p:spPr bwMode="auto">
                <a:xfrm>
                  <a:off x="1830" y="173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4" name="Oval 7">
                  <a:extLst>
                    <a:ext uri="{FF2B5EF4-FFF2-40B4-BE49-F238E27FC236}">
                      <a16:creationId xmlns:a16="http://schemas.microsoft.com/office/drawing/2014/main" id="{D9B37485-F723-4334-985A-F5E6F0212F4A}"/>
                    </a:ext>
                  </a:extLst>
                </p:cNvPr>
                <p:cNvSpPr>
                  <a:spLocks noChangeArrowheads="1"/>
                </p:cNvSpPr>
                <p:nvPr/>
              </p:nvSpPr>
              <p:spPr bwMode="auto">
                <a:xfrm>
                  <a:off x="1254" y="209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25" name="Oval 8">
                  <a:extLst>
                    <a:ext uri="{FF2B5EF4-FFF2-40B4-BE49-F238E27FC236}">
                      <a16:creationId xmlns:a16="http://schemas.microsoft.com/office/drawing/2014/main" id="{57749D34-4E9E-45FE-88A0-6AD40322D835}"/>
                    </a:ext>
                  </a:extLst>
                </p:cNvPr>
                <p:cNvSpPr>
                  <a:spLocks noChangeArrowheads="1"/>
                </p:cNvSpPr>
                <p:nvPr/>
              </p:nvSpPr>
              <p:spPr bwMode="auto">
                <a:xfrm>
                  <a:off x="1587" y="2090"/>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cxnSp>
              <p:nvCxnSpPr>
                <p:cNvPr id="28" name="AutoShape 12">
                  <a:extLst>
                    <a:ext uri="{FF2B5EF4-FFF2-40B4-BE49-F238E27FC236}">
                      <a16:creationId xmlns:a16="http://schemas.microsoft.com/office/drawing/2014/main" id="{01C3456E-16FC-4336-BABB-89E9BD871250}"/>
                    </a:ext>
                  </a:extLst>
                </p:cNvPr>
                <p:cNvCxnSpPr>
                  <a:cxnSpLocks noChangeShapeType="1"/>
                  <a:stCxn id="21" idx="3"/>
                  <a:endCxn id="22" idx="7"/>
                </p:cNvCxnSpPr>
                <p:nvPr/>
              </p:nvCxnSpPr>
              <p:spPr bwMode="auto">
                <a:xfrm flipH="1">
                  <a:off x="1150" y="1636"/>
                  <a:ext cx="294" cy="1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3">
                  <a:extLst>
                    <a:ext uri="{FF2B5EF4-FFF2-40B4-BE49-F238E27FC236}">
                      <a16:creationId xmlns:a16="http://schemas.microsoft.com/office/drawing/2014/main" id="{179F7C5C-6C0D-405B-BB9F-33D96A93D3B0}"/>
                    </a:ext>
                  </a:extLst>
                </p:cNvPr>
                <p:cNvCxnSpPr>
                  <a:cxnSpLocks noChangeShapeType="1"/>
                  <a:stCxn id="21" idx="5"/>
                  <a:endCxn id="23" idx="1"/>
                </p:cNvCxnSpPr>
                <p:nvPr/>
              </p:nvCxnSpPr>
              <p:spPr bwMode="auto">
                <a:xfrm>
                  <a:off x="1567" y="1636"/>
                  <a:ext cx="288" cy="1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4">
                  <a:extLst>
                    <a:ext uri="{FF2B5EF4-FFF2-40B4-BE49-F238E27FC236}">
                      <a16:creationId xmlns:a16="http://schemas.microsoft.com/office/drawing/2014/main" id="{F763A33B-45DD-4E69-AF06-9597A08E72C5}"/>
                    </a:ext>
                  </a:extLst>
                </p:cNvPr>
                <p:cNvCxnSpPr>
                  <a:cxnSpLocks noChangeShapeType="1"/>
                  <a:stCxn id="22" idx="3"/>
                  <a:endCxn id="48" idx="7"/>
                </p:cNvCxnSpPr>
                <p:nvPr/>
              </p:nvCxnSpPr>
              <p:spPr bwMode="auto">
                <a:xfrm flipH="1">
                  <a:off x="921" y="1912"/>
                  <a:ext cx="106" cy="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5">
                  <a:extLst>
                    <a:ext uri="{FF2B5EF4-FFF2-40B4-BE49-F238E27FC236}">
                      <a16:creationId xmlns:a16="http://schemas.microsoft.com/office/drawing/2014/main" id="{69A635C2-E12B-4DC5-AEED-32B13D12E49C}"/>
                    </a:ext>
                  </a:extLst>
                </p:cNvPr>
                <p:cNvCxnSpPr>
                  <a:cxnSpLocks noChangeShapeType="1"/>
                  <a:stCxn id="24" idx="1"/>
                  <a:endCxn id="22" idx="5"/>
                </p:cNvCxnSpPr>
                <p:nvPr/>
              </p:nvCxnSpPr>
              <p:spPr bwMode="auto">
                <a:xfrm flipH="1" flipV="1">
                  <a:off x="1150" y="1912"/>
                  <a:ext cx="129"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6">
                  <a:extLst>
                    <a:ext uri="{FF2B5EF4-FFF2-40B4-BE49-F238E27FC236}">
                      <a16:creationId xmlns:a16="http://schemas.microsoft.com/office/drawing/2014/main" id="{63C45D61-15A5-4340-98F9-E33CF34865F3}"/>
                    </a:ext>
                  </a:extLst>
                </p:cNvPr>
                <p:cNvCxnSpPr>
                  <a:cxnSpLocks noChangeShapeType="1"/>
                  <a:stCxn id="23" idx="3"/>
                  <a:endCxn id="25" idx="7"/>
                </p:cNvCxnSpPr>
                <p:nvPr/>
              </p:nvCxnSpPr>
              <p:spPr bwMode="auto">
                <a:xfrm flipH="1">
                  <a:off x="1735" y="1903"/>
                  <a:ext cx="120"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7">
                  <a:extLst>
                    <a:ext uri="{FF2B5EF4-FFF2-40B4-BE49-F238E27FC236}">
                      <a16:creationId xmlns:a16="http://schemas.microsoft.com/office/drawing/2014/main" id="{75240603-5A88-432A-B042-DE89563064B7}"/>
                    </a:ext>
                  </a:extLst>
                </p:cNvPr>
                <p:cNvCxnSpPr>
                  <a:cxnSpLocks noChangeShapeType="1"/>
                  <a:stCxn id="23" idx="5"/>
                  <a:endCxn id="46" idx="1"/>
                </p:cNvCxnSpPr>
                <p:nvPr/>
              </p:nvCxnSpPr>
              <p:spPr bwMode="auto">
                <a:xfrm>
                  <a:off x="1978" y="1903"/>
                  <a:ext cx="155"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 name="Text Box 19">
                <a:extLst>
                  <a:ext uri="{FF2B5EF4-FFF2-40B4-BE49-F238E27FC236}">
                    <a16:creationId xmlns:a16="http://schemas.microsoft.com/office/drawing/2014/main" id="{947B432C-7DC2-415C-9D9B-0A1B43DA029E}"/>
                  </a:ext>
                </a:extLst>
              </p:cNvPr>
              <p:cNvSpPr txBox="1">
                <a:spLocks noChangeArrowheads="1"/>
              </p:cNvSpPr>
              <p:nvPr/>
            </p:nvSpPr>
            <p:spPr bwMode="auto">
              <a:xfrm>
                <a:off x="1164" y="1536"/>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8" name="Rectangle 20">
                <a:extLst>
                  <a:ext uri="{FF2B5EF4-FFF2-40B4-BE49-F238E27FC236}">
                    <a16:creationId xmlns:a16="http://schemas.microsoft.com/office/drawing/2014/main" id="{75EB711A-777D-4E68-A666-39FFAC19BDE7}"/>
                  </a:ext>
                </a:extLst>
              </p:cNvPr>
              <p:cNvSpPr>
                <a:spLocks noChangeArrowheads="1"/>
              </p:cNvSpPr>
              <p:nvPr/>
            </p:nvSpPr>
            <p:spPr bwMode="auto">
              <a:xfrm>
                <a:off x="1257" y="165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0</a:t>
                </a:r>
              </a:p>
            </p:txBody>
          </p:sp>
          <p:sp>
            <p:nvSpPr>
              <p:cNvPr id="9" name="Text Box 21">
                <a:extLst>
                  <a:ext uri="{FF2B5EF4-FFF2-40B4-BE49-F238E27FC236}">
                    <a16:creationId xmlns:a16="http://schemas.microsoft.com/office/drawing/2014/main" id="{FCE2F0BE-BE1A-432B-BE77-7639AA7608DF}"/>
                  </a:ext>
                </a:extLst>
              </p:cNvPr>
              <p:cNvSpPr txBox="1">
                <a:spLocks noChangeArrowheads="1"/>
              </p:cNvSpPr>
              <p:nvPr/>
            </p:nvSpPr>
            <p:spPr bwMode="auto">
              <a:xfrm>
                <a:off x="738"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10" name="Rectangle 22">
                <a:extLst>
                  <a:ext uri="{FF2B5EF4-FFF2-40B4-BE49-F238E27FC236}">
                    <a16:creationId xmlns:a16="http://schemas.microsoft.com/office/drawing/2014/main" id="{30F5060B-2BF9-4710-AEE0-540174148A02}"/>
                  </a:ext>
                </a:extLst>
              </p:cNvPr>
              <p:cNvSpPr>
                <a:spLocks noChangeArrowheads="1"/>
              </p:cNvSpPr>
              <p:nvPr/>
            </p:nvSpPr>
            <p:spPr bwMode="auto">
              <a:xfrm>
                <a:off x="831"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a:t>
                </a:r>
              </a:p>
            </p:txBody>
          </p:sp>
          <p:sp>
            <p:nvSpPr>
              <p:cNvPr id="11" name="Text Box 23">
                <a:extLst>
                  <a:ext uri="{FF2B5EF4-FFF2-40B4-BE49-F238E27FC236}">
                    <a16:creationId xmlns:a16="http://schemas.microsoft.com/office/drawing/2014/main" id="{8AE81E4A-A832-41A2-B231-7357A92F5384}"/>
                  </a:ext>
                </a:extLst>
              </p:cNvPr>
              <p:cNvSpPr txBox="1">
                <a:spLocks noChangeArrowheads="1"/>
              </p:cNvSpPr>
              <p:nvPr/>
            </p:nvSpPr>
            <p:spPr bwMode="auto">
              <a:xfrm>
                <a:off x="474" y="2187"/>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12" name="Rectangle 24">
                <a:extLst>
                  <a:ext uri="{FF2B5EF4-FFF2-40B4-BE49-F238E27FC236}">
                    <a16:creationId xmlns:a16="http://schemas.microsoft.com/office/drawing/2014/main" id="{A6539E26-0EF2-487C-A41E-A61FCB85A61D}"/>
                  </a:ext>
                </a:extLst>
              </p:cNvPr>
              <p:cNvSpPr>
                <a:spLocks noChangeArrowheads="1"/>
              </p:cNvSpPr>
              <p:nvPr/>
            </p:nvSpPr>
            <p:spPr bwMode="auto">
              <a:xfrm>
                <a:off x="468" y="230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20</a:t>
                </a:r>
              </a:p>
            </p:txBody>
          </p:sp>
          <p:sp>
            <p:nvSpPr>
              <p:cNvPr id="13" name="Text Box 25">
                <a:extLst>
                  <a:ext uri="{FF2B5EF4-FFF2-40B4-BE49-F238E27FC236}">
                    <a16:creationId xmlns:a16="http://schemas.microsoft.com/office/drawing/2014/main" id="{554667DB-674D-4295-9B49-01ADCA08562E}"/>
                  </a:ext>
                </a:extLst>
              </p:cNvPr>
              <p:cNvSpPr txBox="1">
                <a:spLocks noChangeArrowheads="1"/>
              </p:cNvSpPr>
              <p:nvPr/>
            </p:nvSpPr>
            <p:spPr bwMode="auto">
              <a:xfrm>
                <a:off x="993" y="2202"/>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14" name="Rectangle 26">
                <a:extLst>
                  <a:ext uri="{FF2B5EF4-FFF2-40B4-BE49-F238E27FC236}">
                    <a16:creationId xmlns:a16="http://schemas.microsoft.com/office/drawing/2014/main" id="{D95E6B7B-C961-4055-A7F2-E646AF2F68EB}"/>
                  </a:ext>
                </a:extLst>
              </p:cNvPr>
              <p:cNvSpPr>
                <a:spLocks noChangeArrowheads="1"/>
              </p:cNvSpPr>
              <p:nvPr/>
            </p:nvSpPr>
            <p:spPr bwMode="auto">
              <a:xfrm>
                <a:off x="996" y="23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15" name="Text Box 27">
                <a:extLst>
                  <a:ext uri="{FF2B5EF4-FFF2-40B4-BE49-F238E27FC236}">
                    <a16:creationId xmlns:a16="http://schemas.microsoft.com/office/drawing/2014/main" id="{1ED7CA7E-943D-46F6-87DF-6692D27DF765}"/>
                  </a:ext>
                </a:extLst>
              </p:cNvPr>
              <p:cNvSpPr txBox="1">
                <a:spLocks noChangeArrowheads="1"/>
              </p:cNvSpPr>
              <p:nvPr/>
            </p:nvSpPr>
            <p:spPr bwMode="auto">
              <a:xfrm>
                <a:off x="1899"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dirty="0"/>
                  <a:t>10</a:t>
                </a:r>
              </a:p>
            </p:txBody>
          </p:sp>
          <p:sp>
            <p:nvSpPr>
              <p:cNvPr id="16" name="Rectangle 28">
                <a:extLst>
                  <a:ext uri="{FF2B5EF4-FFF2-40B4-BE49-F238E27FC236}">
                    <a16:creationId xmlns:a16="http://schemas.microsoft.com/office/drawing/2014/main" id="{42861BA2-6094-4863-989C-9CDB01C5A115}"/>
                  </a:ext>
                </a:extLst>
              </p:cNvPr>
              <p:cNvSpPr>
                <a:spLocks noChangeArrowheads="1"/>
              </p:cNvSpPr>
              <p:nvPr/>
            </p:nvSpPr>
            <p:spPr bwMode="auto">
              <a:xfrm>
                <a:off x="1992"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4</a:t>
                </a:r>
              </a:p>
            </p:txBody>
          </p:sp>
          <p:sp>
            <p:nvSpPr>
              <p:cNvPr id="17" name="Text Box 29">
                <a:extLst>
                  <a:ext uri="{FF2B5EF4-FFF2-40B4-BE49-F238E27FC236}">
                    <a16:creationId xmlns:a16="http://schemas.microsoft.com/office/drawing/2014/main" id="{FCD0FD34-3DD5-4BE7-934C-020122B735AE}"/>
                  </a:ext>
                </a:extLst>
              </p:cNvPr>
              <p:cNvSpPr txBox="1">
                <a:spLocks noChangeArrowheads="1"/>
              </p:cNvSpPr>
              <p:nvPr/>
            </p:nvSpPr>
            <p:spPr bwMode="auto">
              <a:xfrm>
                <a:off x="1683" y="2208"/>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18" name="Rectangle 30">
                <a:extLst>
                  <a:ext uri="{FF2B5EF4-FFF2-40B4-BE49-F238E27FC236}">
                    <a16:creationId xmlns:a16="http://schemas.microsoft.com/office/drawing/2014/main" id="{B1788049-46D2-4CE9-ABE3-8862BB939A98}"/>
                  </a:ext>
                </a:extLst>
              </p:cNvPr>
              <p:cNvSpPr>
                <a:spLocks noChangeArrowheads="1"/>
              </p:cNvSpPr>
              <p:nvPr/>
            </p:nvSpPr>
            <p:spPr bwMode="auto">
              <a:xfrm>
                <a:off x="1686" y="231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19" name="Text Box 31">
                <a:extLst>
                  <a:ext uri="{FF2B5EF4-FFF2-40B4-BE49-F238E27FC236}">
                    <a16:creationId xmlns:a16="http://schemas.microsoft.com/office/drawing/2014/main" id="{C6424F2F-4D2F-41C2-9231-E18E796EE914}"/>
                  </a:ext>
                </a:extLst>
              </p:cNvPr>
              <p:cNvSpPr txBox="1">
                <a:spLocks noChangeArrowheads="1"/>
              </p:cNvSpPr>
              <p:nvPr/>
            </p:nvSpPr>
            <p:spPr bwMode="auto">
              <a:xfrm>
                <a:off x="2289" y="2184"/>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20" name="Rectangle 32">
                <a:extLst>
                  <a:ext uri="{FF2B5EF4-FFF2-40B4-BE49-F238E27FC236}">
                    <a16:creationId xmlns:a16="http://schemas.microsoft.com/office/drawing/2014/main" id="{8A179371-6CFF-4999-BAC7-47C91625BA7D}"/>
                  </a:ext>
                </a:extLst>
              </p:cNvPr>
              <p:cNvSpPr>
                <a:spLocks noChangeArrowheads="1"/>
              </p:cNvSpPr>
              <p:nvPr/>
            </p:nvSpPr>
            <p:spPr bwMode="auto">
              <a:xfrm>
                <a:off x="2283" y="2302"/>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10</a:t>
                </a:r>
              </a:p>
            </p:txBody>
          </p:sp>
        </p:grpSp>
        <p:sp>
          <p:nvSpPr>
            <p:cNvPr id="46" name="Oval 7">
              <a:extLst>
                <a:ext uri="{FF2B5EF4-FFF2-40B4-BE49-F238E27FC236}">
                  <a16:creationId xmlns:a16="http://schemas.microsoft.com/office/drawing/2014/main" id="{D9B37485-F723-4334-985A-F5E6F0212F4A}"/>
                </a:ext>
              </a:extLst>
            </p:cNvPr>
            <p:cNvSpPr>
              <a:spLocks noChangeArrowheads="1"/>
            </p:cNvSpPr>
            <p:nvPr/>
          </p:nvSpPr>
          <p:spPr bwMode="auto">
            <a:xfrm>
              <a:off x="3741052" y="4154009"/>
              <a:ext cx="274638" cy="304800"/>
            </a:xfrm>
            <a:prstGeom prst="ellipse">
              <a:avLst/>
            </a:prstGeom>
            <a:solidFill>
              <a:schemeClr val="accent1">
                <a:lumMod val="60000"/>
                <a:lumOff val="4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8" name="Oval 7">
              <a:extLst>
                <a:ext uri="{FF2B5EF4-FFF2-40B4-BE49-F238E27FC236}">
                  <a16:creationId xmlns:a16="http://schemas.microsoft.com/office/drawing/2014/main" id="{D9B37485-F723-4334-985A-F5E6F0212F4A}"/>
                </a:ext>
              </a:extLst>
            </p:cNvPr>
            <p:cNvSpPr>
              <a:spLocks noChangeArrowheads="1"/>
            </p:cNvSpPr>
            <p:nvPr/>
          </p:nvSpPr>
          <p:spPr bwMode="auto">
            <a:xfrm>
              <a:off x="1623670" y="4157308"/>
              <a:ext cx="274638" cy="304800"/>
            </a:xfrm>
            <a:prstGeom prst="ellipse">
              <a:avLst/>
            </a:prstGeom>
            <a:solidFill>
              <a:schemeClr val="accent1">
                <a:lumMod val="60000"/>
                <a:lumOff val="4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53" name="Oval 7">
            <a:extLst>
              <a:ext uri="{FF2B5EF4-FFF2-40B4-BE49-F238E27FC236}">
                <a16:creationId xmlns:a16="http://schemas.microsoft.com/office/drawing/2014/main" id="{D9B37485-F723-4334-985A-F5E6F0212F4A}"/>
              </a:ext>
            </a:extLst>
          </p:cNvPr>
          <p:cNvSpPr>
            <a:spLocks noChangeArrowheads="1"/>
          </p:cNvSpPr>
          <p:nvPr/>
        </p:nvSpPr>
        <p:spPr bwMode="auto">
          <a:xfrm>
            <a:off x="3714284" y="4392232"/>
            <a:ext cx="269874" cy="315913"/>
          </a:xfrm>
          <a:prstGeom prst="ellipse">
            <a:avLst/>
          </a:prstGeom>
          <a:solidFill>
            <a:srgbClr val="FF0000"/>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extLst>
      <p:ext uri="{BB962C8B-B14F-4D97-AF65-F5344CB8AC3E}">
        <p14:creationId xmlns:p14="http://schemas.microsoft.com/office/powerpoint/2010/main" val="349677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6" grpId="1"/>
      <p:bldP spid="37" grpId="0"/>
      <p:bldP spid="40" grpId="0" animBg="1"/>
      <p:bldP spid="41" grpId="0"/>
      <p:bldP spid="43" grpId="0"/>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一般</a:t>
            </a:r>
            <a:r>
              <a:rPr lang="zh-CN" altLang="en-US" dirty="0"/>
              <a:t>方法</a:t>
            </a:r>
          </a:p>
        </p:txBody>
      </p:sp>
      <p:sp>
        <p:nvSpPr>
          <p:cNvPr id="3" name="内容占位符 2"/>
          <p:cNvSpPr>
            <a:spLocks noGrp="1"/>
          </p:cNvSpPr>
          <p:nvPr>
            <p:ph idx="1"/>
          </p:nvPr>
        </p:nvSpPr>
        <p:spPr/>
        <p:txBody>
          <a:bodyPr/>
          <a:lstStyle/>
          <a:p>
            <a:pPr>
              <a:spcBef>
                <a:spcPts val="0"/>
              </a:spcBef>
            </a:pPr>
            <a:r>
              <a:rPr lang="zh-CN" altLang="en-US" dirty="0"/>
              <a:t>方法适用的问题特点</a:t>
            </a:r>
            <a:endParaRPr lang="en-US" altLang="zh-CN" dirty="0"/>
          </a:p>
          <a:p>
            <a:pPr>
              <a:spcBef>
                <a:spcPts val="0"/>
              </a:spcBef>
            </a:pPr>
            <a:r>
              <a:rPr lang="zh-CN" altLang="en-US" dirty="0"/>
              <a:t>分支限界法的基本思想</a:t>
            </a:r>
            <a:endParaRPr lang="en-US" altLang="zh-CN" dirty="0"/>
          </a:p>
          <a:p>
            <a:pPr>
              <a:spcBef>
                <a:spcPts val="0"/>
              </a:spcBef>
            </a:pPr>
            <a:r>
              <a:rPr lang="zh-CN" altLang="en-US" dirty="0" smtClean="0"/>
              <a:t>算法</a:t>
            </a:r>
            <a:r>
              <a:rPr lang="en-US" altLang="zh-CN" dirty="0" smtClean="0"/>
              <a:t>8.1 </a:t>
            </a:r>
            <a:r>
              <a:rPr lang="zh-CN" altLang="en-US" dirty="0" smtClean="0"/>
              <a:t>分支限界法的抽象化</a:t>
            </a:r>
            <a:r>
              <a:rPr lang="zh-CN" altLang="en-US" dirty="0"/>
              <a:t>描述</a:t>
            </a:r>
            <a:endParaRPr lang="en-US" altLang="zh-CN" dirty="0"/>
          </a:p>
          <a:p>
            <a:pPr>
              <a:spcBef>
                <a:spcPts val="0"/>
              </a:spcBef>
            </a:pPr>
            <a:r>
              <a:rPr lang="zh-CN" altLang="en-US" dirty="0" smtClean="0"/>
              <a:t>分支限界</a:t>
            </a:r>
            <a:r>
              <a:rPr lang="zh-CN" altLang="en-US" dirty="0"/>
              <a:t>法的不同检索方式</a:t>
            </a:r>
            <a:endParaRPr lang="en-US" altLang="zh-CN" dirty="0"/>
          </a:p>
          <a:p>
            <a:pPr>
              <a:spcBef>
                <a:spcPts val="0"/>
              </a:spcBef>
            </a:pPr>
            <a:r>
              <a:rPr lang="zh-CN" altLang="en-US" dirty="0"/>
              <a:t>理解</a:t>
            </a:r>
            <a:r>
              <a:rPr lang="en-US" altLang="zh-CN" dirty="0"/>
              <a:t>FIFO-</a:t>
            </a:r>
            <a:r>
              <a:rPr lang="zh-CN" altLang="en-US" dirty="0"/>
              <a:t>分支限界法</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a:t>
            </a:fld>
            <a:endParaRPr lang="en-US" altLang="zh-CN"/>
          </a:p>
        </p:txBody>
      </p:sp>
    </p:spTree>
    <p:extLst>
      <p:ext uri="{BB962C8B-B14F-4D97-AF65-F5344CB8AC3E}">
        <p14:creationId xmlns:p14="http://schemas.microsoft.com/office/powerpoint/2010/main" val="1145881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327D8-6145-4871-B49A-A60C6B4F0A93}"/>
              </a:ext>
            </a:extLst>
          </p:cNvPr>
          <p:cNvSpPr>
            <a:spLocks noGrp="1"/>
          </p:cNvSpPr>
          <p:nvPr>
            <p:ph type="title"/>
          </p:nvPr>
        </p:nvSpPr>
        <p:spPr>
          <a:xfrm>
            <a:off x="759574" y="87213"/>
            <a:ext cx="10515600" cy="1325563"/>
          </a:xfrm>
        </p:spPr>
        <p:txBody>
          <a:bodyPr/>
          <a:lstStyle/>
          <a:p>
            <a:r>
              <a:rPr lang="zh-CN" altLang="en-US" dirty="0" smtClean="0">
                <a:solidFill>
                  <a:schemeClr val="accent1">
                    <a:lumMod val="75000"/>
                  </a:schemeClr>
                </a:solidFill>
              </a:rPr>
              <a:t>寻找最小成本</a:t>
            </a:r>
            <a:endParaRPr lang="zh-CN" altLang="en-US" dirty="0">
              <a:solidFill>
                <a:schemeClr val="accent1">
                  <a:lumMod val="75000"/>
                </a:schemeClr>
              </a:solidFill>
            </a:endParaRPr>
          </a:p>
        </p:txBody>
      </p:sp>
      <p:sp>
        <p:nvSpPr>
          <p:cNvPr id="3" name="内容占位符 2">
            <a:extLst>
              <a:ext uri="{FF2B5EF4-FFF2-40B4-BE49-F238E27FC236}">
                <a16:creationId xmlns:a16="http://schemas.microsoft.com/office/drawing/2014/main" id="{65E9DCD7-1BCE-428B-9A0A-08C75E0E0FEA}"/>
              </a:ext>
            </a:extLst>
          </p:cNvPr>
          <p:cNvSpPr>
            <a:spLocks noGrp="1"/>
          </p:cNvSpPr>
          <p:nvPr>
            <p:ph idx="1"/>
          </p:nvPr>
        </p:nvSpPr>
        <p:spPr>
          <a:xfrm>
            <a:off x="784027" y="1340768"/>
            <a:ext cx="10515600" cy="2768399"/>
          </a:xfrm>
        </p:spPr>
        <p:txBody>
          <a:bodyPr>
            <a:normAutofit/>
          </a:bodyPr>
          <a:lstStyle/>
          <a:p>
            <a:pPr>
              <a:spcBef>
                <a:spcPts val="0"/>
              </a:spcBef>
            </a:pPr>
            <a:r>
              <a:rPr lang="zh-CN" altLang="en-US" sz="2400" dirty="0"/>
              <a:t>算法</a:t>
            </a:r>
            <a:r>
              <a:rPr lang="en-US" altLang="zh-CN" sz="2400" dirty="0" smtClean="0"/>
              <a:t>BB</a:t>
            </a:r>
            <a:r>
              <a:rPr lang="zh-CN" altLang="en-US" sz="2400" dirty="0" smtClean="0"/>
              <a:t>基于</a:t>
            </a:r>
            <a:r>
              <a:rPr lang="en-US" altLang="zh-CN" sz="2400" dirty="0" smtClean="0"/>
              <a:t>LC-</a:t>
            </a:r>
            <a:r>
              <a:rPr lang="zh-CN" altLang="en-US" sz="2400" dirty="0" smtClean="0"/>
              <a:t>检索寻找具有</a:t>
            </a:r>
            <a:r>
              <a:rPr lang="zh-CN" altLang="en-US" sz="2400" dirty="0"/>
              <a:t>最小成本的答案</a:t>
            </a:r>
            <a:r>
              <a:rPr lang="zh-CN" altLang="en-US" sz="2400" dirty="0" smtClean="0"/>
              <a:t>结点，则</a:t>
            </a:r>
            <a:r>
              <a:rPr lang="en-US" altLang="zh-CN" sz="2400" dirty="0" smtClean="0"/>
              <a:t>ĉ</a:t>
            </a:r>
            <a:r>
              <a:rPr lang="zh-CN" altLang="en-US" sz="2400" dirty="0" smtClean="0"/>
              <a:t>要满足：</a:t>
            </a:r>
            <a:endParaRPr lang="en-US" altLang="zh-CN" sz="2400" dirty="0" smtClean="0"/>
          </a:p>
          <a:p>
            <a:pPr lvl="1">
              <a:spcBef>
                <a:spcPts val="0"/>
              </a:spcBef>
            </a:pPr>
            <a:r>
              <a:rPr lang="zh-CN" altLang="en-US" dirty="0" smtClean="0"/>
              <a:t>易于计算</a:t>
            </a:r>
            <a:endParaRPr lang="en-US" altLang="zh-CN" dirty="0" smtClean="0"/>
          </a:p>
          <a:p>
            <a:pPr lvl="1">
              <a:spcBef>
                <a:spcPts val="0"/>
              </a:spcBef>
            </a:pPr>
            <a:r>
              <a:rPr lang="zh-CN" altLang="en-US" dirty="0"/>
              <a:t>对于每一个结点</a:t>
            </a:r>
            <a:r>
              <a:rPr lang="en-US" altLang="zh-CN" dirty="0"/>
              <a:t>X</a:t>
            </a:r>
            <a:r>
              <a:rPr lang="zh-CN" altLang="en-US" dirty="0"/>
              <a:t>， </a:t>
            </a:r>
            <a:r>
              <a:rPr lang="en-US" altLang="zh-CN" dirty="0" smtClean="0"/>
              <a:t>ĉ(X</a:t>
            </a:r>
            <a:r>
              <a:rPr lang="en-US" altLang="zh-CN" dirty="0"/>
              <a:t>) </a:t>
            </a:r>
            <a:r>
              <a:rPr lang="en-US" altLang="zh-CN" dirty="0" smtClean="0">
                <a:sym typeface="Symbol" panose="05050102010706020507" pitchFamily="18" charset="2"/>
              </a:rPr>
              <a:t>≤</a:t>
            </a:r>
            <a:r>
              <a:rPr lang="en-US" altLang="zh-CN" dirty="0" smtClean="0"/>
              <a:t> </a:t>
            </a:r>
            <a:r>
              <a:rPr lang="en-US" altLang="zh-CN" dirty="0"/>
              <a:t>c(X</a:t>
            </a:r>
            <a:r>
              <a:rPr lang="en-US" altLang="zh-CN" dirty="0" smtClean="0"/>
              <a:t>)</a:t>
            </a:r>
          </a:p>
          <a:p>
            <a:pPr lvl="1">
              <a:spcBef>
                <a:spcPts val="0"/>
              </a:spcBef>
            </a:pPr>
            <a:r>
              <a:rPr lang="zh-CN" altLang="en-US" dirty="0" smtClean="0"/>
              <a:t>对于答案</a:t>
            </a:r>
            <a:r>
              <a:rPr lang="zh-CN" altLang="en-US" dirty="0"/>
              <a:t>结点</a:t>
            </a:r>
            <a:r>
              <a:rPr lang="en-US" altLang="zh-CN" dirty="0" smtClean="0"/>
              <a:t>X</a:t>
            </a:r>
            <a:r>
              <a:rPr lang="zh-CN" altLang="en-US" dirty="0" smtClean="0"/>
              <a:t>，有</a:t>
            </a:r>
            <a:r>
              <a:rPr lang="en-US" altLang="zh-CN" dirty="0"/>
              <a:t>ĉ(X) = c(X)</a:t>
            </a:r>
            <a:endParaRPr lang="en-US" altLang="zh-CN" dirty="0" smtClean="0"/>
          </a:p>
          <a:p>
            <a:pPr lvl="1">
              <a:spcBef>
                <a:spcPts val="0"/>
              </a:spcBef>
            </a:pPr>
            <a:r>
              <a:rPr lang="zh-CN" altLang="en-US" dirty="0" smtClean="0"/>
              <a:t>追加：</a:t>
            </a:r>
            <a:r>
              <a:rPr lang="en-US" altLang="zh-CN" dirty="0" smtClean="0"/>
              <a:t>c(X</a:t>
            </a:r>
            <a:r>
              <a:rPr lang="en-US" altLang="zh-CN" dirty="0"/>
              <a:t>)&lt;c(Y)</a:t>
            </a:r>
            <a:r>
              <a:rPr lang="zh-CN" altLang="en-US" dirty="0" smtClean="0"/>
              <a:t>时</a:t>
            </a:r>
            <a:r>
              <a:rPr lang="zh-CN" altLang="en-US" dirty="0"/>
              <a:t>，</a:t>
            </a:r>
            <a:r>
              <a:rPr lang="zh-CN" altLang="en-US" dirty="0" smtClean="0"/>
              <a:t>有</a:t>
            </a:r>
            <a:r>
              <a:rPr lang="en-US" altLang="zh-CN" dirty="0"/>
              <a:t>ĉ(X)&lt; ĉ(Y</a:t>
            </a:r>
            <a:r>
              <a:rPr lang="en-US" altLang="zh-CN" dirty="0" smtClean="0"/>
              <a:t>)</a:t>
            </a:r>
          </a:p>
          <a:p>
            <a:r>
              <a:rPr lang="zh-CN" altLang="en-US" sz="2400" dirty="0" smtClean="0"/>
              <a:t>一般只能找到满足前三项要求的</a:t>
            </a:r>
            <a:r>
              <a:rPr lang="en-US" altLang="zh-CN" sz="2400" dirty="0" smtClean="0"/>
              <a:t>ĉ</a:t>
            </a:r>
          </a:p>
          <a:p>
            <a:pPr marL="0" indent="0">
              <a:buNone/>
            </a:pPr>
            <a:endParaRPr lang="en-US" altLang="zh-CN" sz="2400" dirty="0" smtClean="0"/>
          </a:p>
        </p:txBody>
      </p:sp>
      <p:sp>
        <p:nvSpPr>
          <p:cNvPr id="4" name="灯片编号占位符 3">
            <a:extLst>
              <a:ext uri="{FF2B5EF4-FFF2-40B4-BE49-F238E27FC236}">
                <a16:creationId xmlns:a16="http://schemas.microsoft.com/office/drawing/2014/main" id="{2FE92FD3-5E63-4127-9206-64A837288DEE}"/>
              </a:ext>
            </a:extLst>
          </p:cNvPr>
          <p:cNvSpPr>
            <a:spLocks noGrp="1"/>
          </p:cNvSpPr>
          <p:nvPr>
            <p:ph type="sldNum" sz="quarter" idx="12"/>
          </p:nvPr>
        </p:nvSpPr>
        <p:spPr/>
        <p:txBody>
          <a:bodyPr/>
          <a:lstStyle/>
          <a:p>
            <a:pPr>
              <a:defRPr/>
            </a:pPr>
            <a:fld id="{D04713B0-7EE7-420A-BB22-6F99F562E080}" type="slidenum">
              <a:rPr lang="en-US" altLang="zh-CN" smtClean="0"/>
              <a:pPr>
                <a:defRPr/>
              </a:pPr>
              <a:t>30</a:t>
            </a:fld>
            <a:endParaRPr lang="en-US" altLang="zh-CN"/>
          </a:p>
        </p:txBody>
      </p:sp>
      <p:sp>
        <p:nvSpPr>
          <p:cNvPr id="5"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6041827" y="2505012"/>
            <a:ext cx="1238175" cy="477110"/>
          </a:xfrm>
          <a:prstGeom prst="wedgeRoundRectCallout">
            <a:avLst>
              <a:gd name="adj1" fmla="val -43499"/>
              <a:gd name="adj2" fmla="val 67057"/>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smtClean="0">
                <a:solidFill>
                  <a:srgbClr val="FF0000"/>
                </a:solidFill>
                <a:ea typeface="幼圆" panose="02010509060101010101" pitchFamily="49" charset="-122"/>
                <a:cs typeface="Arial" panose="020B0604020202020204" pitchFamily="34" charset="0"/>
              </a:rPr>
              <a:t>难实现</a:t>
            </a:r>
            <a:endPar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110000"/>
              </a:lnSpc>
              <a:spcBef>
                <a:spcPct val="0"/>
              </a:spcBef>
            </a:pP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6" name="AutoShape 7">
            <a:extLst>
              <a:ext uri="{FF2B5EF4-FFF2-40B4-BE49-F238E27FC236}">
                <a16:creationId xmlns:a16="http://schemas.microsoft.com/office/drawing/2014/main" id="{9FB3EACF-FA89-4CAF-9494-4DE6B8CCAE67}"/>
              </a:ext>
            </a:extLst>
          </p:cNvPr>
          <p:cNvSpPr>
            <a:spLocks noChangeArrowheads="1"/>
          </p:cNvSpPr>
          <p:nvPr/>
        </p:nvSpPr>
        <p:spPr bwMode="auto">
          <a:xfrm>
            <a:off x="784027" y="4027272"/>
            <a:ext cx="2376264" cy="614708"/>
          </a:xfrm>
          <a:prstGeom prst="wedgeRectCallout">
            <a:avLst>
              <a:gd name="adj1" fmla="val -37046"/>
              <a:gd name="adj2" fmla="val -50532"/>
            </a:avLst>
          </a:prstGeom>
          <a:noFill/>
          <a:ln w="9525">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smtClean="0">
                <a:solidFill>
                  <a:srgbClr val="FF0000"/>
                </a:solidFill>
                <a:ea typeface="幼圆" panose="02010509060101010101" pitchFamily="49" charset="-122"/>
                <a:cs typeface="Arial" panose="020B0604020202020204" pitchFamily="34" charset="0"/>
              </a:rPr>
              <a:t>改进算法：</a:t>
            </a:r>
            <a:endParaRPr lang="en-US" altLang="zh-CN" sz="2400" b="0" dirty="0">
              <a:solidFill>
                <a:srgbClr val="FF0000"/>
              </a:solidFill>
              <a:ea typeface="幼圆" panose="02010509060101010101" pitchFamily="49" charset="-122"/>
              <a:cs typeface="Arial" panose="020B0604020202020204" pitchFamily="34" charset="0"/>
            </a:endParaRPr>
          </a:p>
        </p:txBody>
      </p:sp>
      <p:sp>
        <p:nvSpPr>
          <p:cNvPr id="38" name="Text Box 38">
            <a:extLst>
              <a:ext uri="{FF2B5EF4-FFF2-40B4-BE49-F238E27FC236}">
                <a16:creationId xmlns:a16="http://schemas.microsoft.com/office/drawing/2014/main" id="{5BD82988-5A44-4E4A-A731-CB2DBC35C7CF}"/>
              </a:ext>
            </a:extLst>
          </p:cNvPr>
          <p:cNvSpPr txBox="1">
            <a:spLocks noChangeArrowheads="1"/>
          </p:cNvSpPr>
          <p:nvPr/>
        </p:nvSpPr>
        <p:spPr bwMode="auto">
          <a:xfrm>
            <a:off x="8734046" y="3933056"/>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sp>
        <p:nvSpPr>
          <p:cNvPr id="39"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8079221" y="4378349"/>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sp>
        <p:nvSpPr>
          <p:cNvPr id="42" name="矩形 41"/>
          <p:cNvSpPr/>
          <p:nvPr/>
        </p:nvSpPr>
        <p:spPr>
          <a:xfrm>
            <a:off x="752693" y="4833267"/>
            <a:ext cx="6368327" cy="978729"/>
          </a:xfrm>
          <a:prstGeom prst="rect">
            <a:avLst/>
          </a:prstGeom>
          <a:noFill/>
        </p:spPr>
        <p:txBody>
          <a:bodyPr wrap="square">
            <a:spAutoFit/>
          </a:bodyPr>
          <a:lstStyle/>
          <a:p>
            <a:pPr>
              <a:lnSpc>
                <a:spcPct val="120000"/>
              </a:lnSpc>
            </a:pPr>
            <a:r>
              <a:rPr lang="zh-CN" altLang="en-US" sz="2400" dirty="0" smtClean="0">
                <a:latin typeface="Arial" panose="020B0604020202020204" pitchFamily="34" charset="0"/>
                <a:ea typeface="幼圆" panose="02010509060101010101" pitchFamily="49" charset="-122"/>
                <a:cs typeface="Arial" panose="020B0604020202020204" pitchFamily="34" charset="0"/>
              </a:rPr>
              <a:t>算法从活结点表中选出</a:t>
            </a:r>
            <a:r>
              <a:rPr lang="en-US" altLang="zh-CN" sz="2400" dirty="0" smtClean="0">
                <a:latin typeface="Arial" panose="020B0604020202020204" pitchFamily="34" charset="0"/>
                <a:ea typeface="幼圆" panose="02010509060101010101" pitchFamily="49" charset="-122"/>
                <a:cs typeface="Arial" panose="020B0604020202020204" pitchFamily="34" charset="0"/>
              </a:rPr>
              <a:t>E</a:t>
            </a:r>
            <a:r>
              <a:rPr lang="zh-CN" altLang="en-US" sz="2400" dirty="0" smtClean="0">
                <a:latin typeface="Arial" panose="020B0604020202020204" pitchFamily="34" charset="0"/>
                <a:ea typeface="幼圆" panose="02010509060101010101" pitchFamily="49" charset="-122"/>
                <a:cs typeface="Arial" panose="020B0604020202020204" pitchFamily="34" charset="0"/>
              </a:rPr>
              <a:t>结点时，再判断</a:t>
            </a:r>
            <a:r>
              <a:rPr lang="en-US" altLang="zh-CN" sz="2400" dirty="0" smtClean="0">
                <a:latin typeface="Arial" panose="020B0604020202020204" pitchFamily="34" charset="0"/>
                <a:ea typeface="幼圆" panose="02010509060101010101" pitchFamily="49" charset="-122"/>
                <a:cs typeface="Arial" panose="020B0604020202020204" pitchFamily="34" charset="0"/>
              </a:rPr>
              <a:t>E</a:t>
            </a:r>
            <a:r>
              <a:rPr lang="zh-CN" altLang="en-US" sz="2400" dirty="0" smtClean="0">
                <a:latin typeface="Arial" panose="020B0604020202020204" pitchFamily="34" charset="0"/>
                <a:ea typeface="幼圆" panose="02010509060101010101" pitchFamily="49" charset="-122"/>
                <a:cs typeface="Arial" panose="020B0604020202020204" pitchFamily="34" charset="0"/>
              </a:rPr>
              <a:t>是否是答案</a:t>
            </a:r>
            <a:r>
              <a:rPr lang="zh-CN" altLang="en-US" sz="2400" dirty="0">
                <a:latin typeface="Arial" panose="020B0604020202020204" pitchFamily="34" charset="0"/>
                <a:ea typeface="幼圆" panose="02010509060101010101" pitchFamily="49" charset="-122"/>
                <a:cs typeface="Arial" panose="020B0604020202020204" pitchFamily="34" charset="0"/>
              </a:rPr>
              <a:t>结点</a:t>
            </a:r>
            <a:r>
              <a:rPr lang="zh-CN" altLang="en-US" sz="2400" dirty="0" smtClean="0">
                <a:latin typeface="Arial" panose="020B0604020202020204" pitchFamily="34" charset="0"/>
                <a:ea typeface="幼圆" panose="02010509060101010101" pitchFamily="49" charset="-122"/>
                <a:cs typeface="Arial" panose="020B0604020202020204" pitchFamily="34" charset="0"/>
              </a:rPr>
              <a:t>，若是则打印路径，操作结束</a:t>
            </a:r>
            <a:r>
              <a:rPr lang="zh-CN" altLang="en-US" sz="2400" dirty="0">
                <a:latin typeface="Arial" panose="020B0604020202020204" pitchFamily="34" charset="0"/>
                <a:ea typeface="幼圆" panose="02010509060101010101" pitchFamily="49" charset="-122"/>
                <a:cs typeface="Arial" panose="020B0604020202020204" pitchFamily="34" charset="0"/>
              </a:rPr>
              <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43"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9340492" y="435373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sp>
        <p:nvSpPr>
          <p:cNvPr id="44" name="Text Box 39">
            <a:extLst>
              <a:ext uri="{FF2B5EF4-FFF2-40B4-BE49-F238E27FC236}">
                <a16:creationId xmlns:a16="http://schemas.microsoft.com/office/drawing/2014/main" id="{28E18807-7195-4E32-95F7-7E59B57C5097}"/>
              </a:ext>
            </a:extLst>
          </p:cNvPr>
          <p:cNvSpPr txBox="1">
            <a:spLocks noChangeArrowheads="1"/>
          </p:cNvSpPr>
          <p:nvPr/>
        </p:nvSpPr>
        <p:spPr bwMode="auto">
          <a:xfrm>
            <a:off x="9915625" y="4937149"/>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solidFill>
                  <a:srgbClr val="FF0000"/>
                </a:solidFill>
              </a:rPr>
              <a:t>E</a:t>
            </a:r>
          </a:p>
        </p:txBody>
      </p:sp>
      <p:grpSp>
        <p:nvGrpSpPr>
          <p:cNvPr id="72" name="组合 71"/>
          <p:cNvGrpSpPr/>
          <p:nvPr/>
        </p:nvGrpSpPr>
        <p:grpSpPr>
          <a:xfrm>
            <a:off x="7280002" y="4147301"/>
            <a:ext cx="3565525" cy="1685925"/>
            <a:chOff x="1138932" y="2954587"/>
            <a:chExt cx="3565525" cy="1685925"/>
          </a:xfrm>
        </p:grpSpPr>
        <p:grpSp>
          <p:nvGrpSpPr>
            <p:cNvPr id="73" name="Group 33">
              <a:extLst>
                <a:ext uri="{FF2B5EF4-FFF2-40B4-BE49-F238E27FC236}">
                  <a16:creationId xmlns:a16="http://schemas.microsoft.com/office/drawing/2014/main" id="{508FCCBF-CFAC-47AA-9548-C4D50F10863B}"/>
                </a:ext>
              </a:extLst>
            </p:cNvPr>
            <p:cNvGrpSpPr>
              <a:grpSpLocks/>
            </p:cNvGrpSpPr>
            <p:nvPr/>
          </p:nvGrpSpPr>
          <p:grpSpPr bwMode="auto">
            <a:xfrm>
              <a:off x="1138932" y="2954587"/>
              <a:ext cx="3565525" cy="1685925"/>
              <a:chOff x="468" y="1536"/>
              <a:chExt cx="2246" cy="1062"/>
            </a:xfrm>
          </p:grpSpPr>
          <p:grpSp>
            <p:nvGrpSpPr>
              <p:cNvPr id="76" name="Group 18">
                <a:extLst>
                  <a:ext uri="{FF2B5EF4-FFF2-40B4-BE49-F238E27FC236}">
                    <a16:creationId xmlns:a16="http://schemas.microsoft.com/office/drawing/2014/main" id="{992B47F1-D41F-4CFE-999B-8A3122C250C6}"/>
                  </a:ext>
                </a:extLst>
              </p:cNvPr>
              <p:cNvGrpSpPr>
                <a:grpSpLocks/>
              </p:cNvGrpSpPr>
              <p:nvPr/>
            </p:nvGrpSpPr>
            <p:grpSpPr bwMode="auto">
              <a:xfrm>
                <a:off x="921" y="1670"/>
                <a:ext cx="1212" cy="819"/>
                <a:chOff x="921" y="1472"/>
                <a:chExt cx="1212" cy="819"/>
              </a:xfrm>
            </p:grpSpPr>
            <p:sp>
              <p:nvSpPr>
                <p:cNvPr id="91" name="Oval 4">
                  <a:extLst>
                    <a:ext uri="{FF2B5EF4-FFF2-40B4-BE49-F238E27FC236}">
                      <a16:creationId xmlns:a16="http://schemas.microsoft.com/office/drawing/2014/main" id="{8D98616E-387E-4680-A981-726E5191F6B0}"/>
                    </a:ext>
                  </a:extLst>
                </p:cNvPr>
                <p:cNvSpPr>
                  <a:spLocks noChangeArrowheads="1"/>
                </p:cNvSpPr>
                <p:nvPr/>
              </p:nvSpPr>
              <p:spPr bwMode="auto">
                <a:xfrm>
                  <a:off x="1419" y="1472"/>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2" name="Oval 5">
                  <a:extLst>
                    <a:ext uri="{FF2B5EF4-FFF2-40B4-BE49-F238E27FC236}">
                      <a16:creationId xmlns:a16="http://schemas.microsoft.com/office/drawing/2014/main" id="{8F5B9D9B-3A92-4B56-9EA5-DC2341B1F055}"/>
                    </a:ext>
                  </a:extLst>
                </p:cNvPr>
                <p:cNvSpPr>
                  <a:spLocks noChangeArrowheads="1"/>
                </p:cNvSpPr>
                <p:nvPr/>
              </p:nvSpPr>
              <p:spPr bwMode="auto">
                <a:xfrm>
                  <a:off x="1002" y="1748"/>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3" name="Oval 6">
                  <a:extLst>
                    <a:ext uri="{FF2B5EF4-FFF2-40B4-BE49-F238E27FC236}">
                      <a16:creationId xmlns:a16="http://schemas.microsoft.com/office/drawing/2014/main" id="{03860ECF-D791-4FAA-9216-225AE71A12E3}"/>
                    </a:ext>
                  </a:extLst>
                </p:cNvPr>
                <p:cNvSpPr>
                  <a:spLocks noChangeArrowheads="1"/>
                </p:cNvSpPr>
                <p:nvPr/>
              </p:nvSpPr>
              <p:spPr bwMode="auto">
                <a:xfrm>
                  <a:off x="1830" y="173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4" name="Oval 7">
                  <a:extLst>
                    <a:ext uri="{FF2B5EF4-FFF2-40B4-BE49-F238E27FC236}">
                      <a16:creationId xmlns:a16="http://schemas.microsoft.com/office/drawing/2014/main" id="{D9B37485-F723-4334-985A-F5E6F0212F4A}"/>
                    </a:ext>
                  </a:extLst>
                </p:cNvPr>
                <p:cNvSpPr>
                  <a:spLocks noChangeArrowheads="1"/>
                </p:cNvSpPr>
                <p:nvPr/>
              </p:nvSpPr>
              <p:spPr bwMode="auto">
                <a:xfrm>
                  <a:off x="1254" y="2099"/>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5" name="Oval 8">
                  <a:extLst>
                    <a:ext uri="{FF2B5EF4-FFF2-40B4-BE49-F238E27FC236}">
                      <a16:creationId xmlns:a16="http://schemas.microsoft.com/office/drawing/2014/main" id="{57749D34-4E9E-45FE-88A0-6AD40322D835}"/>
                    </a:ext>
                  </a:extLst>
                </p:cNvPr>
                <p:cNvSpPr>
                  <a:spLocks noChangeArrowheads="1"/>
                </p:cNvSpPr>
                <p:nvPr/>
              </p:nvSpPr>
              <p:spPr bwMode="auto">
                <a:xfrm>
                  <a:off x="1587" y="2090"/>
                  <a:ext cx="173"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cxnSp>
              <p:nvCxnSpPr>
                <p:cNvPr id="96" name="AutoShape 12">
                  <a:extLst>
                    <a:ext uri="{FF2B5EF4-FFF2-40B4-BE49-F238E27FC236}">
                      <a16:creationId xmlns:a16="http://schemas.microsoft.com/office/drawing/2014/main" id="{01C3456E-16FC-4336-BABB-89E9BD871250}"/>
                    </a:ext>
                  </a:extLst>
                </p:cNvPr>
                <p:cNvCxnSpPr>
                  <a:cxnSpLocks noChangeShapeType="1"/>
                  <a:stCxn id="91" idx="3"/>
                  <a:endCxn id="92" idx="7"/>
                </p:cNvCxnSpPr>
                <p:nvPr/>
              </p:nvCxnSpPr>
              <p:spPr bwMode="auto">
                <a:xfrm flipH="1">
                  <a:off x="1150" y="1636"/>
                  <a:ext cx="294" cy="1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AutoShape 13">
                  <a:extLst>
                    <a:ext uri="{FF2B5EF4-FFF2-40B4-BE49-F238E27FC236}">
                      <a16:creationId xmlns:a16="http://schemas.microsoft.com/office/drawing/2014/main" id="{179F7C5C-6C0D-405B-BB9F-33D96A93D3B0}"/>
                    </a:ext>
                  </a:extLst>
                </p:cNvPr>
                <p:cNvCxnSpPr>
                  <a:cxnSpLocks noChangeShapeType="1"/>
                  <a:stCxn id="91" idx="5"/>
                  <a:endCxn id="93" idx="1"/>
                </p:cNvCxnSpPr>
                <p:nvPr/>
              </p:nvCxnSpPr>
              <p:spPr bwMode="auto">
                <a:xfrm>
                  <a:off x="1567" y="1636"/>
                  <a:ext cx="288" cy="1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AutoShape 14">
                  <a:extLst>
                    <a:ext uri="{FF2B5EF4-FFF2-40B4-BE49-F238E27FC236}">
                      <a16:creationId xmlns:a16="http://schemas.microsoft.com/office/drawing/2014/main" id="{F763A33B-45DD-4E69-AF06-9597A08E72C5}"/>
                    </a:ext>
                  </a:extLst>
                </p:cNvPr>
                <p:cNvCxnSpPr>
                  <a:cxnSpLocks noChangeShapeType="1"/>
                  <a:stCxn id="92" idx="3"/>
                  <a:endCxn id="75" idx="7"/>
                </p:cNvCxnSpPr>
                <p:nvPr/>
              </p:nvCxnSpPr>
              <p:spPr bwMode="auto">
                <a:xfrm flipH="1">
                  <a:off x="921" y="1912"/>
                  <a:ext cx="106" cy="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5">
                  <a:extLst>
                    <a:ext uri="{FF2B5EF4-FFF2-40B4-BE49-F238E27FC236}">
                      <a16:creationId xmlns:a16="http://schemas.microsoft.com/office/drawing/2014/main" id="{69A635C2-E12B-4DC5-AEED-32B13D12E49C}"/>
                    </a:ext>
                  </a:extLst>
                </p:cNvPr>
                <p:cNvCxnSpPr>
                  <a:cxnSpLocks noChangeShapeType="1"/>
                  <a:stCxn id="94" idx="1"/>
                  <a:endCxn id="92" idx="5"/>
                </p:cNvCxnSpPr>
                <p:nvPr/>
              </p:nvCxnSpPr>
              <p:spPr bwMode="auto">
                <a:xfrm flipH="1" flipV="1">
                  <a:off x="1150" y="1912"/>
                  <a:ext cx="129"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AutoShape 16">
                  <a:extLst>
                    <a:ext uri="{FF2B5EF4-FFF2-40B4-BE49-F238E27FC236}">
                      <a16:creationId xmlns:a16="http://schemas.microsoft.com/office/drawing/2014/main" id="{63C45D61-15A5-4340-98F9-E33CF34865F3}"/>
                    </a:ext>
                  </a:extLst>
                </p:cNvPr>
                <p:cNvCxnSpPr>
                  <a:cxnSpLocks noChangeShapeType="1"/>
                  <a:stCxn id="93" idx="3"/>
                  <a:endCxn id="95" idx="7"/>
                </p:cNvCxnSpPr>
                <p:nvPr/>
              </p:nvCxnSpPr>
              <p:spPr bwMode="auto">
                <a:xfrm flipH="1">
                  <a:off x="1735" y="1903"/>
                  <a:ext cx="120" cy="2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 name="AutoShape 17">
                  <a:extLst>
                    <a:ext uri="{FF2B5EF4-FFF2-40B4-BE49-F238E27FC236}">
                      <a16:creationId xmlns:a16="http://schemas.microsoft.com/office/drawing/2014/main" id="{75240603-5A88-432A-B042-DE89563064B7}"/>
                    </a:ext>
                  </a:extLst>
                </p:cNvPr>
                <p:cNvCxnSpPr>
                  <a:cxnSpLocks noChangeShapeType="1"/>
                  <a:stCxn id="93" idx="5"/>
                  <a:endCxn id="74" idx="1"/>
                </p:cNvCxnSpPr>
                <p:nvPr/>
              </p:nvCxnSpPr>
              <p:spPr bwMode="auto">
                <a:xfrm>
                  <a:off x="1978" y="1903"/>
                  <a:ext cx="155"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7" name="Text Box 19">
                <a:extLst>
                  <a:ext uri="{FF2B5EF4-FFF2-40B4-BE49-F238E27FC236}">
                    <a16:creationId xmlns:a16="http://schemas.microsoft.com/office/drawing/2014/main" id="{947B432C-7DC2-415C-9D9B-0A1B43DA029E}"/>
                  </a:ext>
                </a:extLst>
              </p:cNvPr>
              <p:cNvSpPr txBox="1">
                <a:spLocks noChangeArrowheads="1"/>
              </p:cNvSpPr>
              <p:nvPr/>
            </p:nvSpPr>
            <p:spPr bwMode="auto">
              <a:xfrm>
                <a:off x="1164" y="1536"/>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78" name="Rectangle 20">
                <a:extLst>
                  <a:ext uri="{FF2B5EF4-FFF2-40B4-BE49-F238E27FC236}">
                    <a16:creationId xmlns:a16="http://schemas.microsoft.com/office/drawing/2014/main" id="{75EB711A-777D-4E68-A666-39FFAC19BDE7}"/>
                  </a:ext>
                </a:extLst>
              </p:cNvPr>
              <p:cNvSpPr>
                <a:spLocks noChangeArrowheads="1"/>
              </p:cNvSpPr>
              <p:nvPr/>
            </p:nvSpPr>
            <p:spPr bwMode="auto">
              <a:xfrm>
                <a:off x="1257" y="1654"/>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0</a:t>
                </a:r>
              </a:p>
            </p:txBody>
          </p:sp>
          <p:sp>
            <p:nvSpPr>
              <p:cNvPr id="79" name="Text Box 21">
                <a:extLst>
                  <a:ext uri="{FF2B5EF4-FFF2-40B4-BE49-F238E27FC236}">
                    <a16:creationId xmlns:a16="http://schemas.microsoft.com/office/drawing/2014/main" id="{FCE2F0BE-BE1A-432B-BE77-7639AA7608DF}"/>
                  </a:ext>
                </a:extLst>
              </p:cNvPr>
              <p:cNvSpPr txBox="1">
                <a:spLocks noChangeArrowheads="1"/>
              </p:cNvSpPr>
              <p:nvPr/>
            </p:nvSpPr>
            <p:spPr bwMode="auto">
              <a:xfrm>
                <a:off x="738"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80" name="Rectangle 22">
                <a:extLst>
                  <a:ext uri="{FF2B5EF4-FFF2-40B4-BE49-F238E27FC236}">
                    <a16:creationId xmlns:a16="http://schemas.microsoft.com/office/drawing/2014/main" id="{30F5060B-2BF9-4710-AEE0-540174148A02}"/>
                  </a:ext>
                </a:extLst>
              </p:cNvPr>
              <p:cNvSpPr>
                <a:spLocks noChangeArrowheads="1"/>
              </p:cNvSpPr>
              <p:nvPr/>
            </p:nvSpPr>
            <p:spPr bwMode="auto">
              <a:xfrm>
                <a:off x="831"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a:t>
                </a:r>
              </a:p>
            </p:txBody>
          </p:sp>
          <p:sp>
            <p:nvSpPr>
              <p:cNvPr id="81" name="Text Box 23">
                <a:extLst>
                  <a:ext uri="{FF2B5EF4-FFF2-40B4-BE49-F238E27FC236}">
                    <a16:creationId xmlns:a16="http://schemas.microsoft.com/office/drawing/2014/main" id="{8AE81E4A-A832-41A2-B231-7357A92F5384}"/>
                  </a:ext>
                </a:extLst>
              </p:cNvPr>
              <p:cNvSpPr txBox="1">
                <a:spLocks noChangeArrowheads="1"/>
              </p:cNvSpPr>
              <p:nvPr/>
            </p:nvSpPr>
            <p:spPr bwMode="auto">
              <a:xfrm>
                <a:off x="474" y="2187"/>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20</a:t>
                </a:r>
              </a:p>
            </p:txBody>
          </p:sp>
          <p:sp>
            <p:nvSpPr>
              <p:cNvPr id="82" name="Rectangle 24">
                <a:extLst>
                  <a:ext uri="{FF2B5EF4-FFF2-40B4-BE49-F238E27FC236}">
                    <a16:creationId xmlns:a16="http://schemas.microsoft.com/office/drawing/2014/main" id="{A6539E26-0EF2-487C-A41E-A61FCB85A61D}"/>
                  </a:ext>
                </a:extLst>
              </p:cNvPr>
              <p:cNvSpPr>
                <a:spLocks noChangeArrowheads="1"/>
              </p:cNvSpPr>
              <p:nvPr/>
            </p:nvSpPr>
            <p:spPr bwMode="auto">
              <a:xfrm>
                <a:off x="468" y="230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20</a:t>
                </a:r>
              </a:p>
            </p:txBody>
          </p:sp>
          <p:sp>
            <p:nvSpPr>
              <p:cNvPr id="83" name="Text Box 25">
                <a:extLst>
                  <a:ext uri="{FF2B5EF4-FFF2-40B4-BE49-F238E27FC236}">
                    <a16:creationId xmlns:a16="http://schemas.microsoft.com/office/drawing/2014/main" id="{554667DB-674D-4295-9B49-01ADCA08562E}"/>
                  </a:ext>
                </a:extLst>
              </p:cNvPr>
              <p:cNvSpPr txBox="1">
                <a:spLocks noChangeArrowheads="1"/>
              </p:cNvSpPr>
              <p:nvPr/>
            </p:nvSpPr>
            <p:spPr bwMode="auto">
              <a:xfrm>
                <a:off x="993" y="2202"/>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84" name="Rectangle 26">
                <a:extLst>
                  <a:ext uri="{FF2B5EF4-FFF2-40B4-BE49-F238E27FC236}">
                    <a16:creationId xmlns:a16="http://schemas.microsoft.com/office/drawing/2014/main" id="{D95E6B7B-C961-4055-A7F2-E646AF2F68EB}"/>
                  </a:ext>
                </a:extLst>
              </p:cNvPr>
              <p:cNvSpPr>
                <a:spLocks noChangeArrowheads="1"/>
              </p:cNvSpPr>
              <p:nvPr/>
            </p:nvSpPr>
            <p:spPr bwMode="auto">
              <a:xfrm>
                <a:off x="996" y="230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85" name="Text Box 27">
                <a:extLst>
                  <a:ext uri="{FF2B5EF4-FFF2-40B4-BE49-F238E27FC236}">
                    <a16:creationId xmlns:a16="http://schemas.microsoft.com/office/drawing/2014/main" id="{1ED7CA7E-943D-46F6-87DF-6692D27DF765}"/>
                  </a:ext>
                </a:extLst>
              </p:cNvPr>
              <p:cNvSpPr txBox="1">
                <a:spLocks noChangeArrowheads="1"/>
              </p:cNvSpPr>
              <p:nvPr/>
            </p:nvSpPr>
            <p:spPr bwMode="auto">
              <a:xfrm>
                <a:off x="1899" y="1812"/>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dirty="0"/>
                  <a:t>10</a:t>
                </a:r>
              </a:p>
            </p:txBody>
          </p:sp>
          <p:sp>
            <p:nvSpPr>
              <p:cNvPr id="86" name="Rectangle 28">
                <a:extLst>
                  <a:ext uri="{FF2B5EF4-FFF2-40B4-BE49-F238E27FC236}">
                    <a16:creationId xmlns:a16="http://schemas.microsoft.com/office/drawing/2014/main" id="{42861BA2-6094-4863-989C-9CDB01C5A115}"/>
                  </a:ext>
                </a:extLst>
              </p:cNvPr>
              <p:cNvSpPr>
                <a:spLocks noChangeArrowheads="1"/>
              </p:cNvSpPr>
              <p:nvPr/>
            </p:nvSpPr>
            <p:spPr bwMode="auto">
              <a:xfrm>
                <a:off x="1992" y="1930"/>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4</a:t>
                </a:r>
              </a:p>
            </p:txBody>
          </p:sp>
          <p:sp>
            <p:nvSpPr>
              <p:cNvPr id="87" name="Text Box 29">
                <a:extLst>
                  <a:ext uri="{FF2B5EF4-FFF2-40B4-BE49-F238E27FC236}">
                    <a16:creationId xmlns:a16="http://schemas.microsoft.com/office/drawing/2014/main" id="{FCD0FD34-3DD5-4BE7-934C-020122B735AE}"/>
                  </a:ext>
                </a:extLst>
              </p:cNvPr>
              <p:cNvSpPr txBox="1">
                <a:spLocks noChangeArrowheads="1"/>
              </p:cNvSpPr>
              <p:nvPr/>
            </p:nvSpPr>
            <p:spPr bwMode="auto">
              <a:xfrm>
                <a:off x="1683" y="2208"/>
                <a:ext cx="399"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400" b="0"/>
                  <a:t>∞</a:t>
                </a:r>
              </a:p>
            </p:txBody>
          </p:sp>
          <p:sp>
            <p:nvSpPr>
              <p:cNvPr id="88" name="Rectangle 30">
                <a:extLst>
                  <a:ext uri="{FF2B5EF4-FFF2-40B4-BE49-F238E27FC236}">
                    <a16:creationId xmlns:a16="http://schemas.microsoft.com/office/drawing/2014/main" id="{B1788049-46D2-4CE9-ABE3-8862BB939A98}"/>
                  </a:ext>
                </a:extLst>
              </p:cNvPr>
              <p:cNvSpPr>
                <a:spLocks noChangeArrowheads="1"/>
              </p:cNvSpPr>
              <p:nvPr/>
            </p:nvSpPr>
            <p:spPr bwMode="auto">
              <a:xfrm>
                <a:off x="1686" y="231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400" b="0"/>
                  <a:t>∞</a:t>
                </a:r>
                <a:endParaRPr lang="en-US" altLang="zh-CN" sz="2400" b="0"/>
              </a:p>
            </p:txBody>
          </p:sp>
          <p:sp>
            <p:nvSpPr>
              <p:cNvPr id="89" name="Text Box 31">
                <a:extLst>
                  <a:ext uri="{FF2B5EF4-FFF2-40B4-BE49-F238E27FC236}">
                    <a16:creationId xmlns:a16="http://schemas.microsoft.com/office/drawing/2014/main" id="{C6424F2F-4D2F-41C2-9231-E18E796EE914}"/>
                  </a:ext>
                </a:extLst>
              </p:cNvPr>
              <p:cNvSpPr txBox="1">
                <a:spLocks noChangeArrowheads="1"/>
              </p:cNvSpPr>
              <p:nvPr/>
            </p:nvSpPr>
            <p:spPr bwMode="auto">
              <a:xfrm>
                <a:off x="2289" y="2184"/>
                <a:ext cx="425"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lang="en-US" altLang="zh-CN" sz="2000" b="0"/>
                  <a:t>10</a:t>
                </a:r>
              </a:p>
            </p:txBody>
          </p:sp>
          <p:sp>
            <p:nvSpPr>
              <p:cNvPr id="90" name="Rectangle 32">
                <a:extLst>
                  <a:ext uri="{FF2B5EF4-FFF2-40B4-BE49-F238E27FC236}">
                    <a16:creationId xmlns:a16="http://schemas.microsoft.com/office/drawing/2014/main" id="{8A179371-6CFF-4999-BAC7-47C91625BA7D}"/>
                  </a:ext>
                </a:extLst>
              </p:cNvPr>
              <p:cNvSpPr>
                <a:spLocks noChangeArrowheads="1"/>
              </p:cNvSpPr>
              <p:nvPr/>
            </p:nvSpPr>
            <p:spPr bwMode="auto">
              <a:xfrm>
                <a:off x="2283" y="2302"/>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a:t>10</a:t>
                </a:r>
              </a:p>
            </p:txBody>
          </p:sp>
        </p:grpSp>
        <p:sp>
          <p:nvSpPr>
            <p:cNvPr id="74" name="Oval 7">
              <a:extLst>
                <a:ext uri="{FF2B5EF4-FFF2-40B4-BE49-F238E27FC236}">
                  <a16:creationId xmlns:a16="http://schemas.microsoft.com/office/drawing/2014/main" id="{D9B37485-F723-4334-985A-F5E6F0212F4A}"/>
                </a:ext>
              </a:extLst>
            </p:cNvPr>
            <p:cNvSpPr>
              <a:spLocks noChangeArrowheads="1"/>
            </p:cNvSpPr>
            <p:nvPr/>
          </p:nvSpPr>
          <p:spPr bwMode="auto">
            <a:xfrm>
              <a:off x="3741052" y="4154009"/>
              <a:ext cx="274638" cy="304800"/>
            </a:xfrm>
            <a:prstGeom prst="ellipse">
              <a:avLst/>
            </a:prstGeom>
            <a:solidFill>
              <a:schemeClr val="accent1">
                <a:lumMod val="60000"/>
                <a:lumOff val="4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5" name="Oval 7">
              <a:extLst>
                <a:ext uri="{FF2B5EF4-FFF2-40B4-BE49-F238E27FC236}">
                  <a16:creationId xmlns:a16="http://schemas.microsoft.com/office/drawing/2014/main" id="{D9B37485-F723-4334-985A-F5E6F0212F4A}"/>
                </a:ext>
              </a:extLst>
            </p:cNvPr>
            <p:cNvSpPr>
              <a:spLocks noChangeArrowheads="1"/>
            </p:cNvSpPr>
            <p:nvPr/>
          </p:nvSpPr>
          <p:spPr bwMode="auto">
            <a:xfrm>
              <a:off x="1623670" y="4157308"/>
              <a:ext cx="274638" cy="304800"/>
            </a:xfrm>
            <a:prstGeom prst="ellipse">
              <a:avLst/>
            </a:prstGeom>
            <a:solidFill>
              <a:schemeClr val="accent1">
                <a:lumMod val="60000"/>
                <a:lumOff val="4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102" name="Oval 7">
            <a:extLst>
              <a:ext uri="{FF2B5EF4-FFF2-40B4-BE49-F238E27FC236}">
                <a16:creationId xmlns:a16="http://schemas.microsoft.com/office/drawing/2014/main" id="{D9B37485-F723-4334-985A-F5E6F0212F4A}"/>
              </a:ext>
            </a:extLst>
          </p:cNvPr>
          <p:cNvSpPr>
            <a:spLocks noChangeArrowheads="1"/>
          </p:cNvSpPr>
          <p:nvPr/>
        </p:nvSpPr>
        <p:spPr bwMode="auto">
          <a:xfrm>
            <a:off x="9882122" y="5348191"/>
            <a:ext cx="278200" cy="315913"/>
          </a:xfrm>
          <a:prstGeom prst="ellipse">
            <a:avLst/>
          </a:prstGeom>
          <a:solidFill>
            <a:srgbClr val="FF0000"/>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cxnSp>
        <p:nvCxnSpPr>
          <p:cNvPr id="8" name="直接连接符 7"/>
          <p:cNvCxnSpPr/>
          <p:nvPr/>
        </p:nvCxnSpPr>
        <p:spPr>
          <a:xfrm>
            <a:off x="790425" y="4005064"/>
            <a:ext cx="1056337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757830" y="5857623"/>
            <a:ext cx="7821667" cy="461665"/>
          </a:xfrm>
          <a:prstGeom prst="rect">
            <a:avLst/>
          </a:prstGeom>
        </p:spPr>
        <p:txBody>
          <a:bodyPr wrap="square">
            <a:spAutoFit/>
          </a:bodyPr>
          <a:lstStyle/>
          <a:p>
            <a:r>
              <a:rPr lang="zh-CN" altLang="en-US" sz="2400" dirty="0" smtClean="0">
                <a:solidFill>
                  <a:srgbClr val="FF0000"/>
                </a:solidFill>
                <a:latin typeface="幼圆" panose="02010509060101010101" pitchFamily="49" charset="-122"/>
                <a:ea typeface="幼圆" panose="02010509060101010101" pitchFamily="49" charset="-122"/>
              </a:rPr>
              <a:t>思考：如何证明改进后找到的答案结点一定是最小成本</a:t>
            </a:r>
            <a:r>
              <a:rPr lang="zh-CN" altLang="en-US" sz="2400" dirty="0">
                <a:solidFill>
                  <a:srgbClr val="FF0000"/>
                </a:solidFill>
                <a:latin typeface="幼圆" panose="02010509060101010101" pitchFamily="49" charset="-122"/>
                <a:ea typeface="幼圆" panose="02010509060101010101" pitchFamily="49" charset="-122"/>
              </a:rPr>
              <a:t>？</a:t>
            </a:r>
          </a:p>
        </p:txBody>
      </p:sp>
    </p:spTree>
    <p:extLst>
      <p:ext uri="{BB962C8B-B14F-4D97-AF65-F5344CB8AC3E}">
        <p14:creationId xmlns:p14="http://schemas.microsoft.com/office/powerpoint/2010/main" val="42193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8" grpId="0"/>
      <p:bldP spid="38" grpId="1"/>
      <p:bldP spid="39" grpId="0"/>
      <p:bldP spid="39" grpId="1"/>
      <p:bldP spid="42" grpId="0"/>
      <p:bldP spid="43" grpId="0"/>
      <p:bldP spid="43" grpId="1"/>
      <p:bldP spid="44" grpId="0"/>
      <p:bldP spid="44" grpId="1"/>
      <p:bldP spid="102" grpId="0" animBg="1"/>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3838" y="285304"/>
            <a:ext cx="10749962" cy="895350"/>
          </a:xfrm>
        </p:spPr>
        <p:txBody>
          <a:bodyPr>
            <a:noAutofit/>
          </a:bodyPr>
          <a:lstStyle/>
          <a:p>
            <a:r>
              <a:rPr lang="zh-CN" altLang="en-US" dirty="0" smtClean="0"/>
              <a:t>算法</a:t>
            </a:r>
            <a:r>
              <a:rPr lang="en-US" altLang="zh-CN" dirty="0" smtClean="0"/>
              <a:t>8.2 </a:t>
            </a:r>
            <a:r>
              <a:rPr lang="zh-CN" altLang="en-US" dirty="0" smtClean="0">
                <a:solidFill>
                  <a:schemeClr val="accent1">
                    <a:lumMod val="75000"/>
                  </a:schemeClr>
                </a:solidFill>
              </a:rPr>
              <a:t>基于</a:t>
            </a:r>
            <a:r>
              <a:rPr lang="en-US" altLang="zh-CN" dirty="0" smtClean="0">
                <a:solidFill>
                  <a:schemeClr val="accent1">
                    <a:lumMod val="75000"/>
                  </a:schemeClr>
                </a:solidFill>
              </a:rPr>
              <a:t>ĉ</a:t>
            </a:r>
            <a:r>
              <a:rPr lang="zh-CN" altLang="en-US" dirty="0" smtClean="0"/>
              <a:t>求最小成本的</a:t>
            </a:r>
            <a:r>
              <a:rPr lang="en-US" altLang="zh-CN" dirty="0" smtClean="0"/>
              <a:t>LC-</a:t>
            </a:r>
            <a:r>
              <a:rPr lang="zh-CN" altLang="en-US" dirty="0" smtClean="0"/>
              <a:t>检索算法</a:t>
            </a:r>
            <a:endParaRPr lang="zh-CN" altLang="en-US" dirty="0"/>
          </a:p>
        </p:txBody>
      </p:sp>
      <p:sp>
        <p:nvSpPr>
          <p:cNvPr id="36867" name="Rectangle 4"/>
          <p:cNvSpPr>
            <a:spLocks noGrp="1" noChangeArrowheads="1"/>
          </p:cNvSpPr>
          <p:nvPr>
            <p:ph type="body" idx="1"/>
          </p:nvPr>
        </p:nvSpPr>
        <p:spPr>
          <a:xfrm>
            <a:off x="695400" y="1223391"/>
            <a:ext cx="10153128" cy="5025966"/>
          </a:xfrm>
        </p:spPr>
        <p:txBody>
          <a:bodyPr>
            <a:noAutofit/>
          </a:bodyPr>
          <a:lstStyle/>
          <a:p>
            <a:pPr>
              <a:lnSpc>
                <a:spcPct val="100000"/>
              </a:lnSpc>
              <a:spcBef>
                <a:spcPts val="0"/>
              </a:spcBef>
              <a:buNone/>
            </a:pPr>
            <a:r>
              <a:rPr lang="en-US" altLang="zh-CN" sz="2400" dirty="0" smtClean="0"/>
              <a:t>procedure LC(T</a:t>
            </a:r>
            <a:r>
              <a:rPr lang="en-US" altLang="zh-CN" sz="2400" dirty="0"/>
              <a:t>, ĉ</a:t>
            </a:r>
            <a:r>
              <a:rPr lang="en-US" altLang="zh-CN" sz="2400" dirty="0" smtClean="0"/>
              <a:t>)</a:t>
            </a:r>
            <a:r>
              <a:rPr lang="en-US" altLang="zh-CN" sz="2400" dirty="0"/>
              <a:t> //</a:t>
            </a:r>
            <a:r>
              <a:rPr lang="zh-CN" altLang="en-US" sz="2400" dirty="0"/>
              <a:t>为找出最小成本答案</a:t>
            </a:r>
            <a:r>
              <a:rPr lang="zh-CN" altLang="en-US" sz="2400" dirty="0" smtClean="0"/>
              <a:t>结点</a:t>
            </a:r>
            <a:endParaRPr lang="en-US" altLang="zh-CN" sz="2400" dirty="0"/>
          </a:p>
          <a:p>
            <a:pPr eaLnBrk="1" hangingPunct="1">
              <a:lnSpc>
                <a:spcPct val="100000"/>
              </a:lnSpc>
              <a:spcBef>
                <a:spcPts val="0"/>
              </a:spcBef>
              <a:buFont typeface="Wingdings" panose="05000000000000000000" pitchFamily="2" charset="2"/>
              <a:buNone/>
            </a:pPr>
            <a:r>
              <a:rPr lang="en-US" altLang="zh-CN" sz="2400" dirty="0"/>
              <a:t>E←</a:t>
            </a:r>
            <a:r>
              <a:rPr lang="en-US" altLang="zh-CN" sz="2400" dirty="0" smtClean="0"/>
              <a:t>T, </a:t>
            </a:r>
            <a:r>
              <a:rPr lang="zh-CN" altLang="en-US" sz="2400" dirty="0" smtClean="0"/>
              <a:t>将</a:t>
            </a:r>
            <a:r>
              <a:rPr lang="zh-CN" altLang="en-US" sz="2400" dirty="0"/>
              <a:t>活结点表初始化为空</a:t>
            </a:r>
          </a:p>
          <a:p>
            <a:pPr eaLnBrk="1" hangingPunct="1">
              <a:lnSpc>
                <a:spcPct val="100000"/>
              </a:lnSpc>
              <a:spcBef>
                <a:spcPts val="0"/>
              </a:spcBef>
              <a:buFont typeface="Wingdings" panose="05000000000000000000" pitchFamily="2" charset="2"/>
              <a:buNone/>
            </a:pPr>
            <a:r>
              <a:rPr lang="en-US" altLang="zh-CN" sz="2400" dirty="0"/>
              <a:t>loop</a:t>
            </a:r>
          </a:p>
          <a:p>
            <a:pPr eaLnBrk="1" hangingPunct="1">
              <a:lnSpc>
                <a:spcPct val="100000"/>
              </a:lnSpc>
              <a:spcBef>
                <a:spcPts val="0"/>
              </a:spcBef>
              <a:buFont typeface="Wingdings" panose="05000000000000000000" pitchFamily="2" charset="2"/>
              <a:buNone/>
            </a:pPr>
            <a:r>
              <a:rPr lang="en-US" altLang="zh-CN" sz="2400" dirty="0"/>
              <a:t>       if E</a:t>
            </a:r>
            <a:r>
              <a:rPr lang="zh-CN" altLang="en-US" sz="2400" dirty="0"/>
              <a:t>是</a:t>
            </a:r>
            <a:r>
              <a:rPr lang="zh-CN" altLang="en-US" sz="2400" dirty="0">
                <a:solidFill>
                  <a:srgbClr val="FF0000"/>
                </a:solidFill>
              </a:rPr>
              <a:t>答案</a:t>
            </a:r>
            <a:r>
              <a:rPr lang="zh-CN" altLang="en-US" sz="2400" dirty="0"/>
              <a:t>结点 </a:t>
            </a:r>
            <a:r>
              <a:rPr lang="en-US" altLang="zh-CN" sz="2400" dirty="0"/>
              <a:t>then </a:t>
            </a:r>
            <a:r>
              <a:rPr lang="zh-CN" altLang="en-US" sz="2400" dirty="0"/>
              <a:t>输出从</a:t>
            </a:r>
            <a:r>
              <a:rPr lang="en-US" altLang="zh-CN" sz="2400" dirty="0"/>
              <a:t>E</a:t>
            </a:r>
            <a:r>
              <a:rPr lang="zh-CN" altLang="en-US" sz="2400" dirty="0"/>
              <a:t>到</a:t>
            </a:r>
            <a:r>
              <a:rPr lang="en-US" altLang="zh-CN" sz="2400" dirty="0"/>
              <a:t>T</a:t>
            </a:r>
            <a:r>
              <a:rPr lang="zh-CN" altLang="en-US" sz="2400" dirty="0"/>
              <a:t>的那条路径</a:t>
            </a:r>
            <a:r>
              <a:rPr lang="en-US" altLang="zh-CN" sz="2400" dirty="0"/>
              <a:t>; </a:t>
            </a:r>
            <a:r>
              <a:rPr lang="en-US" altLang="zh-CN" sz="2400" dirty="0" smtClean="0"/>
              <a:t>return; endif</a:t>
            </a:r>
            <a:endParaRPr lang="en-US" altLang="zh-CN" sz="2400" dirty="0"/>
          </a:p>
          <a:p>
            <a:pPr eaLnBrk="1" hangingPunct="1">
              <a:lnSpc>
                <a:spcPct val="100000"/>
              </a:lnSpc>
              <a:spcBef>
                <a:spcPts val="0"/>
              </a:spcBef>
              <a:buFont typeface="Wingdings" panose="05000000000000000000" pitchFamily="2" charset="2"/>
              <a:buNone/>
            </a:pPr>
            <a:r>
              <a:rPr lang="en-US" altLang="zh-CN" sz="2400" dirty="0"/>
              <a:t>       for E</a:t>
            </a:r>
            <a:r>
              <a:rPr lang="zh-CN" altLang="en-US" sz="2400" dirty="0"/>
              <a:t>的每个儿子</a:t>
            </a:r>
            <a:r>
              <a:rPr lang="en-US" altLang="zh-CN" sz="2400" dirty="0"/>
              <a:t>X do</a:t>
            </a:r>
          </a:p>
          <a:p>
            <a:pPr>
              <a:lnSpc>
                <a:spcPct val="100000"/>
              </a:lnSpc>
              <a:spcBef>
                <a:spcPts val="0"/>
              </a:spcBef>
              <a:buNone/>
            </a:pPr>
            <a:r>
              <a:rPr lang="en-US" altLang="zh-CN" sz="2400" dirty="0"/>
              <a:t> </a:t>
            </a:r>
            <a:r>
              <a:rPr lang="en-US" altLang="zh-CN" sz="2400" dirty="0" smtClean="0"/>
              <a:t>           if </a:t>
            </a:r>
            <a:r>
              <a:rPr lang="en-US" altLang="zh-CN" sz="2400" dirty="0"/>
              <a:t>B(X) </a:t>
            </a:r>
            <a:r>
              <a:rPr lang="en-US" altLang="zh-CN" sz="2400" dirty="0" smtClean="0"/>
              <a:t>then </a:t>
            </a:r>
            <a:r>
              <a:rPr lang="en-US" altLang="zh-CN" sz="2400" dirty="0"/>
              <a:t>call ADD(X</a:t>
            </a:r>
            <a:r>
              <a:rPr lang="en-US" altLang="zh-CN" sz="2400" dirty="0" smtClean="0"/>
              <a:t>); PARENT(X</a:t>
            </a:r>
            <a:r>
              <a:rPr lang="en-US" altLang="zh-CN" sz="2400" dirty="0"/>
              <a:t>)←E; </a:t>
            </a:r>
            <a:r>
              <a:rPr lang="en-US" altLang="zh-CN" sz="2400" dirty="0" smtClean="0"/>
              <a:t>endif </a:t>
            </a:r>
          </a:p>
          <a:p>
            <a:pPr>
              <a:lnSpc>
                <a:spcPct val="100000"/>
              </a:lnSpc>
              <a:spcBef>
                <a:spcPts val="0"/>
              </a:spcBef>
              <a:buNone/>
            </a:pPr>
            <a:r>
              <a:rPr lang="en-US" altLang="zh-CN" sz="2400" dirty="0"/>
              <a:t> </a:t>
            </a:r>
            <a:r>
              <a:rPr lang="en-US" altLang="zh-CN" sz="2400" dirty="0" smtClean="0"/>
              <a:t>      repeat</a:t>
            </a:r>
            <a:endParaRPr lang="en-US" altLang="zh-CN" sz="2400" dirty="0"/>
          </a:p>
          <a:p>
            <a:pPr>
              <a:lnSpc>
                <a:spcPct val="100000"/>
              </a:lnSpc>
              <a:spcBef>
                <a:spcPts val="0"/>
              </a:spcBef>
              <a:buNone/>
            </a:pPr>
            <a:r>
              <a:rPr lang="en-US" altLang="zh-CN" sz="2400" dirty="0" smtClean="0"/>
              <a:t>       if </a:t>
            </a:r>
            <a:r>
              <a:rPr lang="zh-CN" altLang="en-US" sz="2400" dirty="0" smtClean="0"/>
              <a:t>表</a:t>
            </a:r>
            <a:r>
              <a:rPr lang="zh-CN" altLang="en-US" sz="2400" dirty="0"/>
              <a:t>中不再有活结点 </a:t>
            </a:r>
            <a:r>
              <a:rPr lang="en-US" altLang="zh-CN" sz="2400" dirty="0"/>
              <a:t>then print(“no answer node”); </a:t>
            </a:r>
            <a:r>
              <a:rPr lang="en-US" altLang="zh-CN" sz="2400" dirty="0" smtClean="0"/>
              <a:t>return; </a:t>
            </a:r>
            <a:r>
              <a:rPr lang="en-US" altLang="zh-CN" sz="2400" dirty="0"/>
              <a:t>endif</a:t>
            </a:r>
          </a:p>
          <a:p>
            <a:pPr eaLnBrk="1" hangingPunct="1">
              <a:lnSpc>
                <a:spcPct val="100000"/>
              </a:lnSpc>
              <a:spcBef>
                <a:spcPts val="0"/>
              </a:spcBef>
              <a:buFont typeface="Wingdings" panose="05000000000000000000" pitchFamily="2" charset="2"/>
              <a:buNone/>
            </a:pPr>
            <a:r>
              <a:rPr lang="en-US" altLang="zh-CN" sz="2400" dirty="0" smtClean="0"/>
              <a:t>       call </a:t>
            </a:r>
            <a:r>
              <a:rPr lang="en-US" altLang="zh-CN" sz="2400" dirty="0"/>
              <a:t>LEAST(E)</a:t>
            </a:r>
          </a:p>
          <a:p>
            <a:pPr eaLnBrk="1" hangingPunct="1">
              <a:lnSpc>
                <a:spcPct val="100000"/>
              </a:lnSpc>
              <a:spcBef>
                <a:spcPts val="0"/>
              </a:spcBef>
              <a:buFont typeface="Wingdings" panose="05000000000000000000" pitchFamily="2" charset="2"/>
              <a:buNone/>
            </a:pPr>
            <a:r>
              <a:rPr lang="en-US" altLang="zh-CN" sz="2400" dirty="0"/>
              <a:t>repeat</a:t>
            </a:r>
          </a:p>
          <a:p>
            <a:pPr eaLnBrk="1" hangingPunct="1">
              <a:lnSpc>
                <a:spcPct val="100000"/>
              </a:lnSpc>
              <a:spcBef>
                <a:spcPts val="0"/>
              </a:spcBef>
              <a:buFont typeface="Wingdings" panose="05000000000000000000" pitchFamily="2" charset="2"/>
              <a:buNone/>
            </a:pPr>
            <a:r>
              <a:rPr lang="en-US" altLang="zh-CN" sz="2400" dirty="0"/>
              <a:t>end </a:t>
            </a:r>
            <a:r>
              <a:rPr lang="en-US" altLang="zh-CN" sz="2400" dirty="0" smtClean="0"/>
              <a:t>LC</a:t>
            </a:r>
            <a:endParaRPr lang="en-US" altLang="zh-CN" sz="2400" dirty="0"/>
          </a:p>
        </p:txBody>
      </p:sp>
      <p:sp>
        <p:nvSpPr>
          <p:cNvPr id="10" name="灯片编号占位符 3">
            <a:extLst>
              <a:ext uri="{FF2B5EF4-FFF2-40B4-BE49-F238E27FC236}">
                <a16:creationId xmlns:a16="http://schemas.microsoft.com/office/drawing/2014/main" id="{2FE92FD3-5E63-4127-9206-64A837288DEE}"/>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31</a:t>
            </a:fld>
            <a:endParaRPr lang="en-US" altLang="zh-CN" dirty="0"/>
          </a:p>
        </p:txBody>
      </p:sp>
      <p:sp>
        <p:nvSpPr>
          <p:cNvPr id="11"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83332" y="3429000"/>
            <a:ext cx="1224136" cy="864096"/>
          </a:xfrm>
          <a:prstGeom prst="wedgeRoundRectCallout">
            <a:avLst>
              <a:gd name="adj1" fmla="val 50505"/>
              <a:gd name="adj2" fmla="val 59765"/>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选择</a:t>
            </a:r>
            <a:r>
              <a:rPr lang="en-US" altLang="zh-CN" sz="2400" dirty="0">
                <a:latin typeface="Arial" panose="020B0604020202020204" pitchFamily="34" charset="0"/>
                <a:ea typeface="幼圆" panose="02010509060101010101" pitchFamily="49" charset="-122"/>
                <a:cs typeface="Arial" panose="020B0604020202020204" pitchFamily="34" charset="0"/>
              </a:rPr>
              <a:t>ĉ</a:t>
            </a:r>
            <a:r>
              <a:rPr lang="zh-CN" altLang="en-US" sz="2400" dirty="0" smtClean="0">
                <a:latin typeface="Arial" panose="020B0604020202020204" pitchFamily="34" charset="0"/>
                <a:ea typeface="幼圆" panose="02010509060101010101" pitchFamily="49" charset="-122"/>
                <a:cs typeface="Arial" panose="020B0604020202020204" pitchFamily="34" charset="0"/>
              </a:rPr>
              <a:t>最小</a:t>
            </a:r>
            <a:r>
              <a:rPr lang="zh-CN" altLang="en-US" sz="2400" dirty="0">
                <a:latin typeface="Arial" panose="020B0604020202020204" pitchFamily="34" charset="0"/>
                <a:ea typeface="幼圆" panose="02010509060101010101" pitchFamily="49" charset="-122"/>
                <a:cs typeface="Arial" panose="020B0604020202020204" pitchFamily="34" charset="0"/>
              </a:rPr>
              <a:t>的</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2" name="内容占位符 2"/>
          <p:cNvSpPr txBox="1">
            <a:spLocks/>
          </p:cNvSpPr>
          <p:nvPr/>
        </p:nvSpPr>
        <p:spPr>
          <a:xfrm>
            <a:off x="2423592" y="4653136"/>
            <a:ext cx="8568952" cy="1449842"/>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400" dirty="0" smtClean="0"/>
              <a:t>对于</a:t>
            </a:r>
            <a:r>
              <a:rPr lang="zh-CN" altLang="en-US" sz="2400" dirty="0"/>
              <a:t>活结点表中的每一个结点</a:t>
            </a:r>
            <a:r>
              <a:rPr lang="en-US" altLang="zh-CN" sz="2400" dirty="0"/>
              <a:t>L</a:t>
            </a:r>
            <a:r>
              <a:rPr lang="zh-CN" altLang="en-US" sz="2400" dirty="0"/>
              <a:t>，一定有</a:t>
            </a:r>
            <a:r>
              <a:rPr lang="en-US" altLang="zh-CN" sz="2400" dirty="0">
                <a:solidFill>
                  <a:srgbClr val="FF0000"/>
                </a:solidFill>
              </a:rPr>
              <a:t>ĉ(E)</a:t>
            </a:r>
            <a:r>
              <a:rPr lang="en-US" altLang="en-US" sz="2400" dirty="0">
                <a:solidFill>
                  <a:srgbClr val="FF0000"/>
                </a:solidFill>
              </a:rPr>
              <a:t>≤</a:t>
            </a:r>
            <a:r>
              <a:rPr lang="en-US" altLang="zh-CN" sz="2400" dirty="0">
                <a:solidFill>
                  <a:srgbClr val="FF0000"/>
                </a:solidFill>
              </a:rPr>
              <a:t>ĉ(L)</a:t>
            </a:r>
            <a:r>
              <a:rPr lang="zh-CN" altLang="en-US" sz="2400" dirty="0"/>
              <a:t>。</a:t>
            </a:r>
            <a:r>
              <a:rPr lang="zh-CN" altLang="en-US" sz="2400" dirty="0" smtClean="0"/>
              <a:t>由</a:t>
            </a:r>
            <a:r>
              <a:rPr lang="en-US" altLang="zh-CN" sz="2400" dirty="0" smtClean="0"/>
              <a:t>ĉ</a:t>
            </a:r>
            <a:r>
              <a:rPr lang="zh-CN" altLang="en-US" sz="2400" dirty="0" smtClean="0"/>
              <a:t>定义知，</a:t>
            </a:r>
            <a:r>
              <a:rPr lang="en-US" altLang="zh-CN" sz="2400" dirty="0" smtClean="0"/>
              <a:t>E</a:t>
            </a:r>
            <a:r>
              <a:rPr lang="zh-CN" altLang="en-US" sz="2400" dirty="0" smtClean="0"/>
              <a:t>是答案结点时</a:t>
            </a:r>
            <a:r>
              <a:rPr lang="en-US" altLang="zh-CN" sz="2400" dirty="0"/>
              <a:t>c(E</a:t>
            </a:r>
            <a:r>
              <a:rPr lang="en-US" altLang="zh-CN" sz="2400" dirty="0" smtClean="0"/>
              <a:t>)=ĉ(E)</a:t>
            </a:r>
            <a:r>
              <a:rPr lang="zh-CN" altLang="en-US" sz="2400" dirty="0" smtClean="0"/>
              <a:t>，则</a:t>
            </a:r>
            <a:r>
              <a:rPr lang="en-US" altLang="zh-CN" sz="2400" dirty="0" smtClean="0"/>
              <a:t>c(E)=</a:t>
            </a:r>
            <a:r>
              <a:rPr lang="en-US" altLang="zh-CN" sz="2400" dirty="0"/>
              <a:t>ĉ(E)</a:t>
            </a:r>
            <a:r>
              <a:rPr lang="en-US" altLang="en-US" sz="2400" dirty="0" smtClean="0"/>
              <a:t>≤</a:t>
            </a:r>
            <a:r>
              <a:rPr lang="en-US" altLang="zh-CN" sz="2400" dirty="0"/>
              <a:t>ĉ(L) </a:t>
            </a:r>
            <a:r>
              <a:rPr lang="en-US" altLang="en-US" sz="2400" dirty="0" smtClean="0"/>
              <a:t>≤</a:t>
            </a:r>
            <a:r>
              <a:rPr lang="en-US" altLang="zh-CN" sz="2400" dirty="0"/>
              <a:t>c(L)</a:t>
            </a:r>
            <a:endParaRPr lang="en-US" altLang="zh-CN" sz="2400" dirty="0" smtClean="0"/>
          </a:p>
          <a:p>
            <a:pPr>
              <a:lnSpc>
                <a:spcPct val="120000"/>
              </a:lnSpc>
              <a:spcBef>
                <a:spcPts val="0"/>
              </a:spcBef>
            </a:pPr>
            <a:r>
              <a:rPr lang="zh-CN" altLang="en-US" sz="2400" dirty="0" smtClean="0"/>
              <a:t>因此，算法</a:t>
            </a:r>
            <a:r>
              <a:rPr lang="en-US" altLang="zh-CN" sz="2400" dirty="0" smtClean="0"/>
              <a:t>LC</a:t>
            </a:r>
            <a:r>
              <a:rPr lang="zh-CN" altLang="en-US" sz="2400" dirty="0" smtClean="0"/>
              <a:t>选中</a:t>
            </a:r>
            <a:r>
              <a:rPr lang="zh-CN" altLang="en-US" sz="2400" dirty="0"/>
              <a:t>成本最小</a:t>
            </a:r>
            <a:r>
              <a:rPr lang="zh-CN" altLang="en-US" sz="2400" dirty="0" smtClean="0"/>
              <a:t>的答案结点</a:t>
            </a:r>
            <a:endParaRPr lang="zh-CN" altLang="en-US" sz="2400" dirty="0"/>
          </a:p>
        </p:txBody>
      </p:sp>
      <p:sp>
        <p:nvSpPr>
          <p:cNvPr id="2" name="矩形 1"/>
          <p:cNvSpPr/>
          <p:nvPr/>
        </p:nvSpPr>
        <p:spPr>
          <a:xfrm>
            <a:off x="479376" y="6133833"/>
            <a:ext cx="10513168" cy="461665"/>
          </a:xfrm>
          <a:prstGeom prst="rect">
            <a:avLst/>
          </a:prstGeom>
        </p:spPr>
        <p:txBody>
          <a:bodyPr wrap="square">
            <a:spAutoFit/>
          </a:bodyPr>
          <a:lstStyle/>
          <a:p>
            <a:pPr lvl="1">
              <a:spcBef>
                <a:spcPts val="0"/>
              </a:spcBef>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若答案结点</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E</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不满足</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ĉ(E)=c(E)</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，则算法</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LC</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也不能给出成本最小的答案结点</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1546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21333" y="332656"/>
            <a:ext cx="8229600" cy="1264877"/>
          </a:xfrm>
        </p:spPr>
        <p:txBody>
          <a:bodyPr/>
          <a:lstStyle/>
          <a:p>
            <a:pPr>
              <a:spcBef>
                <a:spcPts val="0"/>
              </a:spcBef>
            </a:pPr>
            <a:r>
              <a:rPr kumimoji="1" lang="zh-CN" altLang="en-US" dirty="0" smtClean="0"/>
              <a:t>加速寻找最小成本</a:t>
            </a:r>
            <a:endParaRPr lang="en-US" altLang="zh-CN" dirty="0"/>
          </a:p>
        </p:txBody>
      </p:sp>
      <p:sp>
        <p:nvSpPr>
          <p:cNvPr id="95235" name="Rectangle 3"/>
          <p:cNvSpPr>
            <a:spLocks noGrp="1" noChangeArrowheads="1"/>
          </p:cNvSpPr>
          <p:nvPr>
            <p:ph type="body" idx="1"/>
          </p:nvPr>
        </p:nvSpPr>
        <p:spPr>
          <a:xfrm>
            <a:off x="649125" y="1772816"/>
            <a:ext cx="10271411" cy="3888432"/>
          </a:xfrm>
        </p:spPr>
        <p:txBody>
          <a:bodyPr>
            <a:normAutofit/>
          </a:bodyPr>
          <a:lstStyle/>
          <a:p>
            <a:r>
              <a:rPr lang="zh-CN" altLang="en-US" sz="2400" dirty="0" smtClean="0"/>
              <a:t>基本思想：</a:t>
            </a:r>
            <a:endParaRPr lang="en-US" altLang="zh-CN" sz="2400" dirty="0" smtClean="0"/>
          </a:p>
          <a:p>
            <a:pPr lvl="1"/>
            <a:r>
              <a:rPr lang="zh-CN" altLang="en-US" dirty="0" smtClean="0"/>
              <a:t>满足</a:t>
            </a:r>
            <a:r>
              <a:rPr lang="zh-CN" altLang="en-US" dirty="0"/>
              <a:t>约束条件的可行解并不一定成本最小</a:t>
            </a:r>
            <a:r>
              <a:rPr lang="zh-CN" altLang="en-US" dirty="0" smtClean="0"/>
              <a:t>，因此在寻找最优解过程中，若发现</a:t>
            </a:r>
            <a:r>
              <a:rPr lang="zh-CN" altLang="en-US" dirty="0"/>
              <a:t>结点</a:t>
            </a:r>
            <a:r>
              <a:rPr lang="en-US" altLang="zh-CN" dirty="0"/>
              <a:t>X</a:t>
            </a:r>
            <a:r>
              <a:rPr lang="zh-CN" altLang="en-US" dirty="0"/>
              <a:t>不能导致最小</a:t>
            </a:r>
            <a:r>
              <a:rPr lang="zh-CN" altLang="en-US" dirty="0" smtClean="0"/>
              <a:t>成本答案</a:t>
            </a:r>
            <a:r>
              <a:rPr lang="zh-CN" altLang="en-US" dirty="0"/>
              <a:t>节点</a:t>
            </a:r>
            <a:r>
              <a:rPr lang="zh-CN" altLang="en-US" dirty="0" smtClean="0"/>
              <a:t>，则不必再搜索子树</a:t>
            </a:r>
            <a:r>
              <a:rPr lang="en-US" altLang="zh-CN" dirty="0" smtClean="0"/>
              <a:t>X</a:t>
            </a:r>
            <a:r>
              <a:rPr lang="zh-CN" altLang="en-US" dirty="0" smtClean="0"/>
              <a:t>，子树</a:t>
            </a:r>
            <a:r>
              <a:rPr lang="en-US" altLang="zh-CN" dirty="0" smtClean="0"/>
              <a:t>X</a:t>
            </a:r>
            <a:r>
              <a:rPr lang="zh-CN" altLang="en-US" dirty="0" smtClean="0"/>
              <a:t>被</a:t>
            </a:r>
            <a:r>
              <a:rPr lang="zh-CN" altLang="en-US" dirty="0"/>
              <a:t>剪枝。</a:t>
            </a:r>
          </a:p>
          <a:p>
            <a:r>
              <a:rPr lang="zh-CN" altLang="en-US" sz="2400" dirty="0" smtClean="0"/>
              <a:t>加速：</a:t>
            </a:r>
            <a:endParaRPr lang="en-US" altLang="zh-CN" sz="2400" dirty="0" smtClean="0"/>
          </a:p>
          <a:p>
            <a:pPr lvl="1"/>
            <a:r>
              <a:rPr lang="zh-CN" altLang="en-US" dirty="0" smtClean="0"/>
              <a:t>设置一个最小成本上界</a:t>
            </a:r>
            <a:r>
              <a:rPr lang="en-US" altLang="zh-CN" dirty="0" smtClean="0"/>
              <a:t>U</a:t>
            </a:r>
            <a:r>
              <a:rPr lang="zh-CN" altLang="en-US" dirty="0" smtClean="0"/>
              <a:t>，问题的最小</a:t>
            </a:r>
            <a:r>
              <a:rPr lang="zh-CN" altLang="en-US" dirty="0" smtClean="0"/>
              <a:t>成本不会</a:t>
            </a:r>
            <a:r>
              <a:rPr lang="zh-CN" altLang="en-US" dirty="0" smtClean="0"/>
              <a:t>大于这个上界</a:t>
            </a:r>
            <a:r>
              <a:rPr lang="en-US" altLang="zh-CN" dirty="0" smtClean="0"/>
              <a:t>U</a:t>
            </a:r>
            <a:r>
              <a:rPr lang="zh-CN" altLang="en-US" dirty="0" smtClean="0"/>
              <a:t>。如果</a:t>
            </a:r>
            <a:r>
              <a:rPr lang="en-US" altLang="zh-CN" dirty="0" smtClean="0"/>
              <a:t>ĉ(X)&gt;</a:t>
            </a:r>
            <a:r>
              <a:rPr lang="zh-CN" altLang="en-US" dirty="0" smtClean="0"/>
              <a:t>或</a:t>
            </a:r>
            <a:r>
              <a:rPr lang="en-US" altLang="zh-CN" dirty="0" smtClean="0"/>
              <a:t>≥</a:t>
            </a:r>
            <a:r>
              <a:rPr lang="zh-CN" altLang="en-US" dirty="0" smtClean="0"/>
              <a:t>上界</a:t>
            </a:r>
            <a:r>
              <a:rPr lang="en-US" altLang="zh-CN" dirty="0" smtClean="0"/>
              <a:t>U</a:t>
            </a:r>
            <a:r>
              <a:rPr lang="zh-CN" altLang="en-US" dirty="0" smtClean="0"/>
              <a:t>，则算法无需检索以</a:t>
            </a:r>
            <a:r>
              <a:rPr lang="en-US" altLang="zh-CN" dirty="0" smtClean="0"/>
              <a:t>X</a:t>
            </a:r>
            <a:r>
              <a:rPr lang="zh-CN" altLang="en-US" dirty="0" smtClean="0"/>
              <a:t>为根的子树。</a:t>
            </a:r>
            <a:endParaRPr lang="en-US" altLang="zh-CN" dirty="0"/>
          </a:p>
          <a:p>
            <a:pPr lvl="1"/>
            <a:r>
              <a:rPr lang="zh-CN" altLang="en-US" dirty="0"/>
              <a:t>算法借助</a:t>
            </a:r>
            <a:r>
              <a:rPr lang="en-US" altLang="zh-CN" dirty="0" smtClean="0"/>
              <a:t>U</a:t>
            </a:r>
            <a:r>
              <a:rPr lang="zh-CN" altLang="en-US" dirty="0" smtClean="0"/>
              <a:t>和</a:t>
            </a:r>
            <a:r>
              <a:rPr lang="en-US" altLang="zh-CN" dirty="0"/>
              <a:t>ĉ(X</a:t>
            </a:r>
            <a:r>
              <a:rPr lang="en-US" altLang="zh-CN" dirty="0" smtClean="0"/>
              <a:t>)</a:t>
            </a:r>
            <a:r>
              <a:rPr lang="zh-CN" altLang="en-US" dirty="0" smtClean="0"/>
              <a:t>，进一步提高剪枝能力。</a:t>
            </a:r>
            <a:endParaRPr lang="en-US" altLang="zh-CN" dirty="0" smtClean="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32</a:t>
            </a:fld>
            <a:endParaRPr lang="en-US" altLang="zh-CN" dirty="0"/>
          </a:p>
        </p:txBody>
      </p:sp>
    </p:spTree>
    <p:extLst>
      <p:ext uri="{BB962C8B-B14F-4D97-AF65-F5344CB8AC3E}">
        <p14:creationId xmlns:p14="http://schemas.microsoft.com/office/powerpoint/2010/main" val="2059243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784022" y="2328613"/>
            <a:ext cx="10657184" cy="3168352"/>
          </a:xfrm>
        </p:spPr>
        <p:txBody>
          <a:bodyPr>
            <a:normAutofit/>
          </a:bodyPr>
          <a:lstStyle/>
          <a:p>
            <a:pPr>
              <a:spcBef>
                <a:spcPts val="600"/>
              </a:spcBef>
            </a:pPr>
            <a:r>
              <a:rPr lang="en-US" altLang="zh-CN" sz="2400" dirty="0" smtClean="0"/>
              <a:t>1) </a:t>
            </a:r>
            <a:r>
              <a:rPr lang="zh-CN" altLang="en-US" sz="2400" dirty="0" smtClean="0"/>
              <a:t>对于</a:t>
            </a:r>
            <a:r>
              <a:rPr lang="zh-CN" altLang="en-US" sz="2400" dirty="0" smtClean="0">
                <a:solidFill>
                  <a:srgbClr val="FF0000"/>
                </a:solidFill>
              </a:rPr>
              <a:t>极小化</a:t>
            </a:r>
            <a:r>
              <a:rPr lang="zh-CN" altLang="en-US" sz="2400" dirty="0" smtClean="0"/>
              <a:t>问题，把目标函数作为成本函数</a:t>
            </a:r>
            <a:r>
              <a:rPr lang="en-US" altLang="zh-CN" sz="2400" dirty="0" smtClean="0">
                <a:solidFill>
                  <a:srgbClr val="FF0000"/>
                </a:solidFill>
              </a:rPr>
              <a:t>c</a:t>
            </a:r>
          </a:p>
          <a:p>
            <a:pPr eaLnBrk="1" hangingPunct="1">
              <a:spcBef>
                <a:spcPts val="600"/>
              </a:spcBef>
            </a:pPr>
            <a:r>
              <a:rPr lang="en-US" altLang="zh-CN" sz="2400" dirty="0" smtClean="0"/>
              <a:t>2) </a:t>
            </a:r>
            <a:r>
              <a:rPr lang="zh-CN" altLang="en-US" sz="2400" dirty="0"/>
              <a:t>约束条件</a:t>
            </a:r>
            <a:r>
              <a:rPr lang="zh-CN" altLang="en-US" sz="2400" dirty="0" smtClean="0"/>
              <a:t>作为约束函数</a:t>
            </a:r>
            <a:r>
              <a:rPr lang="en-US" altLang="zh-CN" sz="2400" dirty="0" smtClean="0">
                <a:solidFill>
                  <a:srgbClr val="FF0000"/>
                </a:solidFill>
              </a:rPr>
              <a:t>B</a:t>
            </a:r>
            <a:endParaRPr lang="zh-CN" altLang="en-US" sz="2400" dirty="0">
              <a:solidFill>
                <a:srgbClr val="FF0000"/>
              </a:solidFill>
            </a:endParaRPr>
          </a:p>
          <a:p>
            <a:pPr eaLnBrk="1" hangingPunct="1">
              <a:spcBef>
                <a:spcPts val="600"/>
              </a:spcBef>
            </a:pPr>
            <a:r>
              <a:rPr lang="en-US" altLang="zh-CN" sz="2400" dirty="0" smtClean="0"/>
              <a:t>3) </a:t>
            </a:r>
            <a:r>
              <a:rPr lang="zh-CN" altLang="en-US" sz="2400" dirty="0"/>
              <a:t>问题转化为</a:t>
            </a:r>
            <a:r>
              <a:rPr lang="zh-CN" altLang="en-US" sz="2400" dirty="0" smtClean="0"/>
              <a:t>寻找</a:t>
            </a:r>
            <a:r>
              <a:rPr lang="zh-CN" altLang="en-US" sz="2400" dirty="0"/>
              <a:t>解</a:t>
            </a:r>
            <a:r>
              <a:rPr lang="zh-CN" altLang="en-US" sz="2400" dirty="0" smtClean="0"/>
              <a:t>空间</a:t>
            </a:r>
            <a:r>
              <a:rPr lang="zh-CN" altLang="en-US" sz="2400" dirty="0"/>
              <a:t>树</a:t>
            </a:r>
            <a:r>
              <a:rPr lang="zh-CN" altLang="en-US" sz="2400" dirty="0" smtClean="0"/>
              <a:t>中最小成本答案</a:t>
            </a:r>
            <a:r>
              <a:rPr lang="zh-CN" altLang="en-US" sz="2400" dirty="0"/>
              <a:t>结点</a:t>
            </a:r>
          </a:p>
          <a:p>
            <a:pPr eaLnBrk="1" hangingPunct="1">
              <a:spcBef>
                <a:spcPts val="600"/>
              </a:spcBef>
            </a:pPr>
            <a:r>
              <a:rPr lang="en-US" altLang="zh-CN" sz="2400" dirty="0" smtClean="0"/>
              <a:t>4) </a:t>
            </a:r>
            <a:r>
              <a:rPr lang="zh-CN" altLang="en-US" sz="2400" dirty="0"/>
              <a:t>设计成本估计函数</a:t>
            </a:r>
            <a:r>
              <a:rPr lang="en-US" altLang="zh-CN" sz="2400" dirty="0">
                <a:solidFill>
                  <a:srgbClr val="FF0000"/>
                </a:solidFill>
              </a:rPr>
              <a:t>ĉ(X)</a:t>
            </a:r>
            <a:r>
              <a:rPr lang="zh-CN" altLang="en-US" sz="2400" dirty="0"/>
              <a:t>，</a:t>
            </a:r>
            <a:r>
              <a:rPr lang="en-US" altLang="zh-CN" sz="2400" dirty="0"/>
              <a:t>ĉ(X)</a:t>
            </a:r>
            <a:r>
              <a:rPr lang="en-US" altLang="en-US" sz="2400" dirty="0"/>
              <a:t>≤</a:t>
            </a:r>
            <a:r>
              <a:rPr lang="en-US" altLang="zh-CN" sz="2400" dirty="0"/>
              <a:t>c(X</a:t>
            </a:r>
            <a:r>
              <a:rPr lang="en-US" altLang="zh-CN" sz="2400" dirty="0" smtClean="0"/>
              <a:t>) </a:t>
            </a:r>
          </a:p>
          <a:p>
            <a:pPr>
              <a:spcBef>
                <a:spcPts val="600"/>
              </a:spcBef>
            </a:pPr>
            <a:r>
              <a:rPr lang="en-US" altLang="zh-CN" sz="2400" dirty="0" smtClean="0"/>
              <a:t>5) </a:t>
            </a:r>
            <a:r>
              <a:rPr lang="zh-CN" altLang="en-US" sz="2400" dirty="0"/>
              <a:t>还</a:t>
            </a:r>
            <a:r>
              <a:rPr lang="zh-CN" altLang="en-US" sz="2400" dirty="0" smtClean="0"/>
              <a:t>可以</a:t>
            </a:r>
            <a:r>
              <a:rPr lang="zh-CN" altLang="en-US" sz="2400" dirty="0"/>
              <a:t>设计最小成本的上界</a:t>
            </a:r>
            <a:r>
              <a:rPr lang="en-US" altLang="zh-CN" sz="2400" dirty="0" smtClean="0">
                <a:solidFill>
                  <a:srgbClr val="FF0000"/>
                </a:solidFill>
              </a:rPr>
              <a:t>U</a:t>
            </a:r>
            <a:r>
              <a:rPr lang="zh-CN" altLang="en-US" sz="2400" dirty="0" smtClean="0"/>
              <a:t>，</a:t>
            </a:r>
            <a:r>
              <a:rPr lang="en-US" altLang="zh-CN" sz="2400" dirty="0" smtClean="0"/>
              <a:t>c(X)</a:t>
            </a:r>
            <a:r>
              <a:rPr lang="en-US" altLang="en-US" sz="2400" dirty="0" smtClean="0"/>
              <a:t>≤</a:t>
            </a:r>
            <a:r>
              <a:rPr lang="en-US" altLang="zh-CN" sz="2400" dirty="0" smtClean="0"/>
              <a:t>U</a:t>
            </a:r>
          </a:p>
          <a:p>
            <a:pPr>
              <a:spcBef>
                <a:spcPts val="600"/>
              </a:spcBef>
            </a:pPr>
            <a:r>
              <a:rPr lang="en-US" altLang="zh-CN" sz="2400" dirty="0" smtClean="0"/>
              <a:t>6) </a:t>
            </a:r>
            <a:r>
              <a:rPr lang="zh-CN" altLang="en-US" sz="2400" dirty="0"/>
              <a:t>基于</a:t>
            </a:r>
            <a:r>
              <a:rPr lang="en-US" altLang="zh-CN" sz="2400" dirty="0"/>
              <a:t>ĉ(X</a:t>
            </a:r>
            <a:r>
              <a:rPr lang="en-US" altLang="zh-CN" sz="2400" dirty="0" smtClean="0"/>
              <a:t>)</a:t>
            </a:r>
            <a:r>
              <a:rPr lang="zh-CN" altLang="en-US" sz="2400" dirty="0" smtClean="0"/>
              <a:t>和</a:t>
            </a:r>
            <a:r>
              <a:rPr lang="en-US" altLang="zh-CN" sz="2400" dirty="0" smtClean="0"/>
              <a:t>U</a:t>
            </a:r>
            <a:r>
              <a:rPr lang="zh-CN" altLang="en-US" sz="2400" dirty="0" smtClean="0"/>
              <a:t>进行分支限界搜索</a:t>
            </a:r>
            <a:endParaRPr lang="zh-CN" altLang="en-US" sz="2400" dirty="0"/>
          </a:p>
        </p:txBody>
      </p:sp>
      <p:sp>
        <p:nvSpPr>
          <p:cNvPr id="39939" name="Rectangle 8"/>
          <p:cNvSpPr>
            <a:spLocks noGrp="1" noChangeArrowheads="1"/>
          </p:cNvSpPr>
          <p:nvPr>
            <p:ph type="title"/>
          </p:nvPr>
        </p:nvSpPr>
        <p:spPr>
          <a:xfrm>
            <a:off x="767408" y="236538"/>
            <a:ext cx="10009112" cy="1398587"/>
          </a:xfrm>
        </p:spPr>
        <p:txBody>
          <a:bodyPr/>
          <a:lstStyle/>
          <a:p>
            <a:r>
              <a:rPr lang="zh-CN" altLang="en-US" dirty="0" smtClean="0">
                <a:solidFill>
                  <a:schemeClr val="accent1">
                    <a:lumMod val="75000"/>
                  </a:schemeClr>
                </a:solidFill>
              </a:rPr>
              <a:t>基于</a:t>
            </a:r>
            <a:r>
              <a:rPr lang="en-US" altLang="zh-CN" dirty="0" smtClean="0">
                <a:solidFill>
                  <a:schemeClr val="accent1">
                    <a:lumMod val="75000"/>
                  </a:schemeClr>
                </a:solidFill>
              </a:rPr>
              <a:t>ĉ</a:t>
            </a:r>
            <a:r>
              <a:rPr lang="zh-CN" altLang="en-US" dirty="0" smtClean="0">
                <a:solidFill>
                  <a:schemeClr val="accent1">
                    <a:lumMod val="75000"/>
                  </a:schemeClr>
                </a:solidFill>
              </a:rPr>
              <a:t>和</a:t>
            </a:r>
            <a:r>
              <a:rPr lang="en-US" altLang="zh-CN" dirty="0" smtClean="0">
                <a:solidFill>
                  <a:schemeClr val="accent1">
                    <a:lumMod val="75000"/>
                  </a:schemeClr>
                </a:solidFill>
              </a:rPr>
              <a:t>U</a:t>
            </a:r>
            <a:r>
              <a:rPr lang="zh-CN" altLang="en-US" dirty="0" smtClean="0">
                <a:solidFill>
                  <a:schemeClr val="accent1">
                    <a:lumMod val="75000"/>
                  </a:schemeClr>
                </a:solidFill>
              </a:rPr>
              <a:t>求最小成本的</a:t>
            </a:r>
            <a:r>
              <a:rPr lang="zh-CN" altLang="en-US" dirty="0">
                <a:solidFill>
                  <a:schemeClr val="accent1">
                    <a:lumMod val="75000"/>
                  </a:schemeClr>
                </a:solidFill>
              </a:rPr>
              <a:t>分支</a:t>
            </a:r>
            <a:r>
              <a:rPr lang="zh-CN" altLang="en-US" dirty="0" smtClean="0">
                <a:solidFill>
                  <a:schemeClr val="accent1">
                    <a:lumMod val="75000"/>
                  </a:schemeClr>
                </a:solidFill>
              </a:rPr>
              <a:t>限界法基本思想</a:t>
            </a:r>
            <a:endParaRPr lang="zh-CN" altLang="en-US" dirty="0">
              <a:solidFill>
                <a:schemeClr val="accent1">
                  <a:lumMod val="75000"/>
                </a:schemeClr>
              </a:solidFill>
            </a:endParaRP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33</a:t>
            </a:fld>
            <a:endParaRPr lang="en-US" altLang="zh-CN" dirty="0"/>
          </a:p>
        </p:txBody>
      </p:sp>
      <p:sp>
        <p:nvSpPr>
          <p:cNvPr id="7" name="矩形 6"/>
          <p:cNvSpPr/>
          <p:nvPr/>
        </p:nvSpPr>
        <p:spPr>
          <a:xfrm>
            <a:off x="3647728" y="5364024"/>
            <a:ext cx="4392343" cy="535531"/>
          </a:xfrm>
          <a:prstGeom prst="rect">
            <a:avLst/>
          </a:prstGeom>
        </p:spPr>
        <p:txBody>
          <a:bodyPr wrap="square">
            <a:spAutoFit/>
          </a:bodyPr>
          <a:lstStyle/>
          <a:p>
            <a:pPr>
              <a:lnSpc>
                <a:spcPct val="120000"/>
              </a:lnSpc>
            </a:pPr>
            <a:r>
              <a:rPr lang="zh-CN" altLang="en-US" sz="2400" dirty="0" smtClean="0">
                <a:solidFill>
                  <a:srgbClr val="FF0000"/>
                </a:solidFill>
                <a:latin typeface="幼圆" panose="02010509060101010101" pitchFamily="49" charset="-122"/>
                <a:ea typeface="幼圆" panose="02010509060101010101" pitchFamily="49" charset="-122"/>
              </a:rPr>
              <a:t>思考：极大化问题如何转化？</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2" name="矩形 1"/>
          <p:cNvSpPr/>
          <p:nvPr/>
        </p:nvSpPr>
        <p:spPr>
          <a:xfrm>
            <a:off x="551384" y="1651234"/>
            <a:ext cx="10802416" cy="535531"/>
          </a:xfrm>
          <a:prstGeom prst="rect">
            <a:avLst/>
          </a:prstGeom>
          <a:solidFill>
            <a:schemeClr val="accent1">
              <a:lumMod val="20000"/>
              <a:lumOff val="80000"/>
            </a:schemeClr>
          </a:solidFill>
        </p:spPr>
        <p:txBody>
          <a:bodyPr wrap="square">
            <a:spAutoFit/>
          </a:bodyPr>
          <a:lstStyle/>
          <a:p>
            <a:pPr>
              <a:lnSpc>
                <a:spcPct val="120000"/>
              </a:lnSpc>
              <a:spcAft>
                <a:spcPts val="600"/>
              </a:spcAft>
            </a:pPr>
            <a:r>
              <a:rPr lang="zh-CN" altLang="en-US" sz="2400" dirty="0">
                <a:latin typeface="幼圆" panose="02010509060101010101" pitchFamily="49" charset="-122"/>
                <a:ea typeface="幼圆" panose="02010509060101010101" pitchFamily="49" charset="-122"/>
              </a:rPr>
              <a:t>分支限界法</a:t>
            </a:r>
            <a:r>
              <a:rPr lang="zh-CN" altLang="en-US" sz="2400" dirty="0" smtClean="0">
                <a:latin typeface="幼圆" panose="02010509060101010101" pitchFamily="49" charset="-122"/>
                <a:ea typeface="幼圆" panose="02010509060101010101" pitchFamily="49" charset="-122"/>
              </a:rPr>
              <a:t>求极小化问题</a:t>
            </a:r>
            <a:r>
              <a:rPr lang="zh-CN" altLang="en-US" sz="2400" dirty="0">
                <a:latin typeface="幼圆" panose="02010509060101010101" pitchFamily="49" charset="-122"/>
                <a:ea typeface="幼圆" panose="02010509060101010101" pitchFamily="49" charset="-122"/>
              </a:rPr>
              <a:t>时，问题转化为在解空间树中寻找</a:t>
            </a:r>
            <a:r>
              <a:rPr lang="zh-CN" altLang="en-US" sz="2400">
                <a:latin typeface="幼圆" panose="02010509060101010101" pitchFamily="49" charset="-122"/>
                <a:ea typeface="幼圆" panose="02010509060101010101" pitchFamily="49" charset="-122"/>
              </a:rPr>
              <a:t>最小</a:t>
            </a:r>
            <a:r>
              <a:rPr lang="zh-CN" altLang="en-US" sz="2400" smtClean="0">
                <a:latin typeface="幼圆" panose="02010509060101010101" pitchFamily="49" charset="-122"/>
                <a:ea typeface="幼圆" panose="02010509060101010101" pitchFamily="49" charset="-122"/>
              </a:rPr>
              <a:t>成本答案</a:t>
            </a:r>
            <a:r>
              <a:rPr lang="zh-CN" altLang="en-US" sz="2400" dirty="0">
                <a:latin typeface="幼圆" panose="02010509060101010101" pitchFamily="49" charset="-122"/>
                <a:ea typeface="幼圆" panose="02010509060101010101" pitchFamily="49" charset="-122"/>
              </a:rPr>
              <a:t>节点。</a:t>
            </a:r>
            <a:endParaRPr lang="en-US" altLang="zh-CN" sz="2400" dirty="0">
              <a:latin typeface="幼圆" panose="02010509060101010101" pitchFamily="49" charset="-122"/>
              <a:ea typeface="幼圆" panose="02010509060101010101" pitchFamily="49" charset="-122"/>
            </a:endParaRPr>
          </a:p>
        </p:txBody>
      </p:sp>
      <p:sp>
        <p:nvSpPr>
          <p:cNvPr id="8"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1775520" y="5259095"/>
            <a:ext cx="1228949" cy="507519"/>
          </a:xfrm>
          <a:prstGeom prst="wedgeRoundRectCallout">
            <a:avLst>
              <a:gd name="adj1" fmla="val 51820"/>
              <a:gd name="adj2" fmla="val -75566"/>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是界</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7317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911424" y="1514203"/>
            <a:ext cx="10730408" cy="4536504"/>
          </a:xfrm>
        </p:spPr>
        <p:txBody>
          <a:bodyPr>
            <a:noAutofit/>
          </a:bodyPr>
          <a:lstStyle/>
          <a:p>
            <a:pPr eaLnBrk="1" hangingPunct="1">
              <a:lnSpc>
                <a:spcPct val="100000"/>
              </a:lnSpc>
            </a:pPr>
            <a:r>
              <a:rPr lang="en-US" altLang="zh-CN" sz="2400" dirty="0" smtClean="0"/>
              <a:t>U</a:t>
            </a:r>
            <a:r>
              <a:rPr lang="zh-CN" altLang="en-US" sz="2400" dirty="0" smtClean="0"/>
              <a:t>的含义</a:t>
            </a:r>
            <a:endParaRPr lang="en-US" altLang="zh-CN" sz="2400" dirty="0" smtClean="0"/>
          </a:p>
          <a:p>
            <a:pPr lvl="1"/>
            <a:r>
              <a:rPr lang="en-US" altLang="zh-CN" dirty="0"/>
              <a:t>U</a:t>
            </a:r>
            <a:r>
              <a:rPr lang="zh-CN" altLang="en-US" dirty="0" smtClean="0"/>
              <a:t>是</a:t>
            </a:r>
            <a:r>
              <a:rPr lang="zh-CN" altLang="en-US" dirty="0" smtClean="0">
                <a:latin typeface="幼圆" panose="02010509060101010101" pitchFamily="49" charset="-122"/>
              </a:rPr>
              <a:t>当前算法生成的</a:t>
            </a:r>
            <a:r>
              <a:rPr lang="zh-CN" altLang="en-US" dirty="0">
                <a:latin typeface="幼圆" panose="02010509060101010101" pitchFamily="49" charset="-122"/>
              </a:rPr>
              <a:t>所有状态结点对最小</a:t>
            </a:r>
            <a:r>
              <a:rPr lang="zh-CN" altLang="en-US" dirty="0" smtClean="0">
                <a:latin typeface="幼圆" panose="02010509060101010101" pitchFamily="49" charset="-122"/>
              </a:rPr>
              <a:t>成本上界估计的最小值</a:t>
            </a:r>
            <a:endParaRPr lang="zh-CN" altLang="en-US" dirty="0">
              <a:latin typeface="幼圆" panose="02010509060101010101" pitchFamily="49" charset="-122"/>
            </a:endParaRPr>
          </a:p>
          <a:p>
            <a:pPr eaLnBrk="1" hangingPunct="1">
              <a:lnSpc>
                <a:spcPct val="100000"/>
              </a:lnSpc>
            </a:pPr>
            <a:r>
              <a:rPr lang="en-US" altLang="zh-CN" sz="2400" dirty="0" smtClean="0"/>
              <a:t>U</a:t>
            </a:r>
            <a:r>
              <a:rPr lang="zh-CN" altLang="en-US" sz="2400" dirty="0" smtClean="0"/>
              <a:t>的取值</a:t>
            </a:r>
            <a:endParaRPr lang="zh-CN" altLang="en-US" sz="2400" dirty="0"/>
          </a:p>
          <a:p>
            <a:pPr lvl="1">
              <a:lnSpc>
                <a:spcPct val="100000"/>
              </a:lnSpc>
            </a:pPr>
            <a:r>
              <a:rPr lang="zh-CN" altLang="en-US" dirty="0"/>
              <a:t>初值</a:t>
            </a:r>
            <a:r>
              <a:rPr lang="zh-CN" altLang="en-US" dirty="0" smtClean="0"/>
              <a:t>∞，或通过启发式方法得到；初值</a:t>
            </a:r>
            <a:r>
              <a:rPr lang="zh-CN" altLang="en-US" dirty="0"/>
              <a:t>≥最小成本答案结点的</a:t>
            </a:r>
            <a:r>
              <a:rPr lang="zh-CN" altLang="en-US" dirty="0" smtClean="0"/>
              <a:t>成本</a:t>
            </a:r>
            <a:endParaRPr lang="en-US" altLang="zh-CN" dirty="0" smtClean="0"/>
          </a:p>
          <a:p>
            <a:pPr lvl="1">
              <a:lnSpc>
                <a:spcPct val="100000"/>
              </a:lnSpc>
            </a:pPr>
            <a:r>
              <a:rPr lang="zh-CN" altLang="en-US" dirty="0"/>
              <a:t>随着结点的访问不断</a:t>
            </a:r>
            <a:r>
              <a:rPr lang="zh-CN" altLang="en-US" dirty="0">
                <a:solidFill>
                  <a:srgbClr val="FF0000"/>
                </a:solidFill>
              </a:rPr>
              <a:t>改</a:t>
            </a:r>
            <a:r>
              <a:rPr lang="zh-CN" altLang="en-US" dirty="0" smtClean="0">
                <a:solidFill>
                  <a:srgbClr val="FF0000"/>
                </a:solidFill>
              </a:rPr>
              <a:t>小</a:t>
            </a:r>
            <a:endParaRPr lang="zh-CN" altLang="en-US" dirty="0" smtClean="0"/>
          </a:p>
          <a:p>
            <a:pPr>
              <a:lnSpc>
                <a:spcPct val="100000"/>
              </a:lnSpc>
            </a:pPr>
            <a:r>
              <a:rPr lang="en-US" altLang="zh-CN" sz="2400" dirty="0" smtClean="0"/>
              <a:t>U</a:t>
            </a:r>
            <a:r>
              <a:rPr lang="zh-CN" altLang="en-US" sz="2400" dirty="0" smtClean="0"/>
              <a:t>的作用</a:t>
            </a:r>
            <a:endParaRPr lang="en-US" altLang="zh-CN" sz="2400" dirty="0" smtClean="0"/>
          </a:p>
          <a:p>
            <a:pPr lvl="1">
              <a:lnSpc>
                <a:spcPct val="100000"/>
              </a:lnSpc>
            </a:pPr>
            <a:r>
              <a:rPr lang="zh-CN" altLang="en-US" dirty="0">
                <a:solidFill>
                  <a:srgbClr val="FF0000"/>
                </a:solidFill>
              </a:rPr>
              <a:t>界定</a:t>
            </a:r>
            <a:r>
              <a:rPr lang="zh-CN" altLang="en-US" dirty="0"/>
              <a:t>当前结点的死活</a:t>
            </a:r>
            <a:endParaRPr lang="en-US" altLang="zh-CN" dirty="0"/>
          </a:p>
          <a:p>
            <a:pPr lvl="1">
              <a:lnSpc>
                <a:spcPct val="100000"/>
              </a:lnSpc>
            </a:pPr>
            <a:r>
              <a:rPr lang="zh-CN" altLang="en-US" dirty="0" smtClean="0"/>
              <a:t>通过剪枝加快</a:t>
            </a:r>
            <a:r>
              <a:rPr lang="zh-CN" altLang="en-US" dirty="0"/>
              <a:t>找到</a:t>
            </a:r>
            <a:r>
              <a:rPr lang="zh-CN" altLang="en-US" dirty="0" smtClean="0"/>
              <a:t>最优解</a:t>
            </a:r>
            <a:endParaRPr lang="en-US" altLang="zh-CN"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34</a:t>
            </a:fld>
            <a:endParaRPr lang="en-US" altLang="zh-CN" dirty="0"/>
          </a:p>
        </p:txBody>
      </p:sp>
      <p:sp>
        <p:nvSpPr>
          <p:cNvPr id="7" name="Rectangle 2"/>
          <p:cNvSpPr txBox="1">
            <a:spLocks noChangeArrowheads="1"/>
          </p:cNvSpPr>
          <p:nvPr/>
        </p:nvSpPr>
        <p:spPr>
          <a:xfrm>
            <a:off x="838200" y="188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smtClean="0"/>
              <a:t>最小成本上界</a:t>
            </a:r>
            <a:r>
              <a:rPr lang="en-US" altLang="zh-CN" smtClean="0"/>
              <a:t>U</a:t>
            </a:r>
            <a:endParaRPr lang="en-US" altLang="zh-CN" dirty="0"/>
          </a:p>
        </p:txBody>
      </p:sp>
      <p:grpSp>
        <p:nvGrpSpPr>
          <p:cNvPr id="6" name="组合 5"/>
          <p:cNvGrpSpPr/>
          <p:nvPr/>
        </p:nvGrpSpPr>
        <p:grpSpPr>
          <a:xfrm>
            <a:off x="5723139" y="4077072"/>
            <a:ext cx="5271455" cy="1863391"/>
            <a:chOff x="4801868" y="4301913"/>
            <a:chExt cx="5271455" cy="1863391"/>
          </a:xfrm>
        </p:grpSpPr>
        <p:cxnSp>
          <p:nvCxnSpPr>
            <p:cNvPr id="8" name="直接连接符 7"/>
            <p:cNvCxnSpPr/>
            <p:nvPr/>
          </p:nvCxnSpPr>
          <p:spPr>
            <a:xfrm>
              <a:off x="5488977" y="4748660"/>
              <a:ext cx="4495455" cy="24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241232" y="5756770"/>
              <a:ext cx="2376264"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279185" y="4301913"/>
              <a:ext cx="705247" cy="400110"/>
            </a:xfrm>
            <a:prstGeom prst="rect">
              <a:avLst/>
            </a:prstGeom>
            <a:noFill/>
          </p:spPr>
          <p:txBody>
            <a:bodyPr wrap="square" rtlCol="0">
              <a:spAutoFit/>
            </a:bodyPr>
            <a:lstStyle/>
            <a:p>
              <a:r>
                <a:rPr lang="zh-CN" altLang="en-US" sz="2000" dirty="0" smtClean="0">
                  <a:solidFill>
                    <a:srgbClr val="FF0000"/>
                  </a:solidFill>
                  <a:latin typeface="幼圆" panose="02010509060101010101" pitchFamily="49" charset="-122"/>
                  <a:ea typeface="幼圆" panose="02010509060101010101" pitchFamily="49" charset="-122"/>
                </a:rPr>
                <a:t>杀死</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11" name="文本框 10"/>
            <p:cNvSpPr txBox="1"/>
            <p:nvPr/>
          </p:nvSpPr>
          <p:spPr>
            <a:xfrm>
              <a:off x="8085935" y="4773051"/>
              <a:ext cx="1987388" cy="400110"/>
            </a:xfrm>
            <a:prstGeom prst="rect">
              <a:avLst/>
            </a:prstGeom>
            <a:noFill/>
          </p:spPr>
          <p:txBody>
            <a:bodyPr wrap="square" rtlCol="0">
              <a:spAutoFit/>
            </a:bodyPr>
            <a:lstStyle/>
            <a:p>
              <a:r>
                <a:rPr lang="zh-CN" altLang="en-US" sz="2000" dirty="0" smtClean="0">
                  <a:solidFill>
                    <a:srgbClr val="FF0000"/>
                  </a:solidFill>
                  <a:latin typeface="幼圆" panose="02010509060101010101" pitchFamily="49" charset="-122"/>
                  <a:ea typeface="幼圆" panose="02010509060101010101" pitchFamily="49" charset="-122"/>
                </a:rPr>
                <a:t>入活结点表待选</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12" name="虚尾箭头 11"/>
            <p:cNvSpPr/>
            <p:nvPr/>
          </p:nvSpPr>
          <p:spPr>
            <a:xfrm rot="5400000">
              <a:off x="5782201" y="4886188"/>
              <a:ext cx="627598" cy="432048"/>
            </a:xfrm>
            <a:prstGeom prst="stripedRightArrow">
              <a:avLst>
                <a:gd name="adj1" fmla="val 50000"/>
                <a:gd name="adj2" fmla="val 3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600056" y="4316613"/>
              <a:ext cx="45719" cy="144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88088" y="4548605"/>
              <a:ext cx="45719" cy="120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176120" y="4948715"/>
              <a:ext cx="45719" cy="808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464152" y="4869160"/>
              <a:ext cx="45719" cy="88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752184" y="4548605"/>
              <a:ext cx="45719" cy="120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040216" y="5229200"/>
              <a:ext cx="45719" cy="52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758905" y="5765194"/>
              <a:ext cx="1049807" cy="400110"/>
            </a:xfrm>
            <a:prstGeom prst="rect">
              <a:avLst/>
            </a:prstGeom>
            <a:noFill/>
          </p:spPr>
          <p:txBody>
            <a:bodyPr wrap="square" rtlCol="0">
              <a:spAutoFit/>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ĉ(X)</a:t>
              </a:r>
              <a:r>
                <a:rPr lang="zh-CN" altLang="en-US" sz="2000" dirty="0" smtClean="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20" name="文本框 19"/>
            <p:cNvSpPr txBox="1"/>
            <p:nvPr/>
          </p:nvSpPr>
          <p:spPr>
            <a:xfrm>
              <a:off x="4801868" y="4386115"/>
              <a:ext cx="1337840" cy="707886"/>
            </a:xfrm>
            <a:prstGeom prst="rect">
              <a:avLst/>
            </a:prstGeom>
            <a:noFill/>
          </p:spPr>
          <p:txBody>
            <a:bodyPr wrap="square" rtlCol="0">
              <a:spAutoFit/>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U</a:t>
              </a:r>
              <a:r>
                <a:rPr lang="zh-CN" altLang="en-US" sz="2000" dirty="0" smtClean="0">
                  <a:latin typeface="Arial" panose="020B0604020202020204" pitchFamily="34" charset="0"/>
                  <a:ea typeface="幼圆" panose="02010509060101010101" pitchFamily="49" charset="-122"/>
                  <a:cs typeface="Arial" panose="020B0604020202020204" pitchFamily="34" charset="0"/>
                </a:rPr>
                <a:t>值上界</a:t>
              </a:r>
              <a:endParaRPr lang="en-US" altLang="zh-CN" sz="2000" dirty="0" smtClean="0">
                <a:latin typeface="Arial" panose="020B0604020202020204" pitchFamily="34" charset="0"/>
                <a:ea typeface="幼圆" panose="02010509060101010101" pitchFamily="49" charset="-122"/>
                <a:cs typeface="Arial" panose="020B0604020202020204" pitchFamily="34" charset="0"/>
              </a:endParaRPr>
            </a:p>
            <a:p>
              <a:r>
                <a:rPr lang="zh-CN" altLang="en-US" sz="2000" dirty="0" smtClean="0">
                  <a:latin typeface="Arial" panose="020B0604020202020204" pitchFamily="34" charset="0"/>
                  <a:ea typeface="幼圆" panose="02010509060101010101" pitchFamily="49" charset="-122"/>
                  <a:cs typeface="Arial" panose="020B0604020202020204" pitchFamily="34" charset="0"/>
                </a:rPr>
                <a:t>会变小</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grpSp>
    </p:spTree>
    <p:extLst>
      <p:ext uri="{BB962C8B-B14F-4D97-AF65-F5344CB8AC3E}">
        <p14:creationId xmlns:p14="http://schemas.microsoft.com/office/powerpoint/2010/main" val="601557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5424"/>
            <a:ext cx="10515600" cy="1325563"/>
          </a:xfrm>
        </p:spPr>
        <p:txBody>
          <a:bodyPr/>
          <a:lstStyle/>
          <a:p>
            <a:r>
              <a:rPr lang="zh-CN" altLang="en-US" dirty="0" smtClean="0"/>
              <a:t>成本上界函数</a:t>
            </a:r>
            <a:r>
              <a:rPr lang="en-US" altLang="zh-CN" dirty="0" smtClean="0"/>
              <a:t>u(X</a:t>
            </a:r>
            <a:r>
              <a:rPr lang="en-US" altLang="zh-CN" dirty="0"/>
              <a:t>)</a:t>
            </a:r>
            <a:endParaRPr lang="zh-CN" altLang="en-US" dirty="0"/>
          </a:p>
        </p:txBody>
      </p:sp>
      <p:sp>
        <p:nvSpPr>
          <p:cNvPr id="3" name="内容占位符 2"/>
          <p:cNvSpPr>
            <a:spLocks noGrp="1"/>
          </p:cNvSpPr>
          <p:nvPr>
            <p:ph idx="1"/>
          </p:nvPr>
        </p:nvSpPr>
        <p:spPr>
          <a:xfrm>
            <a:off x="911424" y="1916832"/>
            <a:ext cx="9938320" cy="3960440"/>
          </a:xfrm>
        </p:spPr>
        <p:txBody>
          <a:bodyPr>
            <a:normAutofit/>
          </a:bodyPr>
          <a:lstStyle/>
          <a:p>
            <a:pPr>
              <a:lnSpc>
                <a:spcPct val="120000"/>
              </a:lnSpc>
              <a:spcBef>
                <a:spcPts val="0"/>
              </a:spcBef>
            </a:pPr>
            <a:r>
              <a:rPr lang="en-US" altLang="zh-CN" sz="2400" dirty="0" smtClean="0"/>
              <a:t>u(X)</a:t>
            </a:r>
            <a:r>
              <a:rPr lang="zh-CN" altLang="en-US" sz="2400" dirty="0" smtClean="0"/>
              <a:t>是对成本</a:t>
            </a:r>
            <a:r>
              <a:rPr lang="en-US" altLang="zh-CN" sz="2400" dirty="0" smtClean="0"/>
              <a:t>c(X)</a:t>
            </a:r>
            <a:r>
              <a:rPr lang="zh-CN" altLang="en-US" sz="2400" dirty="0" smtClean="0"/>
              <a:t>的上界估计，以下简称成本上界函数</a:t>
            </a:r>
            <a:endParaRPr lang="en-US" altLang="zh-CN" sz="2400" dirty="0"/>
          </a:p>
          <a:p>
            <a:pPr>
              <a:lnSpc>
                <a:spcPct val="120000"/>
              </a:lnSpc>
              <a:spcBef>
                <a:spcPts val="0"/>
              </a:spcBef>
            </a:pPr>
            <a:r>
              <a:rPr lang="en-US" altLang="zh-CN" sz="2400" dirty="0" smtClean="0"/>
              <a:t>u(X)</a:t>
            </a:r>
            <a:r>
              <a:rPr lang="zh-CN" altLang="en-US" sz="2400" dirty="0" smtClean="0"/>
              <a:t>可仿照</a:t>
            </a:r>
            <a:r>
              <a:rPr lang="en-US" altLang="zh-CN" sz="2400" dirty="0" smtClean="0"/>
              <a:t>ĉ(X)</a:t>
            </a:r>
            <a:r>
              <a:rPr lang="zh-CN" altLang="en-US" sz="2400" dirty="0" smtClean="0"/>
              <a:t>定义，或其他方式：</a:t>
            </a:r>
            <a:endParaRPr lang="en-US" altLang="zh-CN" sz="2400" dirty="0" smtClean="0"/>
          </a:p>
          <a:p>
            <a:pPr lvl="1"/>
            <a:r>
              <a:rPr lang="zh-CN" altLang="en-US" dirty="0" smtClean="0"/>
              <a:t>根到</a:t>
            </a:r>
            <a:r>
              <a:rPr lang="en-US" altLang="zh-CN" dirty="0" smtClean="0"/>
              <a:t>X</a:t>
            </a:r>
            <a:r>
              <a:rPr lang="zh-CN" altLang="en-US" dirty="0" smtClean="0"/>
              <a:t>的成本</a:t>
            </a:r>
            <a:endParaRPr lang="en-US" altLang="zh-CN" dirty="0" smtClean="0"/>
          </a:p>
          <a:p>
            <a:pPr lvl="1"/>
            <a:r>
              <a:rPr lang="zh-CN" altLang="en-US" dirty="0" smtClean="0"/>
              <a:t>子树</a:t>
            </a:r>
            <a:r>
              <a:rPr lang="en-US" altLang="zh-CN" dirty="0" smtClean="0"/>
              <a:t>X</a:t>
            </a:r>
            <a:r>
              <a:rPr lang="zh-CN" altLang="en-US" dirty="0" smtClean="0"/>
              <a:t>中，</a:t>
            </a:r>
            <a:r>
              <a:rPr lang="en-US" altLang="zh-CN" dirty="0" smtClean="0"/>
              <a:t>X</a:t>
            </a:r>
            <a:r>
              <a:rPr lang="zh-CN" altLang="en-US" dirty="0" smtClean="0"/>
              <a:t>到最小成本答案节点的成本上界估计</a:t>
            </a:r>
            <a:endParaRPr lang="en-US" altLang="zh-CN" dirty="0" smtClean="0"/>
          </a:p>
          <a:p>
            <a:r>
              <a:rPr lang="zh-CN" altLang="en-US" sz="2400" dirty="0" smtClean="0"/>
              <a:t>对成本上界函数</a:t>
            </a:r>
            <a:r>
              <a:rPr lang="en-US" altLang="zh-CN" sz="2400" dirty="0"/>
              <a:t>u</a:t>
            </a:r>
            <a:r>
              <a:rPr lang="zh-CN" altLang="en-US" sz="2400" dirty="0"/>
              <a:t>的要求：</a:t>
            </a:r>
          </a:p>
          <a:p>
            <a:pPr lvl="1"/>
            <a:r>
              <a:rPr lang="zh-CN" altLang="en-US" dirty="0"/>
              <a:t>易于计算</a:t>
            </a:r>
            <a:endParaRPr lang="en-US" altLang="zh-CN" dirty="0"/>
          </a:p>
          <a:p>
            <a:pPr lvl="1"/>
            <a:r>
              <a:rPr lang="en-US" altLang="zh-CN" dirty="0"/>
              <a:t>c(X)≤u(X)</a:t>
            </a:r>
            <a:endParaRPr lang="zh-CN" altLang="en-US" dirty="0"/>
          </a:p>
          <a:p>
            <a:pPr lvl="1"/>
            <a:r>
              <a:rPr lang="zh-CN" altLang="en-US" dirty="0" smtClean="0"/>
              <a:t>当叶</a:t>
            </a:r>
            <a:r>
              <a:rPr lang="zh-CN" altLang="en-US" dirty="0"/>
              <a:t>结点</a:t>
            </a:r>
            <a:r>
              <a:rPr lang="en-US" altLang="zh-CN" dirty="0" smtClean="0"/>
              <a:t>X</a:t>
            </a:r>
            <a:r>
              <a:rPr lang="zh-CN" altLang="en-US" dirty="0" smtClean="0"/>
              <a:t>是答案结点时，</a:t>
            </a:r>
            <a:r>
              <a:rPr lang="en-US" altLang="zh-CN" dirty="0" smtClean="0"/>
              <a:t>c(X</a:t>
            </a:r>
            <a:r>
              <a:rPr lang="en-US" altLang="zh-CN" dirty="0"/>
              <a:t>)=u(X</a:t>
            </a:r>
            <a:r>
              <a:rPr lang="en-US" altLang="zh-CN" dirty="0" smtClean="0"/>
              <a:t>)</a:t>
            </a:r>
            <a:endParaRPr lang="en-US" altLang="zh-CN"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35</a:t>
            </a:fld>
            <a:endParaRPr lang="en-US" altLang="zh-CN"/>
          </a:p>
        </p:txBody>
      </p:sp>
      <p:sp>
        <p:nvSpPr>
          <p:cNvPr id="6" name="矩形 5"/>
          <p:cNvSpPr/>
          <p:nvPr/>
        </p:nvSpPr>
        <p:spPr>
          <a:xfrm>
            <a:off x="3143672" y="5733256"/>
            <a:ext cx="5106888" cy="461665"/>
          </a:xfrm>
          <a:prstGeom prst="rect">
            <a:avLst/>
          </a:prstGeom>
          <a:noFill/>
        </p:spPr>
        <p:txBody>
          <a:bodyPr wrap="square">
            <a:spAutoFit/>
          </a:bodyPr>
          <a:lstStyle/>
          <a:p>
            <a:pPr algn="ct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对于结点</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，有</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ĉ(X</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c(X</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u(X)</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7" name="矩形 6"/>
          <p:cNvSpPr/>
          <p:nvPr/>
        </p:nvSpPr>
        <p:spPr>
          <a:xfrm>
            <a:off x="838200" y="1416695"/>
            <a:ext cx="9603325" cy="491481"/>
          </a:xfrm>
          <a:prstGeom prst="rect">
            <a:avLst/>
          </a:prstGeom>
          <a:solidFill>
            <a:schemeClr val="accent1">
              <a:lumMod val="20000"/>
              <a:lumOff val="80000"/>
            </a:schemeClr>
          </a:solidFill>
        </p:spPr>
        <p:txBody>
          <a:bodyPr wrap="square">
            <a:spAutoFit/>
          </a:bodyPr>
          <a:lstStyle/>
          <a:p>
            <a:pPr>
              <a:lnSpc>
                <a:spcPct val="120000"/>
              </a:lnSpc>
              <a:spcBef>
                <a:spcPts val="0"/>
              </a:spcBef>
            </a:pPr>
            <a:r>
              <a:rPr lang="zh-CN" altLang="en-US" sz="2400" dirty="0">
                <a:latin typeface="Arial" panose="020B0604020202020204" pitchFamily="34" charset="0"/>
                <a:ea typeface="幼圆" panose="02010509060101010101" pitchFamily="49" charset="-122"/>
                <a:cs typeface="Arial" panose="020B0604020202020204" pitchFamily="34" charset="0"/>
              </a:rPr>
              <a:t>为提高</a:t>
            </a:r>
            <a:r>
              <a:rPr lang="en-US" altLang="zh-CN" sz="2400" dirty="0">
                <a:latin typeface="Arial" panose="020B0604020202020204" pitchFamily="34" charset="0"/>
                <a:ea typeface="幼圆" panose="02010509060101010101" pitchFamily="49" charset="-122"/>
                <a:cs typeface="Arial" panose="020B0604020202020204" pitchFamily="34" charset="0"/>
              </a:rPr>
              <a:t>U</a:t>
            </a:r>
            <a:r>
              <a:rPr lang="zh-CN" altLang="en-US" sz="2400" dirty="0">
                <a:latin typeface="Arial" panose="020B0604020202020204" pitchFamily="34" charset="0"/>
                <a:ea typeface="幼圆" panose="02010509060101010101" pitchFamily="49" charset="-122"/>
                <a:cs typeface="Arial" panose="020B0604020202020204" pitchFamily="34" charset="0"/>
              </a:rPr>
              <a:t>的剪枝能力，希望能不断减小</a:t>
            </a:r>
            <a:r>
              <a:rPr lang="en-US" altLang="zh-CN" sz="2400" dirty="0">
                <a:latin typeface="Arial" panose="020B0604020202020204" pitchFamily="34" charset="0"/>
                <a:ea typeface="幼圆" panose="02010509060101010101" pitchFamily="49" charset="-122"/>
                <a:cs typeface="Arial" panose="020B0604020202020204" pitchFamily="34" charset="0"/>
              </a:rPr>
              <a:t>U</a:t>
            </a:r>
            <a:r>
              <a:rPr lang="zh-CN" altLang="en-US" sz="2400" dirty="0">
                <a:latin typeface="Arial" panose="020B0604020202020204" pitchFamily="34" charset="0"/>
                <a:ea typeface="幼圆" panose="02010509060101010101" pitchFamily="49" charset="-122"/>
                <a:cs typeface="Arial" panose="020B0604020202020204" pitchFamily="34" charset="0"/>
              </a:rPr>
              <a:t>值</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smtClean="0">
                <a:latin typeface="Arial" panose="020B0604020202020204" pitchFamily="34" charset="0"/>
                <a:ea typeface="幼圆" panose="02010509060101010101" pitchFamily="49" charset="-122"/>
                <a:cs typeface="Arial" panose="020B0604020202020204" pitchFamily="34" charset="0"/>
              </a:rPr>
              <a:t>U</a:t>
            </a:r>
            <a:r>
              <a:rPr lang="zh-CN" altLang="en-US" sz="2400" dirty="0" smtClean="0">
                <a:latin typeface="Arial" panose="020B0604020202020204" pitchFamily="34" charset="0"/>
                <a:ea typeface="幼圆" panose="02010509060101010101" pitchFamily="49" charset="-122"/>
                <a:cs typeface="Arial" panose="020B0604020202020204" pitchFamily="34" charset="0"/>
              </a:rPr>
              <a:t>可以通过</a:t>
            </a:r>
            <a:r>
              <a:rPr lang="en-US" altLang="zh-CN" sz="2400" dirty="0" smtClean="0">
                <a:latin typeface="Arial" panose="020B0604020202020204" pitchFamily="34" charset="0"/>
                <a:ea typeface="幼圆" panose="02010509060101010101" pitchFamily="49" charset="-122"/>
                <a:cs typeface="Arial" panose="020B0604020202020204" pitchFamily="34" charset="0"/>
              </a:rPr>
              <a:t>u(X</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加速减小。</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93016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865"/>
            <a:ext cx="10515600" cy="1325563"/>
          </a:xfrm>
        </p:spPr>
        <p:txBody>
          <a:bodyPr/>
          <a:lstStyle/>
          <a:p>
            <a:r>
              <a:rPr lang="zh-CN" altLang="en-US" dirty="0" smtClean="0"/>
              <a:t>区分界</a:t>
            </a:r>
            <a:r>
              <a:rPr lang="en-US" altLang="zh-CN" dirty="0" smtClean="0"/>
              <a:t>U</a:t>
            </a:r>
            <a:r>
              <a:rPr lang="zh-CN" altLang="en-US" dirty="0" smtClean="0"/>
              <a:t>和</a:t>
            </a:r>
            <a:r>
              <a:rPr lang="en-US" altLang="zh-CN" dirty="0" smtClean="0"/>
              <a:t>u(X)</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36</a:t>
            </a:fld>
            <a:endParaRPr lang="en-US" altLang="zh-CN" dirty="0"/>
          </a:p>
        </p:txBody>
      </p:sp>
      <p:grpSp>
        <p:nvGrpSpPr>
          <p:cNvPr id="6" name="组合 231"/>
          <p:cNvGrpSpPr>
            <a:grpSpLocks/>
          </p:cNvGrpSpPr>
          <p:nvPr/>
        </p:nvGrpSpPr>
        <p:grpSpPr bwMode="auto">
          <a:xfrm>
            <a:off x="3803686" y="2308417"/>
            <a:ext cx="3914784" cy="2790807"/>
            <a:chOff x="357158" y="781050"/>
            <a:chExt cx="3914797" cy="2790826"/>
          </a:xfrm>
        </p:grpSpPr>
        <p:sp>
          <p:nvSpPr>
            <p:cNvPr id="7" name="Line 85"/>
            <p:cNvSpPr>
              <a:spLocks noChangeShapeType="1"/>
            </p:cNvSpPr>
            <p:nvPr/>
          </p:nvSpPr>
          <p:spPr bwMode="auto">
            <a:xfrm flipH="1">
              <a:off x="1214414" y="1500174"/>
              <a:ext cx="1547830" cy="92869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86"/>
            <p:cNvSpPr>
              <a:spLocks noChangeShapeType="1"/>
            </p:cNvSpPr>
            <p:nvPr/>
          </p:nvSpPr>
          <p:spPr bwMode="auto">
            <a:xfrm>
              <a:off x="2781294" y="1500174"/>
              <a:ext cx="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87"/>
            <p:cNvSpPr>
              <a:spLocks noChangeShapeType="1"/>
            </p:cNvSpPr>
            <p:nvPr/>
          </p:nvSpPr>
          <p:spPr bwMode="auto">
            <a:xfrm>
              <a:off x="2800344" y="1500175"/>
              <a:ext cx="696089" cy="774183"/>
            </a:xfrm>
            <a:prstGeom prst="line">
              <a:avLst/>
            </a:prstGeom>
            <a:noFill/>
            <a:ln w="190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88"/>
            <p:cNvSpPr txBox="1">
              <a:spLocks noChangeArrowheads="1"/>
            </p:cNvSpPr>
            <p:nvPr/>
          </p:nvSpPr>
          <p:spPr bwMode="auto">
            <a:xfrm>
              <a:off x="1676394" y="1709724"/>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2400" b="1">
                <a:latin typeface="Times New Roman" pitchFamily="18" charset="0"/>
              </a:endParaRPr>
            </a:p>
          </p:txBody>
        </p:sp>
        <p:sp>
          <p:nvSpPr>
            <p:cNvPr id="11" name="Line 106"/>
            <p:cNvSpPr>
              <a:spLocks noChangeShapeType="1"/>
            </p:cNvSpPr>
            <p:nvPr/>
          </p:nvSpPr>
          <p:spPr bwMode="auto">
            <a:xfrm flipH="1">
              <a:off x="2857488" y="1090186"/>
              <a:ext cx="534844" cy="338550"/>
            </a:xfrm>
            <a:prstGeom prst="line">
              <a:avLst/>
            </a:prstGeom>
            <a:noFill/>
            <a:ln w="1905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Text Box 110"/>
            <p:cNvSpPr txBox="1">
              <a:spLocks noChangeArrowheads="1"/>
            </p:cNvSpPr>
            <p:nvPr/>
          </p:nvSpPr>
          <p:spPr bwMode="auto">
            <a:xfrm>
              <a:off x="2667000" y="781050"/>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2400" b="1">
                <a:latin typeface="Times New Roman" pitchFamily="18" charset="0"/>
              </a:endParaRPr>
            </a:p>
          </p:txBody>
        </p:sp>
        <p:cxnSp>
          <p:nvCxnSpPr>
            <p:cNvPr id="13" name="直接连接符 21"/>
            <p:cNvCxnSpPr>
              <a:cxnSpLocks noChangeShapeType="1"/>
            </p:cNvCxnSpPr>
            <p:nvPr/>
          </p:nvCxnSpPr>
          <p:spPr bwMode="auto">
            <a:xfrm>
              <a:off x="3475386" y="1118180"/>
              <a:ext cx="329996" cy="308736"/>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4" name="椭圆 24"/>
            <p:cNvSpPr>
              <a:spLocks noChangeArrowheads="1"/>
            </p:cNvSpPr>
            <p:nvPr/>
          </p:nvSpPr>
          <p:spPr bwMode="auto">
            <a:xfrm>
              <a:off x="2714612" y="1357298"/>
              <a:ext cx="142876" cy="142876"/>
            </a:xfrm>
            <a:prstGeom prst="ellipse">
              <a:avLst/>
            </a:prstGeom>
            <a:solidFill>
              <a:srgbClr val="FF0000"/>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 name="椭圆 25"/>
            <p:cNvSpPr>
              <a:spLocks noChangeArrowheads="1"/>
            </p:cNvSpPr>
            <p:nvPr/>
          </p:nvSpPr>
          <p:spPr bwMode="auto">
            <a:xfrm>
              <a:off x="3381255" y="975304"/>
              <a:ext cx="142876" cy="142876"/>
            </a:xfrm>
            <a:prstGeom prst="ellipse">
              <a:avLst/>
            </a:prstGeom>
            <a:solidFill>
              <a:srgbClr val="FF0000"/>
            </a:solidFill>
            <a:ln w="9525" algn="ctr">
              <a:solidFill>
                <a:schemeClr val="tx1"/>
              </a:solidFill>
              <a:round/>
              <a:headEnd/>
              <a:tailEnd/>
            </a:ln>
          </p:spPr>
          <p:txBody>
            <a:bodyPr>
              <a:spAutoFit/>
            </a:bodyPr>
            <a:lstStyle/>
            <a:p>
              <a:endParaRPr lang="zh-CN" altLang="en-US">
                <a:latin typeface="Verdana" pitchFamily="34" charset="0"/>
              </a:endParaRPr>
            </a:p>
          </p:txBody>
        </p:sp>
        <p:grpSp>
          <p:nvGrpSpPr>
            <p:cNvPr id="16" name="组合 175"/>
            <p:cNvGrpSpPr>
              <a:grpSpLocks/>
            </p:cNvGrpSpPr>
            <p:nvPr/>
          </p:nvGrpSpPr>
          <p:grpSpPr bwMode="auto">
            <a:xfrm>
              <a:off x="357158" y="2428868"/>
              <a:ext cx="1608297" cy="1143008"/>
              <a:chOff x="714348" y="2428868"/>
              <a:chExt cx="1608297" cy="1143008"/>
            </a:xfrm>
          </p:grpSpPr>
          <p:sp>
            <p:nvSpPr>
              <p:cNvPr id="44"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47" name="直接连接符 85"/>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8" name="椭圆 8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49" name="Line 85"/>
              <p:cNvSpPr>
                <a:spLocks noChangeShapeType="1"/>
              </p:cNvSpPr>
              <p:nvPr/>
            </p:nvSpPr>
            <p:spPr bwMode="auto">
              <a:xfrm flipH="1">
                <a:off x="785785" y="3041898"/>
                <a:ext cx="170954"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椭圆 8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52" name="椭圆 9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53" name="椭圆 9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54" name="直接连接符 92"/>
              <p:cNvCxnSpPr>
                <a:cxnSpLocks noChangeShapeType="1"/>
              </p:cNvCxnSpPr>
              <p:nvPr/>
            </p:nvCxnSpPr>
            <p:spPr bwMode="auto">
              <a:xfrm rot="5400000">
                <a:off x="785820"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55" name="椭圆 9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56"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椭圆 9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58" name="椭圆 9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59" name="椭圆 9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60" name="直接连接符 98"/>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61"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椭圆 10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64" name="椭圆 10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65" name="椭圆 10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66" name="直接连接符 104"/>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67" name="椭圆 10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68" name="椭圆 10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grpSp>
          <p:nvGrpSpPr>
            <p:cNvPr id="17" name="组合 176"/>
            <p:cNvGrpSpPr>
              <a:grpSpLocks/>
            </p:cNvGrpSpPr>
            <p:nvPr/>
          </p:nvGrpSpPr>
          <p:grpSpPr bwMode="auto">
            <a:xfrm>
              <a:off x="1963571" y="2428868"/>
              <a:ext cx="1608297" cy="1143008"/>
              <a:chOff x="714348" y="2428868"/>
              <a:chExt cx="1608297" cy="1143008"/>
            </a:xfrm>
          </p:grpSpPr>
          <p:sp>
            <p:nvSpPr>
              <p:cNvPr id="19"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22" name="直接连接符 60"/>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3" name="椭圆 61"/>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4" name="Line 85"/>
              <p:cNvSpPr>
                <a:spLocks noChangeShapeType="1"/>
              </p:cNvSpPr>
              <p:nvPr/>
            </p:nvSpPr>
            <p:spPr bwMode="auto">
              <a:xfrm flipH="1">
                <a:off x="785785" y="3041898"/>
                <a:ext cx="212430"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椭圆 64"/>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7" name="椭圆 65"/>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8" name="椭圆 66"/>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29" name="直接连接符 67"/>
              <p:cNvCxnSpPr>
                <a:cxnSpLocks noChangeShapeType="1"/>
                <a:stCxn id="30" idx="4"/>
              </p:cNvCxnSpPr>
              <p:nvPr/>
            </p:nvCxnSpPr>
            <p:spPr bwMode="auto">
              <a:xfrm flipH="1">
                <a:off x="963439" y="3071811"/>
                <a:ext cx="36661" cy="35999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0" name="椭圆 68"/>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31"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椭圆 70"/>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33" name="椭圆 71"/>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34" name="椭圆 72"/>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35" name="直接连接符 73"/>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36"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椭圆 76"/>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39" name="椭圆 77"/>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40" name="椭圆 78"/>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41" name="直接连接符 79"/>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2" name="椭圆 80"/>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43" name="椭圆 81"/>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sp>
          <p:nvSpPr>
            <p:cNvPr id="18" name="Text Box 118"/>
            <p:cNvSpPr txBox="1">
              <a:spLocks noChangeArrowheads="1"/>
            </p:cNvSpPr>
            <p:nvPr/>
          </p:nvSpPr>
          <p:spPr bwMode="auto">
            <a:xfrm>
              <a:off x="3357555" y="1339688"/>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a:t>
              </a:r>
            </a:p>
          </p:txBody>
        </p:sp>
      </p:grpSp>
      <p:sp>
        <p:nvSpPr>
          <p:cNvPr id="69" name="椭圆 68"/>
          <p:cNvSpPr/>
          <p:nvPr/>
        </p:nvSpPr>
        <p:spPr>
          <a:xfrm>
            <a:off x="6826938" y="3786942"/>
            <a:ext cx="432048" cy="432048"/>
          </a:xfrm>
          <a:prstGeom prst="ellipse">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FF0000"/>
                </a:solidFill>
                <a:latin typeface="Arial" panose="020B0604020202020204" pitchFamily="34" charset="0"/>
                <a:cs typeface="Arial" panose="020B0604020202020204" pitchFamily="34" charset="0"/>
              </a:rPr>
              <a:t>X</a:t>
            </a:r>
            <a:endParaRPr lang="zh-CN" altLang="en-US" sz="2000" dirty="0">
              <a:solidFill>
                <a:srgbClr val="FF0000"/>
              </a:solidFill>
              <a:latin typeface="Arial" panose="020B0604020202020204" pitchFamily="34" charset="0"/>
              <a:cs typeface="Arial" panose="020B0604020202020204" pitchFamily="34" charset="0"/>
            </a:endParaRPr>
          </a:p>
        </p:txBody>
      </p:sp>
      <p:sp>
        <p:nvSpPr>
          <p:cNvPr id="70" name="矩形 69"/>
          <p:cNvSpPr/>
          <p:nvPr/>
        </p:nvSpPr>
        <p:spPr>
          <a:xfrm>
            <a:off x="911424" y="2308417"/>
            <a:ext cx="7030655" cy="29453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71" name="矩形 70"/>
          <p:cNvSpPr/>
          <p:nvPr/>
        </p:nvSpPr>
        <p:spPr>
          <a:xfrm>
            <a:off x="994881" y="3106169"/>
            <a:ext cx="3284117" cy="1421928"/>
          </a:xfrm>
          <a:prstGeom prst="rect">
            <a:avLst/>
          </a:prstGeom>
        </p:spPr>
        <p:txBody>
          <a:bodyPr wrap="square">
            <a:spAutoFit/>
          </a:bodyPr>
          <a:lstStyle/>
          <a:p>
            <a:pPr>
              <a:lnSpc>
                <a:spcPct val="120000"/>
              </a:lnSpc>
              <a:spcBef>
                <a:spcPts val="0"/>
              </a:spcBef>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是</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当前算法生成的所有状态结点对最小</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成本</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上界估计的最小值</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72" name="文本框 71"/>
          <p:cNvSpPr txBox="1"/>
          <p:nvPr/>
        </p:nvSpPr>
        <p:spPr>
          <a:xfrm>
            <a:off x="787284" y="1600904"/>
            <a:ext cx="10277268" cy="461665"/>
          </a:xfrm>
          <a:prstGeom prst="rect">
            <a:avLst/>
          </a:prstGeom>
          <a:noFill/>
        </p:spPr>
        <p:txBody>
          <a:bodyPr wrap="square" rtlCol="0">
            <a:spAutoFit/>
          </a:bodyPr>
          <a:lstStyle/>
          <a:p>
            <a:r>
              <a:rPr lang="zh-CN" altLang="en-US" sz="2400" dirty="0" smtClean="0">
                <a:latin typeface="Arial" panose="020B0604020202020204" pitchFamily="34" charset="0"/>
                <a:ea typeface="幼圆" panose="02010509060101010101" pitchFamily="49" charset="-122"/>
                <a:cs typeface="Arial" panose="020B0604020202020204" pitchFamily="34" charset="0"/>
              </a:rPr>
              <a:t>算法当前生成的状态空间树如图所示，</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是当前正在生成的结点</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p:txBody>
      </p:sp>
      <p:sp>
        <p:nvSpPr>
          <p:cNvPr id="73" name="矩形 72"/>
          <p:cNvSpPr/>
          <p:nvPr/>
        </p:nvSpPr>
        <p:spPr>
          <a:xfrm>
            <a:off x="6767411" y="3326378"/>
            <a:ext cx="4869712" cy="1005748"/>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u(X)</a:t>
            </a:r>
            <a:r>
              <a:rPr lang="zh-CN" altLang="en-US"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是从根出发到</a:t>
            </a: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的</a:t>
            </a:r>
            <a:r>
              <a:rPr lang="zh-CN" altLang="en-US"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这条指定路径下的最小成本上界估计值。</a:t>
            </a:r>
            <a:endPar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3" name="矩形 2"/>
          <p:cNvSpPr/>
          <p:nvPr/>
        </p:nvSpPr>
        <p:spPr>
          <a:xfrm>
            <a:off x="1702263" y="5530534"/>
            <a:ext cx="8787474" cy="461665"/>
          </a:xfrm>
          <a:prstGeom prst="rect">
            <a:avLst/>
          </a:prstGeom>
        </p:spPr>
        <p:txBody>
          <a:bodyPr wrap="square">
            <a:spAutoFit/>
          </a:bodyPr>
          <a:lstStyle/>
          <a:p>
            <a:pPr>
              <a:spcBef>
                <a:spcPct val="0"/>
              </a:spcBef>
            </a:pPr>
            <a:r>
              <a:rPr lang="en-US" altLang="zh-CN" sz="2400" dirty="0" smtClean="0">
                <a:latin typeface="Arial" panose="020B0604020202020204" pitchFamily="34" charset="0"/>
                <a:ea typeface="幼圆" panose="02010509060101010101" pitchFamily="49" charset="-122"/>
                <a:cs typeface="Arial" panose="020B0604020202020204" pitchFamily="34" charset="0"/>
              </a:rPr>
              <a:t>U</a:t>
            </a:r>
            <a:r>
              <a:rPr lang="zh-CN" altLang="en-US" sz="2400" dirty="0" smtClean="0">
                <a:latin typeface="Arial" panose="020B0604020202020204" pitchFamily="34" charset="0"/>
                <a:ea typeface="幼圆" panose="02010509060101010101" pitchFamily="49" charset="-122"/>
                <a:cs typeface="Arial" panose="020B0604020202020204" pitchFamily="34" charset="0"/>
              </a:rPr>
              <a:t>会检查</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的</a:t>
            </a:r>
            <a:r>
              <a:rPr lang="en-US" altLang="zh-CN" sz="2400" dirty="0" smtClean="0">
                <a:latin typeface="Arial" panose="020B0604020202020204" pitchFamily="34" charset="0"/>
                <a:ea typeface="幼圆" panose="02010509060101010101" pitchFamily="49" charset="-122"/>
                <a:cs typeface="Arial" panose="020B0604020202020204" pitchFamily="34" charset="0"/>
              </a:rPr>
              <a:t>ĉ</a:t>
            </a:r>
            <a:r>
              <a:rPr lang="zh-CN" altLang="en-US" sz="2400" dirty="0" smtClean="0">
                <a:latin typeface="Arial" panose="020B0604020202020204" pitchFamily="34" charset="0"/>
                <a:ea typeface="幼圆" panose="02010509060101010101" pitchFamily="49" charset="-122"/>
                <a:cs typeface="Arial" panose="020B0604020202020204" pitchFamily="34" charset="0"/>
              </a:rPr>
              <a:t>值，界定</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结点</a:t>
            </a:r>
            <a:r>
              <a:rPr lang="zh-CN" altLang="en-US" sz="2400" dirty="0">
                <a:latin typeface="Arial" panose="020B0604020202020204" pitchFamily="34" charset="0"/>
                <a:ea typeface="幼圆" panose="02010509060101010101" pitchFamily="49" charset="-122"/>
                <a:cs typeface="Arial" panose="020B0604020202020204" pitchFamily="34" charset="0"/>
              </a:rPr>
              <a:t>的</a:t>
            </a:r>
            <a:r>
              <a:rPr lang="zh-CN" altLang="en-US" sz="2400" dirty="0" smtClean="0">
                <a:latin typeface="Arial" panose="020B0604020202020204" pitchFamily="34" charset="0"/>
                <a:ea typeface="幼圆" panose="02010509060101010101" pitchFamily="49" charset="-122"/>
                <a:cs typeface="Arial" panose="020B0604020202020204" pitchFamily="34" charset="0"/>
              </a:rPr>
              <a:t>死活；也会利用</a:t>
            </a:r>
            <a:r>
              <a:rPr lang="en-US" altLang="zh-CN" sz="2400" dirty="0" smtClean="0">
                <a:latin typeface="Arial" panose="020B0604020202020204" pitchFamily="34" charset="0"/>
                <a:ea typeface="幼圆" panose="02010509060101010101" pitchFamily="49" charset="-122"/>
                <a:cs typeface="Arial" panose="020B0604020202020204" pitchFamily="34" charset="0"/>
              </a:rPr>
              <a:t>u(X)</a:t>
            </a:r>
            <a:r>
              <a:rPr lang="zh-CN" altLang="en-US" sz="2400" dirty="0" smtClean="0">
                <a:latin typeface="Arial" panose="020B0604020202020204" pitchFamily="34" charset="0"/>
                <a:ea typeface="幼圆" panose="02010509060101010101" pitchFamily="49" charset="-122"/>
                <a:cs typeface="Arial" panose="020B0604020202020204" pitchFamily="34" charset="0"/>
              </a:rPr>
              <a:t>值改小自己</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279557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838200" y="188640"/>
            <a:ext cx="10515600" cy="1325563"/>
          </a:xfrm>
        </p:spPr>
        <p:txBody>
          <a:bodyPr/>
          <a:lstStyle/>
          <a:p>
            <a:pPr eaLnBrk="1" hangingPunct="1"/>
            <a:r>
              <a:rPr lang="zh-CN" altLang="en-US" dirty="0" smtClean="0"/>
              <a:t>细谈界</a:t>
            </a:r>
            <a:r>
              <a:rPr lang="en-US" altLang="zh-CN" dirty="0" smtClean="0"/>
              <a:t>U</a:t>
            </a:r>
            <a:r>
              <a:rPr lang="zh-CN" altLang="en-US" dirty="0" smtClean="0"/>
              <a:t>的剪枝</a:t>
            </a:r>
            <a:endParaRPr lang="en-US" altLang="zh-CN" dirty="0"/>
          </a:p>
        </p:txBody>
      </p:sp>
      <p:sp>
        <p:nvSpPr>
          <p:cNvPr id="38915" name="Rectangle 3"/>
          <p:cNvSpPr>
            <a:spLocks noGrp="1" noChangeArrowheads="1"/>
          </p:cNvSpPr>
          <p:nvPr>
            <p:ph type="body" idx="1"/>
          </p:nvPr>
        </p:nvSpPr>
        <p:spPr>
          <a:xfrm>
            <a:off x="694792" y="2091883"/>
            <a:ext cx="10802416" cy="4334048"/>
          </a:xfrm>
        </p:spPr>
        <p:txBody>
          <a:bodyPr>
            <a:noAutofit/>
          </a:bodyPr>
          <a:lstStyle/>
          <a:p>
            <a:pPr>
              <a:lnSpc>
                <a:spcPct val="100000"/>
              </a:lnSpc>
            </a:pPr>
            <a:r>
              <a:rPr lang="en-US" altLang="zh-CN" sz="2400" dirty="0" smtClean="0"/>
              <a:t>U</a:t>
            </a:r>
            <a:r>
              <a:rPr lang="zh-CN" altLang="en-US" sz="2400" dirty="0" smtClean="0"/>
              <a:t>改值</a:t>
            </a:r>
            <a:endParaRPr lang="en-US" altLang="zh-CN" sz="2400" dirty="0"/>
          </a:p>
          <a:p>
            <a:pPr lvl="1">
              <a:lnSpc>
                <a:spcPct val="100000"/>
              </a:lnSpc>
            </a:pPr>
            <a:r>
              <a:rPr lang="zh-CN" altLang="en-US" dirty="0" smtClean="0"/>
              <a:t>发现一个答案结点</a:t>
            </a:r>
            <a:r>
              <a:rPr lang="en-US" altLang="zh-CN" dirty="0" smtClean="0"/>
              <a:t>X</a:t>
            </a:r>
            <a:r>
              <a:rPr lang="zh-CN" altLang="en-US" dirty="0"/>
              <a:t>，</a:t>
            </a:r>
            <a:r>
              <a:rPr lang="zh-CN" altLang="en-US" dirty="0" smtClean="0"/>
              <a:t>有更</a:t>
            </a:r>
            <a:r>
              <a:rPr lang="zh-CN" altLang="en-US" dirty="0"/>
              <a:t>小</a:t>
            </a:r>
            <a:r>
              <a:rPr lang="zh-CN" altLang="en-US" dirty="0" smtClean="0"/>
              <a:t>的真实成本</a:t>
            </a:r>
            <a:r>
              <a:rPr lang="en-US" altLang="zh-CN" dirty="0" smtClean="0"/>
              <a:t>cost(X)</a:t>
            </a:r>
            <a:r>
              <a:rPr lang="zh-CN" altLang="en-US" dirty="0" smtClean="0"/>
              <a:t>，修改</a:t>
            </a:r>
            <a:r>
              <a:rPr lang="en-US" altLang="zh-CN" dirty="0"/>
              <a:t>U</a:t>
            </a:r>
          </a:p>
          <a:p>
            <a:pPr lvl="1">
              <a:lnSpc>
                <a:spcPct val="100000"/>
              </a:lnSpc>
            </a:pPr>
            <a:r>
              <a:rPr lang="zh-CN" altLang="en-US" dirty="0" smtClean="0"/>
              <a:t>发现一个状态结点</a:t>
            </a:r>
            <a:r>
              <a:rPr lang="en-US" altLang="zh-CN" dirty="0" smtClean="0"/>
              <a:t>X</a:t>
            </a:r>
            <a:r>
              <a:rPr lang="zh-CN" altLang="en-US" dirty="0" smtClean="0"/>
              <a:t>，有更</a:t>
            </a:r>
            <a:r>
              <a:rPr lang="zh-CN" altLang="en-US" dirty="0"/>
              <a:t>小</a:t>
            </a:r>
            <a:r>
              <a:rPr lang="zh-CN" altLang="en-US" dirty="0" smtClean="0"/>
              <a:t>的成本上界</a:t>
            </a:r>
            <a:r>
              <a:rPr lang="en-US" altLang="zh-CN" dirty="0" smtClean="0"/>
              <a:t>u(X)</a:t>
            </a:r>
            <a:r>
              <a:rPr lang="zh-CN" altLang="en-US" dirty="0" smtClean="0"/>
              <a:t>，修改</a:t>
            </a:r>
            <a:r>
              <a:rPr lang="en-US" altLang="zh-CN" dirty="0" smtClean="0"/>
              <a:t>U</a:t>
            </a:r>
          </a:p>
          <a:p>
            <a:pPr>
              <a:lnSpc>
                <a:spcPct val="100000"/>
              </a:lnSpc>
            </a:pPr>
            <a:r>
              <a:rPr lang="en-US" altLang="zh-CN" sz="2400" dirty="0" smtClean="0"/>
              <a:t>U</a:t>
            </a:r>
            <a:r>
              <a:rPr lang="zh-CN" altLang="en-US" sz="2400" dirty="0" smtClean="0"/>
              <a:t>剪枝</a:t>
            </a:r>
            <a:endParaRPr lang="en-US" altLang="zh-CN" sz="2400" dirty="0"/>
          </a:p>
          <a:p>
            <a:pPr lvl="1">
              <a:lnSpc>
                <a:spcPct val="100000"/>
              </a:lnSpc>
            </a:pPr>
            <a:r>
              <a:rPr lang="zh-CN" altLang="en-US" dirty="0"/>
              <a:t>若</a:t>
            </a:r>
            <a:r>
              <a:rPr lang="en-US" altLang="zh-CN" dirty="0"/>
              <a:t>U</a:t>
            </a:r>
            <a:r>
              <a:rPr lang="zh-CN" altLang="en-US" dirty="0"/>
              <a:t>值来自一个</a:t>
            </a:r>
            <a:r>
              <a:rPr lang="zh-CN" altLang="en-US" dirty="0">
                <a:solidFill>
                  <a:srgbClr val="FF0000"/>
                </a:solidFill>
              </a:rPr>
              <a:t>真实</a:t>
            </a:r>
            <a:r>
              <a:rPr lang="zh-CN" altLang="en-US" dirty="0" smtClean="0">
                <a:solidFill>
                  <a:srgbClr val="FF0000"/>
                </a:solidFill>
              </a:rPr>
              <a:t>成本</a:t>
            </a:r>
            <a:r>
              <a:rPr lang="zh-CN" altLang="en-US" dirty="0" smtClean="0"/>
              <a:t>，</a:t>
            </a:r>
            <a:r>
              <a:rPr lang="en-US" altLang="zh-CN" dirty="0"/>
              <a:t>ĉ(X)</a:t>
            </a:r>
            <a:r>
              <a:rPr lang="en-US" altLang="zh-CN" dirty="0">
                <a:solidFill>
                  <a:srgbClr val="FF0000"/>
                </a:solidFill>
              </a:rPr>
              <a:t>≥</a:t>
            </a:r>
            <a:r>
              <a:rPr lang="en-US" altLang="zh-CN" dirty="0"/>
              <a:t>U</a:t>
            </a:r>
            <a:r>
              <a:rPr lang="zh-CN" altLang="en-US" dirty="0"/>
              <a:t>的活结点</a:t>
            </a:r>
            <a:r>
              <a:rPr lang="en-US" altLang="zh-CN" dirty="0"/>
              <a:t>X</a:t>
            </a:r>
            <a:r>
              <a:rPr lang="zh-CN" altLang="en-US" dirty="0"/>
              <a:t>都可以被杀死</a:t>
            </a:r>
            <a:endParaRPr lang="en-US" altLang="zh-CN" dirty="0"/>
          </a:p>
          <a:p>
            <a:pPr lvl="2">
              <a:lnSpc>
                <a:spcPct val="100000"/>
              </a:lnSpc>
            </a:pPr>
            <a:r>
              <a:rPr lang="zh-CN" altLang="en-US" dirty="0" smtClean="0"/>
              <a:t>此时</a:t>
            </a:r>
            <a:r>
              <a:rPr lang="en-US" altLang="zh-CN" dirty="0" smtClean="0"/>
              <a:t>U</a:t>
            </a:r>
            <a:r>
              <a:rPr lang="zh-CN" altLang="en-US" dirty="0" smtClean="0"/>
              <a:t>记录当前最小成本的答案结点，想找更小成本的答案结点</a:t>
            </a:r>
            <a:endParaRPr lang="en-US" altLang="zh-CN" dirty="0" smtClean="0"/>
          </a:p>
          <a:p>
            <a:pPr lvl="1">
              <a:lnSpc>
                <a:spcPct val="100000"/>
              </a:lnSpc>
            </a:pPr>
            <a:r>
              <a:rPr lang="zh-CN" altLang="en-US" dirty="0" smtClean="0"/>
              <a:t>若</a:t>
            </a:r>
            <a:r>
              <a:rPr lang="en-US" altLang="zh-CN" dirty="0" smtClean="0"/>
              <a:t>U</a:t>
            </a:r>
            <a:r>
              <a:rPr lang="zh-CN" altLang="en-US" dirty="0" smtClean="0"/>
              <a:t>值来自一个</a:t>
            </a:r>
            <a:r>
              <a:rPr lang="zh-CN" altLang="en-US" dirty="0" smtClean="0">
                <a:solidFill>
                  <a:srgbClr val="FF0000"/>
                </a:solidFill>
              </a:rPr>
              <a:t>成本上界</a:t>
            </a:r>
            <a:r>
              <a:rPr lang="zh-CN" altLang="en-US" dirty="0" smtClean="0"/>
              <a:t>，</a:t>
            </a:r>
            <a:r>
              <a:rPr lang="en-US" altLang="zh-CN" dirty="0" smtClean="0"/>
              <a:t>ĉ(X)</a:t>
            </a:r>
            <a:r>
              <a:rPr lang="en-US" altLang="zh-CN" dirty="0" smtClean="0">
                <a:solidFill>
                  <a:srgbClr val="FF0000"/>
                </a:solidFill>
              </a:rPr>
              <a:t>&gt;</a:t>
            </a:r>
            <a:r>
              <a:rPr lang="en-US" altLang="zh-CN" dirty="0" smtClean="0"/>
              <a:t>U</a:t>
            </a:r>
            <a:r>
              <a:rPr lang="zh-CN" altLang="en-US" dirty="0" smtClean="0"/>
              <a:t>的所有活结点</a:t>
            </a:r>
            <a:r>
              <a:rPr lang="en-US" altLang="zh-CN" dirty="0" smtClean="0"/>
              <a:t>X</a:t>
            </a:r>
            <a:r>
              <a:rPr lang="zh-CN" altLang="en-US" dirty="0" smtClean="0"/>
              <a:t>都可以被杀死</a:t>
            </a:r>
            <a:endParaRPr lang="en-US" altLang="zh-CN" dirty="0" smtClean="0"/>
          </a:p>
          <a:p>
            <a:pPr lvl="2">
              <a:lnSpc>
                <a:spcPct val="100000"/>
              </a:lnSpc>
            </a:pPr>
            <a:r>
              <a:rPr lang="zh-CN" altLang="en-US" dirty="0" smtClean="0"/>
              <a:t>此时能确定存在，但还</a:t>
            </a:r>
            <a:r>
              <a:rPr lang="zh-CN" altLang="en-US" dirty="0"/>
              <a:t>没有</a:t>
            </a:r>
            <a:r>
              <a:rPr lang="zh-CN" altLang="en-US" dirty="0" smtClean="0"/>
              <a:t>找到一个成本小于等于</a:t>
            </a:r>
            <a:r>
              <a:rPr lang="en-US" altLang="zh-CN" dirty="0" smtClean="0"/>
              <a:t>U</a:t>
            </a:r>
            <a:r>
              <a:rPr lang="zh-CN" altLang="en-US" dirty="0" smtClean="0"/>
              <a:t>的</a:t>
            </a:r>
            <a:r>
              <a:rPr lang="zh-CN" altLang="en-US" dirty="0"/>
              <a:t>答案</a:t>
            </a:r>
            <a:r>
              <a:rPr lang="zh-CN" altLang="en-US" dirty="0" smtClean="0"/>
              <a:t>结点</a:t>
            </a:r>
            <a:endParaRPr lang="en-US" altLang="zh-CN"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37</a:t>
            </a:fld>
            <a:endParaRPr lang="en-US" altLang="zh-CN" dirty="0"/>
          </a:p>
        </p:txBody>
      </p:sp>
      <p:sp>
        <p:nvSpPr>
          <p:cNvPr id="37"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8958838" y="3158508"/>
            <a:ext cx="3059299" cy="520756"/>
          </a:xfrm>
          <a:prstGeom prst="wedgeRoundRectCallout">
            <a:avLst>
              <a:gd name="adj1" fmla="val -49233"/>
              <a:gd name="adj2" fmla="val 89573"/>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zh-CN" altLang="en-US" sz="2400" dirty="0" smtClean="0">
                <a:latin typeface="幼圆" panose="02010509060101010101" pitchFamily="49" charset="-122"/>
                <a:ea typeface="幼圆" panose="02010509060101010101" pitchFamily="49" charset="-122"/>
              </a:rPr>
              <a:t>界定</a:t>
            </a:r>
            <a:r>
              <a:rPr lang="zh-CN" altLang="en-US" sz="2400" dirty="0">
                <a:latin typeface="幼圆" panose="02010509060101010101" pitchFamily="49" charset="-122"/>
                <a:ea typeface="幼圆" panose="02010509060101010101" pitchFamily="49" charset="-122"/>
              </a:rPr>
              <a:t>当前结点的</a:t>
            </a:r>
            <a:r>
              <a:rPr lang="zh-CN" altLang="en-US" sz="2400" dirty="0" smtClean="0">
                <a:latin typeface="幼圆" panose="02010509060101010101" pitchFamily="49" charset="-122"/>
                <a:ea typeface="幼圆" panose="02010509060101010101" pitchFamily="49" charset="-122"/>
              </a:rPr>
              <a:t>死活</a:t>
            </a:r>
            <a:endParaRPr lang="zh-CN" altLang="en-US" sz="2400" dirty="0">
              <a:latin typeface="幼圆" panose="02010509060101010101" pitchFamily="49" charset="-122"/>
              <a:ea typeface="幼圆" panose="02010509060101010101" pitchFamily="49" charset="-122"/>
              <a:cs typeface="Arial" panose="020B0604020202020204" pitchFamily="34" charset="0"/>
            </a:endParaRPr>
          </a:p>
        </p:txBody>
      </p:sp>
      <p:sp>
        <p:nvSpPr>
          <p:cNvPr id="2" name="矩形 1"/>
          <p:cNvSpPr/>
          <p:nvPr/>
        </p:nvSpPr>
        <p:spPr>
          <a:xfrm>
            <a:off x="836712" y="1484784"/>
            <a:ext cx="10034376" cy="535531"/>
          </a:xfrm>
          <a:prstGeom prst="rect">
            <a:avLst/>
          </a:prstGeom>
          <a:solidFill>
            <a:schemeClr val="accent1">
              <a:lumMod val="20000"/>
              <a:lumOff val="80000"/>
            </a:schemeClr>
          </a:solidFill>
        </p:spPr>
        <p:txBody>
          <a:bodyPr wrap="square">
            <a:spAutoFit/>
          </a:bodyPr>
          <a:lstStyle/>
          <a:p>
            <a:pPr>
              <a:lnSpc>
                <a:spcPct val="120000"/>
              </a:lnSpc>
              <a:buClr>
                <a:schemeClr val="accent1">
                  <a:lumMod val="75000"/>
                </a:schemeClr>
              </a:buClr>
              <a:buSzPct val="70000"/>
            </a:pPr>
            <a:r>
              <a:rPr lang="zh-CN" altLang="en-US" sz="2400" dirty="0">
                <a:latin typeface="Arial" panose="020B0604020202020204" pitchFamily="34" charset="0"/>
                <a:ea typeface="幼圆" panose="02010509060101010101" pitchFamily="49" charset="-122"/>
                <a:cs typeface="Arial" panose="020B0604020202020204" pitchFamily="34" charset="0"/>
              </a:rPr>
              <a:t>算法</a:t>
            </a:r>
            <a:r>
              <a:rPr lang="zh-CN" altLang="en-US" sz="2400" dirty="0" smtClean="0">
                <a:latin typeface="Arial" panose="020B0604020202020204" pitchFamily="34" charset="0"/>
                <a:ea typeface="幼圆" panose="02010509060101010101" pitchFamily="49" charset="-122"/>
                <a:cs typeface="Arial" panose="020B0604020202020204" pitchFamily="34" charset="0"/>
              </a:rPr>
              <a:t>在生成状态结点时，当</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是答案结点且</a:t>
            </a:r>
            <a:r>
              <a:rPr lang="en-US" altLang="zh-CN" sz="2400" dirty="0" smtClean="0">
                <a:latin typeface="Arial" panose="020B0604020202020204" pitchFamily="34" charset="0"/>
                <a:ea typeface="幼圆" panose="02010509060101010101" pitchFamily="49" charset="-122"/>
                <a:cs typeface="Arial" panose="020B0604020202020204" pitchFamily="34" charset="0"/>
              </a:rPr>
              <a:t>cost(X)&lt;U</a:t>
            </a:r>
            <a:r>
              <a:rPr lang="zh-CN" altLang="en-US" sz="2400" dirty="0" smtClean="0">
                <a:latin typeface="Arial" panose="020B0604020202020204" pitchFamily="34" charset="0"/>
                <a:ea typeface="幼圆" panose="02010509060101010101" pitchFamily="49" charset="-122"/>
                <a:cs typeface="Arial" panose="020B0604020202020204" pitchFamily="34" charset="0"/>
              </a:rPr>
              <a:t>时，也可以改小</a:t>
            </a:r>
            <a:r>
              <a:rPr lang="en-US" altLang="zh-CN" sz="2400" dirty="0" smtClean="0">
                <a:latin typeface="Arial" panose="020B0604020202020204" pitchFamily="34" charset="0"/>
                <a:ea typeface="幼圆" panose="02010509060101010101" pitchFamily="49" charset="-122"/>
                <a:cs typeface="Arial" panose="020B0604020202020204" pitchFamily="34" charset="0"/>
              </a:rPr>
              <a:t>U</a:t>
            </a:r>
            <a:r>
              <a:rPr lang="zh-CN" altLang="en-US" sz="2400" dirty="0" smtClean="0">
                <a:latin typeface="Arial" panose="020B0604020202020204" pitchFamily="34" charset="0"/>
                <a:ea typeface="幼圆" panose="02010509060101010101" pitchFamily="49" charset="-122"/>
                <a:cs typeface="Arial" panose="020B0604020202020204" pitchFamily="34" charset="0"/>
              </a:rPr>
              <a:t>值。</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8" name="矩形 7"/>
          <p:cNvSpPr/>
          <p:nvPr/>
        </p:nvSpPr>
        <p:spPr>
          <a:xfrm>
            <a:off x="335360" y="5787401"/>
            <a:ext cx="11186950" cy="535531"/>
          </a:xfrm>
          <a:prstGeom prst="rect">
            <a:avLst/>
          </a:prstGeom>
          <a:noFill/>
        </p:spPr>
        <p:txBody>
          <a:bodyPr wrap="square">
            <a:spAutoFit/>
          </a:bodyPr>
          <a:lstStyle/>
          <a:p>
            <a:pPr>
              <a:lnSpc>
                <a:spcPct val="12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思考：答案</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结点</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非叶节点，</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如果</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cost(X)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和</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u(X)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都优于当前</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值，</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该</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怎样</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选择</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p>
        </p:txBody>
      </p:sp>
      <p:sp>
        <p:nvSpPr>
          <p:cNvPr id="9"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10488488" y="5157147"/>
            <a:ext cx="1512168" cy="520756"/>
          </a:xfrm>
          <a:prstGeom prst="wedgeRoundRectCallout">
            <a:avLst>
              <a:gd name="adj1" fmla="val -49233"/>
              <a:gd name="adj2" fmla="val 89573"/>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lang="zh-CN" altLang="en-US" sz="2400" dirty="0" smtClean="0">
                <a:latin typeface="幼圆" panose="02010509060101010101" pitchFamily="49" charset="-122"/>
                <a:ea typeface="幼圆" panose="02010509060101010101" pitchFamily="49" charset="-122"/>
              </a:rPr>
              <a:t>选值小的</a:t>
            </a:r>
            <a:endParaRPr lang="zh-CN" altLang="en-US" sz="240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424318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7" grpId="0" animBg="1"/>
      <p:bldP spid="8"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64904"/>
            <a:ext cx="10801200" cy="3672408"/>
          </a:xfrm>
        </p:spPr>
        <p:txBody>
          <a:bodyPr>
            <a:normAutofit/>
          </a:bodyPr>
          <a:lstStyle/>
          <a:p>
            <a:pPr>
              <a:spcBef>
                <a:spcPts val="600"/>
              </a:spcBef>
            </a:pPr>
            <a:r>
              <a:rPr lang="zh-CN" altLang="en-US" sz="2400" dirty="0" smtClean="0"/>
              <a:t>一个改进技巧</a:t>
            </a:r>
            <a:endParaRPr lang="en-US" altLang="zh-CN" sz="2400" dirty="0" smtClean="0"/>
          </a:p>
          <a:p>
            <a:pPr lvl="1">
              <a:spcBef>
                <a:spcPts val="600"/>
              </a:spcBef>
            </a:pPr>
            <a:r>
              <a:rPr lang="zh-CN" altLang="en-US" dirty="0" smtClean="0"/>
              <a:t>定义一个足够小的正常数</a:t>
            </a:r>
            <a:r>
              <a:rPr lang="el-GR" altLang="zh-CN" dirty="0" smtClean="0"/>
              <a:t>ε</a:t>
            </a:r>
            <a:r>
              <a:rPr lang="zh-CN" altLang="en-US" dirty="0" smtClean="0"/>
              <a:t>，</a:t>
            </a:r>
            <a:r>
              <a:rPr lang="zh-CN" altLang="el-GR" dirty="0" smtClean="0"/>
              <a:t>对任意结点</a:t>
            </a:r>
            <a:r>
              <a:rPr lang="el-GR" altLang="zh-CN" dirty="0" smtClean="0"/>
              <a:t>X</a:t>
            </a:r>
            <a:r>
              <a:rPr lang="en-US" altLang="zh-CN" dirty="0" smtClean="0"/>
              <a:t>,</a:t>
            </a:r>
            <a:r>
              <a:rPr lang="el-GR" altLang="zh-CN" dirty="0" smtClean="0"/>
              <a:t>Y</a:t>
            </a:r>
            <a:r>
              <a:rPr lang="zh-CN" altLang="el-GR" dirty="0" smtClean="0"/>
              <a:t>，</a:t>
            </a:r>
            <a:r>
              <a:rPr lang="zh-CN" altLang="en-US" dirty="0" smtClean="0"/>
              <a:t>当</a:t>
            </a:r>
            <a:r>
              <a:rPr lang="en-US" altLang="zh-CN" dirty="0" smtClean="0"/>
              <a:t>u(X)&lt;u(Y)</a:t>
            </a:r>
            <a:r>
              <a:rPr lang="zh-CN" altLang="en-US" dirty="0" smtClean="0"/>
              <a:t>时，有</a:t>
            </a:r>
            <a:r>
              <a:rPr lang="en-US" altLang="zh-CN" dirty="0" smtClean="0"/>
              <a:t>u(X)&lt;u(X)+</a:t>
            </a:r>
            <a:r>
              <a:rPr lang="el-GR" altLang="zh-CN" dirty="0" smtClean="0"/>
              <a:t>ε</a:t>
            </a:r>
            <a:r>
              <a:rPr lang="en-US" altLang="zh-CN" dirty="0" smtClean="0"/>
              <a:t>&lt;u(Y)</a:t>
            </a:r>
          </a:p>
          <a:p>
            <a:pPr lvl="1">
              <a:spcBef>
                <a:spcPts val="600"/>
              </a:spcBef>
            </a:pPr>
            <a:r>
              <a:rPr lang="zh-CN" altLang="en-US" dirty="0" smtClean="0"/>
              <a:t>当</a:t>
            </a:r>
            <a:r>
              <a:rPr lang="en-US" altLang="zh-CN" dirty="0" smtClean="0"/>
              <a:t>U</a:t>
            </a:r>
            <a:r>
              <a:rPr lang="zh-CN" altLang="en-US" dirty="0" smtClean="0"/>
              <a:t>从一个</a:t>
            </a:r>
            <a:r>
              <a:rPr lang="en-US" altLang="zh-CN" dirty="0" smtClean="0"/>
              <a:t>u(X)</a:t>
            </a:r>
            <a:r>
              <a:rPr lang="zh-CN" altLang="en-US" dirty="0" smtClean="0"/>
              <a:t>获得数值时，再追加一个</a:t>
            </a:r>
            <a:r>
              <a:rPr lang="el-GR" altLang="zh-CN" dirty="0" smtClean="0"/>
              <a:t>ε</a:t>
            </a:r>
            <a:r>
              <a:rPr lang="zh-CN" altLang="en-US" dirty="0" smtClean="0"/>
              <a:t>。即</a:t>
            </a:r>
            <a:r>
              <a:rPr lang="en-US" altLang="zh-CN" dirty="0" err="1"/>
              <a:t>U←u</a:t>
            </a:r>
            <a:r>
              <a:rPr lang="en-US" altLang="zh-CN" dirty="0"/>
              <a:t>(X)+</a:t>
            </a:r>
            <a:r>
              <a:rPr lang="el-GR" altLang="zh-CN" dirty="0"/>
              <a:t>ε</a:t>
            </a:r>
            <a:r>
              <a:rPr lang="en-US" altLang="zh-CN" dirty="0"/>
              <a:t> </a:t>
            </a:r>
            <a:endParaRPr lang="en-US" altLang="zh-CN" dirty="0" smtClean="0"/>
          </a:p>
          <a:p>
            <a:pPr lvl="1">
              <a:spcBef>
                <a:spcPts val="600"/>
              </a:spcBef>
            </a:pPr>
            <a:r>
              <a:rPr lang="zh-CN" altLang="en-US" dirty="0" smtClean="0"/>
              <a:t>当</a:t>
            </a:r>
            <a:r>
              <a:rPr lang="en-US" altLang="zh-CN" dirty="0" smtClean="0"/>
              <a:t>U</a:t>
            </a:r>
            <a:r>
              <a:rPr lang="zh-CN" altLang="en-US" dirty="0" smtClean="0"/>
              <a:t>从一个</a:t>
            </a:r>
            <a:r>
              <a:rPr lang="en-US" altLang="zh-CN" dirty="0" smtClean="0"/>
              <a:t>cost(X)</a:t>
            </a:r>
            <a:r>
              <a:rPr lang="zh-CN" altLang="en-US" dirty="0" smtClean="0"/>
              <a:t>获得数值时，无需调整。</a:t>
            </a:r>
            <a:r>
              <a:rPr lang="zh-CN" altLang="en-US" dirty="0"/>
              <a:t>即</a:t>
            </a:r>
            <a:r>
              <a:rPr lang="en-US" altLang="zh-CN" dirty="0" err="1"/>
              <a:t>U</a:t>
            </a:r>
            <a:r>
              <a:rPr lang="en-US" altLang="zh-CN" dirty="0" err="1" smtClean="0"/>
              <a:t>←cost</a:t>
            </a:r>
            <a:r>
              <a:rPr lang="en-US" altLang="zh-CN" dirty="0" smtClean="0"/>
              <a:t>(X</a:t>
            </a:r>
            <a:r>
              <a:rPr lang="en-US" altLang="zh-CN" dirty="0"/>
              <a:t>)</a:t>
            </a:r>
            <a:endParaRPr lang="en-US" altLang="zh-CN" dirty="0" smtClean="0"/>
          </a:p>
          <a:p>
            <a:pPr>
              <a:spcBef>
                <a:spcPts val="600"/>
              </a:spcBef>
            </a:pPr>
            <a:r>
              <a:rPr lang="zh-CN" altLang="en-US" sz="2400" dirty="0" smtClean="0"/>
              <a:t>改进后的</a:t>
            </a:r>
            <a:r>
              <a:rPr lang="en-US" altLang="zh-CN" sz="2400" dirty="0" smtClean="0"/>
              <a:t>U</a:t>
            </a:r>
            <a:r>
              <a:rPr lang="zh-CN" altLang="en-US" sz="2400" dirty="0" smtClean="0"/>
              <a:t>剪枝：</a:t>
            </a:r>
            <a:endParaRPr lang="en-US" altLang="zh-CN" sz="2400" dirty="0" smtClean="0"/>
          </a:p>
          <a:p>
            <a:pPr lvl="1">
              <a:spcBef>
                <a:spcPts val="600"/>
              </a:spcBef>
            </a:pPr>
            <a:r>
              <a:rPr lang="zh-CN" altLang="en-US" dirty="0" smtClean="0"/>
              <a:t>当前结点</a:t>
            </a:r>
            <a:r>
              <a:rPr lang="en-US" altLang="zh-CN" dirty="0" smtClean="0"/>
              <a:t>X</a:t>
            </a:r>
            <a:r>
              <a:rPr lang="zh-CN" altLang="en-US" dirty="0" smtClean="0"/>
              <a:t>若满足</a:t>
            </a:r>
            <a:r>
              <a:rPr lang="en-US" altLang="zh-CN" dirty="0"/>
              <a:t>ĉ(X</a:t>
            </a:r>
            <a:r>
              <a:rPr lang="en-US" altLang="zh-CN" dirty="0" smtClean="0"/>
              <a:t>)</a:t>
            </a:r>
            <a:r>
              <a:rPr lang="en-US" altLang="zh-CN" dirty="0" smtClean="0">
                <a:solidFill>
                  <a:srgbClr val="FF0000"/>
                </a:solidFill>
              </a:rPr>
              <a:t>≥</a:t>
            </a:r>
            <a:r>
              <a:rPr lang="en-US" altLang="zh-CN" dirty="0" smtClean="0"/>
              <a:t>U</a:t>
            </a:r>
            <a:r>
              <a:rPr lang="zh-CN" altLang="en-US" dirty="0" smtClean="0"/>
              <a:t>，</a:t>
            </a:r>
            <a:r>
              <a:rPr lang="en-US" altLang="zh-CN" dirty="0"/>
              <a:t>X</a:t>
            </a:r>
            <a:r>
              <a:rPr lang="zh-CN" altLang="en-US" dirty="0"/>
              <a:t>被</a:t>
            </a:r>
            <a:r>
              <a:rPr lang="zh-CN" altLang="en-US" dirty="0" smtClean="0"/>
              <a:t>杀死</a:t>
            </a:r>
            <a:endParaRPr lang="en-US" altLang="zh-CN" dirty="0" smtClean="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sp>
        <p:nvSpPr>
          <p:cNvPr id="6" name="Rectangle 3"/>
          <p:cNvSpPr txBox="1">
            <a:spLocks noChangeArrowheads="1"/>
          </p:cNvSpPr>
          <p:nvPr/>
        </p:nvSpPr>
        <p:spPr>
          <a:xfrm>
            <a:off x="838200" y="1340769"/>
            <a:ext cx="10009112" cy="1008111"/>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zh-CN" altLang="en-US" sz="2400" dirty="0"/>
              <a:t>目前的问题：</a:t>
            </a:r>
            <a:r>
              <a:rPr lang="en-US" altLang="zh-CN" sz="2400" dirty="0"/>
              <a:t>U</a:t>
            </a:r>
            <a:r>
              <a:rPr lang="zh-CN" altLang="en-US" sz="2400" dirty="0"/>
              <a:t>值来源不同，剪枝策略</a:t>
            </a:r>
            <a:r>
              <a:rPr lang="zh-CN" altLang="en-US" sz="2400" dirty="0" smtClean="0"/>
              <a:t>不同。</a:t>
            </a:r>
            <a:endParaRPr lang="en-US" altLang="zh-CN" sz="2400" dirty="0" smtClean="0"/>
          </a:p>
          <a:p>
            <a:pPr marL="0" indent="0">
              <a:lnSpc>
                <a:spcPct val="120000"/>
              </a:lnSpc>
              <a:spcBef>
                <a:spcPts val="0"/>
              </a:spcBef>
              <a:buNone/>
            </a:pPr>
            <a:r>
              <a:rPr lang="zh-CN" altLang="en-US" sz="2400" dirty="0" smtClean="0"/>
              <a:t>为</a:t>
            </a:r>
            <a:r>
              <a:rPr lang="zh-CN" altLang="en-US" sz="2400" dirty="0" smtClean="0"/>
              <a:t>方便</a:t>
            </a:r>
            <a:r>
              <a:rPr lang="zh-CN" altLang="en-US" sz="2400" dirty="0"/>
              <a:t>剪枝</a:t>
            </a:r>
            <a:r>
              <a:rPr lang="zh-CN" altLang="en-US" sz="2400" dirty="0" smtClean="0"/>
              <a:t>，当</a:t>
            </a:r>
            <a:r>
              <a:rPr lang="en-US" altLang="zh-CN" sz="2400" dirty="0" smtClean="0"/>
              <a:t>U</a:t>
            </a:r>
            <a:r>
              <a:rPr lang="zh-CN" altLang="en-US" sz="2400" dirty="0" smtClean="0"/>
              <a:t>将从</a:t>
            </a:r>
            <a:r>
              <a:rPr lang="zh-CN" altLang="en-US" sz="2400" dirty="0" smtClean="0"/>
              <a:t>一个</a:t>
            </a:r>
            <a:r>
              <a:rPr lang="en-US" altLang="zh-CN" sz="2400" dirty="0" smtClean="0"/>
              <a:t>u(X)</a:t>
            </a:r>
            <a:r>
              <a:rPr lang="zh-CN" altLang="en-US" sz="2400" dirty="0" smtClean="0"/>
              <a:t>获取数值时，</a:t>
            </a:r>
            <a:r>
              <a:rPr lang="en-US" altLang="zh-CN" sz="2400" dirty="0" smtClean="0"/>
              <a:t>U</a:t>
            </a:r>
            <a:r>
              <a:rPr lang="zh-CN" altLang="en-US" sz="2400" dirty="0" smtClean="0"/>
              <a:t>值调高一点。</a:t>
            </a:r>
            <a:endParaRPr lang="en-US" altLang="zh-CN" sz="2400" dirty="0"/>
          </a:p>
        </p:txBody>
      </p:sp>
      <p:sp>
        <p:nvSpPr>
          <p:cNvPr id="7" name="Rectangle 2"/>
          <p:cNvSpPr>
            <a:spLocks noGrp="1" noChangeArrowheads="1"/>
          </p:cNvSpPr>
          <p:nvPr>
            <p:ph type="title"/>
          </p:nvPr>
        </p:nvSpPr>
        <p:spPr>
          <a:xfrm>
            <a:off x="838200" y="188640"/>
            <a:ext cx="10515600" cy="1325563"/>
          </a:xfrm>
        </p:spPr>
        <p:txBody>
          <a:bodyPr/>
          <a:lstStyle/>
          <a:p>
            <a:pPr eaLnBrk="1" hangingPunct="1"/>
            <a:r>
              <a:rPr lang="zh-CN" altLang="en-US" dirty="0" smtClean="0"/>
              <a:t>改进界</a:t>
            </a:r>
            <a:r>
              <a:rPr lang="en-US" altLang="zh-CN" dirty="0" smtClean="0"/>
              <a:t>U</a:t>
            </a:r>
            <a:r>
              <a:rPr lang="zh-CN" altLang="en-US" dirty="0" smtClean="0"/>
              <a:t>的剪枝</a:t>
            </a:r>
            <a:endParaRPr lang="en-US" altLang="zh-CN" dirty="0"/>
          </a:p>
        </p:txBody>
      </p:sp>
    </p:spTree>
    <p:extLst>
      <p:ext uri="{BB962C8B-B14F-4D97-AF65-F5344CB8AC3E}">
        <p14:creationId xmlns:p14="http://schemas.microsoft.com/office/powerpoint/2010/main" val="775946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37951"/>
            <a:ext cx="10515600" cy="1325563"/>
          </a:xfrm>
        </p:spPr>
        <p:txBody>
          <a:bodyPr/>
          <a:lstStyle/>
          <a:p>
            <a:r>
              <a:rPr lang="zh-CN" altLang="en-US" dirty="0" smtClean="0"/>
              <a:t>算法</a:t>
            </a:r>
            <a:r>
              <a:rPr lang="en-US" altLang="zh-CN" dirty="0" smtClean="0"/>
              <a:t>8.3 </a:t>
            </a:r>
            <a:r>
              <a:rPr lang="zh-CN" altLang="en-US" dirty="0" smtClean="0"/>
              <a:t>界函数</a:t>
            </a:r>
            <a:r>
              <a:rPr lang="en-US" altLang="zh-CN" dirty="0" smtClean="0"/>
              <a:t>UB</a:t>
            </a:r>
            <a:endParaRPr lang="zh-CN" altLang="en-US" dirty="0"/>
          </a:p>
        </p:txBody>
      </p:sp>
      <p:sp>
        <p:nvSpPr>
          <p:cNvPr id="3" name="内容占位符 2"/>
          <p:cNvSpPr>
            <a:spLocks noGrp="1"/>
          </p:cNvSpPr>
          <p:nvPr>
            <p:ph idx="1"/>
          </p:nvPr>
        </p:nvSpPr>
        <p:spPr>
          <a:xfrm>
            <a:off x="623392" y="2037326"/>
            <a:ext cx="10515600" cy="4187822"/>
          </a:xfrm>
        </p:spPr>
        <p:txBody>
          <a:bodyPr>
            <a:normAutofit/>
          </a:bodyPr>
          <a:lstStyle/>
          <a:p>
            <a:pPr marL="0" indent="0">
              <a:lnSpc>
                <a:spcPct val="120000"/>
              </a:lnSpc>
              <a:spcBef>
                <a:spcPts val="0"/>
              </a:spcBef>
              <a:buNone/>
            </a:pPr>
            <a:r>
              <a:rPr lang="en-US" altLang="zh-CN" sz="2200" dirty="0" smtClean="0"/>
              <a:t>procedure UB(X,</a:t>
            </a:r>
            <a:r>
              <a:rPr lang="el-GR" altLang="zh-CN" sz="2200" dirty="0" smtClean="0"/>
              <a:t>ε</a:t>
            </a:r>
            <a:r>
              <a:rPr lang="en-US" altLang="zh-CN" sz="2200" dirty="0" smtClean="0"/>
              <a:t>,</a:t>
            </a:r>
            <a:r>
              <a:rPr lang="en-US" altLang="zh-CN" sz="2200" dirty="0" err="1" smtClean="0"/>
              <a:t>U,ans</a:t>
            </a:r>
            <a:r>
              <a:rPr lang="en-US" altLang="zh-CN" sz="2200" dirty="0" smtClean="0"/>
              <a:t>)</a:t>
            </a:r>
          </a:p>
          <a:p>
            <a:pPr marL="0" indent="0">
              <a:lnSpc>
                <a:spcPct val="120000"/>
              </a:lnSpc>
              <a:spcBef>
                <a:spcPts val="0"/>
              </a:spcBef>
              <a:buNone/>
            </a:pPr>
            <a:r>
              <a:rPr lang="en-US" altLang="zh-CN" sz="2200" dirty="0" smtClean="0"/>
              <a:t>//X</a:t>
            </a:r>
            <a:r>
              <a:rPr lang="zh-CN" altLang="en-US" sz="2200" dirty="0" smtClean="0"/>
              <a:t>是当前活结点，</a:t>
            </a:r>
            <a:r>
              <a:rPr lang="en-US" altLang="zh-CN" sz="2200" dirty="0" smtClean="0"/>
              <a:t>U</a:t>
            </a:r>
            <a:r>
              <a:rPr lang="zh-CN" altLang="en-US" sz="2200" dirty="0" smtClean="0"/>
              <a:t>是当前上界估计值，</a:t>
            </a:r>
            <a:r>
              <a:rPr lang="en-US" altLang="zh-CN" sz="2200" dirty="0" err="1" smtClean="0"/>
              <a:t>ans</a:t>
            </a:r>
            <a:r>
              <a:rPr lang="zh-CN" altLang="en-US" sz="2200" dirty="0" smtClean="0"/>
              <a:t>是当前最小成本的答案结点。</a:t>
            </a:r>
            <a:endParaRPr lang="en-US" altLang="zh-CN" sz="2200" dirty="0" smtClean="0"/>
          </a:p>
          <a:p>
            <a:pPr marL="0" indent="0">
              <a:lnSpc>
                <a:spcPct val="120000"/>
              </a:lnSpc>
              <a:spcBef>
                <a:spcPts val="0"/>
              </a:spcBef>
              <a:buNone/>
            </a:pPr>
            <a:r>
              <a:rPr lang="en-US" altLang="zh-CN" sz="2200" dirty="0" smtClean="0"/>
              <a:t>//</a:t>
            </a:r>
            <a:r>
              <a:rPr lang="zh-CN" altLang="en-US" sz="2200" dirty="0" smtClean="0"/>
              <a:t>结点</a:t>
            </a:r>
            <a:r>
              <a:rPr lang="en-US" altLang="zh-CN" sz="2200" dirty="0" smtClean="0"/>
              <a:t>X</a:t>
            </a:r>
            <a:r>
              <a:rPr lang="zh-CN" altLang="en-US" sz="2200" dirty="0" smtClean="0"/>
              <a:t>满足</a:t>
            </a:r>
            <a:r>
              <a:rPr lang="en-US" altLang="zh-CN" sz="2200" dirty="0" smtClean="0"/>
              <a:t>ĉ(X</a:t>
            </a:r>
            <a:r>
              <a:rPr lang="en-US" altLang="zh-CN" sz="2200" dirty="0"/>
              <a:t>)≤c(X)≤u(X</a:t>
            </a:r>
            <a:r>
              <a:rPr lang="en-US" altLang="zh-CN" sz="2200" dirty="0" smtClean="0"/>
              <a:t>)</a:t>
            </a:r>
            <a:r>
              <a:rPr lang="zh-CN" altLang="en-US" sz="2200" dirty="0" smtClean="0"/>
              <a:t>；当</a:t>
            </a:r>
            <a:r>
              <a:rPr lang="en-US" altLang="zh-CN" sz="2200" dirty="0" smtClean="0"/>
              <a:t>X</a:t>
            </a:r>
            <a:r>
              <a:rPr lang="zh-CN" altLang="en-US" sz="2200" dirty="0" smtClean="0"/>
              <a:t>是答案节点时，</a:t>
            </a:r>
            <a:r>
              <a:rPr lang="en-US" altLang="zh-CN" sz="2200" dirty="0" smtClean="0"/>
              <a:t>cost(X</a:t>
            </a:r>
            <a:r>
              <a:rPr lang="en-US" altLang="zh-CN" sz="2200" dirty="0"/>
              <a:t>)</a:t>
            </a:r>
            <a:r>
              <a:rPr lang="zh-CN" altLang="en-US" sz="2200" dirty="0" smtClean="0"/>
              <a:t>表示根到</a:t>
            </a:r>
            <a:r>
              <a:rPr lang="en-US" altLang="zh-CN" sz="2200" dirty="0" smtClean="0"/>
              <a:t>X</a:t>
            </a:r>
            <a:r>
              <a:rPr lang="zh-CN" altLang="en-US" sz="2200" dirty="0" smtClean="0"/>
              <a:t>的</a:t>
            </a:r>
            <a:r>
              <a:rPr lang="zh-CN" altLang="en-US" sz="2200" dirty="0" smtClean="0">
                <a:latin typeface="幼圆" panose="02010509060101010101" pitchFamily="49" charset="-122"/>
              </a:rPr>
              <a:t>真实成本</a:t>
            </a:r>
            <a:r>
              <a:rPr lang="zh-CN" altLang="en-US" sz="2200" dirty="0" smtClean="0"/>
              <a:t>。 </a:t>
            </a:r>
            <a:endParaRPr lang="en-US" altLang="zh-CN" sz="2200" dirty="0" smtClean="0"/>
          </a:p>
          <a:p>
            <a:pPr marL="0" indent="0">
              <a:lnSpc>
                <a:spcPct val="120000"/>
              </a:lnSpc>
              <a:spcBef>
                <a:spcPts val="0"/>
              </a:spcBef>
              <a:buNone/>
            </a:pPr>
            <a:r>
              <a:rPr lang="en-US" altLang="zh-CN" sz="2200" dirty="0" smtClean="0"/>
              <a:t>   if ĉ(X)</a:t>
            </a:r>
            <a:r>
              <a:rPr lang="en-US" altLang="zh-CN" sz="2200" dirty="0" smtClean="0">
                <a:solidFill>
                  <a:srgbClr val="FF0000"/>
                </a:solidFill>
              </a:rPr>
              <a:t>≥</a:t>
            </a:r>
            <a:r>
              <a:rPr lang="en-US" altLang="zh-CN" sz="2200" dirty="0" smtClean="0"/>
              <a:t>U then return false </a:t>
            </a:r>
          </a:p>
          <a:p>
            <a:pPr marL="0" indent="0">
              <a:lnSpc>
                <a:spcPct val="120000"/>
              </a:lnSpc>
              <a:spcBef>
                <a:spcPts val="0"/>
              </a:spcBef>
              <a:buNone/>
            </a:pPr>
            <a:r>
              <a:rPr lang="en-US" altLang="zh-CN" sz="2200" dirty="0" smtClean="0"/>
              <a:t>   </a:t>
            </a:r>
            <a:r>
              <a:rPr lang="en-US" altLang="zh-CN" sz="2200" dirty="0" smtClean="0">
                <a:solidFill>
                  <a:srgbClr val="FF0000"/>
                </a:solidFill>
              </a:rPr>
              <a:t>if</a:t>
            </a:r>
            <a:r>
              <a:rPr lang="en-US" altLang="zh-CN" sz="2200" dirty="0" smtClean="0"/>
              <a:t> X</a:t>
            </a:r>
            <a:r>
              <a:rPr lang="zh-CN" altLang="en-US" sz="2200" dirty="0" smtClean="0"/>
              <a:t>是解结点</a:t>
            </a:r>
            <a:r>
              <a:rPr lang="en-US" altLang="zh-CN" sz="2200" dirty="0" smtClean="0"/>
              <a:t> and cost(X)&lt;U </a:t>
            </a:r>
          </a:p>
          <a:p>
            <a:pPr marL="0" indent="0">
              <a:lnSpc>
                <a:spcPct val="120000"/>
              </a:lnSpc>
              <a:spcBef>
                <a:spcPts val="0"/>
              </a:spcBef>
              <a:buNone/>
            </a:pPr>
            <a:r>
              <a:rPr lang="en-US" altLang="zh-CN" sz="2200" dirty="0" smtClean="0">
                <a:solidFill>
                  <a:srgbClr val="FF0000"/>
                </a:solidFill>
              </a:rPr>
              <a:t>        </a:t>
            </a:r>
            <a:r>
              <a:rPr lang="en-US" altLang="zh-CN" sz="2200" dirty="0" smtClean="0"/>
              <a:t>then </a:t>
            </a:r>
            <a:r>
              <a:rPr lang="en-US" altLang="zh-CN" sz="2200" dirty="0" err="1" smtClean="0">
                <a:solidFill>
                  <a:srgbClr val="FF0000"/>
                </a:solidFill>
              </a:rPr>
              <a:t>U←min</a:t>
            </a:r>
            <a:r>
              <a:rPr lang="en-US" altLang="zh-CN" sz="2200" dirty="0" smtClean="0">
                <a:solidFill>
                  <a:srgbClr val="FF0000"/>
                </a:solidFill>
              </a:rPr>
              <a:t>(cost(X), u(X)+</a:t>
            </a:r>
            <a:r>
              <a:rPr lang="el-GR" altLang="zh-CN" sz="2200" dirty="0" smtClean="0">
                <a:solidFill>
                  <a:srgbClr val="FF0000"/>
                </a:solidFill>
              </a:rPr>
              <a:t>ε</a:t>
            </a:r>
            <a:r>
              <a:rPr lang="en-US" altLang="zh-CN" sz="2200" dirty="0" smtClean="0">
                <a:solidFill>
                  <a:srgbClr val="FF0000"/>
                </a:solidFill>
              </a:rPr>
              <a:t>)</a:t>
            </a:r>
            <a:r>
              <a:rPr lang="en-US" altLang="zh-CN" sz="2200" dirty="0" smtClean="0"/>
              <a:t>; </a:t>
            </a:r>
            <a:r>
              <a:rPr lang="en-US" altLang="zh-CN" sz="2200" dirty="0" err="1" smtClean="0"/>
              <a:t>ans</a:t>
            </a:r>
            <a:r>
              <a:rPr lang="en-US" altLang="zh-CN" sz="2200" dirty="0" err="1"/>
              <a:t>←</a:t>
            </a:r>
            <a:r>
              <a:rPr lang="en-US" altLang="zh-CN" sz="2200" dirty="0" err="1" smtClean="0"/>
              <a:t>X</a:t>
            </a:r>
            <a:r>
              <a:rPr lang="en-US" altLang="zh-CN" sz="2200" dirty="0"/>
              <a:t> </a:t>
            </a:r>
            <a:endParaRPr lang="en-US" altLang="zh-CN" sz="2200" dirty="0" smtClean="0"/>
          </a:p>
          <a:p>
            <a:pPr marL="0" indent="0">
              <a:lnSpc>
                <a:spcPct val="120000"/>
              </a:lnSpc>
              <a:spcBef>
                <a:spcPts val="0"/>
              </a:spcBef>
              <a:buNone/>
            </a:pPr>
            <a:r>
              <a:rPr lang="en-US" altLang="zh-CN" sz="2200" dirty="0">
                <a:solidFill>
                  <a:srgbClr val="FF0000"/>
                </a:solidFill>
              </a:rPr>
              <a:t> </a:t>
            </a:r>
            <a:r>
              <a:rPr lang="en-US" altLang="zh-CN" sz="2200" dirty="0" smtClean="0">
                <a:solidFill>
                  <a:srgbClr val="FF0000"/>
                </a:solidFill>
              </a:rPr>
              <a:t>       </a:t>
            </a:r>
            <a:r>
              <a:rPr lang="en-US" altLang="zh-CN" sz="2200" dirty="0" smtClean="0"/>
              <a:t>else  if u(X</a:t>
            </a:r>
            <a:r>
              <a:rPr lang="en-US" altLang="zh-CN" sz="2200" dirty="0"/>
              <a:t>)+</a:t>
            </a:r>
            <a:r>
              <a:rPr lang="el-GR" altLang="zh-CN" sz="2200" dirty="0"/>
              <a:t>ε</a:t>
            </a:r>
            <a:r>
              <a:rPr lang="en-US" altLang="zh-CN" sz="2200" dirty="0" smtClean="0"/>
              <a:t>&lt;U</a:t>
            </a:r>
            <a:r>
              <a:rPr lang="zh-CN" altLang="en-US" sz="2200" dirty="0" smtClean="0"/>
              <a:t> </a:t>
            </a:r>
            <a:r>
              <a:rPr lang="en-US" altLang="zh-CN" sz="2200" dirty="0" smtClean="0"/>
              <a:t>then </a:t>
            </a:r>
            <a:r>
              <a:rPr lang="en-US" altLang="zh-CN" sz="2200" dirty="0" err="1" smtClean="0"/>
              <a:t>U←</a:t>
            </a:r>
            <a:r>
              <a:rPr lang="en-US" altLang="zh-CN" sz="2200" dirty="0" err="1"/>
              <a:t>u</a:t>
            </a:r>
            <a:r>
              <a:rPr lang="en-US" altLang="zh-CN" sz="2200" dirty="0"/>
              <a:t>(X)+</a:t>
            </a:r>
            <a:r>
              <a:rPr lang="el-GR" altLang="zh-CN" sz="2200" dirty="0" smtClean="0"/>
              <a:t>ε</a:t>
            </a:r>
            <a:r>
              <a:rPr lang="en-US" altLang="zh-CN" sz="2200" dirty="0" smtClean="0"/>
              <a:t> endif  </a:t>
            </a:r>
          </a:p>
          <a:p>
            <a:pPr marL="0" indent="0">
              <a:lnSpc>
                <a:spcPct val="120000"/>
              </a:lnSpc>
              <a:spcBef>
                <a:spcPts val="0"/>
              </a:spcBef>
              <a:buNone/>
            </a:pPr>
            <a:r>
              <a:rPr lang="en-US" altLang="zh-CN" sz="2200" dirty="0">
                <a:solidFill>
                  <a:srgbClr val="FF0000"/>
                </a:solidFill>
              </a:rPr>
              <a:t> </a:t>
            </a:r>
            <a:r>
              <a:rPr lang="en-US" altLang="zh-CN" sz="2200" dirty="0" smtClean="0">
                <a:solidFill>
                  <a:srgbClr val="FF0000"/>
                </a:solidFill>
              </a:rPr>
              <a:t>  endif</a:t>
            </a:r>
            <a:endParaRPr lang="en-US" altLang="zh-CN" sz="2200" dirty="0">
              <a:solidFill>
                <a:srgbClr val="FF0000"/>
              </a:solidFill>
            </a:endParaRPr>
          </a:p>
          <a:p>
            <a:pPr marL="0" indent="0">
              <a:lnSpc>
                <a:spcPct val="120000"/>
              </a:lnSpc>
              <a:spcBef>
                <a:spcPts val="0"/>
              </a:spcBef>
              <a:buNone/>
            </a:pPr>
            <a:r>
              <a:rPr lang="en-US" altLang="zh-CN" sz="2200" dirty="0" smtClean="0"/>
              <a:t>   return true </a:t>
            </a:r>
          </a:p>
          <a:p>
            <a:pPr marL="0" indent="0">
              <a:lnSpc>
                <a:spcPct val="120000"/>
              </a:lnSpc>
              <a:spcBef>
                <a:spcPts val="0"/>
              </a:spcBef>
              <a:buNone/>
            </a:pPr>
            <a:r>
              <a:rPr lang="en-US" altLang="zh-CN" sz="2200" dirty="0" smtClean="0"/>
              <a:t>end UB</a:t>
            </a:r>
            <a:endParaRPr lang="en-US" altLang="zh-CN" sz="2400" dirty="0" smtClean="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a:p>
        </p:txBody>
      </p:sp>
      <p:sp>
        <p:nvSpPr>
          <p:cNvPr id="6" name="内容占位符 2"/>
          <p:cNvSpPr txBox="1">
            <a:spLocks/>
          </p:cNvSpPr>
          <p:nvPr/>
        </p:nvSpPr>
        <p:spPr>
          <a:xfrm>
            <a:off x="515380" y="1407165"/>
            <a:ext cx="10731624" cy="564560"/>
          </a:xfrm>
          <a:prstGeom prst="rect">
            <a:avLst/>
          </a:prstGeom>
          <a:solidFill>
            <a:schemeClr val="accent1">
              <a:lumMod val="20000"/>
              <a:lumOff val="80000"/>
            </a:schemeClr>
          </a:solidFill>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zh-CN" altLang="en-US" sz="2400" dirty="0" smtClean="0"/>
              <a:t>一个足够小的正常数</a:t>
            </a:r>
            <a:r>
              <a:rPr lang="el-GR" altLang="zh-CN" sz="2400" dirty="0" smtClean="0"/>
              <a:t>ε</a:t>
            </a:r>
            <a:r>
              <a:rPr lang="zh-CN" altLang="en-US" sz="2400" dirty="0" smtClean="0"/>
              <a:t>：</a:t>
            </a:r>
            <a:r>
              <a:rPr lang="zh-CN" altLang="el-GR" sz="2400" dirty="0" smtClean="0"/>
              <a:t>对任意结点</a:t>
            </a:r>
            <a:r>
              <a:rPr lang="el-GR" altLang="zh-CN" sz="2400" dirty="0" smtClean="0"/>
              <a:t>X</a:t>
            </a:r>
            <a:r>
              <a:rPr lang="en-US" altLang="zh-CN" sz="2400" dirty="0" smtClean="0"/>
              <a:t>,</a:t>
            </a:r>
            <a:r>
              <a:rPr lang="el-GR" altLang="zh-CN" sz="2400" dirty="0" smtClean="0"/>
              <a:t>Y</a:t>
            </a:r>
            <a:r>
              <a:rPr lang="zh-CN" altLang="el-GR" sz="2400" dirty="0" smtClean="0"/>
              <a:t>，如果</a:t>
            </a:r>
            <a:r>
              <a:rPr lang="en-US" altLang="zh-CN" sz="2400" dirty="0" smtClean="0"/>
              <a:t>u(X)&lt;u(Y)</a:t>
            </a:r>
            <a:r>
              <a:rPr lang="zh-CN" altLang="en-US" sz="2400" dirty="0" smtClean="0"/>
              <a:t>，</a:t>
            </a:r>
            <a:r>
              <a:rPr lang="en-US" altLang="zh-CN" sz="2400" dirty="0" smtClean="0"/>
              <a:t>u(X)&lt;u(X)+</a:t>
            </a:r>
            <a:r>
              <a:rPr lang="el-GR" altLang="zh-CN" sz="2400" dirty="0" smtClean="0"/>
              <a:t>ε</a:t>
            </a:r>
            <a:r>
              <a:rPr lang="en-US" altLang="zh-CN" sz="2400" dirty="0" smtClean="0"/>
              <a:t>&lt;u(Y)</a:t>
            </a:r>
          </a:p>
        </p:txBody>
      </p:sp>
      <p:sp>
        <p:nvSpPr>
          <p:cNvPr id="7"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7659130" y="3356992"/>
            <a:ext cx="3068860" cy="982230"/>
          </a:xfrm>
          <a:prstGeom prst="wedgeRoundRectCallout">
            <a:avLst>
              <a:gd name="adj1" fmla="val -66219"/>
              <a:gd name="adj2" fmla="val -27106"/>
              <a:gd name="adj3" fmla="val 16667"/>
            </a:avLst>
          </a:prstGeom>
          <a:noFill/>
          <a:ln w="1270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界定</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杀死，</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否则探查是否能够更改</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值</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8" name="Rectangle 7"/>
          <p:cNvSpPr>
            <a:spLocks noChangeArrowheads="1"/>
          </p:cNvSpPr>
          <p:nvPr/>
        </p:nvSpPr>
        <p:spPr bwMode="auto">
          <a:xfrm>
            <a:off x="911496" y="3717032"/>
            <a:ext cx="6336632" cy="1584176"/>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 name="AutoShape 7">
            <a:extLst>
              <a:ext uri="{FF2B5EF4-FFF2-40B4-BE49-F238E27FC236}">
                <a16:creationId xmlns:a16="http://schemas.microsoft.com/office/drawing/2014/main" id="{9FB3EACF-FA89-4CAF-9494-4DE6B8CCAE67}"/>
              </a:ext>
            </a:extLst>
          </p:cNvPr>
          <p:cNvSpPr>
            <a:spLocks noChangeArrowheads="1"/>
          </p:cNvSpPr>
          <p:nvPr/>
        </p:nvSpPr>
        <p:spPr bwMode="auto">
          <a:xfrm>
            <a:off x="3731475" y="5658888"/>
            <a:ext cx="7407517" cy="546710"/>
          </a:xfrm>
          <a:prstGeom prst="wedgeRectCallout">
            <a:avLst>
              <a:gd name="adj1" fmla="val -25089"/>
              <a:gd name="adj2" fmla="val -48776"/>
            </a:avLst>
          </a:prstGeom>
          <a:noFill/>
          <a:ln w="9525">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en-US" altLang="zh-CN" sz="2400" b="0" dirty="0" err="1" smtClean="0">
                <a:solidFill>
                  <a:srgbClr val="FF0000"/>
                </a:solidFill>
                <a:ea typeface="幼圆" panose="02010509060101010101" pitchFamily="49" charset="-122"/>
                <a:cs typeface="Arial" panose="020B0604020202020204" pitchFamily="34" charset="0"/>
              </a:rPr>
              <a:t>U</a:t>
            </a:r>
            <a:r>
              <a:rPr lang="en-US" altLang="zh-CN" sz="2400" b="0" dirty="0" err="1">
                <a:solidFill>
                  <a:srgbClr val="FF0000"/>
                </a:solidFill>
                <a:ea typeface="幼圆" panose="02010509060101010101" pitchFamily="49" charset="-122"/>
                <a:cs typeface="Arial" panose="020B0604020202020204" pitchFamily="34" charset="0"/>
              </a:rPr>
              <a:t>←min</a:t>
            </a:r>
            <a:r>
              <a:rPr lang="en-US" altLang="zh-CN" sz="2400" b="0" dirty="0">
                <a:solidFill>
                  <a:srgbClr val="FF0000"/>
                </a:solidFill>
                <a:ea typeface="幼圆" panose="02010509060101010101" pitchFamily="49" charset="-122"/>
                <a:cs typeface="Arial" panose="020B0604020202020204" pitchFamily="34" charset="0"/>
              </a:rPr>
              <a:t>(cost(X), u(X)+</a:t>
            </a:r>
            <a:r>
              <a:rPr lang="el-GR" altLang="zh-CN" sz="2400" b="0" dirty="0">
                <a:solidFill>
                  <a:srgbClr val="FF0000"/>
                </a:solidFill>
                <a:ea typeface="幼圆" panose="02010509060101010101" pitchFamily="49" charset="-122"/>
                <a:cs typeface="Arial" panose="020B0604020202020204" pitchFamily="34" charset="0"/>
              </a:rPr>
              <a:t>ε</a:t>
            </a:r>
            <a:r>
              <a:rPr lang="en-US" altLang="zh-CN" sz="2400" b="0" dirty="0" smtClean="0">
                <a:solidFill>
                  <a:srgbClr val="FF0000"/>
                </a:solidFill>
                <a:ea typeface="幼圆" panose="02010509060101010101" pitchFamily="49" charset="-122"/>
                <a:cs typeface="Arial" panose="020B0604020202020204" pitchFamily="34" charset="0"/>
              </a:rPr>
              <a:t>) </a:t>
            </a:r>
            <a:r>
              <a:rPr lang="zh-CN" altLang="en-US" sz="2400" b="0" dirty="0" smtClean="0">
                <a:solidFill>
                  <a:srgbClr val="FF0000"/>
                </a:solidFill>
                <a:ea typeface="幼圆" panose="02010509060101010101" pitchFamily="49" charset="-122"/>
                <a:cs typeface="Arial" panose="020B0604020202020204" pitchFamily="34" charset="0"/>
              </a:rPr>
              <a:t>较 </a:t>
            </a:r>
            <a:r>
              <a:rPr lang="en-US" altLang="zh-CN" sz="2400" b="0" dirty="0" err="1" smtClean="0">
                <a:solidFill>
                  <a:srgbClr val="FF0000"/>
                </a:solidFill>
                <a:ea typeface="幼圆" panose="02010509060101010101" pitchFamily="49" charset="-122"/>
                <a:cs typeface="Arial" panose="020B0604020202020204" pitchFamily="34" charset="0"/>
              </a:rPr>
              <a:t>U←cost</a:t>
            </a:r>
            <a:r>
              <a:rPr lang="en-US" altLang="zh-CN" sz="2400" b="0" dirty="0" smtClean="0">
                <a:solidFill>
                  <a:srgbClr val="FF0000"/>
                </a:solidFill>
                <a:ea typeface="幼圆" panose="02010509060101010101" pitchFamily="49" charset="-122"/>
                <a:cs typeface="Arial" panose="020B0604020202020204" pitchFamily="34" charset="0"/>
              </a:rPr>
              <a:t>(X) </a:t>
            </a:r>
            <a:r>
              <a:rPr lang="zh-CN" altLang="en-US" sz="2400" b="0" dirty="0" smtClean="0">
                <a:solidFill>
                  <a:srgbClr val="FF0000"/>
                </a:solidFill>
                <a:ea typeface="幼圆" panose="02010509060101010101" pitchFamily="49" charset="-122"/>
                <a:cs typeface="Arial" panose="020B0604020202020204" pitchFamily="34" charset="0"/>
              </a:rPr>
              <a:t>更能提高剪枝</a:t>
            </a:r>
            <a:endParaRPr lang="en-US" altLang="zh-CN" sz="2400" b="0" dirty="0">
              <a:solidFill>
                <a:srgbClr val="FF0000"/>
              </a:solidFill>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83772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方法适用的问题特点</a:t>
            </a:r>
          </a:p>
        </p:txBody>
      </p:sp>
      <p:sp>
        <p:nvSpPr>
          <p:cNvPr id="3" name="内容占位符 2"/>
          <p:cNvSpPr>
            <a:spLocks noGrp="1"/>
          </p:cNvSpPr>
          <p:nvPr>
            <p:ph idx="1"/>
          </p:nvPr>
        </p:nvSpPr>
        <p:spPr/>
        <p:txBody>
          <a:bodyPr>
            <a:normAutofit/>
          </a:bodyPr>
          <a:lstStyle/>
          <a:p>
            <a:r>
              <a:rPr lang="zh-CN" altLang="en-US" dirty="0"/>
              <a:t>与回溯法类似，分支限界法同样适用于求解组合数较大的问题，特别是组合优化问题</a:t>
            </a:r>
            <a:r>
              <a:rPr lang="en-US" altLang="zh-CN" dirty="0"/>
              <a:t>(</a:t>
            </a:r>
            <a:r>
              <a:rPr lang="zh-CN" altLang="en-US" dirty="0">
                <a:solidFill>
                  <a:srgbClr val="FF0000"/>
                </a:solidFill>
              </a:rPr>
              <a:t>求最优解</a:t>
            </a:r>
            <a:r>
              <a:rPr lang="en-US" altLang="zh-CN" dirty="0"/>
              <a:t>)</a:t>
            </a:r>
            <a:r>
              <a:rPr lang="zh-CN" altLang="en-US" dirty="0"/>
              <a:t>。</a:t>
            </a:r>
            <a:endParaRPr lang="en-US" altLang="zh-CN" dirty="0"/>
          </a:p>
          <a:p>
            <a:r>
              <a:rPr lang="zh-CN" altLang="en-US" dirty="0"/>
              <a:t>分支限界法中，</a:t>
            </a:r>
            <a:r>
              <a:rPr kumimoji="1" lang="zh-CN" altLang="en-US" dirty="0" smtClean="0"/>
              <a:t>解向量的表达</a:t>
            </a:r>
            <a:r>
              <a:rPr kumimoji="1" lang="zh-CN" altLang="en-US" dirty="0"/>
              <a:t>、显示约束条件、隐式约束条件、解空间和解空间树等概念均与回溯法相同</a:t>
            </a:r>
            <a:endParaRPr kumimoji="1" lang="en-US" altLang="zh-CN" dirty="0"/>
          </a:p>
          <a:p>
            <a:r>
              <a:rPr kumimoji="1" lang="zh-CN" altLang="en-US" dirty="0"/>
              <a:t>两者主要区别在于</a:t>
            </a:r>
            <a:r>
              <a:rPr kumimoji="1" lang="en-US" altLang="zh-CN" dirty="0" smtClean="0"/>
              <a:t>E-</a:t>
            </a:r>
            <a:r>
              <a:rPr kumimoji="1" lang="zh-CN" altLang="en-US" dirty="0" smtClean="0"/>
              <a:t>结点</a:t>
            </a:r>
            <a:r>
              <a:rPr kumimoji="1" lang="en-US" altLang="zh-CN" dirty="0" smtClean="0"/>
              <a:t>(</a:t>
            </a:r>
            <a:r>
              <a:rPr kumimoji="1" lang="zh-CN" altLang="en-US" dirty="0"/>
              <a:t>即</a:t>
            </a:r>
            <a:r>
              <a:rPr kumimoji="1" lang="zh-CN" altLang="en-US" dirty="0" smtClean="0"/>
              <a:t>扩展结点</a:t>
            </a:r>
            <a:r>
              <a:rPr kumimoji="1" lang="en-US" altLang="zh-CN" dirty="0" smtClean="0"/>
              <a:t>)</a:t>
            </a:r>
            <a:r>
              <a:rPr kumimoji="1" lang="zh-CN" altLang="en-US" dirty="0"/>
              <a:t>处理方式不同</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a:t>
            </a:fld>
            <a:endParaRPr lang="en-US" altLang="zh-CN"/>
          </a:p>
        </p:txBody>
      </p:sp>
      <p:sp>
        <p:nvSpPr>
          <p:cNvPr id="5" name="TextBox 53"/>
          <p:cNvSpPr txBox="1"/>
          <p:nvPr/>
        </p:nvSpPr>
        <p:spPr>
          <a:xfrm>
            <a:off x="4367808" y="4941168"/>
            <a:ext cx="6912768" cy="830997"/>
          </a:xfrm>
          <a:prstGeom prst="rect">
            <a:avLst/>
          </a:prstGeom>
          <a:noFill/>
        </p:spPr>
        <p:txBody>
          <a:bodyPr wrap="square">
            <a:spAutoFit/>
          </a:bodyPr>
          <a:lstStyle/>
          <a:p>
            <a:pPr algn="r">
              <a:defRPr/>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清华大学出版社出版的屈婉</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玲等</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编著的</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算法设计与分析</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中认为：“分支限界是回溯算法的变种”</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1741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3888" y="182962"/>
            <a:ext cx="5711646" cy="1325563"/>
          </a:xfrm>
        </p:spPr>
        <p:txBody>
          <a:bodyPr/>
          <a:lstStyle/>
          <a:p>
            <a:r>
              <a:rPr lang="zh-CN" altLang="en-US" dirty="0"/>
              <a:t>区别函数</a:t>
            </a:r>
            <a:r>
              <a:rPr lang="en-US" altLang="zh-CN" dirty="0" err="1" smtClean="0"/>
              <a:t>cost,ĉ,c</a:t>
            </a:r>
            <a:r>
              <a:rPr lang="zh-CN" altLang="en-US" dirty="0"/>
              <a:t>和</a:t>
            </a:r>
            <a:r>
              <a:rPr lang="en-US" altLang="zh-CN" dirty="0" smtClean="0"/>
              <a:t>u</a:t>
            </a:r>
            <a:endParaRPr lang="zh-CN" altLang="en-US" dirty="0"/>
          </a:p>
        </p:txBody>
      </p:sp>
      <p:sp>
        <p:nvSpPr>
          <p:cNvPr id="4" name="灯片编号占位符 3"/>
          <p:cNvSpPr>
            <a:spLocks noGrp="1"/>
          </p:cNvSpPr>
          <p:nvPr>
            <p:ph type="sldNum" sz="quarter" idx="12"/>
          </p:nvPr>
        </p:nvSpPr>
        <p:spPr>
          <a:xfrm>
            <a:off x="8616280" y="6381328"/>
            <a:ext cx="2743200" cy="365125"/>
          </a:xfrm>
        </p:spPr>
        <p:txBody>
          <a:bodyPr/>
          <a:lstStyle/>
          <a:p>
            <a:pPr>
              <a:defRPr/>
            </a:pPr>
            <a:fld id="{D04713B0-7EE7-420A-BB22-6F99F562E080}" type="slidenum">
              <a:rPr lang="en-US" altLang="zh-CN" smtClean="0"/>
              <a:pPr>
                <a:defRPr/>
              </a:pPr>
              <a:t>40</a:t>
            </a:fld>
            <a:endParaRPr lang="en-US" altLang="zh-CN"/>
          </a:p>
        </p:txBody>
      </p:sp>
      <p:sp>
        <p:nvSpPr>
          <p:cNvPr id="54" name="Rectangle 55"/>
          <p:cNvSpPr txBox="1">
            <a:spLocks noChangeArrowheads="1"/>
          </p:cNvSpPr>
          <p:nvPr/>
        </p:nvSpPr>
        <p:spPr>
          <a:xfrm>
            <a:off x="578807" y="1314162"/>
            <a:ext cx="6453297" cy="320378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altLang="zh-CN" sz="2400" dirty="0" smtClean="0"/>
              <a:t>cost(X)</a:t>
            </a:r>
            <a:r>
              <a:rPr lang="zh-CN" altLang="en-US" sz="2400" dirty="0" smtClean="0"/>
              <a:t>：</a:t>
            </a:r>
            <a:r>
              <a:rPr lang="zh-CN" altLang="en-US" sz="2400" dirty="0" smtClean="0">
                <a:latin typeface="Arial" charset="0"/>
              </a:rPr>
              <a:t>根</a:t>
            </a:r>
            <a:r>
              <a:rPr lang="zh-CN" altLang="en-US" sz="2400" dirty="0">
                <a:latin typeface="Arial" charset="0"/>
              </a:rPr>
              <a:t>到答案结点</a:t>
            </a:r>
            <a:r>
              <a:rPr lang="en-US" altLang="zh-CN" sz="2400" dirty="0" smtClean="0">
                <a:latin typeface="Arial" charset="0"/>
              </a:rPr>
              <a:t>X</a:t>
            </a:r>
            <a:r>
              <a:rPr lang="zh-CN" altLang="en-US" sz="2400" dirty="0">
                <a:latin typeface="Arial" charset="0"/>
              </a:rPr>
              <a:t>的真实</a:t>
            </a:r>
            <a:r>
              <a:rPr lang="zh-CN" altLang="en-US" sz="2400" dirty="0" smtClean="0">
                <a:latin typeface="Arial" charset="0"/>
              </a:rPr>
              <a:t>成本</a:t>
            </a:r>
            <a:endParaRPr lang="en-US" altLang="zh-CN" sz="2400" dirty="0" smtClean="0">
              <a:latin typeface="Arial" charset="0"/>
            </a:endParaRPr>
          </a:p>
          <a:p>
            <a:pPr>
              <a:lnSpc>
                <a:spcPct val="120000"/>
              </a:lnSpc>
              <a:spcBef>
                <a:spcPts val="0"/>
              </a:spcBef>
            </a:pPr>
            <a:r>
              <a:rPr lang="en-US" altLang="zh-CN" sz="2400" dirty="0" smtClean="0">
                <a:latin typeface="Arial" charset="0"/>
              </a:rPr>
              <a:t>c(X)</a:t>
            </a:r>
            <a:r>
              <a:rPr lang="zh-CN" altLang="en-US" sz="2400" dirty="0" smtClean="0">
                <a:latin typeface="Arial" charset="0"/>
              </a:rPr>
              <a:t>：子树</a:t>
            </a:r>
            <a:r>
              <a:rPr lang="en-US" altLang="zh-CN" sz="2400" dirty="0" smtClean="0">
                <a:latin typeface="Arial" charset="0"/>
              </a:rPr>
              <a:t>X</a:t>
            </a:r>
            <a:r>
              <a:rPr lang="zh-CN" altLang="en-US" sz="2400" dirty="0" smtClean="0">
                <a:latin typeface="Arial" charset="0"/>
              </a:rPr>
              <a:t>中所有答案结点的最小成本值，即最小</a:t>
            </a:r>
            <a:r>
              <a:rPr lang="en-US" altLang="zh-CN" sz="2400" dirty="0" smtClean="0">
                <a:latin typeface="Arial" charset="0"/>
              </a:rPr>
              <a:t>cost</a:t>
            </a:r>
            <a:r>
              <a:rPr lang="zh-CN" altLang="en-US" sz="2400" dirty="0" smtClean="0">
                <a:latin typeface="Arial" charset="0"/>
              </a:rPr>
              <a:t>值</a:t>
            </a:r>
            <a:endParaRPr lang="en-US" altLang="zh-CN" sz="2400" dirty="0" smtClean="0">
              <a:latin typeface="Arial" charset="0"/>
            </a:endParaRPr>
          </a:p>
          <a:p>
            <a:pPr>
              <a:lnSpc>
                <a:spcPct val="120000"/>
              </a:lnSpc>
              <a:spcBef>
                <a:spcPts val="0"/>
              </a:spcBef>
            </a:pPr>
            <a:r>
              <a:rPr lang="en-US" altLang="zh-CN" sz="2400" dirty="0" smtClean="0"/>
              <a:t>ĉ(X)</a:t>
            </a:r>
            <a:r>
              <a:rPr lang="zh-CN" altLang="en-US" sz="2400" dirty="0" smtClean="0"/>
              <a:t>和</a:t>
            </a:r>
            <a:r>
              <a:rPr lang="en-US" altLang="zh-CN" sz="2400" dirty="0"/>
              <a:t>u(X</a:t>
            </a:r>
            <a:r>
              <a:rPr lang="en-US" altLang="zh-CN" sz="2400" dirty="0" smtClean="0"/>
              <a:t>)</a:t>
            </a:r>
            <a:r>
              <a:rPr lang="zh-CN" altLang="en-US" sz="2400" dirty="0" smtClean="0"/>
              <a:t>：</a:t>
            </a:r>
            <a:r>
              <a:rPr lang="zh-CN" altLang="en-US" sz="2400" dirty="0" smtClean="0">
                <a:latin typeface="Arial" charset="0"/>
              </a:rPr>
              <a:t>对子树</a:t>
            </a:r>
            <a:r>
              <a:rPr lang="en-US" altLang="zh-CN" sz="2400" dirty="0" smtClean="0">
                <a:latin typeface="Arial" charset="0"/>
              </a:rPr>
              <a:t>X</a:t>
            </a:r>
            <a:r>
              <a:rPr lang="zh-CN" altLang="en-US" sz="2400" dirty="0" smtClean="0">
                <a:latin typeface="Arial" charset="0"/>
              </a:rPr>
              <a:t>的</a:t>
            </a:r>
            <a:r>
              <a:rPr lang="en-US" altLang="zh-CN" sz="2400" dirty="0" smtClean="0">
                <a:latin typeface="Arial" charset="0"/>
              </a:rPr>
              <a:t>c</a:t>
            </a:r>
            <a:r>
              <a:rPr lang="zh-CN" altLang="en-US" sz="2400" dirty="0" smtClean="0">
                <a:latin typeface="Arial" charset="0"/>
              </a:rPr>
              <a:t>值估计，满足</a:t>
            </a:r>
            <a:r>
              <a:rPr lang="en-US" altLang="zh-CN" sz="2400" dirty="0" smtClean="0"/>
              <a:t>ĉ(X)</a:t>
            </a:r>
            <a:r>
              <a:rPr lang="en-US" altLang="en-US" sz="2400" dirty="0" smtClean="0"/>
              <a:t>≤</a:t>
            </a:r>
            <a:r>
              <a:rPr lang="en-US" altLang="zh-CN" sz="2400" dirty="0" smtClean="0">
                <a:latin typeface="Arial" charset="0"/>
              </a:rPr>
              <a:t>c(X)</a:t>
            </a:r>
            <a:r>
              <a:rPr lang="en-US" altLang="en-US" sz="2400" dirty="0" smtClean="0"/>
              <a:t>≤</a:t>
            </a:r>
            <a:r>
              <a:rPr lang="en-US" altLang="en-US" sz="2400" dirty="0">
                <a:latin typeface="Arial" charset="0"/>
              </a:rPr>
              <a:t>u</a:t>
            </a:r>
            <a:r>
              <a:rPr lang="en-US" altLang="zh-CN" sz="2400" dirty="0">
                <a:latin typeface="Arial" charset="0"/>
              </a:rPr>
              <a:t>(X</a:t>
            </a:r>
            <a:r>
              <a:rPr lang="en-US" altLang="zh-CN" sz="2400" dirty="0" smtClean="0">
                <a:latin typeface="Arial" charset="0"/>
              </a:rPr>
              <a:t>)</a:t>
            </a:r>
          </a:p>
          <a:p>
            <a:pPr marL="0" indent="0">
              <a:lnSpc>
                <a:spcPct val="80000"/>
              </a:lnSpc>
              <a:buNone/>
            </a:pPr>
            <a:endParaRPr lang="en-US" altLang="zh-CN" sz="2400" dirty="0" smtClean="0">
              <a:latin typeface="Arial" charset="0"/>
            </a:endParaRPr>
          </a:p>
        </p:txBody>
      </p:sp>
      <p:sp>
        <p:nvSpPr>
          <p:cNvPr id="65" name="AutoShape 7">
            <a:extLst>
              <a:ext uri="{FF2B5EF4-FFF2-40B4-BE49-F238E27FC236}">
                <a16:creationId xmlns:a16="http://schemas.microsoft.com/office/drawing/2014/main" id="{9FB3EACF-FA89-4CAF-9494-4DE6B8CCAE67}"/>
              </a:ext>
            </a:extLst>
          </p:cNvPr>
          <p:cNvSpPr>
            <a:spLocks noChangeArrowheads="1"/>
          </p:cNvSpPr>
          <p:nvPr/>
        </p:nvSpPr>
        <p:spPr bwMode="auto">
          <a:xfrm>
            <a:off x="6935145" y="1285410"/>
            <a:ext cx="4518108" cy="527722"/>
          </a:xfrm>
          <a:prstGeom prst="wedgeRectCallout">
            <a:avLst>
              <a:gd name="adj1" fmla="val 28509"/>
              <a:gd name="adj2" fmla="val 50540"/>
            </a:avLst>
          </a:prstGeom>
          <a:noFill/>
          <a:ln w="12700">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smtClean="0">
                <a:solidFill>
                  <a:srgbClr val="FF0000"/>
                </a:solidFill>
                <a:ea typeface="幼圆" panose="02010509060101010101" pitchFamily="49" charset="-122"/>
                <a:cs typeface="Arial" panose="020B0604020202020204" pitchFamily="34" charset="0"/>
              </a:rPr>
              <a:t>设当前每个结点都满足约束条件</a:t>
            </a:r>
            <a:endParaRPr lang="en-US" altLang="zh-CN" sz="2400" b="0" dirty="0" smtClean="0">
              <a:solidFill>
                <a:srgbClr val="FF0000"/>
              </a:solidFill>
              <a:ea typeface="幼圆" panose="02010509060101010101" pitchFamily="49" charset="-122"/>
              <a:cs typeface="Arial" panose="020B0604020202020204" pitchFamily="34" charset="0"/>
            </a:endParaRPr>
          </a:p>
          <a:p>
            <a:pPr eaLnBrk="1" hangingPunct="1">
              <a:lnSpc>
                <a:spcPct val="110000"/>
              </a:lnSpc>
              <a:spcBef>
                <a:spcPct val="0"/>
              </a:spcBef>
              <a:buClrTx/>
              <a:buSzTx/>
              <a:buFontTx/>
              <a:buNone/>
            </a:pPr>
            <a:endParaRPr lang="en-US" altLang="zh-CN" sz="2400" b="0" dirty="0">
              <a:solidFill>
                <a:srgbClr val="FF0000"/>
              </a:solidFill>
              <a:ea typeface="幼圆" panose="02010509060101010101" pitchFamily="49" charset="-122"/>
              <a:cs typeface="Arial" panose="020B0604020202020204" pitchFamily="34" charset="0"/>
            </a:endParaRPr>
          </a:p>
        </p:txBody>
      </p:sp>
      <p:grpSp>
        <p:nvGrpSpPr>
          <p:cNvPr id="95" name="组合 94"/>
          <p:cNvGrpSpPr/>
          <p:nvPr/>
        </p:nvGrpSpPr>
        <p:grpSpPr>
          <a:xfrm>
            <a:off x="7628384" y="2040985"/>
            <a:ext cx="3819436" cy="3510364"/>
            <a:chOff x="7423654" y="1891102"/>
            <a:chExt cx="3819436" cy="3510364"/>
          </a:xfrm>
        </p:grpSpPr>
        <p:sp>
          <p:nvSpPr>
            <p:cNvPr id="6" name="Oval 6">
              <a:extLst>
                <a:ext uri="{FF2B5EF4-FFF2-40B4-BE49-F238E27FC236}">
                  <a16:creationId xmlns:a16="http://schemas.microsoft.com/office/drawing/2014/main" id="{2A21534D-F568-4E75-B791-EF18A6E1B1D3}"/>
                </a:ext>
              </a:extLst>
            </p:cNvPr>
            <p:cNvSpPr>
              <a:spLocks noChangeArrowheads="1"/>
            </p:cNvSpPr>
            <p:nvPr/>
          </p:nvSpPr>
          <p:spPr bwMode="auto">
            <a:xfrm>
              <a:off x="9421573" y="1891102"/>
              <a:ext cx="442984" cy="411967"/>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a:cs typeface="Arial" panose="020B0604020202020204" pitchFamily="34" charset="0"/>
                </a:rPr>
                <a:t>1</a:t>
              </a:r>
            </a:p>
          </p:txBody>
        </p:sp>
        <p:sp>
          <p:nvSpPr>
            <p:cNvPr id="27" name="Oval 82">
              <a:extLst>
                <a:ext uri="{FF2B5EF4-FFF2-40B4-BE49-F238E27FC236}">
                  <a16:creationId xmlns:a16="http://schemas.microsoft.com/office/drawing/2014/main" id="{12756538-9255-4C89-915B-C1688B9ECEA8}"/>
                </a:ext>
              </a:extLst>
            </p:cNvPr>
            <p:cNvSpPr>
              <a:spLocks noChangeArrowheads="1"/>
            </p:cNvSpPr>
            <p:nvPr/>
          </p:nvSpPr>
          <p:spPr bwMode="auto">
            <a:xfrm>
              <a:off x="9035984" y="2827672"/>
              <a:ext cx="420052" cy="411501"/>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2</a:t>
              </a:r>
              <a:endParaRPr kumimoji="1" lang="en-US" altLang="zh-CN" sz="2400" b="0" dirty="0">
                <a:cs typeface="Arial" panose="020B0604020202020204" pitchFamily="34" charset="0"/>
              </a:endParaRPr>
            </a:p>
          </p:txBody>
        </p:sp>
        <p:sp>
          <p:nvSpPr>
            <p:cNvPr id="35" name="Oval 90">
              <a:extLst>
                <a:ext uri="{FF2B5EF4-FFF2-40B4-BE49-F238E27FC236}">
                  <a16:creationId xmlns:a16="http://schemas.microsoft.com/office/drawing/2014/main" id="{58E0294A-AA81-45A2-8BF6-D14F0BF402CD}"/>
                </a:ext>
              </a:extLst>
            </p:cNvPr>
            <p:cNvSpPr>
              <a:spLocks noChangeArrowheads="1"/>
            </p:cNvSpPr>
            <p:nvPr/>
          </p:nvSpPr>
          <p:spPr bwMode="auto">
            <a:xfrm>
              <a:off x="8655626" y="3743229"/>
              <a:ext cx="440370" cy="440722"/>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3</a:t>
              </a:r>
              <a:endParaRPr kumimoji="1" lang="en-US" altLang="zh-CN" sz="2400" b="0" dirty="0">
                <a:cs typeface="Arial" panose="020B0604020202020204" pitchFamily="34" charset="0"/>
              </a:endParaRPr>
            </a:p>
          </p:txBody>
        </p:sp>
        <p:sp>
          <p:nvSpPr>
            <p:cNvPr id="36" name="Oval 91">
              <a:extLst>
                <a:ext uri="{FF2B5EF4-FFF2-40B4-BE49-F238E27FC236}">
                  <a16:creationId xmlns:a16="http://schemas.microsoft.com/office/drawing/2014/main" id="{CCC59B5D-670D-46F6-8C84-DBA19FB0A35B}"/>
                </a:ext>
              </a:extLst>
            </p:cNvPr>
            <p:cNvSpPr>
              <a:spLocks noChangeArrowheads="1"/>
            </p:cNvSpPr>
            <p:nvPr/>
          </p:nvSpPr>
          <p:spPr bwMode="auto">
            <a:xfrm>
              <a:off x="9672060" y="3743229"/>
              <a:ext cx="442097" cy="440722"/>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4</a:t>
              </a:r>
              <a:endParaRPr kumimoji="1" lang="en-US" altLang="zh-CN" sz="2400" b="0" dirty="0">
                <a:cs typeface="Arial" panose="020B0604020202020204" pitchFamily="34" charset="0"/>
              </a:endParaRPr>
            </a:p>
          </p:txBody>
        </p:sp>
        <p:sp>
          <p:nvSpPr>
            <p:cNvPr id="40" name="Oval 97">
              <a:extLst>
                <a:ext uri="{FF2B5EF4-FFF2-40B4-BE49-F238E27FC236}">
                  <a16:creationId xmlns:a16="http://schemas.microsoft.com/office/drawing/2014/main" id="{81E6029A-FBD8-4DC5-81AC-66BC2B0639DA}"/>
                </a:ext>
              </a:extLst>
            </p:cNvPr>
            <p:cNvSpPr>
              <a:spLocks noChangeArrowheads="1"/>
            </p:cNvSpPr>
            <p:nvPr/>
          </p:nvSpPr>
          <p:spPr bwMode="auto">
            <a:xfrm>
              <a:off x="8303908" y="4823349"/>
              <a:ext cx="490283" cy="425876"/>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b="0" dirty="0" smtClean="0">
                  <a:cs typeface="Arial" panose="020B0604020202020204" pitchFamily="34" charset="0"/>
                </a:rPr>
                <a:t>5</a:t>
              </a:r>
              <a:endParaRPr kumimoji="1" lang="en-US" altLang="zh-CN" sz="2400" b="0" dirty="0">
                <a:cs typeface="Arial" panose="020B0604020202020204" pitchFamily="34" charset="0"/>
              </a:endParaRPr>
            </a:p>
          </p:txBody>
        </p:sp>
        <p:sp>
          <p:nvSpPr>
            <p:cNvPr id="60" name="Text Box 13"/>
            <p:cNvSpPr txBox="1">
              <a:spLocks noChangeArrowheads="1"/>
            </p:cNvSpPr>
            <p:nvPr/>
          </p:nvSpPr>
          <p:spPr bwMode="auto">
            <a:xfrm>
              <a:off x="8398985" y="2023610"/>
              <a:ext cx="1125395"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cost=10</a:t>
              </a:r>
              <a:endParaRPr lang="en-US" altLang="zh-CN" sz="2000" b="0" dirty="0"/>
            </a:p>
          </p:txBody>
        </p:sp>
        <p:sp>
          <p:nvSpPr>
            <p:cNvPr id="64" name="Text Box 13"/>
            <p:cNvSpPr txBox="1">
              <a:spLocks noChangeArrowheads="1"/>
            </p:cNvSpPr>
            <p:nvPr/>
          </p:nvSpPr>
          <p:spPr bwMode="auto">
            <a:xfrm>
              <a:off x="7423654" y="5001356"/>
              <a:ext cx="1125395"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cost=5</a:t>
              </a:r>
              <a:endParaRPr lang="en-US" altLang="zh-CN" sz="2000" b="0" dirty="0"/>
            </a:p>
          </p:txBody>
        </p:sp>
        <p:cxnSp>
          <p:nvCxnSpPr>
            <p:cNvPr id="68" name="直接连接符 67"/>
            <p:cNvCxnSpPr>
              <a:stCxn id="35" idx="4"/>
              <a:endCxn id="40" idx="0"/>
            </p:cNvCxnSpPr>
            <p:nvPr/>
          </p:nvCxnSpPr>
          <p:spPr>
            <a:xfrm flipH="1">
              <a:off x="8549050" y="4183951"/>
              <a:ext cx="326761" cy="6393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7" idx="4"/>
              <a:endCxn id="35" idx="0"/>
            </p:cNvCxnSpPr>
            <p:nvPr/>
          </p:nvCxnSpPr>
          <p:spPr>
            <a:xfrm flipH="1">
              <a:off x="8875811" y="3239173"/>
              <a:ext cx="370199"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7" idx="4"/>
              <a:endCxn id="36" idx="0"/>
            </p:cNvCxnSpPr>
            <p:nvPr/>
          </p:nvCxnSpPr>
          <p:spPr>
            <a:xfrm>
              <a:off x="9246010" y="3239173"/>
              <a:ext cx="647099"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 idx="4"/>
              <a:endCxn id="27" idx="0"/>
            </p:cNvCxnSpPr>
            <p:nvPr/>
          </p:nvCxnSpPr>
          <p:spPr>
            <a:xfrm flipH="1">
              <a:off x="9246010" y="2303069"/>
              <a:ext cx="397055" cy="524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 Box 13"/>
            <p:cNvSpPr txBox="1">
              <a:spLocks noChangeArrowheads="1"/>
            </p:cNvSpPr>
            <p:nvPr/>
          </p:nvSpPr>
          <p:spPr bwMode="auto">
            <a:xfrm>
              <a:off x="10117695" y="3725537"/>
              <a:ext cx="1125395"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cost=4</a:t>
              </a:r>
              <a:endParaRPr lang="en-US" altLang="zh-CN" sz="2000" b="0" dirty="0"/>
            </a:p>
          </p:txBody>
        </p:sp>
        <p:sp>
          <p:nvSpPr>
            <p:cNvPr id="77" name="Text Box 13"/>
            <p:cNvSpPr txBox="1">
              <a:spLocks noChangeArrowheads="1"/>
            </p:cNvSpPr>
            <p:nvPr/>
          </p:nvSpPr>
          <p:spPr bwMode="auto">
            <a:xfrm>
              <a:off x="7734578" y="3901076"/>
              <a:ext cx="1125395"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cost=7</a:t>
              </a:r>
              <a:endParaRPr lang="en-US" altLang="zh-CN" sz="2000" b="0" dirty="0"/>
            </a:p>
          </p:txBody>
        </p:sp>
        <p:sp>
          <p:nvSpPr>
            <p:cNvPr id="78" name="Text Box 13"/>
            <p:cNvSpPr txBox="1">
              <a:spLocks noChangeArrowheads="1"/>
            </p:cNvSpPr>
            <p:nvPr/>
          </p:nvSpPr>
          <p:spPr bwMode="auto">
            <a:xfrm>
              <a:off x="8114617" y="2845121"/>
              <a:ext cx="1125395"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cost=8</a:t>
              </a:r>
              <a:endParaRPr lang="en-US" altLang="zh-CN" sz="2000" b="0" dirty="0"/>
            </a:p>
          </p:txBody>
        </p:sp>
      </p:grpSp>
      <p:grpSp>
        <p:nvGrpSpPr>
          <p:cNvPr id="96" name="组合 95"/>
          <p:cNvGrpSpPr/>
          <p:nvPr/>
        </p:nvGrpSpPr>
        <p:grpSpPr>
          <a:xfrm>
            <a:off x="7343499" y="1844824"/>
            <a:ext cx="3694973" cy="3357956"/>
            <a:chOff x="7173602" y="1508624"/>
            <a:chExt cx="3694973" cy="4140023"/>
          </a:xfrm>
        </p:grpSpPr>
        <p:sp>
          <p:nvSpPr>
            <p:cNvPr id="61" name="Text Box 13"/>
            <p:cNvSpPr txBox="1">
              <a:spLocks noChangeArrowheads="1"/>
            </p:cNvSpPr>
            <p:nvPr/>
          </p:nvSpPr>
          <p:spPr bwMode="auto">
            <a:xfrm>
              <a:off x="7173602" y="5248537"/>
              <a:ext cx="656737"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c=5</a:t>
              </a:r>
              <a:endParaRPr lang="en-US" altLang="zh-CN" sz="2000" b="0" dirty="0">
                <a:solidFill>
                  <a:srgbClr val="FF0000"/>
                </a:solidFill>
              </a:endParaRPr>
            </a:p>
          </p:txBody>
        </p:sp>
        <p:sp>
          <p:nvSpPr>
            <p:cNvPr id="79" name="Text Box 13"/>
            <p:cNvSpPr txBox="1">
              <a:spLocks noChangeArrowheads="1"/>
            </p:cNvSpPr>
            <p:nvPr/>
          </p:nvSpPr>
          <p:spPr bwMode="auto">
            <a:xfrm>
              <a:off x="7418483" y="3878895"/>
              <a:ext cx="656737"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c=5</a:t>
              </a:r>
              <a:endParaRPr lang="en-US" altLang="zh-CN" sz="2000" b="0" dirty="0">
                <a:solidFill>
                  <a:srgbClr val="FF0000"/>
                </a:solidFill>
              </a:endParaRPr>
            </a:p>
          </p:txBody>
        </p:sp>
        <p:sp>
          <p:nvSpPr>
            <p:cNvPr id="80" name="Text Box 13"/>
            <p:cNvSpPr txBox="1">
              <a:spLocks noChangeArrowheads="1"/>
            </p:cNvSpPr>
            <p:nvPr/>
          </p:nvSpPr>
          <p:spPr bwMode="auto">
            <a:xfrm>
              <a:off x="10211838" y="4355446"/>
              <a:ext cx="656737"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c=4</a:t>
              </a:r>
              <a:endParaRPr lang="en-US" altLang="zh-CN" sz="2000" b="0" dirty="0">
                <a:solidFill>
                  <a:srgbClr val="FF0000"/>
                </a:solidFill>
              </a:endParaRPr>
            </a:p>
          </p:txBody>
        </p:sp>
        <p:sp>
          <p:nvSpPr>
            <p:cNvPr id="82" name="Text Box 13"/>
            <p:cNvSpPr txBox="1">
              <a:spLocks noChangeArrowheads="1"/>
            </p:cNvSpPr>
            <p:nvPr/>
          </p:nvSpPr>
          <p:spPr bwMode="auto">
            <a:xfrm>
              <a:off x="7861862" y="2612866"/>
              <a:ext cx="656737"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c=4</a:t>
              </a:r>
              <a:endParaRPr lang="en-US" altLang="zh-CN" sz="2000" b="0" dirty="0">
                <a:solidFill>
                  <a:srgbClr val="FF0000"/>
                </a:solidFill>
              </a:endParaRPr>
            </a:p>
          </p:txBody>
        </p:sp>
        <p:sp>
          <p:nvSpPr>
            <p:cNvPr id="83" name="Text Box 13"/>
            <p:cNvSpPr txBox="1">
              <a:spLocks noChangeArrowheads="1"/>
            </p:cNvSpPr>
            <p:nvPr/>
          </p:nvSpPr>
          <p:spPr bwMode="auto">
            <a:xfrm>
              <a:off x="8256855" y="1508624"/>
              <a:ext cx="656737" cy="40011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c=4</a:t>
              </a:r>
              <a:endParaRPr lang="en-US" altLang="zh-CN" sz="2000" b="0" dirty="0">
                <a:solidFill>
                  <a:srgbClr val="FF0000"/>
                </a:solidFill>
              </a:endParaRPr>
            </a:p>
          </p:txBody>
        </p:sp>
      </p:grpSp>
      <p:grpSp>
        <p:nvGrpSpPr>
          <p:cNvPr id="97" name="组合 96"/>
          <p:cNvGrpSpPr/>
          <p:nvPr/>
        </p:nvGrpSpPr>
        <p:grpSpPr>
          <a:xfrm>
            <a:off x="6816080" y="1851873"/>
            <a:ext cx="3735670" cy="3353856"/>
            <a:chOff x="6646183" y="1536496"/>
            <a:chExt cx="3735670" cy="4134968"/>
          </a:xfrm>
        </p:grpSpPr>
        <p:sp>
          <p:nvSpPr>
            <p:cNvPr id="84" name="Text Box 13"/>
            <p:cNvSpPr txBox="1">
              <a:spLocks noChangeArrowheads="1"/>
            </p:cNvSpPr>
            <p:nvPr/>
          </p:nvSpPr>
          <p:spPr bwMode="auto">
            <a:xfrm>
              <a:off x="6646183" y="5271353"/>
              <a:ext cx="656737" cy="40011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ĉ=5</a:t>
              </a:r>
              <a:endParaRPr lang="en-US" altLang="zh-CN" sz="2000" b="0" dirty="0">
                <a:solidFill>
                  <a:srgbClr val="0000FF"/>
                </a:solidFill>
              </a:endParaRPr>
            </a:p>
          </p:txBody>
        </p:sp>
        <p:sp>
          <p:nvSpPr>
            <p:cNvPr id="86" name="Text Box 13"/>
            <p:cNvSpPr txBox="1">
              <a:spLocks noChangeArrowheads="1"/>
            </p:cNvSpPr>
            <p:nvPr/>
          </p:nvSpPr>
          <p:spPr bwMode="auto">
            <a:xfrm>
              <a:off x="9725116" y="4384610"/>
              <a:ext cx="656737" cy="40011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ĉ=4</a:t>
              </a:r>
              <a:endParaRPr lang="en-US" altLang="zh-CN" sz="2000" b="0" dirty="0">
                <a:solidFill>
                  <a:srgbClr val="0000FF"/>
                </a:solidFill>
              </a:endParaRPr>
            </a:p>
          </p:txBody>
        </p:sp>
        <p:sp>
          <p:nvSpPr>
            <p:cNvPr id="87" name="Text Box 13"/>
            <p:cNvSpPr txBox="1">
              <a:spLocks noChangeArrowheads="1"/>
            </p:cNvSpPr>
            <p:nvPr/>
          </p:nvSpPr>
          <p:spPr bwMode="auto">
            <a:xfrm>
              <a:off x="6915407" y="3910686"/>
              <a:ext cx="656737" cy="40011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ĉ=4</a:t>
              </a:r>
              <a:endParaRPr lang="en-US" altLang="zh-CN" sz="2000" b="0" dirty="0">
                <a:solidFill>
                  <a:srgbClr val="0000FF"/>
                </a:solidFill>
              </a:endParaRPr>
            </a:p>
          </p:txBody>
        </p:sp>
        <p:sp>
          <p:nvSpPr>
            <p:cNvPr id="88" name="Text Box 13"/>
            <p:cNvSpPr txBox="1">
              <a:spLocks noChangeArrowheads="1"/>
            </p:cNvSpPr>
            <p:nvPr/>
          </p:nvSpPr>
          <p:spPr bwMode="auto">
            <a:xfrm>
              <a:off x="7351990" y="2618240"/>
              <a:ext cx="656737"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ĉ=2</a:t>
              </a:r>
              <a:endParaRPr lang="en-US" altLang="zh-CN" sz="2000" b="0" dirty="0">
                <a:solidFill>
                  <a:srgbClr val="0000FF"/>
                </a:solidFill>
              </a:endParaRPr>
            </a:p>
          </p:txBody>
        </p:sp>
        <p:sp>
          <p:nvSpPr>
            <p:cNvPr id="89" name="Text Box 13"/>
            <p:cNvSpPr txBox="1">
              <a:spLocks noChangeArrowheads="1"/>
            </p:cNvSpPr>
            <p:nvPr/>
          </p:nvSpPr>
          <p:spPr bwMode="auto">
            <a:xfrm>
              <a:off x="7737296" y="1536496"/>
              <a:ext cx="656737" cy="40011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ĉ=3</a:t>
              </a:r>
              <a:endParaRPr lang="en-US" altLang="zh-CN" sz="2000" b="0" dirty="0">
                <a:solidFill>
                  <a:srgbClr val="0000FF"/>
                </a:solidFill>
              </a:endParaRPr>
            </a:p>
          </p:txBody>
        </p:sp>
      </p:grpSp>
      <p:grpSp>
        <p:nvGrpSpPr>
          <p:cNvPr id="98" name="组合 97"/>
          <p:cNvGrpSpPr/>
          <p:nvPr/>
        </p:nvGrpSpPr>
        <p:grpSpPr>
          <a:xfrm>
            <a:off x="7892053" y="1856219"/>
            <a:ext cx="3787649" cy="3331635"/>
            <a:chOff x="7722156" y="1524222"/>
            <a:chExt cx="3787649" cy="4107572"/>
          </a:xfrm>
        </p:grpSpPr>
        <p:sp>
          <p:nvSpPr>
            <p:cNvPr id="90" name="Text Box 13"/>
            <p:cNvSpPr txBox="1">
              <a:spLocks noChangeArrowheads="1"/>
            </p:cNvSpPr>
            <p:nvPr/>
          </p:nvSpPr>
          <p:spPr bwMode="auto">
            <a:xfrm>
              <a:off x="8774777" y="1524222"/>
              <a:ext cx="778969" cy="49329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u=7</a:t>
              </a:r>
              <a:endParaRPr lang="en-US" altLang="zh-CN" sz="2000" b="0" dirty="0">
                <a:solidFill>
                  <a:srgbClr val="0000FF"/>
                </a:solidFill>
              </a:endParaRPr>
            </a:p>
          </p:txBody>
        </p:sp>
        <p:sp>
          <p:nvSpPr>
            <p:cNvPr id="91" name="Text Box 13"/>
            <p:cNvSpPr txBox="1">
              <a:spLocks noChangeArrowheads="1"/>
            </p:cNvSpPr>
            <p:nvPr/>
          </p:nvSpPr>
          <p:spPr bwMode="auto">
            <a:xfrm>
              <a:off x="8361151" y="2586672"/>
              <a:ext cx="778969" cy="49329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u=7</a:t>
              </a:r>
              <a:endParaRPr lang="en-US" altLang="zh-CN" sz="2000" b="0" dirty="0">
                <a:solidFill>
                  <a:srgbClr val="0000FF"/>
                </a:solidFill>
              </a:endParaRPr>
            </a:p>
          </p:txBody>
        </p:sp>
        <p:sp>
          <p:nvSpPr>
            <p:cNvPr id="92" name="Text Box 13"/>
            <p:cNvSpPr txBox="1">
              <a:spLocks noChangeArrowheads="1"/>
            </p:cNvSpPr>
            <p:nvPr/>
          </p:nvSpPr>
          <p:spPr bwMode="auto">
            <a:xfrm>
              <a:off x="7931027" y="3888559"/>
              <a:ext cx="778969" cy="49329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U=6</a:t>
              </a:r>
              <a:endParaRPr lang="en-US" altLang="zh-CN" sz="2000" b="0" dirty="0">
                <a:solidFill>
                  <a:srgbClr val="0000FF"/>
                </a:solidFill>
              </a:endParaRPr>
            </a:p>
          </p:txBody>
        </p:sp>
        <p:sp>
          <p:nvSpPr>
            <p:cNvPr id="93" name="Text Box 13"/>
            <p:cNvSpPr txBox="1">
              <a:spLocks noChangeArrowheads="1"/>
            </p:cNvSpPr>
            <p:nvPr/>
          </p:nvSpPr>
          <p:spPr bwMode="auto">
            <a:xfrm>
              <a:off x="10730836" y="4350058"/>
              <a:ext cx="778969" cy="40011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u=4</a:t>
              </a:r>
              <a:endParaRPr lang="en-US" altLang="zh-CN" sz="2000" b="0" dirty="0">
                <a:solidFill>
                  <a:srgbClr val="0000FF"/>
                </a:solidFill>
              </a:endParaRPr>
            </a:p>
          </p:txBody>
        </p:sp>
        <p:sp>
          <p:nvSpPr>
            <p:cNvPr id="94" name="Text Box 13"/>
            <p:cNvSpPr txBox="1">
              <a:spLocks noChangeArrowheads="1"/>
            </p:cNvSpPr>
            <p:nvPr/>
          </p:nvSpPr>
          <p:spPr bwMode="auto">
            <a:xfrm>
              <a:off x="7722156" y="5231683"/>
              <a:ext cx="778969" cy="40011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solidFill>
                    <a:srgbClr val="0000FF"/>
                  </a:solidFill>
                </a:rPr>
                <a:t>u=5</a:t>
              </a:r>
              <a:endParaRPr lang="en-US" altLang="zh-CN" sz="2000" b="0" dirty="0">
                <a:solidFill>
                  <a:srgbClr val="0000FF"/>
                </a:solidFill>
              </a:endParaRPr>
            </a:p>
          </p:txBody>
        </p:sp>
      </p:grpSp>
      <p:sp>
        <p:nvSpPr>
          <p:cNvPr id="99"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9046369" y="4668048"/>
            <a:ext cx="1028004" cy="472358"/>
          </a:xfrm>
          <a:prstGeom prst="wedgeRoundRectCallout">
            <a:avLst>
              <a:gd name="adj1" fmla="val -48336"/>
              <a:gd name="adj2" fmla="val 69772"/>
              <a:gd name="adj3" fmla="val 16667"/>
            </a:avLst>
          </a:prstGeom>
          <a:noFill/>
          <a:ln w="1270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叶节点</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00"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10306184" y="3407166"/>
            <a:ext cx="1028004" cy="472358"/>
          </a:xfrm>
          <a:prstGeom prst="wedgeRoundRectCallout">
            <a:avLst>
              <a:gd name="adj1" fmla="val -45556"/>
              <a:gd name="adj2" fmla="val 75821"/>
              <a:gd name="adj3" fmla="val 16667"/>
            </a:avLst>
          </a:prstGeom>
          <a:noFill/>
          <a:ln w="1270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rPr>
              <a:t>叶节点</a:t>
            </a:r>
          </a:p>
        </p:txBody>
      </p:sp>
      <p:sp>
        <p:nvSpPr>
          <p:cNvPr id="101" name="矩形 100"/>
          <p:cNvSpPr/>
          <p:nvPr/>
        </p:nvSpPr>
        <p:spPr>
          <a:xfrm>
            <a:off x="1297350" y="5618626"/>
            <a:ext cx="9254400" cy="535531"/>
          </a:xfrm>
          <a:prstGeom prst="rect">
            <a:avLst/>
          </a:prstGeom>
          <a:noFill/>
        </p:spPr>
        <p:txBody>
          <a:bodyPr wrap="square">
            <a:spAutoFit/>
          </a:bodyPr>
          <a:lstStyle/>
          <a:p>
            <a:pPr>
              <a:lnSpc>
                <a:spcPct val="12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图中，</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当</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cost(X</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)&gt;u(X)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时</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，意味着以</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为根的子树</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中一定有</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更优解</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99582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38806" y="395295"/>
            <a:ext cx="10730406" cy="614363"/>
          </a:xfrm>
        </p:spPr>
        <p:txBody>
          <a:bodyPr>
            <a:noAutofit/>
          </a:bodyPr>
          <a:lstStyle/>
          <a:p>
            <a:r>
              <a:rPr lang="zh-CN" altLang="en-US" sz="3600" dirty="0" smtClean="0"/>
              <a:t>算法</a:t>
            </a:r>
            <a:r>
              <a:rPr lang="en-US" altLang="zh-CN" sz="3600" dirty="0" smtClean="0"/>
              <a:t>8.4 </a:t>
            </a:r>
            <a:r>
              <a:rPr lang="zh-CN" altLang="en-US" sz="3600" dirty="0" smtClean="0"/>
              <a:t>求最小成本的</a:t>
            </a:r>
            <a:r>
              <a:rPr lang="en-US" altLang="zh-CN" sz="3600" dirty="0" smtClean="0"/>
              <a:t>FIFO-</a:t>
            </a:r>
            <a:r>
              <a:rPr lang="zh-CN" altLang="en-US" sz="3600" dirty="0" smtClean="0"/>
              <a:t>分支限界</a:t>
            </a:r>
            <a:r>
              <a:rPr lang="zh-CN" altLang="en-US" sz="3600" dirty="0"/>
              <a:t>算法</a:t>
            </a:r>
          </a:p>
        </p:txBody>
      </p:sp>
      <p:sp>
        <p:nvSpPr>
          <p:cNvPr id="6" name="Rectangle 3"/>
          <p:cNvSpPr txBox="1">
            <a:spLocks noChangeArrowheads="1"/>
          </p:cNvSpPr>
          <p:nvPr/>
        </p:nvSpPr>
        <p:spPr bwMode="auto">
          <a:xfrm>
            <a:off x="911424" y="1725786"/>
            <a:ext cx="10873208" cy="501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eaLnBrk="1" hangingPunct="1">
              <a:lnSpc>
                <a:spcPct val="80000"/>
              </a:lnSpc>
              <a:buFont typeface="Wingdings" pitchFamily="2" charset="2"/>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procedure </a:t>
            </a:r>
            <a:r>
              <a:rPr lang="en-US" altLang="zh-CN" sz="2200" b="0" dirty="0">
                <a:latin typeface="Arial" panose="020B0604020202020204" pitchFamily="34" charset="0"/>
                <a:ea typeface="幼圆" panose="02010509060101010101" pitchFamily="49" charset="-122"/>
                <a:cs typeface="Arial" panose="020B0604020202020204" pitchFamily="34" charset="0"/>
              </a:rPr>
              <a:t>FIFOBB(</a:t>
            </a:r>
            <a:r>
              <a:rPr lang="en-US" altLang="zh-CN" sz="2200" b="0" dirty="0" err="1">
                <a:latin typeface="Arial" panose="020B0604020202020204" pitchFamily="34" charset="0"/>
                <a:ea typeface="幼圆" panose="02010509060101010101" pitchFamily="49" charset="-122"/>
                <a:cs typeface="Arial" panose="020B0604020202020204" pitchFamily="34" charset="0"/>
              </a:rPr>
              <a:t>T,ĉ,u</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l-GR" altLang="zh-CN" sz="2200" b="0" dirty="0">
                <a:latin typeface="Arial" panose="020B0604020202020204" pitchFamily="34" charset="0"/>
                <a:ea typeface="幼圆" panose="02010509060101010101" pitchFamily="49" charset="-122"/>
                <a:cs typeface="Arial" panose="020B0604020202020204" pitchFamily="34" charset="0"/>
              </a:rPr>
              <a:t>ε</a:t>
            </a:r>
            <a:r>
              <a:rPr lang="en-US" altLang="zh-CN" sz="2200" b="0" dirty="0">
                <a:latin typeface="Arial" panose="020B0604020202020204" pitchFamily="34" charset="0"/>
                <a:ea typeface="幼圆" panose="02010509060101010101" pitchFamily="49" charset="-122"/>
                <a:cs typeface="Arial" panose="020B0604020202020204" pitchFamily="34" charset="0"/>
              </a:rPr>
              <a:t>,cost</a:t>
            </a:r>
            <a:r>
              <a:rPr lang="en-US" altLang="zh-CN" sz="2200" b="0" dirty="0" smtClean="0">
                <a:latin typeface="Arial" panose="020B0604020202020204" pitchFamily="34" charset="0"/>
                <a:ea typeface="幼圆" panose="02010509060101010101" pitchFamily="49" charset="-122"/>
                <a:cs typeface="Arial" panose="020B0604020202020204" pitchFamily="34" charset="0"/>
              </a:rPr>
              <a:t>)</a:t>
            </a: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E</a:t>
            </a:r>
            <a:r>
              <a:rPr lang="en-US" altLang="zh-CN" sz="2200" b="0" dirty="0">
                <a:latin typeface="Arial" panose="020B0604020202020204" pitchFamily="34" charset="0"/>
                <a:ea typeface="幼圆" panose="02010509060101010101" pitchFamily="49" charset="-122"/>
                <a:cs typeface="Arial" panose="020B0604020202020204" pitchFamily="34" charset="0"/>
              </a:rPr>
              <a:t>←T; PARENT(E)←0; U←∞</a:t>
            </a:r>
            <a:r>
              <a:rPr lang="zh-CN" altLang="en-US"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a:latin typeface="Arial" panose="020B0604020202020204" pitchFamily="34" charset="0"/>
                <a:ea typeface="幼圆" panose="02010509060101010101" pitchFamily="49" charset="-122"/>
                <a:cs typeface="Arial" panose="020B0604020202020204" pitchFamily="34" charset="0"/>
              </a:rPr>
              <a:t>ans←0</a:t>
            </a: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UB(E,</a:t>
            </a:r>
            <a:r>
              <a:rPr lang="el-GR" altLang="zh-CN" sz="2200" b="0" dirty="0">
                <a:latin typeface="Arial" panose="020B0604020202020204" pitchFamily="34" charset="0"/>
                <a:ea typeface="幼圆" panose="02010509060101010101" pitchFamily="49" charset="-122"/>
                <a:cs typeface="Arial" panose="020B0604020202020204" pitchFamily="34" charset="0"/>
              </a:rPr>
              <a:t>ε</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err="1">
                <a:latin typeface="Arial" panose="020B0604020202020204" pitchFamily="34" charset="0"/>
                <a:ea typeface="幼圆" panose="02010509060101010101" pitchFamily="49" charset="-122"/>
                <a:cs typeface="Arial" panose="020B0604020202020204" pitchFamily="34" charset="0"/>
              </a:rPr>
              <a:t>U,ans</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zh-CN" altLang="en-US" sz="2200" b="0" dirty="0">
                <a:latin typeface="Arial" panose="020B0604020202020204" pitchFamily="34" charset="0"/>
                <a:ea typeface="幼圆" panose="02010509060101010101" pitchFamily="49" charset="-122"/>
                <a:cs typeface="Arial" panose="020B0604020202020204" pitchFamily="34" charset="0"/>
              </a:rPr>
              <a:t> </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zh-CN" altLang="en-US" sz="2200" b="0" dirty="0" smtClean="0">
                <a:latin typeface="Arial" panose="020B0604020202020204" pitchFamily="34" charset="0"/>
                <a:ea typeface="幼圆" panose="02010509060101010101" pitchFamily="49" charset="-122"/>
                <a:cs typeface="Arial" panose="020B0604020202020204" pitchFamily="34" charset="0"/>
              </a:rPr>
              <a:t>   将</a:t>
            </a:r>
            <a:r>
              <a:rPr lang="zh-CN" altLang="en-US" sz="2200" b="0" dirty="0">
                <a:latin typeface="Arial" panose="020B0604020202020204" pitchFamily="34" charset="0"/>
                <a:ea typeface="幼圆" panose="02010509060101010101" pitchFamily="49" charset="-122"/>
                <a:cs typeface="Arial" panose="020B0604020202020204" pitchFamily="34" charset="0"/>
              </a:rPr>
              <a:t>队列初始化为空</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loop</a:t>
            </a:r>
          </a:p>
          <a:p>
            <a:pPr marL="0" indent="0" eaLnBrk="1" hangingPunct="1">
              <a:lnSpc>
                <a:spcPct val="80000"/>
              </a:lnSpc>
              <a:buNone/>
              <a:defRPr/>
            </a:pP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for</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a:latin typeface="Arial" panose="020B0604020202020204" pitchFamily="34" charset="0"/>
                <a:ea typeface="幼圆" panose="02010509060101010101" pitchFamily="49" charset="-122"/>
                <a:cs typeface="Arial" panose="020B0604020202020204" pitchFamily="34" charset="0"/>
              </a:rPr>
              <a:t>E</a:t>
            </a:r>
            <a:r>
              <a:rPr lang="zh-CN" altLang="en-US" sz="2200" b="0" dirty="0">
                <a:latin typeface="Arial" panose="020B0604020202020204" pitchFamily="34" charset="0"/>
                <a:ea typeface="幼圆" panose="02010509060101010101" pitchFamily="49" charset="-122"/>
                <a:cs typeface="Arial" panose="020B0604020202020204" pitchFamily="34" charset="0"/>
              </a:rPr>
              <a:t>的每个儿子</a:t>
            </a:r>
            <a:r>
              <a:rPr lang="en-US" altLang="zh-CN" sz="2200" b="0" dirty="0">
                <a:latin typeface="Arial" panose="020B0604020202020204" pitchFamily="34" charset="0"/>
                <a:ea typeface="幼圆" panose="02010509060101010101" pitchFamily="49" charset="-122"/>
                <a:cs typeface="Arial" panose="020B0604020202020204" pitchFamily="34" charset="0"/>
              </a:rPr>
              <a:t>X do</a:t>
            </a: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if</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B(X) and </a:t>
            </a:r>
            <a:r>
              <a:rPr lang="en-US" altLang="zh-CN" sz="2200" b="0" dirty="0">
                <a:latin typeface="Arial" panose="020B0604020202020204" pitchFamily="34" charset="0"/>
                <a:ea typeface="幼圆" panose="02010509060101010101" pitchFamily="49" charset="-122"/>
                <a:cs typeface="Arial" panose="020B0604020202020204" pitchFamily="34" charset="0"/>
              </a:rPr>
              <a:t>UB(X,</a:t>
            </a:r>
            <a:r>
              <a:rPr lang="el-GR" altLang="zh-CN" sz="2200" b="0" dirty="0">
                <a:latin typeface="Arial" panose="020B0604020202020204" pitchFamily="34" charset="0"/>
                <a:ea typeface="幼圆" panose="02010509060101010101" pitchFamily="49" charset="-122"/>
                <a:cs typeface="Arial" panose="020B0604020202020204" pitchFamily="34" charset="0"/>
              </a:rPr>
              <a:t>ε</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err="1">
                <a:latin typeface="Arial" panose="020B0604020202020204" pitchFamily="34" charset="0"/>
                <a:ea typeface="幼圆" panose="02010509060101010101" pitchFamily="49" charset="-122"/>
                <a:cs typeface="Arial" panose="020B0604020202020204" pitchFamily="34" charset="0"/>
              </a:rPr>
              <a:t>U,ans</a:t>
            </a: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then</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a:latin typeface="Arial" panose="020B0604020202020204" pitchFamily="34" charset="0"/>
                <a:ea typeface="幼圆" panose="02010509060101010101" pitchFamily="49" charset="-122"/>
                <a:cs typeface="Arial" panose="020B0604020202020204" pitchFamily="34" charset="0"/>
              </a:rPr>
              <a:t>call ADDQ(X</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PARENT(X</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smtClean="0">
                <a:latin typeface="Arial" panose="020B0604020202020204" pitchFamily="34" charset="0"/>
                <a:ea typeface="幼圆" panose="02010509060101010101" pitchFamily="49" charset="-122"/>
                <a:cs typeface="Arial" panose="020B0604020202020204" pitchFamily="34" charset="0"/>
              </a:rPr>
              <a:t>E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endif</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repeat</a:t>
            </a:r>
          </a:p>
          <a:p>
            <a:pPr marL="0" indent="0" eaLnBrk="1" hangingPunct="1">
              <a:lnSpc>
                <a:spcPct val="80000"/>
              </a:lnSpc>
              <a:buNone/>
              <a:defRPr/>
            </a:pP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loop</a:t>
            </a:r>
          </a:p>
          <a:p>
            <a:pPr marL="0" indent="0" eaLnBrk="1" hangingPunct="1">
              <a:lnSpc>
                <a:spcPct val="80000"/>
              </a:lnSpc>
              <a:buNone/>
              <a:defRPr/>
            </a:pP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if</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zh-CN" altLang="en-US" sz="2200" b="0" dirty="0" smtClean="0">
                <a:latin typeface="Arial" panose="020B0604020202020204" pitchFamily="34" charset="0"/>
                <a:ea typeface="幼圆" panose="02010509060101010101" pitchFamily="49" charset="-122"/>
                <a:cs typeface="Arial" panose="020B0604020202020204" pitchFamily="34" charset="0"/>
              </a:rPr>
              <a:t>队</a:t>
            </a:r>
            <a:r>
              <a:rPr lang="zh-CN" altLang="en-US" sz="2200" b="0" dirty="0">
                <a:latin typeface="Arial" panose="020B0604020202020204" pitchFamily="34" charset="0"/>
                <a:ea typeface="幼圆" panose="02010509060101010101" pitchFamily="49" charset="-122"/>
                <a:cs typeface="Arial" panose="020B0604020202020204" pitchFamily="34" charset="0"/>
              </a:rPr>
              <a:t>列</a:t>
            </a:r>
            <a:r>
              <a:rPr lang="zh-CN" altLang="en-US" sz="2200" b="0" dirty="0" smtClean="0">
                <a:latin typeface="Arial" panose="020B0604020202020204" pitchFamily="34" charset="0"/>
                <a:ea typeface="幼圆" panose="02010509060101010101" pitchFamily="49" charset="-122"/>
                <a:cs typeface="Arial" panose="020B0604020202020204" pitchFamily="34" charset="0"/>
              </a:rPr>
              <a:t>为</a:t>
            </a:r>
            <a:r>
              <a:rPr lang="zh-CN" altLang="en-US" sz="2200" b="0" dirty="0">
                <a:latin typeface="Arial" panose="020B0604020202020204" pitchFamily="34" charset="0"/>
                <a:ea typeface="幼圆" panose="02010509060101010101" pitchFamily="49" charset="-122"/>
                <a:cs typeface="Arial" panose="020B0604020202020204" pitchFamily="34" charset="0"/>
              </a:rPr>
              <a:t>空 </a:t>
            </a:r>
            <a:r>
              <a:rPr lang="en-US" altLang="zh-CN" sz="2200" b="0" dirty="0">
                <a:latin typeface="Arial" panose="020B0604020202020204" pitchFamily="34" charset="0"/>
                <a:ea typeface="幼圆" panose="02010509060101010101" pitchFamily="49" charset="-122"/>
                <a:cs typeface="Arial" panose="020B0604020202020204" pitchFamily="34" charset="0"/>
              </a:rPr>
              <a:t>then print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(‘least </a:t>
            </a:r>
            <a:r>
              <a:rPr lang="en-US" altLang="zh-CN" sz="2200" b="0" dirty="0">
                <a:latin typeface="Arial" panose="020B0604020202020204" pitchFamily="34" charset="0"/>
                <a:ea typeface="幼圆" panose="02010509060101010101" pitchFamily="49" charset="-122"/>
                <a:cs typeface="Arial" panose="020B0604020202020204" pitchFamily="34" charset="0"/>
              </a:rPr>
              <a:t>cost =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U); </a:t>
            </a:r>
            <a:r>
              <a:rPr lang="zh-CN" altLang="en-US" sz="2200" b="0" dirty="0" smtClean="0">
                <a:latin typeface="Arial" panose="020B0604020202020204" pitchFamily="34" charset="0"/>
                <a:ea typeface="幼圆" panose="02010509060101010101" pitchFamily="49" charset="-122"/>
                <a:cs typeface="Arial" panose="020B0604020202020204" pitchFamily="34" charset="0"/>
              </a:rPr>
              <a:t>输出</a:t>
            </a:r>
            <a:r>
              <a:rPr lang="zh-CN" altLang="en-US" sz="2200" b="0" dirty="0">
                <a:latin typeface="Arial" panose="020B0604020202020204" pitchFamily="34" charset="0"/>
                <a:ea typeface="幼圆" panose="02010509060101010101" pitchFamily="49" charset="-122"/>
                <a:cs typeface="Arial" panose="020B0604020202020204" pitchFamily="34" charset="0"/>
              </a:rPr>
              <a:t>从</a:t>
            </a:r>
            <a:r>
              <a:rPr lang="en-US" altLang="zh-CN" sz="2200" b="0" dirty="0" err="1">
                <a:latin typeface="Arial" panose="020B0604020202020204" pitchFamily="34" charset="0"/>
                <a:ea typeface="幼圆" panose="02010509060101010101" pitchFamily="49" charset="-122"/>
                <a:cs typeface="Arial" panose="020B0604020202020204" pitchFamily="34" charset="0"/>
              </a:rPr>
              <a:t>ans</a:t>
            </a:r>
            <a:r>
              <a:rPr lang="zh-CN" altLang="en-US" sz="2200" b="0" dirty="0">
                <a:latin typeface="Arial" panose="020B0604020202020204" pitchFamily="34" charset="0"/>
                <a:ea typeface="幼圆" panose="02010509060101010101" pitchFamily="49" charset="-122"/>
                <a:cs typeface="Arial" panose="020B0604020202020204" pitchFamily="34" charset="0"/>
              </a:rPr>
              <a:t>到</a:t>
            </a:r>
            <a:r>
              <a:rPr lang="en-US" altLang="zh-CN" sz="2200" b="0" dirty="0">
                <a:latin typeface="Arial" panose="020B0604020202020204" pitchFamily="34" charset="0"/>
                <a:ea typeface="幼圆" panose="02010509060101010101" pitchFamily="49" charset="-122"/>
                <a:cs typeface="Arial" panose="020B0604020202020204" pitchFamily="34" charset="0"/>
              </a:rPr>
              <a:t>T</a:t>
            </a:r>
            <a:r>
              <a:rPr lang="zh-CN" altLang="en-US" sz="2200" b="0" dirty="0" smtClean="0">
                <a:latin typeface="Arial" panose="020B0604020202020204" pitchFamily="34" charset="0"/>
                <a:ea typeface="幼圆" panose="02010509060101010101" pitchFamily="49" charset="-122"/>
                <a:cs typeface="Arial" panose="020B0604020202020204" pitchFamily="34" charset="0"/>
              </a:rPr>
              <a:t>的路径</a:t>
            </a: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return </a:t>
            </a:r>
            <a:r>
              <a:rPr lang="en-US" altLang="zh-CN" sz="2200" b="0" dirty="0">
                <a:solidFill>
                  <a:srgbClr val="FF0000"/>
                </a:solidFill>
                <a:latin typeface="Arial" panose="020B0604020202020204" pitchFamily="34" charset="0"/>
                <a:ea typeface="幼圆" panose="02010509060101010101" pitchFamily="49" charset="-122"/>
                <a:cs typeface="Arial" panose="020B0604020202020204" pitchFamily="34" charset="0"/>
              </a:rPr>
              <a:t>endif</a:t>
            </a:r>
            <a:r>
              <a:rPr lang="en-US" altLang="zh-CN" sz="2200" b="0" dirty="0">
                <a:latin typeface="Arial" panose="020B0604020202020204" pitchFamily="34" charset="0"/>
                <a:ea typeface="幼圆" panose="02010509060101010101" pitchFamily="49" charset="-122"/>
                <a:cs typeface="Arial" panose="020B0604020202020204" pitchFamily="34" charset="0"/>
              </a:rPr>
              <a:t>    </a:t>
            </a:r>
            <a:endParaRPr lang="en-US" altLang="zh-CN" sz="2200" b="0" dirty="0" smtClean="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call </a:t>
            </a:r>
            <a:r>
              <a:rPr lang="en-US" altLang="zh-CN" sz="2200" b="0" dirty="0">
                <a:latin typeface="Arial" panose="020B0604020202020204" pitchFamily="34" charset="0"/>
                <a:ea typeface="幼圆" panose="02010509060101010101" pitchFamily="49" charset="-122"/>
                <a:cs typeface="Arial" panose="020B0604020202020204" pitchFamily="34" charset="0"/>
              </a:rPr>
              <a:t>DELETEQ(E</a:t>
            </a:r>
            <a:r>
              <a:rPr lang="en-US" altLang="zh-CN" sz="2200" b="0" dirty="0" smtClean="0">
                <a:latin typeface="Arial" panose="020B0604020202020204" pitchFamily="34" charset="0"/>
                <a:ea typeface="幼圆" panose="02010509060101010101" pitchFamily="49" charset="-122"/>
                <a:cs typeface="Arial" panose="020B0604020202020204" pitchFamily="34" charset="0"/>
              </a:rPr>
              <a:t>);</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if </a:t>
            </a:r>
            <a:r>
              <a:rPr lang="en-US" altLang="zh-CN" sz="2200" b="0" dirty="0">
                <a:latin typeface="Arial" panose="020B0604020202020204" pitchFamily="34" charset="0"/>
                <a:ea typeface="幼圆" panose="02010509060101010101" pitchFamily="49" charset="-122"/>
                <a:cs typeface="Arial" panose="020B0604020202020204" pitchFamily="34" charset="0"/>
              </a:rPr>
              <a:t>ĉ(E)&lt;</a:t>
            </a:r>
            <a:r>
              <a:rPr lang="en-US" altLang="zh-CN" sz="2200" b="0" dirty="0" smtClean="0">
                <a:latin typeface="Arial" panose="020B0604020202020204" pitchFamily="34" charset="0"/>
                <a:ea typeface="幼圆" panose="02010509060101010101" pitchFamily="49" charset="-122"/>
                <a:cs typeface="Arial" panose="020B0604020202020204" pitchFamily="34" charset="0"/>
              </a:rPr>
              <a:t>U </a:t>
            </a:r>
            <a:r>
              <a:rPr lang="en-US" altLang="zh-CN" sz="2200" b="0" dirty="0">
                <a:latin typeface="Arial" panose="020B0604020202020204" pitchFamily="34" charset="0"/>
                <a:ea typeface="幼圆" panose="02010509060101010101" pitchFamily="49" charset="-122"/>
                <a:cs typeface="Arial" panose="020B0604020202020204" pitchFamily="34" charset="0"/>
              </a:rPr>
              <a:t>then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exit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endif</a:t>
            </a:r>
          </a:p>
          <a:p>
            <a:pPr marL="0" indent="0" eaLnBrk="1" hangingPunct="1">
              <a:lnSpc>
                <a:spcPct val="80000"/>
              </a:lnSpc>
              <a:buNone/>
              <a:defRPr/>
            </a:pPr>
            <a:r>
              <a:rPr lang="en-US" altLang="zh-CN" sz="2200" b="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repeat</a:t>
            </a: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repeat</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end FIFOBB</a:t>
            </a:r>
          </a:p>
        </p:txBody>
      </p:sp>
      <p:sp>
        <p:nvSpPr>
          <p:cNvPr id="1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41</a:t>
            </a:fld>
            <a:endParaRPr lang="en-US" altLang="zh-CN"/>
          </a:p>
        </p:txBody>
      </p:sp>
      <p:sp>
        <p:nvSpPr>
          <p:cNvPr id="11" name="Rectangle 7"/>
          <p:cNvSpPr>
            <a:spLocks noChangeArrowheads="1"/>
          </p:cNvSpPr>
          <p:nvPr/>
        </p:nvSpPr>
        <p:spPr bwMode="auto">
          <a:xfrm>
            <a:off x="1127444" y="4429154"/>
            <a:ext cx="10153131" cy="1368152"/>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2" name="Rectangle 7"/>
          <p:cNvSpPr>
            <a:spLocks noChangeArrowheads="1"/>
          </p:cNvSpPr>
          <p:nvPr/>
        </p:nvSpPr>
        <p:spPr bwMode="auto">
          <a:xfrm>
            <a:off x="1127591" y="2052888"/>
            <a:ext cx="10152984" cy="1080121"/>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3" name="Rectangle 7"/>
          <p:cNvSpPr>
            <a:spLocks noChangeArrowheads="1"/>
          </p:cNvSpPr>
          <p:nvPr/>
        </p:nvSpPr>
        <p:spPr bwMode="auto">
          <a:xfrm>
            <a:off x="1127446" y="3349033"/>
            <a:ext cx="10153130" cy="1080120"/>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48" name="AutoShape 7">
            <a:extLst>
              <a:ext uri="{FF2B5EF4-FFF2-40B4-BE49-F238E27FC236}">
                <a16:creationId xmlns:a16="http://schemas.microsoft.com/office/drawing/2014/main" id="{9FB3EACF-FA89-4CAF-9494-4DE6B8CCAE67}"/>
              </a:ext>
            </a:extLst>
          </p:cNvPr>
          <p:cNvSpPr>
            <a:spLocks noChangeArrowheads="1"/>
          </p:cNvSpPr>
          <p:nvPr/>
        </p:nvSpPr>
        <p:spPr bwMode="auto">
          <a:xfrm>
            <a:off x="3935760" y="5842254"/>
            <a:ext cx="4032448" cy="500726"/>
          </a:xfrm>
          <a:prstGeom prst="wedgeRectCallout">
            <a:avLst>
              <a:gd name="adj1" fmla="val -25089"/>
              <a:gd name="adj2" fmla="val -48776"/>
            </a:avLst>
          </a:prstGeom>
          <a:noFill/>
          <a:ln w="9525">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400" b="0" dirty="0" smtClean="0">
                <a:solidFill>
                  <a:srgbClr val="FF0000"/>
                </a:solidFill>
                <a:ea typeface="幼圆" panose="02010509060101010101" pitchFamily="49" charset="-122"/>
                <a:cs typeface="Arial" panose="020B0604020202020204" pitchFamily="34" charset="0"/>
              </a:rPr>
              <a:t>思考：请验证算法的正确性</a:t>
            </a:r>
            <a:endParaRPr lang="en-US" altLang="zh-CN" sz="2400" b="0" dirty="0">
              <a:solidFill>
                <a:srgbClr val="FF0000"/>
              </a:solidFill>
              <a:ea typeface="幼圆" panose="02010509060101010101" pitchFamily="49" charset="-122"/>
              <a:cs typeface="Arial" panose="020B0604020202020204" pitchFamily="34" charset="0"/>
            </a:endParaRPr>
          </a:p>
        </p:txBody>
      </p:sp>
      <p:sp>
        <p:nvSpPr>
          <p:cNvPr id="9" name="矩形 8"/>
          <p:cNvSpPr/>
          <p:nvPr/>
        </p:nvSpPr>
        <p:spPr>
          <a:xfrm>
            <a:off x="947426" y="1136889"/>
            <a:ext cx="10333149" cy="461665"/>
          </a:xfrm>
          <a:prstGeom prst="rect">
            <a:avLst/>
          </a:prstGeom>
          <a:solidFill>
            <a:schemeClr val="accent1">
              <a:lumMod val="20000"/>
              <a:lumOff val="80000"/>
            </a:schemeClr>
          </a:solidFill>
        </p:spPr>
        <p:txBody>
          <a:bodyPr wrap="square">
            <a:spAutoFit/>
          </a:bodyPr>
          <a:lstStyle/>
          <a:p>
            <a:pPr>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假定状态空间树</a:t>
            </a:r>
            <a:r>
              <a:rPr lang="en-US" altLang="zh-CN" sz="2400" dirty="0">
                <a:latin typeface="Arial" panose="020B0604020202020204" pitchFamily="34" charset="0"/>
                <a:ea typeface="幼圆" panose="02010509060101010101" pitchFamily="49" charset="-122"/>
                <a:cs typeface="Arial" panose="020B0604020202020204" pitchFamily="34" charset="0"/>
              </a:rPr>
              <a:t>T</a:t>
            </a:r>
            <a:r>
              <a:rPr lang="zh-CN" altLang="en-US" sz="2400" dirty="0">
                <a:latin typeface="Arial" panose="020B0604020202020204" pitchFamily="34" charset="0"/>
                <a:ea typeface="幼圆" panose="02010509060101010101" pitchFamily="49" charset="-122"/>
                <a:cs typeface="Arial" panose="020B0604020202020204" pitchFamily="34" charset="0"/>
              </a:rPr>
              <a:t>至少包含一个</a:t>
            </a:r>
            <a:r>
              <a:rPr lang="zh-CN" altLang="en-US" sz="2400" dirty="0" smtClean="0">
                <a:latin typeface="Arial" panose="020B0604020202020204" pitchFamily="34" charset="0"/>
                <a:ea typeface="幼圆" panose="02010509060101010101" pitchFamily="49" charset="-122"/>
                <a:cs typeface="Arial" panose="020B0604020202020204" pitchFamily="34" charset="0"/>
              </a:rPr>
              <a:t>解结点，不可行结点的</a:t>
            </a:r>
            <a:r>
              <a:rPr lang="zh-CN" altLang="en-US" sz="2400" dirty="0">
                <a:latin typeface="Arial" panose="020B0604020202020204" pitchFamily="34" charset="0"/>
                <a:ea typeface="幼圆" panose="02010509060101010101" pitchFamily="49" charset="-122"/>
                <a:cs typeface="Arial" panose="020B0604020202020204" pitchFamily="34" charset="0"/>
              </a:rPr>
              <a:t>估计值</a:t>
            </a:r>
            <a:r>
              <a:rPr lang="en-US" altLang="zh-CN" sz="2400" dirty="0">
                <a:latin typeface="Arial" panose="020B0604020202020204" pitchFamily="34" charset="0"/>
                <a:ea typeface="幼圆" panose="02010509060101010101" pitchFamily="49" charset="-122"/>
                <a:cs typeface="Arial" panose="020B0604020202020204" pitchFamily="34" charset="0"/>
              </a:rPr>
              <a:t>ĉ(X)=</a:t>
            </a:r>
            <a:r>
              <a:rPr lang="en-US" altLang="zh-CN" sz="2400" dirty="0" smtClean="0">
                <a:latin typeface="Arial" panose="020B0604020202020204" pitchFamily="34" charset="0"/>
                <a:ea typeface="幼圆" panose="02010509060101010101" pitchFamily="49" charset="-122"/>
                <a:cs typeface="Arial" panose="020B0604020202020204" pitchFamily="34" charset="0"/>
              </a:rPr>
              <a:t>∞</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4104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6786" y="266762"/>
            <a:ext cx="10515600" cy="831627"/>
          </a:xfrm>
        </p:spPr>
        <p:txBody>
          <a:bodyPr>
            <a:normAutofit/>
          </a:bodyPr>
          <a:lstStyle/>
          <a:p>
            <a:r>
              <a:rPr lang="zh-CN" altLang="en-US" sz="3600" dirty="0" smtClean="0"/>
              <a:t>算法</a:t>
            </a:r>
            <a:r>
              <a:rPr lang="en-US" altLang="zh-CN" sz="3600" dirty="0" smtClean="0"/>
              <a:t>8.5 </a:t>
            </a:r>
            <a:r>
              <a:rPr lang="zh-CN" altLang="en-US" sz="3600" dirty="0" smtClean="0"/>
              <a:t>求最小</a:t>
            </a:r>
            <a:r>
              <a:rPr lang="zh-CN" altLang="en-US" sz="3600" dirty="0"/>
              <a:t>成本的</a:t>
            </a:r>
            <a:r>
              <a:rPr lang="en-US" altLang="zh-CN" sz="3600" dirty="0" smtClean="0"/>
              <a:t>LC-</a:t>
            </a:r>
            <a:r>
              <a:rPr lang="zh-CN" altLang="en-US" sz="3600" dirty="0" smtClean="0"/>
              <a:t>分支限界</a:t>
            </a:r>
            <a:r>
              <a:rPr lang="zh-CN" altLang="en-US" sz="3600" dirty="0"/>
              <a:t>法</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42</a:t>
            </a:fld>
            <a:endParaRPr lang="en-US" altLang="zh-CN"/>
          </a:p>
        </p:txBody>
      </p:sp>
      <p:sp>
        <p:nvSpPr>
          <p:cNvPr id="5" name="Rectangle 3"/>
          <p:cNvSpPr txBox="1">
            <a:spLocks noChangeArrowheads="1"/>
          </p:cNvSpPr>
          <p:nvPr/>
        </p:nvSpPr>
        <p:spPr bwMode="auto">
          <a:xfrm>
            <a:off x="871508" y="1660798"/>
            <a:ext cx="10769108" cy="500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a:lstStyle>
          <a:p>
            <a:pPr eaLnBrk="1" hangingPunct="1">
              <a:lnSpc>
                <a:spcPct val="80000"/>
              </a:lnSpc>
              <a:buFont typeface="Wingdings" pitchFamily="2" charset="2"/>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procedure </a:t>
            </a:r>
            <a:r>
              <a:rPr lang="en-US" altLang="zh-CN" sz="2200" b="0" dirty="0">
                <a:latin typeface="Arial" panose="020B0604020202020204" pitchFamily="34" charset="0"/>
                <a:ea typeface="幼圆" panose="02010509060101010101" pitchFamily="49" charset="-122"/>
                <a:cs typeface="Arial" panose="020B0604020202020204" pitchFamily="34" charset="0"/>
              </a:rPr>
              <a:t>LCBB(</a:t>
            </a:r>
            <a:r>
              <a:rPr lang="en-US" altLang="zh-CN" sz="2200" b="0" dirty="0" err="1">
                <a:latin typeface="Arial" panose="020B0604020202020204" pitchFamily="34" charset="0"/>
                <a:ea typeface="幼圆" panose="02010509060101010101" pitchFamily="49" charset="-122"/>
                <a:cs typeface="Arial" panose="020B0604020202020204" pitchFamily="34" charset="0"/>
              </a:rPr>
              <a:t>T,ĉ,u</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l-GR" altLang="zh-CN" sz="2200" b="0" dirty="0">
                <a:latin typeface="Arial" panose="020B0604020202020204" pitchFamily="34" charset="0"/>
                <a:ea typeface="幼圆" panose="02010509060101010101" pitchFamily="49" charset="-122"/>
                <a:cs typeface="Arial" panose="020B0604020202020204" pitchFamily="34" charset="0"/>
              </a:rPr>
              <a:t>ε</a:t>
            </a:r>
            <a:r>
              <a:rPr lang="en-US" altLang="zh-CN" sz="2200" b="0" dirty="0">
                <a:latin typeface="Arial" panose="020B0604020202020204" pitchFamily="34" charset="0"/>
                <a:ea typeface="幼圆" panose="02010509060101010101" pitchFamily="49" charset="-122"/>
                <a:cs typeface="Arial" panose="020B0604020202020204" pitchFamily="34" charset="0"/>
              </a:rPr>
              <a:t>,cost</a:t>
            </a:r>
            <a:r>
              <a:rPr lang="en-US" altLang="zh-CN" sz="2200" b="0" dirty="0" smtClean="0">
                <a:latin typeface="Arial" panose="020B0604020202020204" pitchFamily="34" charset="0"/>
                <a:ea typeface="幼圆" panose="02010509060101010101" pitchFamily="49" charset="-122"/>
                <a:cs typeface="Arial" panose="020B0604020202020204" pitchFamily="34" charset="0"/>
              </a:rPr>
              <a:t>)</a:t>
            </a:r>
          </a:p>
          <a:p>
            <a:pPr marL="0" indent="0" eaLnBrk="1" hangingPunct="1">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a:t>
            </a:r>
            <a:r>
              <a:rPr lang="zh-CN" altLang="en-US" sz="2200" b="0" dirty="0">
                <a:latin typeface="Arial" panose="020B0604020202020204" pitchFamily="34" charset="0"/>
                <a:ea typeface="幼圆" panose="02010509060101010101" pitchFamily="49" charset="-122"/>
                <a:cs typeface="Arial" panose="020B0604020202020204" pitchFamily="34" charset="0"/>
              </a:rPr>
              <a:t>函数</a:t>
            </a:r>
            <a:r>
              <a:rPr lang="en-US" altLang="zh-CN" sz="2200" b="0" dirty="0">
                <a:latin typeface="Arial" panose="020B0604020202020204" pitchFamily="34" charset="0"/>
                <a:ea typeface="幼圆" panose="02010509060101010101" pitchFamily="49" charset="-122"/>
                <a:cs typeface="Arial" panose="020B0604020202020204" pitchFamily="34" charset="0"/>
              </a:rPr>
              <a:t>ADD</a:t>
            </a:r>
            <a:r>
              <a:rPr lang="zh-CN" altLang="en-US" sz="2200" b="0" dirty="0">
                <a:latin typeface="Arial" panose="020B0604020202020204" pitchFamily="34" charset="0"/>
                <a:ea typeface="幼圆" panose="02010509060101010101" pitchFamily="49" charset="-122"/>
                <a:cs typeface="Arial" panose="020B0604020202020204" pitchFamily="34" charset="0"/>
              </a:rPr>
              <a:t>：加一个结点到</a:t>
            </a:r>
            <a:r>
              <a:rPr lang="en-US" altLang="zh-CN" sz="2200" b="0" dirty="0">
                <a:latin typeface="Arial" panose="020B0604020202020204" pitchFamily="34" charset="0"/>
                <a:ea typeface="幼圆" panose="02010509060101010101" pitchFamily="49" charset="-122"/>
                <a:cs typeface="Arial" panose="020B0604020202020204" pitchFamily="34" charset="0"/>
              </a:rPr>
              <a:t>min-</a:t>
            </a:r>
            <a:r>
              <a:rPr lang="zh-CN" altLang="en-US" sz="2200" b="0" dirty="0">
                <a:latin typeface="Arial" panose="020B0604020202020204" pitchFamily="34" charset="0"/>
                <a:ea typeface="幼圆" panose="02010509060101010101" pitchFamily="49" charset="-122"/>
                <a:cs typeface="Arial" panose="020B0604020202020204" pitchFamily="34" charset="0"/>
              </a:rPr>
              <a:t>堆</a:t>
            </a:r>
            <a:r>
              <a:rPr lang="zh-CN" altLang="en-US" sz="2200" b="0" dirty="0" smtClean="0">
                <a:latin typeface="Arial" panose="020B0604020202020204" pitchFamily="34" charset="0"/>
                <a:ea typeface="幼圆" panose="02010509060101010101" pitchFamily="49" charset="-122"/>
                <a:cs typeface="Arial" panose="020B0604020202020204" pitchFamily="34" charset="0"/>
              </a:rPr>
              <a:t>中；函数</a:t>
            </a:r>
            <a:r>
              <a:rPr lang="en-US" altLang="zh-CN" sz="2200" b="0" dirty="0">
                <a:latin typeface="Arial" panose="020B0604020202020204" pitchFamily="34" charset="0"/>
                <a:ea typeface="幼圆" panose="02010509060101010101" pitchFamily="49" charset="-122"/>
                <a:cs typeface="Arial" panose="020B0604020202020204" pitchFamily="34" charset="0"/>
              </a:rPr>
              <a:t>LEAST</a:t>
            </a:r>
            <a:r>
              <a:rPr lang="zh-CN" altLang="en-US" sz="2200" b="0" dirty="0">
                <a:latin typeface="Arial" panose="020B0604020202020204" pitchFamily="34" charset="0"/>
                <a:ea typeface="幼圆" panose="02010509060101010101" pitchFamily="49" charset="-122"/>
                <a:cs typeface="Arial" panose="020B0604020202020204" pitchFamily="34" charset="0"/>
              </a:rPr>
              <a:t>：从</a:t>
            </a:r>
            <a:r>
              <a:rPr lang="en-US" altLang="zh-CN" sz="2200" b="0" dirty="0">
                <a:latin typeface="Arial" panose="020B0604020202020204" pitchFamily="34" charset="0"/>
                <a:ea typeface="幼圆" panose="02010509060101010101" pitchFamily="49" charset="-122"/>
                <a:cs typeface="Arial" panose="020B0604020202020204" pitchFamily="34" charset="0"/>
              </a:rPr>
              <a:t>min-</a:t>
            </a:r>
            <a:r>
              <a:rPr lang="zh-CN" altLang="en-US" sz="2200" b="0" dirty="0">
                <a:latin typeface="Arial" panose="020B0604020202020204" pitchFamily="34" charset="0"/>
                <a:ea typeface="幼圆" panose="02010509060101010101" pitchFamily="49" charset="-122"/>
                <a:cs typeface="Arial" panose="020B0604020202020204" pitchFamily="34" charset="0"/>
              </a:rPr>
              <a:t>堆中删去堆顶</a:t>
            </a:r>
            <a:r>
              <a:rPr lang="zh-CN" altLang="en-US" sz="2200" b="0" dirty="0" smtClean="0">
                <a:latin typeface="Arial" panose="020B0604020202020204" pitchFamily="34" charset="0"/>
                <a:ea typeface="幼圆" panose="02010509060101010101" pitchFamily="49" charset="-122"/>
                <a:cs typeface="Arial" panose="020B0604020202020204" pitchFamily="34" charset="0"/>
              </a:rPr>
              <a:t>结点</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E</a:t>
            </a:r>
            <a:r>
              <a:rPr lang="en-US" altLang="zh-CN" sz="2200" b="0" dirty="0">
                <a:latin typeface="Arial" panose="020B0604020202020204" pitchFamily="34" charset="0"/>
                <a:ea typeface="幼圆" panose="02010509060101010101" pitchFamily="49" charset="-122"/>
                <a:cs typeface="Arial" panose="020B0604020202020204" pitchFamily="34" charset="0"/>
              </a:rPr>
              <a:t>←T; PARENT(E)←0; U←∞</a:t>
            </a:r>
            <a:r>
              <a:rPr lang="zh-CN" altLang="en-US"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a:latin typeface="Arial" panose="020B0604020202020204" pitchFamily="34" charset="0"/>
                <a:ea typeface="幼圆" panose="02010509060101010101" pitchFamily="49" charset="-122"/>
                <a:cs typeface="Arial" panose="020B0604020202020204" pitchFamily="34" charset="0"/>
              </a:rPr>
              <a:t>ans←0</a:t>
            </a: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    UB(E,</a:t>
            </a:r>
            <a:r>
              <a:rPr lang="el-GR" altLang="zh-CN" sz="2200" b="0" dirty="0">
                <a:latin typeface="Arial" panose="020B0604020202020204" pitchFamily="34" charset="0"/>
                <a:ea typeface="幼圆" panose="02010509060101010101" pitchFamily="49" charset="-122"/>
                <a:cs typeface="Arial" panose="020B0604020202020204" pitchFamily="34" charset="0"/>
              </a:rPr>
              <a:t>ε</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err="1">
                <a:latin typeface="Arial" panose="020B0604020202020204" pitchFamily="34" charset="0"/>
                <a:ea typeface="幼圆" panose="02010509060101010101" pitchFamily="49" charset="-122"/>
                <a:cs typeface="Arial" panose="020B0604020202020204" pitchFamily="34" charset="0"/>
              </a:rPr>
              <a:t>U,ans</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zh-CN" altLang="en-US" sz="2200" b="0" dirty="0">
                <a:latin typeface="Arial" panose="020B0604020202020204" pitchFamily="34" charset="0"/>
                <a:ea typeface="幼圆" panose="02010509060101010101" pitchFamily="49" charset="-122"/>
                <a:cs typeface="Arial" panose="020B0604020202020204" pitchFamily="34" charset="0"/>
              </a:rPr>
              <a:t> </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zh-CN" altLang="en-US" sz="2200" b="0" dirty="0">
                <a:latin typeface="Arial" panose="020B0604020202020204" pitchFamily="34" charset="0"/>
                <a:ea typeface="幼圆" panose="02010509060101010101" pitchFamily="49" charset="-122"/>
                <a:cs typeface="Arial" panose="020B0604020202020204" pitchFamily="34" charset="0"/>
              </a:rPr>
              <a:t>   </a:t>
            </a:r>
            <a:r>
              <a:rPr lang="zh-CN" altLang="en-US" sz="2200" b="0" dirty="0" smtClean="0">
                <a:latin typeface="Arial" panose="020B0604020202020204" pitchFamily="34" charset="0"/>
                <a:ea typeface="幼圆" panose="02010509060101010101" pitchFamily="49" charset="-122"/>
                <a:cs typeface="Arial" panose="020B0604020202020204" pitchFamily="34" charset="0"/>
              </a:rPr>
              <a:t>将活结点表初始化</a:t>
            </a:r>
            <a:r>
              <a:rPr lang="zh-CN" altLang="en-US" sz="2200" b="0" dirty="0">
                <a:latin typeface="Arial" panose="020B0604020202020204" pitchFamily="34" charset="0"/>
                <a:ea typeface="幼圆" panose="02010509060101010101" pitchFamily="49" charset="-122"/>
                <a:cs typeface="Arial" panose="020B0604020202020204" pitchFamily="34" charset="0"/>
              </a:rPr>
              <a:t>为空</a:t>
            </a:r>
            <a:endParaRPr lang="en-US" altLang="zh-CN" sz="2200" b="0" dirty="0" smtClean="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loop</a:t>
            </a: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for</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a:latin typeface="Arial" panose="020B0604020202020204" pitchFamily="34" charset="0"/>
                <a:ea typeface="幼圆" panose="02010509060101010101" pitchFamily="49" charset="-122"/>
                <a:cs typeface="Arial" panose="020B0604020202020204" pitchFamily="34" charset="0"/>
              </a:rPr>
              <a:t>E</a:t>
            </a:r>
            <a:r>
              <a:rPr lang="zh-CN" altLang="en-US" sz="2200" b="0" dirty="0">
                <a:latin typeface="Arial" panose="020B0604020202020204" pitchFamily="34" charset="0"/>
                <a:ea typeface="幼圆" panose="02010509060101010101" pitchFamily="49" charset="-122"/>
                <a:cs typeface="Arial" panose="020B0604020202020204" pitchFamily="34" charset="0"/>
              </a:rPr>
              <a:t>的每个儿子</a:t>
            </a:r>
            <a:r>
              <a:rPr lang="en-US" altLang="zh-CN" sz="2200" b="0" dirty="0">
                <a:latin typeface="Arial" panose="020B0604020202020204" pitchFamily="34" charset="0"/>
                <a:ea typeface="幼圆" panose="02010509060101010101" pitchFamily="49" charset="-122"/>
                <a:cs typeface="Arial" panose="020B0604020202020204" pitchFamily="34" charset="0"/>
              </a:rPr>
              <a:t>X do</a:t>
            </a: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if</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a:latin typeface="Arial" panose="020B0604020202020204" pitchFamily="34" charset="0"/>
                <a:ea typeface="幼圆" panose="02010509060101010101" pitchFamily="49" charset="-122"/>
                <a:cs typeface="Arial" panose="020B0604020202020204" pitchFamily="34" charset="0"/>
              </a:rPr>
              <a:t>B(X) and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UB(X,</a:t>
            </a:r>
            <a:r>
              <a:rPr lang="el-GR" altLang="zh-CN" sz="2200" b="0" dirty="0">
                <a:latin typeface="Arial" panose="020B0604020202020204" pitchFamily="34" charset="0"/>
                <a:ea typeface="幼圆" panose="02010509060101010101" pitchFamily="49" charset="-122"/>
                <a:cs typeface="Arial" panose="020B0604020202020204" pitchFamily="34" charset="0"/>
              </a:rPr>
              <a:t>ε</a:t>
            </a:r>
            <a:r>
              <a:rPr lang="en-US" altLang="zh-CN" sz="2200" b="0" dirty="0">
                <a:latin typeface="Arial" panose="020B0604020202020204" pitchFamily="34" charset="0"/>
                <a:ea typeface="幼圆" panose="02010509060101010101" pitchFamily="49" charset="-122"/>
                <a:cs typeface="Arial" panose="020B0604020202020204" pitchFamily="34" charset="0"/>
              </a:rPr>
              <a:t>,</a:t>
            </a:r>
            <a:r>
              <a:rPr lang="en-US" altLang="zh-CN" sz="2200" b="0" dirty="0" err="1">
                <a:latin typeface="Arial" panose="020B0604020202020204" pitchFamily="34" charset="0"/>
                <a:ea typeface="幼圆" panose="02010509060101010101" pitchFamily="49" charset="-122"/>
                <a:cs typeface="Arial" panose="020B0604020202020204" pitchFamily="34" charset="0"/>
              </a:rPr>
              <a:t>U,ans</a:t>
            </a: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then</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r>
              <a:rPr lang="en-US" altLang="zh-CN" sz="2200" b="0" dirty="0">
                <a:latin typeface="Arial" panose="020B0604020202020204" pitchFamily="34" charset="0"/>
                <a:ea typeface="幼圆" panose="02010509060101010101" pitchFamily="49" charset="-122"/>
                <a:cs typeface="Arial" panose="020B0604020202020204" pitchFamily="34" charset="0"/>
              </a:rPr>
              <a:t>call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ADD(X</a:t>
            </a:r>
            <a:r>
              <a:rPr lang="en-US" altLang="zh-CN" sz="2200" b="0" dirty="0">
                <a:latin typeface="Arial" panose="020B0604020202020204" pitchFamily="34" charset="0"/>
                <a:ea typeface="幼圆" panose="02010509060101010101" pitchFamily="49" charset="-122"/>
                <a:cs typeface="Arial" panose="020B0604020202020204" pitchFamily="34" charset="0"/>
              </a:rPr>
              <a:t>); PARENT(X)←</a:t>
            </a:r>
            <a:r>
              <a:rPr lang="en-US" altLang="zh-CN" sz="2200" b="0" dirty="0" smtClean="0">
                <a:latin typeface="Arial" panose="020B0604020202020204" pitchFamily="34" charset="0"/>
                <a:ea typeface="幼圆" panose="02010509060101010101" pitchFamily="49" charset="-122"/>
                <a:cs typeface="Arial" panose="020B0604020202020204" pitchFamily="34" charset="0"/>
              </a:rPr>
              <a:t>E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endif</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200" b="0" dirty="0">
                <a:solidFill>
                  <a:srgbClr val="FF0000"/>
                </a:solidFill>
                <a:latin typeface="Arial" panose="020B0604020202020204" pitchFamily="34" charset="0"/>
                <a:ea typeface="幼圆" panose="02010509060101010101" pitchFamily="49" charset="-122"/>
                <a:cs typeface="Arial" panose="020B0604020202020204" pitchFamily="34" charset="0"/>
              </a:rPr>
              <a:t>repeat</a:t>
            </a:r>
            <a:r>
              <a:rPr lang="en-US" altLang="zh-CN" sz="2200" b="0" dirty="0" smtClean="0">
                <a:solidFill>
                  <a:schemeClr val="bg2">
                    <a:lumMod val="75000"/>
                  </a:schemeClr>
                </a:solidFill>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200" b="0" dirty="0" smtClean="0">
                <a:solidFill>
                  <a:schemeClr val="bg2">
                    <a:lumMod val="75000"/>
                  </a:schemeClr>
                </a:solidFill>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if </a:t>
            </a:r>
            <a:r>
              <a:rPr lang="zh-CN" altLang="en-US" sz="2200" b="0" dirty="0" smtClean="0">
                <a:latin typeface="幼圆" panose="02010509060101010101" pitchFamily="49" charset="-122"/>
                <a:ea typeface="幼圆" panose="02010509060101010101" pitchFamily="49" charset="-122"/>
              </a:rPr>
              <a:t>表</a:t>
            </a:r>
            <a:r>
              <a:rPr lang="zh-CN" altLang="en-US" sz="2200" b="0" dirty="0">
                <a:latin typeface="幼圆" panose="02010509060101010101" pitchFamily="49" charset="-122"/>
                <a:ea typeface="幼圆" panose="02010509060101010101" pitchFamily="49" charset="-122"/>
              </a:rPr>
              <a:t>中</a:t>
            </a:r>
            <a:r>
              <a:rPr lang="zh-CN" altLang="en-US" sz="2200" b="0" dirty="0" smtClean="0">
                <a:latin typeface="Arial" panose="020B0604020202020204" pitchFamily="34" charset="0"/>
                <a:ea typeface="幼圆" panose="02010509060101010101" pitchFamily="49" charset="-122"/>
                <a:cs typeface="Arial" panose="020B0604020202020204" pitchFamily="34" charset="0"/>
              </a:rPr>
              <a:t>不再有活结点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or </a:t>
            </a:r>
            <a:r>
              <a:rPr lang="zh-CN" altLang="en-US" sz="2200" b="0" dirty="0" smtClean="0">
                <a:latin typeface="Arial" panose="020B0604020202020204" pitchFamily="34" charset="0"/>
                <a:ea typeface="幼圆" panose="02010509060101010101" pitchFamily="49" charset="-122"/>
                <a:cs typeface="Arial" panose="020B0604020202020204" pitchFamily="34" charset="0"/>
              </a:rPr>
              <a:t>堆顶结点</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ĉ</a:t>
            </a:r>
            <a:r>
              <a:rPr lang="zh-CN" altLang="en-US"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值</a:t>
            </a:r>
            <a:r>
              <a:rPr lang="en-US" altLang="zh-CN" sz="2200" b="0" dirty="0" smtClean="0">
                <a:solidFill>
                  <a:srgbClr val="FF0000"/>
                </a:solidFill>
                <a:latin typeface="Arial" panose="020B0604020202020204" pitchFamily="34" charset="0"/>
                <a:ea typeface="幼圆" panose="02010509060101010101" pitchFamily="49" charset="-122"/>
                <a:cs typeface="Arial" panose="020B0604020202020204" pitchFamily="34" charset="0"/>
              </a:rPr>
              <a:t>≥U</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then </a:t>
            </a:r>
            <a:r>
              <a:rPr lang="en-US" altLang="zh-CN" sz="2200" b="0" dirty="0">
                <a:latin typeface="Arial" panose="020B0604020202020204" pitchFamily="34" charset="0"/>
                <a:ea typeface="幼圆" panose="02010509060101010101" pitchFamily="49" charset="-122"/>
                <a:cs typeface="Arial" panose="020B0604020202020204" pitchFamily="34" charset="0"/>
              </a:rPr>
              <a:t>print (‘least cost = ‘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U); </a:t>
            </a:r>
            <a:r>
              <a:rPr lang="zh-CN" altLang="en-US" sz="2200" b="0" dirty="0" smtClean="0">
                <a:latin typeface="Arial" panose="020B0604020202020204" pitchFamily="34" charset="0"/>
                <a:ea typeface="幼圆" panose="02010509060101010101" pitchFamily="49" charset="-122"/>
                <a:cs typeface="Arial" panose="020B0604020202020204" pitchFamily="34" charset="0"/>
              </a:rPr>
              <a:t>输出</a:t>
            </a:r>
            <a:r>
              <a:rPr lang="zh-CN" altLang="en-US" sz="2200" b="0" dirty="0">
                <a:latin typeface="Arial" panose="020B0604020202020204" pitchFamily="34" charset="0"/>
                <a:ea typeface="幼圆" panose="02010509060101010101" pitchFamily="49" charset="-122"/>
                <a:cs typeface="Arial" panose="020B0604020202020204" pitchFamily="34" charset="0"/>
              </a:rPr>
              <a:t>从</a:t>
            </a:r>
            <a:r>
              <a:rPr lang="en-US" altLang="zh-CN" sz="2200" b="0" dirty="0" err="1">
                <a:latin typeface="Arial" panose="020B0604020202020204" pitchFamily="34" charset="0"/>
                <a:ea typeface="幼圆" panose="02010509060101010101" pitchFamily="49" charset="-122"/>
                <a:cs typeface="Arial" panose="020B0604020202020204" pitchFamily="34" charset="0"/>
              </a:rPr>
              <a:t>ans</a:t>
            </a:r>
            <a:r>
              <a:rPr lang="zh-CN" altLang="en-US" sz="2200" b="0" dirty="0">
                <a:latin typeface="Arial" panose="020B0604020202020204" pitchFamily="34" charset="0"/>
                <a:ea typeface="幼圆" panose="02010509060101010101" pitchFamily="49" charset="-122"/>
                <a:cs typeface="Arial" panose="020B0604020202020204" pitchFamily="34" charset="0"/>
              </a:rPr>
              <a:t>到</a:t>
            </a:r>
            <a:r>
              <a:rPr lang="en-US" altLang="zh-CN" sz="2200" b="0" dirty="0">
                <a:latin typeface="Arial" panose="020B0604020202020204" pitchFamily="34" charset="0"/>
                <a:ea typeface="幼圆" panose="02010509060101010101" pitchFamily="49" charset="-122"/>
                <a:cs typeface="Arial" panose="020B0604020202020204" pitchFamily="34" charset="0"/>
              </a:rPr>
              <a:t>T</a:t>
            </a:r>
            <a:r>
              <a:rPr lang="zh-CN" altLang="en-US" sz="2200" b="0" dirty="0">
                <a:latin typeface="Arial" panose="020B0604020202020204" pitchFamily="34" charset="0"/>
                <a:ea typeface="幼圆" panose="02010509060101010101" pitchFamily="49" charset="-122"/>
                <a:cs typeface="Arial" panose="020B0604020202020204" pitchFamily="34" charset="0"/>
              </a:rPr>
              <a:t>的那条路径</a:t>
            </a: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return </a:t>
            </a:r>
            <a:r>
              <a:rPr lang="en-US" altLang="zh-CN" sz="2200" b="0" dirty="0">
                <a:solidFill>
                  <a:srgbClr val="FF0000"/>
                </a:solidFill>
                <a:latin typeface="Arial" panose="020B0604020202020204" pitchFamily="34" charset="0"/>
                <a:ea typeface="幼圆" panose="02010509060101010101" pitchFamily="49" charset="-122"/>
                <a:cs typeface="Arial" panose="020B0604020202020204" pitchFamily="34" charset="0"/>
              </a:rPr>
              <a:t>endif</a:t>
            </a:r>
            <a:r>
              <a:rPr lang="en-US" altLang="zh-CN" sz="2200" b="0" dirty="0">
                <a:latin typeface="Arial" panose="020B0604020202020204" pitchFamily="34" charset="0"/>
                <a:ea typeface="幼圆" panose="02010509060101010101" pitchFamily="49" charset="-122"/>
                <a:cs typeface="Arial" panose="020B0604020202020204" pitchFamily="34" charset="0"/>
              </a:rPr>
              <a:t>    </a:t>
            </a: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    call </a:t>
            </a:r>
            <a:r>
              <a:rPr lang="en-US" altLang="zh-CN" sz="2200" b="0" dirty="0">
                <a:latin typeface="Arial" panose="020B0604020202020204" pitchFamily="34" charset="0"/>
                <a:ea typeface="幼圆" panose="02010509060101010101" pitchFamily="49" charset="-122"/>
                <a:cs typeface="Arial" panose="020B0604020202020204" pitchFamily="34" charset="0"/>
              </a:rPr>
              <a:t>LEAST(E</a:t>
            </a:r>
            <a:r>
              <a:rPr lang="en-US" altLang="zh-CN" sz="2200" b="0" dirty="0" smtClean="0">
                <a:latin typeface="Arial" panose="020B0604020202020204" pitchFamily="34" charset="0"/>
                <a:ea typeface="幼圆" panose="02010509060101010101" pitchFamily="49" charset="-122"/>
                <a:cs typeface="Arial" panose="020B0604020202020204" pitchFamily="34" charset="0"/>
              </a:rPr>
              <a:t>)</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smtClean="0">
                <a:latin typeface="Arial" panose="020B0604020202020204" pitchFamily="34" charset="0"/>
                <a:ea typeface="幼圆" panose="02010509060101010101" pitchFamily="49" charset="-122"/>
                <a:cs typeface="Arial" panose="020B0604020202020204" pitchFamily="34" charset="0"/>
              </a:rPr>
              <a:t>   repeat</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a:p>
            <a:pPr marL="0" indent="0" eaLnBrk="1" hangingPunct="1">
              <a:lnSpc>
                <a:spcPct val="80000"/>
              </a:lnSpc>
              <a:buNone/>
              <a:defRPr/>
            </a:pPr>
            <a:r>
              <a:rPr lang="en-US" altLang="zh-CN" sz="2200" b="0" dirty="0">
                <a:latin typeface="Arial" panose="020B0604020202020204" pitchFamily="34" charset="0"/>
                <a:ea typeface="幼圆" panose="02010509060101010101" pitchFamily="49" charset="-122"/>
                <a:cs typeface="Arial" panose="020B0604020202020204" pitchFamily="34" charset="0"/>
              </a:rPr>
              <a:t>end </a:t>
            </a:r>
            <a:r>
              <a:rPr lang="en-US" altLang="zh-CN" sz="2200" b="0" dirty="0" smtClean="0">
                <a:latin typeface="Arial" panose="020B0604020202020204" pitchFamily="34" charset="0"/>
                <a:ea typeface="幼圆" panose="02010509060101010101" pitchFamily="49" charset="-122"/>
                <a:cs typeface="Arial" panose="020B0604020202020204" pitchFamily="34" charset="0"/>
              </a:rPr>
              <a:t>LCBB</a:t>
            </a:r>
            <a:endParaRPr lang="en-US" altLang="zh-CN" sz="2200" b="0" dirty="0">
              <a:latin typeface="Arial" panose="020B0604020202020204" pitchFamily="34" charset="0"/>
              <a:ea typeface="幼圆" panose="02010509060101010101" pitchFamily="49" charset="-122"/>
              <a:cs typeface="Arial" panose="020B0604020202020204" pitchFamily="34" charset="0"/>
            </a:endParaRPr>
          </a:p>
        </p:txBody>
      </p:sp>
      <p:sp>
        <p:nvSpPr>
          <p:cNvPr id="6" name="Rectangle 7"/>
          <p:cNvSpPr>
            <a:spLocks noChangeArrowheads="1"/>
          </p:cNvSpPr>
          <p:nvPr/>
        </p:nvSpPr>
        <p:spPr bwMode="auto">
          <a:xfrm>
            <a:off x="1127448" y="2420888"/>
            <a:ext cx="10009112" cy="997693"/>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7" name="Rectangle 7"/>
          <p:cNvSpPr>
            <a:spLocks noChangeArrowheads="1"/>
          </p:cNvSpPr>
          <p:nvPr/>
        </p:nvSpPr>
        <p:spPr bwMode="auto">
          <a:xfrm>
            <a:off x="1127448" y="3740389"/>
            <a:ext cx="10009112" cy="984755"/>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 name="Rectangle 7"/>
          <p:cNvSpPr>
            <a:spLocks noChangeArrowheads="1"/>
          </p:cNvSpPr>
          <p:nvPr/>
        </p:nvSpPr>
        <p:spPr bwMode="auto">
          <a:xfrm>
            <a:off x="1127448" y="4725144"/>
            <a:ext cx="10009112" cy="1003751"/>
          </a:xfrm>
          <a:prstGeom prst="rect">
            <a:avLst/>
          </a:prstGeom>
          <a:noFill/>
          <a:ln w="1905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9" name="矩形 8"/>
          <p:cNvSpPr/>
          <p:nvPr/>
        </p:nvSpPr>
        <p:spPr>
          <a:xfrm>
            <a:off x="947426" y="1136889"/>
            <a:ext cx="10189134" cy="461665"/>
          </a:xfrm>
          <a:prstGeom prst="rect">
            <a:avLst/>
          </a:prstGeom>
          <a:solidFill>
            <a:schemeClr val="accent1">
              <a:lumMod val="20000"/>
              <a:lumOff val="80000"/>
            </a:schemeClr>
          </a:solidFill>
        </p:spPr>
        <p:txBody>
          <a:bodyPr wrap="square">
            <a:spAutoFit/>
          </a:bodyPr>
          <a:lstStyle/>
          <a:p>
            <a:pPr>
              <a:spcBef>
                <a:spcPct val="0"/>
              </a:spcBef>
            </a:pPr>
            <a:r>
              <a:rPr lang="zh-CN" altLang="en-US" sz="2400" dirty="0">
                <a:latin typeface="Arial" panose="020B0604020202020204" pitchFamily="34" charset="0"/>
                <a:ea typeface="幼圆" panose="02010509060101010101" pitchFamily="49" charset="-122"/>
                <a:cs typeface="Arial" panose="020B0604020202020204" pitchFamily="34" charset="0"/>
              </a:rPr>
              <a:t>假定状态空间树</a:t>
            </a:r>
            <a:r>
              <a:rPr lang="en-US" altLang="zh-CN" sz="2400" dirty="0">
                <a:latin typeface="Arial" panose="020B0604020202020204" pitchFamily="34" charset="0"/>
                <a:ea typeface="幼圆" panose="02010509060101010101" pitchFamily="49" charset="-122"/>
                <a:cs typeface="Arial" panose="020B0604020202020204" pitchFamily="34" charset="0"/>
              </a:rPr>
              <a:t>T</a:t>
            </a:r>
            <a:r>
              <a:rPr lang="zh-CN" altLang="en-US" sz="2400" dirty="0">
                <a:latin typeface="Arial" panose="020B0604020202020204" pitchFamily="34" charset="0"/>
                <a:ea typeface="幼圆" panose="02010509060101010101" pitchFamily="49" charset="-122"/>
                <a:cs typeface="Arial" panose="020B0604020202020204" pitchFamily="34" charset="0"/>
              </a:rPr>
              <a:t>至少包含一个</a:t>
            </a:r>
            <a:r>
              <a:rPr lang="zh-CN" altLang="en-US" sz="2400" dirty="0" smtClean="0">
                <a:latin typeface="Arial" panose="020B0604020202020204" pitchFamily="34" charset="0"/>
                <a:ea typeface="幼圆" panose="02010509060101010101" pitchFamily="49" charset="-122"/>
                <a:cs typeface="Arial" panose="020B0604020202020204" pitchFamily="34" charset="0"/>
              </a:rPr>
              <a:t>解结点，不可行结点的</a:t>
            </a:r>
            <a:r>
              <a:rPr lang="zh-CN" altLang="en-US" sz="2400" dirty="0">
                <a:latin typeface="Arial" panose="020B0604020202020204" pitchFamily="34" charset="0"/>
                <a:ea typeface="幼圆" panose="02010509060101010101" pitchFamily="49" charset="-122"/>
                <a:cs typeface="Arial" panose="020B0604020202020204" pitchFamily="34" charset="0"/>
              </a:rPr>
              <a:t>估计值</a:t>
            </a:r>
            <a:r>
              <a:rPr lang="en-US" altLang="zh-CN" sz="2400" dirty="0">
                <a:latin typeface="Arial" panose="020B0604020202020204" pitchFamily="34" charset="0"/>
                <a:ea typeface="幼圆" panose="02010509060101010101" pitchFamily="49" charset="-122"/>
                <a:cs typeface="Arial" panose="020B0604020202020204" pitchFamily="34" charset="0"/>
              </a:rPr>
              <a:t>ĉ(X)=</a:t>
            </a:r>
            <a:r>
              <a:rPr lang="en-US" altLang="zh-CN" sz="2400" dirty="0" smtClean="0">
                <a:latin typeface="Arial" panose="020B0604020202020204" pitchFamily="34" charset="0"/>
                <a:ea typeface="幼圆" panose="02010509060101010101" pitchFamily="49" charset="-122"/>
                <a:cs typeface="Arial" panose="020B0604020202020204" pitchFamily="34" charset="0"/>
              </a:rPr>
              <a:t>∞</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404487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a:t>求</a:t>
            </a:r>
            <a:r>
              <a:rPr lang="zh-CN" altLang="en-US" dirty="0" smtClean="0"/>
              <a:t>极大化问题</a:t>
            </a:r>
            <a:endParaRPr lang="zh-CN" altLang="en-US" dirty="0"/>
          </a:p>
        </p:txBody>
      </p:sp>
      <p:sp>
        <p:nvSpPr>
          <p:cNvPr id="3" name="内容占位符 2"/>
          <p:cNvSpPr>
            <a:spLocks noGrp="1"/>
          </p:cNvSpPr>
          <p:nvPr>
            <p:ph idx="1"/>
          </p:nvPr>
        </p:nvSpPr>
        <p:spPr>
          <a:xfrm>
            <a:off x="838200" y="1690689"/>
            <a:ext cx="10515600" cy="2812751"/>
          </a:xfrm>
        </p:spPr>
        <p:txBody>
          <a:bodyPr>
            <a:normAutofit/>
          </a:bodyPr>
          <a:lstStyle/>
          <a:p>
            <a:pPr>
              <a:spcBef>
                <a:spcPts val="600"/>
              </a:spcBef>
            </a:pPr>
            <a:r>
              <a:rPr lang="zh-CN" altLang="en-US" sz="2400" dirty="0" smtClean="0"/>
              <a:t>很多极值问题求目标函数极大值，可以采用以下两种方法解决：</a:t>
            </a:r>
            <a:endParaRPr lang="en-US" altLang="zh-CN" sz="2400" dirty="0" smtClean="0"/>
          </a:p>
          <a:p>
            <a:pPr>
              <a:spcBef>
                <a:spcPts val="600"/>
              </a:spcBef>
            </a:pPr>
            <a:r>
              <a:rPr lang="zh-CN" altLang="en-US" sz="2400" dirty="0" smtClean="0"/>
              <a:t>方法</a:t>
            </a:r>
            <a:r>
              <a:rPr lang="en-US" altLang="zh-CN" sz="2400" dirty="0" smtClean="0"/>
              <a:t>1</a:t>
            </a:r>
            <a:r>
              <a:rPr lang="zh-CN" altLang="en-US" sz="2400" dirty="0" smtClean="0"/>
              <a:t>：修改目标函数，将</a:t>
            </a:r>
            <a:r>
              <a:rPr lang="zh-CN" altLang="en-US" sz="2400" dirty="0"/>
              <a:t>问题转化为</a:t>
            </a:r>
            <a:r>
              <a:rPr lang="zh-CN" altLang="en-US" sz="2400" dirty="0">
                <a:solidFill>
                  <a:srgbClr val="FF0000"/>
                </a:solidFill>
              </a:rPr>
              <a:t>极小化</a:t>
            </a:r>
            <a:r>
              <a:rPr lang="zh-CN" altLang="en-US" sz="2400" dirty="0" smtClean="0"/>
              <a:t>问题</a:t>
            </a:r>
            <a:endParaRPr lang="en-US" altLang="zh-CN" sz="2400" dirty="0" smtClean="0"/>
          </a:p>
          <a:p>
            <a:pPr lvl="1">
              <a:spcBef>
                <a:spcPts val="600"/>
              </a:spcBef>
            </a:pPr>
            <a:r>
              <a:rPr lang="zh-CN" altLang="en-US" dirty="0" smtClean="0"/>
              <a:t>取目标函数的相反数作为成本函数</a:t>
            </a:r>
            <a:r>
              <a:rPr lang="en-US" altLang="zh-CN" dirty="0" smtClean="0"/>
              <a:t>c</a:t>
            </a:r>
            <a:endParaRPr lang="zh-CN" altLang="en-US" dirty="0"/>
          </a:p>
          <a:p>
            <a:pPr>
              <a:spcBef>
                <a:spcPts val="600"/>
              </a:spcBef>
            </a:pPr>
            <a:r>
              <a:rPr lang="zh-CN" altLang="en-US" sz="2400" dirty="0" smtClean="0"/>
              <a:t>方法</a:t>
            </a:r>
            <a:r>
              <a:rPr lang="en-US" altLang="zh-CN" sz="2400" dirty="0" smtClean="0"/>
              <a:t>2</a:t>
            </a:r>
            <a:r>
              <a:rPr lang="zh-CN" altLang="en-US" sz="2400" dirty="0" smtClean="0"/>
              <a:t>：对照极小化问题做</a:t>
            </a:r>
            <a:r>
              <a:rPr lang="zh-CN" altLang="en-US" sz="2400" dirty="0" smtClean="0">
                <a:solidFill>
                  <a:srgbClr val="FF0000"/>
                </a:solidFill>
              </a:rPr>
              <a:t>镜像修改</a:t>
            </a:r>
            <a:endParaRPr lang="en-US" altLang="zh-CN" sz="2400" dirty="0" smtClean="0">
              <a:solidFill>
                <a:srgbClr val="FF0000"/>
              </a:solidFill>
            </a:endParaRPr>
          </a:p>
          <a:p>
            <a:pPr lvl="1">
              <a:spcBef>
                <a:spcPts val="600"/>
              </a:spcBef>
            </a:pPr>
            <a:r>
              <a:rPr lang="zh-CN" altLang="en-US" dirty="0" smtClean="0"/>
              <a:t>把目标函数作为成本函数</a:t>
            </a:r>
            <a:r>
              <a:rPr lang="en-US" altLang="zh-CN" dirty="0" smtClean="0"/>
              <a:t>c</a:t>
            </a:r>
            <a:r>
              <a:rPr lang="zh-CN" altLang="en-US" dirty="0" smtClean="0"/>
              <a:t>，</a:t>
            </a:r>
            <a:r>
              <a:rPr lang="zh-CN" altLang="en-US" dirty="0"/>
              <a:t>问题转化为寻找解空间树中</a:t>
            </a:r>
            <a:r>
              <a:rPr lang="zh-CN" altLang="en-US" dirty="0" smtClean="0">
                <a:solidFill>
                  <a:srgbClr val="FF0000"/>
                </a:solidFill>
              </a:rPr>
              <a:t>最大成本</a:t>
            </a:r>
            <a:r>
              <a:rPr lang="zh-CN" altLang="en-US" dirty="0" smtClean="0"/>
              <a:t>答案结点，此时</a:t>
            </a:r>
            <a:r>
              <a:rPr lang="en-US" altLang="zh-CN" dirty="0" smtClean="0"/>
              <a:t>u(X)</a:t>
            </a:r>
            <a:r>
              <a:rPr lang="en-US" altLang="en-US" dirty="0" smtClean="0"/>
              <a:t>≤</a:t>
            </a:r>
            <a:r>
              <a:rPr lang="en-US" altLang="zh-CN" dirty="0"/>
              <a:t>c(X)</a:t>
            </a:r>
            <a:r>
              <a:rPr lang="en-US" altLang="en-US" dirty="0"/>
              <a:t>≤</a:t>
            </a:r>
            <a:r>
              <a:rPr lang="en-US" altLang="zh-CN" dirty="0"/>
              <a:t>ĉ(X</a:t>
            </a:r>
            <a:r>
              <a:rPr lang="en-US" altLang="zh-CN" dirty="0" smtClean="0"/>
              <a:t>)</a:t>
            </a:r>
            <a:r>
              <a:rPr lang="zh-CN" altLang="en-US" dirty="0" smtClean="0"/>
              <a:t>。</a:t>
            </a:r>
            <a:endParaRPr lang="en-US" altLang="zh-CN" dirty="0" smtClean="0"/>
          </a:p>
          <a:p>
            <a:pPr marL="457200" lvl="1" indent="0">
              <a:spcBef>
                <a:spcPts val="600"/>
              </a:spcBef>
              <a:buNone/>
            </a:pPr>
            <a:endParaRPr lang="en-US" altLang="zh-CN" sz="2000" dirty="0" smtClean="0">
              <a:solidFill>
                <a:srgbClr val="FF0000"/>
              </a:solidFill>
            </a:endParaRPr>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43</a:t>
            </a:fld>
            <a:endParaRPr lang="en-US" altLang="zh-CN"/>
          </a:p>
        </p:txBody>
      </p:sp>
      <p:grpSp>
        <p:nvGrpSpPr>
          <p:cNvPr id="5" name="组合 4"/>
          <p:cNvGrpSpPr/>
          <p:nvPr/>
        </p:nvGrpSpPr>
        <p:grpSpPr>
          <a:xfrm>
            <a:off x="5556530" y="4149080"/>
            <a:ext cx="5291998" cy="2074660"/>
            <a:chOff x="4781325" y="4090644"/>
            <a:chExt cx="5291998" cy="2074660"/>
          </a:xfrm>
        </p:grpSpPr>
        <p:cxnSp>
          <p:nvCxnSpPr>
            <p:cNvPr id="6" name="直接连接符 5"/>
            <p:cNvCxnSpPr/>
            <p:nvPr/>
          </p:nvCxnSpPr>
          <p:spPr>
            <a:xfrm>
              <a:off x="5488977" y="4748660"/>
              <a:ext cx="4495455" cy="243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241232" y="5756770"/>
              <a:ext cx="2376264"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335750" y="4760609"/>
              <a:ext cx="705247" cy="400110"/>
            </a:xfrm>
            <a:prstGeom prst="rect">
              <a:avLst/>
            </a:prstGeom>
            <a:noFill/>
          </p:spPr>
          <p:txBody>
            <a:bodyPr wrap="square" rtlCol="0">
              <a:spAutoFit/>
            </a:bodyPr>
            <a:lstStyle/>
            <a:p>
              <a:r>
                <a:rPr lang="zh-CN" altLang="en-US" sz="2000" dirty="0" smtClean="0">
                  <a:solidFill>
                    <a:srgbClr val="FF0000"/>
                  </a:solidFill>
                  <a:latin typeface="幼圆" panose="02010509060101010101" pitchFamily="49" charset="-122"/>
                  <a:ea typeface="幼圆" panose="02010509060101010101" pitchFamily="49" charset="-122"/>
                </a:rPr>
                <a:t>杀死</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9" name="文本框 8"/>
            <p:cNvSpPr txBox="1"/>
            <p:nvPr/>
          </p:nvSpPr>
          <p:spPr>
            <a:xfrm>
              <a:off x="8085935" y="4309221"/>
              <a:ext cx="1987388" cy="400110"/>
            </a:xfrm>
            <a:prstGeom prst="rect">
              <a:avLst/>
            </a:prstGeom>
            <a:noFill/>
          </p:spPr>
          <p:txBody>
            <a:bodyPr wrap="square" rtlCol="0">
              <a:spAutoFit/>
            </a:bodyPr>
            <a:lstStyle/>
            <a:p>
              <a:r>
                <a:rPr lang="zh-CN" altLang="en-US" sz="2000" dirty="0" smtClean="0">
                  <a:solidFill>
                    <a:srgbClr val="FF0000"/>
                  </a:solidFill>
                  <a:latin typeface="幼圆" panose="02010509060101010101" pitchFamily="49" charset="-122"/>
                  <a:ea typeface="幼圆" panose="02010509060101010101" pitchFamily="49" charset="-122"/>
                </a:rPr>
                <a:t>入活结点表待选</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10" name="虚尾箭头 9"/>
            <p:cNvSpPr/>
            <p:nvPr/>
          </p:nvSpPr>
          <p:spPr>
            <a:xfrm rot="16200000">
              <a:off x="5723689" y="4188419"/>
              <a:ext cx="627598" cy="432048"/>
            </a:xfrm>
            <a:prstGeom prst="stripedRightArrow">
              <a:avLst>
                <a:gd name="adj1" fmla="val 50000"/>
                <a:gd name="adj2" fmla="val 377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600056" y="4316613"/>
              <a:ext cx="45719" cy="1440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88088" y="4548605"/>
              <a:ext cx="45719" cy="120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176120" y="4948715"/>
              <a:ext cx="45719" cy="808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464152" y="4869160"/>
              <a:ext cx="45719" cy="887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752184" y="4548605"/>
              <a:ext cx="45719" cy="120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040216" y="5229200"/>
              <a:ext cx="45719" cy="527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758905" y="5765194"/>
              <a:ext cx="1049807" cy="400110"/>
            </a:xfrm>
            <a:prstGeom prst="rect">
              <a:avLst/>
            </a:prstGeom>
            <a:noFill/>
          </p:spPr>
          <p:txBody>
            <a:bodyPr wrap="square" rtlCol="0">
              <a:spAutoFit/>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ĉ(X)</a:t>
              </a:r>
              <a:r>
                <a:rPr lang="zh-CN" altLang="en-US" sz="2000" dirty="0" smtClean="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8" name="文本框 17"/>
            <p:cNvSpPr txBox="1"/>
            <p:nvPr/>
          </p:nvSpPr>
          <p:spPr>
            <a:xfrm>
              <a:off x="4781325" y="4379508"/>
              <a:ext cx="1337840" cy="707886"/>
            </a:xfrm>
            <a:prstGeom prst="rect">
              <a:avLst/>
            </a:prstGeom>
            <a:noFill/>
          </p:spPr>
          <p:txBody>
            <a:bodyPr wrap="square" rtlCol="0">
              <a:spAutoFit/>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U</a:t>
              </a:r>
              <a:r>
                <a:rPr lang="zh-CN" altLang="en-US" sz="2000" dirty="0" smtClean="0">
                  <a:latin typeface="Arial" panose="020B0604020202020204" pitchFamily="34" charset="0"/>
                  <a:ea typeface="幼圆" panose="02010509060101010101" pitchFamily="49" charset="-122"/>
                  <a:cs typeface="Arial" panose="020B0604020202020204" pitchFamily="34" charset="0"/>
                </a:rPr>
                <a:t>值下界</a:t>
              </a:r>
              <a:endParaRPr lang="en-US" altLang="zh-CN" sz="2000" dirty="0" smtClean="0">
                <a:latin typeface="Arial" panose="020B0604020202020204" pitchFamily="34" charset="0"/>
                <a:ea typeface="幼圆" panose="02010509060101010101" pitchFamily="49" charset="-122"/>
                <a:cs typeface="Arial" panose="020B0604020202020204" pitchFamily="34" charset="0"/>
              </a:endParaRPr>
            </a:p>
            <a:p>
              <a:r>
                <a:rPr lang="zh-CN" altLang="en-US" sz="2000" dirty="0" smtClean="0">
                  <a:latin typeface="Arial" panose="020B0604020202020204" pitchFamily="34" charset="0"/>
                  <a:ea typeface="幼圆" panose="02010509060101010101" pitchFamily="49" charset="-122"/>
                  <a:cs typeface="Arial" panose="020B0604020202020204" pitchFamily="34" charset="0"/>
                </a:rPr>
                <a:t>会</a:t>
              </a:r>
              <a:r>
                <a:rPr lang="zh-CN" altLang="en-US" sz="2000" dirty="0">
                  <a:latin typeface="Arial" panose="020B0604020202020204" pitchFamily="34" charset="0"/>
                  <a:ea typeface="幼圆" panose="02010509060101010101" pitchFamily="49" charset="-122"/>
                  <a:cs typeface="Arial" panose="020B0604020202020204" pitchFamily="34" charset="0"/>
                </a:rPr>
                <a:t>增大</a:t>
              </a:r>
            </a:p>
          </p:txBody>
        </p:sp>
      </p:grpSp>
    </p:spTree>
    <p:extLst>
      <p:ext uri="{BB962C8B-B14F-4D97-AF65-F5344CB8AC3E}">
        <p14:creationId xmlns:p14="http://schemas.microsoft.com/office/powerpoint/2010/main" val="19492586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0648"/>
            <a:ext cx="10515600" cy="1325563"/>
          </a:xfrm>
        </p:spPr>
        <p:txBody>
          <a:bodyPr>
            <a:normAutofit/>
          </a:bodyPr>
          <a:lstStyle/>
          <a:p>
            <a:r>
              <a:rPr lang="zh-CN" altLang="en-US" sz="3600" dirty="0" smtClean="0"/>
              <a:t>总结求最优解问题的分支限界法</a:t>
            </a:r>
            <a:endParaRPr lang="zh-CN" altLang="en-US" sz="3600" dirty="0"/>
          </a:p>
        </p:txBody>
      </p:sp>
      <p:sp>
        <p:nvSpPr>
          <p:cNvPr id="3" name="内容占位符 2"/>
          <p:cNvSpPr>
            <a:spLocks noGrp="1"/>
          </p:cNvSpPr>
          <p:nvPr>
            <p:ph idx="1"/>
          </p:nvPr>
        </p:nvSpPr>
        <p:spPr>
          <a:xfrm>
            <a:off x="849453" y="1567651"/>
            <a:ext cx="10515600" cy="4620419"/>
          </a:xfrm>
        </p:spPr>
        <p:txBody>
          <a:bodyPr>
            <a:normAutofit/>
          </a:bodyPr>
          <a:lstStyle/>
          <a:p>
            <a:pPr>
              <a:lnSpc>
                <a:spcPct val="120000"/>
              </a:lnSpc>
              <a:spcBef>
                <a:spcPts val="0"/>
              </a:spcBef>
            </a:pPr>
            <a:r>
              <a:rPr lang="zh-CN" altLang="en-US" sz="2400" dirty="0" smtClean="0"/>
              <a:t>算法剪枝的依据</a:t>
            </a:r>
            <a:endParaRPr lang="en-US" altLang="zh-CN" sz="2400" dirty="0" smtClean="0"/>
          </a:p>
          <a:p>
            <a:pPr lvl="1">
              <a:lnSpc>
                <a:spcPct val="120000"/>
              </a:lnSpc>
              <a:spcBef>
                <a:spcPts val="0"/>
              </a:spcBef>
            </a:pPr>
            <a:r>
              <a:rPr lang="zh-CN" altLang="en-US" dirty="0" smtClean="0"/>
              <a:t>约束</a:t>
            </a:r>
            <a:r>
              <a:rPr lang="zh-CN" altLang="en-US" dirty="0"/>
              <a:t>函数</a:t>
            </a:r>
            <a:r>
              <a:rPr lang="en-US" altLang="zh-CN" dirty="0"/>
              <a:t>B</a:t>
            </a:r>
            <a:r>
              <a:rPr lang="zh-CN" altLang="en-US" dirty="0"/>
              <a:t>：限定是否存在可行解</a:t>
            </a:r>
            <a:endParaRPr lang="en-US" altLang="zh-CN" dirty="0"/>
          </a:p>
          <a:p>
            <a:pPr lvl="1">
              <a:lnSpc>
                <a:spcPct val="120000"/>
              </a:lnSpc>
              <a:spcBef>
                <a:spcPts val="0"/>
              </a:spcBef>
            </a:pPr>
            <a:r>
              <a:rPr lang="zh-CN" altLang="en-US" dirty="0"/>
              <a:t>成本估计函数</a:t>
            </a:r>
            <a:r>
              <a:rPr lang="en-US" altLang="zh-CN" dirty="0"/>
              <a:t>ĉ(X)</a:t>
            </a:r>
            <a:r>
              <a:rPr lang="zh-CN" altLang="en-US" dirty="0"/>
              <a:t>和界</a:t>
            </a:r>
            <a:r>
              <a:rPr lang="en-US" altLang="zh-CN" dirty="0"/>
              <a:t>U</a:t>
            </a:r>
            <a:r>
              <a:rPr lang="zh-CN" altLang="en-US" dirty="0"/>
              <a:t>：界定是否存在最优解</a:t>
            </a:r>
          </a:p>
          <a:p>
            <a:pPr>
              <a:lnSpc>
                <a:spcPct val="120000"/>
              </a:lnSpc>
              <a:spcBef>
                <a:spcPts val="0"/>
              </a:spcBef>
            </a:pPr>
            <a:r>
              <a:rPr lang="zh-CN" altLang="en-US" sz="2400" dirty="0" smtClean="0"/>
              <a:t>算法剪枝的发生点</a:t>
            </a:r>
            <a:endParaRPr lang="en-US" altLang="zh-CN" sz="2400" dirty="0" smtClean="0"/>
          </a:p>
          <a:p>
            <a:pPr lvl="1">
              <a:lnSpc>
                <a:spcPct val="120000"/>
              </a:lnSpc>
              <a:spcBef>
                <a:spcPts val="0"/>
              </a:spcBef>
            </a:pPr>
            <a:r>
              <a:rPr lang="en-US" altLang="zh-CN" dirty="0" smtClean="0"/>
              <a:t>X</a:t>
            </a:r>
            <a:r>
              <a:rPr lang="zh-CN" altLang="en-US" dirty="0" smtClean="0"/>
              <a:t>入活结</a:t>
            </a:r>
            <a:r>
              <a:rPr lang="zh-CN" altLang="en-US" dirty="0"/>
              <a:t>点</a:t>
            </a:r>
            <a:r>
              <a:rPr lang="zh-CN" altLang="en-US" dirty="0" smtClean="0"/>
              <a:t>表时，接受</a:t>
            </a:r>
            <a:r>
              <a:rPr lang="en-US" altLang="zh-CN" dirty="0" smtClean="0"/>
              <a:t>B</a:t>
            </a:r>
            <a:r>
              <a:rPr lang="zh-CN" altLang="en-US" dirty="0" smtClean="0"/>
              <a:t>检验和</a:t>
            </a:r>
            <a:r>
              <a:rPr lang="en-US" altLang="zh-CN" dirty="0" smtClean="0"/>
              <a:t>U</a:t>
            </a:r>
            <a:r>
              <a:rPr lang="zh-CN" altLang="en-US" dirty="0" smtClean="0"/>
              <a:t>检验</a:t>
            </a:r>
            <a:endParaRPr lang="en-US" altLang="zh-CN" dirty="0" smtClean="0"/>
          </a:p>
          <a:p>
            <a:pPr lvl="1">
              <a:lnSpc>
                <a:spcPct val="120000"/>
              </a:lnSpc>
              <a:spcBef>
                <a:spcPts val="0"/>
              </a:spcBef>
            </a:pPr>
            <a:r>
              <a:rPr lang="en-US" altLang="zh-CN" dirty="0" smtClean="0"/>
              <a:t>X</a:t>
            </a:r>
            <a:r>
              <a:rPr lang="zh-CN" altLang="en-US" dirty="0" smtClean="0"/>
              <a:t>出活结点表时，接受</a:t>
            </a:r>
            <a:r>
              <a:rPr lang="en-US" altLang="zh-CN" dirty="0" smtClean="0"/>
              <a:t>U</a:t>
            </a:r>
            <a:r>
              <a:rPr lang="zh-CN" altLang="en-US" dirty="0" smtClean="0"/>
              <a:t>检验</a:t>
            </a:r>
            <a:endParaRPr lang="en-US" altLang="zh-CN" dirty="0" smtClean="0"/>
          </a:p>
          <a:p>
            <a:pPr>
              <a:lnSpc>
                <a:spcPct val="120000"/>
              </a:lnSpc>
              <a:spcBef>
                <a:spcPts val="0"/>
              </a:spcBef>
            </a:pPr>
            <a:r>
              <a:rPr lang="zh-CN" altLang="en-US" sz="2400" dirty="0" smtClean="0"/>
              <a:t>算法终止的条件</a:t>
            </a:r>
            <a:endParaRPr lang="en-US" altLang="zh-CN" sz="2400" dirty="0" smtClean="0"/>
          </a:p>
          <a:p>
            <a:pPr lvl="1">
              <a:lnSpc>
                <a:spcPct val="120000"/>
              </a:lnSpc>
              <a:spcBef>
                <a:spcPts val="0"/>
              </a:spcBef>
            </a:pPr>
            <a:r>
              <a:rPr lang="zh-CN" altLang="en-US" dirty="0" smtClean="0"/>
              <a:t>活结点表为空</a:t>
            </a:r>
            <a:endParaRPr lang="en-US" altLang="zh-CN" dirty="0" smtClean="0"/>
          </a:p>
          <a:p>
            <a:pPr lvl="1">
              <a:lnSpc>
                <a:spcPct val="120000"/>
              </a:lnSpc>
              <a:spcBef>
                <a:spcPts val="0"/>
              </a:spcBef>
            </a:pPr>
            <a:r>
              <a:rPr lang="zh-CN" altLang="en-US" dirty="0" smtClean="0"/>
              <a:t>活结点表中再没有通过</a:t>
            </a:r>
            <a:r>
              <a:rPr lang="en-US" altLang="zh-CN" dirty="0" smtClean="0"/>
              <a:t>U</a:t>
            </a:r>
            <a:r>
              <a:rPr lang="zh-CN" altLang="en-US" dirty="0" smtClean="0"/>
              <a:t>检验的活结点</a:t>
            </a:r>
            <a:endParaRPr lang="en-US" altLang="zh-CN" dirty="0" smtClean="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44</a:t>
            </a:fld>
            <a:endParaRPr lang="en-US" altLang="zh-CN"/>
          </a:p>
        </p:txBody>
      </p:sp>
      <p:sp>
        <p:nvSpPr>
          <p:cNvPr id="5" name="矩形 4"/>
          <p:cNvSpPr/>
          <p:nvPr/>
        </p:nvSpPr>
        <p:spPr>
          <a:xfrm>
            <a:off x="882080" y="5663852"/>
            <a:ext cx="9897261" cy="461665"/>
          </a:xfrm>
          <a:prstGeom prst="rect">
            <a:avLst/>
          </a:prstGeom>
        </p:spPr>
        <p:txBody>
          <a:bodyPr wrap="non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用</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回溯法解决最优解问题时，</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ĉ(X</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和界</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能否</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用于提高</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算法效率？</a:t>
            </a:r>
          </a:p>
        </p:txBody>
      </p:sp>
      <p:sp>
        <p:nvSpPr>
          <p:cNvPr id="6"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8322568" y="5025235"/>
            <a:ext cx="576064" cy="576064"/>
          </a:xfrm>
          <a:prstGeom prst="wedgeRoundRectCallout">
            <a:avLst>
              <a:gd name="adj1" fmla="val -55668"/>
              <a:gd name="adj2" fmla="val 65317"/>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能</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422120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127448" y="260648"/>
            <a:ext cx="10515600" cy="1325563"/>
          </a:xfrm>
        </p:spPr>
        <p:txBody>
          <a:bodyPr/>
          <a:lstStyle/>
          <a:p>
            <a:r>
              <a:rPr lang="en-US" altLang="zh-CN" dirty="0" smtClean="0"/>
              <a:t>8.5 </a:t>
            </a:r>
            <a:r>
              <a:rPr lang="zh-CN" altLang="en-US" dirty="0" smtClean="0"/>
              <a:t>带有期限</a:t>
            </a:r>
            <a:r>
              <a:rPr lang="zh-CN" altLang="en-US" dirty="0"/>
              <a:t>的</a:t>
            </a:r>
            <a:r>
              <a:rPr lang="zh-CN" altLang="en-US" dirty="0" smtClean="0"/>
              <a:t>作业调度问题</a:t>
            </a:r>
            <a:endParaRPr lang="zh-CN" altLang="en-US" dirty="0"/>
          </a:p>
        </p:txBody>
      </p:sp>
      <p:sp>
        <p:nvSpPr>
          <p:cNvPr id="40963" name="内容占位符 2"/>
          <p:cNvSpPr>
            <a:spLocks noGrp="1"/>
          </p:cNvSpPr>
          <p:nvPr>
            <p:ph idx="1"/>
          </p:nvPr>
        </p:nvSpPr>
        <p:spPr>
          <a:xfrm>
            <a:off x="1055440" y="1479550"/>
            <a:ext cx="8229600" cy="4876800"/>
          </a:xfrm>
        </p:spPr>
        <p:txBody>
          <a:bodyPr/>
          <a:lstStyle/>
          <a:p>
            <a:pPr>
              <a:lnSpc>
                <a:spcPct val="100000"/>
              </a:lnSpc>
              <a:spcBef>
                <a:spcPts val="600"/>
              </a:spcBef>
            </a:pPr>
            <a:r>
              <a:rPr lang="zh-CN" altLang="en-US" dirty="0"/>
              <a:t>问题描述</a:t>
            </a:r>
            <a:endParaRPr lang="en-US" altLang="zh-CN" dirty="0"/>
          </a:p>
          <a:p>
            <a:pPr>
              <a:lnSpc>
                <a:spcPct val="100000"/>
              </a:lnSpc>
              <a:spcBef>
                <a:spcPts val="600"/>
              </a:spcBef>
            </a:pPr>
            <a:r>
              <a:rPr lang="zh-CN" altLang="en-US" dirty="0"/>
              <a:t>一</a:t>
            </a:r>
            <a:r>
              <a:rPr lang="zh-CN" altLang="en-US" dirty="0" smtClean="0"/>
              <a:t>个</a:t>
            </a:r>
            <a:r>
              <a:rPr lang="zh-CN" altLang="en-US" dirty="0"/>
              <a:t>问题</a:t>
            </a:r>
            <a:r>
              <a:rPr lang="zh-CN" altLang="en-US" dirty="0" smtClean="0"/>
              <a:t>实例</a:t>
            </a:r>
            <a:endParaRPr lang="en-US" altLang="zh-CN" dirty="0"/>
          </a:p>
          <a:p>
            <a:pPr>
              <a:lnSpc>
                <a:spcPct val="100000"/>
              </a:lnSpc>
              <a:spcBef>
                <a:spcPts val="600"/>
              </a:spcBef>
            </a:pPr>
            <a:r>
              <a:rPr lang="zh-CN" altLang="en-US" dirty="0"/>
              <a:t>限界函数</a:t>
            </a:r>
            <a:r>
              <a:rPr lang="en-US" altLang="zh-CN" dirty="0"/>
              <a:t>B</a:t>
            </a:r>
          </a:p>
          <a:p>
            <a:pPr>
              <a:lnSpc>
                <a:spcPct val="100000"/>
              </a:lnSpc>
              <a:spcBef>
                <a:spcPts val="600"/>
              </a:spcBef>
            </a:pPr>
            <a:r>
              <a:rPr lang="zh-CN" altLang="en-US" dirty="0" smtClean="0"/>
              <a:t>成本估计函数</a:t>
            </a:r>
            <a:r>
              <a:rPr lang="en-US" altLang="zh-CN" dirty="0"/>
              <a:t>ĉ </a:t>
            </a:r>
          </a:p>
          <a:p>
            <a:pPr>
              <a:lnSpc>
                <a:spcPct val="100000"/>
              </a:lnSpc>
              <a:spcBef>
                <a:spcPts val="600"/>
              </a:spcBef>
            </a:pPr>
            <a:r>
              <a:rPr lang="zh-CN" altLang="en-US" dirty="0"/>
              <a:t>成本上界</a:t>
            </a:r>
            <a:r>
              <a:rPr lang="en-US" altLang="zh-CN" dirty="0"/>
              <a:t>U</a:t>
            </a:r>
          </a:p>
          <a:p>
            <a:pPr>
              <a:lnSpc>
                <a:spcPct val="100000"/>
              </a:lnSpc>
              <a:spcBef>
                <a:spcPts val="600"/>
              </a:spcBef>
            </a:pPr>
            <a:r>
              <a:rPr lang="en-US" altLang="zh-CN" dirty="0" smtClean="0"/>
              <a:t>FIFO-</a:t>
            </a:r>
            <a:r>
              <a:rPr lang="zh-CN" altLang="en-US" dirty="0" smtClean="0"/>
              <a:t>分支限界法实例运行</a:t>
            </a:r>
            <a:endParaRPr lang="en-US" altLang="zh-CN"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45</a:t>
            </a:fld>
            <a:endParaRPr lang="en-US" altLang="zh-CN" dirty="0"/>
          </a:p>
        </p:txBody>
      </p:sp>
    </p:spTree>
    <p:extLst>
      <p:ext uri="{BB962C8B-B14F-4D97-AF65-F5344CB8AC3E}">
        <p14:creationId xmlns:p14="http://schemas.microsoft.com/office/powerpoint/2010/main" val="1203964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p:txBody>
          <a:bodyPr/>
          <a:lstStyle/>
          <a:p>
            <a:r>
              <a:rPr lang="zh-CN" altLang="en-US" dirty="0" smtClean="0"/>
              <a:t>假设</a:t>
            </a:r>
            <a:r>
              <a:rPr lang="zh-CN" altLang="en-US" dirty="0"/>
              <a:t>有</a:t>
            </a:r>
            <a:r>
              <a:rPr lang="en-US" altLang="zh-CN" dirty="0"/>
              <a:t>n</a:t>
            </a:r>
            <a:r>
              <a:rPr lang="zh-CN" altLang="en-US" dirty="0"/>
              <a:t>个作业和一台处理机，每个作业</a:t>
            </a:r>
            <a:r>
              <a:rPr lang="en-US" altLang="zh-CN" dirty="0" err="1"/>
              <a:t>i</a:t>
            </a:r>
            <a:r>
              <a:rPr lang="zh-CN" altLang="en-US" dirty="0"/>
              <a:t>由一个三元组</a:t>
            </a:r>
            <a:r>
              <a:rPr lang="en-US" altLang="zh-CN" dirty="0"/>
              <a:t>(</a:t>
            </a:r>
            <a:r>
              <a:rPr lang="en-US" altLang="zh-CN" dirty="0" err="1"/>
              <a:t>p</a:t>
            </a:r>
            <a:r>
              <a:rPr lang="en-US" altLang="zh-CN" baseline="-25000" dirty="0" err="1"/>
              <a:t>i</a:t>
            </a:r>
            <a:r>
              <a:rPr lang="en-US" altLang="zh-CN" dirty="0" err="1"/>
              <a:t>,d</a:t>
            </a:r>
            <a:r>
              <a:rPr lang="en-US" altLang="zh-CN" baseline="-25000" dirty="0" err="1"/>
              <a:t>i</a:t>
            </a:r>
            <a:r>
              <a:rPr lang="en-US" altLang="zh-CN" dirty="0" err="1"/>
              <a:t>,t</a:t>
            </a:r>
            <a:r>
              <a:rPr lang="en-US" altLang="zh-CN" baseline="-25000" dirty="0" err="1"/>
              <a:t>i</a:t>
            </a:r>
            <a:r>
              <a:rPr lang="en-US" altLang="zh-CN" dirty="0"/>
              <a:t>)</a:t>
            </a:r>
            <a:r>
              <a:rPr lang="zh-CN" altLang="en-US" dirty="0"/>
              <a:t>表示，表示作业需要</a:t>
            </a:r>
            <a:r>
              <a:rPr lang="en-US" altLang="zh-CN" dirty="0" err="1"/>
              <a:t>t</a:t>
            </a:r>
            <a:r>
              <a:rPr lang="en-US" altLang="zh-CN" baseline="-25000" dirty="0" err="1"/>
              <a:t>i</a:t>
            </a:r>
            <a:r>
              <a:rPr lang="zh-CN" altLang="en-US" dirty="0"/>
              <a:t>个时间处理完毕，如果在期限</a:t>
            </a:r>
            <a:r>
              <a:rPr lang="en-US" altLang="zh-CN" dirty="0"/>
              <a:t>d</a:t>
            </a:r>
            <a:r>
              <a:rPr lang="en-US" altLang="zh-CN" baseline="-25000" dirty="0"/>
              <a:t>i</a:t>
            </a:r>
            <a:r>
              <a:rPr lang="zh-CN" altLang="en-US" dirty="0"/>
              <a:t>之前没有完成则要交付</a:t>
            </a:r>
            <a:r>
              <a:rPr lang="en-US" altLang="zh-CN" dirty="0"/>
              <a:t>p</a:t>
            </a:r>
            <a:r>
              <a:rPr lang="en-US" altLang="zh-CN" baseline="-25000" dirty="0"/>
              <a:t>i</a:t>
            </a:r>
            <a:r>
              <a:rPr lang="zh-CN" altLang="en-US" dirty="0"/>
              <a:t>的罚款。</a:t>
            </a:r>
          </a:p>
          <a:p>
            <a:r>
              <a:rPr lang="zh-CN" altLang="en-US" dirty="0"/>
              <a:t>问题目标：从这</a:t>
            </a:r>
            <a:r>
              <a:rPr lang="en-US" altLang="zh-CN" dirty="0"/>
              <a:t>n</a:t>
            </a:r>
            <a:r>
              <a:rPr lang="zh-CN" altLang="en-US" dirty="0"/>
              <a:t>个作业中选取一个子集合</a:t>
            </a:r>
            <a:r>
              <a:rPr lang="en-US" altLang="zh-CN" dirty="0"/>
              <a:t>J</a:t>
            </a:r>
            <a:r>
              <a:rPr lang="zh-CN" altLang="en-US" dirty="0"/>
              <a:t>，使</a:t>
            </a:r>
            <a:r>
              <a:rPr lang="en-US" altLang="zh-CN" dirty="0"/>
              <a:t>J</a:t>
            </a:r>
            <a:r>
              <a:rPr lang="zh-CN" altLang="en-US" dirty="0"/>
              <a:t>中作业都能在相应的期限内</a:t>
            </a:r>
            <a:r>
              <a:rPr lang="zh-CN" altLang="en-US" dirty="0" smtClean="0"/>
              <a:t>完成，</a:t>
            </a:r>
            <a:r>
              <a:rPr lang="zh-CN" altLang="en-US" dirty="0"/>
              <a:t>而</a:t>
            </a:r>
            <a:r>
              <a:rPr lang="zh-CN" altLang="en-US" dirty="0" smtClean="0"/>
              <a:t>不在</a:t>
            </a:r>
            <a:r>
              <a:rPr lang="en-US" altLang="zh-CN" dirty="0"/>
              <a:t>J</a:t>
            </a:r>
            <a:r>
              <a:rPr lang="zh-CN" altLang="en-US" dirty="0"/>
              <a:t>中的作业罚款总数最小。</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46</a:t>
            </a:fld>
            <a:endParaRPr lang="en-US" altLang="zh-CN"/>
          </a:p>
        </p:txBody>
      </p:sp>
      <p:sp>
        <p:nvSpPr>
          <p:cNvPr id="5"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6450360" y="4653136"/>
            <a:ext cx="2160240" cy="576064"/>
          </a:xfrm>
          <a:prstGeom prst="wedgeRoundRectCallout">
            <a:avLst>
              <a:gd name="adj1" fmla="val 41825"/>
              <a:gd name="adj2" fmla="val -96355"/>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极小化问题</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76265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188640"/>
            <a:ext cx="10515600" cy="1325563"/>
          </a:xfrm>
        </p:spPr>
        <p:txBody>
          <a:bodyPr/>
          <a:lstStyle/>
          <a:p>
            <a:pPr eaLnBrk="1" hangingPunct="1"/>
            <a:r>
              <a:rPr lang="zh-CN" altLang="en-US" dirty="0"/>
              <a:t>一</a:t>
            </a:r>
            <a:r>
              <a:rPr lang="zh-CN" altLang="en-US" dirty="0" smtClean="0"/>
              <a:t>个</a:t>
            </a:r>
            <a:r>
              <a:rPr lang="zh-CN" altLang="en-US" dirty="0"/>
              <a:t>问题</a:t>
            </a:r>
            <a:r>
              <a:rPr lang="zh-CN" altLang="en-US" dirty="0" smtClean="0"/>
              <a:t>实例</a:t>
            </a:r>
            <a:endParaRPr lang="zh-CN" altLang="en-US" dirty="0"/>
          </a:p>
        </p:txBody>
      </p:sp>
      <p:sp>
        <p:nvSpPr>
          <p:cNvPr id="43011" name="Rectangle 3"/>
          <p:cNvSpPr>
            <a:spLocks noGrp="1" noChangeArrowheads="1"/>
          </p:cNvSpPr>
          <p:nvPr>
            <p:ph type="body" idx="1"/>
          </p:nvPr>
        </p:nvSpPr>
        <p:spPr>
          <a:xfrm>
            <a:off x="840242" y="1319089"/>
            <a:ext cx="10513558" cy="5083149"/>
          </a:xfrm>
        </p:spPr>
        <p:txBody>
          <a:bodyPr>
            <a:noAutofit/>
          </a:bodyPr>
          <a:lstStyle/>
          <a:p>
            <a:pPr eaLnBrk="1" hangingPunct="1"/>
            <a:r>
              <a:rPr lang="en-US" altLang="zh-CN" sz="2400" dirty="0" smtClean="0"/>
              <a:t>n=4, (p</a:t>
            </a:r>
            <a:r>
              <a:rPr lang="en-US" altLang="zh-CN" sz="2400" baseline="-25000" dirty="0" smtClean="0"/>
              <a:t>1</a:t>
            </a:r>
            <a:r>
              <a:rPr lang="en-US" altLang="zh-CN" sz="2400" dirty="0" smtClean="0"/>
              <a:t>,d</a:t>
            </a:r>
            <a:r>
              <a:rPr lang="en-US" altLang="zh-CN" sz="2400" baseline="-25000" dirty="0" smtClean="0"/>
              <a:t>1</a:t>
            </a:r>
            <a:r>
              <a:rPr lang="en-US" altLang="zh-CN" sz="2400" dirty="0" smtClean="0"/>
              <a:t>,t</a:t>
            </a:r>
            <a:r>
              <a:rPr lang="en-US" altLang="zh-CN" sz="2400" baseline="-25000" dirty="0" smtClean="0"/>
              <a:t>1</a:t>
            </a:r>
            <a:r>
              <a:rPr lang="en-US" altLang="zh-CN" sz="2400" dirty="0"/>
              <a:t>)=(5,1,1</a:t>
            </a:r>
            <a:r>
              <a:rPr lang="en-US" altLang="zh-CN" sz="2400" dirty="0" smtClean="0"/>
              <a:t>); (</a:t>
            </a:r>
            <a:r>
              <a:rPr lang="en-US" altLang="zh-CN" sz="2400" dirty="0"/>
              <a:t>p</a:t>
            </a:r>
            <a:r>
              <a:rPr lang="en-US" altLang="zh-CN" sz="2400" baseline="-25000" dirty="0"/>
              <a:t>2</a:t>
            </a:r>
            <a:r>
              <a:rPr lang="en-US" altLang="zh-CN" sz="2400" dirty="0"/>
              <a:t>,d</a:t>
            </a:r>
            <a:r>
              <a:rPr lang="en-US" altLang="zh-CN" sz="2400" baseline="-25000" dirty="0"/>
              <a:t>2</a:t>
            </a:r>
            <a:r>
              <a:rPr lang="en-US" altLang="zh-CN" sz="2400" dirty="0"/>
              <a:t>,t</a:t>
            </a:r>
            <a:r>
              <a:rPr lang="en-US" altLang="zh-CN" sz="2400" baseline="-25000" dirty="0"/>
              <a:t>2</a:t>
            </a:r>
            <a:r>
              <a:rPr lang="en-US" altLang="zh-CN" sz="2400" dirty="0"/>
              <a:t>)=(10,3,2); </a:t>
            </a:r>
            <a:r>
              <a:rPr lang="en-US" altLang="zh-CN" sz="2400" dirty="0" smtClean="0"/>
              <a:t>(p</a:t>
            </a:r>
            <a:r>
              <a:rPr lang="en-US" altLang="zh-CN" sz="2400" baseline="-25000" dirty="0" smtClean="0"/>
              <a:t>3</a:t>
            </a:r>
            <a:r>
              <a:rPr lang="en-US" altLang="zh-CN" sz="2400" dirty="0" smtClean="0"/>
              <a:t>,d</a:t>
            </a:r>
            <a:r>
              <a:rPr lang="en-US" altLang="zh-CN" sz="2400" baseline="-25000" dirty="0" smtClean="0"/>
              <a:t>3</a:t>
            </a:r>
            <a:r>
              <a:rPr lang="en-US" altLang="zh-CN" sz="2400" dirty="0" smtClean="0"/>
              <a:t>,t</a:t>
            </a:r>
            <a:r>
              <a:rPr lang="en-US" altLang="zh-CN" sz="2400" baseline="-25000" dirty="0" smtClean="0"/>
              <a:t>3</a:t>
            </a:r>
            <a:r>
              <a:rPr lang="en-US" altLang="zh-CN" sz="2400" dirty="0"/>
              <a:t>)=(6,2,1</a:t>
            </a:r>
            <a:r>
              <a:rPr lang="en-US" altLang="zh-CN" sz="2400" dirty="0" smtClean="0"/>
              <a:t>);(</a:t>
            </a:r>
            <a:r>
              <a:rPr lang="en-US" altLang="zh-CN" sz="2400" dirty="0"/>
              <a:t>p</a:t>
            </a:r>
            <a:r>
              <a:rPr lang="en-US" altLang="zh-CN" sz="2400" baseline="-25000" dirty="0"/>
              <a:t>4</a:t>
            </a:r>
            <a:r>
              <a:rPr lang="en-US" altLang="zh-CN" sz="2400" dirty="0"/>
              <a:t>,d</a:t>
            </a:r>
            <a:r>
              <a:rPr lang="en-US" altLang="zh-CN" sz="2400" baseline="-25000" dirty="0"/>
              <a:t>4</a:t>
            </a:r>
            <a:r>
              <a:rPr lang="en-US" altLang="zh-CN" sz="2400" dirty="0"/>
              <a:t>,t</a:t>
            </a:r>
            <a:r>
              <a:rPr lang="en-US" altLang="zh-CN" sz="2400" baseline="-25000" dirty="0"/>
              <a:t>4</a:t>
            </a:r>
            <a:r>
              <a:rPr lang="en-US" altLang="zh-CN" sz="2400" dirty="0"/>
              <a:t>)=(3,1,1);</a:t>
            </a:r>
          </a:p>
          <a:p>
            <a:pPr eaLnBrk="1" hangingPunct="1"/>
            <a:r>
              <a:rPr lang="zh-CN" altLang="en-US" sz="2400" dirty="0"/>
              <a:t>解空间的表示方法</a:t>
            </a:r>
          </a:p>
          <a:p>
            <a:pPr lvl="1"/>
            <a:r>
              <a:rPr lang="zh-CN" altLang="en-US" dirty="0"/>
              <a:t>不定长</a:t>
            </a:r>
            <a:r>
              <a:rPr lang="zh-CN" altLang="en-US" dirty="0" smtClean="0"/>
              <a:t>的</a:t>
            </a:r>
            <a:r>
              <a:rPr lang="en-US" altLang="zh-CN" dirty="0">
                <a:solidFill>
                  <a:srgbClr val="FF0000"/>
                </a:solidFill>
              </a:rPr>
              <a:t>k-</a:t>
            </a:r>
            <a:r>
              <a:rPr lang="zh-CN" altLang="en-US" dirty="0" smtClean="0"/>
              <a:t>元组</a:t>
            </a:r>
            <a:r>
              <a:rPr lang="en-US" altLang="zh-CN" dirty="0" smtClean="0"/>
              <a:t>(X</a:t>
            </a:r>
            <a:r>
              <a:rPr lang="en-US" altLang="zh-CN" baseline="-25000" dirty="0" smtClean="0"/>
              <a:t>1</a:t>
            </a:r>
            <a:r>
              <a:rPr lang="en-US" altLang="zh-CN" dirty="0" smtClean="0"/>
              <a:t>,..X</a:t>
            </a:r>
            <a:r>
              <a:rPr lang="en-US" altLang="zh-CN" baseline="-25000" dirty="0" smtClean="0"/>
              <a:t>k</a:t>
            </a:r>
            <a:r>
              <a:rPr lang="en-US" altLang="zh-CN" dirty="0" smtClean="0"/>
              <a:t>), </a:t>
            </a:r>
            <a:r>
              <a:rPr lang="en-US" altLang="zh-CN" dirty="0" err="1" smtClean="0"/>
              <a:t>k≤n</a:t>
            </a:r>
            <a:endParaRPr lang="en-US" altLang="zh-CN" dirty="0" smtClean="0"/>
          </a:p>
          <a:p>
            <a:pPr lvl="1"/>
            <a:r>
              <a:rPr lang="zh-CN" altLang="en-US" dirty="0" smtClean="0"/>
              <a:t>显示约束条件：</a:t>
            </a:r>
            <a:r>
              <a:rPr lang="en-US" altLang="zh-CN" dirty="0" err="1" smtClean="0"/>
              <a:t>X</a:t>
            </a:r>
            <a:r>
              <a:rPr lang="en-US" altLang="zh-CN" baseline="-25000" dirty="0" err="1" smtClean="0"/>
              <a:t>j</a:t>
            </a:r>
            <a:r>
              <a:rPr lang="zh-CN" altLang="en-US" dirty="0" smtClean="0"/>
              <a:t>表示选中的作业下标</a:t>
            </a:r>
            <a:r>
              <a:rPr lang="en-US" altLang="zh-CN" dirty="0"/>
              <a:t>, </a:t>
            </a:r>
            <a:r>
              <a:rPr kumimoji="1" lang="en-US" altLang="zh-CN" dirty="0"/>
              <a:t>x</a:t>
            </a:r>
            <a:r>
              <a:rPr kumimoji="1" lang="en-US" altLang="zh-CN" baseline="-25000" dirty="0"/>
              <a:t>i</a:t>
            </a:r>
            <a:r>
              <a:rPr kumimoji="1" lang="en-US" altLang="zh-CN" dirty="0"/>
              <a:t>≤</a:t>
            </a:r>
            <a:r>
              <a:rPr kumimoji="1" lang="en-US" altLang="zh-CN" dirty="0" smtClean="0"/>
              <a:t>x</a:t>
            </a:r>
            <a:r>
              <a:rPr kumimoji="1" lang="en-US" altLang="zh-CN" baseline="-25000" dirty="0" smtClean="0"/>
              <a:t>i+1</a:t>
            </a:r>
            <a:r>
              <a:rPr kumimoji="1" lang="en-US" altLang="zh-CN" dirty="0" smtClean="0"/>
              <a:t>, 1</a:t>
            </a:r>
            <a:r>
              <a:rPr kumimoji="1" lang="en-US" altLang="zh-CN" dirty="0"/>
              <a:t>≤i&lt;k</a:t>
            </a:r>
            <a:endParaRPr lang="zh-CN" altLang="en-US" dirty="0"/>
          </a:p>
          <a:p>
            <a:pPr lvl="1"/>
            <a:r>
              <a:rPr lang="zh-CN" altLang="en-US" dirty="0" smtClean="0"/>
              <a:t>隐式约束条件：作业能在期限前完成</a:t>
            </a:r>
            <a:endParaRPr lang="en-US" altLang="zh-CN" dirty="0" smtClean="0"/>
          </a:p>
          <a:p>
            <a:pPr lvl="1"/>
            <a:r>
              <a:rPr lang="zh-CN" altLang="en-US" dirty="0" smtClean="0"/>
              <a:t>目标函数：未选中的作业罚款总数最小</a:t>
            </a:r>
          </a:p>
          <a:p>
            <a:pPr eaLnBrk="1" hangingPunct="1"/>
            <a:r>
              <a:rPr lang="zh-CN" altLang="en-US" sz="2400" dirty="0" smtClean="0"/>
              <a:t>状态空间树</a:t>
            </a:r>
            <a:endParaRPr lang="en-US" altLang="zh-CN" sz="2400" dirty="0" smtClean="0"/>
          </a:p>
          <a:p>
            <a:pPr lvl="1"/>
            <a:r>
              <a:rPr lang="zh-CN" altLang="en-US" dirty="0" smtClean="0"/>
              <a:t>共计</a:t>
            </a:r>
            <a:r>
              <a:rPr kumimoji="1" lang="en-US" altLang="zh-CN" dirty="0" smtClean="0"/>
              <a:t>2</a:t>
            </a:r>
            <a:r>
              <a:rPr kumimoji="1" lang="en-US" altLang="zh-CN" baseline="30000" dirty="0" smtClean="0"/>
              <a:t>n</a:t>
            </a:r>
            <a:r>
              <a:rPr kumimoji="1" lang="en-US" altLang="zh-CN" dirty="0" smtClean="0"/>
              <a:t>=16</a:t>
            </a:r>
            <a:r>
              <a:rPr kumimoji="1" lang="zh-CN" altLang="en-US" dirty="0" smtClean="0"/>
              <a:t>个结点</a:t>
            </a:r>
            <a:endParaRPr lang="zh-CN" altLang="en-US" dirty="0" smtClean="0"/>
          </a:p>
          <a:p>
            <a:pPr lvl="1" eaLnBrk="1" hangingPunct="1"/>
            <a:r>
              <a:rPr kumimoji="1" lang="zh-CN" altLang="en-US" dirty="0" smtClean="0"/>
              <a:t>圆形</a:t>
            </a:r>
            <a:r>
              <a:rPr kumimoji="1" lang="zh-CN" altLang="en-US" dirty="0"/>
              <a:t>结点</a:t>
            </a:r>
            <a:r>
              <a:rPr kumimoji="1" lang="zh-CN" altLang="en-US" dirty="0" smtClean="0"/>
              <a:t>表示满足约束条件的结点</a:t>
            </a:r>
            <a:endParaRPr kumimoji="1" lang="en-US" altLang="zh-CN" dirty="0"/>
          </a:p>
          <a:p>
            <a:pPr lvl="1" eaLnBrk="1" hangingPunct="1"/>
            <a:r>
              <a:rPr kumimoji="1" lang="zh-CN" altLang="en-US" dirty="0"/>
              <a:t>方形结点表示不可行结点</a:t>
            </a:r>
            <a:endParaRPr lang="zh-CN" altLang="en-US"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47</a:t>
            </a:fld>
            <a:endParaRPr lang="en-US" altLang="zh-CN" dirty="0"/>
          </a:p>
        </p:txBody>
      </p:sp>
    </p:spTree>
    <p:extLst>
      <p:ext uri="{BB962C8B-B14F-4D97-AF65-F5344CB8AC3E}">
        <p14:creationId xmlns:p14="http://schemas.microsoft.com/office/powerpoint/2010/main" val="12185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72" name="Group 68"/>
          <p:cNvGrpSpPr>
            <a:grpSpLocks/>
          </p:cNvGrpSpPr>
          <p:nvPr/>
        </p:nvGrpSpPr>
        <p:grpSpPr bwMode="auto">
          <a:xfrm>
            <a:off x="7773810" y="2752067"/>
            <a:ext cx="2125353" cy="1007991"/>
            <a:chOff x="2475" y="1585"/>
            <a:chExt cx="1389" cy="782"/>
          </a:xfrm>
          <a:noFill/>
        </p:grpSpPr>
        <p:sp>
          <p:nvSpPr>
            <p:cNvPr id="44089" name="Oval 8"/>
            <p:cNvSpPr>
              <a:spLocks noChangeArrowheads="1"/>
            </p:cNvSpPr>
            <p:nvPr/>
          </p:nvSpPr>
          <p:spPr bwMode="auto">
            <a:xfrm>
              <a:off x="3241"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10</a:t>
              </a:r>
            </a:p>
          </p:txBody>
        </p:sp>
        <p:cxnSp>
          <p:nvCxnSpPr>
            <p:cNvPr id="44090" name="AutoShape 10"/>
            <p:cNvCxnSpPr>
              <a:cxnSpLocks noChangeShapeType="1"/>
              <a:stCxn id="44061" idx="4"/>
              <a:endCxn id="44089" idx="0"/>
            </p:cNvCxnSpPr>
            <p:nvPr/>
          </p:nvCxnSpPr>
          <p:spPr bwMode="auto">
            <a:xfrm>
              <a:off x="2989" y="1585"/>
              <a:ext cx="389"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91" name="Text Box 12"/>
            <p:cNvSpPr txBox="1">
              <a:spLocks noChangeArrowheads="1"/>
            </p:cNvSpPr>
            <p:nvPr/>
          </p:nvSpPr>
          <p:spPr bwMode="auto">
            <a:xfrm>
              <a:off x="3238" y="172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44092" name="Oval 13"/>
            <p:cNvSpPr>
              <a:spLocks noChangeArrowheads="1"/>
            </p:cNvSpPr>
            <p:nvPr/>
          </p:nvSpPr>
          <p:spPr bwMode="auto">
            <a:xfrm>
              <a:off x="2680"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44093" name="AutoShape 14"/>
            <p:cNvCxnSpPr>
              <a:cxnSpLocks noChangeShapeType="1"/>
              <a:stCxn id="44061" idx="4"/>
              <a:endCxn id="44092" idx="0"/>
            </p:cNvCxnSpPr>
            <p:nvPr/>
          </p:nvCxnSpPr>
          <p:spPr bwMode="auto">
            <a:xfrm flipH="1">
              <a:off x="2817" y="1585"/>
              <a:ext cx="172"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94" name="Text Box 15"/>
            <p:cNvSpPr txBox="1">
              <a:spLocks noChangeArrowheads="1"/>
            </p:cNvSpPr>
            <p:nvPr/>
          </p:nvSpPr>
          <p:spPr bwMode="auto">
            <a:xfrm>
              <a:off x="2475" y="171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grpSp>
      <p:sp>
        <p:nvSpPr>
          <p:cNvPr id="98321" name="Oval 17"/>
          <p:cNvSpPr>
            <a:spLocks noChangeArrowheads="1"/>
          </p:cNvSpPr>
          <p:nvPr/>
        </p:nvSpPr>
        <p:spPr bwMode="auto">
          <a:xfrm>
            <a:off x="9771597" y="3402242"/>
            <a:ext cx="388356" cy="359728"/>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11</a:t>
            </a:r>
          </a:p>
        </p:txBody>
      </p:sp>
      <p:cxnSp>
        <p:nvCxnSpPr>
          <p:cNvPr id="98322" name="AutoShape 18"/>
          <p:cNvCxnSpPr>
            <a:cxnSpLocks noChangeShapeType="1"/>
            <a:stCxn id="44064" idx="4"/>
            <a:endCxn id="98321" idx="0"/>
          </p:cNvCxnSpPr>
          <p:nvPr/>
        </p:nvCxnSpPr>
        <p:spPr bwMode="auto">
          <a:xfrm>
            <a:off x="9959267" y="2760972"/>
            <a:ext cx="6508" cy="6412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23" name="Text Box 19"/>
          <p:cNvSpPr txBox="1">
            <a:spLocks noChangeArrowheads="1"/>
          </p:cNvSpPr>
          <p:nvPr/>
        </p:nvSpPr>
        <p:spPr bwMode="auto">
          <a:xfrm>
            <a:off x="9901178" y="2931951"/>
            <a:ext cx="993775"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nvGrpSpPr>
          <p:cNvPr id="98382" name="Group 78"/>
          <p:cNvGrpSpPr>
            <a:grpSpLocks/>
          </p:cNvGrpSpPr>
          <p:nvPr/>
        </p:nvGrpSpPr>
        <p:grpSpPr bwMode="auto">
          <a:xfrm>
            <a:off x="4982873" y="2786095"/>
            <a:ext cx="2822085" cy="993971"/>
            <a:chOff x="663" y="1604"/>
            <a:chExt cx="1959" cy="780"/>
          </a:xfrm>
          <a:noFill/>
        </p:grpSpPr>
        <p:cxnSp>
          <p:nvCxnSpPr>
            <p:cNvPr id="44080" name="AutoShape 28"/>
            <p:cNvCxnSpPr>
              <a:cxnSpLocks noChangeShapeType="1"/>
              <a:stCxn id="44070" idx="4"/>
              <a:endCxn id="44082" idx="0"/>
            </p:cNvCxnSpPr>
            <p:nvPr/>
          </p:nvCxnSpPr>
          <p:spPr bwMode="auto">
            <a:xfrm>
              <a:off x="1725" y="1604"/>
              <a:ext cx="4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81" name="AutoShape 32"/>
            <p:cNvCxnSpPr>
              <a:cxnSpLocks noChangeShapeType="1"/>
              <a:stCxn id="44070" idx="4"/>
              <a:endCxn id="44084" idx="0"/>
            </p:cNvCxnSpPr>
            <p:nvPr/>
          </p:nvCxnSpPr>
          <p:spPr bwMode="auto">
            <a:xfrm flipH="1">
              <a:off x="1107" y="1604"/>
              <a:ext cx="618" cy="477"/>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82" name="Oval 26"/>
            <p:cNvSpPr>
              <a:spLocks noChangeArrowheads="1"/>
            </p:cNvSpPr>
            <p:nvPr/>
          </p:nvSpPr>
          <p:spPr bwMode="auto">
            <a:xfrm>
              <a:off x="1634" y="2096"/>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44083" name="Text Box 30"/>
            <p:cNvSpPr txBox="1">
              <a:spLocks noChangeArrowheads="1"/>
            </p:cNvSpPr>
            <p:nvPr/>
          </p:nvSpPr>
          <p:spPr bwMode="auto">
            <a:xfrm>
              <a:off x="135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44084" name="Oval 31"/>
            <p:cNvSpPr>
              <a:spLocks noChangeArrowheads="1"/>
            </p:cNvSpPr>
            <p:nvPr/>
          </p:nvSpPr>
          <p:spPr bwMode="auto">
            <a:xfrm>
              <a:off x="970" y="2081"/>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6</a:t>
              </a:r>
            </a:p>
          </p:txBody>
        </p:sp>
        <p:sp>
          <p:nvSpPr>
            <p:cNvPr id="44085" name="Text Box 33"/>
            <p:cNvSpPr txBox="1">
              <a:spLocks noChangeArrowheads="1"/>
            </p:cNvSpPr>
            <p:nvPr/>
          </p:nvSpPr>
          <p:spPr bwMode="auto">
            <a:xfrm>
              <a:off x="66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=2</a:t>
              </a:r>
            </a:p>
          </p:txBody>
        </p:sp>
        <p:sp>
          <p:nvSpPr>
            <p:cNvPr id="44086" name="Rectangle 35"/>
            <p:cNvSpPr>
              <a:spLocks noChangeArrowheads="1"/>
            </p:cNvSpPr>
            <p:nvPr/>
          </p:nvSpPr>
          <p:spPr bwMode="auto">
            <a:xfrm>
              <a:off x="2163" y="2096"/>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8</a:t>
              </a:r>
            </a:p>
          </p:txBody>
        </p:sp>
        <p:cxnSp>
          <p:nvCxnSpPr>
            <p:cNvPr id="44087" name="AutoShape 36"/>
            <p:cNvCxnSpPr>
              <a:cxnSpLocks noChangeShapeType="1"/>
              <a:stCxn id="44070" idx="4"/>
              <a:endCxn id="44086" idx="0"/>
            </p:cNvCxnSpPr>
            <p:nvPr/>
          </p:nvCxnSpPr>
          <p:spPr bwMode="auto">
            <a:xfrm>
              <a:off x="1725" y="1604"/>
              <a:ext cx="59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88" name="Text Box 37"/>
            <p:cNvSpPr txBox="1">
              <a:spLocks noChangeArrowheads="1"/>
            </p:cNvSpPr>
            <p:nvPr/>
          </p:nvSpPr>
          <p:spPr bwMode="auto">
            <a:xfrm>
              <a:off x="1996" y="166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98346" name="Rectangle 42"/>
          <p:cNvSpPr>
            <a:spLocks noChangeArrowheads="1"/>
          </p:cNvSpPr>
          <p:nvPr/>
        </p:nvSpPr>
        <p:spPr bwMode="auto">
          <a:xfrm>
            <a:off x="6338572" y="4300398"/>
            <a:ext cx="458737" cy="312256"/>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14</a:t>
            </a:r>
          </a:p>
        </p:txBody>
      </p:sp>
      <p:cxnSp>
        <p:nvCxnSpPr>
          <p:cNvPr id="98347" name="AutoShape 43"/>
          <p:cNvCxnSpPr>
            <a:cxnSpLocks noChangeShapeType="1"/>
            <a:stCxn id="98346" idx="0"/>
            <a:endCxn id="44082" idx="4"/>
          </p:cNvCxnSpPr>
          <p:nvPr/>
        </p:nvCxnSpPr>
        <p:spPr bwMode="auto">
          <a:xfrm flipV="1">
            <a:off x="6567941" y="3780066"/>
            <a:ext cx="11089" cy="520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8376" name="Group 72"/>
          <p:cNvGrpSpPr>
            <a:grpSpLocks/>
          </p:cNvGrpSpPr>
          <p:nvPr/>
        </p:nvGrpSpPr>
        <p:grpSpPr bwMode="auto">
          <a:xfrm>
            <a:off x="4660336" y="3761267"/>
            <a:ext cx="1985756" cy="862662"/>
            <a:chOff x="455" y="2378"/>
            <a:chExt cx="1287" cy="681"/>
          </a:xfrm>
          <a:noFill/>
        </p:grpSpPr>
        <p:sp>
          <p:nvSpPr>
            <p:cNvPr id="44074" name="Rectangle 38"/>
            <p:cNvSpPr>
              <a:spLocks noChangeArrowheads="1"/>
            </p:cNvSpPr>
            <p:nvPr/>
          </p:nvSpPr>
          <p:spPr bwMode="auto">
            <a:xfrm>
              <a:off x="597" y="2801"/>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12</a:t>
              </a:r>
            </a:p>
          </p:txBody>
        </p:sp>
        <p:cxnSp>
          <p:nvCxnSpPr>
            <p:cNvPr id="44075" name="AutoShape 39"/>
            <p:cNvCxnSpPr>
              <a:cxnSpLocks noChangeShapeType="1"/>
              <a:stCxn id="44074" idx="0"/>
              <a:endCxn id="44084" idx="4"/>
            </p:cNvCxnSpPr>
            <p:nvPr/>
          </p:nvCxnSpPr>
          <p:spPr bwMode="auto">
            <a:xfrm flipV="1">
              <a:off x="755" y="2378"/>
              <a:ext cx="324" cy="42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6" name="Rectangle 40"/>
            <p:cNvSpPr>
              <a:spLocks noChangeArrowheads="1"/>
            </p:cNvSpPr>
            <p:nvPr/>
          </p:nvSpPr>
          <p:spPr bwMode="auto">
            <a:xfrm>
              <a:off x="1082" y="2801"/>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13</a:t>
              </a:r>
            </a:p>
          </p:txBody>
        </p:sp>
        <p:cxnSp>
          <p:nvCxnSpPr>
            <p:cNvPr id="44077" name="AutoShape 41"/>
            <p:cNvCxnSpPr>
              <a:cxnSpLocks noChangeShapeType="1"/>
              <a:stCxn id="44076" idx="0"/>
              <a:endCxn id="44084" idx="4"/>
            </p:cNvCxnSpPr>
            <p:nvPr/>
          </p:nvCxnSpPr>
          <p:spPr bwMode="auto">
            <a:xfrm flipH="1" flipV="1">
              <a:off x="1079" y="2378"/>
              <a:ext cx="161" cy="42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8" name="Text Box 44"/>
            <p:cNvSpPr txBox="1">
              <a:spLocks noChangeArrowheads="1"/>
            </p:cNvSpPr>
            <p:nvPr/>
          </p:nvSpPr>
          <p:spPr bwMode="auto">
            <a:xfrm>
              <a:off x="455" y="2385"/>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=3</a:t>
              </a:r>
            </a:p>
          </p:txBody>
        </p:sp>
        <p:sp>
          <p:nvSpPr>
            <p:cNvPr id="44079" name="Text Box 45"/>
            <p:cNvSpPr txBox="1">
              <a:spLocks noChangeArrowheads="1"/>
            </p:cNvSpPr>
            <p:nvPr/>
          </p:nvSpPr>
          <p:spPr bwMode="auto">
            <a:xfrm>
              <a:off x="1116" y="240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sp>
        <p:nvSpPr>
          <p:cNvPr id="98350" name="Text Box 46"/>
          <p:cNvSpPr txBox="1">
            <a:spLocks noChangeArrowheads="1"/>
          </p:cNvSpPr>
          <p:nvPr/>
        </p:nvSpPr>
        <p:spPr bwMode="auto">
          <a:xfrm>
            <a:off x="6517886" y="3820041"/>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98351" name="Rectangle 47"/>
          <p:cNvSpPr>
            <a:spLocks noChangeArrowheads="1"/>
          </p:cNvSpPr>
          <p:nvPr/>
        </p:nvSpPr>
        <p:spPr bwMode="auto">
          <a:xfrm>
            <a:off x="8080584" y="4282835"/>
            <a:ext cx="458737" cy="312256"/>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15</a:t>
            </a:r>
          </a:p>
        </p:txBody>
      </p:sp>
      <p:cxnSp>
        <p:nvCxnSpPr>
          <p:cNvPr id="98352" name="AutoShape 48"/>
          <p:cNvCxnSpPr>
            <a:cxnSpLocks noChangeShapeType="1"/>
            <a:stCxn id="98351" idx="0"/>
            <a:endCxn id="44092" idx="4"/>
          </p:cNvCxnSpPr>
          <p:nvPr/>
        </p:nvCxnSpPr>
        <p:spPr bwMode="auto">
          <a:xfrm flipH="1" flipV="1">
            <a:off x="8297115" y="3760058"/>
            <a:ext cx="12838" cy="5227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353" name="Text Box 49"/>
          <p:cNvSpPr txBox="1">
            <a:spLocks noChangeArrowheads="1"/>
          </p:cNvSpPr>
          <p:nvPr/>
        </p:nvSpPr>
        <p:spPr bwMode="auto">
          <a:xfrm>
            <a:off x="7624365" y="3874713"/>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98356" name="Text Box 52"/>
          <p:cNvSpPr txBox="1">
            <a:spLocks noChangeArrowheads="1"/>
          </p:cNvSpPr>
          <p:nvPr/>
        </p:nvSpPr>
        <p:spPr bwMode="auto">
          <a:xfrm>
            <a:off x="5799139" y="466725"/>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400">
              <a:solidFill>
                <a:srgbClr val="00CCFF"/>
              </a:solidFill>
            </a:endParaRPr>
          </a:p>
        </p:txBody>
      </p:sp>
      <p:grpSp>
        <p:nvGrpSpPr>
          <p:cNvPr id="98369" name="Group 65"/>
          <p:cNvGrpSpPr>
            <a:grpSpLocks/>
          </p:cNvGrpSpPr>
          <p:nvPr/>
        </p:nvGrpSpPr>
        <p:grpSpPr bwMode="auto">
          <a:xfrm>
            <a:off x="6311750" y="1202663"/>
            <a:ext cx="4968826" cy="1583511"/>
            <a:chOff x="1542" y="482"/>
            <a:chExt cx="3392" cy="1131"/>
          </a:xfrm>
          <a:noFill/>
        </p:grpSpPr>
        <p:sp>
          <p:nvSpPr>
            <p:cNvPr id="44060" name="Oval 6"/>
            <p:cNvSpPr>
              <a:spLocks noChangeArrowheads="1"/>
            </p:cNvSpPr>
            <p:nvPr/>
          </p:nvSpPr>
          <p:spPr bwMode="auto">
            <a:xfrm>
              <a:off x="2930" y="492"/>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1</a:t>
              </a:r>
            </a:p>
          </p:txBody>
        </p:sp>
        <p:sp>
          <p:nvSpPr>
            <p:cNvPr id="44061" name="Oval 7"/>
            <p:cNvSpPr>
              <a:spLocks noChangeArrowheads="1"/>
            </p:cNvSpPr>
            <p:nvPr/>
          </p:nvSpPr>
          <p:spPr bwMode="auto">
            <a:xfrm>
              <a:off x="2940" y="1302"/>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3</a:t>
              </a:r>
            </a:p>
          </p:txBody>
        </p:sp>
        <p:cxnSp>
          <p:nvCxnSpPr>
            <p:cNvPr id="44062" name="AutoShape 9"/>
            <p:cNvCxnSpPr>
              <a:cxnSpLocks noChangeShapeType="1"/>
              <a:stCxn id="44060" idx="4"/>
              <a:endCxn id="44061" idx="0"/>
            </p:cNvCxnSpPr>
            <p:nvPr/>
          </p:nvCxnSpPr>
          <p:spPr bwMode="auto">
            <a:xfrm>
              <a:off x="3067" y="743"/>
              <a:ext cx="10" cy="559"/>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3" name="Text Box 11"/>
            <p:cNvSpPr txBox="1">
              <a:spLocks noChangeArrowheads="1"/>
            </p:cNvSpPr>
            <p:nvPr/>
          </p:nvSpPr>
          <p:spPr bwMode="auto">
            <a:xfrm>
              <a:off x="2515" y="93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44064" name="Oval 16"/>
            <p:cNvSpPr>
              <a:spLocks noChangeArrowheads="1"/>
            </p:cNvSpPr>
            <p:nvPr/>
          </p:nvSpPr>
          <p:spPr bwMode="auto">
            <a:xfrm>
              <a:off x="3895"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4</a:t>
              </a:r>
            </a:p>
          </p:txBody>
        </p:sp>
        <p:cxnSp>
          <p:nvCxnSpPr>
            <p:cNvPr id="44065" name="AutoShape 20"/>
            <p:cNvCxnSpPr>
              <a:cxnSpLocks noChangeShapeType="1"/>
              <a:stCxn id="44060" idx="4"/>
              <a:endCxn id="44064" idx="0"/>
            </p:cNvCxnSpPr>
            <p:nvPr/>
          </p:nvCxnSpPr>
          <p:spPr bwMode="auto">
            <a:xfrm>
              <a:off x="3067" y="743"/>
              <a:ext cx="965"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6" name="Oval 21"/>
            <p:cNvSpPr>
              <a:spLocks noChangeArrowheads="1"/>
            </p:cNvSpPr>
            <p:nvPr/>
          </p:nvSpPr>
          <p:spPr bwMode="auto">
            <a:xfrm>
              <a:off x="4660"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5</a:t>
              </a:r>
            </a:p>
          </p:txBody>
        </p:sp>
        <p:cxnSp>
          <p:nvCxnSpPr>
            <p:cNvPr id="44067" name="AutoShape 22"/>
            <p:cNvCxnSpPr>
              <a:cxnSpLocks noChangeShapeType="1"/>
              <a:stCxn id="44060" idx="4"/>
              <a:endCxn id="44066" idx="0"/>
            </p:cNvCxnSpPr>
            <p:nvPr/>
          </p:nvCxnSpPr>
          <p:spPr bwMode="auto">
            <a:xfrm>
              <a:off x="3067" y="743"/>
              <a:ext cx="1730"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8" name="Text Box 23"/>
            <p:cNvSpPr txBox="1">
              <a:spLocks noChangeArrowheads="1"/>
            </p:cNvSpPr>
            <p:nvPr/>
          </p:nvSpPr>
          <p:spPr bwMode="auto">
            <a:xfrm>
              <a:off x="3141"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=3</a:t>
              </a:r>
            </a:p>
          </p:txBody>
        </p:sp>
        <p:sp>
          <p:nvSpPr>
            <p:cNvPr id="44069" name="Text Box 24"/>
            <p:cNvSpPr txBox="1">
              <a:spLocks noChangeArrowheads="1"/>
            </p:cNvSpPr>
            <p:nvPr/>
          </p:nvSpPr>
          <p:spPr bwMode="auto">
            <a:xfrm>
              <a:off x="4276"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44070" name="Oval 25"/>
            <p:cNvSpPr>
              <a:spLocks noChangeArrowheads="1"/>
            </p:cNvSpPr>
            <p:nvPr/>
          </p:nvSpPr>
          <p:spPr bwMode="auto">
            <a:xfrm>
              <a:off x="1542" y="1326"/>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2</a:t>
              </a:r>
            </a:p>
          </p:txBody>
        </p:sp>
        <p:cxnSp>
          <p:nvCxnSpPr>
            <p:cNvPr id="44071" name="AutoShape 27"/>
            <p:cNvCxnSpPr>
              <a:cxnSpLocks noChangeShapeType="1"/>
              <a:stCxn id="44060" idx="4"/>
              <a:endCxn id="44070" idx="0"/>
            </p:cNvCxnSpPr>
            <p:nvPr/>
          </p:nvCxnSpPr>
          <p:spPr bwMode="auto">
            <a:xfrm flipH="1">
              <a:off x="1679" y="743"/>
              <a:ext cx="1388" cy="58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72" name="Text Box 29"/>
            <p:cNvSpPr txBox="1">
              <a:spLocks noChangeArrowheads="1"/>
            </p:cNvSpPr>
            <p:nvPr/>
          </p:nvSpPr>
          <p:spPr bwMode="auto">
            <a:xfrm>
              <a:off x="1621" y="947"/>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=1</a:t>
              </a:r>
            </a:p>
          </p:txBody>
        </p:sp>
        <p:sp>
          <p:nvSpPr>
            <p:cNvPr id="44073" name="Text Box 53"/>
            <p:cNvSpPr txBox="1">
              <a:spLocks noChangeArrowheads="1"/>
            </p:cNvSpPr>
            <p:nvPr/>
          </p:nvSpPr>
          <p:spPr bwMode="auto">
            <a:xfrm>
              <a:off x="2720" y="482"/>
              <a:ext cx="258"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solidFill>
                  <a:srgbClr val="FF0000"/>
                </a:solidFill>
                <a:cs typeface="Arial" panose="020B0604020202020204" pitchFamily="34" charset="0"/>
              </a:endParaRPr>
            </a:p>
          </p:txBody>
        </p:sp>
      </p:grpSp>
      <p:sp>
        <p:nvSpPr>
          <p:cNvPr id="44050" name="Rectangle 56"/>
          <p:cNvSpPr>
            <a:spLocks noGrp="1" noChangeArrowheads="1"/>
          </p:cNvSpPr>
          <p:nvPr>
            <p:ph type="body" idx="1"/>
          </p:nvPr>
        </p:nvSpPr>
        <p:spPr>
          <a:xfrm>
            <a:off x="837573" y="1326370"/>
            <a:ext cx="3674251" cy="1330887"/>
          </a:xfrm>
        </p:spPr>
        <p:txBody>
          <a:bodyPr>
            <a:normAutofit/>
          </a:bodyPr>
          <a:lstStyle/>
          <a:p>
            <a:pPr>
              <a:lnSpc>
                <a:spcPct val="80000"/>
              </a:lnSpc>
            </a:pPr>
            <a:r>
              <a:rPr lang="en-US" altLang="zh-CN" sz="2400" dirty="0" smtClean="0">
                <a:solidFill>
                  <a:srgbClr val="FF0000"/>
                </a:solidFill>
              </a:rPr>
              <a:t>n=4</a:t>
            </a:r>
          </a:p>
          <a:p>
            <a:pPr>
              <a:lnSpc>
                <a:spcPct val="80000"/>
              </a:lnSpc>
            </a:pPr>
            <a:r>
              <a:rPr lang="en-US" altLang="zh-CN" sz="2400" dirty="0">
                <a:solidFill>
                  <a:srgbClr val="FF0000"/>
                </a:solidFill>
              </a:rPr>
              <a:t>k-</a:t>
            </a:r>
            <a:r>
              <a:rPr lang="zh-CN" altLang="en-US" sz="2400" dirty="0">
                <a:solidFill>
                  <a:srgbClr val="FF0000"/>
                </a:solidFill>
              </a:rPr>
              <a:t>元组</a:t>
            </a:r>
            <a:r>
              <a:rPr lang="zh-CN" altLang="en-US" sz="2400" dirty="0" smtClean="0"/>
              <a:t>表示状态空间树</a:t>
            </a:r>
            <a:endParaRPr lang="en-US" altLang="zh-CN" sz="2400" dirty="0" smtClean="0"/>
          </a:p>
          <a:p>
            <a:pPr>
              <a:lnSpc>
                <a:spcPct val="80000"/>
              </a:lnSpc>
            </a:pPr>
            <a:r>
              <a:rPr lang="zh-CN" altLang="en-US" sz="2400" dirty="0" smtClean="0"/>
              <a:t>按层次遍历为结点编号</a:t>
            </a:r>
            <a:endParaRPr lang="en-US" altLang="zh-CN" sz="2400" dirty="0"/>
          </a:p>
        </p:txBody>
      </p:sp>
      <p:sp>
        <p:nvSpPr>
          <p:cNvPr id="98383" name="AutoShape 79"/>
          <p:cNvSpPr>
            <a:spLocks noChangeArrowheads="1"/>
          </p:cNvSpPr>
          <p:nvPr/>
        </p:nvSpPr>
        <p:spPr bwMode="auto">
          <a:xfrm>
            <a:off x="8755852" y="4040232"/>
            <a:ext cx="1762125" cy="454795"/>
          </a:xfrm>
          <a:prstGeom prst="wedgeRectCallout">
            <a:avLst>
              <a:gd name="adj1" fmla="val -62196"/>
              <a:gd name="adj2" fmla="val -115940"/>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solidFill>
                  <a:srgbClr val="FF0000"/>
                </a:solidFill>
                <a:ea typeface="幼圆" panose="02010509060101010101" pitchFamily="49" charset="-122"/>
                <a:cs typeface="Arial" panose="020B0604020202020204" pitchFamily="34" charset="0"/>
              </a:rPr>
              <a:t>最优解</a:t>
            </a:r>
            <a:r>
              <a:rPr lang="en-US" altLang="zh-CN" sz="2000" b="0">
                <a:solidFill>
                  <a:srgbClr val="FF0000"/>
                </a:solidFill>
                <a:ea typeface="幼圆" panose="02010509060101010101" pitchFamily="49" charset="-122"/>
                <a:cs typeface="Arial" panose="020B0604020202020204" pitchFamily="34" charset="0"/>
              </a:rPr>
              <a:t>{2,3}</a:t>
            </a:r>
          </a:p>
        </p:txBody>
      </p:sp>
      <p:sp>
        <p:nvSpPr>
          <p:cNvPr id="44059" name="Rectangle 2"/>
          <p:cNvSpPr>
            <a:spLocks noGrp="1" noChangeArrowheads="1"/>
          </p:cNvSpPr>
          <p:nvPr>
            <p:ph type="title"/>
          </p:nvPr>
        </p:nvSpPr>
        <p:spPr>
          <a:xfrm>
            <a:off x="815305" y="211338"/>
            <a:ext cx="3192463" cy="1081889"/>
          </a:xfrm>
        </p:spPr>
        <p:txBody>
          <a:bodyPr>
            <a:normAutofit/>
          </a:bodyPr>
          <a:lstStyle/>
          <a:p>
            <a:r>
              <a:rPr lang="zh-CN" altLang="en-US" dirty="0" smtClean="0"/>
              <a:t>约束函数</a:t>
            </a:r>
            <a:r>
              <a:rPr lang="en-US" altLang="zh-CN" dirty="0"/>
              <a:t>B</a:t>
            </a:r>
          </a:p>
        </p:txBody>
      </p:sp>
      <p:sp>
        <p:nvSpPr>
          <p:cNvPr id="11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48</a:t>
            </a:fld>
            <a:endParaRPr lang="en-US" altLang="zh-CN" dirty="0"/>
          </a:p>
        </p:txBody>
      </p:sp>
      <p:sp>
        <p:nvSpPr>
          <p:cNvPr id="67" name="AutoShape 7">
            <a:extLst>
              <a:ext uri="{FF2B5EF4-FFF2-40B4-BE49-F238E27FC236}">
                <a16:creationId xmlns:a16="http://schemas.microsoft.com/office/drawing/2014/main" id="{9FB3EACF-FA89-4CAF-9494-4DE6B8CCAE67}"/>
              </a:ext>
            </a:extLst>
          </p:cNvPr>
          <p:cNvSpPr>
            <a:spLocks noChangeArrowheads="1"/>
          </p:cNvSpPr>
          <p:nvPr/>
        </p:nvSpPr>
        <p:spPr bwMode="auto">
          <a:xfrm>
            <a:off x="6797309" y="5110421"/>
            <a:ext cx="3382518" cy="500726"/>
          </a:xfrm>
          <a:prstGeom prst="wedgeRectCallout">
            <a:avLst>
              <a:gd name="adj1" fmla="val -37046"/>
              <a:gd name="adj2" fmla="val -50532"/>
            </a:avLst>
          </a:prstGeom>
          <a:noFill/>
          <a:ln w="9525">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b="0" dirty="0" smtClean="0">
                <a:solidFill>
                  <a:srgbClr val="FF0000"/>
                </a:solidFill>
                <a:ea typeface="幼圆" panose="02010509060101010101" pitchFamily="49" charset="-122"/>
                <a:cs typeface="Arial" panose="020B0604020202020204" pitchFamily="34" charset="0"/>
              </a:rPr>
              <a:t>10</a:t>
            </a:r>
            <a:r>
              <a:rPr lang="zh-CN" altLang="en-US" sz="2400" b="0" dirty="0" smtClean="0">
                <a:solidFill>
                  <a:srgbClr val="FF0000"/>
                </a:solidFill>
                <a:ea typeface="幼圆" panose="02010509060101010101" pitchFamily="49" charset="-122"/>
                <a:cs typeface="Arial" panose="020B0604020202020204" pitchFamily="34" charset="0"/>
              </a:rPr>
              <a:t>个活结点通过</a:t>
            </a:r>
            <a:r>
              <a:rPr lang="en-US" altLang="zh-CN" sz="2400" b="0" dirty="0" smtClean="0">
                <a:solidFill>
                  <a:srgbClr val="FF0000"/>
                </a:solidFill>
                <a:ea typeface="幼圆" panose="02010509060101010101" pitchFamily="49" charset="-122"/>
                <a:cs typeface="Arial" panose="020B0604020202020204" pitchFamily="34" charset="0"/>
              </a:rPr>
              <a:t>B</a:t>
            </a:r>
            <a:r>
              <a:rPr lang="zh-CN" altLang="en-US" sz="2400" b="0" dirty="0" smtClean="0">
                <a:solidFill>
                  <a:srgbClr val="FF0000"/>
                </a:solidFill>
                <a:ea typeface="幼圆" panose="02010509060101010101" pitchFamily="49" charset="-122"/>
                <a:cs typeface="Arial" panose="020B0604020202020204" pitchFamily="34" charset="0"/>
              </a:rPr>
              <a:t>检验</a:t>
            </a:r>
            <a:endParaRPr lang="en-US" altLang="zh-CN" sz="2400" b="0" dirty="0">
              <a:solidFill>
                <a:srgbClr val="FF0000"/>
              </a:solidFill>
              <a:ea typeface="幼圆" panose="02010509060101010101" pitchFamily="49" charset="-122"/>
              <a:cs typeface="Arial" panose="020B0604020202020204" pitchFamily="34" charset="0"/>
            </a:endParaRPr>
          </a:p>
        </p:txBody>
      </p:sp>
      <p:grpSp>
        <p:nvGrpSpPr>
          <p:cNvPr id="2" name="组合 1"/>
          <p:cNvGrpSpPr/>
          <p:nvPr/>
        </p:nvGrpSpPr>
        <p:grpSpPr>
          <a:xfrm>
            <a:off x="7344480" y="1029030"/>
            <a:ext cx="1887712" cy="2578965"/>
            <a:chOff x="7488495" y="1167135"/>
            <a:chExt cx="1887712" cy="2578965"/>
          </a:xfrm>
        </p:grpSpPr>
        <p:sp>
          <p:nvSpPr>
            <p:cNvPr id="63" name="Text Box 15"/>
            <p:cNvSpPr txBox="1">
              <a:spLocks noChangeArrowheads="1"/>
            </p:cNvSpPr>
            <p:nvPr/>
          </p:nvSpPr>
          <p:spPr bwMode="auto">
            <a:xfrm>
              <a:off x="7488495" y="1167135"/>
              <a:ext cx="1114839" cy="461665"/>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c(1)=8</a:t>
              </a:r>
            </a:p>
          </p:txBody>
        </p:sp>
        <p:sp>
          <p:nvSpPr>
            <p:cNvPr id="64" name="Text Box 15"/>
            <p:cNvSpPr txBox="1">
              <a:spLocks noChangeArrowheads="1"/>
            </p:cNvSpPr>
            <p:nvPr/>
          </p:nvSpPr>
          <p:spPr bwMode="auto">
            <a:xfrm>
              <a:off x="8232738" y="2332206"/>
              <a:ext cx="389357" cy="461665"/>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8</a:t>
              </a:r>
            </a:p>
          </p:txBody>
        </p:sp>
        <p:sp>
          <p:nvSpPr>
            <p:cNvPr id="65" name="Text Box 15"/>
            <p:cNvSpPr txBox="1">
              <a:spLocks noChangeArrowheads="1"/>
            </p:cNvSpPr>
            <p:nvPr/>
          </p:nvSpPr>
          <p:spPr bwMode="auto">
            <a:xfrm>
              <a:off x="7911632" y="3266256"/>
              <a:ext cx="389357" cy="461665"/>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8</a:t>
              </a:r>
            </a:p>
          </p:txBody>
        </p:sp>
        <p:sp>
          <p:nvSpPr>
            <p:cNvPr id="66" name="Text Box 15"/>
            <p:cNvSpPr txBox="1">
              <a:spLocks noChangeArrowheads="1"/>
            </p:cNvSpPr>
            <p:nvPr/>
          </p:nvSpPr>
          <p:spPr bwMode="auto">
            <a:xfrm>
              <a:off x="8743501" y="3284435"/>
              <a:ext cx="632706" cy="461665"/>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en-US" altLang="zh-CN" sz="2400" dirty="0">
                  <a:solidFill>
                    <a:srgbClr val="FF0000"/>
                  </a:solidFill>
                </a:rPr>
                <a:t>11</a:t>
              </a:r>
            </a:p>
          </p:txBody>
        </p:sp>
      </p:grpSp>
      <p:sp>
        <p:nvSpPr>
          <p:cNvPr id="68" name="Rectangle 55"/>
          <p:cNvSpPr txBox="1">
            <a:spLocks noChangeArrowheads="1"/>
          </p:cNvSpPr>
          <p:nvPr/>
        </p:nvSpPr>
        <p:spPr>
          <a:xfrm>
            <a:off x="855088" y="2836025"/>
            <a:ext cx="3759870" cy="19954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200" dirty="0" smtClean="0"/>
              <a:t>作业实例</a:t>
            </a:r>
            <a:endParaRPr lang="en-US" altLang="zh-CN" sz="2200" dirty="0" smtClean="0"/>
          </a:p>
          <a:p>
            <a:pPr lvl="1">
              <a:lnSpc>
                <a:spcPct val="80000"/>
              </a:lnSpc>
            </a:pPr>
            <a:r>
              <a:rPr lang="en-US" altLang="zh-CN" sz="2200" dirty="0" smtClean="0"/>
              <a:t>(p</a:t>
            </a:r>
            <a:r>
              <a:rPr lang="en-US" altLang="zh-CN" sz="2200" baseline="-25000" dirty="0"/>
              <a:t>1</a:t>
            </a:r>
            <a:r>
              <a:rPr lang="en-US" altLang="zh-CN" sz="2200" dirty="0" smtClean="0"/>
              <a:t>,d</a:t>
            </a:r>
            <a:r>
              <a:rPr lang="en-US" altLang="zh-CN" sz="2200" baseline="-25000" dirty="0"/>
              <a:t>1</a:t>
            </a:r>
            <a:r>
              <a:rPr lang="en-US" altLang="zh-CN" sz="2200" dirty="0" smtClean="0"/>
              <a:t>,t</a:t>
            </a:r>
            <a:r>
              <a:rPr lang="en-US" altLang="zh-CN" sz="2200" baseline="-25000" dirty="0"/>
              <a:t>1</a:t>
            </a:r>
            <a:r>
              <a:rPr lang="en-US" altLang="zh-CN" sz="2200" dirty="0" smtClean="0"/>
              <a:t>)=(5,1,1)</a:t>
            </a:r>
          </a:p>
          <a:p>
            <a:pPr lvl="1">
              <a:lnSpc>
                <a:spcPct val="80000"/>
              </a:lnSpc>
            </a:pPr>
            <a:r>
              <a:rPr lang="en-US" altLang="zh-CN" sz="2200" dirty="0" smtClean="0"/>
              <a:t>(p</a:t>
            </a:r>
            <a:r>
              <a:rPr lang="en-US" altLang="zh-CN" sz="2200" baseline="-25000" dirty="0"/>
              <a:t>2</a:t>
            </a:r>
            <a:r>
              <a:rPr lang="en-US" altLang="zh-CN" sz="2200" dirty="0" smtClean="0"/>
              <a:t>,d</a:t>
            </a:r>
            <a:r>
              <a:rPr lang="en-US" altLang="zh-CN" sz="2200" baseline="-25000" dirty="0"/>
              <a:t>2</a:t>
            </a:r>
            <a:r>
              <a:rPr lang="en-US" altLang="zh-CN" sz="2200" dirty="0" smtClean="0"/>
              <a:t>,t</a:t>
            </a:r>
            <a:r>
              <a:rPr lang="en-US" altLang="zh-CN" sz="2200" baseline="-25000" dirty="0"/>
              <a:t>2</a:t>
            </a:r>
            <a:r>
              <a:rPr lang="en-US" altLang="zh-CN" sz="2200" dirty="0" smtClean="0"/>
              <a:t>)=(10,3,2)</a:t>
            </a:r>
          </a:p>
          <a:p>
            <a:pPr lvl="1">
              <a:lnSpc>
                <a:spcPct val="80000"/>
              </a:lnSpc>
            </a:pPr>
            <a:r>
              <a:rPr lang="en-US" altLang="zh-CN" sz="2200" dirty="0" smtClean="0"/>
              <a:t>(p</a:t>
            </a:r>
            <a:r>
              <a:rPr lang="en-US" altLang="zh-CN" sz="2200" baseline="-25000" dirty="0"/>
              <a:t>3</a:t>
            </a:r>
            <a:r>
              <a:rPr lang="en-US" altLang="zh-CN" sz="2200" dirty="0" smtClean="0"/>
              <a:t>,d</a:t>
            </a:r>
            <a:r>
              <a:rPr lang="en-US" altLang="zh-CN" sz="2200" baseline="-25000" dirty="0"/>
              <a:t>3</a:t>
            </a:r>
            <a:r>
              <a:rPr lang="en-US" altLang="zh-CN" sz="2200" dirty="0" smtClean="0"/>
              <a:t>,t</a:t>
            </a:r>
            <a:r>
              <a:rPr lang="en-US" altLang="zh-CN" sz="2200" baseline="-25000" dirty="0"/>
              <a:t>3</a:t>
            </a:r>
            <a:r>
              <a:rPr lang="en-US" altLang="zh-CN" sz="2200" dirty="0" smtClean="0"/>
              <a:t>)=(6,2,1)</a:t>
            </a:r>
          </a:p>
          <a:p>
            <a:pPr lvl="1">
              <a:lnSpc>
                <a:spcPct val="80000"/>
              </a:lnSpc>
            </a:pPr>
            <a:r>
              <a:rPr lang="en-US" altLang="zh-CN" sz="2200" dirty="0" smtClean="0"/>
              <a:t>(p</a:t>
            </a:r>
            <a:r>
              <a:rPr lang="en-US" altLang="zh-CN" sz="2200" baseline="-25000" dirty="0"/>
              <a:t>4</a:t>
            </a:r>
            <a:r>
              <a:rPr lang="en-US" altLang="zh-CN" sz="2200" dirty="0" smtClean="0"/>
              <a:t>,d</a:t>
            </a:r>
            <a:r>
              <a:rPr lang="en-US" altLang="zh-CN" sz="2200" baseline="-25000" dirty="0"/>
              <a:t>4</a:t>
            </a:r>
            <a:r>
              <a:rPr lang="en-US" altLang="zh-CN" sz="2200" dirty="0" smtClean="0"/>
              <a:t>,t</a:t>
            </a:r>
            <a:r>
              <a:rPr lang="en-US" altLang="zh-CN" sz="2200" baseline="-25000" dirty="0"/>
              <a:t>4</a:t>
            </a:r>
            <a:r>
              <a:rPr lang="en-US" altLang="zh-CN" sz="2200" dirty="0" smtClean="0"/>
              <a:t>)=(3,1,1)</a:t>
            </a:r>
            <a:endParaRPr lang="en-US" altLang="zh-CN" sz="2200" dirty="0"/>
          </a:p>
        </p:txBody>
      </p:sp>
    </p:spTree>
    <p:extLst>
      <p:ext uri="{BB962C8B-B14F-4D97-AF65-F5344CB8AC3E}">
        <p14:creationId xmlns:p14="http://schemas.microsoft.com/office/powerpoint/2010/main" val="1054492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983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3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83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83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83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835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3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83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83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3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1" grpId="0" animBg="1"/>
      <p:bldP spid="98323" grpId="0"/>
      <p:bldP spid="98346" grpId="0" animBg="1"/>
      <p:bldP spid="98350" grpId="0"/>
      <p:bldP spid="98351" grpId="0" animBg="1"/>
      <p:bldP spid="98353" grpId="0"/>
      <p:bldP spid="98356" grpId="0"/>
      <p:bldP spid="98383" grpId="0" animBg="1"/>
      <p:bldP spid="6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486" y="178163"/>
            <a:ext cx="10515600" cy="1147522"/>
          </a:xfrm>
        </p:spPr>
        <p:txBody>
          <a:bodyPr>
            <a:normAutofit/>
          </a:bodyPr>
          <a:lstStyle/>
          <a:p>
            <a:r>
              <a:rPr lang="zh-CN" altLang="en-US" dirty="0" smtClean="0"/>
              <a:t>成本估计函数</a:t>
            </a:r>
            <a:r>
              <a:rPr lang="en-US" altLang="zh-CN" dirty="0" smtClean="0"/>
              <a:t>ĉ</a:t>
            </a:r>
            <a:endParaRPr lang="zh-CN" altLang="en-US" dirty="0"/>
          </a:p>
        </p:txBody>
      </p:sp>
      <p:sp>
        <p:nvSpPr>
          <p:cNvPr id="3" name="内容占位符 2"/>
          <p:cNvSpPr>
            <a:spLocks noGrp="1"/>
          </p:cNvSpPr>
          <p:nvPr>
            <p:ph idx="1"/>
          </p:nvPr>
        </p:nvSpPr>
        <p:spPr>
          <a:xfrm>
            <a:off x="555082" y="1307517"/>
            <a:ext cx="10515600" cy="2469792"/>
          </a:xfrm>
        </p:spPr>
        <p:txBody>
          <a:bodyPr>
            <a:normAutofit/>
          </a:bodyPr>
          <a:lstStyle/>
          <a:p>
            <a:r>
              <a:rPr lang="zh-CN" altLang="en-US" sz="2400" dirty="0" smtClean="0"/>
              <a:t>定义成本估计函数</a:t>
            </a:r>
            <a:r>
              <a:rPr lang="en-US" altLang="zh-CN" sz="2400" dirty="0"/>
              <a:t>ĉ(X)</a:t>
            </a:r>
            <a:r>
              <a:rPr lang="zh-CN" altLang="en-US" sz="2400" dirty="0"/>
              <a:t>，使得</a:t>
            </a:r>
            <a:r>
              <a:rPr lang="en-US" altLang="zh-CN" sz="2400" dirty="0">
                <a:solidFill>
                  <a:srgbClr val="FF0000"/>
                </a:solidFill>
              </a:rPr>
              <a:t>ĉ(X)</a:t>
            </a:r>
            <a:r>
              <a:rPr lang="en-US" altLang="en-US" sz="2400" dirty="0">
                <a:solidFill>
                  <a:srgbClr val="FF0000"/>
                </a:solidFill>
              </a:rPr>
              <a:t>≤</a:t>
            </a:r>
            <a:r>
              <a:rPr lang="en-US" altLang="zh-CN" sz="2400" dirty="0">
                <a:solidFill>
                  <a:srgbClr val="FF0000"/>
                </a:solidFill>
              </a:rPr>
              <a:t>c(X</a:t>
            </a:r>
            <a:r>
              <a:rPr lang="en-US" altLang="zh-CN" sz="2400" dirty="0" smtClean="0">
                <a:solidFill>
                  <a:srgbClr val="FF0000"/>
                </a:solidFill>
              </a:rPr>
              <a:t>)</a:t>
            </a:r>
            <a:r>
              <a:rPr lang="zh-CN" altLang="en-US" sz="2400" dirty="0" smtClean="0"/>
              <a:t>：</a:t>
            </a:r>
            <a:endParaRPr lang="en-US" altLang="zh-CN" sz="2400" dirty="0" smtClean="0"/>
          </a:p>
          <a:p>
            <a:pPr marL="800100" lvl="1" indent="-342900">
              <a:lnSpc>
                <a:spcPct val="120000"/>
              </a:lnSpc>
              <a:spcBef>
                <a:spcPts val="0"/>
              </a:spcBef>
            </a:pPr>
            <a:r>
              <a:rPr lang="zh-CN" altLang="en-US" dirty="0"/>
              <a:t>设</a:t>
            </a:r>
            <a:r>
              <a:rPr lang="en-US" altLang="zh-CN" dirty="0" err="1"/>
              <a:t>Sx</a:t>
            </a:r>
            <a:r>
              <a:rPr lang="zh-CN" altLang="en-US" dirty="0"/>
              <a:t>是</a:t>
            </a:r>
            <a:r>
              <a:rPr lang="zh-CN" altLang="en-US" dirty="0" smtClean="0"/>
              <a:t>根结点到达</a:t>
            </a:r>
            <a:r>
              <a:rPr lang="zh-CN" altLang="en-US" dirty="0"/>
              <a:t>结点</a:t>
            </a:r>
            <a:r>
              <a:rPr lang="en-US" altLang="zh-CN" dirty="0"/>
              <a:t>X</a:t>
            </a:r>
            <a:r>
              <a:rPr lang="zh-CN" altLang="en-US" dirty="0"/>
              <a:t>时选中的作业</a:t>
            </a:r>
            <a:r>
              <a:rPr lang="zh-CN" altLang="en-US" dirty="0" smtClean="0"/>
              <a:t>集合</a:t>
            </a:r>
            <a:endParaRPr lang="zh-CN" altLang="en-US" dirty="0"/>
          </a:p>
          <a:p>
            <a:pPr marL="800100" lvl="1" indent="-342900">
              <a:lnSpc>
                <a:spcPct val="120000"/>
              </a:lnSpc>
              <a:spcBef>
                <a:spcPts val="0"/>
              </a:spcBef>
            </a:pPr>
            <a:r>
              <a:rPr lang="zh-CN" altLang="en-US" dirty="0"/>
              <a:t>令</a:t>
            </a:r>
            <a:r>
              <a:rPr lang="en-US" altLang="zh-CN" dirty="0"/>
              <a:t>m=max{</a:t>
            </a:r>
            <a:r>
              <a:rPr lang="en-US" altLang="zh-CN" dirty="0" err="1"/>
              <a:t>i|i∈Sx</a:t>
            </a:r>
            <a:r>
              <a:rPr lang="en-US" altLang="zh-CN" dirty="0"/>
              <a:t>}</a:t>
            </a:r>
          </a:p>
          <a:p>
            <a:pPr marL="800100" lvl="1" indent="-342900">
              <a:lnSpc>
                <a:spcPct val="120000"/>
              </a:lnSpc>
              <a:spcBef>
                <a:spcPts val="0"/>
              </a:spcBef>
            </a:pPr>
            <a:r>
              <a:rPr lang="en-US" altLang="zh-CN" dirty="0"/>
              <a:t>ĉ(X)=∑</a:t>
            </a:r>
            <a:r>
              <a:rPr lang="en-US" altLang="zh-CN" dirty="0" smtClean="0"/>
              <a:t>p</a:t>
            </a:r>
            <a:r>
              <a:rPr lang="en-US" altLang="zh-CN" baseline="-25000" dirty="0" smtClean="0"/>
              <a:t>i</a:t>
            </a:r>
            <a:r>
              <a:rPr lang="en-US" altLang="zh-CN" dirty="0" smtClean="0"/>
              <a:t>, </a:t>
            </a:r>
            <a:r>
              <a:rPr lang="en-US" altLang="zh-CN" dirty="0" err="1" smtClean="0"/>
              <a:t>i</a:t>
            </a:r>
            <a:r>
              <a:rPr lang="en-US" altLang="zh-CN" dirty="0" smtClean="0"/>
              <a:t>&lt;m</a:t>
            </a:r>
            <a:r>
              <a:rPr lang="en-US" altLang="zh-CN" dirty="0"/>
              <a:t>, </a:t>
            </a:r>
            <a:r>
              <a:rPr lang="en-US" altLang="zh-CN" dirty="0" err="1"/>
              <a:t>i</a:t>
            </a:r>
            <a:r>
              <a:rPr lang="zh-CN" altLang="en-US" dirty="0" smtClean="0"/>
              <a:t>∉</a:t>
            </a:r>
            <a:r>
              <a:rPr lang="en-US" altLang="zh-CN" dirty="0" err="1" smtClean="0"/>
              <a:t>Sx</a:t>
            </a:r>
            <a:r>
              <a:rPr lang="zh-CN" altLang="en-US" dirty="0" smtClean="0"/>
              <a:t>，</a:t>
            </a:r>
            <a:r>
              <a:rPr lang="zh-CN" altLang="en-US" dirty="0"/>
              <a:t>若</a:t>
            </a:r>
            <a:r>
              <a:rPr lang="en-US" altLang="zh-CN" dirty="0"/>
              <a:t>X</a:t>
            </a:r>
            <a:r>
              <a:rPr lang="zh-CN" altLang="en-US" dirty="0"/>
              <a:t>是</a:t>
            </a:r>
            <a:r>
              <a:rPr lang="zh-CN" altLang="en-US" dirty="0" smtClean="0"/>
              <a:t>可行解</a:t>
            </a:r>
            <a:endParaRPr lang="zh-CN" altLang="en-US" dirty="0"/>
          </a:p>
          <a:p>
            <a:pPr marL="800100" lvl="1" indent="-342900">
              <a:lnSpc>
                <a:spcPct val="120000"/>
              </a:lnSpc>
              <a:spcBef>
                <a:spcPts val="0"/>
              </a:spcBef>
            </a:pPr>
            <a:r>
              <a:rPr lang="en-US" altLang="zh-CN" dirty="0" smtClean="0"/>
              <a:t>ĉ(X</a:t>
            </a:r>
            <a:r>
              <a:rPr lang="en-US" altLang="zh-CN" dirty="0"/>
              <a:t>)=∞</a:t>
            </a:r>
            <a:r>
              <a:rPr lang="zh-CN" altLang="en-US" dirty="0"/>
              <a:t>，若</a:t>
            </a:r>
            <a:r>
              <a:rPr lang="en-US" altLang="zh-CN" dirty="0"/>
              <a:t>X</a:t>
            </a:r>
            <a:r>
              <a:rPr lang="zh-CN" altLang="en-US" dirty="0"/>
              <a:t>是不</a:t>
            </a:r>
            <a:r>
              <a:rPr lang="zh-CN" altLang="en-US" dirty="0" smtClean="0"/>
              <a:t>可行解</a:t>
            </a:r>
            <a:endParaRPr lang="zh-CN" altLang="en-US"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49</a:t>
            </a:fld>
            <a:endParaRPr lang="en-US" altLang="zh-CN"/>
          </a:p>
        </p:txBody>
      </p:sp>
      <p:sp>
        <p:nvSpPr>
          <p:cNvPr id="33" name="Rectangle 55"/>
          <p:cNvSpPr txBox="1">
            <a:spLocks noChangeArrowheads="1"/>
          </p:cNvSpPr>
          <p:nvPr/>
        </p:nvSpPr>
        <p:spPr>
          <a:xfrm>
            <a:off x="561349" y="3642805"/>
            <a:ext cx="3759870" cy="199548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200" dirty="0" smtClean="0"/>
              <a:t>作业实例</a:t>
            </a:r>
            <a:endParaRPr lang="en-US" altLang="zh-CN" sz="2200" dirty="0" smtClean="0"/>
          </a:p>
          <a:p>
            <a:pPr lvl="1">
              <a:lnSpc>
                <a:spcPct val="80000"/>
              </a:lnSpc>
            </a:pPr>
            <a:r>
              <a:rPr lang="en-US" altLang="zh-CN" sz="2200" dirty="0" smtClean="0"/>
              <a:t>(p</a:t>
            </a:r>
            <a:r>
              <a:rPr lang="en-US" altLang="zh-CN" sz="2200" baseline="-25000" dirty="0"/>
              <a:t>1</a:t>
            </a:r>
            <a:r>
              <a:rPr lang="en-US" altLang="zh-CN" sz="2200" dirty="0" smtClean="0"/>
              <a:t>,d</a:t>
            </a:r>
            <a:r>
              <a:rPr lang="en-US" altLang="zh-CN" sz="2200" baseline="-25000" dirty="0"/>
              <a:t>1</a:t>
            </a:r>
            <a:r>
              <a:rPr lang="en-US" altLang="zh-CN" sz="2200" dirty="0" smtClean="0"/>
              <a:t>,t</a:t>
            </a:r>
            <a:r>
              <a:rPr lang="en-US" altLang="zh-CN" sz="2200" baseline="-25000" dirty="0"/>
              <a:t>1</a:t>
            </a:r>
            <a:r>
              <a:rPr lang="en-US" altLang="zh-CN" sz="2200" dirty="0" smtClean="0"/>
              <a:t>)=(5,1,1)</a:t>
            </a:r>
          </a:p>
          <a:p>
            <a:pPr lvl="1">
              <a:lnSpc>
                <a:spcPct val="80000"/>
              </a:lnSpc>
            </a:pPr>
            <a:r>
              <a:rPr lang="en-US" altLang="zh-CN" sz="2200" dirty="0" smtClean="0"/>
              <a:t>(p</a:t>
            </a:r>
            <a:r>
              <a:rPr lang="en-US" altLang="zh-CN" sz="2200" baseline="-25000" dirty="0"/>
              <a:t>2</a:t>
            </a:r>
            <a:r>
              <a:rPr lang="en-US" altLang="zh-CN" sz="2200" dirty="0" smtClean="0"/>
              <a:t>,d</a:t>
            </a:r>
            <a:r>
              <a:rPr lang="en-US" altLang="zh-CN" sz="2200" baseline="-25000" dirty="0"/>
              <a:t>2</a:t>
            </a:r>
            <a:r>
              <a:rPr lang="en-US" altLang="zh-CN" sz="2200" dirty="0" smtClean="0"/>
              <a:t>,t</a:t>
            </a:r>
            <a:r>
              <a:rPr lang="en-US" altLang="zh-CN" sz="2200" baseline="-25000" dirty="0"/>
              <a:t>2</a:t>
            </a:r>
            <a:r>
              <a:rPr lang="en-US" altLang="zh-CN" sz="2200" dirty="0" smtClean="0"/>
              <a:t>)=(10,3,2)</a:t>
            </a:r>
          </a:p>
          <a:p>
            <a:pPr lvl="1">
              <a:lnSpc>
                <a:spcPct val="80000"/>
              </a:lnSpc>
            </a:pPr>
            <a:r>
              <a:rPr lang="en-US" altLang="zh-CN" sz="2200" dirty="0" smtClean="0"/>
              <a:t>(p</a:t>
            </a:r>
            <a:r>
              <a:rPr lang="en-US" altLang="zh-CN" sz="2200" baseline="-25000" dirty="0"/>
              <a:t>3</a:t>
            </a:r>
            <a:r>
              <a:rPr lang="en-US" altLang="zh-CN" sz="2200" dirty="0" smtClean="0"/>
              <a:t>,d</a:t>
            </a:r>
            <a:r>
              <a:rPr lang="en-US" altLang="zh-CN" sz="2200" baseline="-25000" dirty="0"/>
              <a:t>3</a:t>
            </a:r>
            <a:r>
              <a:rPr lang="en-US" altLang="zh-CN" sz="2200" dirty="0" smtClean="0"/>
              <a:t>,t</a:t>
            </a:r>
            <a:r>
              <a:rPr lang="en-US" altLang="zh-CN" sz="2200" baseline="-25000" dirty="0"/>
              <a:t>3</a:t>
            </a:r>
            <a:r>
              <a:rPr lang="en-US" altLang="zh-CN" sz="2200" dirty="0" smtClean="0"/>
              <a:t>)=(6,2,1)</a:t>
            </a:r>
          </a:p>
          <a:p>
            <a:pPr lvl="1">
              <a:lnSpc>
                <a:spcPct val="80000"/>
              </a:lnSpc>
            </a:pPr>
            <a:r>
              <a:rPr lang="en-US" altLang="zh-CN" sz="2200" dirty="0" smtClean="0"/>
              <a:t>(p</a:t>
            </a:r>
            <a:r>
              <a:rPr lang="en-US" altLang="zh-CN" sz="2200" baseline="-25000" dirty="0"/>
              <a:t>4</a:t>
            </a:r>
            <a:r>
              <a:rPr lang="en-US" altLang="zh-CN" sz="2200" dirty="0" smtClean="0"/>
              <a:t>,d</a:t>
            </a:r>
            <a:r>
              <a:rPr lang="en-US" altLang="zh-CN" sz="2200" baseline="-25000" dirty="0"/>
              <a:t>4</a:t>
            </a:r>
            <a:r>
              <a:rPr lang="en-US" altLang="zh-CN" sz="2200" dirty="0" smtClean="0"/>
              <a:t>,t</a:t>
            </a:r>
            <a:r>
              <a:rPr lang="en-US" altLang="zh-CN" sz="2200" baseline="-25000" dirty="0"/>
              <a:t>4</a:t>
            </a:r>
            <a:r>
              <a:rPr lang="en-US" altLang="zh-CN" sz="2200" dirty="0" smtClean="0"/>
              <a:t>)=(3,1,1)</a:t>
            </a:r>
            <a:endParaRPr lang="en-US" altLang="zh-CN" sz="2200" dirty="0"/>
          </a:p>
        </p:txBody>
      </p:sp>
      <p:grpSp>
        <p:nvGrpSpPr>
          <p:cNvPr id="34" name="Group 68"/>
          <p:cNvGrpSpPr>
            <a:grpSpLocks/>
          </p:cNvGrpSpPr>
          <p:nvPr/>
        </p:nvGrpSpPr>
        <p:grpSpPr bwMode="auto">
          <a:xfrm>
            <a:off x="8205857" y="3534866"/>
            <a:ext cx="2125353" cy="1007991"/>
            <a:chOff x="2475" y="1585"/>
            <a:chExt cx="1389" cy="782"/>
          </a:xfrm>
          <a:noFill/>
        </p:grpSpPr>
        <p:sp>
          <p:nvSpPr>
            <p:cNvPr id="35" name="Oval 8"/>
            <p:cNvSpPr>
              <a:spLocks noChangeArrowheads="1"/>
            </p:cNvSpPr>
            <p:nvPr/>
          </p:nvSpPr>
          <p:spPr bwMode="auto">
            <a:xfrm>
              <a:off x="3241"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10</a:t>
              </a:r>
            </a:p>
          </p:txBody>
        </p:sp>
        <p:cxnSp>
          <p:nvCxnSpPr>
            <p:cNvPr id="36" name="AutoShape 10"/>
            <p:cNvCxnSpPr>
              <a:cxnSpLocks noChangeShapeType="1"/>
              <a:stCxn id="69" idx="4"/>
              <a:endCxn id="35" idx="0"/>
            </p:cNvCxnSpPr>
            <p:nvPr/>
          </p:nvCxnSpPr>
          <p:spPr bwMode="auto">
            <a:xfrm>
              <a:off x="2989" y="1585"/>
              <a:ext cx="389"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12"/>
            <p:cNvSpPr txBox="1">
              <a:spLocks noChangeArrowheads="1"/>
            </p:cNvSpPr>
            <p:nvPr/>
          </p:nvSpPr>
          <p:spPr bwMode="auto">
            <a:xfrm>
              <a:off x="3238" y="172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38" name="Oval 13"/>
            <p:cNvSpPr>
              <a:spLocks noChangeArrowheads="1"/>
            </p:cNvSpPr>
            <p:nvPr/>
          </p:nvSpPr>
          <p:spPr bwMode="auto">
            <a:xfrm>
              <a:off x="2680"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39" name="AutoShape 14"/>
            <p:cNvCxnSpPr>
              <a:cxnSpLocks noChangeShapeType="1"/>
              <a:stCxn id="69" idx="4"/>
              <a:endCxn id="38" idx="0"/>
            </p:cNvCxnSpPr>
            <p:nvPr/>
          </p:nvCxnSpPr>
          <p:spPr bwMode="auto">
            <a:xfrm flipH="1">
              <a:off x="2817" y="1585"/>
              <a:ext cx="172"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 Box 15"/>
            <p:cNvSpPr txBox="1">
              <a:spLocks noChangeArrowheads="1"/>
            </p:cNvSpPr>
            <p:nvPr/>
          </p:nvSpPr>
          <p:spPr bwMode="auto">
            <a:xfrm>
              <a:off x="2475" y="171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grpSp>
      <p:sp>
        <p:nvSpPr>
          <p:cNvPr id="41" name="Oval 17"/>
          <p:cNvSpPr>
            <a:spLocks noChangeArrowheads="1"/>
          </p:cNvSpPr>
          <p:nvPr/>
        </p:nvSpPr>
        <p:spPr bwMode="auto">
          <a:xfrm>
            <a:off x="10203644" y="4185041"/>
            <a:ext cx="388356" cy="359728"/>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11</a:t>
            </a:r>
          </a:p>
        </p:txBody>
      </p:sp>
      <p:cxnSp>
        <p:nvCxnSpPr>
          <p:cNvPr id="42" name="AutoShape 18"/>
          <p:cNvCxnSpPr>
            <a:cxnSpLocks noChangeShapeType="1"/>
            <a:stCxn id="72" idx="4"/>
            <a:endCxn id="41" idx="0"/>
          </p:cNvCxnSpPr>
          <p:nvPr/>
        </p:nvCxnSpPr>
        <p:spPr bwMode="auto">
          <a:xfrm>
            <a:off x="10391314" y="3543771"/>
            <a:ext cx="6508" cy="6412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 Box 19"/>
          <p:cNvSpPr txBox="1">
            <a:spLocks noChangeArrowheads="1"/>
          </p:cNvSpPr>
          <p:nvPr/>
        </p:nvSpPr>
        <p:spPr bwMode="auto">
          <a:xfrm>
            <a:off x="10333225" y="3714750"/>
            <a:ext cx="993775"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nvGrpSpPr>
          <p:cNvPr id="44" name="Group 78"/>
          <p:cNvGrpSpPr>
            <a:grpSpLocks/>
          </p:cNvGrpSpPr>
          <p:nvPr/>
        </p:nvGrpSpPr>
        <p:grpSpPr bwMode="auto">
          <a:xfrm>
            <a:off x="5414920" y="3568894"/>
            <a:ext cx="2822085" cy="993971"/>
            <a:chOff x="663" y="1604"/>
            <a:chExt cx="1959" cy="780"/>
          </a:xfrm>
          <a:noFill/>
        </p:grpSpPr>
        <p:cxnSp>
          <p:nvCxnSpPr>
            <p:cNvPr id="45" name="AutoShape 28"/>
            <p:cNvCxnSpPr>
              <a:cxnSpLocks noChangeShapeType="1"/>
              <a:stCxn id="78" idx="4"/>
              <a:endCxn id="47" idx="0"/>
            </p:cNvCxnSpPr>
            <p:nvPr/>
          </p:nvCxnSpPr>
          <p:spPr bwMode="auto">
            <a:xfrm flipH="1">
              <a:off x="1771" y="1604"/>
              <a:ext cx="4"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32"/>
            <p:cNvCxnSpPr>
              <a:cxnSpLocks noChangeShapeType="1"/>
              <a:stCxn id="78" idx="4"/>
              <a:endCxn id="49" idx="0"/>
            </p:cNvCxnSpPr>
            <p:nvPr/>
          </p:nvCxnSpPr>
          <p:spPr bwMode="auto">
            <a:xfrm flipH="1">
              <a:off x="1107" y="1604"/>
              <a:ext cx="668" cy="477"/>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Oval 26"/>
            <p:cNvSpPr>
              <a:spLocks noChangeArrowheads="1"/>
            </p:cNvSpPr>
            <p:nvPr/>
          </p:nvSpPr>
          <p:spPr bwMode="auto">
            <a:xfrm>
              <a:off x="1634" y="2096"/>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48" name="Text Box 30"/>
            <p:cNvSpPr txBox="1">
              <a:spLocks noChangeArrowheads="1"/>
            </p:cNvSpPr>
            <p:nvPr/>
          </p:nvSpPr>
          <p:spPr bwMode="auto">
            <a:xfrm>
              <a:off x="135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49" name="Oval 31"/>
            <p:cNvSpPr>
              <a:spLocks noChangeArrowheads="1"/>
            </p:cNvSpPr>
            <p:nvPr/>
          </p:nvSpPr>
          <p:spPr bwMode="auto">
            <a:xfrm>
              <a:off x="970" y="2081"/>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6</a:t>
              </a:r>
            </a:p>
          </p:txBody>
        </p:sp>
        <p:sp>
          <p:nvSpPr>
            <p:cNvPr id="50" name="Text Box 33"/>
            <p:cNvSpPr txBox="1">
              <a:spLocks noChangeArrowheads="1"/>
            </p:cNvSpPr>
            <p:nvPr/>
          </p:nvSpPr>
          <p:spPr bwMode="auto">
            <a:xfrm>
              <a:off x="663" y="173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=2</a:t>
              </a:r>
            </a:p>
          </p:txBody>
        </p:sp>
        <p:sp>
          <p:nvSpPr>
            <p:cNvPr id="51" name="Rectangle 35"/>
            <p:cNvSpPr>
              <a:spLocks noChangeArrowheads="1"/>
            </p:cNvSpPr>
            <p:nvPr/>
          </p:nvSpPr>
          <p:spPr bwMode="auto">
            <a:xfrm>
              <a:off x="2163" y="2096"/>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8</a:t>
              </a:r>
            </a:p>
          </p:txBody>
        </p:sp>
        <p:cxnSp>
          <p:nvCxnSpPr>
            <p:cNvPr id="52" name="AutoShape 36"/>
            <p:cNvCxnSpPr>
              <a:cxnSpLocks noChangeShapeType="1"/>
              <a:stCxn id="78" idx="4"/>
              <a:endCxn id="51" idx="0"/>
            </p:cNvCxnSpPr>
            <p:nvPr/>
          </p:nvCxnSpPr>
          <p:spPr bwMode="auto">
            <a:xfrm>
              <a:off x="1775" y="1604"/>
              <a:ext cx="54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37"/>
            <p:cNvSpPr txBox="1">
              <a:spLocks noChangeArrowheads="1"/>
            </p:cNvSpPr>
            <p:nvPr/>
          </p:nvSpPr>
          <p:spPr bwMode="auto">
            <a:xfrm>
              <a:off x="1996" y="166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54" name="Rectangle 42"/>
          <p:cNvSpPr>
            <a:spLocks noChangeArrowheads="1"/>
          </p:cNvSpPr>
          <p:nvPr/>
        </p:nvSpPr>
        <p:spPr bwMode="auto">
          <a:xfrm>
            <a:off x="6770619" y="5083197"/>
            <a:ext cx="458737" cy="312256"/>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14</a:t>
            </a:r>
          </a:p>
        </p:txBody>
      </p:sp>
      <p:cxnSp>
        <p:nvCxnSpPr>
          <p:cNvPr id="55" name="AutoShape 43"/>
          <p:cNvCxnSpPr>
            <a:cxnSpLocks noChangeShapeType="1"/>
            <a:stCxn id="54" idx="0"/>
            <a:endCxn id="47" idx="4"/>
          </p:cNvCxnSpPr>
          <p:nvPr/>
        </p:nvCxnSpPr>
        <p:spPr bwMode="auto">
          <a:xfrm flipV="1">
            <a:off x="6999988" y="4562865"/>
            <a:ext cx="11089" cy="520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6" name="Group 72"/>
          <p:cNvGrpSpPr>
            <a:grpSpLocks/>
          </p:cNvGrpSpPr>
          <p:nvPr/>
        </p:nvGrpSpPr>
        <p:grpSpPr bwMode="auto">
          <a:xfrm>
            <a:off x="5081582" y="4542805"/>
            <a:ext cx="1996557" cy="863930"/>
            <a:chOff x="448" y="2377"/>
            <a:chExt cx="1294" cy="682"/>
          </a:xfrm>
          <a:noFill/>
        </p:grpSpPr>
        <p:sp>
          <p:nvSpPr>
            <p:cNvPr id="57" name="Rectangle 38"/>
            <p:cNvSpPr>
              <a:spLocks noChangeArrowheads="1"/>
            </p:cNvSpPr>
            <p:nvPr/>
          </p:nvSpPr>
          <p:spPr bwMode="auto">
            <a:xfrm>
              <a:off x="685" y="2794"/>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12</a:t>
              </a:r>
            </a:p>
          </p:txBody>
        </p:sp>
        <p:cxnSp>
          <p:nvCxnSpPr>
            <p:cNvPr id="58" name="AutoShape 39"/>
            <p:cNvCxnSpPr>
              <a:cxnSpLocks noChangeShapeType="1"/>
              <a:stCxn id="57" idx="0"/>
              <a:endCxn id="49" idx="4"/>
            </p:cNvCxnSpPr>
            <p:nvPr/>
          </p:nvCxnSpPr>
          <p:spPr bwMode="auto">
            <a:xfrm flipV="1">
              <a:off x="843" y="2378"/>
              <a:ext cx="236" cy="416"/>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40"/>
            <p:cNvSpPr>
              <a:spLocks noChangeArrowheads="1"/>
            </p:cNvSpPr>
            <p:nvPr/>
          </p:nvSpPr>
          <p:spPr bwMode="auto">
            <a:xfrm>
              <a:off x="1116" y="2801"/>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13</a:t>
              </a:r>
            </a:p>
          </p:txBody>
        </p:sp>
        <p:cxnSp>
          <p:nvCxnSpPr>
            <p:cNvPr id="60" name="AutoShape 41"/>
            <p:cNvCxnSpPr>
              <a:cxnSpLocks noChangeShapeType="1"/>
              <a:stCxn id="59" idx="0"/>
            </p:cNvCxnSpPr>
            <p:nvPr/>
          </p:nvCxnSpPr>
          <p:spPr bwMode="auto">
            <a:xfrm flipH="1" flipV="1">
              <a:off x="1079" y="2377"/>
              <a:ext cx="195" cy="42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 Box 44"/>
            <p:cNvSpPr txBox="1">
              <a:spLocks noChangeArrowheads="1"/>
            </p:cNvSpPr>
            <p:nvPr/>
          </p:nvSpPr>
          <p:spPr bwMode="auto">
            <a:xfrm>
              <a:off x="448" y="241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=3</a:t>
              </a:r>
            </a:p>
          </p:txBody>
        </p:sp>
        <p:sp>
          <p:nvSpPr>
            <p:cNvPr id="62" name="Text Box 45"/>
            <p:cNvSpPr txBox="1">
              <a:spLocks noChangeArrowheads="1"/>
            </p:cNvSpPr>
            <p:nvPr/>
          </p:nvSpPr>
          <p:spPr bwMode="auto">
            <a:xfrm>
              <a:off x="1116" y="240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sp>
        <p:nvSpPr>
          <p:cNvPr id="63" name="Text Box 46"/>
          <p:cNvSpPr txBox="1">
            <a:spLocks noChangeArrowheads="1"/>
          </p:cNvSpPr>
          <p:nvPr/>
        </p:nvSpPr>
        <p:spPr bwMode="auto">
          <a:xfrm>
            <a:off x="6949933" y="4602840"/>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64" name="Rectangle 47"/>
          <p:cNvSpPr>
            <a:spLocks noChangeArrowheads="1"/>
          </p:cNvSpPr>
          <p:nvPr/>
        </p:nvSpPr>
        <p:spPr bwMode="auto">
          <a:xfrm>
            <a:off x="8512631" y="5065634"/>
            <a:ext cx="458737" cy="312256"/>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15</a:t>
            </a:r>
          </a:p>
        </p:txBody>
      </p:sp>
      <p:cxnSp>
        <p:nvCxnSpPr>
          <p:cNvPr id="65" name="AutoShape 48"/>
          <p:cNvCxnSpPr>
            <a:cxnSpLocks noChangeShapeType="1"/>
            <a:stCxn id="64" idx="0"/>
            <a:endCxn id="38" idx="4"/>
          </p:cNvCxnSpPr>
          <p:nvPr/>
        </p:nvCxnSpPr>
        <p:spPr bwMode="auto">
          <a:xfrm flipH="1" flipV="1">
            <a:off x="8729162" y="4542857"/>
            <a:ext cx="12838" cy="5227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 Box 49"/>
          <p:cNvSpPr txBox="1">
            <a:spLocks noChangeArrowheads="1"/>
          </p:cNvSpPr>
          <p:nvPr/>
        </p:nvSpPr>
        <p:spPr bwMode="auto">
          <a:xfrm>
            <a:off x="8056412" y="4657512"/>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nvGrpSpPr>
          <p:cNvPr id="67" name="Group 65"/>
          <p:cNvGrpSpPr>
            <a:grpSpLocks/>
          </p:cNvGrpSpPr>
          <p:nvPr/>
        </p:nvGrpSpPr>
        <p:grpSpPr bwMode="auto">
          <a:xfrm>
            <a:off x="6815576" y="1985462"/>
            <a:ext cx="4897048" cy="1583511"/>
            <a:chOff x="1591" y="482"/>
            <a:chExt cx="3343" cy="1131"/>
          </a:xfrm>
          <a:noFill/>
        </p:grpSpPr>
        <p:sp>
          <p:nvSpPr>
            <p:cNvPr id="68" name="Oval 6"/>
            <p:cNvSpPr>
              <a:spLocks noChangeArrowheads="1"/>
            </p:cNvSpPr>
            <p:nvPr/>
          </p:nvSpPr>
          <p:spPr bwMode="auto">
            <a:xfrm>
              <a:off x="2930" y="492"/>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1</a:t>
              </a:r>
            </a:p>
          </p:txBody>
        </p:sp>
        <p:sp>
          <p:nvSpPr>
            <p:cNvPr id="69" name="Oval 7"/>
            <p:cNvSpPr>
              <a:spLocks noChangeArrowheads="1"/>
            </p:cNvSpPr>
            <p:nvPr/>
          </p:nvSpPr>
          <p:spPr bwMode="auto">
            <a:xfrm>
              <a:off x="2940" y="1302"/>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3</a:t>
              </a:r>
            </a:p>
          </p:txBody>
        </p:sp>
        <p:cxnSp>
          <p:nvCxnSpPr>
            <p:cNvPr id="70" name="AutoShape 9"/>
            <p:cNvCxnSpPr>
              <a:cxnSpLocks noChangeShapeType="1"/>
              <a:stCxn id="68" idx="4"/>
              <a:endCxn id="69" idx="0"/>
            </p:cNvCxnSpPr>
            <p:nvPr/>
          </p:nvCxnSpPr>
          <p:spPr bwMode="auto">
            <a:xfrm>
              <a:off x="3067" y="743"/>
              <a:ext cx="10" cy="559"/>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 Box 11"/>
            <p:cNvSpPr txBox="1">
              <a:spLocks noChangeArrowheads="1"/>
            </p:cNvSpPr>
            <p:nvPr/>
          </p:nvSpPr>
          <p:spPr bwMode="auto">
            <a:xfrm>
              <a:off x="2515" y="93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72" name="Oval 16"/>
            <p:cNvSpPr>
              <a:spLocks noChangeArrowheads="1"/>
            </p:cNvSpPr>
            <p:nvPr/>
          </p:nvSpPr>
          <p:spPr bwMode="auto">
            <a:xfrm>
              <a:off x="3895"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4</a:t>
              </a:r>
            </a:p>
          </p:txBody>
        </p:sp>
        <p:cxnSp>
          <p:nvCxnSpPr>
            <p:cNvPr id="73" name="AutoShape 20"/>
            <p:cNvCxnSpPr>
              <a:cxnSpLocks noChangeShapeType="1"/>
              <a:stCxn id="68" idx="4"/>
              <a:endCxn id="72" idx="0"/>
            </p:cNvCxnSpPr>
            <p:nvPr/>
          </p:nvCxnSpPr>
          <p:spPr bwMode="auto">
            <a:xfrm>
              <a:off x="3067" y="743"/>
              <a:ext cx="965"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Oval 21"/>
            <p:cNvSpPr>
              <a:spLocks noChangeArrowheads="1"/>
            </p:cNvSpPr>
            <p:nvPr/>
          </p:nvSpPr>
          <p:spPr bwMode="auto">
            <a:xfrm>
              <a:off x="4660" y="1308"/>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5</a:t>
              </a:r>
            </a:p>
          </p:txBody>
        </p:sp>
        <p:cxnSp>
          <p:nvCxnSpPr>
            <p:cNvPr id="75" name="AutoShape 22"/>
            <p:cNvCxnSpPr>
              <a:cxnSpLocks noChangeShapeType="1"/>
              <a:stCxn id="68" idx="4"/>
              <a:endCxn id="74" idx="0"/>
            </p:cNvCxnSpPr>
            <p:nvPr/>
          </p:nvCxnSpPr>
          <p:spPr bwMode="auto">
            <a:xfrm>
              <a:off x="3067" y="743"/>
              <a:ext cx="1730"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 Box 23"/>
            <p:cNvSpPr txBox="1">
              <a:spLocks noChangeArrowheads="1"/>
            </p:cNvSpPr>
            <p:nvPr/>
          </p:nvSpPr>
          <p:spPr bwMode="auto">
            <a:xfrm>
              <a:off x="3141"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=3</a:t>
              </a:r>
            </a:p>
          </p:txBody>
        </p:sp>
        <p:sp>
          <p:nvSpPr>
            <p:cNvPr id="77" name="Text Box 24"/>
            <p:cNvSpPr txBox="1">
              <a:spLocks noChangeArrowheads="1"/>
            </p:cNvSpPr>
            <p:nvPr/>
          </p:nvSpPr>
          <p:spPr bwMode="auto">
            <a:xfrm>
              <a:off x="4276"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78" name="Oval 25"/>
            <p:cNvSpPr>
              <a:spLocks noChangeArrowheads="1"/>
            </p:cNvSpPr>
            <p:nvPr/>
          </p:nvSpPr>
          <p:spPr bwMode="auto">
            <a:xfrm>
              <a:off x="1591" y="1326"/>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2</a:t>
              </a:r>
            </a:p>
          </p:txBody>
        </p:sp>
        <p:cxnSp>
          <p:nvCxnSpPr>
            <p:cNvPr id="79" name="AutoShape 27"/>
            <p:cNvCxnSpPr>
              <a:cxnSpLocks noChangeShapeType="1"/>
              <a:stCxn id="68" idx="4"/>
              <a:endCxn id="78" idx="0"/>
            </p:cNvCxnSpPr>
            <p:nvPr/>
          </p:nvCxnSpPr>
          <p:spPr bwMode="auto">
            <a:xfrm flipH="1">
              <a:off x="1728" y="743"/>
              <a:ext cx="1339" cy="58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Text Box 29"/>
            <p:cNvSpPr txBox="1">
              <a:spLocks noChangeArrowheads="1"/>
            </p:cNvSpPr>
            <p:nvPr/>
          </p:nvSpPr>
          <p:spPr bwMode="auto">
            <a:xfrm>
              <a:off x="1621" y="947"/>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=1</a:t>
              </a:r>
            </a:p>
          </p:txBody>
        </p:sp>
        <p:sp>
          <p:nvSpPr>
            <p:cNvPr id="81" name="Text Box 53"/>
            <p:cNvSpPr txBox="1">
              <a:spLocks noChangeArrowheads="1"/>
            </p:cNvSpPr>
            <p:nvPr/>
          </p:nvSpPr>
          <p:spPr bwMode="auto">
            <a:xfrm>
              <a:off x="2720" y="482"/>
              <a:ext cx="258"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solidFill>
                  <a:srgbClr val="FF0000"/>
                </a:solidFill>
                <a:cs typeface="Arial" panose="020B0604020202020204" pitchFamily="34" charset="0"/>
              </a:endParaRPr>
            </a:p>
          </p:txBody>
        </p:sp>
      </p:grpSp>
      <p:sp>
        <p:nvSpPr>
          <p:cNvPr id="83" name="Text Box 53"/>
          <p:cNvSpPr txBox="1">
            <a:spLocks noChangeArrowheads="1"/>
          </p:cNvSpPr>
          <p:nvPr/>
        </p:nvSpPr>
        <p:spPr bwMode="auto">
          <a:xfrm>
            <a:off x="6479197" y="3154274"/>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84" name="Text Box 54"/>
          <p:cNvSpPr txBox="1">
            <a:spLocks noChangeArrowheads="1"/>
          </p:cNvSpPr>
          <p:nvPr/>
        </p:nvSpPr>
        <p:spPr bwMode="auto">
          <a:xfrm>
            <a:off x="8435621" y="3125530"/>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85" name="Text Box 56"/>
          <p:cNvSpPr txBox="1">
            <a:spLocks noChangeArrowheads="1"/>
          </p:cNvSpPr>
          <p:nvPr/>
        </p:nvSpPr>
        <p:spPr bwMode="auto">
          <a:xfrm>
            <a:off x="9726292" y="3122509"/>
            <a:ext cx="580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15</a:t>
            </a:r>
          </a:p>
        </p:txBody>
      </p:sp>
      <p:sp>
        <p:nvSpPr>
          <p:cNvPr id="86" name="Text Box 57"/>
          <p:cNvSpPr txBox="1">
            <a:spLocks noChangeArrowheads="1"/>
          </p:cNvSpPr>
          <p:nvPr/>
        </p:nvSpPr>
        <p:spPr bwMode="auto">
          <a:xfrm>
            <a:off x="10830112" y="3125548"/>
            <a:ext cx="525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21</a:t>
            </a:r>
          </a:p>
        </p:txBody>
      </p:sp>
      <p:sp>
        <p:nvSpPr>
          <p:cNvPr id="87" name="Text Box 58"/>
          <p:cNvSpPr txBox="1">
            <a:spLocks noChangeArrowheads="1"/>
          </p:cNvSpPr>
          <p:nvPr/>
        </p:nvSpPr>
        <p:spPr bwMode="auto">
          <a:xfrm>
            <a:off x="5529132" y="4147344"/>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88" name="Text Box 59"/>
          <p:cNvSpPr txBox="1">
            <a:spLocks noChangeArrowheads="1"/>
          </p:cNvSpPr>
          <p:nvPr/>
        </p:nvSpPr>
        <p:spPr bwMode="auto">
          <a:xfrm>
            <a:off x="6331434" y="4155885"/>
            <a:ext cx="508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10</a:t>
            </a:r>
          </a:p>
        </p:txBody>
      </p:sp>
      <p:sp>
        <p:nvSpPr>
          <p:cNvPr id="89" name="Text Box 61"/>
          <p:cNvSpPr txBox="1">
            <a:spLocks noChangeArrowheads="1"/>
          </p:cNvSpPr>
          <p:nvPr/>
        </p:nvSpPr>
        <p:spPr bwMode="auto">
          <a:xfrm>
            <a:off x="8183155" y="4155885"/>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90" name="Text Box 62"/>
          <p:cNvSpPr txBox="1">
            <a:spLocks noChangeArrowheads="1"/>
          </p:cNvSpPr>
          <p:nvPr/>
        </p:nvSpPr>
        <p:spPr bwMode="auto">
          <a:xfrm>
            <a:off x="8956906" y="4136305"/>
            <a:ext cx="565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11</a:t>
            </a:r>
          </a:p>
        </p:txBody>
      </p:sp>
      <p:sp>
        <p:nvSpPr>
          <p:cNvPr id="91" name="Text Box 63"/>
          <p:cNvSpPr txBox="1">
            <a:spLocks noChangeArrowheads="1"/>
          </p:cNvSpPr>
          <p:nvPr/>
        </p:nvSpPr>
        <p:spPr bwMode="auto">
          <a:xfrm>
            <a:off x="9742538" y="4118536"/>
            <a:ext cx="5614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15</a:t>
            </a:r>
          </a:p>
        </p:txBody>
      </p:sp>
      <p:sp>
        <p:nvSpPr>
          <p:cNvPr id="92" name="Text Box 54"/>
          <p:cNvSpPr txBox="1">
            <a:spLocks noChangeArrowheads="1"/>
          </p:cNvSpPr>
          <p:nvPr/>
        </p:nvSpPr>
        <p:spPr bwMode="auto">
          <a:xfrm>
            <a:off x="8445683" y="2054858"/>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cs typeface="Arial" panose="020B0604020202020204" pitchFamily="34" charset="0"/>
              </a:rPr>
              <a:t>0</a:t>
            </a:r>
            <a:endParaRPr lang="en-US" altLang="zh-CN" sz="2000" b="0" dirty="0">
              <a:solidFill>
                <a:srgbClr val="FF0000"/>
              </a:solidFill>
              <a:cs typeface="Arial" panose="020B0604020202020204" pitchFamily="34" charset="0"/>
            </a:endParaRPr>
          </a:p>
        </p:txBody>
      </p:sp>
      <p:sp>
        <p:nvSpPr>
          <p:cNvPr id="5" name="矩形 4"/>
          <p:cNvSpPr/>
          <p:nvPr/>
        </p:nvSpPr>
        <p:spPr>
          <a:xfrm>
            <a:off x="812225" y="5546615"/>
            <a:ext cx="10699713" cy="978729"/>
          </a:xfrm>
          <a:prstGeom prst="rect">
            <a:avLst/>
          </a:prstGeom>
          <a:solidFill>
            <a:schemeClr val="accent1">
              <a:lumMod val="20000"/>
              <a:lumOff val="80000"/>
            </a:schemeClr>
          </a:solidFill>
        </p:spPr>
        <p:txBody>
          <a:bodyPr wrap="square">
            <a:spAutoFit/>
          </a:bodyPr>
          <a:lstStyle/>
          <a:p>
            <a:pPr>
              <a:lnSpc>
                <a:spcPct val="120000"/>
              </a:lnSpc>
            </a:pPr>
            <a:r>
              <a:rPr lang="zh-CN" altLang="en-US" sz="2400" dirty="0">
                <a:latin typeface="Arial" panose="020B0604020202020204" pitchFamily="34" charset="0"/>
                <a:ea typeface="幼圆" panose="02010509060101010101" pitchFamily="49" charset="-122"/>
                <a:cs typeface="Arial" panose="020B0604020202020204" pitchFamily="34" charset="0"/>
              </a:rPr>
              <a:t>只当解结点</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是叶结点时，</a:t>
            </a:r>
            <a:r>
              <a:rPr lang="en-US" altLang="zh-CN" sz="2400" dirty="0">
                <a:latin typeface="Arial" panose="020B0604020202020204" pitchFamily="34" charset="0"/>
                <a:ea typeface="幼圆" panose="02010509060101010101" pitchFamily="49" charset="-122"/>
                <a:cs typeface="Arial" panose="020B0604020202020204" pitchFamily="34" charset="0"/>
              </a:rPr>
              <a:t>cost(X)=c(X)=ĉ(X)</a:t>
            </a:r>
            <a:r>
              <a:rPr lang="zh-CN" altLang="en-US" sz="2400" dirty="0">
                <a:latin typeface="Arial" panose="020B0604020202020204" pitchFamily="34" charset="0"/>
                <a:ea typeface="幼圆" panose="02010509060101010101" pitchFamily="49" charset="-122"/>
                <a:cs typeface="Arial" panose="020B0604020202020204" pitchFamily="34" charset="0"/>
              </a:rPr>
              <a:t>， 因此</a:t>
            </a:r>
            <a:r>
              <a:rPr lang="en-US" altLang="zh-CN" sz="2400" dirty="0">
                <a:latin typeface="Arial" panose="020B0604020202020204" pitchFamily="34" charset="0"/>
                <a:ea typeface="幼圆" panose="02010509060101010101" pitchFamily="49" charset="-122"/>
                <a:cs typeface="Arial" panose="020B0604020202020204" pitchFamily="34" charset="0"/>
              </a:rPr>
              <a:t>LC</a:t>
            </a:r>
            <a:r>
              <a:rPr lang="zh-CN" altLang="en-US" sz="2400" dirty="0">
                <a:latin typeface="Arial" panose="020B0604020202020204" pitchFamily="34" charset="0"/>
                <a:ea typeface="幼圆" panose="02010509060101010101" pitchFamily="49" charset="-122"/>
                <a:cs typeface="Arial" panose="020B0604020202020204" pitchFamily="34" charset="0"/>
              </a:rPr>
              <a:t>算法并不能求出最优解，只能考虑</a:t>
            </a:r>
            <a:r>
              <a:rPr lang="en-US" altLang="zh-CN" sz="2400" dirty="0">
                <a:latin typeface="Arial" panose="020B0604020202020204" pitchFamily="34" charset="0"/>
                <a:ea typeface="幼圆" panose="02010509060101010101" pitchFamily="49" charset="-122"/>
                <a:cs typeface="Arial" panose="020B0604020202020204" pitchFamily="34" charset="0"/>
              </a:rPr>
              <a:t>FIFOBB</a:t>
            </a:r>
            <a:r>
              <a:rPr lang="zh-CN" altLang="en-US" sz="2400" dirty="0">
                <a:latin typeface="Arial" panose="020B0604020202020204" pitchFamily="34" charset="0"/>
                <a:ea typeface="幼圆" panose="02010509060101010101" pitchFamily="49" charset="-122"/>
                <a:cs typeface="Arial" panose="020B0604020202020204" pitchFamily="34" charset="0"/>
              </a:rPr>
              <a:t>算法，或</a:t>
            </a:r>
            <a:r>
              <a:rPr lang="en-US" altLang="zh-CN" sz="2400" dirty="0">
                <a:latin typeface="Arial" panose="020B0604020202020204" pitchFamily="34" charset="0"/>
                <a:ea typeface="幼圆" panose="02010509060101010101" pitchFamily="49" charset="-122"/>
                <a:cs typeface="Arial" panose="020B0604020202020204" pitchFamily="34" charset="0"/>
              </a:rPr>
              <a:t>LCBB</a:t>
            </a:r>
            <a:r>
              <a:rPr lang="zh-CN" altLang="en-US" sz="2400" dirty="0">
                <a:latin typeface="Arial" panose="020B0604020202020204" pitchFamily="34" charset="0"/>
                <a:ea typeface="幼圆" panose="02010509060101010101" pitchFamily="49" charset="-122"/>
                <a:cs typeface="Arial" panose="020B0604020202020204" pitchFamily="34" charset="0"/>
              </a:rPr>
              <a:t>算法。</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6261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86" grpId="0"/>
      <p:bldP spid="87" grpId="0"/>
      <p:bldP spid="88" grpId="0"/>
      <p:bldP spid="89" grpId="0"/>
      <p:bldP spid="90" grpId="0"/>
      <p:bldP spid="91"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7408" y="152076"/>
            <a:ext cx="8229600" cy="1204912"/>
          </a:xfrm>
        </p:spPr>
        <p:txBody>
          <a:bodyPr/>
          <a:lstStyle/>
          <a:p>
            <a:pPr eaLnBrk="1" hangingPunct="1"/>
            <a:r>
              <a:rPr kumimoji="1" lang="zh-CN" altLang="en-US" dirty="0"/>
              <a:t>分支</a:t>
            </a:r>
            <a:r>
              <a:rPr kumimoji="1" lang="zh-CN" altLang="en-US" dirty="0" smtClean="0"/>
              <a:t>限界</a:t>
            </a:r>
            <a:r>
              <a:rPr kumimoji="1" lang="zh-CN" altLang="en-US" dirty="0"/>
              <a:t>法的基本思想</a:t>
            </a:r>
          </a:p>
        </p:txBody>
      </p:sp>
      <p:sp>
        <p:nvSpPr>
          <p:cNvPr id="10243" name="Rectangle 3"/>
          <p:cNvSpPr>
            <a:spLocks noGrp="1" noChangeArrowheads="1"/>
          </p:cNvSpPr>
          <p:nvPr>
            <p:ph type="body" idx="1"/>
          </p:nvPr>
        </p:nvSpPr>
        <p:spPr>
          <a:xfrm>
            <a:off x="767408" y="1485416"/>
            <a:ext cx="10513168" cy="4909076"/>
          </a:xfrm>
        </p:spPr>
        <p:txBody>
          <a:bodyPr>
            <a:normAutofit/>
          </a:bodyPr>
          <a:lstStyle/>
          <a:p>
            <a:pPr>
              <a:lnSpc>
                <a:spcPct val="100000"/>
              </a:lnSpc>
            </a:pPr>
            <a:r>
              <a:rPr kumimoji="1" lang="zh-CN" altLang="en-US" sz="2400" dirty="0"/>
              <a:t>针对问题定义解空间树结构：</a:t>
            </a:r>
            <a:r>
              <a:rPr kumimoji="1" lang="zh-CN" altLang="en-US" sz="2400" dirty="0" smtClean="0"/>
              <a:t>元组、</a:t>
            </a:r>
            <a:r>
              <a:rPr kumimoji="1" lang="zh-CN" altLang="en-US" sz="2400" dirty="0"/>
              <a:t>显式约束条件、隐式约束条件。 </a:t>
            </a:r>
          </a:p>
          <a:p>
            <a:pPr>
              <a:lnSpc>
                <a:spcPct val="100000"/>
              </a:lnSpc>
            </a:pPr>
            <a:r>
              <a:rPr kumimoji="1" lang="zh-CN" altLang="en-US" sz="2400" dirty="0"/>
              <a:t>检验问题满足多米诺性质。</a:t>
            </a:r>
          </a:p>
          <a:p>
            <a:pPr>
              <a:lnSpc>
                <a:spcPct val="100000"/>
              </a:lnSpc>
            </a:pPr>
            <a:r>
              <a:rPr lang="zh-CN" altLang="en-US" sz="2400" dirty="0"/>
              <a:t>假设当前寻找一个答案结点，按</a:t>
            </a:r>
            <a:r>
              <a:rPr lang="zh-CN" altLang="en-US" sz="2400" dirty="0" smtClean="0"/>
              <a:t>下列方式搜索解空间树：</a:t>
            </a:r>
            <a:endParaRPr lang="en-US" altLang="zh-CN" sz="2400" dirty="0" smtClean="0"/>
          </a:p>
          <a:p>
            <a:pPr lvl="1">
              <a:lnSpc>
                <a:spcPct val="100000"/>
              </a:lnSpc>
            </a:pPr>
            <a:r>
              <a:rPr lang="zh-CN" altLang="en-US" dirty="0" smtClean="0"/>
              <a:t>如果根结点</a:t>
            </a:r>
            <a:r>
              <a:rPr lang="en-US" altLang="zh-CN" dirty="0" smtClean="0"/>
              <a:t>T</a:t>
            </a:r>
            <a:r>
              <a:rPr lang="zh-CN" altLang="en-US" dirty="0"/>
              <a:t>是</a:t>
            </a:r>
            <a:r>
              <a:rPr lang="zh-CN" altLang="en-US" dirty="0" smtClean="0"/>
              <a:t>答案结点，输出</a:t>
            </a:r>
            <a:r>
              <a:rPr lang="en-US" altLang="zh-CN" dirty="0" smtClean="0"/>
              <a:t>T</a:t>
            </a:r>
            <a:r>
              <a:rPr lang="zh-CN" altLang="en-US" dirty="0" smtClean="0"/>
              <a:t>，</a:t>
            </a:r>
            <a:r>
              <a:rPr lang="zh-CN" altLang="en-US" dirty="0"/>
              <a:t>操作结束；否则令</a:t>
            </a:r>
            <a:r>
              <a:rPr lang="en-US" altLang="zh-CN" dirty="0"/>
              <a:t>T</a:t>
            </a:r>
            <a:r>
              <a:rPr lang="zh-CN" altLang="en-US" dirty="0"/>
              <a:t>是当前</a:t>
            </a:r>
            <a:r>
              <a:rPr lang="zh-CN" altLang="en-US" dirty="0" smtClean="0"/>
              <a:t>扩展结点</a:t>
            </a:r>
            <a:r>
              <a:rPr lang="en-US" altLang="zh-CN" dirty="0" smtClean="0"/>
              <a:t>E</a:t>
            </a:r>
            <a:r>
              <a:rPr lang="zh-CN" altLang="en-US" dirty="0" smtClean="0"/>
              <a:t>。</a:t>
            </a:r>
            <a:endParaRPr lang="en-US" altLang="zh-CN" dirty="0"/>
          </a:p>
          <a:p>
            <a:pPr lvl="1">
              <a:lnSpc>
                <a:spcPct val="100000"/>
              </a:lnSpc>
            </a:pPr>
            <a:r>
              <a:rPr lang="zh-CN" altLang="en-US" dirty="0"/>
              <a:t>生成</a:t>
            </a:r>
            <a:r>
              <a:rPr lang="en-US" altLang="zh-CN" dirty="0"/>
              <a:t>E</a:t>
            </a:r>
            <a:r>
              <a:rPr lang="zh-CN" altLang="en-US" dirty="0"/>
              <a:t>的</a:t>
            </a:r>
            <a:r>
              <a:rPr lang="zh-CN" altLang="en-US" dirty="0">
                <a:solidFill>
                  <a:srgbClr val="FF0000"/>
                </a:solidFill>
              </a:rPr>
              <a:t>所有</a:t>
            </a:r>
            <a:r>
              <a:rPr lang="zh-CN" altLang="en-US" dirty="0"/>
              <a:t>儿子结点，判断</a:t>
            </a:r>
            <a:r>
              <a:rPr lang="zh-CN" altLang="en-US" dirty="0" smtClean="0"/>
              <a:t>每个儿子</a:t>
            </a:r>
            <a:r>
              <a:rPr lang="zh-CN" altLang="en-US" dirty="0"/>
              <a:t>结点</a:t>
            </a:r>
            <a:r>
              <a:rPr lang="en-US" altLang="zh-CN" dirty="0"/>
              <a:t>X</a:t>
            </a:r>
            <a:r>
              <a:rPr lang="zh-CN" altLang="en-US" dirty="0"/>
              <a:t>：</a:t>
            </a:r>
            <a:endParaRPr lang="en-US" altLang="zh-CN" dirty="0"/>
          </a:p>
          <a:p>
            <a:pPr lvl="2">
              <a:lnSpc>
                <a:spcPct val="100000"/>
              </a:lnSpc>
            </a:pPr>
            <a:r>
              <a:rPr lang="zh-CN" altLang="en-US" dirty="0"/>
              <a:t>如果</a:t>
            </a:r>
            <a:r>
              <a:rPr lang="en-US" altLang="zh-CN" dirty="0"/>
              <a:t>X</a:t>
            </a:r>
            <a:r>
              <a:rPr lang="zh-CN" altLang="en-US" dirty="0"/>
              <a:t>是答案结点，</a:t>
            </a:r>
            <a:r>
              <a:rPr lang="zh-CN" altLang="en-US" dirty="0" smtClean="0"/>
              <a:t>输出到</a:t>
            </a:r>
            <a:r>
              <a:rPr lang="zh-CN" altLang="en-US" dirty="0"/>
              <a:t>根</a:t>
            </a:r>
            <a:r>
              <a:rPr lang="zh-CN" altLang="en-US" dirty="0" smtClean="0"/>
              <a:t>的</a:t>
            </a:r>
            <a:r>
              <a:rPr lang="zh-CN" altLang="en-US" dirty="0"/>
              <a:t>路径，操作结束；</a:t>
            </a:r>
            <a:endParaRPr lang="en-US" altLang="zh-CN" dirty="0"/>
          </a:p>
          <a:p>
            <a:pPr lvl="2">
              <a:lnSpc>
                <a:spcPct val="100000"/>
              </a:lnSpc>
            </a:pPr>
            <a:r>
              <a:rPr lang="zh-CN" altLang="en-US" dirty="0" smtClean="0"/>
              <a:t>如果</a:t>
            </a:r>
            <a:r>
              <a:rPr lang="en-US" altLang="zh-CN" dirty="0"/>
              <a:t>X</a:t>
            </a:r>
            <a:r>
              <a:rPr lang="zh-CN" altLang="en-US" dirty="0" smtClean="0"/>
              <a:t>满足约束函数</a:t>
            </a:r>
            <a:r>
              <a:rPr lang="en-US" altLang="zh-CN" dirty="0"/>
              <a:t>B</a:t>
            </a:r>
            <a:r>
              <a:rPr lang="zh-CN" altLang="en-US" dirty="0"/>
              <a:t>，则将</a:t>
            </a:r>
            <a:r>
              <a:rPr lang="en-US" altLang="zh-CN" dirty="0"/>
              <a:t>X</a:t>
            </a:r>
            <a:r>
              <a:rPr lang="zh-CN" altLang="en-US" dirty="0"/>
              <a:t>添加到活结点表中；否则舍弃</a:t>
            </a:r>
            <a:r>
              <a:rPr lang="en-US" altLang="zh-CN" dirty="0"/>
              <a:t>X</a:t>
            </a:r>
            <a:r>
              <a:rPr lang="zh-CN" altLang="en-US" dirty="0"/>
              <a:t>。</a:t>
            </a:r>
          </a:p>
          <a:p>
            <a:pPr lvl="1">
              <a:lnSpc>
                <a:spcPct val="100000"/>
              </a:lnSpc>
            </a:pPr>
            <a:r>
              <a:rPr lang="zh-CN" altLang="en-US" dirty="0"/>
              <a:t>从</a:t>
            </a:r>
            <a:r>
              <a:rPr lang="zh-CN" altLang="en-US" dirty="0" smtClean="0"/>
              <a:t>活结点表中选</a:t>
            </a:r>
            <a:r>
              <a:rPr lang="zh-CN" altLang="en-US" dirty="0"/>
              <a:t>出</a:t>
            </a:r>
            <a:r>
              <a:rPr lang="zh-CN" altLang="en-US" dirty="0" smtClean="0"/>
              <a:t>下</a:t>
            </a:r>
            <a:r>
              <a:rPr lang="zh-CN" altLang="en-US" dirty="0"/>
              <a:t>一</a:t>
            </a:r>
            <a:r>
              <a:rPr lang="zh-CN" altLang="en-US" dirty="0" smtClean="0"/>
              <a:t>个结点成为</a:t>
            </a:r>
            <a:r>
              <a:rPr lang="zh-CN" altLang="en-US" dirty="0"/>
              <a:t>新的</a:t>
            </a:r>
            <a:r>
              <a:rPr lang="en-US" altLang="zh-CN" dirty="0" smtClean="0"/>
              <a:t>E-</a:t>
            </a:r>
            <a:r>
              <a:rPr lang="zh-CN" altLang="en-US" dirty="0" smtClean="0"/>
              <a:t>结点，</a:t>
            </a:r>
            <a:r>
              <a:rPr lang="zh-CN" altLang="en-US" dirty="0"/>
              <a:t>重复上述操作。如果</a:t>
            </a:r>
            <a:r>
              <a:rPr lang="zh-CN" altLang="en-US" dirty="0" smtClean="0"/>
              <a:t>活结点表</a:t>
            </a:r>
            <a:r>
              <a:rPr lang="zh-CN" altLang="en-US" dirty="0"/>
              <a:t>为空，则算法以失败结束。</a:t>
            </a:r>
            <a:endParaRPr lang="en-US" altLang="zh-CN" dirty="0"/>
          </a:p>
        </p:txBody>
      </p:sp>
      <p:sp>
        <p:nvSpPr>
          <p:cNvPr id="2" name="矩形 1"/>
          <p:cNvSpPr/>
          <p:nvPr/>
        </p:nvSpPr>
        <p:spPr>
          <a:xfrm>
            <a:off x="911424" y="5565034"/>
            <a:ext cx="10225136" cy="461665"/>
          </a:xfrm>
          <a:prstGeom prst="rect">
            <a:avLst/>
          </a:prstGeom>
          <a:solidFill>
            <a:schemeClr val="accent1">
              <a:lumMod val="20000"/>
              <a:lumOff val="80000"/>
            </a:schemeClr>
          </a:solidFill>
        </p:spPr>
        <p:txBody>
          <a:bodyPr wrap="square">
            <a:spAutoFit/>
          </a:bodyPr>
          <a:lstStyle/>
          <a:p>
            <a:pPr algn="ctr"/>
            <a:r>
              <a:rPr lang="zh-CN" altLang="en-US" sz="2400" dirty="0" smtClean="0">
                <a:solidFill>
                  <a:srgbClr val="FF0000"/>
                </a:solidFill>
                <a:latin typeface="幼圆" panose="02010509060101010101" pitchFamily="49" charset="-122"/>
                <a:ea typeface="幼圆" panose="02010509060101010101" pitchFamily="49" charset="-122"/>
              </a:rPr>
              <a:t>约束函数剪枝作用</a:t>
            </a:r>
            <a:r>
              <a:rPr kumimoji="1" lang="zh-CN" altLang="en-US" sz="2400" dirty="0" smtClean="0">
                <a:solidFill>
                  <a:srgbClr val="FF0000"/>
                </a:solidFill>
                <a:latin typeface="幼圆" panose="02010509060101010101" pitchFamily="49" charset="-122"/>
                <a:ea typeface="幼圆" panose="02010509060101010101" pitchFamily="49" charset="-122"/>
              </a:rPr>
              <a:t>：</a:t>
            </a:r>
            <a:r>
              <a:rPr kumimoji="1" lang="zh-CN" altLang="en-US" sz="2400" dirty="0">
                <a:solidFill>
                  <a:srgbClr val="FF0000"/>
                </a:solidFill>
                <a:latin typeface="幼圆" panose="02010509060101010101" pitchFamily="49" charset="-122"/>
                <a:ea typeface="幼圆" panose="02010509060101010101" pitchFamily="49" charset="-122"/>
              </a:rPr>
              <a:t>避免生成那些不包含可行解的子树。</a:t>
            </a:r>
            <a:endParaRPr kumimoji="1" lang="en-US" altLang="zh-CN" sz="2400" dirty="0">
              <a:solidFill>
                <a:srgbClr val="FF0000"/>
              </a:solidFill>
              <a:latin typeface="幼圆" panose="02010509060101010101" pitchFamily="49" charset="-122"/>
              <a:ea typeface="幼圆" panose="02010509060101010101" pitchFamily="49" charset="-122"/>
            </a:endParaRPr>
          </a:p>
        </p:txBody>
      </p:sp>
      <p:sp>
        <p:nvSpPr>
          <p:cNvPr id="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a:t>
            </a:fld>
            <a:endParaRPr lang="en-US" altLang="zh-CN"/>
          </a:p>
        </p:txBody>
      </p:sp>
      <p:sp>
        <p:nvSpPr>
          <p:cNvPr id="6" name="AutoShape 7"/>
          <p:cNvSpPr>
            <a:spLocks noChangeArrowheads="1"/>
          </p:cNvSpPr>
          <p:nvPr/>
        </p:nvSpPr>
        <p:spPr bwMode="auto">
          <a:xfrm>
            <a:off x="4727848" y="1988840"/>
            <a:ext cx="1872208" cy="432048"/>
          </a:xfrm>
          <a:prstGeom prst="wedgeRoundRectCallout">
            <a:avLst>
              <a:gd name="adj1" fmla="val -46906"/>
              <a:gd name="adj2" fmla="val 81810"/>
              <a:gd name="adj3" fmla="val 16667"/>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dirty="0">
                <a:solidFill>
                  <a:srgbClr val="FF0000"/>
                </a:solidFill>
                <a:latin typeface="幼圆" panose="02010509060101010101" pitchFamily="49" charset="-122"/>
                <a:ea typeface="幼圆" panose="02010509060101010101" pitchFamily="49" charset="-122"/>
              </a:rPr>
              <a:t>找一</a:t>
            </a:r>
            <a:r>
              <a:rPr lang="zh-CN" altLang="en-US" sz="2000" b="0" dirty="0" smtClean="0">
                <a:solidFill>
                  <a:srgbClr val="FF0000"/>
                </a:solidFill>
                <a:latin typeface="幼圆" panose="02010509060101010101" pitchFamily="49" charset="-122"/>
                <a:ea typeface="幼圆" panose="02010509060101010101" pitchFamily="49" charset="-122"/>
              </a:rPr>
              <a:t>个可行解</a:t>
            </a:r>
            <a:endParaRPr lang="zh-CN" altLang="en-US" sz="2000" b="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437693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690" y="106232"/>
            <a:ext cx="10515600" cy="1325563"/>
          </a:xfrm>
        </p:spPr>
        <p:txBody>
          <a:bodyPr/>
          <a:lstStyle/>
          <a:p>
            <a:r>
              <a:rPr lang="zh-CN" altLang="en-US" dirty="0">
                <a:solidFill>
                  <a:schemeClr val="tx2"/>
                </a:solidFill>
              </a:rPr>
              <a:t>成本上界</a:t>
            </a:r>
            <a:r>
              <a:rPr lang="en-US" altLang="zh-CN" dirty="0">
                <a:solidFill>
                  <a:schemeClr val="tx2"/>
                </a:solidFill>
              </a:rPr>
              <a:t>U</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50</a:t>
            </a:fld>
            <a:endParaRPr lang="en-US" altLang="zh-CN" dirty="0"/>
          </a:p>
        </p:txBody>
      </p:sp>
      <p:sp>
        <p:nvSpPr>
          <p:cNvPr id="5" name="Rectangle 3"/>
          <p:cNvSpPr txBox="1">
            <a:spLocks noChangeArrowheads="1"/>
          </p:cNvSpPr>
          <p:nvPr/>
        </p:nvSpPr>
        <p:spPr>
          <a:xfrm>
            <a:off x="648542" y="1300575"/>
            <a:ext cx="6086284" cy="68028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spcBef>
                <a:spcPts val="0"/>
              </a:spcBef>
            </a:pPr>
            <a:r>
              <a:rPr lang="zh-CN" altLang="en-US" sz="2400" dirty="0" smtClean="0"/>
              <a:t>上界估计函数</a:t>
            </a:r>
            <a:r>
              <a:rPr lang="en-US" altLang="zh-CN" sz="2400" dirty="0" smtClean="0"/>
              <a:t>u(X</a:t>
            </a:r>
            <a:r>
              <a:rPr lang="en-US" altLang="zh-CN" sz="2400" dirty="0"/>
              <a:t>)=∑</a:t>
            </a:r>
            <a:r>
              <a:rPr lang="en-US" altLang="zh-CN" sz="2400" dirty="0" smtClean="0"/>
              <a:t>p</a:t>
            </a:r>
            <a:r>
              <a:rPr lang="en-US" altLang="zh-CN" sz="2400" baseline="-25000" dirty="0" smtClean="0"/>
              <a:t>i</a:t>
            </a:r>
            <a:r>
              <a:rPr lang="en-US" altLang="zh-CN" sz="2400" dirty="0" smtClean="0"/>
              <a:t>, </a:t>
            </a:r>
            <a:r>
              <a:rPr lang="en-US" altLang="zh-CN" sz="2400" dirty="0" err="1" smtClean="0"/>
              <a:t>i</a:t>
            </a:r>
            <a:r>
              <a:rPr lang="zh-CN" altLang="en-US" sz="2400" dirty="0" smtClean="0"/>
              <a:t>∉</a:t>
            </a:r>
            <a:r>
              <a:rPr lang="en-US" altLang="zh-CN" sz="2400" dirty="0" err="1" smtClean="0"/>
              <a:t>Sx</a:t>
            </a:r>
            <a:r>
              <a:rPr lang="en-US" altLang="zh-CN" sz="2400" dirty="0" smtClean="0"/>
              <a:t>    </a:t>
            </a:r>
            <a:endParaRPr lang="zh-CN" altLang="en-US" dirty="0"/>
          </a:p>
        </p:txBody>
      </p:sp>
      <p:grpSp>
        <p:nvGrpSpPr>
          <p:cNvPr id="6" name="Group 65"/>
          <p:cNvGrpSpPr>
            <a:grpSpLocks/>
          </p:cNvGrpSpPr>
          <p:nvPr/>
        </p:nvGrpSpPr>
        <p:grpSpPr bwMode="auto">
          <a:xfrm>
            <a:off x="6533346" y="1993321"/>
            <a:ext cx="4897048" cy="1583511"/>
            <a:chOff x="1591" y="482"/>
            <a:chExt cx="3343" cy="1131"/>
          </a:xfrm>
          <a:noFill/>
        </p:grpSpPr>
        <p:sp>
          <p:nvSpPr>
            <p:cNvPr id="7" name="Oval 6"/>
            <p:cNvSpPr>
              <a:spLocks noChangeArrowheads="1"/>
            </p:cNvSpPr>
            <p:nvPr/>
          </p:nvSpPr>
          <p:spPr bwMode="auto">
            <a:xfrm>
              <a:off x="2930" y="492"/>
              <a:ext cx="274" cy="251"/>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1</a:t>
              </a:r>
            </a:p>
          </p:txBody>
        </p:sp>
        <p:sp>
          <p:nvSpPr>
            <p:cNvPr id="8" name="Oval 7"/>
            <p:cNvSpPr>
              <a:spLocks noChangeArrowheads="1"/>
            </p:cNvSpPr>
            <p:nvPr/>
          </p:nvSpPr>
          <p:spPr bwMode="auto">
            <a:xfrm>
              <a:off x="2940" y="1302"/>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3</a:t>
              </a:r>
            </a:p>
          </p:txBody>
        </p:sp>
        <p:cxnSp>
          <p:nvCxnSpPr>
            <p:cNvPr id="9" name="AutoShape 9"/>
            <p:cNvCxnSpPr>
              <a:cxnSpLocks noChangeShapeType="1"/>
              <a:stCxn id="7" idx="4"/>
              <a:endCxn id="8" idx="0"/>
            </p:cNvCxnSpPr>
            <p:nvPr/>
          </p:nvCxnSpPr>
          <p:spPr bwMode="auto">
            <a:xfrm>
              <a:off x="3067" y="743"/>
              <a:ext cx="10" cy="559"/>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11"/>
            <p:cNvSpPr txBox="1">
              <a:spLocks noChangeArrowheads="1"/>
            </p:cNvSpPr>
            <p:nvPr/>
          </p:nvSpPr>
          <p:spPr bwMode="auto">
            <a:xfrm>
              <a:off x="2515" y="93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11" name="Oval 16"/>
            <p:cNvSpPr>
              <a:spLocks noChangeArrowheads="1"/>
            </p:cNvSpPr>
            <p:nvPr/>
          </p:nvSpPr>
          <p:spPr bwMode="auto">
            <a:xfrm>
              <a:off x="3895" y="1308"/>
              <a:ext cx="274" cy="287"/>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4</a:t>
              </a:r>
            </a:p>
          </p:txBody>
        </p:sp>
        <p:cxnSp>
          <p:nvCxnSpPr>
            <p:cNvPr id="12" name="AutoShape 20"/>
            <p:cNvCxnSpPr>
              <a:cxnSpLocks noChangeShapeType="1"/>
              <a:stCxn id="7" idx="4"/>
              <a:endCxn id="11" idx="0"/>
            </p:cNvCxnSpPr>
            <p:nvPr/>
          </p:nvCxnSpPr>
          <p:spPr bwMode="auto">
            <a:xfrm>
              <a:off x="3067" y="743"/>
              <a:ext cx="965"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21"/>
            <p:cNvSpPr>
              <a:spLocks noChangeArrowheads="1"/>
            </p:cNvSpPr>
            <p:nvPr/>
          </p:nvSpPr>
          <p:spPr bwMode="auto">
            <a:xfrm>
              <a:off x="4660" y="1308"/>
              <a:ext cx="274" cy="287"/>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cs typeface="Arial" panose="020B0604020202020204" pitchFamily="34" charset="0"/>
                </a:rPr>
                <a:t>5</a:t>
              </a:r>
            </a:p>
          </p:txBody>
        </p:sp>
        <p:cxnSp>
          <p:nvCxnSpPr>
            <p:cNvPr id="14" name="AutoShape 22"/>
            <p:cNvCxnSpPr>
              <a:cxnSpLocks noChangeShapeType="1"/>
              <a:stCxn id="7" idx="4"/>
              <a:endCxn id="13" idx="0"/>
            </p:cNvCxnSpPr>
            <p:nvPr/>
          </p:nvCxnSpPr>
          <p:spPr bwMode="auto">
            <a:xfrm>
              <a:off x="3067" y="743"/>
              <a:ext cx="1730" cy="565"/>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23"/>
            <p:cNvSpPr txBox="1">
              <a:spLocks noChangeArrowheads="1"/>
            </p:cNvSpPr>
            <p:nvPr/>
          </p:nvSpPr>
          <p:spPr bwMode="auto">
            <a:xfrm>
              <a:off x="3141"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=3</a:t>
              </a:r>
            </a:p>
          </p:txBody>
        </p:sp>
        <p:sp>
          <p:nvSpPr>
            <p:cNvPr id="16" name="Text Box 24"/>
            <p:cNvSpPr txBox="1">
              <a:spLocks noChangeArrowheads="1"/>
            </p:cNvSpPr>
            <p:nvPr/>
          </p:nvSpPr>
          <p:spPr bwMode="auto">
            <a:xfrm>
              <a:off x="4276" y="92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17" name="Oval 25"/>
            <p:cNvSpPr>
              <a:spLocks noChangeArrowheads="1"/>
            </p:cNvSpPr>
            <p:nvPr/>
          </p:nvSpPr>
          <p:spPr bwMode="auto">
            <a:xfrm>
              <a:off x="1591" y="1326"/>
              <a:ext cx="274" cy="287"/>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2</a:t>
              </a:r>
            </a:p>
          </p:txBody>
        </p:sp>
        <p:cxnSp>
          <p:nvCxnSpPr>
            <p:cNvPr id="18" name="AutoShape 27"/>
            <p:cNvCxnSpPr>
              <a:cxnSpLocks noChangeShapeType="1"/>
              <a:stCxn id="7" idx="4"/>
              <a:endCxn id="17" idx="0"/>
            </p:cNvCxnSpPr>
            <p:nvPr/>
          </p:nvCxnSpPr>
          <p:spPr bwMode="auto">
            <a:xfrm flipH="1">
              <a:off x="1728" y="743"/>
              <a:ext cx="1339" cy="583"/>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 Box 29"/>
            <p:cNvSpPr txBox="1">
              <a:spLocks noChangeArrowheads="1"/>
            </p:cNvSpPr>
            <p:nvPr/>
          </p:nvSpPr>
          <p:spPr bwMode="auto">
            <a:xfrm>
              <a:off x="1621" y="947"/>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=1</a:t>
              </a:r>
            </a:p>
          </p:txBody>
        </p:sp>
        <p:sp>
          <p:nvSpPr>
            <p:cNvPr id="20" name="Text Box 53"/>
            <p:cNvSpPr txBox="1">
              <a:spLocks noChangeArrowheads="1"/>
            </p:cNvSpPr>
            <p:nvPr/>
          </p:nvSpPr>
          <p:spPr bwMode="auto">
            <a:xfrm>
              <a:off x="2720" y="482"/>
              <a:ext cx="258"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2000" b="0">
                <a:solidFill>
                  <a:srgbClr val="FF0000"/>
                </a:solidFill>
                <a:cs typeface="Arial" panose="020B0604020202020204" pitchFamily="34" charset="0"/>
              </a:endParaRPr>
            </a:p>
          </p:txBody>
        </p:sp>
      </p:grpSp>
      <p:sp>
        <p:nvSpPr>
          <p:cNvPr id="21" name="Text Box 53"/>
          <p:cNvSpPr txBox="1">
            <a:spLocks noChangeArrowheads="1"/>
          </p:cNvSpPr>
          <p:nvPr/>
        </p:nvSpPr>
        <p:spPr bwMode="auto">
          <a:xfrm>
            <a:off x="6196967" y="3162133"/>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22" name="Text Box 54"/>
          <p:cNvSpPr txBox="1">
            <a:spLocks noChangeArrowheads="1"/>
          </p:cNvSpPr>
          <p:nvPr/>
        </p:nvSpPr>
        <p:spPr bwMode="auto">
          <a:xfrm>
            <a:off x="8153391" y="3133389"/>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23" name="Text Box 56"/>
          <p:cNvSpPr txBox="1">
            <a:spLocks noChangeArrowheads="1"/>
          </p:cNvSpPr>
          <p:nvPr/>
        </p:nvSpPr>
        <p:spPr bwMode="auto">
          <a:xfrm>
            <a:off x="9444062" y="3130368"/>
            <a:ext cx="580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15</a:t>
            </a:r>
          </a:p>
        </p:txBody>
      </p:sp>
      <p:sp>
        <p:nvSpPr>
          <p:cNvPr id="24" name="Text Box 57"/>
          <p:cNvSpPr txBox="1">
            <a:spLocks noChangeArrowheads="1"/>
          </p:cNvSpPr>
          <p:nvPr/>
        </p:nvSpPr>
        <p:spPr bwMode="auto">
          <a:xfrm>
            <a:off x="10547882" y="3133407"/>
            <a:ext cx="5259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21</a:t>
            </a:r>
          </a:p>
        </p:txBody>
      </p:sp>
      <p:sp>
        <p:nvSpPr>
          <p:cNvPr id="25" name="Text Box 54"/>
          <p:cNvSpPr txBox="1">
            <a:spLocks noChangeArrowheads="1"/>
          </p:cNvSpPr>
          <p:nvPr/>
        </p:nvSpPr>
        <p:spPr bwMode="auto">
          <a:xfrm>
            <a:off x="8136204" y="1824953"/>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cs typeface="Arial" panose="020B0604020202020204" pitchFamily="34" charset="0"/>
              </a:rPr>
              <a:t>0</a:t>
            </a:r>
            <a:endParaRPr lang="en-US" altLang="zh-CN" sz="2000" b="0" dirty="0">
              <a:solidFill>
                <a:srgbClr val="FF0000"/>
              </a:solidFill>
              <a:cs typeface="Arial" panose="020B0604020202020204" pitchFamily="34" charset="0"/>
            </a:endParaRPr>
          </a:p>
        </p:txBody>
      </p:sp>
      <p:grpSp>
        <p:nvGrpSpPr>
          <p:cNvPr id="26" name="Group 68"/>
          <p:cNvGrpSpPr>
            <a:grpSpLocks/>
          </p:cNvGrpSpPr>
          <p:nvPr/>
        </p:nvGrpSpPr>
        <p:grpSpPr bwMode="auto">
          <a:xfrm>
            <a:off x="7923627" y="3542725"/>
            <a:ext cx="2125353" cy="1007991"/>
            <a:chOff x="2475" y="1585"/>
            <a:chExt cx="1389" cy="782"/>
          </a:xfrm>
          <a:noFill/>
        </p:grpSpPr>
        <p:sp>
          <p:nvSpPr>
            <p:cNvPr id="27" name="Oval 8"/>
            <p:cNvSpPr>
              <a:spLocks noChangeArrowheads="1"/>
            </p:cNvSpPr>
            <p:nvPr/>
          </p:nvSpPr>
          <p:spPr bwMode="auto">
            <a:xfrm>
              <a:off x="3241" y="2079"/>
              <a:ext cx="274"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10</a:t>
              </a:r>
            </a:p>
          </p:txBody>
        </p:sp>
        <p:cxnSp>
          <p:nvCxnSpPr>
            <p:cNvPr id="28" name="AutoShape 10"/>
            <p:cNvCxnSpPr>
              <a:cxnSpLocks noChangeShapeType="1"/>
              <a:endCxn id="27" idx="0"/>
            </p:cNvCxnSpPr>
            <p:nvPr/>
          </p:nvCxnSpPr>
          <p:spPr bwMode="auto">
            <a:xfrm>
              <a:off x="2989" y="1585"/>
              <a:ext cx="389"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12"/>
            <p:cNvSpPr txBox="1">
              <a:spLocks noChangeArrowheads="1"/>
            </p:cNvSpPr>
            <p:nvPr/>
          </p:nvSpPr>
          <p:spPr bwMode="auto">
            <a:xfrm>
              <a:off x="3238" y="1729"/>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30" name="Oval 13"/>
            <p:cNvSpPr>
              <a:spLocks noChangeArrowheads="1"/>
            </p:cNvSpPr>
            <p:nvPr/>
          </p:nvSpPr>
          <p:spPr bwMode="auto">
            <a:xfrm>
              <a:off x="2680" y="2079"/>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31" name="AutoShape 14"/>
            <p:cNvCxnSpPr>
              <a:cxnSpLocks noChangeShapeType="1"/>
              <a:endCxn id="30" idx="0"/>
            </p:cNvCxnSpPr>
            <p:nvPr/>
          </p:nvCxnSpPr>
          <p:spPr bwMode="auto">
            <a:xfrm flipH="1">
              <a:off x="2817" y="1585"/>
              <a:ext cx="172" cy="494"/>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15"/>
            <p:cNvSpPr txBox="1">
              <a:spLocks noChangeArrowheads="1"/>
            </p:cNvSpPr>
            <p:nvPr/>
          </p:nvSpPr>
          <p:spPr bwMode="auto">
            <a:xfrm>
              <a:off x="2475" y="1710"/>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grpSp>
      <p:grpSp>
        <p:nvGrpSpPr>
          <p:cNvPr id="36" name="Group 78"/>
          <p:cNvGrpSpPr>
            <a:grpSpLocks/>
          </p:cNvGrpSpPr>
          <p:nvPr/>
        </p:nvGrpSpPr>
        <p:grpSpPr bwMode="auto">
          <a:xfrm>
            <a:off x="5430889" y="3576753"/>
            <a:ext cx="2523886" cy="993971"/>
            <a:chOff x="870" y="1604"/>
            <a:chExt cx="1752" cy="780"/>
          </a:xfrm>
          <a:noFill/>
        </p:grpSpPr>
        <p:cxnSp>
          <p:nvCxnSpPr>
            <p:cNvPr id="37" name="AutoShape 28"/>
            <p:cNvCxnSpPr>
              <a:cxnSpLocks noChangeShapeType="1"/>
              <a:endCxn id="39" idx="0"/>
            </p:cNvCxnSpPr>
            <p:nvPr/>
          </p:nvCxnSpPr>
          <p:spPr bwMode="auto">
            <a:xfrm flipH="1">
              <a:off x="1771" y="1604"/>
              <a:ext cx="4"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2"/>
            <p:cNvCxnSpPr>
              <a:cxnSpLocks noChangeShapeType="1"/>
              <a:endCxn id="41" idx="0"/>
            </p:cNvCxnSpPr>
            <p:nvPr/>
          </p:nvCxnSpPr>
          <p:spPr bwMode="auto">
            <a:xfrm flipH="1">
              <a:off x="1107" y="1604"/>
              <a:ext cx="668" cy="477"/>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26"/>
            <p:cNvSpPr>
              <a:spLocks noChangeArrowheads="1"/>
            </p:cNvSpPr>
            <p:nvPr/>
          </p:nvSpPr>
          <p:spPr bwMode="auto">
            <a:xfrm>
              <a:off x="1634" y="2096"/>
              <a:ext cx="274" cy="28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7</a:t>
              </a:r>
            </a:p>
          </p:txBody>
        </p:sp>
        <p:sp>
          <p:nvSpPr>
            <p:cNvPr id="40" name="Text Box 30"/>
            <p:cNvSpPr txBox="1">
              <a:spLocks noChangeArrowheads="1"/>
            </p:cNvSpPr>
            <p:nvPr/>
          </p:nvSpPr>
          <p:spPr bwMode="auto">
            <a:xfrm>
              <a:off x="1353" y="1691"/>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=3</a:t>
              </a:r>
            </a:p>
          </p:txBody>
        </p:sp>
        <p:sp>
          <p:nvSpPr>
            <p:cNvPr id="41" name="Oval 31"/>
            <p:cNvSpPr>
              <a:spLocks noChangeArrowheads="1"/>
            </p:cNvSpPr>
            <p:nvPr/>
          </p:nvSpPr>
          <p:spPr bwMode="auto">
            <a:xfrm>
              <a:off x="970" y="2081"/>
              <a:ext cx="274" cy="28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6</a:t>
              </a:r>
            </a:p>
          </p:txBody>
        </p:sp>
        <p:sp>
          <p:nvSpPr>
            <p:cNvPr id="42" name="Text Box 33"/>
            <p:cNvSpPr txBox="1">
              <a:spLocks noChangeArrowheads="1"/>
            </p:cNvSpPr>
            <p:nvPr/>
          </p:nvSpPr>
          <p:spPr bwMode="auto">
            <a:xfrm>
              <a:off x="870" y="1691"/>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=2</a:t>
              </a:r>
            </a:p>
          </p:txBody>
        </p:sp>
        <p:sp>
          <p:nvSpPr>
            <p:cNvPr id="43" name="Rectangle 35"/>
            <p:cNvSpPr>
              <a:spLocks noChangeArrowheads="1"/>
            </p:cNvSpPr>
            <p:nvPr/>
          </p:nvSpPr>
          <p:spPr bwMode="auto">
            <a:xfrm>
              <a:off x="2163" y="2096"/>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8</a:t>
              </a:r>
            </a:p>
          </p:txBody>
        </p:sp>
        <p:cxnSp>
          <p:nvCxnSpPr>
            <p:cNvPr id="44" name="AutoShape 36"/>
            <p:cNvCxnSpPr>
              <a:cxnSpLocks noChangeShapeType="1"/>
              <a:endCxn id="43" idx="0"/>
            </p:cNvCxnSpPr>
            <p:nvPr/>
          </p:nvCxnSpPr>
          <p:spPr bwMode="auto">
            <a:xfrm>
              <a:off x="1775" y="1604"/>
              <a:ext cx="546" cy="492"/>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 Box 37"/>
            <p:cNvSpPr txBox="1">
              <a:spLocks noChangeArrowheads="1"/>
            </p:cNvSpPr>
            <p:nvPr/>
          </p:nvSpPr>
          <p:spPr bwMode="auto">
            <a:xfrm>
              <a:off x="1996" y="1662"/>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grpSp>
      <p:sp>
        <p:nvSpPr>
          <p:cNvPr id="46" name="Rectangle 42"/>
          <p:cNvSpPr>
            <a:spLocks noChangeArrowheads="1"/>
          </p:cNvSpPr>
          <p:nvPr/>
        </p:nvSpPr>
        <p:spPr bwMode="auto">
          <a:xfrm>
            <a:off x="6488389" y="5091056"/>
            <a:ext cx="458737" cy="312256"/>
          </a:xfrm>
          <a:prstGeom prst="rect">
            <a:avLst/>
          </a:prstGeom>
          <a:solidFill>
            <a:schemeClr val="accent1">
              <a:lumMod val="20000"/>
              <a:lumOff val="80000"/>
            </a:schemeClr>
          </a:solid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14</a:t>
            </a:r>
          </a:p>
        </p:txBody>
      </p:sp>
      <p:cxnSp>
        <p:nvCxnSpPr>
          <p:cNvPr id="47" name="AutoShape 43"/>
          <p:cNvCxnSpPr>
            <a:cxnSpLocks noChangeShapeType="1"/>
            <a:stCxn id="46" idx="0"/>
            <a:endCxn id="39" idx="4"/>
          </p:cNvCxnSpPr>
          <p:nvPr/>
        </p:nvCxnSpPr>
        <p:spPr bwMode="auto">
          <a:xfrm flipV="1">
            <a:off x="6717758" y="4570724"/>
            <a:ext cx="11089" cy="5203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Group 72"/>
          <p:cNvGrpSpPr>
            <a:grpSpLocks/>
          </p:cNvGrpSpPr>
          <p:nvPr/>
        </p:nvGrpSpPr>
        <p:grpSpPr bwMode="auto">
          <a:xfrm>
            <a:off x="4770368" y="4552157"/>
            <a:ext cx="1711114" cy="860128"/>
            <a:chOff x="633" y="2347"/>
            <a:chExt cx="1109" cy="679"/>
          </a:xfrm>
          <a:noFill/>
        </p:grpSpPr>
        <p:sp>
          <p:nvSpPr>
            <p:cNvPr id="49" name="Rectangle 38"/>
            <p:cNvSpPr>
              <a:spLocks noChangeArrowheads="1"/>
            </p:cNvSpPr>
            <p:nvPr/>
          </p:nvSpPr>
          <p:spPr bwMode="auto">
            <a:xfrm>
              <a:off x="756" y="2768"/>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12</a:t>
              </a:r>
            </a:p>
          </p:txBody>
        </p:sp>
        <p:cxnSp>
          <p:nvCxnSpPr>
            <p:cNvPr id="50" name="AutoShape 39"/>
            <p:cNvCxnSpPr>
              <a:cxnSpLocks noChangeShapeType="1"/>
              <a:stCxn id="49" idx="0"/>
              <a:endCxn id="41" idx="4"/>
            </p:cNvCxnSpPr>
            <p:nvPr/>
          </p:nvCxnSpPr>
          <p:spPr bwMode="auto">
            <a:xfrm flipV="1">
              <a:off x="914" y="2347"/>
              <a:ext cx="368" cy="421"/>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Rectangle 40"/>
            <p:cNvSpPr>
              <a:spLocks noChangeArrowheads="1"/>
            </p:cNvSpPr>
            <p:nvPr/>
          </p:nvSpPr>
          <p:spPr bwMode="auto">
            <a:xfrm>
              <a:off x="1270" y="2768"/>
              <a:ext cx="316" cy="258"/>
            </a:xfrm>
            <a:prstGeom prst="rect">
              <a:avLst/>
            </a:prstGeom>
            <a:grp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13</a:t>
              </a:r>
            </a:p>
          </p:txBody>
        </p:sp>
        <p:cxnSp>
          <p:nvCxnSpPr>
            <p:cNvPr id="52" name="AutoShape 41"/>
            <p:cNvCxnSpPr>
              <a:cxnSpLocks noChangeShapeType="1"/>
              <a:stCxn id="51" idx="0"/>
              <a:endCxn id="41" idx="4"/>
            </p:cNvCxnSpPr>
            <p:nvPr/>
          </p:nvCxnSpPr>
          <p:spPr bwMode="auto">
            <a:xfrm flipH="1" flipV="1">
              <a:off x="1282" y="2347"/>
              <a:ext cx="146" cy="421"/>
            </a:xfrm>
            <a:prstGeom prst="straightConnector1">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44"/>
            <p:cNvSpPr txBox="1">
              <a:spLocks noChangeArrowheads="1"/>
            </p:cNvSpPr>
            <p:nvPr/>
          </p:nvSpPr>
          <p:spPr bwMode="auto">
            <a:xfrm>
              <a:off x="633" y="241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=3</a:t>
              </a:r>
            </a:p>
          </p:txBody>
        </p:sp>
        <p:sp>
          <p:nvSpPr>
            <p:cNvPr id="54" name="Text Box 45"/>
            <p:cNvSpPr txBox="1">
              <a:spLocks noChangeArrowheads="1"/>
            </p:cNvSpPr>
            <p:nvPr/>
          </p:nvSpPr>
          <p:spPr bwMode="auto">
            <a:xfrm>
              <a:off x="1116" y="2403"/>
              <a:ext cx="62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grpSp>
      <p:sp>
        <p:nvSpPr>
          <p:cNvPr id="55" name="Text Box 46"/>
          <p:cNvSpPr txBox="1">
            <a:spLocks noChangeArrowheads="1"/>
          </p:cNvSpPr>
          <p:nvPr/>
        </p:nvSpPr>
        <p:spPr bwMode="auto">
          <a:xfrm>
            <a:off x="6667703" y="4610699"/>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56" name="Rectangle 47"/>
          <p:cNvSpPr>
            <a:spLocks noChangeArrowheads="1"/>
          </p:cNvSpPr>
          <p:nvPr/>
        </p:nvSpPr>
        <p:spPr bwMode="auto">
          <a:xfrm>
            <a:off x="8220058" y="5102326"/>
            <a:ext cx="458737" cy="312256"/>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15</a:t>
            </a:r>
          </a:p>
        </p:txBody>
      </p:sp>
      <p:cxnSp>
        <p:nvCxnSpPr>
          <p:cNvPr id="57" name="AutoShape 48"/>
          <p:cNvCxnSpPr>
            <a:cxnSpLocks noChangeShapeType="1"/>
            <a:stCxn id="56" idx="0"/>
            <a:endCxn id="30" idx="4"/>
          </p:cNvCxnSpPr>
          <p:nvPr/>
        </p:nvCxnSpPr>
        <p:spPr bwMode="auto">
          <a:xfrm flipH="1" flipV="1">
            <a:off x="8446932" y="4550716"/>
            <a:ext cx="2495" cy="5516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 Box 49"/>
          <p:cNvSpPr txBox="1">
            <a:spLocks noChangeArrowheads="1"/>
          </p:cNvSpPr>
          <p:nvPr/>
        </p:nvSpPr>
        <p:spPr bwMode="auto">
          <a:xfrm>
            <a:off x="7774182" y="4665371"/>
            <a:ext cx="993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3</a:t>
            </a:r>
            <a:r>
              <a:rPr lang="en-US" altLang="zh-CN" sz="2000" b="0" dirty="0"/>
              <a:t>=4</a:t>
            </a:r>
          </a:p>
        </p:txBody>
      </p:sp>
      <p:sp>
        <p:nvSpPr>
          <p:cNvPr id="59" name="Text Box 53"/>
          <p:cNvSpPr txBox="1">
            <a:spLocks noChangeArrowheads="1"/>
          </p:cNvSpPr>
          <p:nvPr/>
        </p:nvSpPr>
        <p:spPr bwMode="auto">
          <a:xfrm>
            <a:off x="6196967" y="3162133"/>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60" name="Text Box 58"/>
          <p:cNvSpPr txBox="1">
            <a:spLocks noChangeArrowheads="1"/>
          </p:cNvSpPr>
          <p:nvPr/>
        </p:nvSpPr>
        <p:spPr bwMode="auto">
          <a:xfrm>
            <a:off x="5280345" y="4070111"/>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0</a:t>
            </a:r>
          </a:p>
        </p:txBody>
      </p:sp>
      <p:sp>
        <p:nvSpPr>
          <p:cNvPr id="61" name="Text Box 59"/>
          <p:cNvSpPr txBox="1">
            <a:spLocks noChangeArrowheads="1"/>
          </p:cNvSpPr>
          <p:nvPr/>
        </p:nvSpPr>
        <p:spPr bwMode="auto">
          <a:xfrm>
            <a:off x="6109870" y="4083174"/>
            <a:ext cx="508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10</a:t>
            </a:r>
          </a:p>
        </p:txBody>
      </p:sp>
      <p:sp>
        <p:nvSpPr>
          <p:cNvPr id="62" name="Text Box 61"/>
          <p:cNvSpPr txBox="1">
            <a:spLocks noChangeArrowheads="1"/>
          </p:cNvSpPr>
          <p:nvPr/>
        </p:nvSpPr>
        <p:spPr bwMode="auto">
          <a:xfrm>
            <a:off x="7962817" y="4057622"/>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5</a:t>
            </a:r>
          </a:p>
        </p:txBody>
      </p:sp>
      <p:sp>
        <p:nvSpPr>
          <p:cNvPr id="63" name="Text Box 62"/>
          <p:cNvSpPr txBox="1">
            <a:spLocks noChangeArrowheads="1"/>
          </p:cNvSpPr>
          <p:nvPr/>
        </p:nvSpPr>
        <p:spPr bwMode="auto">
          <a:xfrm>
            <a:off x="8710015" y="4047262"/>
            <a:ext cx="5658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11</a:t>
            </a:r>
          </a:p>
        </p:txBody>
      </p:sp>
      <p:sp>
        <p:nvSpPr>
          <p:cNvPr id="67" name="Text Box 39"/>
          <p:cNvSpPr txBox="1">
            <a:spLocks noChangeArrowheads="1"/>
          </p:cNvSpPr>
          <p:nvPr/>
        </p:nvSpPr>
        <p:spPr bwMode="auto">
          <a:xfrm>
            <a:off x="6128776" y="3393372"/>
            <a:ext cx="5635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19</a:t>
            </a:r>
          </a:p>
        </p:txBody>
      </p:sp>
      <p:sp>
        <p:nvSpPr>
          <p:cNvPr id="72" name="Text Box 40"/>
          <p:cNvSpPr txBox="1">
            <a:spLocks noChangeArrowheads="1"/>
          </p:cNvSpPr>
          <p:nvPr/>
        </p:nvSpPr>
        <p:spPr bwMode="auto">
          <a:xfrm>
            <a:off x="8052336" y="3363590"/>
            <a:ext cx="5635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14</a:t>
            </a:r>
          </a:p>
        </p:txBody>
      </p:sp>
      <p:sp>
        <p:nvSpPr>
          <p:cNvPr id="73" name="Text Box 64"/>
          <p:cNvSpPr txBox="1">
            <a:spLocks noChangeArrowheads="1"/>
          </p:cNvSpPr>
          <p:nvPr/>
        </p:nvSpPr>
        <p:spPr bwMode="auto">
          <a:xfrm>
            <a:off x="5285364" y="4333105"/>
            <a:ext cx="466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9</a:t>
            </a:r>
          </a:p>
        </p:txBody>
      </p:sp>
      <p:sp>
        <p:nvSpPr>
          <p:cNvPr id="74" name="Text Box 65"/>
          <p:cNvSpPr txBox="1">
            <a:spLocks noChangeArrowheads="1"/>
          </p:cNvSpPr>
          <p:nvPr/>
        </p:nvSpPr>
        <p:spPr bwMode="auto">
          <a:xfrm>
            <a:off x="9426168" y="3377226"/>
            <a:ext cx="563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75" name="Text Box 70"/>
          <p:cNvSpPr txBox="1">
            <a:spLocks noChangeArrowheads="1"/>
          </p:cNvSpPr>
          <p:nvPr/>
        </p:nvSpPr>
        <p:spPr bwMode="auto">
          <a:xfrm>
            <a:off x="10513316" y="3370170"/>
            <a:ext cx="563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buClrTx/>
              <a:buSzTx/>
              <a:buFontTx/>
              <a:buNone/>
              <a:defRPr sz="2000" b="0">
                <a:solidFill>
                  <a:srgbClr val="0000FF"/>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dirty="0"/>
              <a:t>kill</a:t>
            </a:r>
          </a:p>
        </p:txBody>
      </p:sp>
      <p:sp>
        <p:nvSpPr>
          <p:cNvPr id="76" name="Text Box 77"/>
          <p:cNvSpPr txBox="1">
            <a:spLocks noChangeArrowheads="1"/>
          </p:cNvSpPr>
          <p:nvPr/>
        </p:nvSpPr>
        <p:spPr bwMode="auto">
          <a:xfrm>
            <a:off x="6097168" y="4305328"/>
            <a:ext cx="501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78" name="Text Box 80"/>
          <p:cNvSpPr txBox="1">
            <a:spLocks noChangeArrowheads="1"/>
          </p:cNvSpPr>
          <p:nvPr/>
        </p:nvSpPr>
        <p:spPr bwMode="auto">
          <a:xfrm>
            <a:off x="7960018" y="4279764"/>
            <a:ext cx="4667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8</a:t>
            </a:r>
          </a:p>
        </p:txBody>
      </p:sp>
      <p:sp>
        <p:nvSpPr>
          <p:cNvPr id="79" name="Text Box 86"/>
          <p:cNvSpPr txBox="1">
            <a:spLocks noChangeArrowheads="1"/>
          </p:cNvSpPr>
          <p:nvPr/>
        </p:nvSpPr>
        <p:spPr bwMode="auto">
          <a:xfrm>
            <a:off x="8629042" y="4279822"/>
            <a:ext cx="563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0000FF"/>
                </a:solidFill>
              </a:rPr>
              <a:t>kill</a:t>
            </a:r>
          </a:p>
        </p:txBody>
      </p:sp>
      <p:sp>
        <p:nvSpPr>
          <p:cNvPr id="86" name="Oval 17"/>
          <p:cNvSpPr>
            <a:spLocks noChangeArrowheads="1"/>
          </p:cNvSpPr>
          <p:nvPr/>
        </p:nvSpPr>
        <p:spPr bwMode="auto">
          <a:xfrm>
            <a:off x="9918569" y="4190988"/>
            <a:ext cx="388356" cy="359728"/>
          </a:xfrm>
          <a:prstGeom prst="ellipse">
            <a:avLst/>
          </a:prstGeom>
          <a:solidFill>
            <a:schemeClr val="accent1">
              <a:lumMod val="20000"/>
              <a:lumOff val="8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11</a:t>
            </a:r>
          </a:p>
        </p:txBody>
      </p:sp>
      <p:cxnSp>
        <p:nvCxnSpPr>
          <p:cNvPr id="87" name="AutoShape 18"/>
          <p:cNvCxnSpPr>
            <a:cxnSpLocks noChangeShapeType="1"/>
            <a:stCxn id="11" idx="4"/>
            <a:endCxn id="86" idx="0"/>
          </p:cNvCxnSpPr>
          <p:nvPr/>
        </p:nvCxnSpPr>
        <p:spPr bwMode="auto">
          <a:xfrm>
            <a:off x="10109085" y="3551630"/>
            <a:ext cx="3662" cy="6393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 Box 19"/>
          <p:cNvSpPr txBox="1">
            <a:spLocks noChangeArrowheads="1"/>
          </p:cNvSpPr>
          <p:nvPr/>
        </p:nvSpPr>
        <p:spPr bwMode="auto">
          <a:xfrm>
            <a:off x="10067436" y="3723549"/>
            <a:ext cx="993775"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X</a:t>
            </a:r>
            <a:r>
              <a:rPr lang="en-US" altLang="zh-CN" sz="2000" b="0" baseline="-25000" dirty="0"/>
              <a:t>2</a:t>
            </a:r>
            <a:r>
              <a:rPr lang="en-US" altLang="zh-CN" sz="2000" b="0" dirty="0"/>
              <a:t>=4</a:t>
            </a:r>
          </a:p>
        </p:txBody>
      </p:sp>
      <p:sp>
        <p:nvSpPr>
          <p:cNvPr id="96" name="AutoShape 7">
            <a:extLst>
              <a:ext uri="{FF2B5EF4-FFF2-40B4-BE49-F238E27FC236}">
                <a16:creationId xmlns:a16="http://schemas.microsoft.com/office/drawing/2014/main" id="{9FB3EACF-FA89-4CAF-9494-4DE6B8CCAE67}"/>
              </a:ext>
            </a:extLst>
          </p:cNvPr>
          <p:cNvSpPr>
            <a:spLocks noChangeArrowheads="1"/>
          </p:cNvSpPr>
          <p:nvPr/>
        </p:nvSpPr>
        <p:spPr bwMode="auto">
          <a:xfrm>
            <a:off x="7368520" y="5601428"/>
            <a:ext cx="3345859" cy="500726"/>
          </a:xfrm>
          <a:prstGeom prst="wedgeRectCallout">
            <a:avLst>
              <a:gd name="adj1" fmla="val -37046"/>
              <a:gd name="adj2" fmla="val -50532"/>
            </a:avLst>
          </a:prstGeom>
          <a:noFill/>
          <a:ln w="9525">
            <a:noFill/>
            <a:miter lim="800000"/>
            <a:headEnd/>
            <a:tailEnd/>
          </a:ln>
          <a:effectLs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b="0" dirty="0" smtClean="0">
                <a:solidFill>
                  <a:srgbClr val="FF0000"/>
                </a:solidFill>
                <a:ea typeface="幼圆" panose="02010509060101010101" pitchFamily="49" charset="-122"/>
                <a:cs typeface="Arial" panose="020B0604020202020204" pitchFamily="34" charset="0"/>
              </a:rPr>
              <a:t>5</a:t>
            </a:r>
            <a:r>
              <a:rPr lang="zh-CN" altLang="en-US" sz="2400" b="0" dirty="0" smtClean="0">
                <a:solidFill>
                  <a:srgbClr val="FF0000"/>
                </a:solidFill>
                <a:ea typeface="幼圆" panose="02010509060101010101" pitchFamily="49" charset="-122"/>
                <a:cs typeface="Arial" panose="020B0604020202020204" pitchFamily="34" charset="0"/>
              </a:rPr>
              <a:t>个活结点通过</a:t>
            </a:r>
            <a:r>
              <a:rPr lang="en-US" altLang="zh-CN" sz="2400" b="0" dirty="0" smtClean="0">
                <a:solidFill>
                  <a:srgbClr val="FF0000"/>
                </a:solidFill>
                <a:ea typeface="幼圆" panose="02010509060101010101" pitchFamily="49" charset="-122"/>
                <a:cs typeface="Arial" panose="020B0604020202020204" pitchFamily="34" charset="0"/>
              </a:rPr>
              <a:t>U</a:t>
            </a:r>
            <a:r>
              <a:rPr lang="zh-CN" altLang="en-US" sz="2400" b="0" dirty="0" smtClean="0">
                <a:solidFill>
                  <a:srgbClr val="FF0000"/>
                </a:solidFill>
                <a:ea typeface="幼圆" panose="02010509060101010101" pitchFamily="49" charset="-122"/>
                <a:cs typeface="Arial" panose="020B0604020202020204" pitchFamily="34" charset="0"/>
              </a:rPr>
              <a:t>检验</a:t>
            </a:r>
            <a:endParaRPr lang="en-US" altLang="zh-CN" sz="2400" b="0" dirty="0">
              <a:solidFill>
                <a:srgbClr val="FF0000"/>
              </a:solidFill>
              <a:ea typeface="幼圆" panose="02010509060101010101" pitchFamily="49" charset="-122"/>
              <a:cs typeface="Arial" panose="020B0604020202020204" pitchFamily="34" charset="0"/>
            </a:endParaRPr>
          </a:p>
        </p:txBody>
      </p:sp>
      <p:sp>
        <p:nvSpPr>
          <p:cNvPr id="98" name="圆角矩形 97"/>
          <p:cNvSpPr/>
          <p:nvPr/>
        </p:nvSpPr>
        <p:spPr>
          <a:xfrm>
            <a:off x="1721200" y="4511594"/>
            <a:ext cx="1418173" cy="3075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U←</a:t>
            </a:r>
            <a:r>
              <a:rPr lang="en-US" altLang="zh-CN" sz="2400" dirty="0" smtClean="0">
                <a:solidFill>
                  <a:schemeClr val="tx1"/>
                </a:solidFill>
                <a:latin typeface="Arial" panose="020B0604020202020204" pitchFamily="34" charset="0"/>
                <a:cs typeface="Arial" panose="020B0604020202020204" pitchFamily="34" charset="0"/>
              </a:rPr>
              <a:t>19</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99" name="圆角矩形 98"/>
          <p:cNvSpPr/>
          <p:nvPr/>
        </p:nvSpPr>
        <p:spPr>
          <a:xfrm>
            <a:off x="1787505" y="4873010"/>
            <a:ext cx="1271719" cy="2879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U</a:t>
            </a: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chemeClr val="tx1"/>
                </a:solidFill>
                <a:latin typeface="Arial" panose="020B0604020202020204" pitchFamily="34" charset="0"/>
                <a:cs typeface="Arial" panose="020B0604020202020204" pitchFamily="34" charset="0"/>
              </a:rPr>
              <a:t>14</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0" name="圆角矩形 99"/>
          <p:cNvSpPr/>
          <p:nvPr/>
        </p:nvSpPr>
        <p:spPr>
          <a:xfrm>
            <a:off x="1779108" y="5250715"/>
            <a:ext cx="1120375" cy="2842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U</a:t>
            </a: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chemeClr val="tx1"/>
                </a:solidFill>
                <a:latin typeface="Arial" panose="020B0604020202020204" pitchFamily="34" charset="0"/>
                <a:cs typeface="Arial" panose="020B0604020202020204" pitchFamily="34" charset="0"/>
              </a:rPr>
              <a:t>9</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1" name="圆角矩形 100"/>
          <p:cNvSpPr/>
          <p:nvPr/>
        </p:nvSpPr>
        <p:spPr>
          <a:xfrm>
            <a:off x="1751315" y="5589240"/>
            <a:ext cx="1176333" cy="2989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U</a:t>
            </a: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chemeClr val="tx1"/>
                </a:solidFill>
                <a:latin typeface="Arial" panose="020B0604020202020204" pitchFamily="34" charset="0"/>
                <a:cs typeface="Arial" panose="020B0604020202020204" pitchFamily="34" charset="0"/>
              </a:rPr>
              <a:t>8</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3" name="矩形 2"/>
          <p:cNvSpPr/>
          <p:nvPr/>
        </p:nvSpPr>
        <p:spPr>
          <a:xfrm>
            <a:off x="700694" y="3703699"/>
            <a:ext cx="3102131" cy="461665"/>
          </a:xfrm>
          <a:prstGeom prst="rect">
            <a:avLst/>
          </a:prstGeom>
        </p:spPr>
        <p:txBody>
          <a:bodyPr wrap="none">
            <a:spAutoFit/>
          </a:bodyPr>
          <a:lstStyle/>
          <a:p>
            <a:pPr>
              <a:buNone/>
            </a:pPr>
            <a:r>
              <a:rPr lang="zh-CN" altLang="en-US" sz="2400" dirty="0" smtClean="0">
                <a:latin typeface="Arial" panose="020B0604020202020204" pitchFamily="34" charset="0"/>
                <a:ea typeface="幼圆" panose="02010509060101010101" pitchFamily="49" charset="-122"/>
                <a:cs typeface="Arial" panose="020B0604020202020204" pitchFamily="34" charset="0"/>
              </a:rPr>
              <a:t>成本上界</a:t>
            </a:r>
            <a:r>
              <a:rPr lang="en-US" altLang="zh-CN" sz="2400" dirty="0" smtClean="0">
                <a:latin typeface="Arial" panose="020B0604020202020204" pitchFamily="34" charset="0"/>
                <a:ea typeface="幼圆" panose="02010509060101010101" pitchFamily="49" charset="-122"/>
                <a:cs typeface="Arial" panose="020B0604020202020204" pitchFamily="34" charset="0"/>
              </a:rPr>
              <a:t>U=min{u(X</a:t>
            </a:r>
            <a:r>
              <a:rPr lang="en-US" altLang="zh-CN" sz="2400" dirty="0">
                <a:latin typeface="Arial" panose="020B0604020202020204" pitchFamily="34" charset="0"/>
                <a:ea typeface="幼圆" panose="02010509060101010101" pitchFamily="49" charset="-122"/>
                <a:cs typeface="Arial" panose="020B0604020202020204" pitchFamily="34" charset="0"/>
              </a:rPr>
              <a:t>)}</a:t>
            </a:r>
          </a:p>
        </p:txBody>
      </p:sp>
      <p:sp>
        <p:nvSpPr>
          <p:cNvPr id="89" name="Rectangle 55"/>
          <p:cNvSpPr txBox="1">
            <a:spLocks noChangeArrowheads="1"/>
          </p:cNvSpPr>
          <p:nvPr/>
        </p:nvSpPr>
        <p:spPr>
          <a:xfrm>
            <a:off x="659950" y="1865467"/>
            <a:ext cx="3705803" cy="180156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sz="2200" dirty="0" smtClean="0"/>
              <a:t>作业实例</a:t>
            </a:r>
            <a:endParaRPr lang="en-US" altLang="zh-CN" sz="2200" dirty="0" smtClean="0"/>
          </a:p>
          <a:p>
            <a:pPr lvl="1">
              <a:lnSpc>
                <a:spcPct val="80000"/>
              </a:lnSpc>
            </a:pPr>
            <a:r>
              <a:rPr lang="en-US" altLang="zh-CN" sz="2200" dirty="0" smtClean="0"/>
              <a:t>(p</a:t>
            </a:r>
            <a:r>
              <a:rPr lang="en-US" altLang="zh-CN" sz="2200" baseline="-25000" dirty="0" smtClean="0"/>
              <a:t>1</a:t>
            </a:r>
            <a:r>
              <a:rPr lang="en-US" altLang="zh-CN" sz="2200" dirty="0" smtClean="0"/>
              <a:t>,d</a:t>
            </a:r>
            <a:r>
              <a:rPr lang="en-US" altLang="zh-CN" sz="2200" baseline="-25000" dirty="0"/>
              <a:t>1</a:t>
            </a:r>
            <a:r>
              <a:rPr lang="en-US" altLang="zh-CN" sz="2200" dirty="0" smtClean="0"/>
              <a:t>,t</a:t>
            </a:r>
            <a:r>
              <a:rPr lang="en-US" altLang="zh-CN" sz="2200" baseline="-25000" dirty="0"/>
              <a:t>1</a:t>
            </a:r>
            <a:r>
              <a:rPr lang="en-US" altLang="zh-CN" sz="2200" dirty="0" smtClean="0"/>
              <a:t>)=(5,1,1)</a:t>
            </a:r>
          </a:p>
          <a:p>
            <a:pPr lvl="1">
              <a:lnSpc>
                <a:spcPct val="80000"/>
              </a:lnSpc>
            </a:pPr>
            <a:r>
              <a:rPr lang="en-US" altLang="zh-CN" sz="2200" dirty="0" smtClean="0"/>
              <a:t>(p</a:t>
            </a:r>
            <a:r>
              <a:rPr lang="en-US" altLang="zh-CN" sz="2200" baseline="-25000" dirty="0"/>
              <a:t>2</a:t>
            </a:r>
            <a:r>
              <a:rPr lang="en-US" altLang="zh-CN" sz="2200" dirty="0" smtClean="0"/>
              <a:t>,d</a:t>
            </a:r>
            <a:r>
              <a:rPr lang="en-US" altLang="zh-CN" sz="2200" baseline="-25000" dirty="0"/>
              <a:t>2</a:t>
            </a:r>
            <a:r>
              <a:rPr lang="en-US" altLang="zh-CN" sz="2200" dirty="0" smtClean="0"/>
              <a:t>,t</a:t>
            </a:r>
            <a:r>
              <a:rPr lang="en-US" altLang="zh-CN" sz="2200" baseline="-25000" dirty="0"/>
              <a:t>2</a:t>
            </a:r>
            <a:r>
              <a:rPr lang="en-US" altLang="zh-CN" sz="2200" dirty="0" smtClean="0"/>
              <a:t>)=(10,3,2)</a:t>
            </a:r>
          </a:p>
          <a:p>
            <a:pPr lvl="1">
              <a:lnSpc>
                <a:spcPct val="80000"/>
              </a:lnSpc>
            </a:pPr>
            <a:r>
              <a:rPr lang="en-US" altLang="zh-CN" sz="2200" dirty="0" smtClean="0"/>
              <a:t>(p</a:t>
            </a:r>
            <a:r>
              <a:rPr lang="en-US" altLang="zh-CN" sz="2200" baseline="-25000" dirty="0"/>
              <a:t>3</a:t>
            </a:r>
            <a:r>
              <a:rPr lang="en-US" altLang="zh-CN" sz="2200" dirty="0" smtClean="0"/>
              <a:t>,d</a:t>
            </a:r>
            <a:r>
              <a:rPr lang="en-US" altLang="zh-CN" sz="2200" baseline="-25000" dirty="0"/>
              <a:t>3</a:t>
            </a:r>
            <a:r>
              <a:rPr lang="en-US" altLang="zh-CN" sz="2200" dirty="0" smtClean="0"/>
              <a:t>,t</a:t>
            </a:r>
            <a:r>
              <a:rPr lang="en-US" altLang="zh-CN" sz="2200" baseline="-25000" dirty="0"/>
              <a:t>3</a:t>
            </a:r>
            <a:r>
              <a:rPr lang="en-US" altLang="zh-CN" sz="2200" dirty="0" smtClean="0"/>
              <a:t>)=(6,2,1)</a:t>
            </a:r>
          </a:p>
          <a:p>
            <a:pPr lvl="1">
              <a:lnSpc>
                <a:spcPct val="80000"/>
              </a:lnSpc>
            </a:pPr>
            <a:r>
              <a:rPr lang="en-US" altLang="zh-CN" sz="2200" dirty="0" smtClean="0"/>
              <a:t>(p</a:t>
            </a:r>
            <a:r>
              <a:rPr lang="en-US" altLang="zh-CN" sz="2200" baseline="-25000" dirty="0"/>
              <a:t>4</a:t>
            </a:r>
            <a:r>
              <a:rPr lang="en-US" altLang="zh-CN" sz="2200" dirty="0" smtClean="0"/>
              <a:t>,d</a:t>
            </a:r>
            <a:r>
              <a:rPr lang="en-US" altLang="zh-CN" sz="2200" baseline="-25000" dirty="0"/>
              <a:t>4</a:t>
            </a:r>
            <a:r>
              <a:rPr lang="en-US" altLang="zh-CN" sz="2200" dirty="0" smtClean="0"/>
              <a:t>,t</a:t>
            </a:r>
            <a:r>
              <a:rPr lang="en-US" altLang="zh-CN" sz="2200" baseline="-25000" dirty="0"/>
              <a:t>4</a:t>
            </a:r>
            <a:r>
              <a:rPr lang="en-US" altLang="zh-CN" sz="2200" dirty="0" smtClean="0"/>
              <a:t>)=(3,1,1)</a:t>
            </a:r>
            <a:endParaRPr lang="en-US" altLang="zh-CN" sz="2200" dirty="0"/>
          </a:p>
        </p:txBody>
      </p:sp>
      <p:sp>
        <p:nvSpPr>
          <p:cNvPr id="82" name="矩形 81"/>
          <p:cNvSpPr/>
          <p:nvPr/>
        </p:nvSpPr>
        <p:spPr>
          <a:xfrm>
            <a:off x="6357619" y="1334379"/>
            <a:ext cx="4788079" cy="535531"/>
          </a:xfrm>
          <a:prstGeom prst="rect">
            <a:avLst/>
          </a:prstGeom>
          <a:noFill/>
        </p:spPr>
        <p:txBody>
          <a:bodyPr wrap="square">
            <a:spAutoFit/>
          </a:bodyPr>
          <a:lstStyle/>
          <a:p>
            <a:pPr>
              <a:lnSpc>
                <a:spcPct val="12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FIFO-</a:t>
            </a:r>
            <a:r>
              <a:rPr lang="zh-CN" altLang="en-US" sz="2400" dirty="0" smtClean="0">
                <a:latin typeface="Arial" panose="020B0604020202020204" pitchFamily="34" charset="0"/>
                <a:ea typeface="幼圆" panose="02010509060101010101" pitchFamily="49" charset="-122"/>
                <a:cs typeface="Arial" panose="020B0604020202020204" pitchFamily="34" charset="0"/>
              </a:rPr>
              <a:t>检索下</a:t>
            </a:r>
            <a:r>
              <a:rPr lang="zh-CN" altLang="en-US" sz="2400" dirty="0">
                <a:latin typeface="Arial" panose="020B0604020202020204" pitchFamily="34" charset="0"/>
                <a:ea typeface="幼圆" panose="02010509060101010101" pitchFamily="49" charset="-122"/>
                <a:cs typeface="Arial" panose="020B0604020202020204" pitchFamily="34" charset="0"/>
              </a:rPr>
              <a:t>考虑</a:t>
            </a:r>
            <a:r>
              <a:rPr lang="en-US" altLang="zh-CN" sz="2400" dirty="0" smtClean="0">
                <a:latin typeface="Arial" panose="020B0604020202020204" pitchFamily="34" charset="0"/>
                <a:ea typeface="幼圆" panose="02010509060101010101" pitchFamily="49" charset="-122"/>
                <a:cs typeface="Arial" panose="020B0604020202020204" pitchFamily="34" charset="0"/>
              </a:rPr>
              <a:t>U</a:t>
            </a:r>
            <a:r>
              <a:rPr lang="zh-CN" altLang="en-US" sz="2400" dirty="0" smtClean="0">
                <a:latin typeface="Arial" panose="020B0604020202020204" pitchFamily="34" charset="0"/>
                <a:ea typeface="幼圆" panose="02010509060101010101" pitchFamily="49" charset="-122"/>
                <a:cs typeface="Arial" panose="020B0604020202020204" pitchFamily="34" charset="0"/>
              </a:rPr>
              <a:t>的剪枝作用</a:t>
            </a: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83" name="Text Box 54"/>
          <p:cNvSpPr txBox="1">
            <a:spLocks noChangeArrowheads="1"/>
          </p:cNvSpPr>
          <p:nvPr/>
        </p:nvSpPr>
        <p:spPr bwMode="auto">
          <a:xfrm>
            <a:off x="8009931" y="2110874"/>
            <a:ext cx="5083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0000FF"/>
                </a:solidFill>
                <a:cs typeface="Arial" panose="020B0604020202020204" pitchFamily="34" charset="0"/>
              </a:rPr>
              <a:t>24</a:t>
            </a:r>
            <a:endParaRPr lang="en-US" altLang="zh-CN" sz="2000" b="0" dirty="0">
              <a:solidFill>
                <a:srgbClr val="0000FF"/>
              </a:solidFill>
              <a:cs typeface="Arial" panose="020B0604020202020204" pitchFamily="34" charset="0"/>
            </a:endParaRPr>
          </a:p>
        </p:txBody>
      </p:sp>
      <p:sp>
        <p:nvSpPr>
          <p:cNvPr id="84" name="Text Box 54"/>
          <p:cNvSpPr txBox="1">
            <a:spLocks noChangeArrowheads="1"/>
          </p:cNvSpPr>
          <p:nvPr/>
        </p:nvSpPr>
        <p:spPr bwMode="auto">
          <a:xfrm>
            <a:off x="7755230" y="1815872"/>
            <a:ext cx="409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a:solidFill>
                  <a:srgbClr val="FF0000"/>
                </a:solidFill>
              </a:rPr>
              <a:t>ĉ</a:t>
            </a:r>
            <a:endParaRPr lang="en-US" altLang="zh-CN" sz="2000" b="0" dirty="0">
              <a:solidFill>
                <a:srgbClr val="FF0000"/>
              </a:solidFill>
              <a:cs typeface="Arial" panose="020B0604020202020204" pitchFamily="34" charset="0"/>
            </a:endParaRPr>
          </a:p>
        </p:txBody>
      </p:sp>
      <p:sp>
        <p:nvSpPr>
          <p:cNvPr id="90" name="Text Box 54"/>
          <p:cNvSpPr txBox="1">
            <a:spLocks noChangeArrowheads="1"/>
          </p:cNvSpPr>
          <p:nvPr/>
        </p:nvSpPr>
        <p:spPr bwMode="auto">
          <a:xfrm>
            <a:off x="7755230" y="2101793"/>
            <a:ext cx="3820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0000FF"/>
                </a:solidFill>
                <a:cs typeface="Arial" panose="020B0604020202020204" pitchFamily="34" charset="0"/>
              </a:rPr>
              <a:t>u</a:t>
            </a:r>
            <a:endParaRPr lang="en-US" altLang="zh-CN" sz="2000" b="0" dirty="0">
              <a:solidFill>
                <a:srgbClr val="0000FF"/>
              </a:solidFill>
              <a:cs typeface="Arial" panose="020B0604020202020204" pitchFamily="34" charset="0"/>
            </a:endParaRPr>
          </a:p>
        </p:txBody>
      </p:sp>
      <p:sp>
        <p:nvSpPr>
          <p:cNvPr id="91" name="圆角矩形 90"/>
          <p:cNvSpPr/>
          <p:nvPr/>
        </p:nvSpPr>
        <p:spPr>
          <a:xfrm>
            <a:off x="1738600" y="4150178"/>
            <a:ext cx="1418173" cy="3075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Arial" panose="020B0604020202020204" pitchFamily="34" charset="0"/>
                <a:ea typeface="幼圆" panose="02010509060101010101" pitchFamily="49" charset="-122"/>
                <a:cs typeface="Arial" panose="020B0604020202020204" pitchFamily="34" charset="0"/>
              </a:rPr>
              <a:t>U←</a:t>
            </a:r>
            <a:r>
              <a:rPr lang="en-US" altLang="zh-CN" sz="2400" dirty="0" smtClean="0">
                <a:solidFill>
                  <a:schemeClr val="tx1"/>
                </a:solidFill>
                <a:latin typeface="Arial" panose="020B0604020202020204" pitchFamily="34" charset="0"/>
                <a:cs typeface="Arial" panose="020B0604020202020204" pitchFamily="34" charset="0"/>
              </a:rPr>
              <a:t>24</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72" grpId="0"/>
      <p:bldP spid="73" grpId="0"/>
      <p:bldP spid="74" grpId="0"/>
      <p:bldP spid="75" grpId="0"/>
      <p:bldP spid="76" grpId="0"/>
      <p:bldP spid="78" grpId="0"/>
      <p:bldP spid="79" grpId="0"/>
      <p:bldP spid="96" grpId="0"/>
      <p:bldP spid="98" grpId="0"/>
      <p:bldP spid="99" grpId="0"/>
      <p:bldP spid="100" grpId="0"/>
      <p:bldP spid="10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797" y="165631"/>
            <a:ext cx="10515600" cy="831627"/>
          </a:xfrm>
        </p:spPr>
        <p:txBody>
          <a:bodyPr>
            <a:normAutofit/>
          </a:bodyPr>
          <a:lstStyle/>
          <a:p>
            <a:r>
              <a:rPr lang="en-US" altLang="zh-CN" sz="3600" dirty="0" smtClean="0"/>
              <a:t>FIFO-</a:t>
            </a:r>
            <a:r>
              <a:rPr lang="zh-CN" altLang="en-US" sz="3600" dirty="0" smtClean="0"/>
              <a:t>分支限界法实例运行</a:t>
            </a:r>
            <a:endParaRPr lang="zh-CN" altLang="en-US" sz="3600" dirty="0"/>
          </a:p>
        </p:txBody>
      </p:sp>
      <p:sp>
        <p:nvSpPr>
          <p:cNvPr id="4" name="灯片编号占位符 3"/>
          <p:cNvSpPr>
            <a:spLocks noGrp="1"/>
          </p:cNvSpPr>
          <p:nvPr>
            <p:ph type="sldNum" sz="quarter" idx="12"/>
          </p:nvPr>
        </p:nvSpPr>
        <p:spPr>
          <a:xfrm>
            <a:off x="9019799" y="6112207"/>
            <a:ext cx="2743200" cy="365125"/>
          </a:xfrm>
        </p:spPr>
        <p:txBody>
          <a:bodyPr/>
          <a:lstStyle/>
          <a:p>
            <a:pPr>
              <a:defRPr/>
            </a:pPr>
            <a:fld id="{D04713B0-7EE7-420A-BB22-6F99F562E080}" type="slidenum">
              <a:rPr lang="en-US" altLang="zh-CN" smtClean="0"/>
              <a:pPr>
                <a:defRPr/>
              </a:pPr>
              <a:t>51</a:t>
            </a:fld>
            <a:endParaRPr lang="en-US" altLang="zh-CN" dirty="0"/>
          </a:p>
        </p:txBody>
      </p:sp>
      <p:sp>
        <p:nvSpPr>
          <p:cNvPr id="5" name="Rectangle 101"/>
          <p:cNvSpPr>
            <a:spLocks noChangeArrowheads="1"/>
          </p:cNvSpPr>
          <p:nvPr/>
        </p:nvSpPr>
        <p:spPr bwMode="auto">
          <a:xfrm>
            <a:off x="4885512" y="1963576"/>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graphicFrame>
        <p:nvGraphicFramePr>
          <p:cNvPr id="6" name="Group 235"/>
          <p:cNvGraphicFramePr>
            <a:graphicFrameLocks/>
          </p:cNvGraphicFramePr>
          <p:nvPr>
            <p:extLst>
              <p:ext uri="{D42A27DB-BD31-4B8C-83A1-F6EECF244321}">
                <p14:modId xmlns:p14="http://schemas.microsoft.com/office/powerpoint/2010/main" val="1004844679"/>
              </p:ext>
            </p:extLst>
          </p:nvPr>
        </p:nvGraphicFramePr>
        <p:xfrm>
          <a:off x="5188839" y="1608992"/>
          <a:ext cx="6696261" cy="1462416"/>
        </p:xfrm>
        <a:graphic>
          <a:graphicData uri="http://schemas.openxmlformats.org/drawingml/2006/table">
            <a:tbl>
              <a:tblPr>
                <a:tableStyleId>{9D7B26C5-4107-4FEC-AEDC-1716B250A1EF}</a:tableStyleId>
              </a:tblPr>
              <a:tblGrid>
                <a:gridCol w="446788">
                  <a:extLst>
                    <a:ext uri="{9D8B030D-6E8A-4147-A177-3AD203B41FA5}">
                      <a16:colId xmlns:a16="http://schemas.microsoft.com/office/drawing/2014/main" val="20000"/>
                    </a:ext>
                  </a:extLst>
                </a:gridCol>
                <a:gridCol w="445397">
                  <a:extLst>
                    <a:ext uri="{9D8B030D-6E8A-4147-A177-3AD203B41FA5}">
                      <a16:colId xmlns:a16="http://schemas.microsoft.com/office/drawing/2014/main" val="20001"/>
                    </a:ext>
                  </a:extLst>
                </a:gridCol>
                <a:gridCol w="446789">
                  <a:extLst>
                    <a:ext uri="{9D8B030D-6E8A-4147-A177-3AD203B41FA5}">
                      <a16:colId xmlns:a16="http://schemas.microsoft.com/office/drawing/2014/main" val="20002"/>
                    </a:ext>
                  </a:extLst>
                </a:gridCol>
                <a:gridCol w="446788">
                  <a:extLst>
                    <a:ext uri="{9D8B030D-6E8A-4147-A177-3AD203B41FA5}">
                      <a16:colId xmlns:a16="http://schemas.microsoft.com/office/drawing/2014/main" val="20003"/>
                    </a:ext>
                  </a:extLst>
                </a:gridCol>
                <a:gridCol w="446789">
                  <a:extLst>
                    <a:ext uri="{9D8B030D-6E8A-4147-A177-3AD203B41FA5}">
                      <a16:colId xmlns:a16="http://schemas.microsoft.com/office/drawing/2014/main" val="20004"/>
                    </a:ext>
                  </a:extLst>
                </a:gridCol>
                <a:gridCol w="446788">
                  <a:extLst>
                    <a:ext uri="{9D8B030D-6E8A-4147-A177-3AD203B41FA5}">
                      <a16:colId xmlns:a16="http://schemas.microsoft.com/office/drawing/2014/main" val="20005"/>
                    </a:ext>
                  </a:extLst>
                </a:gridCol>
                <a:gridCol w="445397">
                  <a:extLst>
                    <a:ext uri="{9D8B030D-6E8A-4147-A177-3AD203B41FA5}">
                      <a16:colId xmlns:a16="http://schemas.microsoft.com/office/drawing/2014/main" val="20006"/>
                    </a:ext>
                  </a:extLst>
                </a:gridCol>
                <a:gridCol w="446789">
                  <a:extLst>
                    <a:ext uri="{9D8B030D-6E8A-4147-A177-3AD203B41FA5}">
                      <a16:colId xmlns:a16="http://schemas.microsoft.com/office/drawing/2014/main" val="20007"/>
                    </a:ext>
                  </a:extLst>
                </a:gridCol>
                <a:gridCol w="445397">
                  <a:extLst>
                    <a:ext uri="{9D8B030D-6E8A-4147-A177-3AD203B41FA5}">
                      <a16:colId xmlns:a16="http://schemas.microsoft.com/office/drawing/2014/main" val="20008"/>
                    </a:ext>
                  </a:extLst>
                </a:gridCol>
                <a:gridCol w="446788">
                  <a:extLst>
                    <a:ext uri="{9D8B030D-6E8A-4147-A177-3AD203B41FA5}">
                      <a16:colId xmlns:a16="http://schemas.microsoft.com/office/drawing/2014/main" val="20009"/>
                    </a:ext>
                  </a:extLst>
                </a:gridCol>
                <a:gridCol w="446789">
                  <a:extLst>
                    <a:ext uri="{9D8B030D-6E8A-4147-A177-3AD203B41FA5}">
                      <a16:colId xmlns:a16="http://schemas.microsoft.com/office/drawing/2014/main" val="20010"/>
                    </a:ext>
                  </a:extLst>
                </a:gridCol>
                <a:gridCol w="446788">
                  <a:extLst>
                    <a:ext uri="{9D8B030D-6E8A-4147-A177-3AD203B41FA5}">
                      <a16:colId xmlns:a16="http://schemas.microsoft.com/office/drawing/2014/main" val="20011"/>
                    </a:ext>
                  </a:extLst>
                </a:gridCol>
                <a:gridCol w="446789">
                  <a:extLst>
                    <a:ext uri="{9D8B030D-6E8A-4147-A177-3AD203B41FA5}">
                      <a16:colId xmlns:a16="http://schemas.microsoft.com/office/drawing/2014/main" val="20012"/>
                    </a:ext>
                  </a:extLst>
                </a:gridCol>
                <a:gridCol w="445397">
                  <a:extLst>
                    <a:ext uri="{9D8B030D-6E8A-4147-A177-3AD203B41FA5}">
                      <a16:colId xmlns:a16="http://schemas.microsoft.com/office/drawing/2014/main" val="20013"/>
                    </a:ext>
                  </a:extLst>
                </a:gridCol>
                <a:gridCol w="446788">
                  <a:extLst>
                    <a:ext uri="{9D8B030D-6E8A-4147-A177-3AD203B41FA5}">
                      <a16:colId xmlns:a16="http://schemas.microsoft.com/office/drawing/2014/main" val="20014"/>
                    </a:ext>
                  </a:extLst>
                </a:gridCol>
              </a:tblGrid>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12</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15</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15</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21</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extLst>
                  <a:ext uri="{0D108BD9-81ED-4DB2-BD59-A6C34878D82A}">
                    <a16:rowId xmlns:a16="http://schemas.microsoft.com/office/drawing/2014/main" val="10002"/>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19</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21</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9</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13</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11</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extLst>
                  <a:ext uri="{0D108BD9-81ED-4DB2-BD59-A6C34878D82A}">
                    <a16:rowId xmlns:a16="http://schemas.microsoft.com/office/drawing/2014/main" val="10003"/>
                  </a:ext>
                </a:extLst>
              </a:tr>
            </a:tbl>
          </a:graphicData>
        </a:graphic>
      </p:graphicFrame>
      <p:sp>
        <p:nvSpPr>
          <p:cNvPr id="7" name="Rectangle 196"/>
          <p:cNvSpPr>
            <a:spLocks noChangeArrowheads="1"/>
          </p:cNvSpPr>
          <p:nvPr/>
        </p:nvSpPr>
        <p:spPr bwMode="auto">
          <a:xfrm>
            <a:off x="4542946" y="1566287"/>
            <a:ext cx="7629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0" dirty="0" smtClean="0">
                <a:solidFill>
                  <a:srgbClr val="FF0000"/>
                </a:solidFill>
                <a:latin typeface="幼圆" panose="02010509060101010101" pitchFamily="49" charset="-122"/>
                <a:ea typeface="幼圆" panose="02010509060101010101" pitchFamily="49" charset="-122"/>
              </a:rPr>
              <a:t>编号</a:t>
            </a:r>
            <a:endParaRPr lang="en-US" altLang="zh-CN" sz="2000" b="0" dirty="0">
              <a:solidFill>
                <a:srgbClr val="FF0000"/>
              </a:solidFill>
              <a:latin typeface="幼圆" panose="02010509060101010101" pitchFamily="49" charset="-122"/>
              <a:ea typeface="幼圆" panose="02010509060101010101" pitchFamily="49" charset="-122"/>
            </a:endParaRPr>
          </a:p>
        </p:txBody>
      </p:sp>
      <p:sp>
        <p:nvSpPr>
          <p:cNvPr id="8" name="Rectangle 197"/>
          <p:cNvSpPr>
            <a:spLocks noChangeArrowheads="1"/>
          </p:cNvSpPr>
          <p:nvPr/>
        </p:nvSpPr>
        <p:spPr bwMode="auto">
          <a:xfrm>
            <a:off x="4874501" y="2732906"/>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u</a:t>
            </a:r>
          </a:p>
        </p:txBody>
      </p:sp>
      <p:grpSp>
        <p:nvGrpSpPr>
          <p:cNvPr id="13" name="组合 12"/>
          <p:cNvGrpSpPr/>
          <p:nvPr/>
        </p:nvGrpSpPr>
        <p:grpSpPr>
          <a:xfrm>
            <a:off x="5663952" y="3187950"/>
            <a:ext cx="4925440" cy="2387330"/>
            <a:chOff x="5995096" y="3429000"/>
            <a:chExt cx="4925440" cy="2387330"/>
          </a:xfrm>
        </p:grpSpPr>
        <p:sp>
          <p:nvSpPr>
            <p:cNvPr id="18" name="Oval 204"/>
            <p:cNvSpPr>
              <a:spLocks noChangeArrowheads="1"/>
            </p:cNvSpPr>
            <p:nvPr/>
          </p:nvSpPr>
          <p:spPr bwMode="auto">
            <a:xfrm>
              <a:off x="8956442" y="3429000"/>
              <a:ext cx="377053" cy="326658"/>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a:t>
              </a:r>
            </a:p>
          </p:txBody>
        </p:sp>
        <p:sp>
          <p:nvSpPr>
            <p:cNvPr id="19" name="Oval 205"/>
            <p:cNvSpPr>
              <a:spLocks noChangeArrowheads="1"/>
            </p:cNvSpPr>
            <p:nvPr/>
          </p:nvSpPr>
          <p:spPr bwMode="auto">
            <a:xfrm>
              <a:off x="8609908" y="4134012"/>
              <a:ext cx="377053" cy="373509"/>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3</a:t>
              </a:r>
            </a:p>
          </p:txBody>
        </p:sp>
        <p:cxnSp>
          <p:nvCxnSpPr>
            <p:cNvPr id="20" name="AutoShape 206"/>
            <p:cNvCxnSpPr>
              <a:cxnSpLocks noChangeShapeType="1"/>
              <a:stCxn id="18" idx="4"/>
              <a:endCxn id="19" idx="0"/>
            </p:cNvCxnSpPr>
            <p:nvPr/>
          </p:nvCxnSpPr>
          <p:spPr bwMode="auto">
            <a:xfrm flipH="1">
              <a:off x="8798435" y="3755658"/>
              <a:ext cx="346534" cy="37835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 Box 207"/>
            <p:cNvSpPr txBox="1">
              <a:spLocks noChangeArrowheads="1"/>
            </p:cNvSpPr>
            <p:nvPr/>
          </p:nvSpPr>
          <p:spPr bwMode="auto">
            <a:xfrm>
              <a:off x="8652623" y="3775207"/>
              <a:ext cx="277973"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2</a:t>
              </a:r>
            </a:p>
          </p:txBody>
        </p:sp>
        <p:sp>
          <p:nvSpPr>
            <p:cNvPr id="22" name="Oval 208"/>
            <p:cNvSpPr>
              <a:spLocks noChangeArrowheads="1"/>
            </p:cNvSpPr>
            <p:nvPr/>
          </p:nvSpPr>
          <p:spPr bwMode="auto">
            <a:xfrm>
              <a:off x="9583046" y="4129251"/>
              <a:ext cx="377053" cy="373510"/>
            </a:xfrm>
            <a:prstGeom prst="ellipse">
              <a:avLst/>
            </a:prstGeom>
            <a:solidFill>
              <a:schemeClr val="accent1">
                <a:lumMod val="20000"/>
                <a:lumOff val="8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4</a:t>
              </a:r>
            </a:p>
          </p:txBody>
        </p:sp>
        <p:cxnSp>
          <p:nvCxnSpPr>
            <p:cNvPr id="23" name="AutoShape 209"/>
            <p:cNvCxnSpPr>
              <a:cxnSpLocks noChangeShapeType="1"/>
              <a:stCxn id="18" idx="4"/>
              <a:endCxn id="22" idx="0"/>
            </p:cNvCxnSpPr>
            <p:nvPr/>
          </p:nvCxnSpPr>
          <p:spPr bwMode="auto">
            <a:xfrm>
              <a:off x="9144969" y="3755658"/>
              <a:ext cx="626604" cy="37359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10"/>
            <p:cNvSpPr>
              <a:spLocks noChangeArrowheads="1"/>
            </p:cNvSpPr>
            <p:nvPr/>
          </p:nvSpPr>
          <p:spPr bwMode="auto">
            <a:xfrm>
              <a:off x="10543483" y="4143537"/>
              <a:ext cx="377053" cy="373509"/>
            </a:xfrm>
            <a:prstGeom prst="ellipse">
              <a:avLst/>
            </a:prstGeom>
            <a:solidFill>
              <a:schemeClr val="accent1">
                <a:lumMod val="20000"/>
                <a:lumOff val="8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5</a:t>
              </a:r>
            </a:p>
          </p:txBody>
        </p:sp>
        <p:cxnSp>
          <p:nvCxnSpPr>
            <p:cNvPr id="25" name="AutoShape 211"/>
            <p:cNvCxnSpPr>
              <a:cxnSpLocks noChangeShapeType="1"/>
              <a:stCxn id="18" idx="4"/>
              <a:endCxn id="24" idx="0"/>
            </p:cNvCxnSpPr>
            <p:nvPr/>
          </p:nvCxnSpPr>
          <p:spPr bwMode="auto">
            <a:xfrm>
              <a:off x="9144969" y="3755658"/>
              <a:ext cx="1587041" cy="3878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12"/>
            <p:cNvSpPr txBox="1">
              <a:spLocks noChangeArrowheads="1"/>
            </p:cNvSpPr>
            <p:nvPr/>
          </p:nvSpPr>
          <p:spPr bwMode="auto">
            <a:xfrm>
              <a:off x="9535531" y="3790525"/>
              <a:ext cx="458243"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27" name="Text Box 213"/>
            <p:cNvSpPr txBox="1">
              <a:spLocks noChangeArrowheads="1"/>
            </p:cNvSpPr>
            <p:nvPr/>
          </p:nvSpPr>
          <p:spPr bwMode="auto">
            <a:xfrm>
              <a:off x="10480634" y="3790525"/>
              <a:ext cx="324761"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4</a:t>
              </a:r>
            </a:p>
          </p:txBody>
        </p:sp>
        <p:sp>
          <p:nvSpPr>
            <p:cNvPr id="28" name="Oval 214"/>
            <p:cNvSpPr>
              <a:spLocks noChangeArrowheads="1"/>
            </p:cNvSpPr>
            <p:nvPr/>
          </p:nvSpPr>
          <p:spPr bwMode="auto">
            <a:xfrm>
              <a:off x="7470083" y="4118137"/>
              <a:ext cx="377053" cy="373509"/>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2</a:t>
              </a:r>
            </a:p>
          </p:txBody>
        </p:sp>
        <p:cxnSp>
          <p:nvCxnSpPr>
            <p:cNvPr id="29" name="AutoShape 215"/>
            <p:cNvCxnSpPr>
              <a:cxnSpLocks noChangeShapeType="1"/>
              <a:stCxn id="18" idx="4"/>
              <a:endCxn id="28" idx="0"/>
            </p:cNvCxnSpPr>
            <p:nvPr/>
          </p:nvCxnSpPr>
          <p:spPr bwMode="auto">
            <a:xfrm flipH="1">
              <a:off x="7658610" y="3755658"/>
              <a:ext cx="1486359" cy="3624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 Box 216"/>
            <p:cNvSpPr txBox="1">
              <a:spLocks noChangeArrowheads="1"/>
            </p:cNvSpPr>
            <p:nvPr/>
          </p:nvSpPr>
          <p:spPr bwMode="auto">
            <a:xfrm>
              <a:off x="7785899" y="3748789"/>
              <a:ext cx="311000"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a:t>
              </a:r>
            </a:p>
          </p:txBody>
        </p:sp>
        <p:cxnSp>
          <p:nvCxnSpPr>
            <p:cNvPr id="34" name="AutoShape 226"/>
            <p:cNvCxnSpPr>
              <a:cxnSpLocks noChangeShapeType="1"/>
              <a:stCxn id="28" idx="4"/>
              <a:endCxn id="36" idx="0"/>
            </p:cNvCxnSpPr>
            <p:nvPr/>
          </p:nvCxnSpPr>
          <p:spPr bwMode="auto">
            <a:xfrm flipH="1">
              <a:off x="7291838" y="4491646"/>
              <a:ext cx="366772" cy="3535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227"/>
            <p:cNvCxnSpPr>
              <a:cxnSpLocks noChangeShapeType="1"/>
              <a:stCxn id="28" idx="4"/>
              <a:endCxn id="38" idx="0"/>
            </p:cNvCxnSpPr>
            <p:nvPr/>
          </p:nvCxnSpPr>
          <p:spPr bwMode="auto">
            <a:xfrm flipH="1">
              <a:off x="6620789" y="4491646"/>
              <a:ext cx="1037821" cy="3662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Oval 228"/>
            <p:cNvSpPr>
              <a:spLocks noChangeArrowheads="1"/>
            </p:cNvSpPr>
            <p:nvPr/>
          </p:nvSpPr>
          <p:spPr bwMode="auto">
            <a:xfrm>
              <a:off x="7103311" y="4845242"/>
              <a:ext cx="377053" cy="374811"/>
            </a:xfrm>
            <a:prstGeom prst="ellipse">
              <a:avLst/>
            </a:prstGeom>
            <a:solidFill>
              <a:schemeClr val="accent1">
                <a:lumMod val="20000"/>
                <a:lumOff val="8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7</a:t>
              </a:r>
            </a:p>
          </p:txBody>
        </p:sp>
        <p:sp>
          <p:nvSpPr>
            <p:cNvPr id="37" name="Text Box 229"/>
            <p:cNvSpPr txBox="1">
              <a:spLocks noChangeArrowheads="1"/>
            </p:cNvSpPr>
            <p:nvPr/>
          </p:nvSpPr>
          <p:spPr bwMode="auto">
            <a:xfrm>
              <a:off x="7176325" y="4456988"/>
              <a:ext cx="352283"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38" name="Oval 230"/>
            <p:cNvSpPr>
              <a:spLocks noChangeArrowheads="1"/>
            </p:cNvSpPr>
            <p:nvPr/>
          </p:nvSpPr>
          <p:spPr bwMode="auto">
            <a:xfrm>
              <a:off x="6432262" y="4857891"/>
              <a:ext cx="377053" cy="374811"/>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6</a:t>
              </a:r>
            </a:p>
          </p:txBody>
        </p:sp>
        <p:sp>
          <p:nvSpPr>
            <p:cNvPr id="39" name="Text Box 231"/>
            <p:cNvSpPr txBox="1">
              <a:spLocks noChangeArrowheads="1"/>
            </p:cNvSpPr>
            <p:nvPr/>
          </p:nvSpPr>
          <p:spPr bwMode="auto">
            <a:xfrm>
              <a:off x="6652715" y="4476651"/>
              <a:ext cx="333235"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40" name="Rectangle 232"/>
            <p:cNvSpPr>
              <a:spLocks noChangeArrowheads="1"/>
            </p:cNvSpPr>
            <p:nvPr/>
          </p:nvSpPr>
          <p:spPr bwMode="auto">
            <a:xfrm>
              <a:off x="7741733" y="4855044"/>
              <a:ext cx="434849" cy="335768"/>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8</a:t>
              </a:r>
            </a:p>
          </p:txBody>
        </p:sp>
        <p:cxnSp>
          <p:nvCxnSpPr>
            <p:cNvPr id="41" name="AutoShape 233"/>
            <p:cNvCxnSpPr>
              <a:cxnSpLocks noChangeShapeType="1"/>
              <a:stCxn id="28" idx="4"/>
              <a:endCxn id="40" idx="0"/>
            </p:cNvCxnSpPr>
            <p:nvPr/>
          </p:nvCxnSpPr>
          <p:spPr bwMode="auto">
            <a:xfrm>
              <a:off x="7658610" y="4491646"/>
              <a:ext cx="300548" cy="3633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234"/>
            <p:cNvSpPr txBox="1">
              <a:spLocks noChangeArrowheads="1"/>
            </p:cNvSpPr>
            <p:nvPr/>
          </p:nvSpPr>
          <p:spPr bwMode="auto">
            <a:xfrm>
              <a:off x="7759631" y="4468071"/>
              <a:ext cx="437601"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53" name="Oval 249"/>
            <p:cNvSpPr>
              <a:spLocks noChangeArrowheads="1"/>
            </p:cNvSpPr>
            <p:nvPr/>
          </p:nvSpPr>
          <p:spPr bwMode="auto">
            <a:xfrm>
              <a:off x="9049049" y="4803563"/>
              <a:ext cx="377053" cy="374811"/>
            </a:xfrm>
            <a:prstGeom prst="ellipse">
              <a:avLst/>
            </a:prstGeom>
            <a:solidFill>
              <a:schemeClr val="accent1">
                <a:lumMod val="20000"/>
                <a:lumOff val="80000"/>
              </a:schemeClr>
            </a:solid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10</a:t>
              </a:r>
            </a:p>
          </p:txBody>
        </p:sp>
        <p:cxnSp>
          <p:nvCxnSpPr>
            <p:cNvPr id="54" name="AutoShape 250"/>
            <p:cNvCxnSpPr>
              <a:cxnSpLocks noChangeShapeType="1"/>
              <a:stCxn id="19" idx="4"/>
              <a:endCxn id="53" idx="0"/>
            </p:cNvCxnSpPr>
            <p:nvPr/>
          </p:nvCxnSpPr>
          <p:spPr bwMode="auto">
            <a:xfrm>
              <a:off x="8798435" y="4507521"/>
              <a:ext cx="439141" cy="29604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 Box 251"/>
            <p:cNvSpPr txBox="1">
              <a:spLocks noChangeArrowheads="1"/>
            </p:cNvSpPr>
            <p:nvPr/>
          </p:nvSpPr>
          <p:spPr bwMode="auto">
            <a:xfrm>
              <a:off x="9014931" y="4445449"/>
              <a:ext cx="361916"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56" name="Oval 252"/>
            <p:cNvSpPr>
              <a:spLocks noChangeArrowheads="1"/>
            </p:cNvSpPr>
            <p:nvPr/>
          </p:nvSpPr>
          <p:spPr bwMode="auto">
            <a:xfrm>
              <a:off x="8442032" y="4806636"/>
              <a:ext cx="377053" cy="374811"/>
            </a:xfrm>
            <a:prstGeom prst="ellipse">
              <a:avLst/>
            </a:prstGeom>
            <a:noFill/>
            <a:ln w="9525">
              <a:solidFill>
                <a:schemeClr val="tx1"/>
              </a:solidFill>
              <a:round/>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FF0000"/>
                  </a:solidFill>
                </a:rPr>
                <a:t>9</a:t>
              </a:r>
            </a:p>
          </p:txBody>
        </p:sp>
        <p:cxnSp>
          <p:nvCxnSpPr>
            <p:cNvPr id="57" name="AutoShape 253"/>
            <p:cNvCxnSpPr>
              <a:cxnSpLocks noChangeShapeType="1"/>
              <a:stCxn id="19" idx="4"/>
              <a:endCxn id="56" idx="0"/>
            </p:cNvCxnSpPr>
            <p:nvPr/>
          </p:nvCxnSpPr>
          <p:spPr bwMode="auto">
            <a:xfrm flipH="1">
              <a:off x="8630559" y="4507521"/>
              <a:ext cx="167876" cy="2991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 Box 254"/>
            <p:cNvSpPr txBox="1">
              <a:spLocks noChangeArrowheads="1"/>
            </p:cNvSpPr>
            <p:nvPr/>
          </p:nvSpPr>
          <p:spPr bwMode="auto">
            <a:xfrm>
              <a:off x="8398575" y="4470262"/>
              <a:ext cx="350906"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62" name="Rectangle 260"/>
            <p:cNvSpPr>
              <a:spLocks noChangeArrowheads="1"/>
            </p:cNvSpPr>
            <p:nvPr/>
          </p:nvSpPr>
          <p:spPr bwMode="auto">
            <a:xfrm>
              <a:off x="5995096" y="5456561"/>
              <a:ext cx="434849" cy="335768"/>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12</a:t>
              </a:r>
            </a:p>
          </p:txBody>
        </p:sp>
        <p:cxnSp>
          <p:nvCxnSpPr>
            <p:cNvPr id="63" name="AutoShape 261"/>
            <p:cNvCxnSpPr>
              <a:cxnSpLocks noChangeShapeType="1"/>
              <a:stCxn id="62" idx="0"/>
              <a:endCxn id="38" idx="4"/>
            </p:cNvCxnSpPr>
            <p:nvPr/>
          </p:nvCxnSpPr>
          <p:spPr bwMode="auto">
            <a:xfrm flipV="1">
              <a:off x="6212521" y="5232702"/>
              <a:ext cx="408268" cy="2238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ectangle 262"/>
            <p:cNvSpPr>
              <a:spLocks noChangeArrowheads="1"/>
            </p:cNvSpPr>
            <p:nvPr/>
          </p:nvSpPr>
          <p:spPr bwMode="auto">
            <a:xfrm>
              <a:off x="6819332" y="5448484"/>
              <a:ext cx="434849" cy="335768"/>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t>13</a:t>
              </a:r>
            </a:p>
          </p:txBody>
        </p:sp>
        <p:cxnSp>
          <p:nvCxnSpPr>
            <p:cNvPr id="65" name="AutoShape 263"/>
            <p:cNvCxnSpPr>
              <a:cxnSpLocks noChangeShapeType="1"/>
              <a:stCxn id="64" idx="0"/>
              <a:endCxn id="38" idx="4"/>
            </p:cNvCxnSpPr>
            <p:nvPr/>
          </p:nvCxnSpPr>
          <p:spPr bwMode="auto">
            <a:xfrm flipH="1" flipV="1">
              <a:off x="6620789" y="5232702"/>
              <a:ext cx="415968" cy="2157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 Box 264"/>
            <p:cNvSpPr txBox="1">
              <a:spLocks noChangeArrowheads="1"/>
            </p:cNvSpPr>
            <p:nvPr/>
          </p:nvSpPr>
          <p:spPr bwMode="auto">
            <a:xfrm>
              <a:off x="6011595" y="5118434"/>
              <a:ext cx="277973"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67" name="Text Box 265"/>
            <p:cNvSpPr txBox="1">
              <a:spLocks noChangeArrowheads="1"/>
            </p:cNvSpPr>
            <p:nvPr/>
          </p:nvSpPr>
          <p:spPr bwMode="auto">
            <a:xfrm>
              <a:off x="6803135" y="5125599"/>
              <a:ext cx="430720"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sp>
          <p:nvSpPr>
            <p:cNvPr id="69" name="Rectangle 267"/>
            <p:cNvSpPr>
              <a:spLocks noChangeArrowheads="1"/>
            </p:cNvSpPr>
            <p:nvPr/>
          </p:nvSpPr>
          <p:spPr bwMode="auto">
            <a:xfrm>
              <a:off x="8413133" y="5480562"/>
              <a:ext cx="434849" cy="335768"/>
            </a:xfrm>
            <a:prstGeom prst="rect">
              <a:avLst/>
            </a:prstGeom>
            <a:noFill/>
            <a:ln w="9525" algn="ctr">
              <a:solidFill>
                <a:schemeClr val="tx1"/>
              </a:solidFill>
              <a:miter lim="800000"/>
              <a:headEnd/>
              <a:tailEnd/>
            </a:ln>
            <a:effectLs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15</a:t>
              </a:r>
            </a:p>
          </p:txBody>
        </p:sp>
        <p:sp>
          <p:nvSpPr>
            <p:cNvPr id="70" name="Text Box 268"/>
            <p:cNvSpPr txBox="1">
              <a:spLocks noChangeArrowheads="1"/>
            </p:cNvSpPr>
            <p:nvPr/>
          </p:nvSpPr>
          <p:spPr bwMode="auto">
            <a:xfrm>
              <a:off x="8318152" y="5161781"/>
              <a:ext cx="430721" cy="400110"/>
            </a:xfrm>
            <a:prstGeom prst="rect">
              <a:avLst/>
            </a:prstGeom>
            <a:noFill/>
            <a:ln>
              <a:noFill/>
            </a:ln>
            <a:effectLs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4</a:t>
              </a:r>
            </a:p>
          </p:txBody>
        </p:sp>
        <p:cxnSp>
          <p:nvCxnSpPr>
            <p:cNvPr id="71" name="AutoShape 269"/>
            <p:cNvCxnSpPr>
              <a:cxnSpLocks noChangeShapeType="1"/>
              <a:stCxn id="69" idx="0"/>
              <a:endCxn id="56" idx="4"/>
            </p:cNvCxnSpPr>
            <p:nvPr/>
          </p:nvCxnSpPr>
          <p:spPr bwMode="auto">
            <a:xfrm flipV="1">
              <a:off x="8630558" y="5181447"/>
              <a:ext cx="1" cy="29911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 name="Rectangle 196"/>
          <p:cNvSpPr>
            <a:spLocks noChangeArrowheads="1"/>
          </p:cNvSpPr>
          <p:nvPr/>
        </p:nvSpPr>
        <p:spPr bwMode="auto">
          <a:xfrm>
            <a:off x="4563726" y="2320974"/>
            <a:ext cx="7187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cost</a:t>
            </a:r>
          </a:p>
        </p:txBody>
      </p:sp>
      <p:sp>
        <p:nvSpPr>
          <p:cNvPr id="107" name="Rectangle 236"/>
          <p:cNvSpPr>
            <a:spLocks noChangeArrowheads="1"/>
          </p:cNvSpPr>
          <p:nvPr/>
        </p:nvSpPr>
        <p:spPr bwMode="auto">
          <a:xfrm>
            <a:off x="4571257" y="1100751"/>
            <a:ext cx="47788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l-GR" altLang="zh-CN" sz="2000" b="0" dirty="0">
                <a:ea typeface="幼圆" panose="02010509060101010101" pitchFamily="49" charset="-122"/>
                <a:cs typeface="Arial" panose="020B0604020202020204" pitchFamily="34" charset="0"/>
              </a:rPr>
              <a:t>ε</a:t>
            </a:r>
            <a:r>
              <a:rPr lang="en-US" altLang="zh-CN" sz="2000" b="0" dirty="0" smtClean="0">
                <a:ea typeface="幼圆" panose="02010509060101010101" pitchFamily="49" charset="-122"/>
                <a:cs typeface="Arial" panose="020B0604020202020204" pitchFamily="34" charset="0"/>
              </a:rPr>
              <a:t>=0.1</a:t>
            </a:r>
            <a:r>
              <a:rPr lang="zh-CN" altLang="en-US" sz="2000" b="0" dirty="0" smtClean="0">
                <a:ea typeface="幼圆" panose="02010509060101010101" pitchFamily="49" charset="-122"/>
                <a:cs typeface="Arial" panose="020B0604020202020204" pitchFamily="34" charset="0"/>
              </a:rPr>
              <a:t>，</a:t>
            </a:r>
            <a:r>
              <a:rPr lang="en-US" altLang="zh-CN" sz="2000" b="0" dirty="0" smtClean="0">
                <a:ea typeface="幼圆" panose="02010509060101010101" pitchFamily="49" charset="-122"/>
                <a:cs typeface="Arial" panose="020B0604020202020204" pitchFamily="34" charset="0"/>
              </a:rPr>
              <a:t>U</a:t>
            </a:r>
            <a:r>
              <a:rPr lang="zh-CN" altLang="en-US" sz="2000" b="0" dirty="0" smtClean="0">
                <a:ea typeface="幼圆" panose="02010509060101010101" pitchFamily="49" charset="-122"/>
                <a:cs typeface="Arial" panose="020B0604020202020204" pitchFamily="34" charset="0"/>
              </a:rPr>
              <a:t>不断减小；</a:t>
            </a:r>
            <a:r>
              <a:rPr lang="en-US" altLang="zh-CN" sz="2000" b="0" dirty="0" smtClean="0">
                <a:ea typeface="幼圆" panose="02010509060101010101" pitchFamily="49" charset="-122"/>
                <a:cs typeface="Arial" panose="020B0604020202020204" pitchFamily="34" charset="0"/>
              </a:rPr>
              <a:t>ĉ(X)≥U</a:t>
            </a:r>
            <a:r>
              <a:rPr lang="zh-CN" altLang="en-US" sz="2000" b="0" dirty="0" smtClean="0">
                <a:ea typeface="幼圆" panose="02010509060101010101" pitchFamily="49" charset="-122"/>
                <a:cs typeface="Arial" panose="020B0604020202020204" pitchFamily="34" charset="0"/>
              </a:rPr>
              <a:t>时，</a:t>
            </a:r>
            <a:r>
              <a:rPr lang="en-US" altLang="zh-CN" sz="2000" b="0" dirty="0">
                <a:ea typeface="幼圆" panose="02010509060101010101" pitchFamily="49" charset="-122"/>
                <a:cs typeface="Arial" panose="020B0604020202020204" pitchFamily="34" charset="0"/>
              </a:rPr>
              <a:t>X</a:t>
            </a:r>
            <a:r>
              <a:rPr lang="zh-CN" altLang="en-US" sz="2000" b="0" dirty="0">
                <a:ea typeface="幼圆" panose="02010509060101010101" pitchFamily="49" charset="-122"/>
                <a:cs typeface="Arial" panose="020B0604020202020204" pitchFamily="34" charset="0"/>
              </a:rPr>
              <a:t>被杀死</a:t>
            </a:r>
            <a:endParaRPr lang="en-US" altLang="zh-CN" sz="2000" b="0" dirty="0">
              <a:ea typeface="幼圆" panose="02010509060101010101" pitchFamily="49" charset="-122"/>
              <a:cs typeface="Arial" panose="020B0604020202020204" pitchFamily="34" charset="0"/>
            </a:endParaRPr>
          </a:p>
        </p:txBody>
      </p:sp>
      <p:sp>
        <p:nvSpPr>
          <p:cNvPr id="9" name="矩形 8"/>
          <p:cNvSpPr/>
          <p:nvPr/>
        </p:nvSpPr>
        <p:spPr>
          <a:xfrm>
            <a:off x="2771400" y="5775647"/>
            <a:ext cx="7452457" cy="461665"/>
          </a:xfrm>
          <a:prstGeom prst="rect">
            <a:avLst/>
          </a:prstGeom>
        </p:spPr>
        <p:txBody>
          <a:bodyPr wrap="squar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队列为空，算法</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结束</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。此时</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等于</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8</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err="1">
                <a:solidFill>
                  <a:srgbClr val="FF0000"/>
                </a:solidFill>
                <a:latin typeface="Arial" panose="020B0604020202020204" pitchFamily="34" charset="0"/>
                <a:ea typeface="幼圆" panose="02010509060101010101" pitchFamily="49" charset="-122"/>
                <a:cs typeface="Arial" panose="020B0604020202020204" pitchFamily="34" charset="0"/>
              </a:rPr>
              <a:t>ans</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等于</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9</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grpSp>
        <p:nvGrpSpPr>
          <p:cNvPr id="149" name="组合 148"/>
          <p:cNvGrpSpPr/>
          <p:nvPr/>
        </p:nvGrpSpPr>
        <p:grpSpPr>
          <a:xfrm>
            <a:off x="368734" y="1082728"/>
            <a:ext cx="3855463" cy="4959088"/>
            <a:chOff x="767408" y="1484784"/>
            <a:chExt cx="3855463" cy="4959088"/>
          </a:xfrm>
        </p:grpSpPr>
        <p:sp>
          <p:nvSpPr>
            <p:cNvPr id="14" name="Text Box 91"/>
            <p:cNvSpPr txBox="1">
              <a:spLocks noChangeArrowheads="1"/>
            </p:cNvSpPr>
            <p:nvPr/>
          </p:nvSpPr>
          <p:spPr bwMode="auto">
            <a:xfrm>
              <a:off x="2383349" y="1533345"/>
              <a:ext cx="439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U</a:t>
              </a:r>
              <a:endParaRPr lang="en-US" altLang="zh-CN" sz="2000" b="0" dirty="0">
                <a:solidFill>
                  <a:srgbClr val="FF0000"/>
                </a:solidFill>
              </a:endParaRPr>
            </a:p>
          </p:txBody>
        </p:sp>
        <p:sp>
          <p:nvSpPr>
            <p:cNvPr id="15" name="Text Box 98"/>
            <p:cNvSpPr txBox="1">
              <a:spLocks noChangeArrowheads="1"/>
            </p:cNvSpPr>
            <p:nvPr/>
          </p:nvSpPr>
          <p:spPr bwMode="auto">
            <a:xfrm>
              <a:off x="2956522" y="1484784"/>
              <a:ext cx="82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rPr>
                <a:t>ans</a:t>
              </a:r>
            </a:p>
          </p:txBody>
        </p:sp>
        <p:sp>
          <p:nvSpPr>
            <p:cNvPr id="47" name="Text Box 242"/>
            <p:cNvSpPr txBox="1">
              <a:spLocks noChangeArrowheads="1"/>
            </p:cNvSpPr>
            <p:nvPr/>
          </p:nvSpPr>
          <p:spPr bwMode="auto">
            <a:xfrm>
              <a:off x="914614" y="1522729"/>
              <a:ext cx="4918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rPr>
                <a:t>E</a:t>
              </a:r>
            </a:p>
          </p:txBody>
        </p:sp>
        <p:sp>
          <p:nvSpPr>
            <p:cNvPr id="52" name="Text Box 247"/>
            <p:cNvSpPr txBox="1">
              <a:spLocks noChangeArrowheads="1"/>
            </p:cNvSpPr>
            <p:nvPr/>
          </p:nvSpPr>
          <p:spPr bwMode="auto">
            <a:xfrm>
              <a:off x="1661408" y="3354438"/>
              <a:ext cx="270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7</a:t>
              </a:r>
              <a:r>
                <a:rPr lang="zh-CN" altLang="en-US" sz="2000" b="0" dirty="0" smtClean="0">
                  <a:ea typeface="幼圆" panose="02010509060101010101" pitchFamily="49" charset="-122"/>
                  <a:cs typeface="Arial" panose="020B0604020202020204" pitchFamily="34" charset="0"/>
                </a:rPr>
                <a:t>弃</a:t>
              </a:r>
              <a:endParaRPr lang="en-US" altLang="zh-CN" sz="2000" b="0" dirty="0">
                <a:ea typeface="幼圆" panose="02010509060101010101" pitchFamily="49" charset="-122"/>
                <a:cs typeface="Arial" panose="020B0604020202020204" pitchFamily="34" charset="0"/>
              </a:endParaRPr>
            </a:p>
          </p:txBody>
        </p:sp>
        <p:grpSp>
          <p:nvGrpSpPr>
            <p:cNvPr id="10" name="组合 9"/>
            <p:cNvGrpSpPr/>
            <p:nvPr/>
          </p:nvGrpSpPr>
          <p:grpSpPr>
            <a:xfrm>
              <a:off x="827415" y="1778979"/>
              <a:ext cx="2631761" cy="427183"/>
              <a:chOff x="967196" y="3629637"/>
              <a:chExt cx="2631761" cy="427183"/>
            </a:xfrm>
          </p:grpSpPr>
          <p:sp>
            <p:nvSpPr>
              <p:cNvPr id="16" name="Text Box 99"/>
              <p:cNvSpPr txBox="1">
                <a:spLocks noChangeArrowheads="1"/>
              </p:cNvSpPr>
              <p:nvPr/>
            </p:nvSpPr>
            <p:spPr bwMode="auto">
              <a:xfrm>
                <a:off x="2480106" y="3656710"/>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24</a:t>
                </a:r>
                <a:endParaRPr lang="en-US" altLang="zh-CN" sz="2000" b="0" dirty="0"/>
              </a:p>
            </p:txBody>
          </p:sp>
          <p:sp>
            <p:nvSpPr>
              <p:cNvPr id="48"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1</a:t>
                </a:r>
              </a:p>
            </p:txBody>
          </p:sp>
          <p:sp>
            <p:nvSpPr>
              <p:cNvPr id="92" name="圆角矩形 91"/>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11" name="组合 10"/>
            <p:cNvGrpSpPr/>
            <p:nvPr/>
          </p:nvGrpSpPr>
          <p:grpSpPr>
            <a:xfrm>
              <a:off x="1628479" y="2120545"/>
              <a:ext cx="1963043" cy="402167"/>
              <a:chOff x="1768260" y="4005064"/>
              <a:chExt cx="1963043" cy="402167"/>
            </a:xfrm>
          </p:grpSpPr>
          <p:sp>
            <p:nvSpPr>
              <p:cNvPr id="17" name="Text Box 100"/>
              <p:cNvSpPr txBox="1">
                <a:spLocks noChangeArrowheads="1"/>
              </p:cNvSpPr>
              <p:nvPr/>
            </p:nvSpPr>
            <p:spPr bwMode="auto">
              <a:xfrm>
                <a:off x="3239178" y="400712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t>2</a:t>
                </a:r>
              </a:p>
            </p:txBody>
          </p:sp>
          <p:sp>
            <p:nvSpPr>
              <p:cNvPr id="49" name="Text Box 244"/>
              <p:cNvSpPr txBox="1">
                <a:spLocks noChangeArrowheads="1"/>
              </p:cNvSpPr>
              <p:nvPr/>
            </p:nvSpPr>
            <p:spPr bwMode="auto">
              <a:xfrm>
                <a:off x="1768260"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93" name="圆角矩形 92"/>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19</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96" name="圆角矩形 95"/>
            <p:cNvSpPr/>
            <p:nvPr/>
          </p:nvSpPr>
          <p:spPr>
            <a:xfrm>
              <a:off x="1652978" y="3652034"/>
              <a:ext cx="2266055" cy="37895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8</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74" name="Text Box 242"/>
            <p:cNvSpPr txBox="1">
              <a:spLocks noChangeArrowheads="1"/>
            </p:cNvSpPr>
            <p:nvPr/>
          </p:nvSpPr>
          <p:spPr bwMode="auto">
            <a:xfrm>
              <a:off x="1324557" y="1523403"/>
              <a:ext cx="1006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smtClean="0">
                  <a:solidFill>
                    <a:srgbClr val="FF0000"/>
                  </a:solidFill>
                  <a:ea typeface="幼圆" panose="02010509060101010101" pitchFamily="49" charset="-122"/>
                  <a:cs typeface="Arial" panose="020B0604020202020204" pitchFamily="34" charset="0"/>
                </a:rPr>
                <a:t>儿子</a:t>
              </a:r>
              <a:r>
                <a:rPr lang="en-US" altLang="zh-CN" sz="2000" b="0" dirty="0" smtClean="0">
                  <a:solidFill>
                    <a:srgbClr val="FF0000"/>
                  </a:solidFill>
                  <a:ea typeface="幼圆" panose="02010509060101010101" pitchFamily="49" charset="-122"/>
                  <a:cs typeface="Arial" panose="020B0604020202020204" pitchFamily="34" charset="0"/>
                </a:rPr>
                <a:t>X</a:t>
              </a:r>
              <a:endParaRPr lang="en-US" altLang="zh-CN" sz="2000" b="0" dirty="0">
                <a:solidFill>
                  <a:srgbClr val="FF0000"/>
                </a:solidFill>
                <a:ea typeface="幼圆" panose="02010509060101010101" pitchFamily="49" charset="-122"/>
                <a:cs typeface="Arial" panose="020B0604020202020204" pitchFamily="34" charset="0"/>
              </a:endParaRPr>
            </a:p>
          </p:txBody>
        </p:sp>
        <p:grpSp>
          <p:nvGrpSpPr>
            <p:cNvPr id="12" name="组合 11"/>
            <p:cNvGrpSpPr/>
            <p:nvPr/>
          </p:nvGrpSpPr>
          <p:grpSpPr>
            <a:xfrm>
              <a:off x="1621839" y="2441315"/>
              <a:ext cx="1865828" cy="401437"/>
              <a:chOff x="1762074" y="4423110"/>
              <a:chExt cx="1865828" cy="401437"/>
            </a:xfrm>
          </p:grpSpPr>
          <p:sp>
            <p:nvSpPr>
              <p:cNvPr id="46" name="Text Box 241"/>
              <p:cNvSpPr txBox="1">
                <a:spLocks noChangeArrowheads="1"/>
              </p:cNvSpPr>
              <p:nvPr/>
            </p:nvSpPr>
            <p:spPr bwMode="auto">
              <a:xfrm>
                <a:off x="3241811" y="4424437"/>
                <a:ext cx="386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3</a:t>
                </a:r>
              </a:p>
            </p:txBody>
          </p:sp>
          <p:sp>
            <p:nvSpPr>
              <p:cNvPr id="94" name="圆角矩形 93"/>
              <p:cNvSpPr/>
              <p:nvPr/>
            </p:nvSpPr>
            <p:spPr>
              <a:xfrm>
                <a:off x="2446544" y="4440171"/>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5" name="Text Box 244"/>
              <p:cNvSpPr txBox="1">
                <a:spLocks noChangeArrowheads="1"/>
              </p:cNvSpPr>
              <p:nvPr/>
            </p:nvSpPr>
            <p:spPr bwMode="auto">
              <a:xfrm>
                <a:off x="1762074" y="4423110"/>
                <a:ext cx="358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3</a:t>
                </a:r>
                <a:endParaRPr lang="en-US" altLang="zh-CN" sz="2000" b="0" dirty="0"/>
              </a:p>
            </p:txBody>
          </p:sp>
        </p:grpSp>
        <p:grpSp>
          <p:nvGrpSpPr>
            <p:cNvPr id="82" name="组合 81"/>
            <p:cNvGrpSpPr/>
            <p:nvPr/>
          </p:nvGrpSpPr>
          <p:grpSpPr>
            <a:xfrm>
              <a:off x="867506" y="2802478"/>
              <a:ext cx="2603209" cy="411656"/>
              <a:chOff x="967196" y="3629637"/>
              <a:chExt cx="2603209" cy="411656"/>
            </a:xfrm>
          </p:grpSpPr>
          <p:sp>
            <p:nvSpPr>
              <p:cNvPr id="83" name="Text Box 99"/>
              <p:cNvSpPr txBox="1">
                <a:spLocks noChangeArrowheads="1"/>
              </p:cNvSpPr>
              <p:nvPr/>
            </p:nvSpPr>
            <p:spPr bwMode="auto">
              <a:xfrm>
                <a:off x="2441678" y="363229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14</a:t>
                </a:r>
                <a:endParaRPr lang="en-US" altLang="zh-CN" sz="2000" b="0" dirty="0"/>
              </a:p>
            </p:txBody>
          </p:sp>
          <p:sp>
            <p:nvSpPr>
              <p:cNvPr id="84" name="Text Box 243"/>
              <p:cNvSpPr txBox="1">
                <a:spLocks noChangeArrowheads="1"/>
              </p:cNvSpPr>
              <p:nvPr/>
            </p:nvSpPr>
            <p:spPr bwMode="auto">
              <a:xfrm>
                <a:off x="3205280" y="3641183"/>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3</a:t>
                </a:r>
                <a:endParaRPr lang="en-US" altLang="zh-CN" sz="2000" b="0" dirty="0"/>
              </a:p>
            </p:txBody>
          </p:sp>
          <p:sp>
            <p:nvSpPr>
              <p:cNvPr id="85" name="圆角矩形 84"/>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grpSp>
        <p:cxnSp>
          <p:nvCxnSpPr>
            <p:cNvPr id="73" name="直接连接符 72"/>
            <p:cNvCxnSpPr/>
            <p:nvPr/>
          </p:nvCxnSpPr>
          <p:spPr>
            <a:xfrm>
              <a:off x="767408" y="2820798"/>
              <a:ext cx="3838438" cy="19897"/>
            </a:xfrm>
            <a:prstGeom prst="line">
              <a:avLst/>
            </a:prstGeom>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1661408" y="3066406"/>
              <a:ext cx="1945949" cy="400110"/>
              <a:chOff x="1768260" y="4005064"/>
              <a:chExt cx="1945949" cy="400110"/>
            </a:xfrm>
          </p:grpSpPr>
          <p:sp>
            <p:nvSpPr>
              <p:cNvPr id="89"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6</a:t>
                </a:r>
                <a:endParaRPr lang="en-US" altLang="zh-CN" sz="2000" b="0" dirty="0"/>
              </a:p>
            </p:txBody>
          </p:sp>
          <p:sp>
            <p:nvSpPr>
              <p:cNvPr id="90" name="Text Box 244"/>
              <p:cNvSpPr txBox="1">
                <a:spLocks noChangeArrowheads="1"/>
              </p:cNvSpPr>
              <p:nvPr/>
            </p:nvSpPr>
            <p:spPr bwMode="auto">
              <a:xfrm>
                <a:off x="1768260"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6</a:t>
                </a:r>
                <a:endParaRPr lang="en-US" altLang="zh-CN" sz="2000" b="0" dirty="0"/>
              </a:p>
            </p:txBody>
          </p:sp>
          <p:sp>
            <p:nvSpPr>
              <p:cNvPr id="91" name="圆角矩形 90"/>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9</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98" name="组合 97"/>
            <p:cNvGrpSpPr/>
            <p:nvPr/>
          </p:nvGrpSpPr>
          <p:grpSpPr>
            <a:xfrm>
              <a:off x="894053" y="3951588"/>
              <a:ext cx="2552469" cy="410962"/>
              <a:chOff x="967196" y="3629637"/>
              <a:chExt cx="2552469" cy="410962"/>
            </a:xfrm>
          </p:grpSpPr>
          <p:sp>
            <p:nvSpPr>
              <p:cNvPr id="99" name="Text Box 99"/>
              <p:cNvSpPr txBox="1">
                <a:spLocks noChangeArrowheads="1"/>
              </p:cNvSpPr>
              <p:nvPr/>
            </p:nvSpPr>
            <p:spPr bwMode="auto">
              <a:xfrm>
                <a:off x="2460767" y="3640489"/>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9</a:t>
                </a:r>
                <a:endParaRPr lang="en-US" altLang="zh-CN" sz="2000" b="0" dirty="0"/>
              </a:p>
            </p:txBody>
          </p:sp>
          <p:sp>
            <p:nvSpPr>
              <p:cNvPr id="100" name="Text Box 243"/>
              <p:cNvSpPr txBox="1">
                <a:spLocks noChangeArrowheads="1"/>
              </p:cNvSpPr>
              <p:nvPr/>
            </p:nvSpPr>
            <p:spPr bwMode="auto">
              <a:xfrm>
                <a:off x="3154540" y="3640489"/>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6</a:t>
                </a:r>
                <a:endParaRPr lang="en-US" altLang="zh-CN" sz="2000" b="0" dirty="0"/>
              </a:p>
            </p:txBody>
          </p:sp>
          <p:sp>
            <p:nvSpPr>
              <p:cNvPr id="101" name="圆角矩形 100"/>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102" name="组合 101"/>
            <p:cNvGrpSpPr/>
            <p:nvPr/>
          </p:nvGrpSpPr>
          <p:grpSpPr>
            <a:xfrm>
              <a:off x="1623978" y="4218534"/>
              <a:ext cx="1945949" cy="400110"/>
              <a:chOff x="1768260" y="4005064"/>
              <a:chExt cx="1945949" cy="400110"/>
            </a:xfrm>
          </p:grpSpPr>
          <p:sp>
            <p:nvSpPr>
              <p:cNvPr id="103"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9</a:t>
                </a:r>
                <a:endParaRPr lang="en-US" altLang="zh-CN" sz="2000" b="0" dirty="0"/>
              </a:p>
            </p:txBody>
          </p:sp>
          <p:sp>
            <p:nvSpPr>
              <p:cNvPr id="104" name="Text Box 244"/>
              <p:cNvSpPr txBox="1">
                <a:spLocks noChangeArrowheads="1"/>
              </p:cNvSpPr>
              <p:nvPr/>
            </p:nvSpPr>
            <p:spPr bwMode="auto">
              <a:xfrm>
                <a:off x="1768260"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9</a:t>
                </a:r>
                <a:endParaRPr lang="en-US" altLang="zh-CN" sz="2000" b="0" dirty="0"/>
              </a:p>
            </p:txBody>
          </p:sp>
          <p:sp>
            <p:nvSpPr>
              <p:cNvPr id="105" name="圆角矩形 104"/>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8</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06" name="Text Box 247"/>
            <p:cNvSpPr txBox="1">
              <a:spLocks noChangeArrowheads="1"/>
            </p:cNvSpPr>
            <p:nvPr/>
          </p:nvSpPr>
          <p:spPr bwMode="auto">
            <a:xfrm>
              <a:off x="1550287" y="4506566"/>
              <a:ext cx="1564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10</a:t>
              </a:r>
              <a:r>
                <a:rPr lang="zh-CN" altLang="en-US" sz="2000" b="0" dirty="0" smtClean="0">
                  <a:ea typeface="幼圆" panose="02010509060101010101" pitchFamily="49" charset="-122"/>
                  <a:cs typeface="Arial" panose="020B0604020202020204" pitchFamily="34" charset="0"/>
                </a:rPr>
                <a:t>弃</a:t>
              </a:r>
              <a:endParaRPr lang="en-US" altLang="zh-CN" sz="2000" b="0" dirty="0">
                <a:ea typeface="幼圆" panose="02010509060101010101" pitchFamily="49" charset="-122"/>
                <a:cs typeface="Arial" panose="020B0604020202020204" pitchFamily="34" charset="0"/>
              </a:endParaRPr>
            </a:p>
          </p:txBody>
        </p:sp>
        <p:grpSp>
          <p:nvGrpSpPr>
            <p:cNvPr id="108" name="组合 107"/>
            <p:cNvGrpSpPr/>
            <p:nvPr/>
          </p:nvGrpSpPr>
          <p:grpSpPr>
            <a:xfrm>
              <a:off x="890217" y="4866606"/>
              <a:ext cx="2552710" cy="405738"/>
              <a:chOff x="967196" y="3616093"/>
              <a:chExt cx="2552710" cy="405738"/>
            </a:xfrm>
          </p:grpSpPr>
          <p:sp>
            <p:nvSpPr>
              <p:cNvPr id="109" name="Text Box 99"/>
              <p:cNvSpPr txBox="1">
                <a:spLocks noChangeArrowheads="1"/>
              </p:cNvSpPr>
              <p:nvPr/>
            </p:nvSpPr>
            <p:spPr bwMode="auto">
              <a:xfrm>
                <a:off x="2471571" y="362172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8</a:t>
                </a:r>
                <a:endParaRPr lang="en-US" altLang="zh-CN" sz="2000" b="0" dirty="0"/>
              </a:p>
            </p:txBody>
          </p:sp>
          <p:sp>
            <p:nvSpPr>
              <p:cNvPr id="110" name="Text Box 243"/>
              <p:cNvSpPr txBox="1">
                <a:spLocks noChangeArrowheads="1"/>
              </p:cNvSpPr>
              <p:nvPr/>
            </p:nvSpPr>
            <p:spPr bwMode="auto">
              <a:xfrm>
                <a:off x="3154781" y="3616093"/>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9</a:t>
                </a:r>
                <a:endParaRPr lang="en-US" altLang="zh-CN" sz="2000" b="0" dirty="0"/>
              </a:p>
            </p:txBody>
          </p:sp>
          <p:sp>
            <p:nvSpPr>
              <p:cNvPr id="111" name="圆角矩形 110"/>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6</a:t>
                </a:r>
                <a:endParaRPr lang="zh-CN" altLang="en-US" sz="2000" dirty="0">
                  <a:solidFill>
                    <a:schemeClr val="tx1"/>
                  </a:solidFill>
                  <a:latin typeface="Arial" panose="020B0604020202020204" pitchFamily="34" charset="0"/>
                  <a:cs typeface="Arial" panose="020B0604020202020204" pitchFamily="34" charset="0"/>
                </a:endParaRPr>
              </a:p>
            </p:txBody>
          </p:sp>
        </p:grpSp>
        <p:cxnSp>
          <p:nvCxnSpPr>
            <p:cNvPr id="112" name="直接连接符 111"/>
            <p:cNvCxnSpPr/>
            <p:nvPr/>
          </p:nvCxnSpPr>
          <p:spPr>
            <a:xfrm>
              <a:off x="791263" y="4011982"/>
              <a:ext cx="3814583" cy="38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819202" y="4876078"/>
              <a:ext cx="3786644" cy="30598"/>
            </a:xfrm>
            <a:prstGeom prst="line">
              <a:avLst/>
            </a:prstGeom>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1524170" y="5154337"/>
              <a:ext cx="1770451"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12</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115" name="直接连接符 114"/>
            <p:cNvCxnSpPr/>
            <p:nvPr/>
          </p:nvCxnSpPr>
          <p:spPr>
            <a:xfrm>
              <a:off x="804704" y="5800200"/>
              <a:ext cx="3818167" cy="5064"/>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867506" y="5760130"/>
              <a:ext cx="2552710" cy="405453"/>
              <a:chOff x="967196" y="3616093"/>
              <a:chExt cx="2552710" cy="405453"/>
            </a:xfrm>
          </p:grpSpPr>
          <p:sp>
            <p:nvSpPr>
              <p:cNvPr id="117" name="Text Box 99"/>
              <p:cNvSpPr txBox="1">
                <a:spLocks noChangeArrowheads="1"/>
              </p:cNvSpPr>
              <p:nvPr/>
            </p:nvSpPr>
            <p:spPr bwMode="auto">
              <a:xfrm>
                <a:off x="2487309" y="3621436"/>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8</a:t>
                </a:r>
                <a:endParaRPr lang="en-US" altLang="zh-CN" sz="2000" b="0" dirty="0"/>
              </a:p>
            </p:txBody>
          </p:sp>
          <p:sp>
            <p:nvSpPr>
              <p:cNvPr id="118" name="Text Box 243"/>
              <p:cNvSpPr txBox="1">
                <a:spLocks noChangeArrowheads="1"/>
              </p:cNvSpPr>
              <p:nvPr/>
            </p:nvSpPr>
            <p:spPr bwMode="auto">
              <a:xfrm>
                <a:off x="3154781" y="3616093"/>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9</a:t>
                </a:r>
                <a:endParaRPr lang="en-US" altLang="zh-CN" sz="2000" b="0" dirty="0"/>
              </a:p>
            </p:txBody>
          </p:sp>
          <p:sp>
            <p:nvSpPr>
              <p:cNvPr id="119" name="圆角矩形 118"/>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9</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20" name="圆角矩形 119"/>
            <p:cNvSpPr/>
            <p:nvPr/>
          </p:nvSpPr>
          <p:spPr>
            <a:xfrm>
              <a:off x="1532754" y="6064915"/>
              <a:ext cx="1500241"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15</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21" name="圆角矩形 120"/>
            <p:cNvSpPr/>
            <p:nvPr/>
          </p:nvSpPr>
          <p:spPr>
            <a:xfrm>
              <a:off x="1529037" y="5430088"/>
              <a:ext cx="1828235"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13</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22" name="Text Box 98"/>
            <p:cNvSpPr txBox="1">
              <a:spLocks noChangeArrowheads="1"/>
            </p:cNvSpPr>
            <p:nvPr/>
          </p:nvSpPr>
          <p:spPr bwMode="auto">
            <a:xfrm>
              <a:off x="3833693" y="1492443"/>
              <a:ext cx="7721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smtClean="0">
                  <a:solidFill>
                    <a:srgbClr val="FF0000"/>
                  </a:solidFill>
                  <a:latin typeface="幼圆" panose="02010509060101010101" pitchFamily="49" charset="-122"/>
                  <a:ea typeface="幼圆" panose="02010509060101010101" pitchFamily="49" charset="-122"/>
                </a:rPr>
                <a:t>队列</a:t>
              </a:r>
              <a:endParaRPr lang="en-US" altLang="zh-CN" sz="2000" b="0" dirty="0">
                <a:solidFill>
                  <a:srgbClr val="FF0000"/>
                </a:solidFill>
                <a:latin typeface="幼圆" panose="02010509060101010101" pitchFamily="49" charset="-122"/>
                <a:ea typeface="幼圆" panose="02010509060101010101" pitchFamily="49" charset="-122"/>
              </a:endParaRPr>
            </a:p>
          </p:txBody>
        </p:sp>
        <p:sp>
          <p:nvSpPr>
            <p:cNvPr id="142" name="文本框 141"/>
            <p:cNvSpPr txBox="1"/>
            <p:nvPr/>
          </p:nvSpPr>
          <p:spPr>
            <a:xfrm>
              <a:off x="3900339" y="2437223"/>
              <a:ext cx="594241"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2 3</a:t>
              </a:r>
              <a:endParaRPr lang="zh-CN" altLang="en-US" sz="2000" u="sng" dirty="0">
                <a:latin typeface="Arial" panose="020B0604020202020204" pitchFamily="34" charset="0"/>
                <a:cs typeface="Arial" panose="020B0604020202020204" pitchFamily="34" charset="0"/>
              </a:endParaRPr>
            </a:p>
          </p:txBody>
        </p:sp>
        <p:sp>
          <p:nvSpPr>
            <p:cNvPr id="145" name="文本框 144"/>
            <p:cNvSpPr txBox="1"/>
            <p:nvPr/>
          </p:nvSpPr>
          <p:spPr>
            <a:xfrm>
              <a:off x="3880753" y="3630881"/>
              <a:ext cx="594241"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3 6</a:t>
              </a:r>
              <a:endParaRPr lang="zh-CN" altLang="en-US" sz="2000" u="sng" dirty="0">
                <a:latin typeface="Arial" panose="020B0604020202020204" pitchFamily="34" charset="0"/>
                <a:cs typeface="Arial" panose="020B0604020202020204" pitchFamily="34" charset="0"/>
              </a:endParaRPr>
            </a:p>
          </p:txBody>
        </p:sp>
        <p:sp>
          <p:nvSpPr>
            <p:cNvPr id="147" name="文本框 146"/>
            <p:cNvSpPr txBox="1"/>
            <p:nvPr/>
          </p:nvSpPr>
          <p:spPr>
            <a:xfrm>
              <a:off x="3880753" y="4506566"/>
              <a:ext cx="594241"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6 9</a:t>
              </a:r>
              <a:endParaRPr lang="zh-CN" altLang="en-US" sz="2000" u="sng" dirty="0">
                <a:latin typeface="Arial" panose="020B0604020202020204" pitchFamily="34" charset="0"/>
                <a:cs typeface="Arial" panose="020B0604020202020204" pitchFamily="34" charset="0"/>
              </a:endParaRPr>
            </a:p>
          </p:txBody>
        </p:sp>
        <p:sp>
          <p:nvSpPr>
            <p:cNvPr id="148" name="文本框 147"/>
            <p:cNvSpPr txBox="1"/>
            <p:nvPr/>
          </p:nvSpPr>
          <p:spPr>
            <a:xfrm>
              <a:off x="4087434" y="5418906"/>
              <a:ext cx="314197"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9</a:t>
              </a:r>
              <a:endParaRPr lang="zh-CN" altLang="en-US" sz="2000" u="sng"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3588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0/1</a:t>
            </a:r>
            <a:r>
              <a:rPr lang="zh-CN" altLang="en-US" dirty="0"/>
              <a:t>背包</a:t>
            </a:r>
            <a:r>
              <a:rPr lang="zh-CN" altLang="en-US" dirty="0" smtClean="0"/>
              <a:t>问题</a:t>
            </a:r>
            <a:endParaRPr lang="zh-CN" altLang="en-US" dirty="0"/>
          </a:p>
        </p:txBody>
      </p:sp>
      <p:sp>
        <p:nvSpPr>
          <p:cNvPr id="3" name="内容占位符 2"/>
          <p:cNvSpPr>
            <a:spLocks noGrp="1"/>
          </p:cNvSpPr>
          <p:nvPr>
            <p:ph idx="1"/>
          </p:nvPr>
        </p:nvSpPr>
        <p:spPr>
          <a:xfrm>
            <a:off x="838200" y="1690688"/>
            <a:ext cx="10515600" cy="4351338"/>
          </a:xfrm>
        </p:spPr>
        <p:txBody>
          <a:bodyPr/>
          <a:lstStyle/>
          <a:p>
            <a:pPr>
              <a:spcBef>
                <a:spcPts val="0"/>
              </a:spcBef>
            </a:pPr>
            <a:r>
              <a:rPr lang="zh-CN" altLang="en-US" dirty="0" smtClean="0"/>
              <a:t>问题描述</a:t>
            </a:r>
            <a:endParaRPr lang="en-US" altLang="zh-CN" dirty="0" smtClean="0"/>
          </a:p>
          <a:p>
            <a:pPr>
              <a:spcBef>
                <a:spcPts val="0"/>
              </a:spcBef>
            </a:pPr>
            <a:r>
              <a:rPr lang="zh-CN" altLang="en-US" dirty="0"/>
              <a:t>一</a:t>
            </a:r>
            <a:r>
              <a:rPr lang="zh-CN" altLang="en-US" dirty="0" smtClean="0"/>
              <a:t>个问题实例</a:t>
            </a:r>
            <a:endParaRPr lang="en-US" altLang="zh-CN" dirty="0" smtClean="0"/>
          </a:p>
          <a:p>
            <a:pPr>
              <a:spcBef>
                <a:spcPts val="0"/>
              </a:spcBef>
            </a:pPr>
            <a:r>
              <a:rPr lang="zh-CN" altLang="en-US" dirty="0" smtClean="0"/>
              <a:t>成本函数</a:t>
            </a:r>
            <a:r>
              <a:rPr lang="en-US" altLang="zh-CN" dirty="0" smtClean="0"/>
              <a:t>c</a:t>
            </a:r>
          </a:p>
          <a:p>
            <a:pPr>
              <a:spcBef>
                <a:spcPts val="0"/>
              </a:spcBef>
            </a:pPr>
            <a:r>
              <a:rPr lang="zh-CN" altLang="en-US" dirty="0" smtClean="0"/>
              <a:t>分析贪心解</a:t>
            </a:r>
            <a:endParaRPr lang="en-US" altLang="zh-CN" dirty="0"/>
          </a:p>
          <a:p>
            <a:pPr>
              <a:spcBef>
                <a:spcPts val="0"/>
              </a:spcBef>
            </a:pPr>
            <a:r>
              <a:rPr lang="zh-CN" altLang="en-US" dirty="0" smtClean="0"/>
              <a:t>成本估计函数</a:t>
            </a:r>
            <a:r>
              <a:rPr lang="en-US" altLang="zh-CN" dirty="0" smtClean="0"/>
              <a:t>ĉ</a:t>
            </a:r>
            <a:r>
              <a:rPr lang="zh-CN" altLang="en-US" dirty="0" smtClean="0"/>
              <a:t>与成本下界函数</a:t>
            </a:r>
            <a:r>
              <a:rPr lang="en-US" altLang="zh-CN" dirty="0" smtClean="0"/>
              <a:t>u</a:t>
            </a:r>
            <a:endParaRPr lang="en-US" altLang="zh-CN" dirty="0"/>
          </a:p>
          <a:p>
            <a:pPr>
              <a:spcBef>
                <a:spcPts val="0"/>
              </a:spcBef>
            </a:pPr>
            <a:r>
              <a:rPr lang="en-US" altLang="zh-CN" dirty="0" smtClean="0"/>
              <a:t>LC-</a:t>
            </a:r>
            <a:r>
              <a:rPr lang="zh-CN" altLang="en-US" dirty="0" smtClean="0"/>
              <a:t>分支限界法实例运行</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52</a:t>
            </a:fld>
            <a:endParaRPr lang="en-US" altLang="zh-CN"/>
          </a:p>
        </p:txBody>
      </p:sp>
    </p:spTree>
    <p:extLst>
      <p:ext uri="{BB962C8B-B14F-4D97-AF65-F5344CB8AC3E}">
        <p14:creationId xmlns:p14="http://schemas.microsoft.com/office/powerpoint/2010/main" val="6059474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问题描述</a:t>
            </a:r>
          </a:p>
        </p:txBody>
      </p:sp>
      <p:sp>
        <p:nvSpPr>
          <p:cNvPr id="3" name="内容占位符 2"/>
          <p:cNvSpPr>
            <a:spLocks noGrp="1"/>
          </p:cNvSpPr>
          <p:nvPr>
            <p:ph idx="1"/>
          </p:nvPr>
        </p:nvSpPr>
        <p:spPr/>
        <p:txBody>
          <a:bodyPr/>
          <a:lstStyle/>
          <a:p>
            <a:r>
              <a:rPr kumimoji="1" lang="en-US" altLang="zh-CN" dirty="0"/>
              <a:t>0/1</a:t>
            </a:r>
            <a:r>
              <a:rPr kumimoji="1" lang="zh-CN" altLang="en-US" dirty="0"/>
              <a:t>背包问题要求物品或者整件装入背包中</a:t>
            </a:r>
            <a:r>
              <a:rPr kumimoji="1" lang="en-US" altLang="zh-CN" dirty="0"/>
              <a:t>, </a:t>
            </a:r>
            <a:r>
              <a:rPr kumimoji="1" lang="zh-CN" altLang="en-US" dirty="0"/>
              <a:t>或者根本不装入</a:t>
            </a:r>
            <a:r>
              <a:rPr kumimoji="1" lang="en-US" altLang="zh-CN" dirty="0"/>
              <a:t>(</a:t>
            </a:r>
            <a:r>
              <a:rPr kumimoji="1" lang="zh-CN" altLang="en-US" dirty="0"/>
              <a:t>即不能装入物品的一部分</a:t>
            </a:r>
            <a:r>
              <a:rPr kumimoji="1" lang="en-US" altLang="zh-CN" dirty="0"/>
              <a:t>), </a:t>
            </a:r>
            <a:r>
              <a:rPr kumimoji="1" lang="zh-CN" altLang="en-US" dirty="0"/>
              <a:t>所以</a:t>
            </a:r>
            <a:r>
              <a:rPr kumimoji="1" lang="en-US" altLang="zh-CN" dirty="0"/>
              <a:t>x</a:t>
            </a:r>
            <a:r>
              <a:rPr kumimoji="1" lang="en-US" altLang="zh-CN" baseline="-25000" dirty="0"/>
              <a:t>i</a:t>
            </a:r>
            <a:r>
              <a:rPr kumimoji="1" lang="zh-CN" altLang="en-US" dirty="0"/>
              <a:t>限定只能取</a:t>
            </a:r>
            <a:r>
              <a:rPr kumimoji="1" lang="en-US" altLang="zh-CN" dirty="0"/>
              <a:t>0</a:t>
            </a:r>
            <a:r>
              <a:rPr kumimoji="1" lang="zh-CN" altLang="en-US" dirty="0"/>
              <a:t>或</a:t>
            </a:r>
            <a:r>
              <a:rPr kumimoji="1" lang="en-US" altLang="zh-CN" dirty="0"/>
              <a:t>1</a:t>
            </a:r>
            <a:r>
              <a:rPr kumimoji="1" lang="zh-CN" altLang="en-US" dirty="0"/>
              <a:t>值</a:t>
            </a:r>
            <a:r>
              <a:rPr kumimoji="1" lang="zh-CN" altLang="en-US" dirty="0" smtClean="0"/>
              <a:t>。</a:t>
            </a:r>
            <a:endParaRPr kumimoji="1" lang="en-US" altLang="zh-CN" dirty="0" smtClean="0"/>
          </a:p>
          <a:p>
            <a:endParaRPr kumimoji="1" lang="en-US" altLang="zh-CN" sz="2400" dirty="0"/>
          </a:p>
          <a:p>
            <a:endParaRPr kumimoji="1" lang="en-US" altLang="zh-CN" sz="2400" dirty="0" smtClean="0"/>
          </a:p>
          <a:p>
            <a:endParaRPr kumimoji="1" lang="en-US" altLang="zh-CN" sz="2400" dirty="0"/>
          </a:p>
          <a:p>
            <a:endParaRPr lang="zh-CN" altLang="en-US" sz="2400" dirty="0"/>
          </a:p>
          <a:p>
            <a:pPr marL="0" indent="0">
              <a:buNone/>
            </a:pPr>
            <a:endParaRPr kumimoji="1"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53</a:t>
            </a:fld>
            <a:endParaRPr lang="en-US" altLang="zh-CN" dirty="0"/>
          </a:p>
        </p:txBody>
      </p:sp>
      <p:sp>
        <p:nvSpPr>
          <p:cNvPr id="5" name="Rectangle 5"/>
          <p:cNvSpPr>
            <a:spLocks noChangeArrowheads="1"/>
          </p:cNvSpPr>
          <p:nvPr/>
        </p:nvSpPr>
        <p:spPr bwMode="auto">
          <a:xfrm>
            <a:off x="2240087" y="3140968"/>
            <a:ext cx="6232177"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buClr>
                <a:srgbClr val="B21BEF"/>
              </a:buClr>
              <a:buSzTx/>
              <a:buFont typeface="Wingdings" panose="05000000000000000000" pitchFamily="2" charset="2"/>
              <a:buNone/>
            </a:pPr>
            <a:r>
              <a:rPr kumimoji="1" lang="en-US" altLang="zh-CN" sz="2400" b="0" dirty="0">
                <a:ea typeface="幼圆" panose="02010509060101010101" pitchFamily="49" charset="-122"/>
                <a:cs typeface="Arial" panose="020B0604020202020204" pitchFamily="34" charset="0"/>
              </a:rPr>
              <a:t>     0/1</a:t>
            </a:r>
            <a:r>
              <a:rPr kumimoji="1" lang="zh-CN" altLang="en-US" sz="2400" b="0" dirty="0">
                <a:ea typeface="幼圆" panose="02010509060101010101" pitchFamily="49" charset="-122"/>
                <a:cs typeface="Arial" panose="020B0604020202020204" pitchFamily="34" charset="0"/>
              </a:rPr>
              <a:t>背包问题的形式描述</a:t>
            </a:r>
            <a:endParaRPr kumimoji="1" lang="en-US" altLang="zh-CN" sz="2000" b="0" dirty="0">
              <a:ea typeface="幼圆" panose="02010509060101010101" pitchFamily="49" charset="-122"/>
              <a:cs typeface="Arial" panose="020B0604020202020204" pitchFamily="34" charset="0"/>
            </a:endParaRPr>
          </a:p>
          <a:p>
            <a:pPr lvl="1" eaLnBrk="1" hangingPunct="1">
              <a:buClrTx/>
              <a:buSzTx/>
              <a:buFontTx/>
              <a:buNone/>
            </a:pPr>
            <a:r>
              <a:rPr kumimoji="1" lang="zh-CN" altLang="en-US" sz="2400" b="0" dirty="0" smtClean="0">
                <a:ea typeface="幼圆" panose="02010509060101010101" pitchFamily="49" charset="-122"/>
                <a:cs typeface="Arial" panose="020B0604020202020204" pitchFamily="34" charset="0"/>
              </a:rPr>
              <a:t>极大化    ∑ </a:t>
            </a:r>
            <a:r>
              <a:rPr kumimoji="1" lang="en-US" altLang="zh-CN" sz="2400" b="0" dirty="0" err="1">
                <a:ea typeface="幼圆" panose="02010509060101010101" pitchFamily="49" charset="-122"/>
                <a:cs typeface="Arial" panose="020B0604020202020204" pitchFamily="34" charset="0"/>
              </a:rPr>
              <a:t>p</a:t>
            </a:r>
            <a:r>
              <a:rPr kumimoji="1" lang="en-US" altLang="zh-CN" sz="2400" b="0" baseline="-25000" dirty="0" err="1">
                <a:ea typeface="幼圆" panose="02010509060101010101" pitchFamily="49" charset="-122"/>
                <a:cs typeface="Arial" panose="020B0604020202020204" pitchFamily="34" charset="0"/>
              </a:rPr>
              <a:t>i</a:t>
            </a:r>
            <a:r>
              <a:rPr kumimoji="1" lang="en-US" altLang="zh-CN" sz="2400" b="0" dirty="0" err="1">
                <a:ea typeface="幼圆" panose="02010509060101010101" pitchFamily="49" charset="-122"/>
                <a:cs typeface="Arial" panose="020B0604020202020204" pitchFamily="34" charset="0"/>
              </a:rPr>
              <a:t>x</a:t>
            </a:r>
            <a:r>
              <a:rPr kumimoji="1" lang="en-US" altLang="zh-CN" sz="2400" b="0" baseline="-2500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               </a:t>
            </a:r>
            <a:r>
              <a:rPr kumimoji="1" lang="en-US" altLang="zh-CN" sz="2400" b="0" dirty="0" smtClean="0">
                <a:ea typeface="幼圆" panose="02010509060101010101" pitchFamily="49" charset="-122"/>
                <a:cs typeface="Arial" panose="020B0604020202020204" pitchFamily="34" charset="0"/>
              </a:rPr>
              <a:t> x</a:t>
            </a:r>
            <a:r>
              <a:rPr kumimoji="1" lang="en-US" altLang="zh-CN" sz="2400" b="0" baseline="-25000" dirty="0" smtClean="0">
                <a:ea typeface="幼圆" panose="02010509060101010101" pitchFamily="49" charset="-122"/>
                <a:cs typeface="Arial" panose="020B0604020202020204" pitchFamily="34" charset="0"/>
              </a:rPr>
              <a:t>i</a:t>
            </a:r>
            <a:r>
              <a:rPr kumimoji="1" lang="en-US" altLang="zh-CN" sz="2400" b="0" dirty="0" smtClean="0">
                <a:ea typeface="幼圆" panose="02010509060101010101" pitchFamily="49" charset="-122"/>
                <a:cs typeface="Arial" panose="020B0604020202020204" pitchFamily="34" charset="0"/>
              </a:rPr>
              <a:t>=0</a:t>
            </a:r>
            <a:r>
              <a:rPr kumimoji="1" lang="zh-CN" altLang="en-US" sz="2400" b="0" dirty="0">
                <a:ea typeface="幼圆" panose="02010509060101010101" pitchFamily="49" charset="-122"/>
                <a:cs typeface="Arial" panose="020B0604020202020204" pitchFamily="34" charset="0"/>
              </a:rPr>
              <a:t>或</a:t>
            </a:r>
            <a:r>
              <a:rPr kumimoji="1" lang="en-US" altLang="zh-CN" sz="2400" b="0" dirty="0">
                <a:ea typeface="幼圆" panose="02010509060101010101" pitchFamily="49" charset="-122"/>
                <a:cs typeface="Arial" panose="020B0604020202020204" pitchFamily="34" charset="0"/>
              </a:rPr>
              <a:t>1,  p</a:t>
            </a:r>
            <a:r>
              <a:rPr kumimoji="1" lang="en-US" altLang="zh-CN" sz="2400" b="0" baseline="-25000" dirty="0">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&gt;0</a:t>
            </a:r>
          </a:p>
          <a:p>
            <a:pPr lvl="1" eaLnBrk="1" hangingPunct="1">
              <a:buClrTx/>
              <a:buSzTx/>
              <a:buFontTx/>
              <a:buNone/>
            </a:pPr>
            <a:r>
              <a:rPr kumimoji="1" lang="zh-CN" altLang="en-US" sz="2400" b="0" dirty="0">
                <a:ea typeface="幼圆" panose="02010509060101010101" pitchFamily="49" charset="-122"/>
                <a:cs typeface="Arial" panose="020B0604020202020204" pitchFamily="34" charset="0"/>
              </a:rPr>
              <a:t>约束条件 ∑ </a:t>
            </a:r>
            <a:r>
              <a:rPr kumimoji="1" lang="en-US" altLang="zh-CN" sz="2400" b="0" dirty="0" err="1">
                <a:ea typeface="幼圆" panose="02010509060101010101" pitchFamily="49" charset="-122"/>
                <a:cs typeface="Arial" panose="020B0604020202020204" pitchFamily="34" charset="0"/>
              </a:rPr>
              <a:t>w</a:t>
            </a:r>
            <a:r>
              <a:rPr kumimoji="1" lang="en-US" altLang="zh-CN" sz="2400" b="0" baseline="-25000" dirty="0" err="1">
                <a:ea typeface="幼圆" panose="02010509060101010101" pitchFamily="49" charset="-122"/>
                <a:cs typeface="Arial" panose="020B0604020202020204" pitchFamily="34" charset="0"/>
              </a:rPr>
              <a:t>i</a:t>
            </a:r>
            <a:r>
              <a:rPr kumimoji="1" lang="en-US" altLang="zh-CN" sz="2400" b="0" baseline="-25000" dirty="0">
                <a:ea typeface="幼圆" panose="02010509060101010101" pitchFamily="49" charset="-122"/>
                <a:cs typeface="Arial" panose="020B0604020202020204" pitchFamily="34" charset="0"/>
              </a:rPr>
              <a:t> </a:t>
            </a:r>
            <a:r>
              <a:rPr kumimoji="1" lang="en-US" altLang="zh-CN" sz="2400" b="0" dirty="0">
                <a:ea typeface="幼圆" panose="02010509060101010101" pitchFamily="49" charset="-122"/>
                <a:cs typeface="Arial" panose="020B0604020202020204" pitchFamily="34" charset="0"/>
              </a:rPr>
              <a:t>x</a:t>
            </a:r>
            <a:r>
              <a:rPr kumimoji="1" lang="en-US" altLang="zh-CN" sz="2400" b="0" baseline="-25000" dirty="0">
                <a:ea typeface="幼圆" panose="02010509060101010101" pitchFamily="49" charset="-122"/>
                <a:cs typeface="Arial" panose="020B0604020202020204" pitchFamily="34" charset="0"/>
              </a:rPr>
              <a:t>i </a:t>
            </a:r>
            <a:r>
              <a:rPr kumimoji="1" lang="en-US" altLang="zh-CN" sz="2400" b="0" dirty="0">
                <a:ea typeface="幼圆" panose="02010509060101010101" pitchFamily="49" charset="-122"/>
                <a:cs typeface="Arial" panose="020B0604020202020204" pitchFamily="34" charset="0"/>
              </a:rPr>
              <a:t>≤M        </a:t>
            </a:r>
            <a:r>
              <a:rPr kumimoji="1" lang="en-US" altLang="zh-CN" sz="2400" b="0" dirty="0" err="1">
                <a:ea typeface="幼圆" panose="02010509060101010101" pitchFamily="49" charset="-122"/>
                <a:cs typeface="Arial" panose="020B0604020202020204" pitchFamily="34" charset="0"/>
              </a:rPr>
              <a:t>w</a:t>
            </a:r>
            <a:r>
              <a:rPr kumimoji="1" lang="en-US" altLang="zh-CN" sz="2400" b="0" baseline="-2500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&gt;0, 1≤i≤</a:t>
            </a:r>
            <a:r>
              <a:rPr kumimoji="1" lang="en-US" altLang="zh-CN" sz="2400" b="0" dirty="0" smtClean="0">
                <a:ea typeface="幼圆" panose="02010509060101010101" pitchFamily="49" charset="-122"/>
                <a:cs typeface="Arial" panose="020B0604020202020204" pitchFamily="34" charset="0"/>
              </a:rPr>
              <a:t>n</a:t>
            </a:r>
            <a:endParaRPr kumimoji="1" lang="en-US" altLang="zh-CN" sz="2400" b="0" dirty="0">
              <a:ea typeface="幼圆" panose="02010509060101010101" pitchFamily="49" charset="-122"/>
              <a:cs typeface="Arial" panose="020B0604020202020204" pitchFamily="34" charset="0"/>
            </a:endParaRPr>
          </a:p>
        </p:txBody>
      </p:sp>
      <p:sp>
        <p:nvSpPr>
          <p:cNvPr id="6" name="Text Box 6"/>
          <p:cNvSpPr txBox="1">
            <a:spLocks noChangeArrowheads="1"/>
          </p:cNvSpPr>
          <p:nvPr/>
        </p:nvSpPr>
        <p:spPr bwMode="auto">
          <a:xfrm>
            <a:off x="3863752" y="3884537"/>
            <a:ext cx="72008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0" dirty="0">
                <a:cs typeface="Arial" panose="020B0604020202020204" pitchFamily="34" charset="0"/>
              </a:rPr>
              <a:t>1≤i≤n</a:t>
            </a:r>
          </a:p>
        </p:txBody>
      </p:sp>
      <p:sp>
        <p:nvSpPr>
          <p:cNvPr id="7" name="Text Box 7"/>
          <p:cNvSpPr txBox="1">
            <a:spLocks noChangeArrowheads="1"/>
          </p:cNvSpPr>
          <p:nvPr/>
        </p:nvSpPr>
        <p:spPr bwMode="auto">
          <a:xfrm>
            <a:off x="3898280" y="4365103"/>
            <a:ext cx="75756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b="0" dirty="0">
                <a:cs typeface="Arial" panose="020B0604020202020204" pitchFamily="34" charset="0"/>
              </a:rPr>
              <a:t>1≤i≤n</a:t>
            </a:r>
          </a:p>
        </p:txBody>
      </p:sp>
      <p:sp>
        <p:nvSpPr>
          <p:cNvPr id="8"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623392" y="3125498"/>
            <a:ext cx="1872208" cy="576064"/>
          </a:xfrm>
          <a:prstGeom prst="wedgeRoundRectCallout">
            <a:avLst>
              <a:gd name="adj1" fmla="val 53628"/>
              <a:gd name="adj2" fmla="val 77640"/>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极大化问题</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1" name="矩形 10"/>
          <p:cNvSpPr/>
          <p:nvPr/>
        </p:nvSpPr>
        <p:spPr>
          <a:xfrm>
            <a:off x="820425" y="5013176"/>
            <a:ext cx="10441160" cy="978729"/>
          </a:xfrm>
          <a:prstGeom prst="rect">
            <a:avLst/>
          </a:prstGeom>
        </p:spPr>
        <p:txBody>
          <a:bodyPr wrap="square">
            <a:spAutoFit/>
          </a:bodyPr>
          <a:lstStyle/>
          <a:p>
            <a:pPr>
              <a:lnSpc>
                <a:spcPct val="12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对于极大化问题有</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u(X)</a:t>
            </a:r>
            <a:r>
              <a:rPr lang="en-US"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c(X</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ĉ(X)</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。算法</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实现上，活结点表采用极大堆；</a:t>
            </a:r>
            <a:r>
              <a:rPr lang="el-GR"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ε</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改为一个足够小的负常数；</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不断增大，当前结点</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若满足</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ĉ(X)</a:t>
            </a:r>
            <a:r>
              <a:rPr lang="en-US"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X</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被杀死。</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02570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2761"/>
            <a:ext cx="10515600" cy="1325563"/>
          </a:xfrm>
        </p:spPr>
        <p:txBody>
          <a:bodyPr/>
          <a:lstStyle/>
          <a:p>
            <a:r>
              <a:rPr lang="zh-CN" altLang="en-US" dirty="0" smtClean="0"/>
              <a:t>一个问题实例</a:t>
            </a:r>
            <a:endParaRPr lang="zh-CN" altLang="en-US" dirty="0"/>
          </a:p>
        </p:txBody>
      </p:sp>
      <p:sp>
        <p:nvSpPr>
          <p:cNvPr id="3" name="内容占位符 2"/>
          <p:cNvSpPr>
            <a:spLocks noGrp="1"/>
          </p:cNvSpPr>
          <p:nvPr>
            <p:ph idx="1"/>
          </p:nvPr>
        </p:nvSpPr>
        <p:spPr>
          <a:xfrm>
            <a:off x="838200" y="1391524"/>
            <a:ext cx="10515600" cy="4269724"/>
          </a:xfrm>
        </p:spPr>
        <p:txBody>
          <a:bodyPr>
            <a:normAutofit/>
          </a:bodyPr>
          <a:lstStyle/>
          <a:p>
            <a:pPr>
              <a:lnSpc>
                <a:spcPct val="120000"/>
              </a:lnSpc>
              <a:spcBef>
                <a:spcPts val="0"/>
              </a:spcBef>
            </a:pPr>
            <a:r>
              <a:rPr lang="en-US" altLang="zh-CN" sz="2400" dirty="0"/>
              <a:t>n=4, M=10</a:t>
            </a:r>
            <a:r>
              <a:rPr lang="zh-CN" altLang="en-US" sz="2400" dirty="0"/>
              <a:t>，</a:t>
            </a:r>
            <a:r>
              <a:rPr kumimoji="1" lang="en-US" altLang="zh-CN" sz="2400" dirty="0"/>
              <a:t>(p</a:t>
            </a:r>
            <a:r>
              <a:rPr kumimoji="1" lang="en-US" altLang="zh-CN" sz="2400" baseline="-25000" dirty="0"/>
              <a:t>1</a:t>
            </a:r>
            <a:r>
              <a:rPr kumimoji="1" lang="en-US" altLang="zh-CN" sz="2400" dirty="0"/>
              <a:t>,p</a:t>
            </a:r>
            <a:r>
              <a:rPr kumimoji="1" lang="en-US" altLang="zh-CN" sz="2400" baseline="-25000" dirty="0"/>
              <a:t>2</a:t>
            </a:r>
            <a:r>
              <a:rPr kumimoji="1" lang="en-US" altLang="zh-CN" sz="2400" dirty="0"/>
              <a:t>,p</a:t>
            </a:r>
            <a:r>
              <a:rPr kumimoji="1" lang="en-US" altLang="zh-CN" sz="2400" baseline="-25000" dirty="0"/>
              <a:t>3</a:t>
            </a:r>
            <a:r>
              <a:rPr kumimoji="1" lang="en-US" altLang="zh-CN" sz="2400" dirty="0"/>
              <a:t>,p</a:t>
            </a:r>
            <a:r>
              <a:rPr kumimoji="1" lang="en-US" altLang="zh-CN" sz="2400" baseline="-25000" dirty="0"/>
              <a:t>4</a:t>
            </a:r>
            <a:r>
              <a:rPr kumimoji="1" lang="en-US" altLang="zh-CN" sz="2400" dirty="0"/>
              <a:t>)=(10,10,14,18)</a:t>
            </a:r>
            <a:r>
              <a:rPr kumimoji="1" lang="zh-CN" altLang="en-US" sz="2400" dirty="0"/>
              <a:t>，</a:t>
            </a:r>
            <a:r>
              <a:rPr kumimoji="1" lang="en-US" altLang="zh-CN" sz="2400" dirty="0"/>
              <a:t>(w</a:t>
            </a:r>
            <a:r>
              <a:rPr kumimoji="1" lang="en-US" altLang="zh-CN" sz="2400" baseline="-25000" dirty="0"/>
              <a:t>1</a:t>
            </a:r>
            <a:r>
              <a:rPr kumimoji="1" lang="en-US" altLang="zh-CN" sz="2400" dirty="0"/>
              <a:t>,w</a:t>
            </a:r>
            <a:r>
              <a:rPr kumimoji="1" lang="en-US" altLang="zh-CN" sz="2400" baseline="-25000" dirty="0"/>
              <a:t>2</a:t>
            </a:r>
            <a:r>
              <a:rPr kumimoji="1" lang="en-US" altLang="zh-CN" sz="2400" dirty="0"/>
              <a:t>,w</a:t>
            </a:r>
            <a:r>
              <a:rPr kumimoji="1" lang="en-US" altLang="zh-CN" sz="2400" baseline="-25000" dirty="0"/>
              <a:t>3</a:t>
            </a:r>
            <a:r>
              <a:rPr kumimoji="1" lang="en-US" altLang="zh-CN" sz="2400" dirty="0"/>
              <a:t>,w</a:t>
            </a:r>
            <a:r>
              <a:rPr kumimoji="1" lang="en-US" altLang="zh-CN" sz="2400" baseline="-25000" dirty="0"/>
              <a:t>4</a:t>
            </a:r>
            <a:r>
              <a:rPr kumimoji="1" lang="en-US" altLang="zh-CN" sz="2400" dirty="0"/>
              <a:t>)=(2,4,7,10)</a:t>
            </a:r>
          </a:p>
          <a:p>
            <a:pPr>
              <a:lnSpc>
                <a:spcPct val="100000"/>
              </a:lnSpc>
            </a:pPr>
            <a:r>
              <a:rPr lang="zh-CN" altLang="en-US" sz="2400" dirty="0" smtClean="0"/>
              <a:t>解</a:t>
            </a:r>
            <a:r>
              <a:rPr lang="zh-CN" altLang="en-US" sz="2400" dirty="0"/>
              <a:t>空间的表示方法</a:t>
            </a:r>
          </a:p>
          <a:p>
            <a:pPr lvl="1">
              <a:lnSpc>
                <a:spcPct val="100000"/>
              </a:lnSpc>
            </a:pPr>
            <a:r>
              <a:rPr lang="en-US" altLang="zh-CN" dirty="0" smtClean="0">
                <a:solidFill>
                  <a:srgbClr val="FF0000"/>
                </a:solidFill>
              </a:rPr>
              <a:t>n-</a:t>
            </a:r>
            <a:r>
              <a:rPr lang="zh-CN" altLang="en-US" dirty="0" smtClean="0">
                <a:solidFill>
                  <a:srgbClr val="FF0000"/>
                </a:solidFill>
              </a:rPr>
              <a:t>元组</a:t>
            </a:r>
            <a:r>
              <a:rPr lang="en-US" altLang="zh-CN" dirty="0" smtClean="0"/>
              <a:t>(x</a:t>
            </a:r>
            <a:r>
              <a:rPr lang="en-US" altLang="zh-CN" baseline="-25000" dirty="0" smtClean="0"/>
              <a:t>1</a:t>
            </a:r>
            <a:r>
              <a:rPr lang="en-US" altLang="zh-CN" dirty="0" smtClean="0"/>
              <a:t>,..</a:t>
            </a:r>
            <a:r>
              <a:rPr lang="en-US" altLang="zh-CN" dirty="0"/>
              <a:t>x</a:t>
            </a:r>
            <a:r>
              <a:rPr lang="en-US" altLang="zh-CN" baseline="-25000" dirty="0" smtClean="0"/>
              <a:t>n</a:t>
            </a:r>
            <a:r>
              <a:rPr lang="en-US" altLang="zh-CN" dirty="0" smtClean="0"/>
              <a:t>)</a:t>
            </a:r>
            <a:r>
              <a:rPr lang="zh-CN" altLang="en-US" dirty="0" smtClean="0"/>
              <a:t>，</a:t>
            </a:r>
            <a:r>
              <a:rPr lang="en-US" altLang="zh-CN" dirty="0" smtClean="0"/>
              <a:t>n=4</a:t>
            </a:r>
          </a:p>
          <a:p>
            <a:pPr lvl="1">
              <a:lnSpc>
                <a:spcPct val="100000"/>
              </a:lnSpc>
            </a:pPr>
            <a:r>
              <a:rPr lang="zh-CN" altLang="en-US" dirty="0" smtClean="0"/>
              <a:t>显示约束条件：</a:t>
            </a:r>
            <a:r>
              <a:rPr kumimoji="1" lang="en-US" altLang="zh-CN" dirty="0"/>
              <a:t>x</a:t>
            </a:r>
            <a:r>
              <a:rPr kumimoji="1" lang="en-US" altLang="zh-CN" baseline="-25000" dirty="0" smtClean="0"/>
              <a:t>i </a:t>
            </a:r>
            <a:r>
              <a:rPr lang="en-US" altLang="zh-CN" dirty="0" smtClean="0"/>
              <a:t>=0/1, </a:t>
            </a:r>
            <a:r>
              <a:rPr kumimoji="1" lang="en-US" altLang="zh-CN" dirty="0"/>
              <a:t>1≤</a:t>
            </a:r>
            <a:r>
              <a:rPr kumimoji="1" lang="en-US" altLang="zh-CN" dirty="0" smtClean="0"/>
              <a:t>i≤n</a:t>
            </a:r>
          </a:p>
          <a:p>
            <a:pPr lvl="1">
              <a:lnSpc>
                <a:spcPct val="100000"/>
              </a:lnSpc>
            </a:pPr>
            <a:r>
              <a:rPr lang="zh-CN" altLang="en-US" dirty="0" smtClean="0"/>
              <a:t>隐式约束</a:t>
            </a:r>
            <a:r>
              <a:rPr lang="zh-CN" altLang="en-US" dirty="0"/>
              <a:t>条件</a:t>
            </a:r>
            <a:r>
              <a:rPr lang="zh-CN" altLang="en-US" dirty="0" smtClean="0"/>
              <a:t>：选中的物品不违反</a:t>
            </a:r>
            <a:r>
              <a:rPr lang="en-US" altLang="zh-CN" dirty="0" smtClean="0"/>
              <a:t>M</a:t>
            </a:r>
            <a:r>
              <a:rPr lang="zh-CN" altLang="en-US" dirty="0" smtClean="0"/>
              <a:t>的限制</a:t>
            </a:r>
            <a:endParaRPr lang="en-US" altLang="zh-CN" dirty="0"/>
          </a:p>
          <a:p>
            <a:pPr lvl="1">
              <a:lnSpc>
                <a:spcPct val="100000"/>
              </a:lnSpc>
            </a:pPr>
            <a:r>
              <a:rPr lang="zh-CN" altLang="en-US" dirty="0"/>
              <a:t>目标函数</a:t>
            </a:r>
            <a:r>
              <a:rPr lang="zh-CN" altLang="en-US" dirty="0" smtClean="0"/>
              <a:t>：选中的物品效益和极大化</a:t>
            </a:r>
            <a:endParaRPr lang="zh-CN" altLang="en-US" dirty="0"/>
          </a:p>
          <a:p>
            <a:pPr>
              <a:lnSpc>
                <a:spcPct val="100000"/>
              </a:lnSpc>
            </a:pPr>
            <a:r>
              <a:rPr lang="zh-CN" altLang="en-US" sz="2400" dirty="0"/>
              <a:t>状态空间树</a:t>
            </a:r>
            <a:endParaRPr lang="en-US" altLang="zh-CN" sz="2400" dirty="0"/>
          </a:p>
          <a:p>
            <a:pPr lvl="1">
              <a:lnSpc>
                <a:spcPct val="100000"/>
              </a:lnSpc>
            </a:pPr>
            <a:r>
              <a:rPr kumimoji="1" lang="zh-CN" altLang="en-US" dirty="0"/>
              <a:t>共计</a:t>
            </a:r>
            <a:r>
              <a:rPr kumimoji="1" lang="en-US" altLang="zh-CN" dirty="0"/>
              <a:t>31</a:t>
            </a:r>
            <a:r>
              <a:rPr kumimoji="1" lang="zh-CN" altLang="en-US" dirty="0" smtClean="0"/>
              <a:t>个结点，</a:t>
            </a:r>
            <a:r>
              <a:rPr kumimoji="1" lang="en-US" altLang="zh-CN" dirty="0" smtClean="0"/>
              <a:t>15</a:t>
            </a:r>
            <a:r>
              <a:rPr kumimoji="1" lang="zh-CN" altLang="en-US" dirty="0"/>
              <a:t>个非</a:t>
            </a:r>
            <a:r>
              <a:rPr kumimoji="1" lang="zh-CN" altLang="en-US" dirty="0" smtClean="0"/>
              <a:t>叶结点和</a:t>
            </a:r>
            <a:r>
              <a:rPr kumimoji="1" lang="en-US" altLang="zh-CN" dirty="0"/>
              <a:t>16</a:t>
            </a:r>
            <a:r>
              <a:rPr kumimoji="1" lang="zh-CN" altLang="en-US" dirty="0"/>
              <a:t>个</a:t>
            </a:r>
            <a:r>
              <a:rPr kumimoji="1" lang="zh-CN" altLang="en-US" dirty="0" smtClean="0"/>
              <a:t>叶结点，</a:t>
            </a:r>
            <a:r>
              <a:rPr lang="zh-CN" altLang="en-US" dirty="0" smtClean="0"/>
              <a:t>答案结点在叶结点中</a:t>
            </a:r>
            <a:endParaRPr lang="en-US" altLang="zh-CN" dirty="0"/>
          </a:p>
          <a:p>
            <a:pPr>
              <a:lnSpc>
                <a:spcPct val="100000"/>
              </a:lnSpc>
            </a:pPr>
            <a:r>
              <a:rPr lang="zh-CN" altLang="en-US" sz="2400" dirty="0"/>
              <a:t>将物品按照</a:t>
            </a:r>
            <a:r>
              <a:rPr lang="en-US" altLang="zh-CN" sz="2400" dirty="0">
                <a:solidFill>
                  <a:srgbClr val="FF0000"/>
                </a:solidFill>
              </a:rPr>
              <a:t>p/w</a:t>
            </a:r>
            <a:r>
              <a:rPr lang="zh-CN" altLang="en-US" sz="2400" dirty="0"/>
              <a:t>非增次序</a:t>
            </a:r>
            <a:r>
              <a:rPr lang="zh-CN" altLang="en-US" sz="2400" dirty="0" smtClean="0"/>
              <a:t>排列，利用贪心法探查</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54</a:t>
            </a:fld>
            <a:endParaRPr lang="en-US" altLang="zh-CN"/>
          </a:p>
        </p:txBody>
      </p:sp>
      <p:sp>
        <p:nvSpPr>
          <p:cNvPr id="5" name="矩形 4"/>
          <p:cNvSpPr/>
          <p:nvPr/>
        </p:nvSpPr>
        <p:spPr>
          <a:xfrm>
            <a:off x="836902" y="5661248"/>
            <a:ext cx="10153128" cy="461665"/>
          </a:xfrm>
          <a:prstGeom prst="rect">
            <a:avLst/>
          </a:prstGeom>
        </p:spPr>
        <p:txBody>
          <a:bodyPr wrap="square">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思考：怎样构造成本</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估计函数</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ĉ</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和</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成本下界</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函数</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u</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满足</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u(X)≤</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c(X</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)≤ĉ(X</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3516117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5795" y="139898"/>
            <a:ext cx="8661199" cy="1142008"/>
          </a:xfrm>
        </p:spPr>
        <p:txBody>
          <a:bodyPr/>
          <a:lstStyle/>
          <a:p>
            <a:r>
              <a:rPr lang="zh-CN" altLang="en-US" dirty="0"/>
              <a:t>分析</a:t>
            </a:r>
            <a:r>
              <a:rPr lang="zh-CN" altLang="en-US" dirty="0" smtClean="0"/>
              <a:t>贪心解</a:t>
            </a:r>
            <a:endParaRPr lang="zh-CN" altLang="en-US" dirty="0"/>
          </a:p>
        </p:txBody>
      </p:sp>
      <p:sp>
        <p:nvSpPr>
          <p:cNvPr id="3" name="内容占位符 2"/>
          <p:cNvSpPr>
            <a:spLocks noGrp="1"/>
          </p:cNvSpPr>
          <p:nvPr>
            <p:ph idx="1"/>
          </p:nvPr>
        </p:nvSpPr>
        <p:spPr>
          <a:xfrm>
            <a:off x="782839" y="1253289"/>
            <a:ext cx="7672825" cy="4292813"/>
          </a:xfrm>
        </p:spPr>
        <p:txBody>
          <a:bodyPr>
            <a:normAutofit/>
          </a:bodyPr>
          <a:lstStyle/>
          <a:p>
            <a:r>
              <a:rPr lang="en-US" altLang="zh-CN" sz="2400" dirty="0" smtClean="0"/>
              <a:t>X</a:t>
            </a:r>
            <a:r>
              <a:rPr lang="zh-CN" altLang="en-US" sz="2400" dirty="0"/>
              <a:t>表示路径</a:t>
            </a:r>
            <a:r>
              <a:rPr lang="en-US" altLang="zh-CN" sz="2400" dirty="0"/>
              <a:t>x</a:t>
            </a:r>
            <a:r>
              <a:rPr lang="en-US" altLang="zh-CN" sz="2400" baseline="-25000" dirty="0"/>
              <a:t>1</a:t>
            </a:r>
            <a:r>
              <a:rPr lang="en-US" altLang="zh-CN" sz="2400" dirty="0"/>
              <a:t>,…</a:t>
            </a:r>
            <a:r>
              <a:rPr lang="en-US" altLang="zh-CN" sz="2400" dirty="0" err="1"/>
              <a:t>x</a:t>
            </a:r>
            <a:r>
              <a:rPr lang="en-US" altLang="zh-CN" sz="2400" baseline="-25000" dirty="0" err="1"/>
              <a:t>k</a:t>
            </a:r>
            <a:r>
              <a:rPr lang="zh-CN" altLang="en-US" sz="2400" dirty="0"/>
              <a:t>到达的结点</a:t>
            </a:r>
            <a:r>
              <a:rPr lang="zh-CN" altLang="en-US" sz="2400" dirty="0" smtClean="0"/>
              <a:t>，</a:t>
            </a:r>
            <a:r>
              <a:rPr lang="en-US" altLang="zh-CN" sz="2400" dirty="0" smtClean="0"/>
              <a:t>p= </a:t>
            </a:r>
            <a:r>
              <a:rPr kumimoji="1" lang="zh-CN" altLang="en-US" sz="2400" dirty="0" smtClean="0"/>
              <a:t>∑</a:t>
            </a:r>
            <a:r>
              <a:rPr kumimoji="1" lang="en-US" altLang="zh-CN" sz="2400" dirty="0" err="1" smtClean="0"/>
              <a:t>p</a:t>
            </a:r>
            <a:r>
              <a:rPr kumimoji="1" lang="en-US" altLang="zh-CN" sz="2400" baseline="-25000" dirty="0" err="1" smtClean="0"/>
              <a:t>i</a:t>
            </a:r>
            <a:r>
              <a:rPr kumimoji="1" lang="en-US" altLang="zh-CN" sz="2400" dirty="0" err="1" smtClean="0"/>
              <a:t>x</a:t>
            </a:r>
            <a:r>
              <a:rPr kumimoji="1" lang="en-US" altLang="zh-CN" sz="2400" baseline="-25000" dirty="0" err="1" smtClean="0"/>
              <a:t>i</a:t>
            </a:r>
            <a:endParaRPr kumimoji="1" lang="en-US" altLang="zh-CN" sz="2400" baseline="-25000" dirty="0" smtClean="0"/>
          </a:p>
          <a:p>
            <a:r>
              <a:rPr lang="zh-CN" altLang="en-US" sz="2400" dirty="0" smtClean="0"/>
              <a:t>求子问题</a:t>
            </a:r>
            <a:r>
              <a:rPr lang="en-US" altLang="zh-CN" sz="2400" dirty="0" smtClean="0"/>
              <a:t>X</a:t>
            </a:r>
            <a:r>
              <a:rPr lang="zh-CN" altLang="en-US" sz="2400" dirty="0" smtClean="0"/>
              <a:t>的贪心解：</a:t>
            </a:r>
            <a:endParaRPr lang="en-US" altLang="zh-CN" sz="2400" dirty="0" smtClean="0"/>
          </a:p>
          <a:p>
            <a:pPr lvl="1"/>
            <a:r>
              <a:rPr lang="zh-CN" altLang="en-US" dirty="0" smtClean="0"/>
              <a:t>已知物品</a:t>
            </a:r>
            <a:r>
              <a:rPr lang="zh-CN" altLang="en-US" dirty="0"/>
              <a:t>按照</a:t>
            </a:r>
            <a:r>
              <a:rPr lang="en-US" altLang="zh-CN" dirty="0"/>
              <a:t>p/w</a:t>
            </a:r>
            <a:r>
              <a:rPr lang="zh-CN" altLang="en-US" dirty="0"/>
              <a:t>非增次序</a:t>
            </a:r>
            <a:r>
              <a:rPr lang="zh-CN" altLang="en-US" dirty="0" smtClean="0"/>
              <a:t>排列，</a:t>
            </a:r>
            <a:r>
              <a:rPr lang="zh-CN" altLang="en-US" dirty="0"/>
              <a:t>基于</a:t>
            </a:r>
            <a:r>
              <a:rPr lang="zh-CN" altLang="en-US" dirty="0" smtClean="0"/>
              <a:t>约束条件</a:t>
            </a:r>
            <a:r>
              <a:rPr lang="en-US" altLang="zh-CN" dirty="0" smtClean="0"/>
              <a:t>M-</a:t>
            </a:r>
            <a:r>
              <a:rPr kumimoji="1" lang="zh-CN" altLang="en-US" dirty="0"/>
              <a:t>∑</a:t>
            </a:r>
            <a:r>
              <a:rPr kumimoji="1" lang="en-US" altLang="zh-CN" dirty="0" err="1" smtClean="0"/>
              <a:t>w</a:t>
            </a:r>
            <a:r>
              <a:rPr kumimoji="1" lang="en-US" altLang="zh-CN" baseline="-25000" dirty="0" err="1" smtClean="0"/>
              <a:t>i</a:t>
            </a:r>
            <a:r>
              <a:rPr kumimoji="1" lang="en-US" altLang="zh-CN" dirty="0" err="1" smtClean="0"/>
              <a:t>x</a:t>
            </a:r>
            <a:r>
              <a:rPr kumimoji="1" lang="en-US" altLang="zh-CN" baseline="-25000" dirty="0" err="1" smtClean="0"/>
              <a:t>i</a:t>
            </a:r>
            <a:r>
              <a:rPr lang="zh-CN" altLang="en-US" dirty="0" smtClean="0"/>
              <a:t>，求物品</a:t>
            </a:r>
            <a:r>
              <a:rPr lang="en-US" altLang="zh-CN" dirty="0" smtClean="0"/>
              <a:t>k+1,..n</a:t>
            </a:r>
            <a:r>
              <a:rPr lang="zh-CN" altLang="en-US" dirty="0" smtClean="0"/>
              <a:t>的贪心解</a:t>
            </a:r>
            <a:endParaRPr lang="en-US" altLang="zh-CN" dirty="0" smtClean="0"/>
          </a:p>
          <a:p>
            <a:r>
              <a:rPr lang="zh-CN" altLang="en-US" sz="2400" dirty="0" smtClean="0"/>
              <a:t>设</a:t>
            </a:r>
            <a:r>
              <a:rPr lang="en-US" altLang="zh-CN" sz="2400" dirty="0" smtClean="0"/>
              <a:t>j</a:t>
            </a:r>
            <a:r>
              <a:rPr lang="zh-CN" altLang="en-US" sz="2400" dirty="0" smtClean="0"/>
              <a:t>是贪心解向量</a:t>
            </a:r>
            <a:r>
              <a:rPr lang="en-US" altLang="zh-CN" sz="2400" dirty="0" smtClean="0"/>
              <a:t>x</a:t>
            </a:r>
            <a:r>
              <a:rPr lang="en-US" altLang="zh-CN" sz="2400" baseline="-25000" dirty="0" smtClean="0"/>
              <a:t>k+1</a:t>
            </a:r>
            <a:r>
              <a:rPr lang="en-US" altLang="zh-CN" sz="2400" dirty="0" smtClean="0"/>
              <a:t>…</a:t>
            </a:r>
            <a:r>
              <a:rPr lang="en-US" altLang="zh-CN" sz="2400" dirty="0" err="1" smtClean="0"/>
              <a:t>x</a:t>
            </a:r>
            <a:r>
              <a:rPr lang="en-US" altLang="zh-CN" sz="2400" baseline="-25000" dirty="0" err="1" smtClean="0"/>
              <a:t>n</a:t>
            </a:r>
            <a:r>
              <a:rPr lang="zh-CN" altLang="en-US" sz="2400" dirty="0" smtClean="0"/>
              <a:t>中第一个</a:t>
            </a:r>
            <a:r>
              <a:rPr lang="zh-CN" altLang="en-US" sz="2400" dirty="0"/>
              <a:t>取值</a:t>
            </a:r>
            <a:r>
              <a:rPr lang="zh-CN" altLang="en-US" sz="2400" dirty="0" smtClean="0"/>
              <a:t>非</a:t>
            </a:r>
            <a:r>
              <a:rPr lang="en-US" altLang="zh-CN" sz="2400" dirty="0" smtClean="0"/>
              <a:t>1</a:t>
            </a:r>
            <a:r>
              <a:rPr lang="zh-CN" altLang="en-US" sz="2400" dirty="0" smtClean="0"/>
              <a:t>的位置下标</a:t>
            </a:r>
            <a:endParaRPr lang="en-US" altLang="zh-CN" sz="2400" dirty="0" smtClean="0"/>
          </a:p>
          <a:p>
            <a:pPr lvl="1">
              <a:spcBef>
                <a:spcPts val="0"/>
              </a:spcBef>
            </a:pPr>
            <a:r>
              <a:rPr lang="zh-CN" altLang="en-US" dirty="0" smtClean="0"/>
              <a:t>设</a:t>
            </a:r>
            <a:r>
              <a:rPr lang="en-US" altLang="zh-CN" dirty="0" err="1" smtClean="0"/>
              <a:t>x</a:t>
            </a:r>
            <a:r>
              <a:rPr lang="en-US" altLang="zh-CN" baseline="-25000" dirty="0" err="1" smtClean="0"/>
              <a:t>j</a:t>
            </a:r>
            <a:r>
              <a:rPr lang="en-US" altLang="zh-CN" baseline="-25000" dirty="0" smtClean="0"/>
              <a:t> </a:t>
            </a:r>
            <a:r>
              <a:rPr lang="en-US" altLang="zh-CN" dirty="0" smtClean="0"/>
              <a:t>=</a:t>
            </a:r>
            <a:r>
              <a:rPr lang="el-GR" altLang="zh-CN" dirty="0" smtClean="0"/>
              <a:t>Δ</a:t>
            </a:r>
            <a:r>
              <a:rPr lang="zh-CN" altLang="en-US" dirty="0" smtClean="0"/>
              <a:t>，</a:t>
            </a:r>
            <a:r>
              <a:rPr lang="en-US" altLang="zh-CN" dirty="0" smtClean="0"/>
              <a:t>0≤</a:t>
            </a:r>
            <a:r>
              <a:rPr lang="el-GR" altLang="zh-CN" dirty="0" smtClean="0"/>
              <a:t>Δ</a:t>
            </a:r>
            <a:r>
              <a:rPr lang="en-US" altLang="zh-CN" dirty="0" smtClean="0"/>
              <a:t>&lt;1</a:t>
            </a:r>
          </a:p>
          <a:p>
            <a:pPr lvl="1">
              <a:spcBef>
                <a:spcPts val="0"/>
              </a:spcBef>
            </a:pPr>
            <a:r>
              <a:rPr lang="en-US" altLang="zh-CN" dirty="0" err="1" smtClean="0"/>
              <a:t>j</a:t>
            </a:r>
            <a:r>
              <a:rPr kumimoji="1" lang="en-US" altLang="zh-CN" dirty="0" err="1" smtClean="0"/>
              <a:t>≤n</a:t>
            </a:r>
            <a:r>
              <a:rPr kumimoji="1" lang="zh-CN" altLang="en-US" dirty="0" smtClean="0"/>
              <a:t>时，</a:t>
            </a:r>
            <a:r>
              <a:rPr lang="zh-CN" altLang="en-US" dirty="0" smtClean="0"/>
              <a:t>令</a:t>
            </a:r>
            <a:r>
              <a:rPr lang="en-US" altLang="zh-CN" dirty="0" smtClean="0"/>
              <a:t>pp= </a:t>
            </a:r>
            <a:r>
              <a:rPr kumimoji="1" lang="zh-CN" altLang="en-US" dirty="0" smtClean="0"/>
              <a:t>∑</a:t>
            </a:r>
            <a:r>
              <a:rPr kumimoji="1" lang="en-US" altLang="zh-CN" dirty="0" smtClean="0"/>
              <a:t>p</a:t>
            </a:r>
            <a:r>
              <a:rPr kumimoji="1" lang="en-US" altLang="zh-CN" baseline="-25000" dirty="0" smtClean="0"/>
              <a:t>i</a:t>
            </a:r>
            <a:r>
              <a:rPr lang="zh-CN" altLang="en-US" dirty="0" smtClean="0"/>
              <a:t>，贪心解</a:t>
            </a:r>
            <a:r>
              <a:rPr lang="en-US" altLang="zh-CN" dirty="0" smtClean="0"/>
              <a:t>=pp+</a:t>
            </a:r>
            <a:r>
              <a:rPr lang="el-GR" altLang="zh-CN" dirty="0" smtClean="0"/>
              <a:t>Δ</a:t>
            </a:r>
            <a:r>
              <a:rPr kumimoji="1" lang="en-US" altLang="zh-CN" dirty="0" err="1" smtClean="0"/>
              <a:t>p</a:t>
            </a:r>
            <a:r>
              <a:rPr kumimoji="1" lang="en-US" altLang="zh-CN" baseline="-25000" dirty="0" err="1" smtClean="0"/>
              <a:t>j</a:t>
            </a:r>
            <a:endParaRPr kumimoji="1" lang="en-US" altLang="zh-CN" baseline="-25000" dirty="0" smtClean="0"/>
          </a:p>
          <a:p>
            <a:pPr lvl="1">
              <a:lnSpc>
                <a:spcPct val="150000"/>
              </a:lnSpc>
            </a:pPr>
            <a:r>
              <a:rPr lang="en-US" altLang="zh-CN" dirty="0" smtClean="0"/>
              <a:t>j=n+1</a:t>
            </a:r>
            <a:r>
              <a:rPr lang="zh-CN" altLang="en-US" dirty="0" smtClean="0"/>
              <a:t>时</a:t>
            </a:r>
            <a:r>
              <a:rPr lang="zh-CN" altLang="en-US" dirty="0"/>
              <a:t>，</a:t>
            </a:r>
            <a:r>
              <a:rPr lang="zh-CN" altLang="en-US" dirty="0" smtClean="0"/>
              <a:t>物品</a:t>
            </a:r>
            <a:r>
              <a:rPr lang="en-US" altLang="zh-CN" dirty="0"/>
              <a:t>k+1,..n</a:t>
            </a:r>
            <a:r>
              <a:rPr lang="zh-CN" altLang="en-US" dirty="0" smtClean="0"/>
              <a:t>全部选中，</a:t>
            </a:r>
            <a:r>
              <a:rPr lang="el-GR" altLang="zh-CN" dirty="0" smtClean="0"/>
              <a:t>Δ</a:t>
            </a:r>
            <a:r>
              <a:rPr lang="en-US" altLang="zh-CN" dirty="0" smtClean="0"/>
              <a:t>=0</a:t>
            </a:r>
            <a:endParaRPr kumimoji="1" lang="en-US" altLang="zh-CN" baseline="-25000" dirty="0" smtClean="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55</a:t>
            </a:fld>
            <a:endParaRPr lang="en-US" altLang="zh-CN" dirty="0"/>
          </a:p>
        </p:txBody>
      </p:sp>
      <p:sp>
        <p:nvSpPr>
          <p:cNvPr id="13" name="Text Box 6"/>
          <p:cNvSpPr txBox="1">
            <a:spLocks noChangeArrowheads="1"/>
          </p:cNvSpPr>
          <p:nvPr/>
        </p:nvSpPr>
        <p:spPr bwMode="auto">
          <a:xfrm>
            <a:off x="5466924" y="1567601"/>
            <a:ext cx="7200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kumimoji="1" lang="en-US" altLang="zh-CN" sz="1600" b="0" dirty="0">
                <a:cs typeface="Arial" panose="020B0604020202020204" pitchFamily="34" charset="0"/>
              </a:rPr>
              <a:t>1≤i</a:t>
            </a:r>
            <a:r>
              <a:rPr kumimoji="1" lang="en-US" altLang="zh-CN" sz="1600" b="0" dirty="0" smtClean="0">
                <a:cs typeface="Arial" panose="020B0604020202020204" pitchFamily="34" charset="0"/>
              </a:rPr>
              <a:t>≤k</a:t>
            </a:r>
            <a:endParaRPr kumimoji="1" lang="en-US" altLang="zh-CN" sz="1600" b="0" dirty="0">
              <a:cs typeface="Arial" panose="020B0604020202020204" pitchFamily="34" charset="0"/>
            </a:endParaRPr>
          </a:p>
        </p:txBody>
      </p:sp>
      <p:grpSp>
        <p:nvGrpSpPr>
          <p:cNvPr id="71" name="组合 70"/>
          <p:cNvGrpSpPr/>
          <p:nvPr/>
        </p:nvGrpSpPr>
        <p:grpSpPr>
          <a:xfrm>
            <a:off x="8880629" y="1248444"/>
            <a:ext cx="2031279" cy="5200236"/>
            <a:chOff x="7974037" y="1138388"/>
            <a:chExt cx="2031279" cy="5200236"/>
          </a:xfrm>
        </p:grpSpPr>
        <p:sp>
          <p:nvSpPr>
            <p:cNvPr id="7" name="椭圆 6"/>
            <p:cNvSpPr/>
            <p:nvPr/>
          </p:nvSpPr>
          <p:spPr>
            <a:xfrm>
              <a:off x="9129016" y="1138388"/>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椭圆 24"/>
            <p:cNvSpPr/>
            <p:nvPr/>
          </p:nvSpPr>
          <p:spPr>
            <a:xfrm>
              <a:off x="8749735" y="1709194"/>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110649" y="2270330"/>
              <a:ext cx="218256" cy="2132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468747" y="2935568"/>
              <a:ext cx="452368" cy="4342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X</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31" name="椭圆 30"/>
            <p:cNvSpPr/>
            <p:nvPr/>
          </p:nvSpPr>
          <p:spPr>
            <a:xfrm>
              <a:off x="9336360" y="5753216"/>
              <a:ext cx="218256" cy="2132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262627" y="3748269"/>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27783" y="4384992"/>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8830072" y="5015995"/>
              <a:ext cx="218256" cy="21320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7" idx="3"/>
              <a:endCxn id="25" idx="0"/>
            </p:cNvCxnSpPr>
            <p:nvPr/>
          </p:nvCxnSpPr>
          <p:spPr>
            <a:xfrm flipH="1">
              <a:off x="8858863" y="1320370"/>
              <a:ext cx="302116" cy="3888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4"/>
              <a:endCxn id="26" idx="0"/>
            </p:cNvCxnSpPr>
            <p:nvPr/>
          </p:nvCxnSpPr>
          <p:spPr>
            <a:xfrm>
              <a:off x="8858863" y="1922399"/>
              <a:ext cx="360914" cy="3479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27" idx="0"/>
            </p:cNvCxnSpPr>
            <p:nvPr/>
          </p:nvCxnSpPr>
          <p:spPr>
            <a:xfrm>
              <a:off x="9254333" y="2477876"/>
              <a:ext cx="440598" cy="4576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8998457" y="1651063"/>
              <a:ext cx="492443"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50" name="矩形 49"/>
            <p:cNvSpPr/>
            <p:nvPr/>
          </p:nvSpPr>
          <p:spPr>
            <a:xfrm>
              <a:off x="9011960" y="1279884"/>
              <a:ext cx="452368"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1</a:t>
              </a:r>
              <a:endParaRPr lang="zh-CN" altLang="en-US" sz="2400" dirty="0">
                <a:latin typeface="Arial" panose="020B0604020202020204" pitchFamily="34" charset="0"/>
                <a:cs typeface="Arial" panose="020B0604020202020204" pitchFamily="34" charset="0"/>
              </a:endParaRPr>
            </a:p>
          </p:txBody>
        </p:sp>
        <p:sp>
          <p:nvSpPr>
            <p:cNvPr id="51" name="矩形 50"/>
            <p:cNvSpPr/>
            <p:nvPr/>
          </p:nvSpPr>
          <p:spPr>
            <a:xfrm>
              <a:off x="9024106" y="2451970"/>
              <a:ext cx="441146" cy="461665"/>
            </a:xfrm>
            <a:prstGeom prst="rect">
              <a:avLst/>
            </a:prstGeom>
          </p:spPr>
          <p:txBody>
            <a:bodyPr wrap="none">
              <a:spAutoFit/>
            </a:bodyPr>
            <a:lstStyle/>
            <a:p>
              <a:r>
                <a:rPr lang="en-US" altLang="zh-CN" sz="2400" dirty="0" err="1">
                  <a:latin typeface="Arial" panose="020B0604020202020204" pitchFamily="34" charset="0"/>
                  <a:cs typeface="Arial" panose="020B0604020202020204" pitchFamily="34" charset="0"/>
                </a:rPr>
                <a:t>x</a:t>
              </a:r>
              <a:r>
                <a:rPr lang="en-US" altLang="zh-CN" sz="2400" baseline="-25000" dirty="0" err="1">
                  <a:latin typeface="Arial" panose="020B0604020202020204" pitchFamily="34" charset="0"/>
                  <a:cs typeface="Arial" panose="020B0604020202020204" pitchFamily="34" charset="0"/>
                </a:rPr>
                <a:t>k</a:t>
              </a:r>
              <a:endParaRPr lang="zh-CN" altLang="en-US" sz="2400" dirty="0">
                <a:latin typeface="Arial" panose="020B0604020202020204" pitchFamily="34" charset="0"/>
                <a:cs typeface="Arial" panose="020B0604020202020204" pitchFamily="34" charset="0"/>
              </a:endParaRPr>
            </a:p>
          </p:txBody>
        </p:sp>
        <p:cxnSp>
          <p:nvCxnSpPr>
            <p:cNvPr id="55" name="直接箭头连接符 54"/>
            <p:cNvCxnSpPr>
              <a:stCxn id="27" idx="4"/>
            </p:cNvCxnSpPr>
            <p:nvPr/>
          </p:nvCxnSpPr>
          <p:spPr>
            <a:xfrm flipH="1">
              <a:off x="9407663" y="3369790"/>
              <a:ext cx="287268" cy="4035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33" idx="4"/>
              <a:endCxn id="34" idx="0"/>
            </p:cNvCxnSpPr>
            <p:nvPr/>
          </p:nvCxnSpPr>
          <p:spPr>
            <a:xfrm flipH="1">
              <a:off x="9136911" y="3961474"/>
              <a:ext cx="234844" cy="4235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4" idx="4"/>
              <a:endCxn id="35" idx="0"/>
            </p:cNvCxnSpPr>
            <p:nvPr/>
          </p:nvCxnSpPr>
          <p:spPr>
            <a:xfrm flipH="1">
              <a:off x="8939200" y="4598197"/>
              <a:ext cx="197711" cy="4177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8316888" y="3314060"/>
              <a:ext cx="1083951" cy="461665"/>
            </a:xfrm>
            <a:prstGeom prst="rect">
              <a:avLst/>
            </a:prstGeom>
          </p:spPr>
          <p:txBody>
            <a:bodyPr wrap="none">
              <a:spAutoFit/>
            </a:bodyPr>
            <a:lstStyle/>
            <a:p>
              <a:r>
                <a:rPr lang="en-US" altLang="zh-CN" sz="2400" dirty="0">
                  <a:solidFill>
                    <a:srgbClr val="FF0000"/>
                  </a:solidFill>
                  <a:latin typeface="Arial" panose="020B0604020202020204" pitchFamily="34" charset="0"/>
                  <a:cs typeface="Arial" panose="020B0604020202020204" pitchFamily="34" charset="0"/>
                </a:rPr>
                <a:t>x</a:t>
              </a:r>
              <a:r>
                <a:rPr lang="en-US" altLang="zh-CN" sz="2400" baseline="-25000" dirty="0">
                  <a:solidFill>
                    <a:srgbClr val="FF0000"/>
                  </a:solidFill>
                  <a:latin typeface="Arial" panose="020B0604020202020204" pitchFamily="34" charset="0"/>
                  <a:cs typeface="Arial" panose="020B0604020202020204" pitchFamily="34" charset="0"/>
                </a:rPr>
                <a:t>k+1 </a:t>
              </a:r>
              <a:r>
                <a:rPr lang="en-US" altLang="zh-CN" sz="2400" dirty="0" smtClean="0">
                  <a:solidFill>
                    <a:srgbClr val="FF0000"/>
                  </a:solidFill>
                  <a:latin typeface="Arial" panose="020B0604020202020204" pitchFamily="34" charset="0"/>
                  <a:cs typeface="Arial" panose="020B0604020202020204" pitchFamily="34" charset="0"/>
                </a:rPr>
                <a:t>=1</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4" name="矩形 63"/>
            <p:cNvSpPr/>
            <p:nvPr/>
          </p:nvSpPr>
          <p:spPr>
            <a:xfrm>
              <a:off x="7974037" y="4437755"/>
              <a:ext cx="974947"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x</a:t>
              </a:r>
              <a:r>
                <a:rPr lang="en-US" altLang="zh-CN" sz="2400" baseline="-25000" dirty="0" smtClean="0">
                  <a:solidFill>
                    <a:srgbClr val="FF0000"/>
                  </a:solidFill>
                  <a:latin typeface="Arial" panose="020B0604020202020204" pitchFamily="34" charset="0"/>
                  <a:cs typeface="Arial" panose="020B0604020202020204" pitchFamily="34" charset="0"/>
                </a:rPr>
                <a:t>j-1 </a:t>
              </a:r>
              <a:r>
                <a:rPr lang="en-US" altLang="zh-CN" sz="2400" dirty="0" smtClean="0">
                  <a:solidFill>
                    <a:srgbClr val="FF0000"/>
                  </a:solidFill>
                  <a:latin typeface="Arial" panose="020B0604020202020204" pitchFamily="34" charset="0"/>
                  <a:cs typeface="Arial" panose="020B0604020202020204" pitchFamily="34" charset="0"/>
                </a:rPr>
                <a:t>=1</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65" name="矩形 64"/>
            <p:cNvSpPr/>
            <p:nvPr/>
          </p:nvSpPr>
          <p:spPr>
            <a:xfrm>
              <a:off x="8618206" y="3756215"/>
              <a:ext cx="492443" cy="461665"/>
            </a:xfrm>
            <a:prstGeom prst="rect">
              <a:avLst/>
            </a:prstGeom>
          </p:spPr>
          <p:txBody>
            <a:bodyPr wrap="none">
              <a:spAutoFit/>
            </a:bodyPr>
            <a:lstStyle/>
            <a:p>
              <a:r>
                <a:rPr lang="en-US" altLang="zh-CN" sz="2400" dirty="0" smtClean="0">
                  <a:solidFill>
                    <a:srgbClr val="FF0000"/>
                  </a:solidFill>
                  <a:latin typeface="Arial" panose="020B0604020202020204" pitchFamily="34" charset="0"/>
                  <a:cs typeface="Arial" panose="020B0604020202020204" pitchFamily="34" charset="0"/>
                </a:rPr>
                <a:t>…</a:t>
              </a:r>
              <a:endParaRPr lang="zh-CN" altLang="en-US" sz="2400" dirty="0">
                <a:solidFill>
                  <a:srgbClr val="FF0000"/>
                </a:solidFill>
                <a:latin typeface="Arial" panose="020B0604020202020204" pitchFamily="34" charset="0"/>
                <a:cs typeface="Arial" panose="020B0604020202020204" pitchFamily="34" charset="0"/>
              </a:endParaRPr>
            </a:p>
          </p:txBody>
        </p:sp>
        <p:cxnSp>
          <p:nvCxnSpPr>
            <p:cNvPr id="66" name="直接箭头连接符 65"/>
            <p:cNvCxnSpPr>
              <a:stCxn id="35" idx="4"/>
              <a:endCxn id="31" idx="1"/>
            </p:cNvCxnSpPr>
            <p:nvPr/>
          </p:nvCxnSpPr>
          <p:spPr>
            <a:xfrm>
              <a:off x="8939200" y="5229200"/>
              <a:ext cx="429123" cy="5552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9212678" y="5876959"/>
              <a:ext cx="492443"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70" name="矩形 69"/>
            <p:cNvSpPr/>
            <p:nvPr/>
          </p:nvSpPr>
          <p:spPr>
            <a:xfrm>
              <a:off x="9213111" y="5153436"/>
              <a:ext cx="792205" cy="461665"/>
            </a:xfrm>
            <a:prstGeom prst="rect">
              <a:avLst/>
            </a:prstGeom>
          </p:spPr>
          <p:txBody>
            <a:bodyPr wrap="none">
              <a:spAutoFit/>
            </a:bodyPr>
            <a:lstStyle/>
            <a:p>
              <a:r>
                <a:rPr lang="en-US" altLang="zh-CN" sz="2400" dirty="0" err="1" smtClean="0">
                  <a:latin typeface="Arial" panose="020B0604020202020204" pitchFamily="34" charset="0"/>
                  <a:cs typeface="Arial" panose="020B0604020202020204" pitchFamily="34" charset="0"/>
                </a:rPr>
                <a:t>x</a:t>
              </a:r>
              <a:r>
                <a:rPr lang="en-US" altLang="zh-CN" sz="2400" baseline="-25000" dirty="0" err="1" smtClean="0">
                  <a:latin typeface="Arial" panose="020B0604020202020204" pitchFamily="34" charset="0"/>
                  <a:cs typeface="Arial" panose="020B0604020202020204" pitchFamily="34" charset="0"/>
                </a:rPr>
                <a:t>j</a:t>
              </a:r>
              <a:r>
                <a:rPr lang="en-US" altLang="zh-CN" sz="2400" baseline="-250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=0</a:t>
              </a:r>
              <a:endParaRPr lang="zh-CN" altLang="en-US" sz="2400" dirty="0">
                <a:latin typeface="Arial" panose="020B0604020202020204" pitchFamily="34" charset="0"/>
                <a:cs typeface="Arial" panose="020B0604020202020204" pitchFamily="34" charset="0"/>
              </a:endParaRPr>
            </a:p>
          </p:txBody>
        </p:sp>
      </p:grpSp>
      <p:sp>
        <p:nvSpPr>
          <p:cNvPr id="74" name="Text Box 6"/>
          <p:cNvSpPr txBox="1">
            <a:spLocks noChangeArrowheads="1"/>
          </p:cNvSpPr>
          <p:nvPr/>
        </p:nvSpPr>
        <p:spPr bwMode="auto">
          <a:xfrm>
            <a:off x="1362468" y="2984231"/>
            <a:ext cx="7200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kumimoji="1" lang="en-US" altLang="zh-CN" sz="1600" b="0" dirty="0">
                <a:cs typeface="Arial" panose="020B0604020202020204" pitchFamily="34" charset="0"/>
              </a:rPr>
              <a:t>1≤i</a:t>
            </a:r>
            <a:r>
              <a:rPr kumimoji="1" lang="en-US" altLang="zh-CN" sz="1600" b="0" dirty="0" smtClean="0">
                <a:cs typeface="Arial" panose="020B0604020202020204" pitchFamily="34" charset="0"/>
              </a:rPr>
              <a:t>≤k</a:t>
            </a:r>
            <a:endParaRPr kumimoji="1" lang="en-US" altLang="zh-CN" sz="1600" b="0" dirty="0">
              <a:cs typeface="Arial" panose="020B0604020202020204" pitchFamily="34" charset="0"/>
            </a:endParaRPr>
          </a:p>
        </p:txBody>
      </p:sp>
      <p:sp>
        <p:nvSpPr>
          <p:cNvPr id="75" name="矩形 74"/>
          <p:cNvSpPr/>
          <p:nvPr/>
        </p:nvSpPr>
        <p:spPr>
          <a:xfrm>
            <a:off x="7508129" y="5376523"/>
            <a:ext cx="2625295" cy="461665"/>
          </a:xfrm>
          <a:prstGeom prst="rect">
            <a:avLst/>
          </a:prstGeom>
        </p:spPr>
        <p:txBody>
          <a:bodyPr wrap="square">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贪心值：</a:t>
            </a:r>
            <a:r>
              <a:rPr lang="en-US" altLang="zh-CN" sz="24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j</a:t>
            </a:r>
            <a:r>
              <a:rPr lang="en-US" altLang="zh-CN" sz="24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l-GR"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Δ</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&lt;1</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77" name="Text Box 6"/>
          <p:cNvSpPr txBox="1">
            <a:spLocks noChangeArrowheads="1"/>
          </p:cNvSpPr>
          <p:nvPr/>
        </p:nvSpPr>
        <p:spPr bwMode="auto">
          <a:xfrm>
            <a:off x="3306684" y="4333475"/>
            <a:ext cx="7200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kumimoji="1" lang="en-US" altLang="zh-CN" sz="1600" b="0" dirty="0" smtClean="0">
                <a:cs typeface="Arial" panose="020B0604020202020204" pitchFamily="34" charset="0"/>
              </a:rPr>
              <a:t>k&lt;</a:t>
            </a:r>
            <a:r>
              <a:rPr kumimoji="1" lang="en-US" altLang="zh-CN" sz="1600" b="0" dirty="0" err="1" smtClean="0">
                <a:cs typeface="Arial" panose="020B0604020202020204" pitchFamily="34" charset="0"/>
              </a:rPr>
              <a:t>i</a:t>
            </a:r>
            <a:r>
              <a:rPr kumimoji="1" lang="en-US" altLang="zh-CN" sz="1600" b="0" dirty="0" smtClean="0">
                <a:cs typeface="Arial" panose="020B0604020202020204" pitchFamily="34" charset="0"/>
              </a:rPr>
              <a:t>&lt;j</a:t>
            </a:r>
            <a:endParaRPr kumimoji="1" lang="en-US" altLang="zh-CN" sz="1600" b="0" dirty="0">
              <a:cs typeface="Arial" panose="020B0604020202020204" pitchFamily="34" charset="0"/>
            </a:endParaRPr>
          </a:p>
        </p:txBody>
      </p:sp>
      <p:sp>
        <p:nvSpPr>
          <p:cNvPr id="36" name="矩形 35"/>
          <p:cNvSpPr/>
          <p:nvPr/>
        </p:nvSpPr>
        <p:spPr>
          <a:xfrm>
            <a:off x="1341006" y="5194731"/>
            <a:ext cx="5989230" cy="646331"/>
          </a:xfrm>
          <a:prstGeom prst="rect">
            <a:avLst/>
          </a:prstGeom>
          <a:solidFill>
            <a:schemeClr val="accent1">
              <a:lumMod val="20000"/>
              <a:lumOff val="80000"/>
            </a:schemeClr>
          </a:solidFill>
          <a:ln w="19050">
            <a:solidFill>
              <a:schemeClr val="accent1">
                <a:lumMod val="20000"/>
                <a:lumOff val="80000"/>
              </a:schemeClr>
            </a:solidFill>
          </a:ln>
        </p:spPr>
        <p:txBody>
          <a:bodyPr wrap="square">
            <a:spAutoFit/>
          </a:bodyPr>
          <a:lstStyle/>
          <a:p>
            <a:pPr>
              <a:lnSpc>
                <a:spcPct val="150000"/>
              </a:lnSpc>
            </a:pPr>
            <a:r>
              <a:rPr lang="zh-CN" altLang="en-US" sz="2400" dirty="0" smtClean="0">
                <a:latin typeface="Arial" panose="020B0604020202020204" pitchFamily="34" charset="0"/>
                <a:ea typeface="幼圆" panose="02010509060101010101" pitchFamily="49" charset="-122"/>
                <a:cs typeface="Arial" panose="020B0604020202020204" pitchFamily="34" charset="0"/>
              </a:rPr>
              <a:t>易知：</a:t>
            </a:r>
            <a:r>
              <a:rPr lang="en-US" altLang="zh-CN" sz="2400" dirty="0">
                <a:latin typeface="Arial" panose="020B0604020202020204" pitchFamily="34" charset="0"/>
                <a:ea typeface="幼圆" panose="02010509060101010101" pitchFamily="49" charset="-122"/>
                <a:cs typeface="Arial" panose="020B0604020202020204" pitchFamily="34" charset="0"/>
              </a:rPr>
              <a:t>pp</a:t>
            </a:r>
            <a:r>
              <a:rPr lang="en-US" altLang="zh-CN" sz="2400" dirty="0" smtClean="0">
                <a:latin typeface="Arial" panose="020B0604020202020204" pitchFamily="34" charset="0"/>
                <a:ea typeface="幼圆" panose="02010509060101010101" pitchFamily="49" charset="-122"/>
                <a:cs typeface="Arial" panose="020B0604020202020204" pitchFamily="34" charset="0"/>
              </a:rPr>
              <a:t>≤0/1</a:t>
            </a:r>
            <a:r>
              <a:rPr lang="zh-CN" altLang="en-US" sz="2400" dirty="0" smtClean="0">
                <a:latin typeface="Arial" panose="020B0604020202020204" pitchFamily="34" charset="0"/>
                <a:ea typeface="幼圆" panose="02010509060101010101" pitchFamily="49" charset="-122"/>
                <a:cs typeface="Arial" panose="020B0604020202020204" pitchFamily="34" charset="0"/>
              </a:rPr>
              <a:t>背包问题</a:t>
            </a:r>
            <a:r>
              <a:rPr lang="en-US" altLang="zh-CN" sz="2400" dirty="0" smtClean="0">
                <a:latin typeface="Arial" panose="020B0604020202020204" pitchFamily="34" charset="0"/>
                <a:ea typeface="幼圆" panose="02010509060101010101" pitchFamily="49" charset="-122"/>
                <a:cs typeface="Arial" panose="020B0604020202020204" pitchFamily="34" charset="0"/>
              </a:rPr>
              <a:t>X</a:t>
            </a:r>
            <a:r>
              <a:rPr lang="zh-CN" altLang="en-US" sz="2400" dirty="0" smtClean="0">
                <a:latin typeface="Arial" panose="020B0604020202020204" pitchFamily="34" charset="0"/>
                <a:ea typeface="幼圆" panose="02010509060101010101" pitchFamily="49" charset="-122"/>
                <a:cs typeface="Arial" panose="020B0604020202020204" pitchFamily="34" charset="0"/>
              </a:rPr>
              <a:t>的最优解</a:t>
            </a:r>
            <a:r>
              <a:rPr lang="en-US" altLang="zh-CN" sz="2400" dirty="0" smtClean="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贪心</a:t>
            </a:r>
            <a:r>
              <a:rPr lang="zh-CN" altLang="en-US" sz="2400" dirty="0" smtClean="0">
                <a:latin typeface="Arial" panose="020B0604020202020204" pitchFamily="34" charset="0"/>
                <a:ea typeface="幼圆" panose="02010509060101010101" pitchFamily="49" charset="-122"/>
                <a:cs typeface="Arial" panose="020B0604020202020204" pitchFamily="34" charset="0"/>
              </a:rPr>
              <a:t>解</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43" name="矩形 42"/>
          <p:cNvSpPr/>
          <p:nvPr/>
        </p:nvSpPr>
        <p:spPr>
          <a:xfrm>
            <a:off x="1275281" y="5913149"/>
            <a:ext cx="6120680" cy="535531"/>
          </a:xfrm>
          <a:prstGeom prst="rect">
            <a:avLst/>
          </a:prstGeom>
          <a:noFill/>
        </p:spPr>
        <p:txBody>
          <a:bodyPr wrap="square">
            <a:spAutoFit/>
          </a:bodyPr>
          <a:lstStyle/>
          <a:p>
            <a:pPr>
              <a:lnSpc>
                <a:spcPct val="12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思考：</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j=n+1</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时，不等式各项数值如何变化</a:t>
            </a:r>
            <a:r>
              <a:rPr kumimoji="1"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87139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56</a:t>
            </a:fld>
            <a:endParaRPr lang="en-US" altLang="zh-CN"/>
          </a:p>
        </p:txBody>
      </p:sp>
      <p:sp>
        <p:nvSpPr>
          <p:cNvPr id="2" name="圆角矩形标注 1"/>
          <p:cNvSpPr/>
          <p:nvPr/>
        </p:nvSpPr>
        <p:spPr>
          <a:xfrm>
            <a:off x="7165121" y="3310282"/>
            <a:ext cx="1008112" cy="431500"/>
          </a:xfrm>
          <a:prstGeom prst="wedgeRoundRectCallout">
            <a:avLst>
              <a:gd name="adj1" fmla="val 35857"/>
              <a:gd name="adj2" fmla="val -8079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结点</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grpSp>
        <p:nvGrpSpPr>
          <p:cNvPr id="3" name="组合 2"/>
          <p:cNvGrpSpPr/>
          <p:nvPr/>
        </p:nvGrpSpPr>
        <p:grpSpPr>
          <a:xfrm>
            <a:off x="6950921" y="1023119"/>
            <a:ext cx="4824536" cy="2147960"/>
            <a:chOff x="6726186" y="1356221"/>
            <a:chExt cx="4824536" cy="2147960"/>
          </a:xfrm>
        </p:grpSpPr>
        <p:sp>
          <p:nvSpPr>
            <p:cNvPr id="6" name="TextBox 3"/>
            <p:cNvSpPr txBox="1">
              <a:spLocks noChangeArrowheads="1"/>
            </p:cNvSpPr>
            <p:nvPr/>
          </p:nvSpPr>
          <p:spPr bwMode="auto">
            <a:xfrm>
              <a:off x="6726186" y="2664655"/>
              <a:ext cx="48245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sz="2400" b="0" dirty="0" smtClean="0">
                  <a:cs typeface="Arial" panose="020B0604020202020204" pitchFamily="34" charset="0"/>
                </a:rPr>
                <a:t>x</a:t>
              </a:r>
              <a:r>
                <a:rPr lang="en-US" altLang="zh-CN" sz="2400" b="0" baseline="-25000" dirty="0" smtClean="0">
                  <a:cs typeface="Arial" panose="020B0604020202020204" pitchFamily="34" charset="0"/>
                </a:rPr>
                <a:t>1</a:t>
              </a:r>
              <a:r>
                <a:rPr lang="en-US" altLang="zh-CN" sz="2400" b="0" dirty="0" smtClean="0">
                  <a:cs typeface="Arial" panose="020B0604020202020204" pitchFamily="34" charset="0"/>
                </a:rPr>
                <a:t>,…</a:t>
              </a:r>
              <a:r>
                <a:rPr lang="en-US" altLang="zh-CN" sz="2400" b="0" dirty="0" err="1" smtClean="0">
                  <a:cs typeface="Arial" panose="020B0604020202020204" pitchFamily="34" charset="0"/>
                </a:rPr>
                <a:t>x</a:t>
              </a:r>
              <a:r>
                <a:rPr lang="en-US" altLang="zh-CN" sz="2400" b="0" baseline="-25000" dirty="0" err="1" smtClean="0">
                  <a:cs typeface="Arial" panose="020B0604020202020204" pitchFamily="34" charset="0"/>
                </a:rPr>
                <a:t>k</a:t>
              </a:r>
              <a:r>
                <a:rPr lang="en-US" altLang="zh-CN" sz="2400" b="0" dirty="0" smtClean="0">
                  <a:cs typeface="Arial" panose="020B0604020202020204" pitchFamily="34" charset="0"/>
                </a:rPr>
                <a:t>, </a:t>
              </a:r>
              <a:r>
                <a:rPr lang="en-US" altLang="zh-CN" sz="2400" b="0" dirty="0">
                  <a:cs typeface="Arial" panose="020B0604020202020204" pitchFamily="34" charset="0"/>
                </a:rPr>
                <a:t>x</a:t>
              </a:r>
              <a:r>
                <a:rPr lang="en-US" altLang="zh-CN" sz="2400" b="0" baseline="-25000" dirty="0">
                  <a:cs typeface="Arial" panose="020B0604020202020204" pitchFamily="34" charset="0"/>
                </a:rPr>
                <a:t>k+1</a:t>
              </a:r>
              <a:r>
                <a:rPr lang="en-US" altLang="zh-CN" sz="2400" b="0" dirty="0" smtClean="0">
                  <a:cs typeface="Arial" panose="020B0604020202020204" pitchFamily="34" charset="0"/>
                </a:rPr>
                <a:t>,…,</a:t>
              </a:r>
              <a:r>
                <a:rPr lang="en-US" altLang="zh-CN" sz="2400" b="0" dirty="0">
                  <a:cs typeface="Arial" panose="020B0604020202020204" pitchFamily="34" charset="0"/>
                </a:rPr>
                <a:t>x</a:t>
              </a:r>
              <a:r>
                <a:rPr lang="en-US" altLang="zh-CN" sz="2400" b="0" baseline="-25000" dirty="0">
                  <a:cs typeface="Arial" panose="020B0604020202020204" pitchFamily="34" charset="0"/>
                </a:rPr>
                <a:t>j-1</a:t>
              </a:r>
              <a:r>
                <a:rPr lang="en-US" altLang="zh-CN" sz="2400" b="0" dirty="0" smtClean="0">
                  <a:cs typeface="Arial" panose="020B0604020202020204" pitchFamily="34" charset="0"/>
                </a:rPr>
                <a:t>, </a:t>
              </a:r>
              <a:r>
                <a:rPr lang="en-US" altLang="zh-CN" sz="2400" b="0" dirty="0" err="1" smtClean="0">
                  <a:cs typeface="Arial" panose="020B0604020202020204" pitchFamily="34" charset="0"/>
                </a:rPr>
                <a:t>x</a:t>
              </a:r>
              <a:r>
                <a:rPr lang="en-US" altLang="zh-CN" sz="2400" b="0" baseline="-25000" dirty="0" err="1" smtClean="0">
                  <a:cs typeface="Arial" panose="020B0604020202020204" pitchFamily="34" charset="0"/>
                </a:rPr>
                <a:t>j</a:t>
              </a:r>
              <a:r>
                <a:rPr lang="en-US" altLang="zh-CN" sz="2400" b="0" dirty="0" smtClean="0">
                  <a:cs typeface="Arial" panose="020B0604020202020204" pitchFamily="34" charset="0"/>
                </a:rPr>
                <a:t>,</a:t>
              </a:r>
              <a:r>
                <a:rPr lang="en-US" altLang="zh-CN" sz="2400" b="0" baseline="-25000" dirty="0" smtClean="0">
                  <a:cs typeface="Arial" panose="020B0604020202020204" pitchFamily="34" charset="0"/>
                </a:rPr>
                <a:t> </a:t>
              </a:r>
              <a:r>
                <a:rPr lang="en-US" altLang="zh-CN" sz="2400" b="0" dirty="0" smtClean="0">
                  <a:cs typeface="Arial" panose="020B0604020202020204" pitchFamily="34" charset="0"/>
                </a:rPr>
                <a:t>x</a:t>
              </a:r>
              <a:r>
                <a:rPr lang="en-US" altLang="zh-CN" sz="2400" b="0" baseline="-25000" dirty="0" smtClean="0">
                  <a:cs typeface="Arial" panose="020B0604020202020204" pitchFamily="34" charset="0"/>
                </a:rPr>
                <a:t>j+1</a:t>
              </a:r>
              <a:r>
                <a:rPr lang="en-US" altLang="zh-CN" sz="2400" b="0" dirty="0" smtClean="0">
                  <a:cs typeface="Arial" panose="020B0604020202020204" pitchFamily="34" charset="0"/>
                </a:rPr>
                <a:t>,……</a:t>
              </a:r>
              <a:r>
                <a:rPr lang="en-US" altLang="zh-CN" sz="2400" b="0" dirty="0" err="1" smtClean="0">
                  <a:cs typeface="Arial" panose="020B0604020202020204" pitchFamily="34" charset="0"/>
                </a:rPr>
                <a:t>x</a:t>
              </a:r>
              <a:r>
                <a:rPr lang="en-US" altLang="zh-CN" sz="2400" b="0" baseline="-25000" dirty="0" err="1" smtClean="0">
                  <a:cs typeface="Arial" panose="020B0604020202020204" pitchFamily="34" charset="0"/>
                </a:rPr>
                <a:t>n</a:t>
              </a:r>
              <a:endParaRPr lang="en-US" altLang="zh-CN" sz="2400" b="0" baseline="-25000" dirty="0" smtClean="0">
                <a:cs typeface="Arial" panose="020B0604020202020204" pitchFamily="34" charset="0"/>
              </a:endParaRPr>
            </a:p>
            <a:p>
              <a:pPr>
                <a:spcBef>
                  <a:spcPct val="0"/>
                </a:spcBef>
                <a:buClrTx/>
                <a:buSzTx/>
                <a:buNone/>
              </a:pPr>
              <a:r>
                <a:rPr lang="en-US" altLang="zh-CN" sz="2400" b="0" dirty="0" smtClean="0">
                  <a:solidFill>
                    <a:srgbClr val="FF0000"/>
                  </a:solidFill>
                  <a:cs typeface="Arial" panose="020B0604020202020204" pitchFamily="34" charset="0"/>
                </a:rPr>
                <a:t>x</a:t>
              </a:r>
              <a:r>
                <a:rPr lang="en-US" altLang="zh-CN" sz="2400" b="0" baseline="-25000" dirty="0" smtClean="0">
                  <a:solidFill>
                    <a:srgbClr val="FF0000"/>
                  </a:solidFill>
                  <a:cs typeface="Arial" panose="020B0604020202020204" pitchFamily="34" charset="0"/>
                </a:rPr>
                <a:t>1</a:t>
              </a:r>
              <a:r>
                <a:rPr lang="en-US" altLang="zh-CN" sz="2400" b="0" dirty="0" smtClean="0">
                  <a:solidFill>
                    <a:srgbClr val="FF0000"/>
                  </a:solidFill>
                  <a:cs typeface="Arial" panose="020B0604020202020204" pitchFamily="34" charset="0"/>
                </a:rPr>
                <a:t>,…</a:t>
              </a:r>
              <a:r>
                <a:rPr lang="en-US" altLang="zh-CN" sz="2400" b="0" dirty="0" err="1" smtClean="0">
                  <a:solidFill>
                    <a:srgbClr val="FF0000"/>
                  </a:solidFill>
                  <a:cs typeface="Arial" panose="020B0604020202020204" pitchFamily="34" charset="0"/>
                </a:rPr>
                <a:t>x</a:t>
              </a:r>
              <a:r>
                <a:rPr lang="en-US" altLang="zh-CN" sz="2400" b="0" baseline="-25000" dirty="0" err="1" smtClean="0">
                  <a:solidFill>
                    <a:srgbClr val="FF0000"/>
                  </a:solidFill>
                  <a:cs typeface="Arial" panose="020B0604020202020204" pitchFamily="34" charset="0"/>
                </a:rPr>
                <a:t>k</a:t>
              </a:r>
              <a:r>
                <a:rPr lang="en-US" altLang="zh-CN" sz="2400" b="0" dirty="0" smtClean="0">
                  <a:solidFill>
                    <a:srgbClr val="FF0000"/>
                  </a:solidFill>
                  <a:cs typeface="Arial" panose="020B0604020202020204" pitchFamily="34" charset="0"/>
                </a:rPr>
                <a:t>,    1, ......,1, </a:t>
              </a:r>
              <a:r>
                <a:rPr lang="el-GR" altLang="zh-CN" sz="2400" b="0" dirty="0" smtClean="0">
                  <a:solidFill>
                    <a:srgbClr val="FF0000"/>
                  </a:solidFill>
                </a:rPr>
                <a:t>Δ</a:t>
              </a:r>
              <a:r>
                <a:rPr lang="en-US" altLang="zh-CN" sz="2400" b="0" dirty="0" smtClean="0">
                  <a:solidFill>
                    <a:srgbClr val="FF0000"/>
                  </a:solidFill>
                  <a:cs typeface="Arial" panose="020B0604020202020204" pitchFamily="34" charset="0"/>
                </a:rPr>
                <a:t>, </a:t>
              </a:r>
              <a:r>
                <a:rPr lang="en-US" altLang="zh-CN" sz="2400" b="0" dirty="0">
                  <a:solidFill>
                    <a:srgbClr val="FF0000"/>
                  </a:solidFill>
                  <a:cs typeface="Arial" panose="020B0604020202020204" pitchFamily="34" charset="0"/>
                </a:rPr>
                <a:t>0, </a:t>
              </a:r>
              <a:r>
                <a:rPr lang="en-US" altLang="zh-CN" sz="2400" b="0" dirty="0" smtClean="0">
                  <a:solidFill>
                    <a:srgbClr val="FF0000"/>
                  </a:solidFill>
                  <a:cs typeface="Arial" panose="020B0604020202020204" pitchFamily="34" charset="0"/>
                </a:rPr>
                <a:t>…...., </a:t>
              </a:r>
              <a:r>
                <a:rPr lang="en-US" altLang="zh-CN" sz="2400" b="0" dirty="0">
                  <a:solidFill>
                    <a:srgbClr val="FF0000"/>
                  </a:solidFill>
                  <a:cs typeface="Arial" panose="020B0604020202020204" pitchFamily="34" charset="0"/>
                </a:rPr>
                <a:t>0 </a:t>
              </a:r>
              <a:endParaRPr lang="zh-CN" altLang="en-US" sz="2400" b="0" dirty="0">
                <a:solidFill>
                  <a:srgbClr val="FF0000"/>
                </a:solidFill>
                <a:cs typeface="Arial" panose="020B0604020202020204" pitchFamily="34" charset="0"/>
              </a:endParaRPr>
            </a:p>
          </p:txBody>
        </p:sp>
        <p:sp>
          <p:nvSpPr>
            <p:cNvPr id="7" name="矩形 6"/>
            <p:cNvSpPr/>
            <p:nvPr/>
          </p:nvSpPr>
          <p:spPr>
            <a:xfrm>
              <a:off x="6752988" y="2788328"/>
              <a:ext cx="1091313" cy="71585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大括号 8"/>
            <p:cNvSpPr/>
            <p:nvPr/>
          </p:nvSpPr>
          <p:spPr>
            <a:xfrm rot="5400000" flipH="1">
              <a:off x="7169987" y="2129622"/>
              <a:ext cx="217495" cy="969243"/>
            </a:xfrm>
            <a:prstGeom prst="rightBrace">
              <a:avLst>
                <a:gd name="adj1" fmla="val 47025"/>
                <a:gd name="adj2" fmla="val 7993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rot="5400000" flipH="1">
              <a:off x="8457141" y="1967564"/>
              <a:ext cx="206582" cy="1282444"/>
            </a:xfrm>
            <a:prstGeom prst="rightBrace">
              <a:avLst>
                <a:gd name="adj1" fmla="val 47025"/>
                <a:gd name="adj2" fmla="val 7035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p:cNvSpPr/>
            <p:nvPr/>
          </p:nvSpPr>
          <p:spPr>
            <a:xfrm rot="16200000" flipV="1">
              <a:off x="8547954" y="1145518"/>
              <a:ext cx="251343" cy="1596079"/>
            </a:xfrm>
            <a:prstGeom prst="rightBrace">
              <a:avLst>
                <a:gd name="adj1" fmla="val 47025"/>
                <a:gd name="adj2" fmla="val 74022"/>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6824679" y="2004293"/>
              <a:ext cx="356188"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p</a:t>
              </a:r>
              <a:endParaRPr kumimoji="1" lang="en-US" altLang="zh-CN" sz="2400" baseline="-25000" dirty="0">
                <a:latin typeface="Arial" panose="020B0604020202020204" pitchFamily="34" charset="0"/>
                <a:cs typeface="Arial" panose="020B0604020202020204" pitchFamily="34" charset="0"/>
              </a:endParaRPr>
            </a:p>
          </p:txBody>
        </p:sp>
        <p:sp>
          <p:nvSpPr>
            <p:cNvPr id="32" name="矩形 31"/>
            <p:cNvSpPr/>
            <p:nvPr/>
          </p:nvSpPr>
          <p:spPr>
            <a:xfrm>
              <a:off x="8079354" y="2004293"/>
              <a:ext cx="52770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pp</a:t>
              </a:r>
              <a:endParaRPr kumimoji="1" lang="en-US" altLang="zh-CN" sz="2400" baseline="-25000" dirty="0">
                <a:latin typeface="Arial" panose="020B0604020202020204" pitchFamily="34" charset="0"/>
                <a:cs typeface="Arial" panose="020B0604020202020204" pitchFamily="34" charset="0"/>
              </a:endParaRPr>
            </a:p>
          </p:txBody>
        </p:sp>
        <p:sp>
          <p:nvSpPr>
            <p:cNvPr id="27" name="矩形 26"/>
            <p:cNvSpPr/>
            <p:nvPr/>
          </p:nvSpPr>
          <p:spPr>
            <a:xfrm>
              <a:off x="7748908" y="1356221"/>
              <a:ext cx="1340641" cy="461665"/>
            </a:xfrm>
            <a:prstGeom prst="rect">
              <a:avLst/>
            </a:prstGeom>
          </p:spPr>
          <p:txBody>
            <a:bodyPr wrap="square">
              <a:spAutoFit/>
            </a:bodyPr>
            <a:lstStyle/>
            <a:p>
              <a:r>
                <a:rPr lang="zh-CN" altLang="en-US" sz="2400" dirty="0">
                  <a:latin typeface="Arial" panose="020B0604020202020204" pitchFamily="34" charset="0"/>
                  <a:ea typeface="幼圆" panose="02010509060101010101" pitchFamily="49" charset="-122"/>
                  <a:cs typeface="Arial" panose="020B0604020202020204" pitchFamily="34" charset="0"/>
                </a:rPr>
                <a:t>贪心</a:t>
              </a:r>
              <a:r>
                <a:rPr lang="zh-CN" altLang="en-US" sz="2400" dirty="0" smtClean="0">
                  <a:latin typeface="Arial" panose="020B0604020202020204" pitchFamily="34" charset="0"/>
                  <a:ea typeface="幼圆" panose="02010509060101010101" pitchFamily="49" charset="-122"/>
                  <a:cs typeface="Arial" panose="020B0604020202020204" pitchFamily="34" charset="0"/>
                </a:rPr>
                <a:t>解</a:t>
              </a:r>
              <a:endParaRPr kumimoji="1" lang="en-US" altLang="zh-CN" sz="2400" baseline="-25000" dirty="0">
                <a:latin typeface="Arial" panose="020B0604020202020204" pitchFamily="34" charset="0"/>
                <a:ea typeface="幼圆" panose="02010509060101010101" pitchFamily="49" charset="-122"/>
                <a:cs typeface="Arial" panose="020B0604020202020204" pitchFamily="34" charset="0"/>
              </a:endParaRPr>
            </a:p>
          </p:txBody>
        </p:sp>
      </p:grpSp>
      <p:sp>
        <p:nvSpPr>
          <p:cNvPr id="42" name="标题 1"/>
          <p:cNvSpPr>
            <a:spLocks noGrp="1"/>
          </p:cNvSpPr>
          <p:nvPr>
            <p:ph type="title"/>
          </p:nvPr>
        </p:nvSpPr>
        <p:spPr>
          <a:xfrm>
            <a:off x="529998" y="350171"/>
            <a:ext cx="4098580" cy="1142008"/>
          </a:xfrm>
        </p:spPr>
        <p:txBody>
          <a:bodyPr/>
          <a:lstStyle/>
          <a:p>
            <a:r>
              <a:rPr lang="en-US" altLang="zh-CN" dirty="0"/>
              <a:t>ĉ</a:t>
            </a:r>
            <a:r>
              <a:rPr lang="zh-CN" altLang="en-US" dirty="0"/>
              <a:t>函数与</a:t>
            </a:r>
            <a:r>
              <a:rPr lang="en-US" altLang="zh-CN" dirty="0"/>
              <a:t>u</a:t>
            </a:r>
            <a:r>
              <a:rPr lang="zh-CN" altLang="en-US" dirty="0"/>
              <a:t>函数</a:t>
            </a:r>
          </a:p>
        </p:txBody>
      </p:sp>
      <p:sp>
        <p:nvSpPr>
          <p:cNvPr id="40" name="线形标注 2 39"/>
          <p:cNvSpPr/>
          <p:nvPr/>
        </p:nvSpPr>
        <p:spPr>
          <a:xfrm>
            <a:off x="8472264" y="3271421"/>
            <a:ext cx="825674" cy="431800"/>
          </a:xfrm>
          <a:prstGeom prst="borderCallout2">
            <a:avLst>
              <a:gd name="adj1" fmla="val 23983"/>
              <a:gd name="adj2" fmla="val 101559"/>
              <a:gd name="adj3" fmla="val 23983"/>
              <a:gd name="adj4" fmla="val 118363"/>
              <a:gd name="adj5" fmla="val -245147"/>
              <a:gd name="adj6" fmla="val 118050"/>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000" dirty="0" smtClean="0">
                <a:solidFill>
                  <a:schemeClr val="tx1"/>
                </a:solidFill>
                <a:latin typeface="Arial" panose="020B0604020202020204" pitchFamily="34" charset="0"/>
                <a:cs typeface="Arial" panose="020B0604020202020204" pitchFamily="34" charset="0"/>
              </a:rPr>
              <a:t>u(X)</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41" name="线形标注 2 40"/>
          <p:cNvSpPr/>
          <p:nvPr/>
        </p:nvSpPr>
        <p:spPr>
          <a:xfrm>
            <a:off x="8472263" y="3775477"/>
            <a:ext cx="826499" cy="431800"/>
          </a:xfrm>
          <a:prstGeom prst="borderCallout2">
            <a:avLst>
              <a:gd name="adj1" fmla="val 27574"/>
              <a:gd name="adj2" fmla="val 100646"/>
              <a:gd name="adj3" fmla="val 27575"/>
              <a:gd name="adj4" fmla="val 157205"/>
              <a:gd name="adj5" fmla="val -516741"/>
              <a:gd name="adj6" fmla="val 15532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ĉ(X)</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44" name="矩形 43"/>
          <p:cNvSpPr/>
          <p:nvPr/>
        </p:nvSpPr>
        <p:spPr>
          <a:xfrm>
            <a:off x="1476835" y="2437488"/>
            <a:ext cx="3539046" cy="8954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solidFill>
                <a:srgbClr val="FF0000"/>
              </a:solidFill>
              <a:latin typeface="Arial" panose="020B0604020202020204" pitchFamily="34" charset="0"/>
              <a:cs typeface="Arial" panose="020B0604020202020204" pitchFamily="34" charset="0"/>
            </a:endParaRPr>
          </a:p>
          <a:p>
            <a:pPr algn="ctr"/>
            <a:r>
              <a:rPr lang="en-US" altLang="zh-CN" sz="2400" dirty="0" smtClean="0">
                <a:solidFill>
                  <a:srgbClr val="FF0000"/>
                </a:solidFill>
                <a:latin typeface="Arial" panose="020B0604020202020204" pitchFamily="34" charset="0"/>
                <a:cs typeface="Arial" panose="020B0604020202020204" pitchFamily="34" charset="0"/>
              </a:rPr>
              <a:t>c(X)</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45" name="矩形 44"/>
          <p:cNvSpPr/>
          <p:nvPr/>
        </p:nvSpPr>
        <p:spPr>
          <a:xfrm>
            <a:off x="451932" y="2437489"/>
            <a:ext cx="787757" cy="8954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solidFill>
                <a:srgbClr val="FF0000"/>
              </a:solidFill>
              <a:latin typeface="Arial" panose="020B0604020202020204" pitchFamily="34" charset="0"/>
              <a:cs typeface="Arial" panose="020B0604020202020204" pitchFamily="34" charset="0"/>
            </a:endParaRPr>
          </a:p>
          <a:p>
            <a:pPr algn="ctr"/>
            <a:r>
              <a:rPr lang="en-US" altLang="zh-CN" sz="2400" dirty="0" smtClean="0">
                <a:solidFill>
                  <a:srgbClr val="FF0000"/>
                </a:solidFill>
                <a:latin typeface="Arial" panose="020B0604020202020204" pitchFamily="34" charset="0"/>
                <a:cs typeface="Arial" panose="020B0604020202020204" pitchFamily="34" charset="0"/>
              </a:rPr>
              <a:t>u(X)</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46" name="矩形 45"/>
          <p:cNvSpPr/>
          <p:nvPr/>
        </p:nvSpPr>
        <p:spPr>
          <a:xfrm>
            <a:off x="5253027" y="2437487"/>
            <a:ext cx="1319711" cy="8726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solidFill>
                <a:srgbClr val="FF0000"/>
              </a:solidFill>
              <a:latin typeface="Arial" panose="020B0604020202020204" pitchFamily="34" charset="0"/>
              <a:cs typeface="Arial" panose="020B0604020202020204" pitchFamily="34" charset="0"/>
            </a:endParaRPr>
          </a:p>
          <a:p>
            <a:pPr algn="ct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ĉ</a:t>
            </a:r>
            <a:r>
              <a:rPr lang="en-US" altLang="zh-CN" sz="2400" dirty="0" smtClean="0">
                <a:solidFill>
                  <a:srgbClr val="FF0000"/>
                </a:solidFill>
                <a:latin typeface="Arial" panose="020B0604020202020204" pitchFamily="34" charset="0"/>
                <a:cs typeface="Arial" panose="020B0604020202020204" pitchFamily="34" charset="0"/>
              </a:rPr>
              <a:t>(X)</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47" name="矩形 46"/>
          <p:cNvSpPr/>
          <p:nvPr/>
        </p:nvSpPr>
        <p:spPr>
          <a:xfrm>
            <a:off x="-7370" y="2437488"/>
            <a:ext cx="7056784" cy="461665"/>
          </a:xfrm>
          <a:prstGeom prst="rect">
            <a:avLst/>
          </a:prstGeom>
        </p:spPr>
        <p:txBody>
          <a:bodyPr wrap="square">
            <a:spAutoFit/>
          </a:bodyPr>
          <a:lstStyle/>
          <a:p>
            <a:pPr algn="ctr"/>
            <a:r>
              <a:rPr lang="en-US" altLang="zh-CN" sz="24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p+</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pp</a:t>
            </a:r>
            <a:r>
              <a:rPr lang="en-US" altLang="zh-CN" sz="2400" dirty="0" smtClean="0">
                <a:latin typeface="Arial" panose="020B0604020202020204" pitchFamily="34" charset="0"/>
                <a:ea typeface="幼圆" panose="02010509060101010101" pitchFamily="49" charset="-122"/>
                <a:cs typeface="Arial" panose="020B0604020202020204" pitchFamily="34" charset="0"/>
              </a:rPr>
              <a:t> ≤ </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p+</a:t>
            </a:r>
            <a:r>
              <a:rPr lang="en-US" altLang="zh-CN" sz="2400" dirty="0">
                <a:latin typeface="Arial" panose="020B0604020202020204" pitchFamily="34" charset="0"/>
                <a:ea typeface="幼圆" panose="02010509060101010101" pitchFamily="49" charset="-122"/>
                <a:cs typeface="Arial" panose="020B0604020202020204" pitchFamily="34" charset="0"/>
              </a:rPr>
              <a:t> 0/1</a:t>
            </a:r>
            <a:r>
              <a:rPr lang="zh-CN" altLang="en-US" sz="2400" dirty="0">
                <a:latin typeface="Arial" panose="020B0604020202020204" pitchFamily="34" charset="0"/>
                <a:ea typeface="幼圆" panose="02010509060101010101" pitchFamily="49" charset="-122"/>
                <a:cs typeface="Arial" panose="020B0604020202020204" pitchFamily="34" charset="0"/>
              </a:rPr>
              <a:t>背包问题</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zh-CN" altLang="en-US" sz="2400" dirty="0">
                <a:latin typeface="Arial" panose="020B0604020202020204" pitchFamily="34" charset="0"/>
                <a:ea typeface="幼圆" panose="02010509060101010101" pitchFamily="49" charset="-122"/>
                <a:cs typeface="Arial" panose="020B0604020202020204" pitchFamily="34" charset="0"/>
              </a:rPr>
              <a:t>的最优解</a:t>
            </a:r>
            <a:r>
              <a:rPr lang="en-US" altLang="zh-CN" sz="2400" dirty="0" smtClean="0">
                <a:latin typeface="Arial" panose="020B0604020202020204" pitchFamily="34" charset="0"/>
                <a:ea typeface="幼圆" panose="02010509060101010101" pitchFamily="49" charset="-122"/>
                <a:cs typeface="Arial" panose="020B0604020202020204" pitchFamily="34" charset="0"/>
              </a:rPr>
              <a:t>≤ </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p+</a:t>
            </a:r>
            <a:r>
              <a:rPr lang="zh-CN" altLang="en-US" sz="2400" dirty="0" smtClean="0">
                <a:latin typeface="Arial" panose="020B0604020202020204" pitchFamily="34" charset="0"/>
                <a:ea typeface="幼圆" panose="02010509060101010101" pitchFamily="49" charset="-122"/>
                <a:cs typeface="Arial" panose="020B0604020202020204" pitchFamily="34" charset="0"/>
              </a:rPr>
              <a:t>贪心解</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48" name="内容占位符 2"/>
          <p:cNvSpPr>
            <a:spLocks noGrp="1"/>
          </p:cNvSpPr>
          <p:nvPr>
            <p:ph idx="1"/>
          </p:nvPr>
        </p:nvSpPr>
        <p:spPr>
          <a:xfrm>
            <a:off x="423781" y="3995570"/>
            <a:ext cx="9425346" cy="1625174"/>
          </a:xfrm>
        </p:spPr>
        <p:txBody>
          <a:bodyPr>
            <a:normAutofit/>
          </a:bodyPr>
          <a:lstStyle/>
          <a:p>
            <a:pPr marL="228600" lvl="1">
              <a:spcBef>
                <a:spcPts val="0"/>
              </a:spcBef>
              <a:spcAft>
                <a:spcPts val="600"/>
              </a:spcAft>
              <a:buClr>
                <a:srgbClr val="1E5293"/>
              </a:buClr>
              <a:defRPr/>
            </a:pPr>
            <a:r>
              <a:rPr lang="en-US" altLang="zh-CN" dirty="0" smtClean="0"/>
              <a:t>ĉ(X) = </a:t>
            </a:r>
            <a:r>
              <a:rPr lang="en-US" altLang="zh-CN" dirty="0" err="1"/>
              <a:t>p+pp</a:t>
            </a:r>
            <a:r>
              <a:rPr lang="en-US" altLang="zh-CN" dirty="0"/>
              <a:t>+</a:t>
            </a:r>
            <a:r>
              <a:rPr lang="el-GR" altLang="zh-CN" dirty="0"/>
              <a:t>Δ</a:t>
            </a:r>
            <a:r>
              <a:rPr kumimoji="1" lang="en-US" altLang="zh-CN" dirty="0" err="1"/>
              <a:t>p</a:t>
            </a:r>
            <a:r>
              <a:rPr kumimoji="1" lang="en-US" altLang="zh-CN" baseline="-25000" dirty="0" err="1"/>
              <a:t>j</a:t>
            </a:r>
            <a:r>
              <a:rPr lang="en-US" altLang="zh-CN" dirty="0"/>
              <a:t> </a:t>
            </a:r>
          </a:p>
          <a:p>
            <a:pPr marL="228600" lvl="1">
              <a:spcBef>
                <a:spcPts val="0"/>
              </a:spcBef>
              <a:spcAft>
                <a:spcPts val="600"/>
              </a:spcAft>
              <a:buClr>
                <a:srgbClr val="1E5293"/>
              </a:buClr>
              <a:defRPr/>
            </a:pPr>
            <a:r>
              <a:rPr lang="en-US" altLang="zh-CN" dirty="0" smtClean="0"/>
              <a:t>u(X) = </a:t>
            </a:r>
            <a:r>
              <a:rPr lang="en-US" altLang="zh-CN" dirty="0" err="1" smtClean="0"/>
              <a:t>p+pp</a:t>
            </a:r>
            <a:endParaRPr lang="en-US" altLang="zh-CN" dirty="0" smtClean="0"/>
          </a:p>
          <a:p>
            <a:pPr marL="228600" lvl="1">
              <a:spcBef>
                <a:spcPts val="0"/>
              </a:spcBef>
              <a:spcAft>
                <a:spcPts val="600"/>
              </a:spcAft>
              <a:buClr>
                <a:srgbClr val="1E5293"/>
              </a:buClr>
              <a:defRPr/>
            </a:pPr>
            <a:r>
              <a:rPr lang="zh-CN" altLang="en-US" dirty="0" smtClean="0"/>
              <a:t>满足</a:t>
            </a:r>
            <a:r>
              <a:rPr lang="en-US" altLang="zh-CN" dirty="0" smtClean="0"/>
              <a:t>u(X</a:t>
            </a:r>
            <a:r>
              <a:rPr lang="en-US" altLang="zh-CN" dirty="0"/>
              <a:t>)≤c(X)≤ĉ(X</a:t>
            </a:r>
            <a:r>
              <a:rPr lang="en-US" altLang="zh-CN" dirty="0" smtClean="0"/>
              <a:t>)</a:t>
            </a:r>
            <a:r>
              <a:rPr lang="zh-CN" altLang="en-US" dirty="0" smtClean="0"/>
              <a:t>，</a:t>
            </a:r>
            <a:r>
              <a:rPr kumimoji="1" lang="en-US" altLang="zh-CN" dirty="0" smtClean="0"/>
              <a:t>X</a:t>
            </a:r>
            <a:r>
              <a:rPr kumimoji="1" lang="zh-CN" altLang="en-US" dirty="0"/>
              <a:t>是叶</a:t>
            </a:r>
            <a:r>
              <a:rPr kumimoji="1" lang="zh-CN" altLang="en-US" dirty="0" smtClean="0"/>
              <a:t>结点时，</a:t>
            </a:r>
            <a:r>
              <a:rPr lang="zh-CN" altLang="en-US" dirty="0" smtClean="0"/>
              <a:t>三个函数值相等</a:t>
            </a:r>
            <a:endParaRPr lang="zh-CN" altLang="en-US" sz="2000" dirty="0"/>
          </a:p>
        </p:txBody>
      </p:sp>
      <p:sp>
        <p:nvSpPr>
          <p:cNvPr id="26" name="矩形 25"/>
          <p:cNvSpPr/>
          <p:nvPr/>
        </p:nvSpPr>
        <p:spPr>
          <a:xfrm>
            <a:off x="415270" y="1469542"/>
            <a:ext cx="1170513"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p</a:t>
            </a:r>
            <a:r>
              <a:rPr lang="en-US" altLang="zh-CN" sz="2400" dirty="0" smtClean="0">
                <a:latin typeface="Arial" panose="020B0604020202020204" pitchFamily="34" charset="0"/>
                <a:cs typeface="Arial" panose="020B0604020202020204" pitchFamily="34" charset="0"/>
              </a:rPr>
              <a:t>=</a:t>
            </a:r>
            <a:r>
              <a:rPr kumimoji="1" lang="zh-CN" altLang="en-US" sz="2400" dirty="0" smtClean="0">
                <a:latin typeface="Arial" panose="020B0604020202020204" pitchFamily="34" charset="0"/>
                <a:cs typeface="Arial" panose="020B0604020202020204" pitchFamily="34" charset="0"/>
              </a:rPr>
              <a:t>∑</a:t>
            </a:r>
            <a:r>
              <a:rPr kumimoji="1" lang="en-US" altLang="zh-CN" sz="2400" dirty="0" err="1">
                <a:latin typeface="Arial" panose="020B0604020202020204" pitchFamily="34" charset="0"/>
                <a:cs typeface="Arial" panose="020B0604020202020204" pitchFamily="34" charset="0"/>
              </a:rPr>
              <a:t>p</a:t>
            </a:r>
            <a:r>
              <a:rPr kumimoji="1" lang="en-US" altLang="zh-CN" sz="2400" baseline="-25000" dirty="0" err="1">
                <a:latin typeface="Arial" panose="020B0604020202020204" pitchFamily="34" charset="0"/>
                <a:cs typeface="Arial" panose="020B0604020202020204" pitchFamily="34" charset="0"/>
              </a:rPr>
              <a:t>i</a:t>
            </a:r>
            <a:r>
              <a:rPr kumimoji="1" lang="en-US" altLang="zh-CN" sz="2400" dirty="0" err="1">
                <a:latin typeface="Arial" panose="020B0604020202020204" pitchFamily="34" charset="0"/>
                <a:cs typeface="Arial" panose="020B0604020202020204" pitchFamily="34" charset="0"/>
              </a:rPr>
              <a:t>x</a:t>
            </a:r>
            <a:r>
              <a:rPr kumimoji="1" lang="en-US" altLang="zh-CN" sz="2400" baseline="-25000" dirty="0" err="1">
                <a:latin typeface="Arial" panose="020B0604020202020204" pitchFamily="34" charset="0"/>
                <a:cs typeface="Arial" panose="020B0604020202020204" pitchFamily="34" charset="0"/>
              </a:rPr>
              <a:t>i</a:t>
            </a:r>
            <a:endParaRPr kumimoji="1" lang="en-US" altLang="zh-CN" sz="2400" baseline="-25000" dirty="0">
              <a:latin typeface="Arial" panose="020B0604020202020204" pitchFamily="34" charset="0"/>
              <a:cs typeface="Arial" panose="020B0604020202020204" pitchFamily="34" charset="0"/>
            </a:endParaRPr>
          </a:p>
        </p:txBody>
      </p:sp>
      <p:sp>
        <p:nvSpPr>
          <p:cNvPr id="29" name="Text Box 6"/>
          <p:cNvSpPr txBox="1">
            <a:spLocks noChangeArrowheads="1"/>
          </p:cNvSpPr>
          <p:nvPr/>
        </p:nvSpPr>
        <p:spPr bwMode="auto">
          <a:xfrm>
            <a:off x="705559" y="1826899"/>
            <a:ext cx="7200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kumimoji="1" lang="en-US" altLang="zh-CN" sz="1600" b="0" dirty="0">
                <a:cs typeface="Arial" panose="020B0604020202020204" pitchFamily="34" charset="0"/>
              </a:rPr>
              <a:t>1≤i</a:t>
            </a:r>
            <a:r>
              <a:rPr kumimoji="1" lang="en-US" altLang="zh-CN" sz="1600" b="0" dirty="0" smtClean="0">
                <a:cs typeface="Arial" panose="020B0604020202020204" pitchFamily="34" charset="0"/>
              </a:rPr>
              <a:t>≤k</a:t>
            </a:r>
            <a:endParaRPr kumimoji="1" lang="en-US" altLang="zh-CN" sz="1600" b="0" dirty="0">
              <a:cs typeface="Arial" panose="020B0604020202020204" pitchFamily="34" charset="0"/>
            </a:endParaRPr>
          </a:p>
        </p:txBody>
      </p:sp>
      <p:sp>
        <p:nvSpPr>
          <p:cNvPr id="30" name="矩形 29"/>
          <p:cNvSpPr/>
          <p:nvPr/>
        </p:nvSpPr>
        <p:spPr>
          <a:xfrm>
            <a:off x="3144670" y="1490020"/>
            <a:ext cx="2317026" cy="461665"/>
          </a:xfrm>
          <a:prstGeom prst="rect">
            <a:avLst/>
          </a:prstGeom>
        </p:spPr>
        <p:txBody>
          <a:bodyPr wrap="square">
            <a:spAutoFit/>
          </a:bodyPr>
          <a:lstStyle/>
          <a:p>
            <a:r>
              <a:rPr lang="zh-CN" altLang="en-US" sz="2400" dirty="0">
                <a:latin typeface="Arial" panose="020B0604020202020204" pitchFamily="34" charset="0"/>
                <a:ea typeface="幼圆" panose="02010509060101010101" pitchFamily="49" charset="-122"/>
                <a:cs typeface="Arial" panose="020B0604020202020204" pitchFamily="34" charset="0"/>
              </a:rPr>
              <a:t>贪心解</a:t>
            </a:r>
            <a:r>
              <a:rPr lang="en-US" altLang="zh-CN" sz="2400" dirty="0">
                <a:latin typeface="Arial" panose="020B0604020202020204" pitchFamily="34" charset="0"/>
                <a:ea typeface="幼圆" panose="02010509060101010101" pitchFamily="49" charset="-122"/>
                <a:cs typeface="Arial" panose="020B0604020202020204" pitchFamily="34" charset="0"/>
              </a:rPr>
              <a:t>=pp+</a:t>
            </a:r>
            <a:r>
              <a:rPr lang="el-GR" altLang="zh-CN" sz="2400" dirty="0">
                <a:latin typeface="Arial" panose="020B0604020202020204" pitchFamily="34" charset="0"/>
                <a:ea typeface="幼圆" panose="02010509060101010101" pitchFamily="49" charset="-122"/>
                <a:cs typeface="Arial" panose="020B0604020202020204" pitchFamily="34" charset="0"/>
              </a:rPr>
              <a:t>Δ</a:t>
            </a:r>
            <a:r>
              <a:rPr kumimoji="1" lang="en-US" altLang="zh-CN" sz="2400" dirty="0" err="1" smtClean="0">
                <a:latin typeface="Arial" panose="020B0604020202020204" pitchFamily="34" charset="0"/>
                <a:ea typeface="幼圆" panose="02010509060101010101" pitchFamily="49" charset="-122"/>
                <a:cs typeface="Arial" panose="020B0604020202020204" pitchFamily="34" charset="0"/>
              </a:rPr>
              <a:t>p</a:t>
            </a:r>
            <a:r>
              <a:rPr kumimoji="1" lang="en-US" altLang="zh-CN" sz="2400" baseline="-25000" dirty="0" err="1" smtClean="0">
                <a:latin typeface="Arial" panose="020B0604020202020204" pitchFamily="34" charset="0"/>
                <a:ea typeface="幼圆" panose="02010509060101010101" pitchFamily="49" charset="-122"/>
                <a:cs typeface="Arial" panose="020B0604020202020204" pitchFamily="34" charset="0"/>
              </a:rPr>
              <a:t>j</a:t>
            </a:r>
            <a:endParaRPr kumimoji="1" lang="en-US" altLang="zh-CN" sz="2400" baseline="-25000" dirty="0">
              <a:latin typeface="Arial" panose="020B0604020202020204" pitchFamily="34" charset="0"/>
              <a:ea typeface="幼圆" panose="02010509060101010101" pitchFamily="49" charset="-122"/>
              <a:cs typeface="Arial" panose="020B0604020202020204" pitchFamily="34" charset="0"/>
            </a:endParaRPr>
          </a:p>
        </p:txBody>
      </p:sp>
      <p:sp>
        <p:nvSpPr>
          <p:cNvPr id="34" name="矩形 33"/>
          <p:cNvSpPr/>
          <p:nvPr/>
        </p:nvSpPr>
        <p:spPr>
          <a:xfrm>
            <a:off x="1751116" y="1465883"/>
            <a:ext cx="1228221"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pp= </a:t>
            </a:r>
            <a:r>
              <a:rPr kumimoji="1" lang="zh-CN" altLang="en-US" sz="2400" dirty="0" smtClean="0">
                <a:latin typeface="Arial" panose="020B0604020202020204" pitchFamily="34" charset="0"/>
                <a:cs typeface="Arial" panose="020B0604020202020204" pitchFamily="34" charset="0"/>
              </a:rPr>
              <a:t>∑</a:t>
            </a:r>
            <a:r>
              <a:rPr kumimoji="1" lang="en-US" altLang="zh-CN" sz="2400" dirty="0" smtClean="0">
                <a:latin typeface="Arial" panose="020B0604020202020204" pitchFamily="34" charset="0"/>
                <a:cs typeface="Arial" panose="020B0604020202020204" pitchFamily="34" charset="0"/>
              </a:rPr>
              <a:t>p</a:t>
            </a:r>
            <a:r>
              <a:rPr kumimoji="1" lang="en-US" altLang="zh-CN" sz="2400" baseline="-25000" dirty="0" smtClean="0">
                <a:latin typeface="Arial" panose="020B0604020202020204" pitchFamily="34" charset="0"/>
                <a:cs typeface="Arial" panose="020B0604020202020204" pitchFamily="34" charset="0"/>
              </a:rPr>
              <a:t>i</a:t>
            </a:r>
            <a:endParaRPr kumimoji="1" lang="en-US" altLang="zh-CN" sz="2400" baseline="-25000" dirty="0">
              <a:latin typeface="Arial" panose="020B0604020202020204" pitchFamily="34" charset="0"/>
              <a:cs typeface="Arial" panose="020B0604020202020204" pitchFamily="34" charset="0"/>
            </a:endParaRPr>
          </a:p>
        </p:txBody>
      </p:sp>
      <p:sp>
        <p:nvSpPr>
          <p:cNvPr id="35" name="Text Box 6"/>
          <p:cNvSpPr txBox="1">
            <a:spLocks noChangeArrowheads="1"/>
          </p:cNvSpPr>
          <p:nvPr/>
        </p:nvSpPr>
        <p:spPr bwMode="auto">
          <a:xfrm>
            <a:off x="2241734" y="1814672"/>
            <a:ext cx="7200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kumimoji="1" lang="en-US" altLang="zh-CN" sz="1600" b="0" dirty="0">
                <a:cs typeface="Arial" panose="020B0604020202020204" pitchFamily="34" charset="0"/>
              </a:rPr>
              <a:t>k&lt;</a:t>
            </a:r>
            <a:r>
              <a:rPr kumimoji="1" lang="en-US" altLang="zh-CN" sz="1600" b="0" dirty="0" err="1">
                <a:cs typeface="Arial" panose="020B0604020202020204" pitchFamily="34" charset="0"/>
              </a:rPr>
              <a:t>i</a:t>
            </a:r>
            <a:r>
              <a:rPr kumimoji="1" lang="en-US" altLang="zh-CN" sz="1600" b="0" dirty="0">
                <a:cs typeface="Arial" panose="020B0604020202020204" pitchFamily="34" charset="0"/>
              </a:rPr>
              <a:t>&lt;j</a:t>
            </a:r>
          </a:p>
        </p:txBody>
      </p:sp>
    </p:spTree>
    <p:extLst>
      <p:ext uri="{BB962C8B-B14F-4D97-AF65-F5344CB8AC3E}">
        <p14:creationId xmlns:p14="http://schemas.microsoft.com/office/powerpoint/2010/main" val="87443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4" grpId="0" animBg="1"/>
      <p:bldP spid="45" grpId="0" animBg="1"/>
      <p:bldP spid="46" grpId="0" animBg="1"/>
      <p:bldP spid="4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 name="组合 234"/>
          <p:cNvGrpSpPr/>
          <p:nvPr/>
        </p:nvGrpSpPr>
        <p:grpSpPr>
          <a:xfrm>
            <a:off x="1396343" y="2889168"/>
            <a:ext cx="9452185" cy="2839416"/>
            <a:chOff x="1518031" y="1784350"/>
            <a:chExt cx="9596201" cy="2839416"/>
          </a:xfrm>
        </p:grpSpPr>
        <p:sp>
          <p:nvSpPr>
            <p:cNvPr id="236" name="Oval 5"/>
            <p:cNvSpPr>
              <a:spLocks noChangeArrowheads="1"/>
            </p:cNvSpPr>
            <p:nvPr/>
          </p:nvSpPr>
          <p:spPr bwMode="auto">
            <a:xfrm>
              <a:off x="6848180" y="4272473"/>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25</a:t>
              </a:r>
              <a:endParaRPr lang="en-US" altLang="zh-CN" dirty="0">
                <a:latin typeface="Arial" panose="020B0604020202020204" pitchFamily="34" charset="0"/>
                <a:cs typeface="Arial" panose="020B0604020202020204" pitchFamily="34" charset="0"/>
              </a:endParaRPr>
            </a:p>
          </p:txBody>
        </p:sp>
        <p:sp>
          <p:nvSpPr>
            <p:cNvPr id="237" name="Oval 6"/>
            <p:cNvSpPr>
              <a:spLocks noChangeArrowheads="1"/>
            </p:cNvSpPr>
            <p:nvPr/>
          </p:nvSpPr>
          <p:spPr bwMode="auto">
            <a:xfrm>
              <a:off x="5914805" y="178435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a:latin typeface="Arial" panose="020B0604020202020204" pitchFamily="34" charset="0"/>
                  <a:cs typeface="Arial" panose="020B0604020202020204" pitchFamily="34" charset="0"/>
                </a:rPr>
                <a:t>1</a:t>
              </a:r>
            </a:p>
          </p:txBody>
        </p:sp>
        <p:sp>
          <p:nvSpPr>
            <p:cNvPr id="238" name="Oval 7"/>
            <p:cNvSpPr>
              <a:spLocks noChangeArrowheads="1"/>
            </p:cNvSpPr>
            <p:nvPr/>
          </p:nvSpPr>
          <p:spPr bwMode="auto">
            <a:xfrm>
              <a:off x="3843969" y="252951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a:latin typeface="Arial" panose="020B0604020202020204" pitchFamily="34" charset="0"/>
                  <a:cs typeface="Arial" panose="020B0604020202020204" pitchFamily="34" charset="0"/>
                </a:rPr>
                <a:t>2</a:t>
              </a:r>
            </a:p>
          </p:txBody>
        </p:sp>
        <p:sp>
          <p:nvSpPr>
            <p:cNvPr id="239" name="Oval 8"/>
            <p:cNvSpPr>
              <a:spLocks noChangeArrowheads="1"/>
            </p:cNvSpPr>
            <p:nvPr/>
          </p:nvSpPr>
          <p:spPr bwMode="auto">
            <a:xfrm>
              <a:off x="8021654" y="25226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a:latin typeface="Arial" panose="020B0604020202020204" pitchFamily="34" charset="0"/>
                  <a:cs typeface="Arial" panose="020B0604020202020204" pitchFamily="34" charset="0"/>
                </a:rPr>
                <a:t>3</a:t>
              </a:r>
            </a:p>
          </p:txBody>
        </p:sp>
        <p:sp>
          <p:nvSpPr>
            <p:cNvPr id="240" name="Oval 9"/>
            <p:cNvSpPr>
              <a:spLocks noChangeArrowheads="1"/>
            </p:cNvSpPr>
            <p:nvPr/>
          </p:nvSpPr>
          <p:spPr bwMode="auto">
            <a:xfrm>
              <a:off x="6957725" y="307833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6</a:t>
              </a:r>
              <a:endParaRPr kumimoji="1" lang="en-US" altLang="zh-CN" dirty="0">
                <a:latin typeface="Arial" panose="020B0604020202020204" pitchFamily="34" charset="0"/>
                <a:cs typeface="Arial" panose="020B0604020202020204" pitchFamily="34" charset="0"/>
              </a:endParaRPr>
            </a:p>
          </p:txBody>
        </p:sp>
        <p:sp>
          <p:nvSpPr>
            <p:cNvPr id="241" name="Oval 10"/>
            <p:cNvSpPr>
              <a:spLocks noChangeArrowheads="1"/>
            </p:cNvSpPr>
            <p:nvPr/>
          </p:nvSpPr>
          <p:spPr bwMode="auto">
            <a:xfrm>
              <a:off x="9270157" y="308601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7</a:t>
              </a:r>
              <a:endParaRPr kumimoji="1" lang="en-US" altLang="zh-CN" dirty="0">
                <a:latin typeface="Arial" panose="020B0604020202020204" pitchFamily="34" charset="0"/>
                <a:cs typeface="Arial" panose="020B0604020202020204" pitchFamily="34" charset="0"/>
              </a:endParaRPr>
            </a:p>
          </p:txBody>
        </p:sp>
        <p:sp>
          <p:nvSpPr>
            <p:cNvPr id="242" name="Oval 11"/>
            <p:cNvSpPr>
              <a:spLocks noChangeArrowheads="1"/>
            </p:cNvSpPr>
            <p:nvPr/>
          </p:nvSpPr>
          <p:spPr bwMode="auto">
            <a:xfrm>
              <a:off x="8734661" y="360382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14</a:t>
              </a:r>
              <a:endParaRPr kumimoji="1" lang="en-US" altLang="zh-CN" dirty="0">
                <a:latin typeface="Arial" panose="020B0604020202020204" pitchFamily="34" charset="0"/>
                <a:cs typeface="Arial" panose="020B0604020202020204" pitchFamily="34" charset="0"/>
              </a:endParaRPr>
            </a:p>
          </p:txBody>
        </p:sp>
        <p:sp>
          <p:nvSpPr>
            <p:cNvPr id="243" name="Oval 12"/>
            <p:cNvSpPr>
              <a:spLocks noChangeArrowheads="1"/>
            </p:cNvSpPr>
            <p:nvPr/>
          </p:nvSpPr>
          <p:spPr bwMode="auto">
            <a:xfrm>
              <a:off x="10119288" y="361180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15</a:t>
              </a:r>
              <a:endParaRPr kumimoji="1" lang="en-US" altLang="zh-CN" dirty="0">
                <a:latin typeface="Arial" panose="020B0604020202020204" pitchFamily="34" charset="0"/>
                <a:cs typeface="Arial" panose="020B0604020202020204" pitchFamily="34" charset="0"/>
              </a:endParaRPr>
            </a:p>
          </p:txBody>
        </p:sp>
        <p:sp>
          <p:nvSpPr>
            <p:cNvPr id="244" name="Oval 13"/>
            <p:cNvSpPr>
              <a:spLocks noChangeArrowheads="1"/>
            </p:cNvSpPr>
            <p:nvPr/>
          </p:nvSpPr>
          <p:spPr bwMode="auto">
            <a:xfrm>
              <a:off x="9691583" y="42731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a:latin typeface="Arial" panose="020B0604020202020204" pitchFamily="34" charset="0"/>
                  <a:cs typeface="Arial" panose="020B0604020202020204" pitchFamily="34" charset="0"/>
                </a:rPr>
                <a:t>30</a:t>
              </a:r>
            </a:p>
          </p:txBody>
        </p:sp>
        <p:sp>
          <p:nvSpPr>
            <p:cNvPr id="245" name="Oval 14"/>
            <p:cNvSpPr>
              <a:spLocks noChangeArrowheads="1"/>
            </p:cNvSpPr>
            <p:nvPr/>
          </p:nvSpPr>
          <p:spPr bwMode="auto">
            <a:xfrm>
              <a:off x="1067905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a:latin typeface="Arial" panose="020B0604020202020204" pitchFamily="34" charset="0"/>
                  <a:cs typeface="Arial" panose="020B0604020202020204" pitchFamily="34" charset="0"/>
                </a:rPr>
                <a:t>31</a:t>
              </a:r>
            </a:p>
          </p:txBody>
        </p:sp>
        <p:sp>
          <p:nvSpPr>
            <p:cNvPr id="246" name="Oval 15"/>
            <p:cNvSpPr>
              <a:spLocks noChangeArrowheads="1"/>
            </p:cNvSpPr>
            <p:nvPr/>
          </p:nvSpPr>
          <p:spPr bwMode="auto">
            <a:xfrm>
              <a:off x="8504514" y="42649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28</a:t>
              </a:r>
              <a:endParaRPr kumimoji="1" lang="en-US" altLang="zh-CN" dirty="0">
                <a:latin typeface="Arial" panose="020B0604020202020204" pitchFamily="34" charset="0"/>
                <a:cs typeface="Arial" panose="020B0604020202020204" pitchFamily="34" charset="0"/>
              </a:endParaRPr>
            </a:p>
          </p:txBody>
        </p:sp>
        <p:sp>
          <p:nvSpPr>
            <p:cNvPr id="247" name="Oval 16"/>
            <p:cNvSpPr>
              <a:spLocks noChangeArrowheads="1"/>
            </p:cNvSpPr>
            <p:nvPr/>
          </p:nvSpPr>
          <p:spPr bwMode="auto">
            <a:xfrm>
              <a:off x="9116248" y="427461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29</a:t>
              </a:r>
              <a:endParaRPr kumimoji="1" lang="en-US" altLang="zh-CN" dirty="0">
                <a:latin typeface="Arial" panose="020B0604020202020204" pitchFamily="34" charset="0"/>
                <a:cs typeface="Arial" panose="020B0604020202020204" pitchFamily="34" charset="0"/>
              </a:endParaRPr>
            </a:p>
          </p:txBody>
        </p:sp>
        <p:sp>
          <p:nvSpPr>
            <p:cNvPr id="248" name="Oval 17"/>
            <p:cNvSpPr>
              <a:spLocks noChangeArrowheads="1"/>
            </p:cNvSpPr>
            <p:nvPr/>
          </p:nvSpPr>
          <p:spPr bwMode="auto">
            <a:xfrm>
              <a:off x="6453753" y="362602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12</a:t>
              </a:r>
              <a:endParaRPr kumimoji="1" lang="en-US" altLang="zh-CN" dirty="0">
                <a:latin typeface="Arial" panose="020B0604020202020204" pitchFamily="34" charset="0"/>
                <a:cs typeface="Arial" panose="020B0604020202020204" pitchFamily="34" charset="0"/>
              </a:endParaRPr>
            </a:p>
          </p:txBody>
        </p:sp>
        <p:sp>
          <p:nvSpPr>
            <p:cNvPr id="249" name="Oval 18"/>
            <p:cNvSpPr>
              <a:spLocks noChangeArrowheads="1"/>
            </p:cNvSpPr>
            <p:nvPr/>
          </p:nvSpPr>
          <p:spPr bwMode="auto">
            <a:xfrm>
              <a:off x="7684170" y="3621615"/>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13</a:t>
              </a:r>
              <a:endParaRPr kumimoji="1" lang="en-US" altLang="zh-CN" dirty="0">
                <a:latin typeface="Arial" panose="020B0604020202020204" pitchFamily="34" charset="0"/>
                <a:cs typeface="Arial" panose="020B0604020202020204" pitchFamily="34" charset="0"/>
              </a:endParaRPr>
            </a:p>
          </p:txBody>
        </p:sp>
        <p:sp>
          <p:nvSpPr>
            <p:cNvPr id="250" name="Oval 19"/>
            <p:cNvSpPr>
              <a:spLocks noChangeArrowheads="1"/>
            </p:cNvSpPr>
            <p:nvPr/>
          </p:nvSpPr>
          <p:spPr bwMode="auto">
            <a:xfrm>
              <a:off x="7380346" y="4273431"/>
              <a:ext cx="435176" cy="332968"/>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26</a:t>
              </a:r>
              <a:endParaRPr kumimoji="1" lang="en-US" altLang="zh-CN" dirty="0">
                <a:latin typeface="Arial" panose="020B0604020202020204" pitchFamily="34" charset="0"/>
                <a:cs typeface="Arial" panose="020B0604020202020204" pitchFamily="34" charset="0"/>
              </a:endParaRPr>
            </a:p>
          </p:txBody>
        </p:sp>
        <p:sp>
          <p:nvSpPr>
            <p:cNvPr id="251" name="Oval 20"/>
            <p:cNvSpPr>
              <a:spLocks noChangeArrowheads="1"/>
            </p:cNvSpPr>
            <p:nvPr/>
          </p:nvSpPr>
          <p:spPr bwMode="auto">
            <a:xfrm>
              <a:off x="8026838"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smtClean="0">
                  <a:latin typeface="Arial" panose="020B0604020202020204" pitchFamily="34" charset="0"/>
                  <a:cs typeface="Arial" panose="020B0604020202020204" pitchFamily="34" charset="0"/>
                </a:rPr>
                <a:t>27</a:t>
              </a:r>
              <a:endParaRPr kumimoji="1" lang="en-US" altLang="zh-CN" dirty="0">
                <a:latin typeface="Arial" panose="020B0604020202020204" pitchFamily="34" charset="0"/>
                <a:cs typeface="Arial" panose="020B0604020202020204" pitchFamily="34" charset="0"/>
              </a:endParaRPr>
            </a:p>
          </p:txBody>
        </p:sp>
        <p:sp>
          <p:nvSpPr>
            <p:cNvPr id="252" name="Oval 21"/>
            <p:cNvSpPr>
              <a:spLocks noChangeArrowheads="1"/>
            </p:cNvSpPr>
            <p:nvPr/>
          </p:nvSpPr>
          <p:spPr bwMode="auto">
            <a:xfrm>
              <a:off x="6360875"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24</a:t>
              </a:r>
              <a:endParaRPr lang="en-US" altLang="zh-CN" dirty="0">
                <a:latin typeface="Arial" panose="020B0604020202020204" pitchFamily="34" charset="0"/>
                <a:cs typeface="Arial" panose="020B0604020202020204" pitchFamily="34" charset="0"/>
              </a:endParaRPr>
            </a:p>
          </p:txBody>
        </p:sp>
        <p:sp>
          <p:nvSpPr>
            <p:cNvPr id="253" name="Oval 22"/>
            <p:cNvSpPr>
              <a:spLocks noChangeArrowheads="1"/>
            </p:cNvSpPr>
            <p:nvPr/>
          </p:nvSpPr>
          <p:spPr bwMode="auto">
            <a:xfrm>
              <a:off x="2699007" y="3084075"/>
              <a:ext cx="382654" cy="3168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4</a:t>
              </a:r>
              <a:endParaRPr lang="en-US" altLang="zh-CN" dirty="0">
                <a:latin typeface="Arial" panose="020B0604020202020204" pitchFamily="34" charset="0"/>
                <a:cs typeface="Arial" panose="020B0604020202020204" pitchFamily="34" charset="0"/>
              </a:endParaRPr>
            </a:p>
          </p:txBody>
        </p:sp>
        <p:sp>
          <p:nvSpPr>
            <p:cNvPr id="254" name="Oval 23"/>
            <p:cNvSpPr>
              <a:spLocks noChangeArrowheads="1"/>
            </p:cNvSpPr>
            <p:nvPr/>
          </p:nvSpPr>
          <p:spPr bwMode="auto">
            <a:xfrm>
              <a:off x="4429417" y="3630602"/>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10</a:t>
              </a:r>
              <a:endParaRPr lang="en-US" altLang="zh-CN" dirty="0">
                <a:latin typeface="Arial" panose="020B0604020202020204" pitchFamily="34" charset="0"/>
                <a:cs typeface="Arial" panose="020B0604020202020204" pitchFamily="34" charset="0"/>
              </a:endParaRPr>
            </a:p>
          </p:txBody>
        </p:sp>
        <p:sp>
          <p:nvSpPr>
            <p:cNvPr id="255" name="Oval 24"/>
            <p:cNvSpPr>
              <a:spLocks noChangeArrowheads="1"/>
            </p:cNvSpPr>
            <p:nvPr/>
          </p:nvSpPr>
          <p:spPr bwMode="auto">
            <a:xfrm>
              <a:off x="5831234"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23</a:t>
              </a:r>
              <a:endParaRPr lang="en-US" altLang="zh-CN" dirty="0">
                <a:latin typeface="Arial" panose="020B0604020202020204" pitchFamily="34" charset="0"/>
                <a:cs typeface="Arial" panose="020B0604020202020204" pitchFamily="34" charset="0"/>
              </a:endParaRPr>
            </a:p>
          </p:txBody>
        </p:sp>
        <p:sp>
          <p:nvSpPr>
            <p:cNvPr id="256" name="Oval 25"/>
            <p:cNvSpPr>
              <a:spLocks noChangeArrowheads="1"/>
            </p:cNvSpPr>
            <p:nvPr/>
          </p:nvSpPr>
          <p:spPr bwMode="auto">
            <a:xfrm>
              <a:off x="419382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20</a:t>
              </a:r>
              <a:endParaRPr lang="en-US" altLang="zh-CN" dirty="0">
                <a:latin typeface="Arial" panose="020B0604020202020204" pitchFamily="34" charset="0"/>
                <a:cs typeface="Arial" panose="020B0604020202020204" pitchFamily="34" charset="0"/>
              </a:endParaRPr>
            </a:p>
          </p:txBody>
        </p:sp>
        <p:sp>
          <p:nvSpPr>
            <p:cNvPr id="257" name="Oval 26"/>
            <p:cNvSpPr>
              <a:spLocks noChangeArrowheads="1"/>
            </p:cNvSpPr>
            <p:nvPr/>
          </p:nvSpPr>
          <p:spPr bwMode="auto">
            <a:xfrm>
              <a:off x="482407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21</a:t>
              </a:r>
              <a:endParaRPr lang="en-US" altLang="zh-CN" dirty="0">
                <a:latin typeface="Arial" panose="020B0604020202020204" pitchFamily="34" charset="0"/>
                <a:cs typeface="Arial" panose="020B0604020202020204" pitchFamily="34" charset="0"/>
              </a:endParaRPr>
            </a:p>
          </p:txBody>
        </p:sp>
        <p:sp>
          <p:nvSpPr>
            <p:cNvPr id="258" name="Oval 27"/>
            <p:cNvSpPr>
              <a:spLocks noChangeArrowheads="1"/>
            </p:cNvSpPr>
            <p:nvPr/>
          </p:nvSpPr>
          <p:spPr bwMode="auto">
            <a:xfrm>
              <a:off x="4863092" y="305077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5</a:t>
              </a:r>
              <a:endParaRPr lang="en-US" altLang="zh-CN" dirty="0">
                <a:latin typeface="Arial" panose="020B0604020202020204" pitchFamily="34" charset="0"/>
                <a:cs typeface="Arial" panose="020B0604020202020204" pitchFamily="34" charset="0"/>
              </a:endParaRPr>
            </a:p>
          </p:txBody>
        </p:sp>
        <p:sp>
          <p:nvSpPr>
            <p:cNvPr id="259" name="Oval 28"/>
            <p:cNvSpPr>
              <a:spLocks noChangeArrowheads="1"/>
            </p:cNvSpPr>
            <p:nvPr/>
          </p:nvSpPr>
          <p:spPr bwMode="auto">
            <a:xfrm>
              <a:off x="5554871" y="36214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11</a:t>
              </a:r>
              <a:endParaRPr lang="en-US" altLang="zh-CN" dirty="0">
                <a:latin typeface="Arial" panose="020B0604020202020204" pitchFamily="34" charset="0"/>
                <a:cs typeface="Arial" panose="020B0604020202020204" pitchFamily="34" charset="0"/>
              </a:endParaRPr>
            </a:p>
          </p:txBody>
        </p:sp>
        <p:sp>
          <p:nvSpPr>
            <p:cNvPr id="260" name="Oval 29"/>
            <p:cNvSpPr>
              <a:spLocks noChangeArrowheads="1"/>
            </p:cNvSpPr>
            <p:nvPr/>
          </p:nvSpPr>
          <p:spPr bwMode="auto">
            <a:xfrm>
              <a:off x="528476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22</a:t>
              </a:r>
              <a:endParaRPr lang="en-US" altLang="zh-CN" dirty="0">
                <a:latin typeface="Arial" panose="020B0604020202020204" pitchFamily="34" charset="0"/>
                <a:cs typeface="Arial" panose="020B0604020202020204" pitchFamily="34" charset="0"/>
              </a:endParaRPr>
            </a:p>
          </p:txBody>
        </p:sp>
        <p:sp>
          <p:nvSpPr>
            <p:cNvPr id="261" name="Oval 30"/>
            <p:cNvSpPr>
              <a:spLocks noChangeArrowheads="1"/>
            </p:cNvSpPr>
            <p:nvPr/>
          </p:nvSpPr>
          <p:spPr bwMode="auto">
            <a:xfrm>
              <a:off x="2058249" y="36328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8</a:t>
              </a:r>
              <a:endParaRPr lang="en-US" altLang="zh-CN" dirty="0">
                <a:latin typeface="Arial" panose="020B0604020202020204" pitchFamily="34" charset="0"/>
                <a:cs typeface="Arial" panose="020B0604020202020204" pitchFamily="34" charset="0"/>
              </a:endParaRPr>
            </a:p>
          </p:txBody>
        </p:sp>
        <p:sp>
          <p:nvSpPr>
            <p:cNvPr id="262" name="Oval 31"/>
            <p:cNvSpPr>
              <a:spLocks noChangeArrowheads="1"/>
            </p:cNvSpPr>
            <p:nvPr/>
          </p:nvSpPr>
          <p:spPr bwMode="auto">
            <a:xfrm>
              <a:off x="3287688" y="363749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9</a:t>
              </a:r>
              <a:endParaRPr lang="en-US" altLang="zh-CN" dirty="0">
                <a:latin typeface="Arial" panose="020B0604020202020204" pitchFamily="34" charset="0"/>
                <a:cs typeface="Arial" panose="020B0604020202020204" pitchFamily="34" charset="0"/>
              </a:endParaRPr>
            </a:p>
          </p:txBody>
        </p:sp>
        <p:sp>
          <p:nvSpPr>
            <p:cNvPr id="263" name="Oval 32"/>
            <p:cNvSpPr>
              <a:spLocks noChangeArrowheads="1"/>
            </p:cNvSpPr>
            <p:nvPr/>
          </p:nvSpPr>
          <p:spPr bwMode="auto">
            <a:xfrm>
              <a:off x="3003017" y="428735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18</a:t>
              </a:r>
              <a:endParaRPr lang="en-US" altLang="zh-CN" dirty="0">
                <a:latin typeface="Arial" panose="020B0604020202020204" pitchFamily="34" charset="0"/>
                <a:cs typeface="Arial" panose="020B0604020202020204" pitchFamily="34" charset="0"/>
              </a:endParaRPr>
            </a:p>
          </p:txBody>
        </p:sp>
        <p:sp>
          <p:nvSpPr>
            <p:cNvPr id="264" name="Oval 33"/>
            <p:cNvSpPr>
              <a:spLocks noChangeArrowheads="1"/>
            </p:cNvSpPr>
            <p:nvPr/>
          </p:nvSpPr>
          <p:spPr bwMode="auto">
            <a:xfrm>
              <a:off x="3696910" y="42907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19</a:t>
              </a:r>
              <a:endParaRPr lang="en-US" altLang="zh-CN" dirty="0">
                <a:latin typeface="Arial" panose="020B0604020202020204" pitchFamily="34" charset="0"/>
                <a:cs typeface="Arial" panose="020B0604020202020204" pitchFamily="34" charset="0"/>
              </a:endParaRPr>
            </a:p>
          </p:txBody>
        </p:sp>
        <p:sp>
          <p:nvSpPr>
            <p:cNvPr id="265" name="Oval 34"/>
            <p:cNvSpPr>
              <a:spLocks noChangeArrowheads="1"/>
            </p:cNvSpPr>
            <p:nvPr/>
          </p:nvSpPr>
          <p:spPr bwMode="auto">
            <a:xfrm>
              <a:off x="1518031" y="427242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16</a:t>
              </a:r>
              <a:endParaRPr lang="en-US" altLang="zh-CN" dirty="0">
                <a:latin typeface="Arial" panose="020B0604020202020204" pitchFamily="34" charset="0"/>
                <a:cs typeface="Arial" panose="020B0604020202020204" pitchFamily="34" charset="0"/>
              </a:endParaRPr>
            </a:p>
          </p:txBody>
        </p:sp>
        <p:sp>
          <p:nvSpPr>
            <p:cNvPr id="266" name="Oval 35"/>
            <p:cNvSpPr>
              <a:spLocks noChangeArrowheads="1"/>
            </p:cNvSpPr>
            <p:nvPr/>
          </p:nvSpPr>
          <p:spPr bwMode="auto">
            <a:xfrm>
              <a:off x="2428898" y="427357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17</a:t>
              </a:r>
              <a:endParaRPr lang="en-US" altLang="zh-CN" dirty="0">
                <a:latin typeface="Arial" panose="020B0604020202020204" pitchFamily="34" charset="0"/>
                <a:cs typeface="Arial" panose="020B0604020202020204" pitchFamily="34" charset="0"/>
              </a:endParaRPr>
            </a:p>
          </p:txBody>
        </p:sp>
        <p:sp>
          <p:nvSpPr>
            <p:cNvPr id="267" name="Line 36"/>
            <p:cNvSpPr>
              <a:spLocks noChangeShapeType="1"/>
            </p:cNvSpPr>
            <p:nvPr/>
          </p:nvSpPr>
          <p:spPr bwMode="auto">
            <a:xfrm flipH="1">
              <a:off x="4078064" y="2088614"/>
              <a:ext cx="1944784" cy="44089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68" name="Line 37"/>
            <p:cNvSpPr>
              <a:spLocks noChangeShapeType="1"/>
            </p:cNvSpPr>
            <p:nvPr/>
          </p:nvSpPr>
          <p:spPr bwMode="auto">
            <a:xfrm flipH="1">
              <a:off x="2940603" y="2873961"/>
              <a:ext cx="1097385" cy="20207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69" name="Line 38"/>
            <p:cNvSpPr>
              <a:spLocks noChangeShapeType="1"/>
            </p:cNvSpPr>
            <p:nvPr/>
          </p:nvSpPr>
          <p:spPr bwMode="auto">
            <a:xfrm flipH="1">
              <a:off x="2254828" y="3411302"/>
              <a:ext cx="600242" cy="21585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0" name="Line 39"/>
            <p:cNvSpPr>
              <a:spLocks noChangeShapeType="1"/>
            </p:cNvSpPr>
            <p:nvPr/>
          </p:nvSpPr>
          <p:spPr bwMode="auto">
            <a:xfrm flipH="1">
              <a:off x="1764130" y="3976200"/>
              <a:ext cx="453183"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1" name="Line 40"/>
            <p:cNvSpPr>
              <a:spLocks noChangeShapeType="1"/>
            </p:cNvSpPr>
            <p:nvPr/>
          </p:nvSpPr>
          <p:spPr bwMode="auto">
            <a:xfrm>
              <a:off x="2278838" y="3976200"/>
              <a:ext cx="345139"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2" name="Line 41"/>
            <p:cNvSpPr>
              <a:spLocks noChangeShapeType="1"/>
            </p:cNvSpPr>
            <p:nvPr/>
          </p:nvSpPr>
          <p:spPr bwMode="auto">
            <a:xfrm>
              <a:off x="2954110" y="3400969"/>
              <a:ext cx="519209" cy="23192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3" name="Line 42"/>
            <p:cNvSpPr>
              <a:spLocks noChangeShapeType="1"/>
            </p:cNvSpPr>
            <p:nvPr/>
          </p:nvSpPr>
          <p:spPr bwMode="auto">
            <a:xfrm flipH="1">
              <a:off x="3187149" y="3961544"/>
              <a:ext cx="302581" cy="32925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4" name="Line 43"/>
            <p:cNvSpPr>
              <a:spLocks noChangeShapeType="1"/>
            </p:cNvSpPr>
            <p:nvPr/>
          </p:nvSpPr>
          <p:spPr bwMode="auto">
            <a:xfrm>
              <a:off x="3531845" y="3963570"/>
              <a:ext cx="390156" cy="33067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5" name="Line 44"/>
            <p:cNvSpPr>
              <a:spLocks noChangeShapeType="1"/>
            </p:cNvSpPr>
            <p:nvPr/>
          </p:nvSpPr>
          <p:spPr bwMode="auto">
            <a:xfrm flipH="1">
              <a:off x="4355888" y="3956681"/>
              <a:ext cx="252102" cy="31689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6" name="Line 45"/>
            <p:cNvSpPr>
              <a:spLocks noChangeShapeType="1"/>
            </p:cNvSpPr>
            <p:nvPr/>
          </p:nvSpPr>
          <p:spPr bwMode="auto">
            <a:xfrm>
              <a:off x="4708530" y="3947496"/>
              <a:ext cx="351142" cy="31919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7" name="Line 46"/>
            <p:cNvSpPr>
              <a:spLocks noChangeShapeType="1"/>
            </p:cNvSpPr>
            <p:nvPr/>
          </p:nvSpPr>
          <p:spPr bwMode="auto">
            <a:xfrm flipH="1">
              <a:off x="5493346" y="3947496"/>
              <a:ext cx="274611" cy="3237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8" name="Line 47"/>
            <p:cNvSpPr>
              <a:spLocks noChangeShapeType="1"/>
            </p:cNvSpPr>
            <p:nvPr/>
          </p:nvSpPr>
          <p:spPr bwMode="auto">
            <a:xfrm>
              <a:off x="5808667" y="3961544"/>
              <a:ext cx="307432" cy="30284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79" name="Line 48"/>
            <p:cNvSpPr>
              <a:spLocks noChangeShapeType="1"/>
            </p:cNvSpPr>
            <p:nvPr/>
          </p:nvSpPr>
          <p:spPr bwMode="auto">
            <a:xfrm flipH="1">
              <a:off x="6514847" y="3963569"/>
              <a:ext cx="165478" cy="29875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0" name="Line 49"/>
            <p:cNvSpPr>
              <a:spLocks noChangeShapeType="1"/>
            </p:cNvSpPr>
            <p:nvPr/>
          </p:nvSpPr>
          <p:spPr bwMode="auto">
            <a:xfrm>
              <a:off x="6734346" y="3947799"/>
              <a:ext cx="308555" cy="31659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1" name="Line 50"/>
            <p:cNvSpPr>
              <a:spLocks noChangeShapeType="1"/>
            </p:cNvSpPr>
            <p:nvPr/>
          </p:nvSpPr>
          <p:spPr bwMode="auto">
            <a:xfrm flipH="1">
              <a:off x="7497991" y="3946150"/>
              <a:ext cx="400576" cy="32512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2" name="Line 51"/>
            <p:cNvSpPr>
              <a:spLocks noChangeShapeType="1"/>
            </p:cNvSpPr>
            <p:nvPr/>
          </p:nvSpPr>
          <p:spPr bwMode="auto">
            <a:xfrm>
              <a:off x="7910625" y="3955827"/>
              <a:ext cx="392539" cy="3076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3" name="Line 52"/>
            <p:cNvSpPr>
              <a:spLocks noChangeShapeType="1"/>
            </p:cNvSpPr>
            <p:nvPr/>
          </p:nvSpPr>
          <p:spPr bwMode="auto">
            <a:xfrm flipH="1">
              <a:off x="8693808" y="3948644"/>
              <a:ext cx="241640" cy="32837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4" name="Line 53"/>
            <p:cNvSpPr>
              <a:spLocks noChangeShapeType="1"/>
            </p:cNvSpPr>
            <p:nvPr/>
          </p:nvSpPr>
          <p:spPr bwMode="auto">
            <a:xfrm>
              <a:off x="9025028" y="3929932"/>
              <a:ext cx="301997" cy="3315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5" name="Line 54"/>
            <p:cNvSpPr>
              <a:spLocks noChangeShapeType="1"/>
            </p:cNvSpPr>
            <p:nvPr/>
          </p:nvSpPr>
          <p:spPr bwMode="auto">
            <a:xfrm flipH="1">
              <a:off x="9879322" y="3943974"/>
              <a:ext cx="406966" cy="33262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6" name="Line 55"/>
            <p:cNvSpPr>
              <a:spLocks noChangeShapeType="1"/>
            </p:cNvSpPr>
            <p:nvPr/>
          </p:nvSpPr>
          <p:spPr bwMode="auto">
            <a:xfrm>
              <a:off x="10328400" y="3958501"/>
              <a:ext cx="592136" cy="30301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7" name="Line 56"/>
            <p:cNvSpPr>
              <a:spLocks noChangeShapeType="1"/>
            </p:cNvSpPr>
            <p:nvPr/>
          </p:nvSpPr>
          <p:spPr bwMode="auto">
            <a:xfrm>
              <a:off x="6211924" y="2115022"/>
              <a:ext cx="2015313" cy="41448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8" name="Line 57"/>
            <p:cNvSpPr>
              <a:spLocks noChangeShapeType="1"/>
            </p:cNvSpPr>
            <p:nvPr/>
          </p:nvSpPr>
          <p:spPr bwMode="auto">
            <a:xfrm>
              <a:off x="4070561" y="2873960"/>
              <a:ext cx="962100" cy="17567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89" name="Line 58"/>
            <p:cNvSpPr>
              <a:spLocks noChangeShapeType="1"/>
            </p:cNvSpPr>
            <p:nvPr/>
          </p:nvSpPr>
          <p:spPr bwMode="auto">
            <a:xfrm flipH="1">
              <a:off x="7175524" y="2846404"/>
              <a:ext cx="1026202" cy="23328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0" name="Line 59"/>
            <p:cNvSpPr>
              <a:spLocks noChangeShapeType="1"/>
            </p:cNvSpPr>
            <p:nvPr/>
          </p:nvSpPr>
          <p:spPr bwMode="auto">
            <a:xfrm>
              <a:off x="8345785" y="2846404"/>
              <a:ext cx="1098443" cy="23731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1" name="Line 60"/>
            <p:cNvSpPr>
              <a:spLocks noChangeShapeType="1"/>
            </p:cNvSpPr>
            <p:nvPr/>
          </p:nvSpPr>
          <p:spPr bwMode="auto">
            <a:xfrm flipH="1">
              <a:off x="4644004" y="3384894"/>
              <a:ext cx="388657" cy="25259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2" name="Line 61"/>
            <p:cNvSpPr>
              <a:spLocks noChangeShapeType="1"/>
            </p:cNvSpPr>
            <p:nvPr/>
          </p:nvSpPr>
          <p:spPr bwMode="auto">
            <a:xfrm>
              <a:off x="5158711" y="3383746"/>
              <a:ext cx="613748" cy="2434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3" name="Line 62"/>
            <p:cNvSpPr>
              <a:spLocks noChangeShapeType="1"/>
            </p:cNvSpPr>
            <p:nvPr/>
          </p:nvSpPr>
          <p:spPr bwMode="auto">
            <a:xfrm flipH="1">
              <a:off x="6684615" y="3406710"/>
              <a:ext cx="430674" cy="22044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4" name="Line 63"/>
            <p:cNvSpPr>
              <a:spLocks noChangeShapeType="1"/>
            </p:cNvSpPr>
            <p:nvPr/>
          </p:nvSpPr>
          <p:spPr bwMode="auto">
            <a:xfrm>
              <a:off x="7258077" y="3397182"/>
              <a:ext cx="563997" cy="22423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5" name="Line 64"/>
            <p:cNvSpPr>
              <a:spLocks noChangeShapeType="1"/>
            </p:cNvSpPr>
            <p:nvPr/>
          </p:nvSpPr>
          <p:spPr bwMode="auto">
            <a:xfrm flipH="1">
              <a:off x="8945871" y="3420257"/>
              <a:ext cx="524187" cy="18668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6" name="Line 65"/>
            <p:cNvSpPr>
              <a:spLocks noChangeShapeType="1"/>
            </p:cNvSpPr>
            <p:nvPr/>
          </p:nvSpPr>
          <p:spPr bwMode="auto">
            <a:xfrm>
              <a:off x="9550763" y="3418191"/>
              <a:ext cx="782399" cy="19361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Arial" panose="020B0604020202020204" pitchFamily="34" charset="0"/>
                <a:cs typeface="Arial" panose="020B0604020202020204" pitchFamily="34" charset="0"/>
              </a:endParaRPr>
            </a:p>
          </p:txBody>
        </p:sp>
        <p:sp>
          <p:nvSpPr>
            <p:cNvPr id="297" name="Text Box 66"/>
            <p:cNvSpPr txBox="1">
              <a:spLocks noChangeArrowheads="1"/>
            </p:cNvSpPr>
            <p:nvPr/>
          </p:nvSpPr>
          <p:spPr bwMode="auto">
            <a:xfrm>
              <a:off x="4555256" y="1973798"/>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1</a:t>
              </a:r>
              <a:r>
                <a:rPr kumimoji="1" lang="en-US" altLang="zh-CN" dirty="0">
                  <a:cs typeface="Arial" panose="020B0604020202020204" pitchFamily="34" charset="0"/>
                </a:rPr>
                <a:t>=1</a:t>
              </a:r>
            </a:p>
          </p:txBody>
        </p:sp>
        <p:sp>
          <p:nvSpPr>
            <p:cNvPr id="298" name="Text Box 67"/>
            <p:cNvSpPr txBox="1">
              <a:spLocks noChangeArrowheads="1"/>
            </p:cNvSpPr>
            <p:nvPr/>
          </p:nvSpPr>
          <p:spPr bwMode="auto">
            <a:xfrm>
              <a:off x="6957725" y="1989872"/>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1</a:t>
              </a:r>
              <a:r>
                <a:rPr kumimoji="1" lang="en-US" altLang="zh-CN" dirty="0">
                  <a:cs typeface="Arial" panose="020B0604020202020204" pitchFamily="34" charset="0"/>
                </a:rPr>
                <a:t>=0</a:t>
              </a:r>
            </a:p>
          </p:txBody>
        </p:sp>
        <p:sp>
          <p:nvSpPr>
            <p:cNvPr id="299" name="Text Box 68"/>
            <p:cNvSpPr txBox="1">
              <a:spLocks noChangeArrowheads="1"/>
            </p:cNvSpPr>
            <p:nvPr/>
          </p:nvSpPr>
          <p:spPr bwMode="auto">
            <a:xfrm>
              <a:off x="3008132" y="2660401"/>
              <a:ext cx="77152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2</a:t>
              </a:r>
              <a:r>
                <a:rPr kumimoji="1" lang="en-US" altLang="zh-CN" dirty="0">
                  <a:cs typeface="Arial" panose="020B0604020202020204" pitchFamily="34" charset="0"/>
                </a:rPr>
                <a:t>=1</a:t>
              </a:r>
            </a:p>
          </p:txBody>
        </p:sp>
        <p:sp>
          <p:nvSpPr>
            <p:cNvPr id="300" name="Text Box 69"/>
            <p:cNvSpPr txBox="1">
              <a:spLocks noChangeArrowheads="1"/>
            </p:cNvSpPr>
            <p:nvPr/>
          </p:nvSpPr>
          <p:spPr bwMode="auto">
            <a:xfrm>
              <a:off x="1963711" y="3177076"/>
              <a:ext cx="882356"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3</a:t>
              </a:r>
              <a:r>
                <a:rPr kumimoji="1" lang="en-US" altLang="zh-CN" dirty="0">
                  <a:cs typeface="Arial" panose="020B0604020202020204" pitchFamily="34" charset="0"/>
                </a:rPr>
                <a:t>=1</a:t>
              </a:r>
            </a:p>
          </p:txBody>
        </p:sp>
        <p:sp>
          <p:nvSpPr>
            <p:cNvPr id="301" name="Text Box 70"/>
            <p:cNvSpPr txBox="1">
              <a:spLocks noChangeArrowheads="1"/>
            </p:cNvSpPr>
            <p:nvPr/>
          </p:nvSpPr>
          <p:spPr bwMode="auto">
            <a:xfrm>
              <a:off x="1706185" y="3857640"/>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1</a:t>
              </a:r>
            </a:p>
          </p:txBody>
        </p:sp>
        <p:sp>
          <p:nvSpPr>
            <p:cNvPr id="303" name="Text Box 72"/>
            <p:cNvSpPr txBox="1">
              <a:spLocks noChangeArrowheads="1"/>
            </p:cNvSpPr>
            <p:nvPr/>
          </p:nvSpPr>
          <p:spPr bwMode="auto">
            <a:xfrm>
              <a:off x="3038489" y="3876310"/>
              <a:ext cx="313447"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1</a:t>
              </a:r>
            </a:p>
          </p:txBody>
        </p:sp>
        <p:sp>
          <p:nvSpPr>
            <p:cNvPr id="304" name="Text Box 73"/>
            <p:cNvSpPr txBox="1">
              <a:spLocks noChangeArrowheads="1"/>
            </p:cNvSpPr>
            <p:nvPr/>
          </p:nvSpPr>
          <p:spPr bwMode="auto">
            <a:xfrm>
              <a:off x="3659836" y="3884815"/>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0</a:t>
              </a:r>
            </a:p>
          </p:txBody>
        </p:sp>
        <p:sp>
          <p:nvSpPr>
            <p:cNvPr id="305" name="Text Box 74"/>
            <p:cNvSpPr txBox="1">
              <a:spLocks noChangeArrowheads="1"/>
            </p:cNvSpPr>
            <p:nvPr/>
          </p:nvSpPr>
          <p:spPr bwMode="auto">
            <a:xfrm>
              <a:off x="4144555" y="3875608"/>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1</a:t>
              </a:r>
            </a:p>
          </p:txBody>
        </p:sp>
        <p:sp>
          <p:nvSpPr>
            <p:cNvPr id="306" name="Text Box 75"/>
            <p:cNvSpPr txBox="1">
              <a:spLocks noChangeArrowheads="1"/>
            </p:cNvSpPr>
            <p:nvPr/>
          </p:nvSpPr>
          <p:spPr bwMode="auto">
            <a:xfrm>
              <a:off x="4869095" y="3875162"/>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0</a:t>
              </a:r>
            </a:p>
          </p:txBody>
        </p:sp>
        <p:sp>
          <p:nvSpPr>
            <p:cNvPr id="307" name="Text Box 76"/>
            <p:cNvSpPr txBox="1">
              <a:spLocks noChangeArrowheads="1"/>
            </p:cNvSpPr>
            <p:nvPr/>
          </p:nvSpPr>
          <p:spPr bwMode="auto">
            <a:xfrm>
              <a:off x="4417200" y="2609882"/>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cs typeface="Arial" panose="020B0604020202020204" pitchFamily="34" charset="0"/>
                </a:rPr>
                <a:t>0</a:t>
              </a:r>
              <a:endParaRPr lang="en-US" altLang="zh-CN" dirty="0">
                <a:cs typeface="Arial" panose="020B0604020202020204" pitchFamily="34" charset="0"/>
              </a:endParaRPr>
            </a:p>
          </p:txBody>
        </p:sp>
        <p:sp>
          <p:nvSpPr>
            <p:cNvPr id="308" name="Text Box 77"/>
            <p:cNvSpPr txBox="1">
              <a:spLocks noChangeArrowheads="1"/>
            </p:cNvSpPr>
            <p:nvPr/>
          </p:nvSpPr>
          <p:spPr bwMode="auto">
            <a:xfrm>
              <a:off x="3176200" y="3185113"/>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cs typeface="Arial" panose="020B0604020202020204" pitchFamily="34" charset="0"/>
                </a:rPr>
                <a:t>0</a:t>
              </a:r>
              <a:endParaRPr lang="en-US" altLang="zh-CN" dirty="0">
                <a:cs typeface="Arial" panose="020B0604020202020204" pitchFamily="34" charset="0"/>
              </a:endParaRPr>
            </a:p>
          </p:txBody>
        </p:sp>
        <p:sp>
          <p:nvSpPr>
            <p:cNvPr id="309" name="Text Box 78"/>
            <p:cNvSpPr txBox="1">
              <a:spLocks noChangeArrowheads="1"/>
            </p:cNvSpPr>
            <p:nvPr/>
          </p:nvSpPr>
          <p:spPr bwMode="auto">
            <a:xfrm>
              <a:off x="4079776" y="3217262"/>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a:cs typeface="Arial" panose="020B0604020202020204" pitchFamily="34" charset="0"/>
                </a:rPr>
                <a:t>x</a:t>
              </a:r>
              <a:r>
                <a:rPr lang="en-US" altLang="zh-CN" baseline="-25000" dirty="0">
                  <a:cs typeface="Arial" panose="020B0604020202020204" pitchFamily="34" charset="0"/>
                </a:rPr>
                <a:t>3</a:t>
              </a:r>
              <a:r>
                <a:rPr lang="en-US" altLang="zh-CN" dirty="0">
                  <a:cs typeface="Arial" panose="020B0604020202020204" pitchFamily="34" charset="0"/>
                </a:rPr>
                <a:t>=1</a:t>
              </a:r>
            </a:p>
          </p:txBody>
        </p:sp>
        <p:sp>
          <p:nvSpPr>
            <p:cNvPr id="310" name="Text Box 79"/>
            <p:cNvSpPr txBox="1">
              <a:spLocks noChangeArrowheads="1"/>
            </p:cNvSpPr>
            <p:nvPr/>
          </p:nvSpPr>
          <p:spPr bwMode="auto">
            <a:xfrm>
              <a:off x="5347788" y="3169039"/>
              <a:ext cx="8658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cs typeface="Arial" panose="020B0604020202020204" pitchFamily="34" charset="0"/>
                </a:rPr>
                <a:t>0</a:t>
              </a:r>
              <a:endParaRPr lang="en-US" altLang="zh-CN" dirty="0">
                <a:cs typeface="Arial" panose="020B0604020202020204" pitchFamily="34" charset="0"/>
              </a:endParaRPr>
            </a:p>
          </p:txBody>
        </p:sp>
        <p:sp>
          <p:nvSpPr>
            <p:cNvPr id="311" name="Text Box 80"/>
            <p:cNvSpPr txBox="1">
              <a:spLocks noChangeArrowheads="1"/>
            </p:cNvSpPr>
            <p:nvPr/>
          </p:nvSpPr>
          <p:spPr bwMode="auto">
            <a:xfrm>
              <a:off x="6810666" y="2604141"/>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2</a:t>
              </a:r>
              <a:r>
                <a:rPr kumimoji="1" lang="en-US" altLang="zh-CN" dirty="0">
                  <a:cs typeface="Arial" panose="020B0604020202020204" pitchFamily="34" charset="0"/>
                </a:rPr>
                <a:t>=1</a:t>
              </a:r>
            </a:p>
          </p:txBody>
        </p:sp>
        <p:sp>
          <p:nvSpPr>
            <p:cNvPr id="312" name="Text Box 81"/>
            <p:cNvSpPr txBox="1">
              <a:spLocks noChangeArrowheads="1"/>
            </p:cNvSpPr>
            <p:nvPr/>
          </p:nvSpPr>
          <p:spPr bwMode="auto">
            <a:xfrm>
              <a:off x="8723937" y="2599762"/>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cs typeface="Arial" panose="020B0604020202020204" pitchFamily="34" charset="0"/>
                </a:rPr>
                <a:t>0</a:t>
              </a:r>
              <a:endParaRPr lang="en-US" altLang="zh-CN" dirty="0">
                <a:cs typeface="Arial" panose="020B0604020202020204" pitchFamily="34" charset="0"/>
              </a:endParaRPr>
            </a:p>
          </p:txBody>
        </p:sp>
        <p:sp>
          <p:nvSpPr>
            <p:cNvPr id="313" name="Text Box 82"/>
            <p:cNvSpPr txBox="1">
              <a:spLocks noChangeArrowheads="1"/>
            </p:cNvSpPr>
            <p:nvPr/>
          </p:nvSpPr>
          <p:spPr bwMode="auto">
            <a:xfrm>
              <a:off x="6219083" y="3226341"/>
              <a:ext cx="8658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3</a:t>
              </a:r>
              <a:r>
                <a:rPr kumimoji="1" lang="en-US" altLang="zh-CN" dirty="0">
                  <a:cs typeface="Arial" panose="020B0604020202020204" pitchFamily="34" charset="0"/>
                </a:rPr>
                <a:t>=1</a:t>
              </a:r>
            </a:p>
          </p:txBody>
        </p:sp>
        <p:sp>
          <p:nvSpPr>
            <p:cNvPr id="314" name="Text Box 83"/>
            <p:cNvSpPr txBox="1">
              <a:spLocks noChangeArrowheads="1"/>
            </p:cNvSpPr>
            <p:nvPr/>
          </p:nvSpPr>
          <p:spPr bwMode="auto">
            <a:xfrm>
              <a:off x="7536963" y="3188899"/>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cs typeface="Arial" panose="020B0604020202020204" pitchFamily="34" charset="0"/>
                </a:rPr>
                <a:t>0</a:t>
              </a:r>
              <a:endParaRPr lang="en-US" altLang="zh-CN" dirty="0">
                <a:cs typeface="Arial" panose="020B0604020202020204" pitchFamily="34" charset="0"/>
              </a:endParaRPr>
            </a:p>
          </p:txBody>
        </p:sp>
        <p:sp>
          <p:nvSpPr>
            <p:cNvPr id="315" name="Text Box 84"/>
            <p:cNvSpPr txBox="1">
              <a:spLocks noChangeArrowheads="1"/>
            </p:cNvSpPr>
            <p:nvPr/>
          </p:nvSpPr>
          <p:spPr bwMode="auto">
            <a:xfrm>
              <a:off x="8520321" y="3226722"/>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x</a:t>
              </a:r>
              <a:r>
                <a:rPr kumimoji="1" lang="en-US" altLang="zh-CN" baseline="-25000" dirty="0">
                  <a:cs typeface="Arial" panose="020B0604020202020204" pitchFamily="34" charset="0"/>
                </a:rPr>
                <a:t>3</a:t>
              </a:r>
              <a:r>
                <a:rPr kumimoji="1" lang="en-US" altLang="zh-CN" dirty="0">
                  <a:cs typeface="Arial" panose="020B0604020202020204" pitchFamily="34" charset="0"/>
                </a:rPr>
                <a:t>=1</a:t>
              </a:r>
            </a:p>
          </p:txBody>
        </p:sp>
        <p:sp>
          <p:nvSpPr>
            <p:cNvPr id="316" name="Text Box 85"/>
            <p:cNvSpPr txBox="1">
              <a:spLocks noChangeArrowheads="1"/>
            </p:cNvSpPr>
            <p:nvPr/>
          </p:nvSpPr>
          <p:spPr bwMode="auto">
            <a:xfrm>
              <a:off x="9894364" y="3172901"/>
              <a:ext cx="864349"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smtClean="0">
                  <a:cs typeface="Arial" panose="020B0604020202020204" pitchFamily="34" charset="0"/>
                </a:rPr>
                <a:t>0</a:t>
              </a:r>
              <a:endParaRPr lang="en-US" altLang="zh-CN" dirty="0">
                <a:cs typeface="Arial" panose="020B0604020202020204" pitchFamily="34" charset="0"/>
              </a:endParaRPr>
            </a:p>
          </p:txBody>
        </p:sp>
        <p:sp>
          <p:nvSpPr>
            <p:cNvPr id="317" name="Text Box 86"/>
            <p:cNvSpPr txBox="1">
              <a:spLocks noChangeArrowheads="1"/>
            </p:cNvSpPr>
            <p:nvPr/>
          </p:nvSpPr>
          <p:spPr bwMode="auto">
            <a:xfrm>
              <a:off x="5206731" y="3876310"/>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cs typeface="Arial" panose="020B0604020202020204" pitchFamily="34" charset="0"/>
                </a:rPr>
                <a:t>1</a:t>
              </a:r>
            </a:p>
          </p:txBody>
        </p:sp>
        <p:sp>
          <p:nvSpPr>
            <p:cNvPr id="318" name="Text Box 87"/>
            <p:cNvSpPr txBox="1">
              <a:spLocks noChangeArrowheads="1"/>
            </p:cNvSpPr>
            <p:nvPr/>
          </p:nvSpPr>
          <p:spPr bwMode="auto">
            <a:xfrm>
              <a:off x="5947865" y="3869421"/>
              <a:ext cx="3796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0</a:t>
              </a:r>
            </a:p>
          </p:txBody>
        </p:sp>
        <p:sp>
          <p:nvSpPr>
            <p:cNvPr id="319" name="Text Box 88"/>
            <p:cNvSpPr txBox="1">
              <a:spLocks noChangeArrowheads="1"/>
            </p:cNvSpPr>
            <p:nvPr/>
          </p:nvSpPr>
          <p:spPr bwMode="auto">
            <a:xfrm>
              <a:off x="9798088" y="3884476"/>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cs typeface="Arial" panose="020B0604020202020204" pitchFamily="34" charset="0"/>
                </a:rPr>
                <a:t>1</a:t>
              </a:r>
            </a:p>
          </p:txBody>
        </p:sp>
        <p:sp>
          <p:nvSpPr>
            <p:cNvPr id="320" name="Text Box 89"/>
            <p:cNvSpPr txBox="1">
              <a:spLocks noChangeArrowheads="1"/>
            </p:cNvSpPr>
            <p:nvPr/>
          </p:nvSpPr>
          <p:spPr bwMode="auto">
            <a:xfrm>
              <a:off x="10707567" y="3839810"/>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0</a:t>
              </a:r>
            </a:p>
          </p:txBody>
        </p:sp>
        <p:sp>
          <p:nvSpPr>
            <p:cNvPr id="321" name="Text Box 90"/>
            <p:cNvSpPr txBox="1">
              <a:spLocks noChangeArrowheads="1"/>
            </p:cNvSpPr>
            <p:nvPr/>
          </p:nvSpPr>
          <p:spPr bwMode="auto">
            <a:xfrm>
              <a:off x="8434281" y="3892444"/>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cs typeface="Arial" panose="020B0604020202020204" pitchFamily="34" charset="0"/>
                </a:rPr>
                <a:t>1</a:t>
              </a:r>
            </a:p>
          </p:txBody>
        </p:sp>
        <p:sp>
          <p:nvSpPr>
            <p:cNvPr id="322" name="Text Box 91"/>
            <p:cNvSpPr txBox="1">
              <a:spLocks noChangeArrowheads="1"/>
            </p:cNvSpPr>
            <p:nvPr/>
          </p:nvSpPr>
          <p:spPr bwMode="auto">
            <a:xfrm>
              <a:off x="9185192" y="3882229"/>
              <a:ext cx="399161"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cs typeface="Arial" panose="020B0604020202020204" pitchFamily="34" charset="0"/>
                </a:rPr>
                <a:t>0</a:t>
              </a:r>
            </a:p>
          </p:txBody>
        </p:sp>
        <p:sp>
          <p:nvSpPr>
            <p:cNvPr id="323" name="Text Box 92"/>
            <p:cNvSpPr txBox="1">
              <a:spLocks noChangeArrowheads="1"/>
            </p:cNvSpPr>
            <p:nvPr/>
          </p:nvSpPr>
          <p:spPr bwMode="auto">
            <a:xfrm>
              <a:off x="7268377" y="3876310"/>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cs typeface="Arial" panose="020B0604020202020204" pitchFamily="34" charset="0"/>
                </a:rPr>
                <a:t>1</a:t>
              </a:r>
            </a:p>
          </p:txBody>
        </p:sp>
        <p:sp>
          <p:nvSpPr>
            <p:cNvPr id="324" name="Text Box 93"/>
            <p:cNvSpPr txBox="1">
              <a:spLocks noChangeArrowheads="1"/>
            </p:cNvSpPr>
            <p:nvPr/>
          </p:nvSpPr>
          <p:spPr bwMode="auto">
            <a:xfrm>
              <a:off x="8109660" y="3884815"/>
              <a:ext cx="3796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0</a:t>
              </a:r>
            </a:p>
          </p:txBody>
        </p:sp>
        <p:sp>
          <p:nvSpPr>
            <p:cNvPr id="325" name="Text Box 94"/>
            <p:cNvSpPr txBox="1">
              <a:spLocks noChangeArrowheads="1"/>
            </p:cNvSpPr>
            <p:nvPr/>
          </p:nvSpPr>
          <p:spPr bwMode="auto">
            <a:xfrm>
              <a:off x="6318349" y="3903292"/>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dirty="0">
                  <a:cs typeface="Arial" panose="020B0604020202020204" pitchFamily="34" charset="0"/>
                </a:rPr>
                <a:t>1</a:t>
              </a:r>
            </a:p>
          </p:txBody>
        </p:sp>
        <p:sp>
          <p:nvSpPr>
            <p:cNvPr id="326" name="Text Box 95"/>
            <p:cNvSpPr txBox="1">
              <a:spLocks noChangeArrowheads="1"/>
            </p:cNvSpPr>
            <p:nvPr/>
          </p:nvSpPr>
          <p:spPr bwMode="auto">
            <a:xfrm>
              <a:off x="6901420" y="3899598"/>
              <a:ext cx="378153" cy="371513"/>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a:cs typeface="Arial" panose="020B0604020202020204" pitchFamily="34" charset="0"/>
                </a:rPr>
                <a:t>0</a:t>
              </a:r>
            </a:p>
          </p:txBody>
        </p:sp>
      </p:grpSp>
      <p:sp>
        <p:nvSpPr>
          <p:cNvPr id="2" name="标题 1"/>
          <p:cNvSpPr>
            <a:spLocks noGrp="1"/>
          </p:cNvSpPr>
          <p:nvPr>
            <p:ph type="title"/>
          </p:nvPr>
        </p:nvSpPr>
        <p:spPr>
          <a:xfrm>
            <a:off x="695400" y="261665"/>
            <a:ext cx="10369152" cy="1325563"/>
          </a:xfrm>
        </p:spPr>
        <p:txBody>
          <a:bodyPr/>
          <a:lstStyle/>
          <a:p>
            <a:r>
              <a:rPr lang="zh-CN" altLang="en-US" dirty="0" smtClean="0"/>
              <a:t>约束函数</a:t>
            </a:r>
            <a:r>
              <a:rPr lang="en-US" altLang="zh-CN" dirty="0" smtClean="0"/>
              <a:t>B</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57</a:t>
            </a:fld>
            <a:endParaRPr lang="en-US" altLang="zh-CN"/>
          </a:p>
        </p:txBody>
      </p:sp>
      <p:sp>
        <p:nvSpPr>
          <p:cNvPr id="191" name="内容占位符 2"/>
          <p:cNvSpPr txBox="1">
            <a:spLocks/>
          </p:cNvSpPr>
          <p:nvPr/>
        </p:nvSpPr>
        <p:spPr>
          <a:xfrm>
            <a:off x="695400" y="1387086"/>
            <a:ext cx="10081120" cy="134018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altLang="zh-CN" sz="2400" dirty="0" smtClean="0"/>
              <a:t>n=4</a:t>
            </a:r>
            <a:r>
              <a:rPr lang="zh-CN" altLang="en-US" sz="2400" dirty="0" smtClean="0"/>
              <a:t>，</a:t>
            </a:r>
            <a:r>
              <a:rPr lang="en-US" altLang="zh-CN" sz="2400" dirty="0" smtClean="0"/>
              <a:t>M=10</a:t>
            </a:r>
            <a:r>
              <a:rPr lang="zh-CN" altLang="en-US" sz="2400" dirty="0" smtClean="0"/>
              <a:t>，</a:t>
            </a:r>
            <a:r>
              <a:rPr kumimoji="1" lang="en-US" altLang="zh-CN" sz="2400" dirty="0" smtClean="0"/>
              <a:t>(p</a:t>
            </a:r>
            <a:r>
              <a:rPr kumimoji="1" lang="en-US" altLang="zh-CN" sz="2400" baseline="-25000" dirty="0" smtClean="0"/>
              <a:t>1</a:t>
            </a:r>
            <a:r>
              <a:rPr kumimoji="1" lang="en-US" altLang="zh-CN" sz="2400" dirty="0" smtClean="0"/>
              <a:t>,p</a:t>
            </a:r>
            <a:r>
              <a:rPr kumimoji="1" lang="en-US" altLang="zh-CN" sz="2400" baseline="-25000" dirty="0" smtClean="0"/>
              <a:t>2</a:t>
            </a:r>
            <a:r>
              <a:rPr kumimoji="1" lang="en-US" altLang="zh-CN" sz="2400" dirty="0" smtClean="0"/>
              <a:t>,p</a:t>
            </a:r>
            <a:r>
              <a:rPr kumimoji="1" lang="en-US" altLang="zh-CN" sz="2400" baseline="-25000" dirty="0" smtClean="0"/>
              <a:t>3</a:t>
            </a:r>
            <a:r>
              <a:rPr kumimoji="1" lang="en-US" altLang="zh-CN" sz="2400" dirty="0" smtClean="0"/>
              <a:t>,p</a:t>
            </a:r>
            <a:r>
              <a:rPr kumimoji="1" lang="en-US" altLang="zh-CN" sz="2400" baseline="-25000" dirty="0" smtClean="0"/>
              <a:t>4</a:t>
            </a:r>
            <a:r>
              <a:rPr kumimoji="1" lang="en-US" altLang="zh-CN" sz="2400" dirty="0" smtClean="0"/>
              <a:t>)=(10,10,14,18)</a:t>
            </a:r>
            <a:r>
              <a:rPr kumimoji="1" lang="zh-CN" altLang="en-US" sz="2400" dirty="0" smtClean="0"/>
              <a:t>，</a:t>
            </a:r>
            <a:r>
              <a:rPr kumimoji="1" lang="en-US" altLang="zh-CN" sz="2400" dirty="0" smtClean="0"/>
              <a:t>(w</a:t>
            </a:r>
            <a:r>
              <a:rPr kumimoji="1" lang="en-US" altLang="zh-CN" sz="2400" baseline="-25000" dirty="0" smtClean="0"/>
              <a:t>1</a:t>
            </a:r>
            <a:r>
              <a:rPr kumimoji="1" lang="en-US" altLang="zh-CN" sz="2400" dirty="0" smtClean="0"/>
              <a:t>,w</a:t>
            </a:r>
            <a:r>
              <a:rPr kumimoji="1" lang="en-US" altLang="zh-CN" sz="2400" baseline="-25000" dirty="0" smtClean="0"/>
              <a:t>2</a:t>
            </a:r>
            <a:r>
              <a:rPr kumimoji="1" lang="en-US" altLang="zh-CN" sz="2400" dirty="0" smtClean="0"/>
              <a:t>,w</a:t>
            </a:r>
            <a:r>
              <a:rPr kumimoji="1" lang="en-US" altLang="zh-CN" sz="2400" baseline="-25000" dirty="0" smtClean="0"/>
              <a:t>3</a:t>
            </a:r>
            <a:r>
              <a:rPr kumimoji="1" lang="en-US" altLang="zh-CN" sz="2400" dirty="0" smtClean="0"/>
              <a:t>,w</a:t>
            </a:r>
            <a:r>
              <a:rPr kumimoji="1" lang="en-US" altLang="zh-CN" sz="2400" baseline="-25000" dirty="0" smtClean="0"/>
              <a:t>4</a:t>
            </a:r>
            <a:r>
              <a:rPr kumimoji="1" lang="en-US" altLang="zh-CN" sz="2400" dirty="0" smtClean="0"/>
              <a:t>)=(2,4,7,10)</a:t>
            </a:r>
          </a:p>
          <a:p>
            <a:pPr>
              <a:lnSpc>
                <a:spcPct val="120000"/>
              </a:lnSpc>
              <a:spcBef>
                <a:spcPts val="0"/>
              </a:spcBef>
            </a:pPr>
            <a:r>
              <a:rPr kumimoji="1" lang="zh-CN" altLang="en-US" sz="2400" dirty="0" smtClean="0"/>
              <a:t>状态结点按层次遍历顺序编号，</a:t>
            </a:r>
            <a:r>
              <a:rPr kumimoji="1" lang="en-US" altLang="zh-CN" sz="2400" dirty="0" smtClean="0"/>
              <a:t>15</a:t>
            </a:r>
            <a:r>
              <a:rPr kumimoji="1" lang="zh-CN" altLang="en-US" sz="2400" dirty="0" smtClean="0"/>
              <a:t>个非叶结点</a:t>
            </a:r>
            <a:r>
              <a:rPr kumimoji="1" lang="en-US" altLang="zh-CN" sz="2400" dirty="0" smtClean="0"/>
              <a:t>+16</a:t>
            </a:r>
            <a:r>
              <a:rPr kumimoji="1" lang="zh-CN" altLang="en-US" sz="2400" dirty="0" smtClean="0"/>
              <a:t>个叶结点</a:t>
            </a:r>
            <a:endParaRPr kumimoji="1" lang="en-US" altLang="zh-CN" sz="2400" dirty="0" smtClean="0"/>
          </a:p>
          <a:p>
            <a:pPr>
              <a:lnSpc>
                <a:spcPct val="140000"/>
              </a:lnSpc>
              <a:spcBef>
                <a:spcPts val="0"/>
              </a:spcBef>
            </a:pPr>
            <a:r>
              <a:rPr kumimoji="1" lang="zh-CN" altLang="en-US" sz="2400" dirty="0" smtClean="0"/>
              <a:t>方形结点表示被约束函数</a:t>
            </a:r>
            <a:r>
              <a:rPr kumimoji="1" lang="en-US" altLang="zh-CN" sz="2400" dirty="0" smtClean="0"/>
              <a:t>B</a:t>
            </a:r>
            <a:r>
              <a:rPr kumimoji="1" lang="zh-CN" altLang="en-US" sz="2400" dirty="0" smtClean="0"/>
              <a:t>剪枝</a:t>
            </a:r>
            <a:r>
              <a:rPr kumimoji="1" lang="zh-CN" altLang="en-US" sz="2400" dirty="0"/>
              <a:t>：</a:t>
            </a:r>
            <a:r>
              <a:rPr lang="zh-CN" altLang="en-US" sz="2400" dirty="0" smtClean="0"/>
              <a:t>选中的物品重量和大于</a:t>
            </a:r>
            <a:r>
              <a:rPr lang="en-US" altLang="zh-CN" sz="2400" dirty="0" smtClean="0"/>
              <a:t>M</a:t>
            </a:r>
            <a:endParaRPr lang="en-US" altLang="zh-CN" sz="2400" dirty="0"/>
          </a:p>
          <a:p>
            <a:pPr marL="0" indent="0">
              <a:lnSpc>
                <a:spcPct val="140000"/>
              </a:lnSpc>
              <a:spcBef>
                <a:spcPts val="0"/>
              </a:spcBef>
              <a:buNone/>
            </a:pPr>
            <a:endParaRPr lang="zh-CN" altLang="en-US" sz="2400" dirty="0"/>
          </a:p>
        </p:txBody>
      </p:sp>
      <p:grpSp>
        <p:nvGrpSpPr>
          <p:cNvPr id="234" name="组合 233"/>
          <p:cNvGrpSpPr/>
          <p:nvPr/>
        </p:nvGrpSpPr>
        <p:grpSpPr>
          <a:xfrm>
            <a:off x="1384062" y="4721198"/>
            <a:ext cx="7344537" cy="1012058"/>
            <a:chOff x="1131394" y="4453575"/>
            <a:chExt cx="7344537" cy="1012058"/>
          </a:xfrm>
        </p:grpSpPr>
        <p:grpSp>
          <p:nvGrpSpPr>
            <p:cNvPr id="231" name="组合 230"/>
            <p:cNvGrpSpPr/>
            <p:nvPr/>
          </p:nvGrpSpPr>
          <p:grpSpPr>
            <a:xfrm>
              <a:off x="1131394" y="4453575"/>
              <a:ext cx="1346668" cy="1012058"/>
              <a:chOff x="1131394" y="4453575"/>
              <a:chExt cx="1346668" cy="1012058"/>
            </a:xfrm>
            <a:solidFill>
              <a:schemeClr val="bg1"/>
            </a:solidFill>
          </p:grpSpPr>
          <p:sp>
            <p:nvSpPr>
              <p:cNvPr id="219" name="矩形 218"/>
              <p:cNvSpPr/>
              <p:nvPr/>
            </p:nvSpPr>
            <p:spPr>
              <a:xfrm>
                <a:off x="1131394" y="4453575"/>
                <a:ext cx="1346668" cy="1012058"/>
              </a:xfrm>
              <a:prstGeom prst="rect">
                <a:avLst/>
              </a:prstGeom>
              <a:grp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rgbClr val="FF0000"/>
                  </a:solidFill>
                  <a:latin typeface="幼圆" panose="02010509060101010101" pitchFamily="49" charset="-122"/>
                  <a:ea typeface="幼圆" panose="02010509060101010101" pitchFamily="49" charset="-122"/>
                </a:endParaRPr>
              </a:p>
              <a:p>
                <a:pPr algn="ctr"/>
                <a:r>
                  <a:rPr lang="zh-CN" altLang="en-US" dirty="0" smtClean="0">
                    <a:solidFill>
                      <a:srgbClr val="FF0000"/>
                    </a:solidFill>
                    <a:latin typeface="幼圆" panose="02010509060101010101" pitchFamily="49" charset="-122"/>
                    <a:ea typeface="幼圆" panose="02010509060101010101" pitchFamily="49" charset="-122"/>
                  </a:rPr>
                  <a:t>剪枝</a:t>
                </a:r>
                <a:endParaRPr lang="zh-CN" altLang="en-US" dirty="0">
                  <a:solidFill>
                    <a:srgbClr val="FF0000"/>
                  </a:solidFill>
                  <a:latin typeface="幼圆" panose="02010509060101010101" pitchFamily="49" charset="-122"/>
                  <a:ea typeface="幼圆" panose="02010509060101010101" pitchFamily="49" charset="-122"/>
                </a:endParaRPr>
              </a:p>
            </p:txBody>
          </p:sp>
          <p:sp>
            <p:nvSpPr>
              <p:cNvPr id="193" name="矩形 192"/>
              <p:cNvSpPr/>
              <p:nvPr/>
            </p:nvSpPr>
            <p:spPr>
              <a:xfrm>
                <a:off x="1669873" y="4483706"/>
                <a:ext cx="465597" cy="332968"/>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grpSp>
        <p:sp>
          <p:nvSpPr>
            <p:cNvPr id="194" name="矩形 193"/>
            <p:cNvSpPr/>
            <p:nvPr/>
          </p:nvSpPr>
          <p:spPr>
            <a:xfrm>
              <a:off x="2560806" y="5100650"/>
              <a:ext cx="523943" cy="36347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18</a:t>
              </a:r>
              <a:endParaRPr lang="zh-CN" altLang="en-US" dirty="0">
                <a:solidFill>
                  <a:schemeClr val="tx1"/>
                </a:solidFill>
                <a:latin typeface="Arial" panose="020B0604020202020204" pitchFamily="34" charset="0"/>
                <a:cs typeface="Arial" panose="020B0604020202020204" pitchFamily="34" charset="0"/>
              </a:endParaRPr>
            </a:p>
          </p:txBody>
        </p:sp>
        <p:sp>
          <p:nvSpPr>
            <p:cNvPr id="195" name="矩形 194"/>
            <p:cNvSpPr/>
            <p:nvPr/>
          </p:nvSpPr>
          <p:spPr>
            <a:xfrm>
              <a:off x="3775669" y="5096692"/>
              <a:ext cx="465597" cy="3442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20</a:t>
              </a:r>
              <a:endParaRPr lang="zh-CN" altLang="en-US" dirty="0">
                <a:solidFill>
                  <a:schemeClr val="tx1"/>
                </a:solidFill>
                <a:latin typeface="Arial" panose="020B0604020202020204" pitchFamily="34" charset="0"/>
                <a:cs typeface="Arial" panose="020B0604020202020204" pitchFamily="34" charset="0"/>
              </a:endParaRPr>
            </a:p>
          </p:txBody>
        </p:sp>
        <p:sp>
          <p:nvSpPr>
            <p:cNvPr id="197" name="矩形 196"/>
            <p:cNvSpPr/>
            <p:nvPr/>
          </p:nvSpPr>
          <p:spPr>
            <a:xfrm>
              <a:off x="6900329" y="5110312"/>
              <a:ext cx="465597" cy="3329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26</a:t>
              </a:r>
              <a:endParaRPr lang="zh-CN" altLang="en-US" dirty="0">
                <a:solidFill>
                  <a:schemeClr val="tx1"/>
                </a:solidFill>
                <a:latin typeface="Arial" panose="020B0604020202020204" pitchFamily="34" charset="0"/>
                <a:cs typeface="Arial" panose="020B0604020202020204" pitchFamily="34" charset="0"/>
              </a:endParaRPr>
            </a:p>
          </p:txBody>
        </p:sp>
        <p:sp>
          <p:nvSpPr>
            <p:cNvPr id="198" name="矩形 197"/>
            <p:cNvSpPr/>
            <p:nvPr/>
          </p:nvSpPr>
          <p:spPr>
            <a:xfrm>
              <a:off x="8010334" y="5096693"/>
              <a:ext cx="465597" cy="3442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28</a:t>
              </a:r>
              <a:endParaRPr lang="zh-CN" altLang="en-US" dirty="0">
                <a:solidFill>
                  <a:schemeClr val="tx1"/>
                </a:solidFill>
                <a:latin typeface="Arial" panose="020B0604020202020204" pitchFamily="34" charset="0"/>
                <a:cs typeface="Arial" panose="020B0604020202020204" pitchFamily="34" charset="0"/>
              </a:endParaRPr>
            </a:p>
          </p:txBody>
        </p:sp>
        <p:sp>
          <p:nvSpPr>
            <p:cNvPr id="221" name="矩形 220"/>
            <p:cNvSpPr/>
            <p:nvPr/>
          </p:nvSpPr>
          <p:spPr>
            <a:xfrm>
              <a:off x="4843806" y="5101749"/>
              <a:ext cx="465597" cy="3329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22</a:t>
              </a:r>
              <a:endParaRPr lang="zh-CN" altLang="en-US" dirty="0">
                <a:solidFill>
                  <a:schemeClr val="tx1"/>
                </a:solidFill>
                <a:latin typeface="Arial" panose="020B0604020202020204" pitchFamily="34" charset="0"/>
                <a:cs typeface="Arial" panose="020B0604020202020204" pitchFamily="34" charset="0"/>
              </a:endParaRPr>
            </a:p>
          </p:txBody>
        </p:sp>
        <p:grpSp>
          <p:nvGrpSpPr>
            <p:cNvPr id="233" name="组合 232"/>
            <p:cNvGrpSpPr/>
            <p:nvPr/>
          </p:nvGrpSpPr>
          <p:grpSpPr>
            <a:xfrm>
              <a:off x="5896204" y="4470092"/>
              <a:ext cx="945967" cy="995541"/>
              <a:chOff x="5643190" y="5330695"/>
              <a:chExt cx="1140793" cy="1021663"/>
            </a:xfrm>
            <a:solidFill>
              <a:schemeClr val="bg1"/>
            </a:solidFill>
          </p:grpSpPr>
          <p:sp>
            <p:nvSpPr>
              <p:cNvPr id="223" name="矩形 222"/>
              <p:cNvSpPr/>
              <p:nvPr/>
            </p:nvSpPr>
            <p:spPr>
              <a:xfrm>
                <a:off x="5643190" y="5330695"/>
                <a:ext cx="1140793" cy="1021663"/>
              </a:xfrm>
              <a:prstGeom prst="rect">
                <a:avLst/>
              </a:prstGeom>
              <a:grp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rgbClr val="FF0000"/>
                  </a:solidFill>
                  <a:latin typeface="幼圆" panose="02010509060101010101" pitchFamily="49" charset="-122"/>
                  <a:ea typeface="幼圆" panose="02010509060101010101" pitchFamily="49" charset="-122"/>
                </a:endParaRPr>
              </a:p>
              <a:p>
                <a:pPr algn="ctr"/>
                <a:r>
                  <a:rPr lang="zh-CN" altLang="en-US" dirty="0" smtClean="0">
                    <a:solidFill>
                      <a:srgbClr val="FF0000"/>
                    </a:solidFill>
                    <a:latin typeface="幼圆" panose="02010509060101010101" pitchFamily="49" charset="-122"/>
                    <a:ea typeface="幼圆" panose="02010509060101010101" pitchFamily="49" charset="-122"/>
                  </a:rPr>
                  <a:t>剪枝</a:t>
                </a:r>
                <a:endParaRPr lang="zh-CN" altLang="en-US" dirty="0">
                  <a:solidFill>
                    <a:srgbClr val="FF0000"/>
                  </a:solidFill>
                  <a:latin typeface="幼圆" panose="02010509060101010101" pitchFamily="49" charset="-122"/>
                  <a:ea typeface="幼圆" panose="02010509060101010101" pitchFamily="49" charset="-122"/>
                </a:endParaRPr>
              </a:p>
            </p:txBody>
          </p:sp>
          <p:sp>
            <p:nvSpPr>
              <p:cNvPr id="232" name="矩形 231"/>
              <p:cNvSpPr/>
              <p:nvPr/>
            </p:nvSpPr>
            <p:spPr>
              <a:xfrm>
                <a:off x="5738758" y="5370772"/>
                <a:ext cx="624850" cy="332968"/>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12</a:t>
                </a:r>
                <a:endParaRPr lang="zh-CN" altLang="en-US" dirty="0">
                  <a:solidFill>
                    <a:schemeClr val="tx1"/>
                  </a:solidFill>
                  <a:latin typeface="Arial" panose="020B0604020202020204" pitchFamily="34" charset="0"/>
                  <a:cs typeface="Arial" panose="020B0604020202020204" pitchFamily="34" charset="0"/>
                </a:endParaRPr>
              </a:p>
            </p:txBody>
          </p:sp>
        </p:grpSp>
      </p:grpSp>
      <p:sp>
        <p:nvSpPr>
          <p:cNvPr id="327" name="圆角矩形标注 326"/>
          <p:cNvSpPr/>
          <p:nvPr/>
        </p:nvSpPr>
        <p:spPr>
          <a:xfrm>
            <a:off x="699190" y="3846667"/>
            <a:ext cx="1086087" cy="719507"/>
          </a:xfrm>
          <a:prstGeom prst="wedgeRoundRectCallout">
            <a:avLst>
              <a:gd name="adj1" fmla="val 45477"/>
              <a:gd name="adj2" fmla="val 63490"/>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幼圆" panose="02010509060101010101" pitchFamily="49" charset="-122"/>
                <a:ea typeface="幼圆" panose="02010509060101010101" pitchFamily="49" charset="-122"/>
              </a:rPr>
              <a:t>违反约束条件</a:t>
            </a:r>
            <a:endParaRPr lang="zh-CN" altLang="en-US" sz="2000" dirty="0">
              <a:solidFill>
                <a:schemeClr val="tx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66356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3978" y="189198"/>
            <a:ext cx="10280682" cy="1325563"/>
          </a:xfrm>
        </p:spPr>
        <p:txBody>
          <a:bodyPr/>
          <a:lstStyle/>
          <a:p>
            <a:r>
              <a:rPr lang="zh-CN" altLang="en-US" dirty="0"/>
              <a:t>成本估计函数</a:t>
            </a:r>
            <a:r>
              <a:rPr lang="en-US" altLang="zh-CN" dirty="0" smtClean="0"/>
              <a:t>ĉ(X)</a:t>
            </a:r>
            <a:r>
              <a:rPr lang="zh-CN" altLang="en-US" dirty="0" smtClean="0"/>
              <a:t>和</a:t>
            </a:r>
            <a:r>
              <a:rPr lang="en-US" altLang="zh-CN" dirty="0" smtClean="0"/>
              <a:t>u(X)</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58</a:t>
            </a:fld>
            <a:endParaRPr lang="en-US" altLang="zh-CN"/>
          </a:p>
        </p:txBody>
      </p:sp>
      <p:sp>
        <p:nvSpPr>
          <p:cNvPr id="5" name="内容占位符 2"/>
          <p:cNvSpPr txBox="1">
            <a:spLocks/>
          </p:cNvSpPr>
          <p:nvPr/>
        </p:nvSpPr>
        <p:spPr>
          <a:xfrm>
            <a:off x="579535" y="1408838"/>
            <a:ext cx="10081120" cy="55722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altLang="zh-CN" sz="2400" dirty="0" smtClean="0"/>
              <a:t>n=4</a:t>
            </a:r>
            <a:r>
              <a:rPr lang="zh-CN" altLang="en-US" sz="2400" dirty="0" smtClean="0"/>
              <a:t>，</a:t>
            </a:r>
            <a:r>
              <a:rPr lang="en-US" altLang="zh-CN" sz="2400" dirty="0" smtClean="0"/>
              <a:t>M=10</a:t>
            </a:r>
            <a:r>
              <a:rPr lang="zh-CN" altLang="en-US" sz="2400" dirty="0" smtClean="0"/>
              <a:t>，</a:t>
            </a:r>
            <a:r>
              <a:rPr kumimoji="1" lang="en-US" altLang="zh-CN" sz="2400" dirty="0" smtClean="0"/>
              <a:t>(p</a:t>
            </a:r>
            <a:r>
              <a:rPr kumimoji="1" lang="en-US" altLang="zh-CN" sz="2400" baseline="-25000" dirty="0" smtClean="0"/>
              <a:t>1</a:t>
            </a:r>
            <a:r>
              <a:rPr kumimoji="1" lang="en-US" altLang="zh-CN" sz="2400" dirty="0" smtClean="0"/>
              <a:t>,p</a:t>
            </a:r>
            <a:r>
              <a:rPr kumimoji="1" lang="en-US" altLang="zh-CN" sz="2400" baseline="-25000" dirty="0" smtClean="0"/>
              <a:t>2</a:t>
            </a:r>
            <a:r>
              <a:rPr kumimoji="1" lang="en-US" altLang="zh-CN" sz="2400" dirty="0" smtClean="0"/>
              <a:t>,p</a:t>
            </a:r>
            <a:r>
              <a:rPr kumimoji="1" lang="en-US" altLang="zh-CN" sz="2400" baseline="-25000" dirty="0" smtClean="0"/>
              <a:t>3</a:t>
            </a:r>
            <a:r>
              <a:rPr kumimoji="1" lang="en-US" altLang="zh-CN" sz="2400" dirty="0" smtClean="0"/>
              <a:t>,p</a:t>
            </a:r>
            <a:r>
              <a:rPr kumimoji="1" lang="en-US" altLang="zh-CN" sz="2400" baseline="-25000" dirty="0" smtClean="0"/>
              <a:t>4</a:t>
            </a:r>
            <a:r>
              <a:rPr kumimoji="1" lang="en-US" altLang="zh-CN" sz="2400" dirty="0" smtClean="0"/>
              <a:t>)=(10,10,14,18)</a:t>
            </a:r>
            <a:r>
              <a:rPr kumimoji="1" lang="zh-CN" altLang="en-US" sz="2400" dirty="0" smtClean="0"/>
              <a:t>，</a:t>
            </a:r>
            <a:r>
              <a:rPr kumimoji="1" lang="en-US" altLang="zh-CN" sz="2400" dirty="0" smtClean="0"/>
              <a:t>(w</a:t>
            </a:r>
            <a:r>
              <a:rPr kumimoji="1" lang="en-US" altLang="zh-CN" sz="2400" baseline="-25000" dirty="0" smtClean="0"/>
              <a:t>1</a:t>
            </a:r>
            <a:r>
              <a:rPr kumimoji="1" lang="en-US" altLang="zh-CN" sz="2400" dirty="0" smtClean="0"/>
              <a:t>,w</a:t>
            </a:r>
            <a:r>
              <a:rPr kumimoji="1" lang="en-US" altLang="zh-CN" sz="2400" baseline="-25000" dirty="0" smtClean="0"/>
              <a:t>2</a:t>
            </a:r>
            <a:r>
              <a:rPr kumimoji="1" lang="en-US" altLang="zh-CN" sz="2400" dirty="0" smtClean="0"/>
              <a:t>,w</a:t>
            </a:r>
            <a:r>
              <a:rPr kumimoji="1" lang="en-US" altLang="zh-CN" sz="2400" baseline="-25000" dirty="0" smtClean="0"/>
              <a:t>3</a:t>
            </a:r>
            <a:r>
              <a:rPr kumimoji="1" lang="en-US" altLang="zh-CN" sz="2400" dirty="0" smtClean="0"/>
              <a:t>,w</a:t>
            </a:r>
            <a:r>
              <a:rPr kumimoji="1" lang="en-US" altLang="zh-CN" sz="2400" baseline="-25000" dirty="0" smtClean="0"/>
              <a:t>4</a:t>
            </a:r>
            <a:r>
              <a:rPr kumimoji="1" lang="en-US" altLang="zh-CN" sz="2400" dirty="0" smtClean="0"/>
              <a:t>)=(2,4,7,10)</a:t>
            </a:r>
          </a:p>
        </p:txBody>
      </p:sp>
      <p:grpSp>
        <p:nvGrpSpPr>
          <p:cNvPr id="10" name="组合 9"/>
          <p:cNvGrpSpPr/>
          <p:nvPr/>
        </p:nvGrpSpPr>
        <p:grpSpPr>
          <a:xfrm>
            <a:off x="3829376" y="2204864"/>
            <a:ext cx="7379192" cy="1905190"/>
            <a:chOff x="3829376" y="2453475"/>
            <a:chExt cx="7379192" cy="1905190"/>
          </a:xfrm>
        </p:grpSpPr>
        <p:sp>
          <p:nvSpPr>
            <p:cNvPr id="52" name="Rectangle 101"/>
            <p:cNvSpPr>
              <a:spLocks noChangeArrowheads="1"/>
            </p:cNvSpPr>
            <p:nvPr/>
          </p:nvSpPr>
          <p:spPr bwMode="auto">
            <a:xfrm>
              <a:off x="6867836" y="2453475"/>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sp>
          <p:nvSpPr>
            <p:cNvPr id="72" name="Rectangle 197"/>
            <p:cNvSpPr>
              <a:spLocks noChangeArrowheads="1"/>
            </p:cNvSpPr>
            <p:nvPr/>
          </p:nvSpPr>
          <p:spPr bwMode="auto">
            <a:xfrm>
              <a:off x="6882105" y="2684212"/>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0000FF"/>
                  </a:solidFill>
                </a:rPr>
                <a:t>u</a:t>
              </a:r>
            </a:p>
          </p:txBody>
        </p:sp>
        <p:sp>
          <p:nvSpPr>
            <p:cNvPr id="73" name="Text Box 66"/>
            <p:cNvSpPr txBox="1">
              <a:spLocks noChangeArrowheads="1"/>
            </p:cNvSpPr>
            <p:nvPr/>
          </p:nvSpPr>
          <p:spPr bwMode="auto">
            <a:xfrm>
              <a:off x="6778396" y="2902262"/>
              <a:ext cx="760151"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x</a:t>
              </a:r>
              <a:r>
                <a:rPr kumimoji="1" lang="en-US" altLang="zh-CN" sz="1800" b="0" baseline="-25000" dirty="0">
                  <a:ea typeface="幼圆" panose="02010509060101010101" pitchFamily="49" charset="-122"/>
                  <a:cs typeface="Arial" panose="020B0604020202020204" pitchFamily="34" charset="0"/>
                </a:rPr>
                <a:t>1</a:t>
              </a:r>
              <a:r>
                <a:rPr kumimoji="1" lang="en-US" altLang="zh-CN" sz="1800" b="0" dirty="0">
                  <a:ea typeface="幼圆" panose="02010509060101010101" pitchFamily="49" charset="-122"/>
                  <a:cs typeface="Arial" panose="020B0604020202020204" pitchFamily="34" charset="0"/>
                </a:rPr>
                <a:t>=1</a:t>
              </a:r>
            </a:p>
          </p:txBody>
        </p:sp>
        <p:sp>
          <p:nvSpPr>
            <p:cNvPr id="74" name="Text Box 68"/>
            <p:cNvSpPr txBox="1">
              <a:spLocks noChangeArrowheads="1"/>
            </p:cNvSpPr>
            <p:nvPr/>
          </p:nvSpPr>
          <p:spPr bwMode="auto">
            <a:xfrm>
              <a:off x="4772871" y="3478043"/>
              <a:ext cx="760151"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2</a:t>
              </a:r>
              <a:r>
                <a:rPr lang="en-US" altLang="zh-CN" sz="1800" dirty="0"/>
                <a:t>=1</a:t>
              </a:r>
            </a:p>
          </p:txBody>
        </p:sp>
        <p:sp>
          <p:nvSpPr>
            <p:cNvPr id="76" name="Text Box 76"/>
            <p:cNvSpPr txBox="1">
              <a:spLocks noChangeArrowheads="1"/>
            </p:cNvSpPr>
            <p:nvPr/>
          </p:nvSpPr>
          <p:spPr bwMode="auto">
            <a:xfrm>
              <a:off x="6144574" y="3489830"/>
              <a:ext cx="382784"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86" name="椭圆 85"/>
            <p:cNvSpPr/>
            <p:nvPr/>
          </p:nvSpPr>
          <p:spPr bwMode="auto">
            <a:xfrm>
              <a:off x="7523653" y="2687013"/>
              <a:ext cx="426036" cy="4270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87" name="椭圆 86"/>
            <p:cNvSpPr/>
            <p:nvPr/>
          </p:nvSpPr>
          <p:spPr bwMode="auto">
            <a:xfrm>
              <a:off x="5653359" y="3270792"/>
              <a:ext cx="426036"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2</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88" name="椭圆 87"/>
            <p:cNvSpPr/>
            <p:nvPr/>
          </p:nvSpPr>
          <p:spPr bwMode="auto">
            <a:xfrm>
              <a:off x="9124823" y="3285783"/>
              <a:ext cx="424640" cy="4270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3</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89" name="椭圆 88"/>
            <p:cNvSpPr/>
            <p:nvPr/>
          </p:nvSpPr>
          <p:spPr bwMode="auto">
            <a:xfrm>
              <a:off x="4237616" y="3842348"/>
              <a:ext cx="424640"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4</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91" name="椭圆 90"/>
            <p:cNvSpPr/>
            <p:nvPr/>
          </p:nvSpPr>
          <p:spPr bwMode="auto">
            <a:xfrm>
              <a:off x="6322972" y="3814887"/>
              <a:ext cx="424640" cy="4270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5</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92" name="直接连接符 91"/>
            <p:cNvCxnSpPr>
              <a:stCxn id="86" idx="4"/>
              <a:endCxn id="87" idx="0"/>
            </p:cNvCxnSpPr>
            <p:nvPr/>
          </p:nvCxnSpPr>
          <p:spPr bwMode="auto">
            <a:xfrm flipH="1">
              <a:off x="5866377" y="3114030"/>
              <a:ext cx="1870294" cy="15676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6" idx="4"/>
              <a:endCxn id="88" idx="0"/>
            </p:cNvCxnSpPr>
            <p:nvPr/>
          </p:nvCxnSpPr>
          <p:spPr bwMode="auto">
            <a:xfrm>
              <a:off x="7736671" y="3114030"/>
              <a:ext cx="1600472" cy="17175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7" idx="4"/>
              <a:endCxn id="89" idx="0"/>
            </p:cNvCxnSpPr>
            <p:nvPr/>
          </p:nvCxnSpPr>
          <p:spPr bwMode="auto">
            <a:xfrm flipH="1">
              <a:off x="4449936" y="3697810"/>
              <a:ext cx="1416441" cy="14453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bwMode="auto">
            <a:xfrm flipH="1" flipV="1">
              <a:off x="5904996" y="3697809"/>
              <a:ext cx="668915" cy="11707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 Box 66"/>
            <p:cNvSpPr txBox="1">
              <a:spLocks noChangeArrowheads="1"/>
            </p:cNvSpPr>
            <p:nvPr/>
          </p:nvSpPr>
          <p:spPr bwMode="auto">
            <a:xfrm>
              <a:off x="8014951" y="2888794"/>
              <a:ext cx="760151"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100" name="椭圆 99"/>
            <p:cNvSpPr/>
            <p:nvPr/>
          </p:nvSpPr>
          <p:spPr bwMode="auto">
            <a:xfrm>
              <a:off x="8067226" y="3860310"/>
              <a:ext cx="424640"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smtClean="0">
                  <a:solidFill>
                    <a:schemeClr val="tx1"/>
                  </a:solidFill>
                  <a:latin typeface="Arial" panose="020B0604020202020204" pitchFamily="34" charset="0"/>
                  <a:ea typeface="幼圆" panose="02010509060101010101" pitchFamily="49" charset="-122"/>
                  <a:cs typeface="Arial" panose="020B0604020202020204" pitchFamily="34" charset="0"/>
                </a:rPr>
                <a:t>6</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09" name="椭圆 108"/>
            <p:cNvSpPr/>
            <p:nvPr/>
          </p:nvSpPr>
          <p:spPr bwMode="auto">
            <a:xfrm>
              <a:off x="10192277" y="3832849"/>
              <a:ext cx="424640" cy="4270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smtClean="0">
                  <a:solidFill>
                    <a:schemeClr val="tx1"/>
                  </a:solidFill>
                  <a:latin typeface="Arial" panose="020B0604020202020204" pitchFamily="34" charset="0"/>
                  <a:ea typeface="幼圆" panose="02010509060101010101" pitchFamily="49" charset="-122"/>
                  <a:cs typeface="Arial" panose="020B0604020202020204" pitchFamily="34" charset="0"/>
                </a:rPr>
                <a:t>7</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110" name="直接连接符 109"/>
            <p:cNvCxnSpPr>
              <a:stCxn id="88" idx="4"/>
              <a:endCxn id="100" idx="0"/>
            </p:cNvCxnSpPr>
            <p:nvPr/>
          </p:nvCxnSpPr>
          <p:spPr bwMode="auto">
            <a:xfrm flipH="1">
              <a:off x="8279546" y="3712800"/>
              <a:ext cx="1057597" cy="147510"/>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09" idx="0"/>
              <a:endCxn id="88" idx="4"/>
            </p:cNvCxnSpPr>
            <p:nvPr/>
          </p:nvCxnSpPr>
          <p:spPr bwMode="auto">
            <a:xfrm flipH="1" flipV="1">
              <a:off x="9337143" y="3712800"/>
              <a:ext cx="1067454" cy="12004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 Box 68"/>
            <p:cNvSpPr txBox="1">
              <a:spLocks noChangeArrowheads="1"/>
            </p:cNvSpPr>
            <p:nvPr/>
          </p:nvSpPr>
          <p:spPr bwMode="auto">
            <a:xfrm>
              <a:off x="8675459" y="3511019"/>
              <a:ext cx="429069"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13" name="Text Box 76"/>
            <p:cNvSpPr txBox="1">
              <a:spLocks noChangeArrowheads="1"/>
            </p:cNvSpPr>
            <p:nvPr/>
          </p:nvSpPr>
          <p:spPr bwMode="auto">
            <a:xfrm>
              <a:off x="9601648" y="3544654"/>
              <a:ext cx="382784"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120" name="矩形 119"/>
            <p:cNvSpPr/>
            <p:nvPr/>
          </p:nvSpPr>
          <p:spPr>
            <a:xfrm>
              <a:off x="7086705" y="2487615"/>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21" name="矩形 120"/>
            <p:cNvSpPr/>
            <p:nvPr/>
          </p:nvSpPr>
          <p:spPr>
            <a:xfrm>
              <a:off x="5263173" y="3135344"/>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22" name="矩形 121"/>
            <p:cNvSpPr/>
            <p:nvPr/>
          </p:nvSpPr>
          <p:spPr>
            <a:xfrm>
              <a:off x="3839078" y="3710199"/>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23" name="矩形 122"/>
            <p:cNvSpPr/>
            <p:nvPr/>
          </p:nvSpPr>
          <p:spPr>
            <a:xfrm>
              <a:off x="9466961" y="3046293"/>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22</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24" name="矩形 123"/>
            <p:cNvSpPr/>
            <p:nvPr/>
          </p:nvSpPr>
          <p:spPr>
            <a:xfrm>
              <a:off x="5753276" y="3771076"/>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25.8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25" name="矩形 124"/>
            <p:cNvSpPr/>
            <p:nvPr/>
          </p:nvSpPr>
          <p:spPr>
            <a:xfrm>
              <a:off x="8463165" y="373473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22</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26" name="矩形 125"/>
            <p:cNvSpPr/>
            <p:nvPr/>
          </p:nvSpPr>
          <p:spPr>
            <a:xfrm>
              <a:off x="10575061" y="3734731"/>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19.4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43" name="矩形 142"/>
            <p:cNvSpPr/>
            <p:nvPr/>
          </p:nvSpPr>
          <p:spPr>
            <a:xfrm>
              <a:off x="7071702" y="2723132"/>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44" name="矩形 143"/>
            <p:cNvSpPr/>
            <p:nvPr/>
          </p:nvSpPr>
          <p:spPr>
            <a:xfrm>
              <a:off x="5254231" y="335639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45" name="矩形 144"/>
            <p:cNvSpPr/>
            <p:nvPr/>
          </p:nvSpPr>
          <p:spPr>
            <a:xfrm>
              <a:off x="3829376" y="3951502"/>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47" name="矩形 146"/>
            <p:cNvSpPr/>
            <p:nvPr/>
          </p:nvSpPr>
          <p:spPr>
            <a:xfrm>
              <a:off x="9465283" y="3288824"/>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48" name="矩形 147"/>
            <p:cNvSpPr/>
            <p:nvPr/>
          </p:nvSpPr>
          <p:spPr>
            <a:xfrm>
              <a:off x="5938727" y="3989333"/>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49" name="矩形 148"/>
            <p:cNvSpPr/>
            <p:nvPr/>
          </p:nvSpPr>
          <p:spPr>
            <a:xfrm>
              <a:off x="8431608" y="3978164"/>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50" name="矩形 149"/>
            <p:cNvSpPr/>
            <p:nvPr/>
          </p:nvSpPr>
          <p:spPr>
            <a:xfrm>
              <a:off x="10588044" y="397246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grpSp>
      <p:sp>
        <p:nvSpPr>
          <p:cNvPr id="7" name="文本框 6"/>
          <p:cNvSpPr txBox="1"/>
          <p:nvPr/>
        </p:nvSpPr>
        <p:spPr>
          <a:xfrm>
            <a:off x="463907" y="2380521"/>
            <a:ext cx="840021" cy="707886"/>
          </a:xfrm>
          <a:prstGeom prst="rect">
            <a:avLst/>
          </a:prstGeom>
          <a:noFill/>
        </p:spPr>
        <p:txBody>
          <a:bodyPr wrap="square" rtlCol="0">
            <a:spAutoFit/>
          </a:bodyPr>
          <a:lstStyle/>
          <a:p>
            <a:r>
              <a:rPr lang="zh-CN" altLang="en-US" sz="2000" dirty="0" smtClean="0">
                <a:latin typeface="幼圆" panose="02010509060101010101" pitchFamily="49" charset="-122"/>
                <a:ea typeface="幼圆" panose="02010509060101010101" pitchFamily="49" charset="-122"/>
              </a:rPr>
              <a:t>结点编号</a:t>
            </a:r>
            <a:endParaRPr lang="zh-CN" altLang="en-US" sz="2000" dirty="0">
              <a:latin typeface="幼圆" panose="02010509060101010101" pitchFamily="49" charset="-122"/>
              <a:ea typeface="幼圆" panose="02010509060101010101" pitchFamily="49" charset="-122"/>
            </a:endParaRPr>
          </a:p>
        </p:txBody>
      </p:sp>
      <p:sp>
        <p:nvSpPr>
          <p:cNvPr id="206"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1455750" y="2115548"/>
            <a:ext cx="1947222" cy="482815"/>
          </a:xfrm>
          <a:prstGeom prst="wedgeRoundRectCallout">
            <a:avLst>
              <a:gd name="adj1" fmla="val -50620"/>
              <a:gd name="adj2" fmla="val 80608"/>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smtClean="0">
                <a:latin typeface="Arial" panose="020B0604020202020204" pitchFamily="34" charset="0"/>
                <a:ea typeface="幼圆" panose="02010509060101010101" pitchFamily="49" charset="-122"/>
                <a:cs typeface="Arial" panose="020B0604020202020204" pitchFamily="34" charset="0"/>
              </a:rPr>
              <a:t>贪心</a:t>
            </a:r>
            <a:r>
              <a:rPr lang="zh-CN" altLang="en-US" sz="2400" dirty="0">
                <a:latin typeface="Arial" panose="020B0604020202020204" pitchFamily="34" charset="0"/>
                <a:ea typeface="幼圆" panose="02010509060101010101" pitchFamily="49" charset="-122"/>
                <a:cs typeface="Arial" panose="020B0604020202020204" pitchFamily="34" charset="0"/>
              </a:rPr>
              <a:t>解向量</a:t>
            </a:r>
          </a:p>
        </p:txBody>
      </p:sp>
      <p:graphicFrame>
        <p:nvGraphicFramePr>
          <p:cNvPr id="207" name="表格 206"/>
          <p:cNvGraphicFramePr>
            <a:graphicFrameLocks noGrp="1"/>
          </p:cNvGraphicFramePr>
          <p:nvPr>
            <p:extLst>
              <p:ext uri="{D42A27DB-BD31-4B8C-83A1-F6EECF244321}">
                <p14:modId xmlns:p14="http://schemas.microsoft.com/office/powerpoint/2010/main" val="1337374153"/>
              </p:ext>
            </p:extLst>
          </p:nvPr>
        </p:nvGraphicFramePr>
        <p:xfrm>
          <a:off x="563356" y="2680185"/>
          <a:ext cx="2607131" cy="3299959"/>
        </p:xfrm>
        <a:graphic>
          <a:graphicData uri="http://schemas.openxmlformats.org/drawingml/2006/table">
            <a:tbl>
              <a:tblPr firstRow="1" bandRow="1">
                <a:tableStyleId>{2D5ABB26-0587-4C30-8999-92F81FD0307C}</a:tableStyleId>
              </a:tblPr>
              <a:tblGrid>
                <a:gridCol w="466288">
                  <a:extLst>
                    <a:ext uri="{9D8B030D-6E8A-4147-A177-3AD203B41FA5}">
                      <a16:colId xmlns:a16="http://schemas.microsoft.com/office/drawing/2014/main" val="2211611519"/>
                    </a:ext>
                  </a:extLst>
                </a:gridCol>
                <a:gridCol w="440173">
                  <a:extLst>
                    <a:ext uri="{9D8B030D-6E8A-4147-A177-3AD203B41FA5}">
                      <a16:colId xmlns:a16="http://schemas.microsoft.com/office/drawing/2014/main" val="2516034700"/>
                    </a:ext>
                  </a:extLst>
                </a:gridCol>
                <a:gridCol w="474391">
                  <a:extLst>
                    <a:ext uri="{9D8B030D-6E8A-4147-A177-3AD203B41FA5}">
                      <a16:colId xmlns:a16="http://schemas.microsoft.com/office/drawing/2014/main" val="1713052680"/>
                    </a:ext>
                  </a:extLst>
                </a:gridCol>
                <a:gridCol w="542161">
                  <a:extLst>
                    <a:ext uri="{9D8B030D-6E8A-4147-A177-3AD203B41FA5}">
                      <a16:colId xmlns:a16="http://schemas.microsoft.com/office/drawing/2014/main" val="2657154703"/>
                    </a:ext>
                  </a:extLst>
                </a:gridCol>
                <a:gridCol w="684118">
                  <a:extLst>
                    <a:ext uri="{9D8B030D-6E8A-4147-A177-3AD203B41FA5}">
                      <a16:colId xmlns:a16="http://schemas.microsoft.com/office/drawing/2014/main" val="1742963383"/>
                    </a:ext>
                  </a:extLst>
                </a:gridCol>
              </a:tblGrid>
              <a:tr h="40242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chemeClr val="tx1"/>
                          </a:solidFill>
                          <a:latin typeface="Arial" panose="020B0604020202020204" pitchFamily="34" charset="0"/>
                          <a:cs typeface="Arial" panose="020B0604020202020204" pitchFamily="34" charset="0"/>
                        </a:rPr>
                        <a:t>x</a:t>
                      </a:r>
                      <a:r>
                        <a:rPr lang="en-US" altLang="zh-CN" sz="2000" baseline="-25000" dirty="0" smtClean="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x</a:t>
                      </a:r>
                      <a:r>
                        <a:rPr lang="en-US" altLang="zh-CN" sz="2000" baseline="-25000" dirty="0" smtClean="0">
                          <a:latin typeface="Arial" panose="020B0604020202020204" pitchFamily="34" charset="0"/>
                          <a:cs typeface="Arial" panose="020B0604020202020204" pitchFamily="34" charset="0"/>
                        </a:rPr>
                        <a:t>2</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x</a:t>
                      </a:r>
                      <a:r>
                        <a:rPr lang="en-US" altLang="zh-CN" sz="2000" baseline="-25000" dirty="0" smtClean="0">
                          <a:latin typeface="Arial" panose="020B0604020202020204" pitchFamily="34" charset="0"/>
                          <a:cs typeface="Arial" panose="020B0604020202020204" pitchFamily="34" charset="0"/>
                        </a:rPr>
                        <a:t>3</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x</a:t>
                      </a:r>
                      <a:r>
                        <a:rPr lang="en-US" altLang="zh-CN" sz="2000" baseline="-25000" dirty="0" smtClean="0">
                          <a:latin typeface="Arial" panose="020B0604020202020204" pitchFamily="34" charset="0"/>
                          <a:cs typeface="Arial" panose="020B0604020202020204" pitchFamily="34" charset="0"/>
                        </a:rPr>
                        <a:t>4</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32650654"/>
                  </a:ext>
                </a:extLst>
              </a:tr>
              <a:tr h="458169">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4/7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416082210"/>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4/7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204537729"/>
                  </a:ext>
                </a:extLst>
              </a:tr>
              <a:tr h="26028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6/7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680698939"/>
                  </a:ext>
                </a:extLst>
              </a:tr>
              <a:tr h="458169">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4</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4/7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977716223"/>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5</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1/10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564428693"/>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6</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6/7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105550933"/>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3/10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4040396429"/>
                  </a:ext>
                </a:extLst>
              </a:tr>
            </a:tbl>
          </a:graphicData>
        </a:graphic>
      </p:graphicFrame>
      <p:grpSp>
        <p:nvGrpSpPr>
          <p:cNvPr id="18" name="组合 17"/>
          <p:cNvGrpSpPr/>
          <p:nvPr/>
        </p:nvGrpSpPr>
        <p:grpSpPr>
          <a:xfrm>
            <a:off x="3647728" y="3993293"/>
            <a:ext cx="8280920" cy="1923400"/>
            <a:chOff x="3647728" y="3993293"/>
            <a:chExt cx="8280920" cy="1923400"/>
          </a:xfrm>
        </p:grpSpPr>
        <p:sp>
          <p:nvSpPr>
            <p:cNvPr id="75" name="Text Box 69"/>
            <p:cNvSpPr txBox="1">
              <a:spLocks noChangeArrowheads="1"/>
            </p:cNvSpPr>
            <p:nvPr/>
          </p:nvSpPr>
          <p:spPr bwMode="auto">
            <a:xfrm>
              <a:off x="3647728" y="4013330"/>
              <a:ext cx="775988"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3</a:t>
              </a:r>
              <a:r>
                <a:rPr lang="en-US" altLang="zh-CN" sz="1800" dirty="0"/>
                <a:t>=1</a:t>
              </a:r>
            </a:p>
          </p:txBody>
        </p:sp>
        <p:sp>
          <p:nvSpPr>
            <p:cNvPr id="77" name="Text Box 77"/>
            <p:cNvSpPr txBox="1">
              <a:spLocks noChangeArrowheads="1"/>
            </p:cNvSpPr>
            <p:nvPr/>
          </p:nvSpPr>
          <p:spPr bwMode="auto">
            <a:xfrm>
              <a:off x="4605010" y="4023746"/>
              <a:ext cx="30072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sp>
          <p:nvSpPr>
            <p:cNvPr id="90" name="椭圆 89"/>
            <p:cNvSpPr/>
            <p:nvPr/>
          </p:nvSpPr>
          <p:spPr bwMode="auto">
            <a:xfrm>
              <a:off x="4655739" y="4455768"/>
              <a:ext cx="426037"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smtClean="0">
                  <a:solidFill>
                    <a:schemeClr val="tx1"/>
                  </a:solidFill>
                  <a:latin typeface="Arial" panose="020B0604020202020204" pitchFamily="34" charset="0"/>
                  <a:ea typeface="幼圆" panose="02010509060101010101" pitchFamily="49" charset="-122"/>
                  <a:cs typeface="Arial" panose="020B0604020202020204" pitchFamily="34" charset="0"/>
                </a:rPr>
                <a:t>9</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96" name="直接连接符 95"/>
            <p:cNvCxnSpPr>
              <a:stCxn id="89" idx="4"/>
              <a:endCxn id="99" idx="0"/>
            </p:cNvCxnSpPr>
            <p:nvPr/>
          </p:nvCxnSpPr>
          <p:spPr bwMode="auto">
            <a:xfrm flipH="1">
              <a:off x="3878789" y="4020755"/>
              <a:ext cx="571147" cy="50357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矩形 98"/>
            <p:cNvSpPr/>
            <p:nvPr/>
          </p:nvSpPr>
          <p:spPr>
            <a:xfrm>
              <a:off x="3676429" y="4524333"/>
              <a:ext cx="404719"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sp>
          <p:nvSpPr>
            <p:cNvPr id="127" name="矩形 126"/>
            <p:cNvSpPr/>
            <p:nvPr/>
          </p:nvSpPr>
          <p:spPr>
            <a:xfrm>
              <a:off x="4079776" y="4356765"/>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27.2</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46" name="矩形 145"/>
            <p:cNvSpPr/>
            <p:nvPr/>
          </p:nvSpPr>
          <p:spPr>
            <a:xfrm>
              <a:off x="4252817" y="4590220"/>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cxnSp>
          <p:nvCxnSpPr>
            <p:cNvPr id="97" name="直接连接符 96"/>
            <p:cNvCxnSpPr>
              <a:stCxn id="89" idx="4"/>
              <a:endCxn id="90" idx="0"/>
            </p:cNvCxnSpPr>
            <p:nvPr/>
          </p:nvCxnSpPr>
          <p:spPr bwMode="auto">
            <a:xfrm>
              <a:off x="4449936" y="4020755"/>
              <a:ext cx="418822" cy="43501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 Box 69"/>
            <p:cNvSpPr txBox="1">
              <a:spLocks noChangeArrowheads="1"/>
            </p:cNvSpPr>
            <p:nvPr/>
          </p:nvSpPr>
          <p:spPr bwMode="auto">
            <a:xfrm>
              <a:off x="4081219" y="4892308"/>
              <a:ext cx="77598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x</a:t>
              </a:r>
              <a:r>
                <a:rPr lang="en-US" altLang="zh-CN" sz="1800" baseline="-25000" dirty="0" smtClean="0"/>
                <a:t>4</a:t>
              </a:r>
              <a:r>
                <a:rPr lang="en-US" altLang="zh-CN" sz="1800" dirty="0" smtClean="0"/>
                <a:t>=1</a:t>
              </a:r>
              <a:endParaRPr lang="en-US" altLang="zh-CN" sz="1800" dirty="0"/>
            </a:p>
          </p:txBody>
        </p:sp>
        <p:sp>
          <p:nvSpPr>
            <p:cNvPr id="115" name="Text Box 77"/>
            <p:cNvSpPr txBox="1">
              <a:spLocks noChangeArrowheads="1"/>
            </p:cNvSpPr>
            <p:nvPr/>
          </p:nvSpPr>
          <p:spPr bwMode="auto">
            <a:xfrm>
              <a:off x="4901856" y="4906226"/>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16" name="直接连接符 115"/>
            <p:cNvCxnSpPr>
              <a:stCxn id="90" idx="4"/>
              <a:endCxn id="118" idx="0"/>
            </p:cNvCxnSpPr>
            <p:nvPr/>
          </p:nvCxnSpPr>
          <p:spPr bwMode="auto">
            <a:xfrm flipH="1">
              <a:off x="4061959" y="4882786"/>
              <a:ext cx="806799" cy="528836"/>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0" idx="4"/>
              <a:endCxn id="119" idx="0"/>
            </p:cNvCxnSpPr>
            <p:nvPr/>
          </p:nvCxnSpPr>
          <p:spPr bwMode="auto">
            <a:xfrm flipH="1">
              <a:off x="4858406" y="4882786"/>
              <a:ext cx="10352" cy="520045"/>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3818576" y="5411622"/>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18</a:t>
              </a:r>
              <a:endParaRPr lang="zh-CN" altLang="en-US" dirty="0">
                <a:solidFill>
                  <a:schemeClr val="tx1"/>
                </a:solidFill>
                <a:latin typeface="Arial" panose="020B0604020202020204" pitchFamily="34" charset="0"/>
                <a:cs typeface="Arial" panose="020B0604020202020204" pitchFamily="34" charset="0"/>
              </a:endParaRPr>
            </a:p>
          </p:txBody>
        </p:sp>
        <p:sp>
          <p:nvSpPr>
            <p:cNvPr id="119" name="Oval 33"/>
            <p:cNvSpPr>
              <a:spLocks noChangeArrowheads="1"/>
            </p:cNvSpPr>
            <p:nvPr/>
          </p:nvSpPr>
          <p:spPr bwMode="auto">
            <a:xfrm>
              <a:off x="4644083" y="5402831"/>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19</a:t>
              </a:r>
              <a:endParaRPr lang="en-US" altLang="zh-CN" dirty="0">
                <a:latin typeface="Arial" panose="020B0604020202020204" pitchFamily="34" charset="0"/>
                <a:cs typeface="Arial" panose="020B0604020202020204" pitchFamily="34" charset="0"/>
              </a:endParaRPr>
            </a:p>
          </p:txBody>
        </p:sp>
        <p:sp>
          <p:nvSpPr>
            <p:cNvPr id="128" name="Oval 33"/>
            <p:cNvSpPr>
              <a:spLocks noChangeArrowheads="1"/>
            </p:cNvSpPr>
            <p:nvPr/>
          </p:nvSpPr>
          <p:spPr bwMode="auto">
            <a:xfrm>
              <a:off x="5613352" y="4484524"/>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10</a:t>
              </a:r>
              <a:endParaRPr lang="en-US" altLang="zh-CN" dirty="0">
                <a:latin typeface="Arial" panose="020B0604020202020204" pitchFamily="34" charset="0"/>
                <a:cs typeface="Arial" panose="020B0604020202020204" pitchFamily="34" charset="0"/>
              </a:endParaRPr>
            </a:p>
          </p:txBody>
        </p:sp>
        <p:sp>
          <p:nvSpPr>
            <p:cNvPr id="129" name="Oval 33"/>
            <p:cNvSpPr>
              <a:spLocks noChangeArrowheads="1"/>
            </p:cNvSpPr>
            <p:nvPr/>
          </p:nvSpPr>
          <p:spPr bwMode="auto">
            <a:xfrm>
              <a:off x="6818613" y="4485954"/>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11</a:t>
              </a:r>
              <a:endParaRPr lang="en-US" altLang="zh-CN" dirty="0">
                <a:latin typeface="Arial" panose="020B0604020202020204" pitchFamily="34" charset="0"/>
                <a:cs typeface="Arial" panose="020B0604020202020204" pitchFamily="34" charset="0"/>
              </a:endParaRPr>
            </a:p>
          </p:txBody>
        </p:sp>
        <p:cxnSp>
          <p:nvCxnSpPr>
            <p:cNvPr id="130" name="直接连接符 129"/>
            <p:cNvCxnSpPr>
              <a:stCxn id="91" idx="4"/>
              <a:endCxn id="128" idx="0"/>
            </p:cNvCxnSpPr>
            <p:nvPr/>
          </p:nvCxnSpPr>
          <p:spPr bwMode="auto">
            <a:xfrm flipH="1">
              <a:off x="5827675" y="3993293"/>
              <a:ext cx="707617" cy="49123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91" idx="4"/>
              <a:endCxn id="129" idx="0"/>
            </p:cNvCxnSpPr>
            <p:nvPr/>
          </p:nvCxnSpPr>
          <p:spPr bwMode="auto">
            <a:xfrm>
              <a:off x="6535292" y="3993293"/>
              <a:ext cx="497644" cy="49266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5087888" y="4374788"/>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25.8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33" name="Text Box 69"/>
            <p:cNvSpPr txBox="1">
              <a:spLocks noChangeArrowheads="1"/>
            </p:cNvSpPr>
            <p:nvPr/>
          </p:nvSpPr>
          <p:spPr bwMode="auto">
            <a:xfrm>
              <a:off x="5840289" y="4023746"/>
              <a:ext cx="518421"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34" name="Text Box 77"/>
            <p:cNvSpPr txBox="1">
              <a:spLocks noChangeArrowheads="1"/>
            </p:cNvSpPr>
            <p:nvPr/>
          </p:nvSpPr>
          <p:spPr bwMode="auto">
            <a:xfrm>
              <a:off x="6711023" y="4008331"/>
              <a:ext cx="30072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sp>
          <p:nvSpPr>
            <p:cNvPr id="135" name="Text Box 69"/>
            <p:cNvSpPr txBox="1">
              <a:spLocks noChangeArrowheads="1"/>
            </p:cNvSpPr>
            <p:nvPr/>
          </p:nvSpPr>
          <p:spPr bwMode="auto">
            <a:xfrm>
              <a:off x="5357272" y="4916141"/>
              <a:ext cx="522364"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36" name="Text Box 77"/>
            <p:cNvSpPr txBox="1">
              <a:spLocks noChangeArrowheads="1"/>
            </p:cNvSpPr>
            <p:nvPr/>
          </p:nvSpPr>
          <p:spPr bwMode="auto">
            <a:xfrm>
              <a:off x="5982775" y="4920144"/>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37" name="直接连接符 136"/>
            <p:cNvCxnSpPr>
              <a:stCxn id="128" idx="4"/>
              <a:endCxn id="139" idx="0"/>
            </p:cNvCxnSpPr>
            <p:nvPr/>
          </p:nvCxnSpPr>
          <p:spPr bwMode="auto">
            <a:xfrm flipH="1">
              <a:off x="5348562" y="4869134"/>
              <a:ext cx="479113" cy="55127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28" idx="4"/>
              <a:endCxn id="140" idx="0"/>
            </p:cNvCxnSpPr>
            <p:nvPr/>
          </p:nvCxnSpPr>
          <p:spPr bwMode="auto">
            <a:xfrm>
              <a:off x="5827675" y="4869134"/>
              <a:ext cx="338632" cy="53369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矩形 138"/>
            <p:cNvSpPr/>
            <p:nvPr/>
          </p:nvSpPr>
          <p:spPr>
            <a:xfrm>
              <a:off x="5105179" y="5420413"/>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20</a:t>
              </a:r>
              <a:endParaRPr lang="zh-CN" altLang="en-US" dirty="0">
                <a:solidFill>
                  <a:schemeClr val="tx1"/>
                </a:solidFill>
                <a:latin typeface="Arial" panose="020B0604020202020204" pitchFamily="34" charset="0"/>
                <a:cs typeface="Arial" panose="020B0604020202020204" pitchFamily="34" charset="0"/>
              </a:endParaRPr>
            </a:p>
          </p:txBody>
        </p:sp>
        <p:sp>
          <p:nvSpPr>
            <p:cNvPr id="140" name="Oval 33"/>
            <p:cNvSpPr>
              <a:spLocks noChangeArrowheads="1"/>
            </p:cNvSpPr>
            <p:nvPr/>
          </p:nvSpPr>
          <p:spPr bwMode="auto">
            <a:xfrm>
              <a:off x="5951984" y="5402831"/>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21</a:t>
              </a:r>
              <a:endParaRPr lang="en-US" altLang="zh-CN" dirty="0">
                <a:latin typeface="Arial" panose="020B0604020202020204" pitchFamily="34" charset="0"/>
                <a:cs typeface="Arial" panose="020B0604020202020204" pitchFamily="34" charset="0"/>
              </a:endParaRPr>
            </a:p>
          </p:txBody>
        </p:sp>
        <p:sp>
          <p:nvSpPr>
            <p:cNvPr id="141" name="矩形 140"/>
            <p:cNvSpPr/>
            <p:nvPr/>
          </p:nvSpPr>
          <p:spPr>
            <a:xfrm>
              <a:off x="4304417" y="5278842"/>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20</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42" name="矩形 141"/>
            <p:cNvSpPr/>
            <p:nvPr/>
          </p:nvSpPr>
          <p:spPr>
            <a:xfrm>
              <a:off x="4295800" y="554736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51" name="矩形 150"/>
            <p:cNvSpPr/>
            <p:nvPr/>
          </p:nvSpPr>
          <p:spPr>
            <a:xfrm>
              <a:off x="5254179" y="460953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52" name="矩形 151"/>
            <p:cNvSpPr/>
            <p:nvPr/>
          </p:nvSpPr>
          <p:spPr>
            <a:xfrm>
              <a:off x="6280127" y="4391747"/>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24.4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53" name="矩形 152"/>
            <p:cNvSpPr/>
            <p:nvPr/>
          </p:nvSpPr>
          <p:spPr>
            <a:xfrm>
              <a:off x="6468303" y="4601085"/>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54" name="Text Box 69"/>
            <p:cNvSpPr txBox="1">
              <a:spLocks noChangeArrowheads="1"/>
            </p:cNvSpPr>
            <p:nvPr/>
          </p:nvSpPr>
          <p:spPr bwMode="auto">
            <a:xfrm>
              <a:off x="7654780" y="4023745"/>
              <a:ext cx="44641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55" name="Text Box 77"/>
            <p:cNvSpPr txBox="1">
              <a:spLocks noChangeArrowheads="1"/>
            </p:cNvSpPr>
            <p:nvPr/>
          </p:nvSpPr>
          <p:spPr bwMode="auto">
            <a:xfrm>
              <a:off x="8379891" y="4054901"/>
              <a:ext cx="30072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56" name="直接连接符 155"/>
            <p:cNvCxnSpPr>
              <a:endCxn id="158" idx="0"/>
            </p:cNvCxnSpPr>
            <p:nvPr/>
          </p:nvCxnSpPr>
          <p:spPr bwMode="auto">
            <a:xfrm flipH="1">
              <a:off x="7663599" y="4023273"/>
              <a:ext cx="597666" cy="48281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00" idx="4"/>
              <a:endCxn id="167" idx="0"/>
            </p:cNvCxnSpPr>
            <p:nvPr/>
          </p:nvCxnSpPr>
          <p:spPr bwMode="auto">
            <a:xfrm>
              <a:off x="8279546" y="4038717"/>
              <a:ext cx="363242" cy="485254"/>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矩形 157"/>
            <p:cNvSpPr/>
            <p:nvPr/>
          </p:nvSpPr>
          <p:spPr>
            <a:xfrm>
              <a:off x="7402532" y="4506086"/>
              <a:ext cx="522134" cy="387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12</a:t>
              </a:r>
              <a:endParaRPr lang="zh-CN" altLang="en-US" dirty="0">
                <a:solidFill>
                  <a:schemeClr val="tx1"/>
                </a:solidFill>
                <a:latin typeface="Arial" panose="020B0604020202020204" pitchFamily="34" charset="0"/>
                <a:cs typeface="Arial" panose="020B0604020202020204" pitchFamily="34" charset="0"/>
              </a:endParaRPr>
            </a:p>
          </p:txBody>
        </p:sp>
        <p:sp>
          <p:nvSpPr>
            <p:cNvPr id="159" name="Text Box 69"/>
            <p:cNvSpPr txBox="1">
              <a:spLocks noChangeArrowheads="1"/>
            </p:cNvSpPr>
            <p:nvPr/>
          </p:nvSpPr>
          <p:spPr bwMode="auto">
            <a:xfrm>
              <a:off x="8127868" y="4924336"/>
              <a:ext cx="435312"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60" name="Text Box 77"/>
            <p:cNvSpPr txBox="1">
              <a:spLocks noChangeArrowheads="1"/>
            </p:cNvSpPr>
            <p:nvPr/>
          </p:nvSpPr>
          <p:spPr bwMode="auto">
            <a:xfrm>
              <a:off x="8676737" y="4937381"/>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61" name="直接连接符 160"/>
            <p:cNvCxnSpPr>
              <a:stCxn id="167" idx="4"/>
              <a:endCxn id="163" idx="0"/>
            </p:cNvCxnSpPr>
            <p:nvPr/>
          </p:nvCxnSpPr>
          <p:spPr bwMode="auto">
            <a:xfrm flipH="1">
              <a:off x="8074369" y="4908581"/>
              <a:ext cx="568419" cy="534196"/>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67" idx="4"/>
              <a:endCxn id="164" idx="0"/>
            </p:cNvCxnSpPr>
            <p:nvPr/>
          </p:nvCxnSpPr>
          <p:spPr bwMode="auto">
            <a:xfrm>
              <a:off x="8642788" y="4908581"/>
              <a:ext cx="191218" cy="525405"/>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矩形 162"/>
            <p:cNvSpPr/>
            <p:nvPr/>
          </p:nvSpPr>
          <p:spPr>
            <a:xfrm>
              <a:off x="7830986" y="5442777"/>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26</a:t>
              </a:r>
              <a:endParaRPr lang="zh-CN" altLang="en-US" dirty="0">
                <a:solidFill>
                  <a:schemeClr val="tx1"/>
                </a:solidFill>
                <a:latin typeface="Arial" panose="020B0604020202020204" pitchFamily="34" charset="0"/>
                <a:cs typeface="Arial" panose="020B0604020202020204" pitchFamily="34" charset="0"/>
              </a:endParaRPr>
            </a:p>
          </p:txBody>
        </p:sp>
        <p:sp>
          <p:nvSpPr>
            <p:cNvPr id="164" name="Oval 33"/>
            <p:cNvSpPr>
              <a:spLocks noChangeArrowheads="1"/>
            </p:cNvSpPr>
            <p:nvPr/>
          </p:nvSpPr>
          <p:spPr bwMode="auto">
            <a:xfrm>
              <a:off x="8619683" y="5433986"/>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27</a:t>
              </a:r>
              <a:endParaRPr lang="en-US" altLang="zh-CN" dirty="0">
                <a:latin typeface="Arial" panose="020B0604020202020204" pitchFamily="34" charset="0"/>
                <a:cs typeface="Arial" panose="020B0604020202020204" pitchFamily="34" charset="0"/>
              </a:endParaRPr>
            </a:p>
          </p:txBody>
        </p:sp>
        <p:sp>
          <p:nvSpPr>
            <p:cNvPr id="165" name="矩形 164"/>
            <p:cNvSpPr/>
            <p:nvPr/>
          </p:nvSpPr>
          <p:spPr>
            <a:xfrm>
              <a:off x="7838757" y="4387920"/>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20.8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66" name="矩形 165"/>
            <p:cNvSpPr/>
            <p:nvPr/>
          </p:nvSpPr>
          <p:spPr>
            <a:xfrm>
              <a:off x="8027698" y="4621375"/>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67" name="Oval 33"/>
            <p:cNvSpPr>
              <a:spLocks noChangeArrowheads="1"/>
            </p:cNvSpPr>
            <p:nvPr/>
          </p:nvSpPr>
          <p:spPr bwMode="auto">
            <a:xfrm>
              <a:off x="8428465" y="4523971"/>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13</a:t>
              </a:r>
              <a:endParaRPr lang="en-US" altLang="zh-CN" dirty="0">
                <a:latin typeface="Arial" panose="020B0604020202020204" pitchFamily="34" charset="0"/>
                <a:cs typeface="Arial" panose="020B0604020202020204" pitchFamily="34" charset="0"/>
              </a:endParaRPr>
            </a:p>
          </p:txBody>
        </p:sp>
        <p:sp>
          <p:nvSpPr>
            <p:cNvPr id="168" name="矩形 167"/>
            <p:cNvSpPr/>
            <p:nvPr/>
          </p:nvSpPr>
          <p:spPr>
            <a:xfrm>
              <a:off x="8234312" y="554736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69" name="矩形 168"/>
            <p:cNvSpPr/>
            <p:nvPr/>
          </p:nvSpPr>
          <p:spPr>
            <a:xfrm>
              <a:off x="8234312" y="5312215"/>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10</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70" name="Text Box 69"/>
            <p:cNvSpPr txBox="1">
              <a:spLocks noChangeArrowheads="1"/>
            </p:cNvSpPr>
            <p:nvPr/>
          </p:nvSpPr>
          <p:spPr bwMode="auto">
            <a:xfrm>
              <a:off x="6616487" y="4916142"/>
              <a:ext cx="467475"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71" name="Text Box 77"/>
            <p:cNvSpPr txBox="1">
              <a:spLocks noChangeArrowheads="1"/>
            </p:cNvSpPr>
            <p:nvPr/>
          </p:nvSpPr>
          <p:spPr bwMode="auto">
            <a:xfrm>
              <a:off x="7243835" y="4909586"/>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72" name="直接连接符 171"/>
            <p:cNvCxnSpPr>
              <a:endCxn id="174" idx="0"/>
            </p:cNvCxnSpPr>
            <p:nvPr/>
          </p:nvCxnSpPr>
          <p:spPr bwMode="auto">
            <a:xfrm flipH="1">
              <a:off x="6699423" y="4886651"/>
              <a:ext cx="313241" cy="53286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endCxn id="175" idx="0"/>
            </p:cNvCxnSpPr>
            <p:nvPr/>
          </p:nvCxnSpPr>
          <p:spPr bwMode="auto">
            <a:xfrm>
              <a:off x="7026024" y="4886651"/>
              <a:ext cx="511838" cy="51528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矩形 173"/>
            <p:cNvSpPr/>
            <p:nvPr/>
          </p:nvSpPr>
          <p:spPr>
            <a:xfrm>
              <a:off x="6456040" y="5419520"/>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22</a:t>
              </a:r>
              <a:endParaRPr lang="zh-CN" altLang="en-US" dirty="0">
                <a:solidFill>
                  <a:schemeClr val="tx1"/>
                </a:solidFill>
                <a:latin typeface="Arial" panose="020B0604020202020204" pitchFamily="34" charset="0"/>
                <a:cs typeface="Arial" panose="020B0604020202020204" pitchFamily="34" charset="0"/>
              </a:endParaRPr>
            </a:p>
          </p:txBody>
        </p:sp>
        <p:sp>
          <p:nvSpPr>
            <p:cNvPr id="175" name="Oval 33"/>
            <p:cNvSpPr>
              <a:spLocks noChangeArrowheads="1"/>
            </p:cNvSpPr>
            <p:nvPr/>
          </p:nvSpPr>
          <p:spPr bwMode="auto">
            <a:xfrm>
              <a:off x="7323539" y="5401938"/>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23</a:t>
              </a:r>
              <a:endParaRPr lang="en-US" altLang="zh-CN" dirty="0">
                <a:latin typeface="Arial" panose="020B0604020202020204" pitchFamily="34" charset="0"/>
                <a:cs typeface="Arial" panose="020B0604020202020204" pitchFamily="34" charset="0"/>
              </a:endParaRPr>
            </a:p>
          </p:txBody>
        </p:sp>
        <p:sp>
          <p:nvSpPr>
            <p:cNvPr id="176" name="矩形 175"/>
            <p:cNvSpPr/>
            <p:nvPr/>
          </p:nvSpPr>
          <p:spPr>
            <a:xfrm>
              <a:off x="5600561" y="526862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77" name="矩形 176"/>
            <p:cNvSpPr/>
            <p:nvPr/>
          </p:nvSpPr>
          <p:spPr>
            <a:xfrm>
              <a:off x="5591944" y="5537140"/>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78" name="矩形 177"/>
            <p:cNvSpPr/>
            <p:nvPr/>
          </p:nvSpPr>
          <p:spPr>
            <a:xfrm>
              <a:off x="6950997" y="5278842"/>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10</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79" name="矩形 178"/>
            <p:cNvSpPr/>
            <p:nvPr/>
          </p:nvSpPr>
          <p:spPr>
            <a:xfrm>
              <a:off x="6942380" y="554736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80" name="Oval 33"/>
            <p:cNvSpPr>
              <a:spLocks noChangeArrowheads="1"/>
            </p:cNvSpPr>
            <p:nvPr/>
          </p:nvSpPr>
          <p:spPr bwMode="auto">
            <a:xfrm>
              <a:off x="9645800" y="4484524"/>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14</a:t>
              </a:r>
              <a:endParaRPr lang="en-US" altLang="zh-CN" dirty="0">
                <a:latin typeface="Arial" panose="020B0604020202020204" pitchFamily="34" charset="0"/>
                <a:cs typeface="Arial" panose="020B0604020202020204" pitchFamily="34" charset="0"/>
              </a:endParaRPr>
            </a:p>
          </p:txBody>
        </p:sp>
        <p:sp>
          <p:nvSpPr>
            <p:cNvPr id="181" name="Oval 33"/>
            <p:cNvSpPr>
              <a:spLocks noChangeArrowheads="1"/>
            </p:cNvSpPr>
            <p:nvPr/>
          </p:nvSpPr>
          <p:spPr bwMode="auto">
            <a:xfrm>
              <a:off x="10995077" y="4485954"/>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15</a:t>
              </a:r>
              <a:endParaRPr lang="en-US" altLang="zh-CN" dirty="0">
                <a:latin typeface="Arial" panose="020B0604020202020204" pitchFamily="34" charset="0"/>
                <a:cs typeface="Arial" panose="020B0604020202020204" pitchFamily="34" charset="0"/>
              </a:endParaRPr>
            </a:p>
          </p:txBody>
        </p:sp>
        <p:cxnSp>
          <p:nvCxnSpPr>
            <p:cNvPr id="182" name="直接连接符 181"/>
            <p:cNvCxnSpPr>
              <a:stCxn id="109" idx="4"/>
              <a:endCxn id="180" idx="0"/>
            </p:cNvCxnSpPr>
            <p:nvPr/>
          </p:nvCxnSpPr>
          <p:spPr bwMode="auto">
            <a:xfrm flipH="1">
              <a:off x="9860123" y="4011255"/>
              <a:ext cx="544474" cy="47326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endCxn id="181" idx="0"/>
            </p:cNvCxnSpPr>
            <p:nvPr/>
          </p:nvCxnSpPr>
          <p:spPr bwMode="auto">
            <a:xfrm>
              <a:off x="10413077" y="4008331"/>
              <a:ext cx="796323" cy="47762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矩形 183"/>
            <p:cNvSpPr/>
            <p:nvPr/>
          </p:nvSpPr>
          <p:spPr>
            <a:xfrm>
              <a:off x="9102306" y="4374788"/>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19.4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85" name="Text Box 69"/>
            <p:cNvSpPr txBox="1">
              <a:spLocks noChangeArrowheads="1"/>
            </p:cNvSpPr>
            <p:nvPr/>
          </p:nvSpPr>
          <p:spPr bwMode="auto">
            <a:xfrm>
              <a:off x="9852112" y="4023744"/>
              <a:ext cx="56862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86" name="Text Box 77"/>
            <p:cNvSpPr txBox="1">
              <a:spLocks noChangeArrowheads="1"/>
            </p:cNvSpPr>
            <p:nvPr/>
          </p:nvSpPr>
          <p:spPr bwMode="auto">
            <a:xfrm>
              <a:off x="10820803" y="4047341"/>
              <a:ext cx="30072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sp>
          <p:nvSpPr>
            <p:cNvPr id="187" name="Text Box 69"/>
            <p:cNvSpPr txBox="1">
              <a:spLocks noChangeArrowheads="1"/>
            </p:cNvSpPr>
            <p:nvPr/>
          </p:nvSpPr>
          <p:spPr bwMode="auto">
            <a:xfrm>
              <a:off x="9366284" y="4906226"/>
              <a:ext cx="516432"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88" name="Text Box 77"/>
            <p:cNvSpPr txBox="1">
              <a:spLocks noChangeArrowheads="1"/>
            </p:cNvSpPr>
            <p:nvPr/>
          </p:nvSpPr>
          <p:spPr bwMode="auto">
            <a:xfrm>
              <a:off x="10015223" y="4920144"/>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89" name="直接连接符 188"/>
            <p:cNvCxnSpPr>
              <a:stCxn id="180" idx="4"/>
              <a:endCxn id="191" idx="0"/>
            </p:cNvCxnSpPr>
            <p:nvPr/>
          </p:nvCxnSpPr>
          <p:spPr bwMode="auto">
            <a:xfrm flipH="1">
              <a:off x="9381010" y="4869134"/>
              <a:ext cx="479113" cy="55127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80" idx="4"/>
              <a:endCxn id="192" idx="0"/>
            </p:cNvCxnSpPr>
            <p:nvPr/>
          </p:nvCxnSpPr>
          <p:spPr bwMode="auto">
            <a:xfrm>
              <a:off x="9860123" y="4869134"/>
              <a:ext cx="338632" cy="53369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1" name="矩形 190"/>
            <p:cNvSpPr/>
            <p:nvPr/>
          </p:nvSpPr>
          <p:spPr>
            <a:xfrm>
              <a:off x="9137627" y="5420413"/>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28</a:t>
              </a:r>
              <a:endParaRPr lang="zh-CN" altLang="en-US" dirty="0">
                <a:solidFill>
                  <a:schemeClr val="tx1"/>
                </a:solidFill>
                <a:latin typeface="Arial" panose="020B0604020202020204" pitchFamily="34" charset="0"/>
                <a:cs typeface="Arial" panose="020B0604020202020204" pitchFamily="34" charset="0"/>
              </a:endParaRPr>
            </a:p>
          </p:txBody>
        </p:sp>
        <p:sp>
          <p:nvSpPr>
            <p:cNvPr id="192" name="Oval 33"/>
            <p:cNvSpPr>
              <a:spLocks noChangeArrowheads="1"/>
            </p:cNvSpPr>
            <p:nvPr/>
          </p:nvSpPr>
          <p:spPr bwMode="auto">
            <a:xfrm>
              <a:off x="9984432" y="5402831"/>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29</a:t>
              </a:r>
              <a:endParaRPr lang="en-US" altLang="zh-CN" dirty="0">
                <a:latin typeface="Arial" panose="020B0604020202020204" pitchFamily="34" charset="0"/>
                <a:cs typeface="Arial" panose="020B0604020202020204" pitchFamily="34" charset="0"/>
              </a:endParaRPr>
            </a:p>
          </p:txBody>
        </p:sp>
        <p:sp>
          <p:nvSpPr>
            <p:cNvPr id="193" name="矩形 192"/>
            <p:cNvSpPr/>
            <p:nvPr/>
          </p:nvSpPr>
          <p:spPr>
            <a:xfrm>
              <a:off x="9286627" y="460953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94" name="矩形 193"/>
            <p:cNvSpPr/>
            <p:nvPr/>
          </p:nvSpPr>
          <p:spPr>
            <a:xfrm>
              <a:off x="10621083" y="4383746"/>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95" name="矩形 194"/>
            <p:cNvSpPr/>
            <p:nvPr/>
          </p:nvSpPr>
          <p:spPr>
            <a:xfrm>
              <a:off x="10644767" y="4601085"/>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18</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96" name="Text Box 69"/>
            <p:cNvSpPr txBox="1">
              <a:spLocks noChangeArrowheads="1"/>
            </p:cNvSpPr>
            <p:nvPr/>
          </p:nvSpPr>
          <p:spPr bwMode="auto">
            <a:xfrm>
              <a:off x="10784883" y="4935832"/>
              <a:ext cx="46472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97" name="Text Box 77"/>
            <p:cNvSpPr txBox="1">
              <a:spLocks noChangeArrowheads="1"/>
            </p:cNvSpPr>
            <p:nvPr/>
          </p:nvSpPr>
          <p:spPr bwMode="auto">
            <a:xfrm>
              <a:off x="11402904" y="4919814"/>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98" name="直接连接符 197"/>
            <p:cNvCxnSpPr/>
            <p:nvPr/>
          </p:nvCxnSpPr>
          <p:spPr bwMode="auto">
            <a:xfrm flipH="1">
              <a:off x="10875887" y="4886651"/>
              <a:ext cx="313241" cy="53286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endCxn id="201" idx="0"/>
            </p:cNvCxnSpPr>
            <p:nvPr/>
          </p:nvCxnSpPr>
          <p:spPr bwMode="auto">
            <a:xfrm>
              <a:off x="11202488" y="4886651"/>
              <a:ext cx="511838" cy="51528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1" name="Oval 33"/>
            <p:cNvSpPr>
              <a:spLocks noChangeArrowheads="1"/>
            </p:cNvSpPr>
            <p:nvPr/>
          </p:nvSpPr>
          <p:spPr bwMode="auto">
            <a:xfrm>
              <a:off x="11500003" y="5401938"/>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31</a:t>
              </a:r>
              <a:endParaRPr lang="en-US" altLang="zh-CN" dirty="0">
                <a:latin typeface="Arial" panose="020B0604020202020204" pitchFamily="34" charset="0"/>
                <a:cs typeface="Arial" panose="020B0604020202020204" pitchFamily="34" charset="0"/>
              </a:endParaRPr>
            </a:p>
          </p:txBody>
        </p:sp>
        <p:sp>
          <p:nvSpPr>
            <p:cNvPr id="202" name="矩形 201"/>
            <p:cNvSpPr/>
            <p:nvPr/>
          </p:nvSpPr>
          <p:spPr>
            <a:xfrm>
              <a:off x="9633009" y="526862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203" name="矩形 202"/>
            <p:cNvSpPr/>
            <p:nvPr/>
          </p:nvSpPr>
          <p:spPr>
            <a:xfrm>
              <a:off x="9624392" y="5537140"/>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204" name="矩形 203"/>
            <p:cNvSpPr/>
            <p:nvPr/>
          </p:nvSpPr>
          <p:spPr>
            <a:xfrm>
              <a:off x="10310141" y="5278842"/>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205" name="矩形 204"/>
            <p:cNvSpPr/>
            <p:nvPr/>
          </p:nvSpPr>
          <p:spPr>
            <a:xfrm>
              <a:off x="10301524" y="554736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18</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208" name="Oval 13"/>
            <p:cNvSpPr>
              <a:spLocks noChangeArrowheads="1"/>
            </p:cNvSpPr>
            <p:nvPr/>
          </p:nvSpPr>
          <p:spPr bwMode="auto">
            <a:xfrm>
              <a:off x="10641603" y="5427758"/>
              <a:ext cx="428645" cy="37963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dirty="0">
                  <a:latin typeface="Arial" panose="020B0604020202020204" pitchFamily="34" charset="0"/>
                  <a:cs typeface="Arial" panose="020B0604020202020204" pitchFamily="34" charset="0"/>
                </a:rPr>
                <a:t>30</a:t>
              </a:r>
            </a:p>
          </p:txBody>
        </p:sp>
        <p:sp>
          <p:nvSpPr>
            <p:cNvPr id="209" name="矩形 208"/>
            <p:cNvSpPr/>
            <p:nvPr/>
          </p:nvSpPr>
          <p:spPr>
            <a:xfrm>
              <a:off x="11178977" y="5275318"/>
              <a:ext cx="31290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0</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210" name="矩形 209"/>
            <p:cNvSpPr/>
            <p:nvPr/>
          </p:nvSpPr>
          <p:spPr>
            <a:xfrm>
              <a:off x="11183694" y="5517232"/>
              <a:ext cx="31290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grpSp>
    </p:spTree>
    <p:extLst>
      <p:ext uri="{BB962C8B-B14F-4D97-AF65-F5344CB8AC3E}">
        <p14:creationId xmlns:p14="http://schemas.microsoft.com/office/powerpoint/2010/main" val="288189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169" y="192235"/>
            <a:ext cx="10515600" cy="729086"/>
          </a:xfrm>
        </p:spPr>
        <p:txBody>
          <a:bodyPr>
            <a:normAutofit/>
          </a:bodyPr>
          <a:lstStyle/>
          <a:p>
            <a:r>
              <a:rPr lang="en-US" altLang="zh-CN" sz="3600" dirty="0"/>
              <a:t>LC-</a:t>
            </a:r>
            <a:r>
              <a:rPr lang="zh-CN" altLang="en-US" sz="3600" dirty="0"/>
              <a:t>分支限界法实例运行</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59</a:t>
            </a:fld>
            <a:endParaRPr lang="en-US" altLang="zh-CN" dirty="0"/>
          </a:p>
        </p:txBody>
      </p:sp>
      <p:grpSp>
        <p:nvGrpSpPr>
          <p:cNvPr id="223" name="组合 222"/>
          <p:cNvGrpSpPr/>
          <p:nvPr/>
        </p:nvGrpSpPr>
        <p:grpSpPr>
          <a:xfrm>
            <a:off x="1033648" y="1559379"/>
            <a:ext cx="4455693" cy="3711829"/>
            <a:chOff x="4655840" y="1773140"/>
            <a:chExt cx="4455693" cy="3711829"/>
          </a:xfrm>
        </p:grpSpPr>
        <p:sp>
          <p:nvSpPr>
            <p:cNvPr id="49" name="Rectangle 101"/>
            <p:cNvSpPr>
              <a:spLocks noChangeArrowheads="1"/>
            </p:cNvSpPr>
            <p:nvPr/>
          </p:nvSpPr>
          <p:spPr bwMode="auto">
            <a:xfrm>
              <a:off x="6977528" y="177314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sp>
          <p:nvSpPr>
            <p:cNvPr id="50" name="Rectangle 197"/>
            <p:cNvSpPr>
              <a:spLocks noChangeArrowheads="1"/>
            </p:cNvSpPr>
            <p:nvPr/>
          </p:nvSpPr>
          <p:spPr bwMode="auto">
            <a:xfrm>
              <a:off x="6991797" y="2003877"/>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0000FF"/>
                  </a:solidFill>
                </a:rPr>
                <a:t>u</a:t>
              </a:r>
            </a:p>
          </p:txBody>
        </p:sp>
        <p:sp>
          <p:nvSpPr>
            <p:cNvPr id="51" name="Text Box 66"/>
            <p:cNvSpPr txBox="1">
              <a:spLocks noChangeArrowheads="1"/>
            </p:cNvSpPr>
            <p:nvPr/>
          </p:nvSpPr>
          <p:spPr bwMode="auto">
            <a:xfrm>
              <a:off x="6888088" y="2221927"/>
              <a:ext cx="760151"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0" dirty="0">
                  <a:ea typeface="幼圆" panose="02010509060101010101" pitchFamily="49" charset="-122"/>
                  <a:cs typeface="Arial" panose="020B0604020202020204" pitchFamily="34" charset="0"/>
                </a:rPr>
                <a:t>x</a:t>
              </a:r>
              <a:r>
                <a:rPr kumimoji="1" lang="en-US" altLang="zh-CN" sz="1800" b="0" baseline="-25000" dirty="0">
                  <a:ea typeface="幼圆" panose="02010509060101010101" pitchFamily="49" charset="-122"/>
                  <a:cs typeface="Arial" panose="020B0604020202020204" pitchFamily="34" charset="0"/>
                </a:rPr>
                <a:t>1</a:t>
              </a:r>
              <a:r>
                <a:rPr kumimoji="1" lang="en-US" altLang="zh-CN" sz="1800" b="0" dirty="0">
                  <a:ea typeface="幼圆" panose="02010509060101010101" pitchFamily="49" charset="-122"/>
                  <a:cs typeface="Arial" panose="020B0604020202020204" pitchFamily="34" charset="0"/>
                </a:rPr>
                <a:t>=1</a:t>
              </a:r>
            </a:p>
          </p:txBody>
        </p:sp>
        <p:sp>
          <p:nvSpPr>
            <p:cNvPr id="52" name="Text Box 68"/>
            <p:cNvSpPr txBox="1">
              <a:spLocks noChangeArrowheads="1"/>
            </p:cNvSpPr>
            <p:nvPr/>
          </p:nvSpPr>
          <p:spPr bwMode="auto">
            <a:xfrm>
              <a:off x="5686874" y="2814938"/>
              <a:ext cx="760151"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2</a:t>
              </a:r>
              <a:r>
                <a:rPr lang="en-US" altLang="zh-CN" sz="1800" dirty="0"/>
                <a:t>=1</a:t>
              </a:r>
            </a:p>
          </p:txBody>
        </p:sp>
        <p:sp>
          <p:nvSpPr>
            <p:cNvPr id="53" name="Text Box 69"/>
            <p:cNvSpPr txBox="1">
              <a:spLocks noChangeArrowheads="1"/>
            </p:cNvSpPr>
            <p:nvPr/>
          </p:nvSpPr>
          <p:spPr bwMode="auto">
            <a:xfrm>
              <a:off x="4655840" y="3581606"/>
              <a:ext cx="775988"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x</a:t>
              </a:r>
              <a:r>
                <a:rPr lang="en-US" altLang="zh-CN" sz="1800" baseline="-25000" dirty="0"/>
                <a:t>3</a:t>
              </a:r>
              <a:r>
                <a:rPr lang="en-US" altLang="zh-CN" sz="1800" dirty="0"/>
                <a:t>=1</a:t>
              </a:r>
            </a:p>
          </p:txBody>
        </p:sp>
        <p:sp>
          <p:nvSpPr>
            <p:cNvPr id="54" name="Text Box 76"/>
            <p:cNvSpPr txBox="1">
              <a:spLocks noChangeArrowheads="1"/>
            </p:cNvSpPr>
            <p:nvPr/>
          </p:nvSpPr>
          <p:spPr bwMode="auto">
            <a:xfrm>
              <a:off x="7191688" y="2780353"/>
              <a:ext cx="382784"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55" name="Text Box 77"/>
            <p:cNvSpPr txBox="1">
              <a:spLocks noChangeArrowheads="1"/>
            </p:cNvSpPr>
            <p:nvPr/>
          </p:nvSpPr>
          <p:spPr bwMode="auto">
            <a:xfrm>
              <a:off x="5613122" y="3592022"/>
              <a:ext cx="30072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sp>
          <p:nvSpPr>
            <p:cNvPr id="56" name="椭圆 55"/>
            <p:cNvSpPr/>
            <p:nvPr/>
          </p:nvSpPr>
          <p:spPr bwMode="auto">
            <a:xfrm>
              <a:off x="7633345" y="2006678"/>
              <a:ext cx="426036" cy="4270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1</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57" name="椭圆 56"/>
            <p:cNvSpPr/>
            <p:nvPr/>
          </p:nvSpPr>
          <p:spPr bwMode="auto">
            <a:xfrm>
              <a:off x="6661471" y="2590457"/>
              <a:ext cx="426036"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2</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58" name="椭圆 57"/>
            <p:cNvSpPr/>
            <p:nvPr/>
          </p:nvSpPr>
          <p:spPr bwMode="auto">
            <a:xfrm>
              <a:off x="8328248" y="2605448"/>
              <a:ext cx="424640" cy="427017"/>
            </a:xfrm>
            <a:prstGeom prst="ellipse">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3</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59" name="椭圆 58"/>
            <p:cNvSpPr/>
            <p:nvPr/>
          </p:nvSpPr>
          <p:spPr bwMode="auto">
            <a:xfrm>
              <a:off x="5245728" y="3162013"/>
              <a:ext cx="424640"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4</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60" name="椭圆 59"/>
            <p:cNvSpPr/>
            <p:nvPr/>
          </p:nvSpPr>
          <p:spPr bwMode="auto">
            <a:xfrm>
              <a:off x="5663851" y="4024044"/>
              <a:ext cx="426037" cy="42701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smtClean="0">
                  <a:solidFill>
                    <a:schemeClr val="tx1"/>
                  </a:solidFill>
                  <a:latin typeface="Arial" panose="020B0604020202020204" pitchFamily="34" charset="0"/>
                  <a:ea typeface="幼圆" panose="02010509060101010101" pitchFamily="49" charset="-122"/>
                  <a:cs typeface="Arial" panose="020B0604020202020204" pitchFamily="34" charset="0"/>
                </a:rPr>
                <a:t>9</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61" name="椭圆 60"/>
            <p:cNvSpPr/>
            <p:nvPr/>
          </p:nvSpPr>
          <p:spPr bwMode="auto">
            <a:xfrm>
              <a:off x="7331084" y="3134552"/>
              <a:ext cx="424640" cy="4270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eaLnBrk="1" hangingPunct="1">
                <a:defRPr/>
              </a:pPr>
              <a:r>
                <a:rPr lang="en-US" altLang="zh-CN" dirty="0">
                  <a:solidFill>
                    <a:schemeClr val="tx1"/>
                  </a:solidFill>
                  <a:latin typeface="Arial" panose="020B0604020202020204" pitchFamily="34" charset="0"/>
                  <a:ea typeface="幼圆" panose="02010509060101010101" pitchFamily="49" charset="-122"/>
                  <a:cs typeface="Arial" panose="020B0604020202020204" pitchFamily="34" charset="0"/>
                </a:rPr>
                <a:t>5</a:t>
              </a:r>
              <a:endParaRPr lang="zh-CN" altLang="en-US"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cxnSp>
          <p:nvCxnSpPr>
            <p:cNvPr id="62" name="直接连接符 61"/>
            <p:cNvCxnSpPr>
              <a:stCxn id="56" idx="4"/>
              <a:endCxn id="57" idx="0"/>
            </p:cNvCxnSpPr>
            <p:nvPr/>
          </p:nvCxnSpPr>
          <p:spPr bwMode="auto">
            <a:xfrm flipH="1">
              <a:off x="6874489" y="2433695"/>
              <a:ext cx="971874" cy="156762"/>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6" idx="4"/>
              <a:endCxn id="58" idx="0"/>
            </p:cNvCxnSpPr>
            <p:nvPr/>
          </p:nvCxnSpPr>
          <p:spPr bwMode="auto">
            <a:xfrm>
              <a:off x="7846363" y="2433695"/>
              <a:ext cx="694205" cy="17175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7" idx="4"/>
              <a:endCxn id="59" idx="0"/>
            </p:cNvCxnSpPr>
            <p:nvPr/>
          </p:nvCxnSpPr>
          <p:spPr bwMode="auto">
            <a:xfrm flipH="1">
              <a:off x="5458048" y="3017475"/>
              <a:ext cx="1416441" cy="14453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bwMode="auto">
            <a:xfrm flipH="1" flipV="1">
              <a:off x="6913108" y="3017474"/>
              <a:ext cx="668915" cy="11707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4"/>
              <a:endCxn id="69" idx="0"/>
            </p:cNvCxnSpPr>
            <p:nvPr/>
          </p:nvCxnSpPr>
          <p:spPr bwMode="auto">
            <a:xfrm flipH="1">
              <a:off x="4886901" y="3589031"/>
              <a:ext cx="571147" cy="503578"/>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9" idx="4"/>
              <a:endCxn id="60" idx="0"/>
            </p:cNvCxnSpPr>
            <p:nvPr/>
          </p:nvCxnSpPr>
          <p:spPr bwMode="auto">
            <a:xfrm>
              <a:off x="5458048" y="3589031"/>
              <a:ext cx="418822" cy="435013"/>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 Box 66"/>
            <p:cNvSpPr txBox="1">
              <a:spLocks noChangeArrowheads="1"/>
            </p:cNvSpPr>
            <p:nvPr/>
          </p:nvSpPr>
          <p:spPr bwMode="auto">
            <a:xfrm>
              <a:off x="8124643" y="2208459"/>
              <a:ext cx="760151" cy="3430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a:t>0</a:t>
              </a:r>
            </a:p>
          </p:txBody>
        </p:sp>
        <p:sp>
          <p:nvSpPr>
            <p:cNvPr id="69" name="矩形 68"/>
            <p:cNvSpPr/>
            <p:nvPr/>
          </p:nvSpPr>
          <p:spPr>
            <a:xfrm>
              <a:off x="4684541" y="4092609"/>
              <a:ext cx="404719"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Arial" panose="020B0604020202020204" pitchFamily="34" charset="0"/>
                  <a:cs typeface="Arial" panose="020B0604020202020204" pitchFamily="34" charset="0"/>
                </a:rPr>
                <a:t>8</a:t>
              </a:r>
              <a:endParaRPr lang="zh-CN" altLang="en-US" dirty="0">
                <a:solidFill>
                  <a:schemeClr val="tx1"/>
                </a:solidFill>
                <a:latin typeface="Arial" panose="020B0604020202020204" pitchFamily="34" charset="0"/>
                <a:cs typeface="Arial" panose="020B0604020202020204" pitchFamily="34" charset="0"/>
              </a:endParaRPr>
            </a:p>
          </p:txBody>
        </p:sp>
        <p:sp>
          <p:nvSpPr>
            <p:cNvPr id="76" name="Text Box 69"/>
            <p:cNvSpPr txBox="1">
              <a:spLocks noChangeArrowheads="1"/>
            </p:cNvSpPr>
            <p:nvPr/>
          </p:nvSpPr>
          <p:spPr bwMode="auto">
            <a:xfrm>
              <a:off x="5089331" y="4460584"/>
              <a:ext cx="77598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x</a:t>
              </a:r>
              <a:r>
                <a:rPr lang="en-US" altLang="zh-CN" sz="1800" baseline="-25000" dirty="0" smtClean="0"/>
                <a:t>4</a:t>
              </a:r>
              <a:r>
                <a:rPr lang="en-US" altLang="zh-CN" sz="1800" dirty="0" smtClean="0"/>
                <a:t>=1</a:t>
              </a:r>
              <a:endParaRPr lang="en-US" altLang="zh-CN" sz="1800" dirty="0"/>
            </a:p>
          </p:txBody>
        </p:sp>
        <p:sp>
          <p:nvSpPr>
            <p:cNvPr id="77" name="Text Box 77"/>
            <p:cNvSpPr txBox="1">
              <a:spLocks noChangeArrowheads="1"/>
            </p:cNvSpPr>
            <p:nvPr/>
          </p:nvSpPr>
          <p:spPr bwMode="auto">
            <a:xfrm>
              <a:off x="5909968" y="4474502"/>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78" name="直接连接符 77"/>
            <p:cNvCxnSpPr>
              <a:endCxn id="80" idx="0"/>
            </p:cNvCxnSpPr>
            <p:nvPr/>
          </p:nvCxnSpPr>
          <p:spPr bwMode="auto">
            <a:xfrm flipH="1">
              <a:off x="5070071" y="4469472"/>
              <a:ext cx="806799" cy="510426"/>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0" idx="4"/>
              <a:endCxn id="81" idx="0"/>
            </p:cNvCxnSpPr>
            <p:nvPr/>
          </p:nvCxnSpPr>
          <p:spPr bwMode="auto">
            <a:xfrm flipH="1">
              <a:off x="5866518" y="4451062"/>
              <a:ext cx="10352" cy="520045"/>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4826688" y="4979898"/>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18</a:t>
              </a:r>
              <a:endParaRPr lang="zh-CN" altLang="en-US" dirty="0">
                <a:solidFill>
                  <a:schemeClr val="tx1"/>
                </a:solidFill>
                <a:latin typeface="Arial" panose="020B0604020202020204" pitchFamily="34" charset="0"/>
                <a:cs typeface="Arial" panose="020B0604020202020204" pitchFamily="34" charset="0"/>
              </a:endParaRPr>
            </a:p>
          </p:txBody>
        </p:sp>
        <p:sp>
          <p:nvSpPr>
            <p:cNvPr id="81" name="Oval 33"/>
            <p:cNvSpPr>
              <a:spLocks noChangeArrowheads="1"/>
            </p:cNvSpPr>
            <p:nvPr/>
          </p:nvSpPr>
          <p:spPr bwMode="auto">
            <a:xfrm>
              <a:off x="5652195" y="4971107"/>
              <a:ext cx="428645" cy="384610"/>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19</a:t>
              </a:r>
              <a:endParaRPr lang="en-US" altLang="zh-CN" dirty="0">
                <a:latin typeface="Arial" panose="020B0604020202020204" pitchFamily="34" charset="0"/>
                <a:cs typeface="Arial" panose="020B0604020202020204" pitchFamily="34" charset="0"/>
              </a:endParaRPr>
            </a:p>
          </p:txBody>
        </p:sp>
        <p:sp>
          <p:nvSpPr>
            <p:cNvPr id="82" name="矩形 81"/>
            <p:cNvSpPr/>
            <p:nvPr/>
          </p:nvSpPr>
          <p:spPr>
            <a:xfrm>
              <a:off x="7196397" y="1807280"/>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3" name="矩形 82"/>
            <p:cNvSpPr/>
            <p:nvPr/>
          </p:nvSpPr>
          <p:spPr>
            <a:xfrm>
              <a:off x="6271285" y="2455009"/>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4" name="矩形 83"/>
            <p:cNvSpPr/>
            <p:nvPr/>
          </p:nvSpPr>
          <p:spPr>
            <a:xfrm>
              <a:off x="4847190" y="3029864"/>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5" name="矩形 84"/>
            <p:cNvSpPr/>
            <p:nvPr/>
          </p:nvSpPr>
          <p:spPr>
            <a:xfrm>
              <a:off x="8670386" y="236595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22</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6" name="矩形 85"/>
            <p:cNvSpPr/>
            <p:nvPr/>
          </p:nvSpPr>
          <p:spPr>
            <a:xfrm>
              <a:off x="6761388" y="3090741"/>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25.8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9" name="矩形 88"/>
            <p:cNvSpPr/>
            <p:nvPr/>
          </p:nvSpPr>
          <p:spPr>
            <a:xfrm>
              <a:off x="5158431" y="3925041"/>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27.2</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90" name="Oval 33"/>
            <p:cNvSpPr>
              <a:spLocks noChangeArrowheads="1"/>
            </p:cNvSpPr>
            <p:nvPr/>
          </p:nvSpPr>
          <p:spPr bwMode="auto">
            <a:xfrm>
              <a:off x="6621464" y="4052800"/>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10</a:t>
              </a:r>
              <a:endParaRPr lang="en-US" altLang="zh-CN" dirty="0">
                <a:latin typeface="Arial" panose="020B0604020202020204" pitchFamily="34" charset="0"/>
                <a:cs typeface="Arial" panose="020B0604020202020204" pitchFamily="34" charset="0"/>
              </a:endParaRPr>
            </a:p>
          </p:txBody>
        </p:sp>
        <p:sp>
          <p:nvSpPr>
            <p:cNvPr id="91" name="Oval 33"/>
            <p:cNvSpPr>
              <a:spLocks noChangeArrowheads="1"/>
            </p:cNvSpPr>
            <p:nvPr/>
          </p:nvSpPr>
          <p:spPr bwMode="auto">
            <a:xfrm>
              <a:off x="7826725" y="4054230"/>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11</a:t>
              </a:r>
              <a:endParaRPr lang="en-US" altLang="zh-CN" dirty="0">
                <a:latin typeface="Arial" panose="020B0604020202020204" pitchFamily="34" charset="0"/>
                <a:cs typeface="Arial" panose="020B0604020202020204" pitchFamily="34" charset="0"/>
              </a:endParaRPr>
            </a:p>
          </p:txBody>
        </p:sp>
        <p:cxnSp>
          <p:nvCxnSpPr>
            <p:cNvPr id="92" name="直接连接符 91"/>
            <p:cNvCxnSpPr>
              <a:stCxn id="61" idx="4"/>
              <a:endCxn id="90" idx="0"/>
            </p:cNvCxnSpPr>
            <p:nvPr/>
          </p:nvCxnSpPr>
          <p:spPr bwMode="auto">
            <a:xfrm flipH="1">
              <a:off x="6835787" y="3561569"/>
              <a:ext cx="707617" cy="49123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61" idx="4"/>
              <a:endCxn id="91" idx="0"/>
            </p:cNvCxnSpPr>
            <p:nvPr/>
          </p:nvCxnSpPr>
          <p:spPr bwMode="auto">
            <a:xfrm>
              <a:off x="7543404" y="3561569"/>
              <a:ext cx="497644" cy="492661"/>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096000" y="3943064"/>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25.8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95" name="Text Box 69"/>
            <p:cNvSpPr txBox="1">
              <a:spLocks noChangeArrowheads="1"/>
            </p:cNvSpPr>
            <p:nvPr/>
          </p:nvSpPr>
          <p:spPr bwMode="auto">
            <a:xfrm>
              <a:off x="6916787" y="3590488"/>
              <a:ext cx="55600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96" name="Text Box 77"/>
            <p:cNvSpPr txBox="1">
              <a:spLocks noChangeArrowheads="1"/>
            </p:cNvSpPr>
            <p:nvPr/>
          </p:nvSpPr>
          <p:spPr bwMode="auto">
            <a:xfrm>
              <a:off x="7758015" y="3566148"/>
              <a:ext cx="300728"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sp>
          <p:nvSpPr>
            <p:cNvPr id="97" name="Text Box 69"/>
            <p:cNvSpPr txBox="1">
              <a:spLocks noChangeArrowheads="1"/>
            </p:cNvSpPr>
            <p:nvPr/>
          </p:nvSpPr>
          <p:spPr bwMode="auto">
            <a:xfrm>
              <a:off x="6350082" y="4474502"/>
              <a:ext cx="596156"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98" name="Text Box 77"/>
            <p:cNvSpPr txBox="1">
              <a:spLocks noChangeArrowheads="1"/>
            </p:cNvSpPr>
            <p:nvPr/>
          </p:nvSpPr>
          <p:spPr bwMode="auto">
            <a:xfrm>
              <a:off x="6990887" y="4488420"/>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99" name="直接连接符 98"/>
            <p:cNvCxnSpPr>
              <a:stCxn id="90" idx="4"/>
              <a:endCxn id="101" idx="0"/>
            </p:cNvCxnSpPr>
            <p:nvPr/>
          </p:nvCxnSpPr>
          <p:spPr bwMode="auto">
            <a:xfrm flipH="1">
              <a:off x="6356674" y="4437410"/>
              <a:ext cx="479113" cy="55127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0" idx="4"/>
              <a:endCxn id="102" idx="0"/>
            </p:cNvCxnSpPr>
            <p:nvPr/>
          </p:nvCxnSpPr>
          <p:spPr bwMode="auto">
            <a:xfrm>
              <a:off x="6835787" y="4437410"/>
              <a:ext cx="338632" cy="53369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6113291" y="4988689"/>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20</a:t>
              </a:r>
              <a:endParaRPr lang="zh-CN" altLang="en-US" dirty="0">
                <a:solidFill>
                  <a:schemeClr val="tx1"/>
                </a:solidFill>
                <a:latin typeface="Arial" panose="020B0604020202020204" pitchFamily="34" charset="0"/>
                <a:cs typeface="Arial" panose="020B0604020202020204" pitchFamily="34" charset="0"/>
              </a:endParaRPr>
            </a:p>
          </p:txBody>
        </p:sp>
        <p:sp>
          <p:nvSpPr>
            <p:cNvPr id="102" name="Oval 33"/>
            <p:cNvSpPr>
              <a:spLocks noChangeArrowheads="1"/>
            </p:cNvSpPr>
            <p:nvPr/>
          </p:nvSpPr>
          <p:spPr bwMode="auto">
            <a:xfrm>
              <a:off x="6960096" y="4971107"/>
              <a:ext cx="428645" cy="384610"/>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solidFill>
                    <a:srgbClr val="FF0000"/>
                  </a:solidFill>
                  <a:latin typeface="Arial" panose="020B0604020202020204" pitchFamily="34" charset="0"/>
                  <a:cs typeface="Arial" panose="020B0604020202020204" pitchFamily="34" charset="0"/>
                </a:rPr>
                <a:t>21</a:t>
              </a:r>
              <a:endParaRPr lang="en-US" altLang="zh-CN" dirty="0">
                <a:solidFill>
                  <a:srgbClr val="FF0000"/>
                </a:solidFill>
                <a:latin typeface="Arial" panose="020B0604020202020204" pitchFamily="34" charset="0"/>
                <a:cs typeface="Arial" panose="020B0604020202020204" pitchFamily="34" charset="0"/>
              </a:endParaRPr>
            </a:p>
          </p:txBody>
        </p:sp>
        <p:sp>
          <p:nvSpPr>
            <p:cNvPr id="103" name="矩形 102"/>
            <p:cNvSpPr/>
            <p:nvPr/>
          </p:nvSpPr>
          <p:spPr>
            <a:xfrm>
              <a:off x="5312529" y="484711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20</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04" name="矩形 103"/>
            <p:cNvSpPr/>
            <p:nvPr/>
          </p:nvSpPr>
          <p:spPr>
            <a:xfrm>
              <a:off x="5303912" y="511563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05" name="矩形 104"/>
            <p:cNvSpPr/>
            <p:nvPr/>
          </p:nvSpPr>
          <p:spPr>
            <a:xfrm>
              <a:off x="7181394" y="204279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06" name="矩形 105"/>
            <p:cNvSpPr/>
            <p:nvPr/>
          </p:nvSpPr>
          <p:spPr>
            <a:xfrm>
              <a:off x="6262343" y="2676056"/>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07" name="矩形 106"/>
            <p:cNvSpPr/>
            <p:nvPr/>
          </p:nvSpPr>
          <p:spPr>
            <a:xfrm>
              <a:off x="4837488" y="327116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08" name="矩形 107"/>
            <p:cNvSpPr/>
            <p:nvPr/>
          </p:nvSpPr>
          <p:spPr>
            <a:xfrm>
              <a:off x="5260929" y="4158496"/>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09" name="矩形 108"/>
            <p:cNvSpPr/>
            <p:nvPr/>
          </p:nvSpPr>
          <p:spPr>
            <a:xfrm>
              <a:off x="8668708" y="2608489"/>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10" name="矩形 109"/>
            <p:cNvSpPr/>
            <p:nvPr/>
          </p:nvSpPr>
          <p:spPr>
            <a:xfrm>
              <a:off x="6946839" y="330899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13" name="矩形 112"/>
            <p:cNvSpPr/>
            <p:nvPr/>
          </p:nvSpPr>
          <p:spPr>
            <a:xfrm>
              <a:off x="6262291" y="4177814"/>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14" name="矩形 113"/>
            <p:cNvSpPr/>
            <p:nvPr/>
          </p:nvSpPr>
          <p:spPr>
            <a:xfrm>
              <a:off x="7288239" y="3960023"/>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24.4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15" name="矩形 114"/>
            <p:cNvSpPr/>
            <p:nvPr/>
          </p:nvSpPr>
          <p:spPr>
            <a:xfrm>
              <a:off x="7476415" y="416936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32" name="Text Box 69"/>
            <p:cNvSpPr txBox="1">
              <a:spLocks noChangeArrowheads="1"/>
            </p:cNvSpPr>
            <p:nvPr/>
          </p:nvSpPr>
          <p:spPr bwMode="auto">
            <a:xfrm>
              <a:off x="7575771" y="4473609"/>
              <a:ext cx="565259"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defPPr>
                <a:defRPr lang="zh-CN"/>
              </a:defPPr>
              <a:lvl1pPr>
                <a:spcBef>
                  <a:spcPct val="50000"/>
                </a:spcBef>
                <a:buClrTx/>
                <a:buSzTx/>
                <a:buFontTx/>
                <a:buNone/>
                <a:defRPr kumimoji="1" sz="2000" b="0">
                  <a:latin typeface="Arial" panose="020B0604020202020204" pitchFamily="34" charset="0"/>
                  <a:ea typeface="幼圆" panose="02010509060101010101" pitchFamily="49" charset="-122"/>
                  <a:cs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b="1">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latin typeface="Arial" panose="020B0604020202020204" pitchFamily="34" charset="0"/>
                  <a:ea typeface="宋体" panose="02010600030101010101" pitchFamily="2" charset="-122"/>
                </a:defRPr>
              </a:lvl9pPr>
            </a:lstStyle>
            <a:p>
              <a:r>
                <a:rPr lang="en-US" altLang="zh-CN" sz="1800" dirty="0" smtClean="0"/>
                <a:t>1</a:t>
              </a:r>
              <a:endParaRPr lang="en-US" altLang="zh-CN" sz="1800" dirty="0"/>
            </a:p>
          </p:txBody>
        </p:sp>
        <p:sp>
          <p:nvSpPr>
            <p:cNvPr id="133" name="Text Box 77"/>
            <p:cNvSpPr txBox="1">
              <a:spLocks noChangeArrowheads="1"/>
            </p:cNvSpPr>
            <p:nvPr/>
          </p:nvSpPr>
          <p:spPr bwMode="auto">
            <a:xfrm>
              <a:off x="8253768" y="4467561"/>
              <a:ext cx="299583" cy="3715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dirty="0" smtClean="0">
                  <a:ea typeface="幼圆" panose="02010509060101010101" pitchFamily="49" charset="-122"/>
                  <a:cs typeface="Arial" panose="020B0604020202020204" pitchFamily="34" charset="0"/>
                </a:rPr>
                <a:t>0</a:t>
              </a:r>
              <a:endParaRPr lang="en-US" altLang="zh-CN" sz="1800" b="0" dirty="0">
                <a:ea typeface="幼圆" panose="02010509060101010101" pitchFamily="49" charset="-122"/>
                <a:cs typeface="Arial" panose="020B0604020202020204" pitchFamily="34" charset="0"/>
              </a:endParaRPr>
            </a:p>
          </p:txBody>
        </p:sp>
        <p:cxnSp>
          <p:nvCxnSpPr>
            <p:cNvPr id="134" name="直接连接符 133"/>
            <p:cNvCxnSpPr>
              <a:endCxn id="136" idx="0"/>
            </p:cNvCxnSpPr>
            <p:nvPr/>
          </p:nvCxnSpPr>
          <p:spPr bwMode="auto">
            <a:xfrm flipH="1">
              <a:off x="7707535" y="4454927"/>
              <a:ext cx="313241" cy="532869"/>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37" idx="0"/>
            </p:cNvCxnSpPr>
            <p:nvPr/>
          </p:nvCxnSpPr>
          <p:spPr bwMode="auto">
            <a:xfrm>
              <a:off x="8034136" y="4454927"/>
              <a:ext cx="511838" cy="515287"/>
            </a:xfrm>
            <a:prstGeom prst="lin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7464152" y="4987796"/>
              <a:ext cx="486765" cy="3670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schemeClr val="tx1"/>
                  </a:solidFill>
                  <a:latin typeface="Arial" panose="020B0604020202020204" pitchFamily="34" charset="0"/>
                  <a:cs typeface="Arial" panose="020B0604020202020204" pitchFamily="34" charset="0"/>
                </a:rPr>
                <a:t>22</a:t>
              </a:r>
              <a:endParaRPr lang="zh-CN" altLang="en-US" dirty="0">
                <a:solidFill>
                  <a:schemeClr val="tx1"/>
                </a:solidFill>
                <a:latin typeface="Arial" panose="020B0604020202020204" pitchFamily="34" charset="0"/>
                <a:cs typeface="Arial" panose="020B0604020202020204" pitchFamily="34" charset="0"/>
              </a:endParaRPr>
            </a:p>
          </p:txBody>
        </p:sp>
        <p:sp>
          <p:nvSpPr>
            <p:cNvPr id="137" name="Oval 33"/>
            <p:cNvSpPr>
              <a:spLocks noChangeArrowheads="1"/>
            </p:cNvSpPr>
            <p:nvPr/>
          </p:nvSpPr>
          <p:spPr bwMode="auto">
            <a:xfrm>
              <a:off x="8331651" y="4970214"/>
              <a:ext cx="428645" cy="384610"/>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dirty="0" smtClean="0">
                  <a:latin typeface="Arial" panose="020B0604020202020204" pitchFamily="34" charset="0"/>
                  <a:cs typeface="Arial" panose="020B0604020202020204" pitchFamily="34" charset="0"/>
                </a:rPr>
                <a:t>23</a:t>
              </a:r>
              <a:endParaRPr lang="en-US" altLang="zh-CN" dirty="0">
                <a:latin typeface="Arial" panose="020B0604020202020204" pitchFamily="34" charset="0"/>
                <a:cs typeface="Arial" panose="020B0604020202020204" pitchFamily="34" charset="0"/>
              </a:endParaRPr>
            </a:p>
          </p:txBody>
        </p:sp>
        <p:sp>
          <p:nvSpPr>
            <p:cNvPr id="138" name="矩形 137"/>
            <p:cNvSpPr/>
            <p:nvPr/>
          </p:nvSpPr>
          <p:spPr>
            <a:xfrm>
              <a:off x="6608673" y="483689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39" name="矩形 138"/>
            <p:cNvSpPr/>
            <p:nvPr/>
          </p:nvSpPr>
          <p:spPr>
            <a:xfrm>
              <a:off x="6600056" y="5105416"/>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140" name="矩形 139"/>
            <p:cNvSpPr/>
            <p:nvPr/>
          </p:nvSpPr>
          <p:spPr>
            <a:xfrm>
              <a:off x="7959109" y="484711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10</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141" name="矩形 140"/>
            <p:cNvSpPr/>
            <p:nvPr/>
          </p:nvSpPr>
          <p:spPr>
            <a:xfrm>
              <a:off x="7950492" y="511563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grpSp>
      <p:sp>
        <p:nvSpPr>
          <p:cNvPr id="169" name="Rectangle 236"/>
          <p:cNvSpPr>
            <a:spLocks noChangeArrowheads="1"/>
          </p:cNvSpPr>
          <p:nvPr/>
        </p:nvSpPr>
        <p:spPr bwMode="auto">
          <a:xfrm>
            <a:off x="695402" y="993666"/>
            <a:ext cx="48638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l-GR" altLang="zh-CN" sz="2000" b="0" dirty="0">
                <a:ea typeface="幼圆" panose="02010509060101010101" pitchFamily="49" charset="-122"/>
                <a:cs typeface="Arial" panose="020B0604020202020204" pitchFamily="34" charset="0"/>
              </a:rPr>
              <a:t>ε</a:t>
            </a:r>
            <a:r>
              <a:rPr lang="en-US" altLang="zh-CN" sz="2000" b="0" dirty="0" smtClean="0">
                <a:ea typeface="幼圆" panose="02010509060101010101" pitchFamily="49" charset="-122"/>
                <a:cs typeface="Arial" panose="020B0604020202020204" pitchFamily="34" charset="0"/>
              </a:rPr>
              <a:t>=-0.1</a:t>
            </a:r>
            <a:r>
              <a:rPr lang="zh-CN" altLang="en-US" sz="2000" b="0" dirty="0" smtClean="0">
                <a:ea typeface="幼圆" panose="02010509060101010101" pitchFamily="49" charset="-122"/>
                <a:cs typeface="Arial" panose="020B0604020202020204" pitchFamily="34" charset="0"/>
              </a:rPr>
              <a:t>，</a:t>
            </a:r>
            <a:r>
              <a:rPr lang="en-US" altLang="zh-CN" sz="2000" b="0" dirty="0" smtClean="0">
                <a:ea typeface="幼圆" panose="02010509060101010101" pitchFamily="49" charset="-122"/>
                <a:cs typeface="Arial" panose="020B0604020202020204" pitchFamily="34" charset="0"/>
              </a:rPr>
              <a:t>U</a:t>
            </a:r>
            <a:r>
              <a:rPr lang="zh-CN" altLang="en-US" sz="2000" b="0" dirty="0" smtClean="0">
                <a:ea typeface="幼圆" panose="02010509060101010101" pitchFamily="49" charset="-122"/>
                <a:cs typeface="Arial" panose="020B0604020202020204" pitchFamily="34" charset="0"/>
              </a:rPr>
              <a:t>不断增大；</a:t>
            </a:r>
            <a:r>
              <a:rPr lang="en-US" altLang="zh-CN" sz="2000" b="0" dirty="0" smtClean="0">
                <a:ea typeface="幼圆" panose="02010509060101010101" pitchFamily="49" charset="-122"/>
                <a:cs typeface="Arial" panose="020B0604020202020204" pitchFamily="34" charset="0"/>
              </a:rPr>
              <a:t>ĉ(X</a:t>
            </a:r>
            <a:r>
              <a:rPr lang="en-US" altLang="zh-CN" sz="2000" b="0" dirty="0">
                <a:ea typeface="幼圆" panose="02010509060101010101" pitchFamily="49" charset="-122"/>
                <a:cs typeface="Arial" panose="020B0604020202020204" pitchFamily="34" charset="0"/>
              </a:rPr>
              <a:t>)</a:t>
            </a:r>
            <a:r>
              <a:rPr lang="en-US" altLang="en-US" sz="2000" b="0" dirty="0">
                <a:ea typeface="幼圆" panose="02010509060101010101" pitchFamily="49" charset="-122"/>
                <a:cs typeface="Arial" panose="020B0604020202020204" pitchFamily="34" charset="0"/>
              </a:rPr>
              <a:t>≤</a:t>
            </a:r>
            <a:r>
              <a:rPr lang="en-US" altLang="zh-CN" sz="2000" b="0" dirty="0" smtClean="0">
                <a:ea typeface="幼圆" panose="02010509060101010101" pitchFamily="49" charset="-122"/>
                <a:cs typeface="Arial" panose="020B0604020202020204" pitchFamily="34" charset="0"/>
              </a:rPr>
              <a:t>U</a:t>
            </a:r>
            <a:r>
              <a:rPr lang="zh-CN" altLang="en-US" sz="2000" b="0" dirty="0" smtClean="0">
                <a:ea typeface="幼圆" panose="02010509060101010101" pitchFamily="49" charset="-122"/>
                <a:cs typeface="Arial" panose="020B0604020202020204" pitchFamily="34" charset="0"/>
              </a:rPr>
              <a:t>时，</a:t>
            </a:r>
            <a:r>
              <a:rPr lang="en-US" altLang="zh-CN" sz="2000" b="0" dirty="0">
                <a:ea typeface="幼圆" panose="02010509060101010101" pitchFamily="49" charset="-122"/>
                <a:cs typeface="Arial" panose="020B0604020202020204" pitchFamily="34" charset="0"/>
              </a:rPr>
              <a:t>X</a:t>
            </a:r>
            <a:r>
              <a:rPr lang="zh-CN" altLang="en-US" sz="2000" b="0" dirty="0">
                <a:ea typeface="幼圆" panose="02010509060101010101" pitchFamily="49" charset="-122"/>
                <a:cs typeface="Arial" panose="020B0604020202020204" pitchFamily="34" charset="0"/>
              </a:rPr>
              <a:t>被杀死</a:t>
            </a:r>
            <a:endParaRPr lang="en-US" altLang="zh-CN" sz="2000" b="0" dirty="0">
              <a:ea typeface="幼圆" panose="02010509060101010101" pitchFamily="49" charset="-122"/>
              <a:cs typeface="Arial" panose="020B0604020202020204" pitchFamily="34" charset="0"/>
            </a:endParaRPr>
          </a:p>
        </p:txBody>
      </p:sp>
      <p:sp>
        <p:nvSpPr>
          <p:cNvPr id="159" name="Rectangle 236"/>
          <p:cNvSpPr>
            <a:spLocks noChangeArrowheads="1"/>
          </p:cNvSpPr>
          <p:nvPr/>
        </p:nvSpPr>
        <p:spPr bwMode="auto">
          <a:xfrm>
            <a:off x="1051300" y="5581232"/>
            <a:ext cx="43556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zh-CN" altLang="en-US" sz="2400" b="0" dirty="0" smtClean="0">
                <a:solidFill>
                  <a:srgbClr val="FF0000"/>
                </a:solidFill>
                <a:ea typeface="幼圆" panose="02010509060101010101" pitchFamily="49" charset="-122"/>
                <a:cs typeface="Arial" panose="020B0604020202020204" pitchFamily="34" charset="0"/>
              </a:rPr>
              <a:t>堆顶结点</a:t>
            </a:r>
            <a:r>
              <a:rPr lang="en-US" altLang="zh-CN" sz="2400" b="0" dirty="0" smtClean="0">
                <a:solidFill>
                  <a:srgbClr val="FF0000"/>
                </a:solidFill>
                <a:ea typeface="幼圆" panose="02010509060101010101" pitchFamily="49" charset="-122"/>
                <a:cs typeface="Arial" panose="020B0604020202020204" pitchFamily="34" charset="0"/>
              </a:rPr>
              <a:t>ĉ(21)</a:t>
            </a:r>
            <a:r>
              <a:rPr lang="en-US" altLang="en-US" sz="2400" b="0" dirty="0">
                <a:solidFill>
                  <a:srgbClr val="FF0000"/>
                </a:solidFill>
                <a:ea typeface="幼圆" panose="02010509060101010101" pitchFamily="49" charset="-122"/>
                <a:cs typeface="Arial" panose="020B0604020202020204" pitchFamily="34" charset="0"/>
              </a:rPr>
              <a:t>≤</a:t>
            </a:r>
            <a:r>
              <a:rPr lang="en-US" altLang="zh-CN" sz="2400" b="0" dirty="0" smtClean="0">
                <a:solidFill>
                  <a:srgbClr val="FF0000"/>
                </a:solidFill>
                <a:ea typeface="幼圆" panose="02010509060101010101" pitchFamily="49" charset="-122"/>
                <a:cs typeface="Arial" panose="020B0604020202020204" pitchFamily="34" charset="0"/>
              </a:rPr>
              <a:t>U</a:t>
            </a:r>
            <a:r>
              <a:rPr lang="zh-CN" altLang="en-US" sz="2400" b="0" dirty="0" smtClean="0">
                <a:solidFill>
                  <a:srgbClr val="FF0000"/>
                </a:solidFill>
                <a:ea typeface="幼圆" panose="02010509060101010101" pitchFamily="49" charset="-122"/>
                <a:cs typeface="Arial" panose="020B0604020202020204" pitchFamily="34" charset="0"/>
              </a:rPr>
              <a:t>，算法结束。</a:t>
            </a:r>
            <a:endParaRPr lang="en-US" altLang="zh-CN" sz="2400" b="0" dirty="0" smtClean="0">
              <a:solidFill>
                <a:srgbClr val="FF0000"/>
              </a:solidFill>
              <a:ea typeface="幼圆" panose="02010509060101010101" pitchFamily="49" charset="-122"/>
              <a:cs typeface="Arial" panose="020B0604020202020204" pitchFamily="34" charset="0"/>
            </a:endParaRPr>
          </a:p>
          <a:p>
            <a:pPr>
              <a:spcBef>
                <a:spcPct val="0"/>
              </a:spcBef>
              <a:buClrTx/>
              <a:buSzTx/>
              <a:buNone/>
            </a:pPr>
            <a:r>
              <a:rPr lang="zh-CN" altLang="en-US" sz="2400" b="0" dirty="0" smtClean="0">
                <a:solidFill>
                  <a:srgbClr val="FF0000"/>
                </a:solidFill>
                <a:ea typeface="幼圆" panose="02010509060101010101" pitchFamily="49" charset="-122"/>
                <a:cs typeface="Arial" panose="020B0604020202020204" pitchFamily="34" charset="0"/>
              </a:rPr>
              <a:t>此时</a:t>
            </a:r>
            <a:r>
              <a:rPr lang="en-US" altLang="zh-CN" sz="2400" b="0" dirty="0" smtClean="0">
                <a:solidFill>
                  <a:srgbClr val="FF0000"/>
                </a:solidFill>
                <a:ea typeface="幼圆" panose="02010509060101010101" pitchFamily="49" charset="-122"/>
                <a:cs typeface="Arial" panose="020B0604020202020204" pitchFamily="34" charset="0"/>
              </a:rPr>
              <a:t>U</a:t>
            </a:r>
            <a:r>
              <a:rPr lang="zh-CN" altLang="en-US" sz="2400" b="0" dirty="0" smtClean="0">
                <a:solidFill>
                  <a:srgbClr val="FF0000"/>
                </a:solidFill>
                <a:ea typeface="幼圆" panose="02010509060101010101" pitchFamily="49" charset="-122"/>
                <a:cs typeface="Arial" panose="020B0604020202020204" pitchFamily="34" charset="0"/>
              </a:rPr>
              <a:t>等于</a:t>
            </a:r>
            <a:r>
              <a:rPr lang="en-US" altLang="zh-CN" sz="2400" b="0" dirty="0" smtClean="0">
                <a:solidFill>
                  <a:srgbClr val="FF0000"/>
                </a:solidFill>
                <a:ea typeface="幼圆" panose="02010509060101010101" pitchFamily="49" charset="-122"/>
                <a:cs typeface="Arial" panose="020B0604020202020204" pitchFamily="34" charset="0"/>
              </a:rPr>
              <a:t>24</a:t>
            </a:r>
            <a:r>
              <a:rPr lang="zh-CN" altLang="en-US" sz="2400" b="0" dirty="0" smtClean="0">
                <a:solidFill>
                  <a:srgbClr val="FF0000"/>
                </a:solidFill>
                <a:ea typeface="幼圆" panose="02010509060101010101" pitchFamily="49" charset="-122"/>
                <a:cs typeface="Arial" panose="020B0604020202020204" pitchFamily="34" charset="0"/>
              </a:rPr>
              <a:t>，</a:t>
            </a:r>
            <a:r>
              <a:rPr lang="en-US" altLang="zh-CN" sz="2400" b="0" dirty="0" err="1" smtClean="0">
                <a:solidFill>
                  <a:srgbClr val="FF0000"/>
                </a:solidFill>
                <a:ea typeface="幼圆" panose="02010509060101010101" pitchFamily="49" charset="-122"/>
                <a:cs typeface="Arial" panose="020B0604020202020204" pitchFamily="34" charset="0"/>
              </a:rPr>
              <a:t>ans</a:t>
            </a:r>
            <a:r>
              <a:rPr lang="zh-CN" altLang="en-US" sz="2400" b="0" dirty="0" smtClean="0">
                <a:solidFill>
                  <a:srgbClr val="FF0000"/>
                </a:solidFill>
                <a:ea typeface="幼圆" panose="02010509060101010101" pitchFamily="49" charset="-122"/>
                <a:cs typeface="Arial" panose="020B0604020202020204" pitchFamily="34" charset="0"/>
              </a:rPr>
              <a:t>等于</a:t>
            </a:r>
            <a:r>
              <a:rPr lang="en-US" altLang="zh-CN" sz="2400" b="0" dirty="0" smtClean="0">
                <a:solidFill>
                  <a:srgbClr val="FF0000"/>
                </a:solidFill>
                <a:ea typeface="幼圆" panose="02010509060101010101" pitchFamily="49" charset="-122"/>
                <a:cs typeface="Arial" panose="020B0604020202020204" pitchFamily="34" charset="0"/>
              </a:rPr>
              <a:t>21</a:t>
            </a:r>
            <a:r>
              <a:rPr lang="zh-CN" altLang="en-US" sz="2400" b="0" dirty="0" smtClean="0">
                <a:solidFill>
                  <a:srgbClr val="FF0000"/>
                </a:solidFill>
                <a:ea typeface="幼圆" panose="02010509060101010101" pitchFamily="49" charset="-122"/>
                <a:cs typeface="Arial" panose="020B0604020202020204" pitchFamily="34" charset="0"/>
              </a:rPr>
              <a:t>。</a:t>
            </a:r>
            <a:endParaRPr lang="en-US" altLang="zh-CN" sz="2400" b="0" dirty="0" smtClean="0">
              <a:solidFill>
                <a:srgbClr val="FF0000"/>
              </a:solidFill>
              <a:ea typeface="幼圆" panose="02010509060101010101" pitchFamily="49" charset="-122"/>
              <a:cs typeface="Arial" panose="020B0604020202020204" pitchFamily="34" charset="0"/>
            </a:endParaRPr>
          </a:p>
        </p:txBody>
      </p:sp>
      <p:grpSp>
        <p:nvGrpSpPr>
          <p:cNvPr id="8" name="组合 7"/>
          <p:cNvGrpSpPr/>
          <p:nvPr/>
        </p:nvGrpSpPr>
        <p:grpSpPr>
          <a:xfrm>
            <a:off x="6717580" y="205547"/>
            <a:ext cx="4346972" cy="6391805"/>
            <a:chOff x="6154643" y="103827"/>
            <a:chExt cx="4346972" cy="6391805"/>
          </a:xfrm>
        </p:grpSpPr>
        <p:sp>
          <p:nvSpPr>
            <p:cNvPr id="5" name="Text Box 91"/>
            <p:cNvSpPr txBox="1">
              <a:spLocks noChangeArrowheads="1"/>
            </p:cNvSpPr>
            <p:nvPr/>
          </p:nvSpPr>
          <p:spPr bwMode="auto">
            <a:xfrm>
              <a:off x="7962863" y="158354"/>
              <a:ext cx="439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U</a:t>
              </a:r>
              <a:endParaRPr lang="en-US" altLang="zh-CN" sz="2000" b="0" dirty="0">
                <a:solidFill>
                  <a:srgbClr val="FF0000"/>
                </a:solidFill>
              </a:endParaRPr>
            </a:p>
          </p:txBody>
        </p:sp>
        <p:sp>
          <p:nvSpPr>
            <p:cNvPr id="6" name="Text Box 98"/>
            <p:cNvSpPr txBox="1">
              <a:spLocks noChangeArrowheads="1"/>
            </p:cNvSpPr>
            <p:nvPr/>
          </p:nvSpPr>
          <p:spPr bwMode="auto">
            <a:xfrm>
              <a:off x="8354174" y="109997"/>
              <a:ext cx="82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err="1">
                  <a:solidFill>
                    <a:srgbClr val="FF0000"/>
                  </a:solidFill>
                </a:rPr>
                <a:t>ans</a:t>
              </a:r>
              <a:endParaRPr lang="en-US" altLang="zh-CN" sz="2000" b="0" dirty="0">
                <a:solidFill>
                  <a:srgbClr val="FF0000"/>
                </a:solidFill>
              </a:endParaRPr>
            </a:p>
          </p:txBody>
        </p:sp>
        <p:sp>
          <p:nvSpPr>
            <p:cNvPr id="7" name="Text Box 242"/>
            <p:cNvSpPr txBox="1">
              <a:spLocks noChangeArrowheads="1"/>
            </p:cNvSpPr>
            <p:nvPr/>
          </p:nvSpPr>
          <p:spPr bwMode="auto">
            <a:xfrm>
              <a:off x="6312266" y="147942"/>
              <a:ext cx="4918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rPr>
                <a:t>E</a:t>
              </a:r>
            </a:p>
          </p:txBody>
        </p:sp>
        <p:grpSp>
          <p:nvGrpSpPr>
            <p:cNvPr id="9" name="组合 8"/>
            <p:cNvGrpSpPr/>
            <p:nvPr/>
          </p:nvGrpSpPr>
          <p:grpSpPr>
            <a:xfrm>
              <a:off x="6225067" y="486660"/>
              <a:ext cx="2631761" cy="415689"/>
              <a:chOff x="967196" y="3629637"/>
              <a:chExt cx="2631761" cy="415689"/>
            </a:xfrm>
          </p:grpSpPr>
          <p:sp>
            <p:nvSpPr>
              <p:cNvPr id="10"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a:t>19.9</a:t>
                </a:r>
              </a:p>
            </p:txBody>
          </p:sp>
          <p:sp>
            <p:nvSpPr>
              <p:cNvPr id="11"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2" name="圆角矩形 11"/>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13" name="组合 12"/>
            <p:cNvGrpSpPr/>
            <p:nvPr/>
          </p:nvGrpSpPr>
          <p:grpSpPr>
            <a:xfrm>
              <a:off x="6906497" y="743228"/>
              <a:ext cx="2085196" cy="402167"/>
              <a:chOff x="1646107" y="4005064"/>
              <a:chExt cx="2085196" cy="402167"/>
            </a:xfrm>
          </p:grpSpPr>
          <p:sp>
            <p:nvSpPr>
              <p:cNvPr id="14" name="Text Box 100"/>
              <p:cNvSpPr txBox="1">
                <a:spLocks noChangeArrowheads="1"/>
              </p:cNvSpPr>
              <p:nvPr/>
            </p:nvSpPr>
            <p:spPr bwMode="auto">
              <a:xfrm>
                <a:off x="3239178" y="400712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5" name="Text Box 244"/>
              <p:cNvSpPr txBox="1">
                <a:spLocks noChangeArrowheads="1"/>
              </p:cNvSpPr>
              <p:nvPr/>
            </p:nvSpPr>
            <p:spPr bwMode="auto">
              <a:xfrm>
                <a:off x="1646107"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16" name="圆角矩形 15"/>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7" name="圆角矩形 16"/>
            <p:cNvSpPr/>
            <p:nvPr/>
          </p:nvSpPr>
          <p:spPr>
            <a:xfrm>
              <a:off x="6906497" y="2408227"/>
              <a:ext cx="3244821"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8</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8" name="Text Box 242"/>
            <p:cNvSpPr txBox="1">
              <a:spLocks noChangeArrowheads="1"/>
            </p:cNvSpPr>
            <p:nvPr/>
          </p:nvSpPr>
          <p:spPr bwMode="auto">
            <a:xfrm>
              <a:off x="6600056" y="148616"/>
              <a:ext cx="1006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smtClean="0">
                  <a:solidFill>
                    <a:srgbClr val="FF0000"/>
                  </a:solidFill>
                  <a:ea typeface="幼圆" panose="02010509060101010101" pitchFamily="49" charset="-122"/>
                  <a:cs typeface="Arial" panose="020B0604020202020204" pitchFamily="34" charset="0"/>
                </a:rPr>
                <a:t>儿子</a:t>
              </a:r>
              <a:r>
                <a:rPr lang="en-US" altLang="zh-CN" sz="2000" b="0" dirty="0" smtClean="0">
                  <a:solidFill>
                    <a:srgbClr val="FF0000"/>
                  </a:solidFill>
                  <a:ea typeface="幼圆" panose="02010509060101010101" pitchFamily="49" charset="-122"/>
                  <a:cs typeface="Arial" panose="020B0604020202020204" pitchFamily="34" charset="0"/>
                </a:rPr>
                <a:t>X</a:t>
              </a:r>
              <a:endParaRPr lang="en-US" altLang="zh-CN" sz="2000" b="0" dirty="0">
                <a:solidFill>
                  <a:srgbClr val="FF0000"/>
                </a:solidFill>
                <a:ea typeface="幼圆" panose="02010509060101010101" pitchFamily="49" charset="-122"/>
                <a:cs typeface="Arial" panose="020B0604020202020204" pitchFamily="34" charset="0"/>
              </a:endParaRPr>
            </a:p>
          </p:txBody>
        </p:sp>
        <p:grpSp>
          <p:nvGrpSpPr>
            <p:cNvPr id="19" name="组合 18"/>
            <p:cNvGrpSpPr/>
            <p:nvPr/>
          </p:nvGrpSpPr>
          <p:grpSpPr>
            <a:xfrm>
              <a:off x="6906497" y="982630"/>
              <a:ext cx="1987981" cy="401437"/>
              <a:chOff x="1639921" y="4423110"/>
              <a:chExt cx="1987981" cy="401437"/>
            </a:xfrm>
          </p:grpSpPr>
          <p:sp>
            <p:nvSpPr>
              <p:cNvPr id="20" name="Text Box 241"/>
              <p:cNvSpPr txBox="1">
                <a:spLocks noChangeArrowheads="1"/>
              </p:cNvSpPr>
              <p:nvPr/>
            </p:nvSpPr>
            <p:spPr bwMode="auto">
              <a:xfrm>
                <a:off x="3241811" y="4424437"/>
                <a:ext cx="386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21" name="圆角矩形 20"/>
              <p:cNvSpPr/>
              <p:nvPr/>
            </p:nvSpPr>
            <p:spPr>
              <a:xfrm>
                <a:off x="2446544" y="4440171"/>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Text Box 244"/>
              <p:cNvSpPr txBox="1">
                <a:spLocks noChangeArrowheads="1"/>
              </p:cNvSpPr>
              <p:nvPr/>
            </p:nvSpPr>
            <p:spPr bwMode="auto">
              <a:xfrm>
                <a:off x="1639921" y="4423110"/>
                <a:ext cx="358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3</a:t>
                </a:r>
                <a:endParaRPr lang="en-US" altLang="zh-CN" sz="2000" b="0" dirty="0"/>
              </a:p>
            </p:txBody>
          </p:sp>
        </p:grpSp>
        <p:cxnSp>
          <p:nvCxnSpPr>
            <p:cNvPr id="27" name="直接连接符 26"/>
            <p:cNvCxnSpPr/>
            <p:nvPr/>
          </p:nvCxnSpPr>
          <p:spPr>
            <a:xfrm>
              <a:off x="6249859" y="1325858"/>
              <a:ext cx="4163673" cy="16536"/>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6936907" y="1563048"/>
              <a:ext cx="2068102" cy="400110"/>
              <a:chOff x="1646107" y="4005064"/>
              <a:chExt cx="2068102" cy="400110"/>
            </a:xfrm>
          </p:grpSpPr>
          <p:sp>
            <p:nvSpPr>
              <p:cNvPr id="29"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30" name="Text Box 244"/>
              <p:cNvSpPr txBox="1">
                <a:spLocks noChangeArrowheads="1"/>
              </p:cNvSpPr>
              <p:nvPr/>
            </p:nvSpPr>
            <p:spPr bwMode="auto">
              <a:xfrm>
                <a:off x="1646107"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4</a:t>
                </a:r>
                <a:endParaRPr lang="en-US" altLang="zh-CN" sz="2000" b="0" dirty="0"/>
              </a:p>
            </p:txBody>
          </p:sp>
          <p:sp>
            <p:nvSpPr>
              <p:cNvPr id="31" name="圆角矩形 30"/>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36" name="组合 35"/>
            <p:cNvGrpSpPr/>
            <p:nvPr/>
          </p:nvGrpSpPr>
          <p:grpSpPr>
            <a:xfrm>
              <a:off x="6923153" y="2692287"/>
              <a:ext cx="2068102" cy="400110"/>
              <a:chOff x="1646107" y="4005064"/>
              <a:chExt cx="2068102" cy="400110"/>
            </a:xfrm>
          </p:grpSpPr>
          <p:sp>
            <p:nvSpPr>
              <p:cNvPr id="37"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38" name="Text Box 244"/>
              <p:cNvSpPr txBox="1">
                <a:spLocks noChangeArrowheads="1"/>
              </p:cNvSpPr>
              <p:nvPr/>
            </p:nvSpPr>
            <p:spPr bwMode="auto">
              <a:xfrm>
                <a:off x="1646107"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9</a:t>
                </a:r>
                <a:endParaRPr lang="en-US" altLang="zh-CN" sz="2000" b="0" dirty="0"/>
              </a:p>
            </p:txBody>
          </p:sp>
          <p:sp>
            <p:nvSpPr>
              <p:cNvPr id="39" name="圆角矩形 38"/>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cxnSp>
          <p:nvCxnSpPr>
            <p:cNvPr id="45" name="直接连接符 44"/>
            <p:cNvCxnSpPr/>
            <p:nvPr/>
          </p:nvCxnSpPr>
          <p:spPr>
            <a:xfrm flipV="1">
              <a:off x="6260923" y="2120478"/>
              <a:ext cx="4172257" cy="6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260923" y="2999326"/>
              <a:ext cx="4160884" cy="17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280760" y="3844013"/>
              <a:ext cx="4189349" cy="17035"/>
            </a:xfrm>
            <a:prstGeom prst="line">
              <a:avLst/>
            </a:prstGeom>
          </p:spPr>
          <p:style>
            <a:lnRef idx="1">
              <a:schemeClr val="accent1"/>
            </a:lnRef>
            <a:fillRef idx="0">
              <a:schemeClr val="accent1"/>
            </a:fillRef>
            <a:effectRef idx="0">
              <a:schemeClr val="accent1"/>
            </a:effectRef>
            <a:fontRef idx="minor">
              <a:schemeClr val="tx1"/>
            </a:fontRef>
          </p:style>
        </p:cxnSp>
        <p:sp>
          <p:nvSpPr>
            <p:cNvPr id="168" name="Text Box 98"/>
            <p:cNvSpPr txBox="1">
              <a:spLocks noChangeArrowheads="1"/>
            </p:cNvSpPr>
            <p:nvPr/>
          </p:nvSpPr>
          <p:spPr bwMode="auto">
            <a:xfrm>
              <a:off x="9179674" y="103827"/>
              <a:ext cx="12338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solidFill>
                    <a:srgbClr val="FF0000"/>
                  </a:solidFill>
                  <a:latin typeface="幼圆" panose="02010509060101010101" pitchFamily="49" charset="-122"/>
                  <a:ea typeface="幼圆" panose="02010509060101010101" pitchFamily="49" charset="-122"/>
                </a:rPr>
                <a:t>活结点表</a:t>
              </a:r>
              <a:endParaRPr lang="en-US" altLang="zh-CN" sz="2000" b="0" dirty="0">
                <a:solidFill>
                  <a:srgbClr val="FF0000"/>
                </a:solidFill>
                <a:latin typeface="幼圆" panose="02010509060101010101" pitchFamily="49" charset="-122"/>
                <a:ea typeface="幼圆" panose="02010509060101010101" pitchFamily="49" charset="-122"/>
              </a:endParaRPr>
            </a:p>
          </p:txBody>
        </p:sp>
        <p:sp>
          <p:nvSpPr>
            <p:cNvPr id="170" name="文本框 169"/>
            <p:cNvSpPr txBox="1"/>
            <p:nvPr/>
          </p:nvSpPr>
          <p:spPr>
            <a:xfrm>
              <a:off x="9673232" y="943101"/>
              <a:ext cx="649079" cy="400110"/>
            </a:xfrm>
            <a:prstGeom prst="rect">
              <a:avLst/>
            </a:prstGeom>
            <a:noFill/>
          </p:spPr>
          <p:txBody>
            <a:bodyPr wrap="square" rtlCol="0">
              <a:spAutoFit/>
            </a:bodyPr>
            <a:lstStyle/>
            <a:p>
              <a:r>
                <a:rPr lang="en-US" altLang="zh-CN" sz="2000" u="sng" dirty="0" smtClean="0">
                  <a:solidFill>
                    <a:srgbClr val="FF0000"/>
                  </a:solidFill>
                  <a:latin typeface="Arial" panose="020B0604020202020204" pitchFamily="34" charset="0"/>
                  <a:cs typeface="Arial" panose="020B0604020202020204" pitchFamily="34" charset="0"/>
                </a:rPr>
                <a:t>2</a:t>
              </a:r>
              <a:r>
                <a:rPr lang="en-US" altLang="zh-CN" sz="2000" dirty="0" smtClean="0">
                  <a:latin typeface="Arial" panose="020B0604020202020204" pitchFamily="34" charset="0"/>
                  <a:cs typeface="Arial" panose="020B0604020202020204" pitchFamily="34" charset="0"/>
                </a:rPr>
                <a:t> 3</a:t>
              </a:r>
              <a:endParaRPr lang="zh-CN" altLang="en-US" sz="2000" dirty="0">
                <a:latin typeface="Arial" panose="020B0604020202020204" pitchFamily="34" charset="0"/>
                <a:cs typeface="Arial" panose="020B0604020202020204" pitchFamily="34" charset="0"/>
              </a:endParaRPr>
            </a:p>
          </p:txBody>
        </p:sp>
        <p:grpSp>
          <p:nvGrpSpPr>
            <p:cNvPr id="172" name="组合 171"/>
            <p:cNvGrpSpPr/>
            <p:nvPr/>
          </p:nvGrpSpPr>
          <p:grpSpPr>
            <a:xfrm>
              <a:off x="6174610" y="1291375"/>
              <a:ext cx="2631761" cy="415689"/>
              <a:chOff x="967196" y="3629637"/>
              <a:chExt cx="2631761" cy="415689"/>
            </a:xfrm>
          </p:grpSpPr>
          <p:sp>
            <p:nvSpPr>
              <p:cNvPr id="173"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a:t>19.9</a:t>
                </a:r>
              </a:p>
            </p:txBody>
          </p:sp>
          <p:sp>
            <p:nvSpPr>
              <p:cNvPr id="174"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75" name="圆角矩形 174"/>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176" name="组合 175"/>
            <p:cNvGrpSpPr/>
            <p:nvPr/>
          </p:nvGrpSpPr>
          <p:grpSpPr>
            <a:xfrm>
              <a:off x="6929972" y="1782001"/>
              <a:ext cx="2068102" cy="401372"/>
              <a:chOff x="1646107" y="4003802"/>
              <a:chExt cx="2068102" cy="401372"/>
            </a:xfrm>
          </p:grpSpPr>
          <p:sp>
            <p:nvSpPr>
              <p:cNvPr id="177"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78" name="Text Box 244"/>
              <p:cNvSpPr txBox="1">
                <a:spLocks noChangeArrowheads="1"/>
              </p:cNvSpPr>
              <p:nvPr/>
            </p:nvSpPr>
            <p:spPr bwMode="auto">
              <a:xfrm>
                <a:off x="1646107"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5</a:t>
                </a:r>
                <a:endParaRPr lang="en-US" altLang="zh-CN" sz="2000" b="0" dirty="0"/>
              </a:p>
            </p:txBody>
          </p:sp>
          <p:sp>
            <p:nvSpPr>
              <p:cNvPr id="179" name="圆角矩形 178"/>
              <p:cNvSpPr/>
              <p:nvPr/>
            </p:nvSpPr>
            <p:spPr>
              <a:xfrm>
                <a:off x="2402796" y="4003802"/>
                <a:ext cx="72992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23.9</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80" name="文本框 179"/>
            <p:cNvSpPr txBox="1"/>
            <p:nvPr/>
          </p:nvSpPr>
          <p:spPr>
            <a:xfrm>
              <a:off x="9480376" y="1729014"/>
              <a:ext cx="789140"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a:t>
              </a:r>
              <a:r>
                <a:rPr lang="en-US" altLang="zh-CN" sz="2000" u="sng" dirty="0" smtClean="0">
                  <a:solidFill>
                    <a:srgbClr val="FF0000"/>
                  </a:solidFill>
                  <a:latin typeface="Arial" panose="020B0604020202020204" pitchFamily="34" charset="0"/>
                  <a:cs typeface="Arial" panose="020B0604020202020204" pitchFamily="34" charset="0"/>
                </a:rPr>
                <a:t>4</a:t>
              </a:r>
              <a:r>
                <a:rPr lang="en-US" altLang="zh-CN" sz="2000" dirty="0" smtClean="0">
                  <a:latin typeface="Arial" panose="020B0604020202020204" pitchFamily="34" charset="0"/>
                  <a:cs typeface="Arial" panose="020B0604020202020204" pitchFamily="34" charset="0"/>
                </a:rPr>
                <a:t> 5</a:t>
              </a:r>
              <a:endParaRPr lang="zh-CN" altLang="en-US" sz="2000" dirty="0">
                <a:latin typeface="Arial" panose="020B0604020202020204" pitchFamily="34" charset="0"/>
                <a:cs typeface="Arial" panose="020B0604020202020204" pitchFamily="34" charset="0"/>
              </a:endParaRPr>
            </a:p>
          </p:txBody>
        </p:sp>
        <p:grpSp>
          <p:nvGrpSpPr>
            <p:cNvPr id="182" name="组合 181"/>
            <p:cNvGrpSpPr/>
            <p:nvPr/>
          </p:nvGrpSpPr>
          <p:grpSpPr>
            <a:xfrm>
              <a:off x="6160605" y="2090926"/>
              <a:ext cx="2631761" cy="415689"/>
              <a:chOff x="967196" y="3629637"/>
              <a:chExt cx="2631761" cy="415689"/>
            </a:xfrm>
          </p:grpSpPr>
          <p:sp>
            <p:nvSpPr>
              <p:cNvPr id="183"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23.9</a:t>
                </a:r>
                <a:endParaRPr lang="en-US" altLang="zh-CN" sz="2000" b="0" dirty="0"/>
              </a:p>
            </p:txBody>
          </p:sp>
          <p:sp>
            <p:nvSpPr>
              <p:cNvPr id="184"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85" name="圆角矩形 184"/>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86" name="文本框 185"/>
            <p:cNvSpPr txBox="1"/>
            <p:nvPr/>
          </p:nvSpPr>
          <p:spPr>
            <a:xfrm>
              <a:off x="9480376" y="2593110"/>
              <a:ext cx="789140"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3 5 </a:t>
              </a:r>
              <a:r>
                <a:rPr lang="en-US" altLang="zh-CN" sz="2000" u="sng" dirty="0" smtClean="0">
                  <a:solidFill>
                    <a:srgbClr val="FF0000"/>
                  </a:solidFill>
                  <a:latin typeface="Arial" panose="020B0604020202020204" pitchFamily="34" charset="0"/>
                  <a:cs typeface="Arial" panose="020B0604020202020204" pitchFamily="34" charset="0"/>
                </a:rPr>
                <a:t>9</a:t>
              </a:r>
              <a:endParaRPr lang="zh-CN" altLang="en-US" sz="2000" u="sng" dirty="0">
                <a:solidFill>
                  <a:srgbClr val="FF0000"/>
                </a:solidFill>
                <a:latin typeface="Arial" panose="020B0604020202020204" pitchFamily="34" charset="0"/>
                <a:cs typeface="Arial" panose="020B0604020202020204" pitchFamily="34" charset="0"/>
              </a:endParaRPr>
            </a:p>
          </p:txBody>
        </p:sp>
        <p:grpSp>
          <p:nvGrpSpPr>
            <p:cNvPr id="188" name="组合 187"/>
            <p:cNvGrpSpPr/>
            <p:nvPr/>
          </p:nvGrpSpPr>
          <p:grpSpPr>
            <a:xfrm>
              <a:off x="6154643" y="3003130"/>
              <a:ext cx="2631761" cy="415689"/>
              <a:chOff x="967196" y="3629637"/>
              <a:chExt cx="2631761" cy="415689"/>
            </a:xfrm>
          </p:grpSpPr>
          <p:sp>
            <p:nvSpPr>
              <p:cNvPr id="189"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23.9</a:t>
                </a:r>
                <a:endParaRPr lang="en-US" altLang="zh-CN" sz="2000" b="0" dirty="0"/>
              </a:p>
            </p:txBody>
          </p:sp>
          <p:sp>
            <p:nvSpPr>
              <p:cNvPr id="190"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91" name="圆角矩形 190"/>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9</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92" name="圆角矩形 191"/>
            <p:cNvSpPr/>
            <p:nvPr/>
          </p:nvSpPr>
          <p:spPr>
            <a:xfrm>
              <a:off x="6793759" y="3219232"/>
              <a:ext cx="2309636"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18</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93" name="圆角矩形 192"/>
            <p:cNvSpPr/>
            <p:nvPr/>
          </p:nvSpPr>
          <p:spPr>
            <a:xfrm>
              <a:off x="6810700" y="3482091"/>
              <a:ext cx="2309636"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19</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95" name="文本框 194"/>
            <p:cNvSpPr txBox="1"/>
            <p:nvPr/>
          </p:nvSpPr>
          <p:spPr>
            <a:xfrm>
              <a:off x="9697903" y="3429000"/>
              <a:ext cx="642401"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a:t>
              </a:r>
              <a:r>
                <a:rPr lang="en-US" altLang="zh-CN" sz="2000" u="sng" dirty="0" smtClean="0">
                  <a:solidFill>
                    <a:srgbClr val="FF0000"/>
                  </a:solidFill>
                  <a:latin typeface="Arial" panose="020B0604020202020204" pitchFamily="34" charset="0"/>
                  <a:cs typeface="Arial" panose="020B0604020202020204" pitchFamily="34" charset="0"/>
                </a:rPr>
                <a:t>5</a:t>
              </a:r>
              <a:endParaRPr lang="zh-CN" altLang="en-US" sz="2000" u="sng" dirty="0">
                <a:solidFill>
                  <a:srgbClr val="FF0000"/>
                </a:solidFill>
                <a:latin typeface="Arial" panose="020B0604020202020204" pitchFamily="34" charset="0"/>
                <a:cs typeface="Arial" panose="020B0604020202020204" pitchFamily="34" charset="0"/>
              </a:endParaRPr>
            </a:p>
          </p:txBody>
        </p:sp>
        <p:grpSp>
          <p:nvGrpSpPr>
            <p:cNvPr id="196" name="组合 195"/>
            <p:cNvGrpSpPr/>
            <p:nvPr/>
          </p:nvGrpSpPr>
          <p:grpSpPr>
            <a:xfrm>
              <a:off x="6182941" y="3832383"/>
              <a:ext cx="2631761" cy="415689"/>
              <a:chOff x="967196" y="3629637"/>
              <a:chExt cx="2631761" cy="415689"/>
            </a:xfrm>
          </p:grpSpPr>
          <p:sp>
            <p:nvSpPr>
              <p:cNvPr id="197"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23.9</a:t>
                </a:r>
                <a:endParaRPr lang="en-US" altLang="zh-CN" sz="2000" b="0" dirty="0"/>
              </a:p>
            </p:txBody>
          </p:sp>
          <p:sp>
            <p:nvSpPr>
              <p:cNvPr id="198"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99" name="圆角矩形 198"/>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5</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200" name="组合 199"/>
            <p:cNvGrpSpPr/>
            <p:nvPr/>
          </p:nvGrpSpPr>
          <p:grpSpPr>
            <a:xfrm>
              <a:off x="6819187" y="4108707"/>
              <a:ext cx="2196464" cy="402167"/>
              <a:chOff x="1534839" y="4005064"/>
              <a:chExt cx="2196464" cy="402167"/>
            </a:xfrm>
          </p:grpSpPr>
          <p:sp>
            <p:nvSpPr>
              <p:cNvPr id="201" name="Text Box 100"/>
              <p:cNvSpPr txBox="1">
                <a:spLocks noChangeArrowheads="1"/>
              </p:cNvSpPr>
              <p:nvPr/>
            </p:nvSpPr>
            <p:spPr bwMode="auto">
              <a:xfrm>
                <a:off x="3239178" y="400712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202" name="Text Box 244"/>
              <p:cNvSpPr txBox="1">
                <a:spLocks noChangeArrowheads="1"/>
              </p:cNvSpPr>
              <p:nvPr/>
            </p:nvSpPr>
            <p:spPr bwMode="auto">
              <a:xfrm>
                <a:off x="1534839" y="4005064"/>
                <a:ext cx="476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10</a:t>
                </a:r>
                <a:endParaRPr lang="en-US" altLang="zh-CN" sz="2000" b="0" dirty="0"/>
              </a:p>
            </p:txBody>
          </p:sp>
          <p:sp>
            <p:nvSpPr>
              <p:cNvPr id="203" name="圆角矩形 202"/>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205" name="组合 204"/>
            <p:cNvGrpSpPr/>
            <p:nvPr/>
          </p:nvGrpSpPr>
          <p:grpSpPr>
            <a:xfrm>
              <a:off x="6821981" y="4357154"/>
              <a:ext cx="2196464" cy="402167"/>
              <a:chOff x="1534839" y="4005064"/>
              <a:chExt cx="2196464" cy="402167"/>
            </a:xfrm>
          </p:grpSpPr>
          <p:sp>
            <p:nvSpPr>
              <p:cNvPr id="206" name="Text Box 100"/>
              <p:cNvSpPr txBox="1">
                <a:spLocks noChangeArrowheads="1"/>
              </p:cNvSpPr>
              <p:nvPr/>
            </p:nvSpPr>
            <p:spPr bwMode="auto">
              <a:xfrm>
                <a:off x="3239178" y="400712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207" name="Text Box 244"/>
              <p:cNvSpPr txBox="1">
                <a:spLocks noChangeArrowheads="1"/>
              </p:cNvSpPr>
              <p:nvPr/>
            </p:nvSpPr>
            <p:spPr bwMode="auto">
              <a:xfrm>
                <a:off x="1534839" y="4005064"/>
                <a:ext cx="476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11</a:t>
                </a:r>
                <a:endParaRPr lang="en-US" altLang="zh-CN" sz="2000" b="0" dirty="0"/>
              </a:p>
            </p:txBody>
          </p:sp>
          <p:sp>
            <p:nvSpPr>
              <p:cNvPr id="208" name="圆角矩形 207"/>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cxnSp>
          <p:nvCxnSpPr>
            <p:cNvPr id="209" name="直接连接符 208"/>
            <p:cNvCxnSpPr/>
            <p:nvPr/>
          </p:nvCxnSpPr>
          <p:spPr>
            <a:xfrm flipV="1">
              <a:off x="6293244" y="4701740"/>
              <a:ext cx="4189349" cy="17035"/>
            </a:xfrm>
            <a:prstGeom prst="line">
              <a:avLst/>
            </a:prstGeom>
          </p:spPr>
          <p:style>
            <a:lnRef idx="1">
              <a:schemeClr val="accent1"/>
            </a:lnRef>
            <a:fillRef idx="0">
              <a:schemeClr val="accent1"/>
            </a:fillRef>
            <a:effectRef idx="0">
              <a:schemeClr val="accent1"/>
            </a:effectRef>
            <a:fontRef idx="minor">
              <a:schemeClr val="tx1"/>
            </a:fontRef>
          </p:style>
        </p:cxnSp>
        <p:sp>
          <p:nvSpPr>
            <p:cNvPr id="210" name="文本框 209"/>
            <p:cNvSpPr txBox="1"/>
            <p:nvPr/>
          </p:nvSpPr>
          <p:spPr>
            <a:xfrm>
              <a:off x="9274242" y="4322434"/>
              <a:ext cx="1050238"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a:t>
              </a:r>
              <a:r>
                <a:rPr lang="en-US" altLang="zh-CN" sz="2000" u="sng" dirty="0" smtClean="0">
                  <a:solidFill>
                    <a:srgbClr val="FF0000"/>
                  </a:solidFill>
                  <a:latin typeface="Arial" panose="020B0604020202020204" pitchFamily="34" charset="0"/>
                  <a:cs typeface="Arial" panose="020B0604020202020204" pitchFamily="34" charset="0"/>
                </a:rPr>
                <a:t>10</a:t>
              </a:r>
              <a:r>
                <a:rPr lang="en-US" altLang="zh-CN" sz="2000" dirty="0" smtClean="0">
                  <a:latin typeface="Arial" panose="020B0604020202020204" pitchFamily="34" charset="0"/>
                  <a:cs typeface="Arial" panose="020B0604020202020204" pitchFamily="34" charset="0"/>
                </a:rPr>
                <a:t> 11</a:t>
              </a:r>
              <a:endParaRPr lang="zh-CN" altLang="en-US" sz="2000" u="sng" dirty="0">
                <a:latin typeface="Arial" panose="020B0604020202020204" pitchFamily="34" charset="0"/>
                <a:cs typeface="Arial" panose="020B0604020202020204" pitchFamily="34" charset="0"/>
              </a:endParaRPr>
            </a:p>
          </p:txBody>
        </p:sp>
        <p:grpSp>
          <p:nvGrpSpPr>
            <p:cNvPr id="211" name="组合 210"/>
            <p:cNvGrpSpPr/>
            <p:nvPr/>
          </p:nvGrpSpPr>
          <p:grpSpPr>
            <a:xfrm>
              <a:off x="6170416" y="4708366"/>
              <a:ext cx="2631761" cy="415689"/>
              <a:chOff x="967196" y="3629637"/>
              <a:chExt cx="2631761" cy="415689"/>
            </a:xfrm>
          </p:grpSpPr>
          <p:sp>
            <p:nvSpPr>
              <p:cNvPr id="212"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23.9</a:t>
                </a:r>
                <a:endParaRPr lang="en-US" altLang="zh-CN" sz="2000" b="0" dirty="0"/>
              </a:p>
            </p:txBody>
          </p:sp>
          <p:sp>
            <p:nvSpPr>
              <p:cNvPr id="213"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214" name="圆角矩形 213"/>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10</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215" name="圆角矩形 214"/>
            <p:cNvSpPr/>
            <p:nvPr/>
          </p:nvSpPr>
          <p:spPr>
            <a:xfrm>
              <a:off x="6809532" y="4924468"/>
              <a:ext cx="2309636"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20</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grpSp>
          <p:nvGrpSpPr>
            <p:cNvPr id="216" name="组合 215"/>
            <p:cNvGrpSpPr/>
            <p:nvPr/>
          </p:nvGrpSpPr>
          <p:grpSpPr>
            <a:xfrm>
              <a:off x="6819187" y="5193320"/>
              <a:ext cx="2172068" cy="401372"/>
              <a:chOff x="1542141" y="4003802"/>
              <a:chExt cx="2172068" cy="401372"/>
            </a:xfrm>
          </p:grpSpPr>
          <p:sp>
            <p:nvSpPr>
              <p:cNvPr id="217"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21</a:t>
                </a:r>
                <a:endParaRPr lang="en-US" altLang="zh-CN" sz="2000" b="0" dirty="0"/>
              </a:p>
            </p:txBody>
          </p:sp>
          <p:sp>
            <p:nvSpPr>
              <p:cNvPr id="218" name="Text Box 244"/>
              <p:cNvSpPr txBox="1">
                <a:spLocks noChangeArrowheads="1"/>
              </p:cNvSpPr>
              <p:nvPr/>
            </p:nvSpPr>
            <p:spPr bwMode="auto">
              <a:xfrm>
                <a:off x="1542141" y="4005064"/>
                <a:ext cx="469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21</a:t>
                </a:r>
                <a:endParaRPr lang="en-US" altLang="zh-CN" sz="2000" b="0" dirty="0"/>
              </a:p>
            </p:txBody>
          </p:sp>
          <p:sp>
            <p:nvSpPr>
              <p:cNvPr id="219" name="圆角矩形 218"/>
              <p:cNvSpPr/>
              <p:nvPr/>
            </p:nvSpPr>
            <p:spPr>
              <a:xfrm>
                <a:off x="2589532" y="4003802"/>
                <a:ext cx="543185"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24</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220" name="文本框 219"/>
            <p:cNvSpPr txBox="1"/>
            <p:nvPr/>
          </p:nvSpPr>
          <p:spPr>
            <a:xfrm>
              <a:off x="9289873" y="5152209"/>
              <a:ext cx="1018976"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a:t>
              </a:r>
              <a:r>
                <a:rPr lang="en-US" altLang="zh-CN" sz="2000" u="sng" dirty="0" smtClean="0">
                  <a:solidFill>
                    <a:srgbClr val="FF0000"/>
                  </a:solidFill>
                  <a:latin typeface="Arial" panose="020B0604020202020204" pitchFamily="34" charset="0"/>
                  <a:cs typeface="Arial" panose="020B0604020202020204" pitchFamily="34" charset="0"/>
                </a:rPr>
                <a:t>11</a:t>
              </a:r>
              <a:r>
                <a:rPr lang="en-US" altLang="zh-CN" sz="2000" dirty="0" smtClean="0">
                  <a:solidFill>
                    <a:srgbClr val="FF0000"/>
                  </a:solidFill>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21</a:t>
              </a:r>
              <a:endParaRPr lang="zh-CN" altLang="en-US" sz="2000" dirty="0">
                <a:latin typeface="Arial" panose="020B0604020202020204" pitchFamily="34" charset="0"/>
                <a:cs typeface="Arial" panose="020B0604020202020204" pitchFamily="34" charset="0"/>
              </a:endParaRPr>
            </a:p>
          </p:txBody>
        </p:sp>
        <p:cxnSp>
          <p:nvCxnSpPr>
            <p:cNvPr id="151" name="直接连接符 150"/>
            <p:cNvCxnSpPr/>
            <p:nvPr/>
          </p:nvCxnSpPr>
          <p:spPr>
            <a:xfrm flipV="1">
              <a:off x="6312266" y="5540444"/>
              <a:ext cx="4189349" cy="17035"/>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 name="组合 152"/>
            <p:cNvGrpSpPr/>
            <p:nvPr/>
          </p:nvGrpSpPr>
          <p:grpSpPr>
            <a:xfrm>
              <a:off x="6193761" y="5529859"/>
              <a:ext cx="2774654" cy="408043"/>
              <a:chOff x="967196" y="3629637"/>
              <a:chExt cx="2774654" cy="408043"/>
            </a:xfrm>
          </p:grpSpPr>
          <p:sp>
            <p:nvSpPr>
              <p:cNvPr id="154" name="Text Box 99"/>
              <p:cNvSpPr txBox="1">
                <a:spLocks noChangeArrowheads="1"/>
              </p:cNvSpPr>
              <p:nvPr/>
            </p:nvSpPr>
            <p:spPr bwMode="auto">
              <a:xfrm>
                <a:off x="2688146" y="3629784"/>
                <a:ext cx="5982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24</a:t>
                </a:r>
                <a:endParaRPr lang="en-US" altLang="zh-CN" sz="2000" b="0" dirty="0"/>
              </a:p>
            </p:txBody>
          </p:sp>
          <p:sp>
            <p:nvSpPr>
              <p:cNvPr id="155" name="Text Box 243"/>
              <p:cNvSpPr txBox="1">
                <a:spLocks noChangeArrowheads="1"/>
              </p:cNvSpPr>
              <p:nvPr/>
            </p:nvSpPr>
            <p:spPr bwMode="auto">
              <a:xfrm>
                <a:off x="3261157" y="3637570"/>
                <a:ext cx="4806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21</a:t>
                </a:r>
                <a:endParaRPr lang="en-US" altLang="zh-CN" sz="2000" b="0" dirty="0"/>
              </a:p>
            </p:txBody>
          </p:sp>
          <p:sp>
            <p:nvSpPr>
              <p:cNvPr id="156" name="圆角矩形 155"/>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11</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57" name="圆角矩形 156"/>
            <p:cNvSpPr/>
            <p:nvPr/>
          </p:nvSpPr>
          <p:spPr>
            <a:xfrm>
              <a:off x="6819187" y="5837077"/>
              <a:ext cx="887565"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22</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58" name="文本框 157"/>
            <p:cNvSpPr txBox="1"/>
            <p:nvPr/>
          </p:nvSpPr>
          <p:spPr>
            <a:xfrm>
              <a:off x="9621120" y="6086973"/>
              <a:ext cx="746445"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a:t>
              </a:r>
              <a:r>
                <a:rPr lang="en-US" altLang="zh-CN" sz="2000" u="sng" dirty="0" smtClean="0">
                  <a:solidFill>
                    <a:srgbClr val="FF0000"/>
                  </a:solidFill>
                  <a:latin typeface="Arial" panose="020B0604020202020204" pitchFamily="34" charset="0"/>
                  <a:cs typeface="Arial" panose="020B0604020202020204" pitchFamily="34" charset="0"/>
                </a:rPr>
                <a:t>21</a:t>
              </a:r>
              <a:endParaRPr lang="zh-CN" altLang="en-US" sz="2000" u="sng" dirty="0">
                <a:solidFill>
                  <a:srgbClr val="FF0000"/>
                </a:solidFill>
                <a:latin typeface="Arial" panose="020B0604020202020204" pitchFamily="34" charset="0"/>
                <a:cs typeface="Arial" panose="020B0604020202020204" pitchFamily="34" charset="0"/>
              </a:endParaRPr>
            </a:p>
          </p:txBody>
        </p:sp>
        <p:sp>
          <p:nvSpPr>
            <p:cNvPr id="161" name="圆角矩形 160"/>
            <p:cNvSpPr/>
            <p:nvPr/>
          </p:nvSpPr>
          <p:spPr>
            <a:xfrm>
              <a:off x="6817514" y="6116675"/>
              <a:ext cx="887565"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23</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弃</a:t>
              </a:r>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 </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grpSp>
    </p:spTree>
    <p:extLst>
      <p:ext uri="{BB962C8B-B14F-4D97-AF65-F5344CB8AC3E}">
        <p14:creationId xmlns:p14="http://schemas.microsoft.com/office/powerpoint/2010/main" val="2892331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0333" y="304333"/>
            <a:ext cx="10515600" cy="759619"/>
          </a:xfrm>
        </p:spPr>
        <p:txBody>
          <a:bodyPr/>
          <a:lstStyle/>
          <a:p>
            <a:r>
              <a:rPr lang="zh-CN" altLang="en-US" dirty="0" smtClean="0"/>
              <a:t>算法</a:t>
            </a:r>
            <a:r>
              <a:rPr lang="en-US" altLang="zh-CN" dirty="0" smtClean="0"/>
              <a:t>8.1 </a:t>
            </a:r>
            <a:r>
              <a:rPr lang="zh-CN" altLang="en-US" dirty="0" smtClean="0"/>
              <a:t> </a:t>
            </a:r>
            <a:r>
              <a:rPr lang="zh-CN" altLang="en-US" dirty="0"/>
              <a:t>分支限界法的抽象化描述</a:t>
            </a:r>
          </a:p>
        </p:txBody>
      </p:sp>
      <p:sp>
        <p:nvSpPr>
          <p:cNvPr id="3" name="内容占位符 2"/>
          <p:cNvSpPr>
            <a:spLocks noGrp="1"/>
          </p:cNvSpPr>
          <p:nvPr>
            <p:ph idx="1"/>
          </p:nvPr>
        </p:nvSpPr>
        <p:spPr>
          <a:xfrm>
            <a:off x="830333" y="1100080"/>
            <a:ext cx="10515600" cy="5112568"/>
          </a:xfrm>
        </p:spPr>
        <p:txBody>
          <a:bodyPr>
            <a:noAutofit/>
          </a:bodyPr>
          <a:lstStyle/>
          <a:p>
            <a:pPr>
              <a:lnSpc>
                <a:spcPct val="100000"/>
              </a:lnSpc>
              <a:spcBef>
                <a:spcPts val="0"/>
              </a:spcBef>
              <a:buNone/>
            </a:pPr>
            <a:r>
              <a:rPr lang="en-US" altLang="zh-CN" sz="2200" dirty="0"/>
              <a:t>procedure </a:t>
            </a:r>
            <a:r>
              <a:rPr lang="en-US" altLang="zh-CN" sz="2200" dirty="0" smtClean="0"/>
              <a:t>BB(T</a:t>
            </a:r>
            <a:r>
              <a:rPr lang="en-US" altLang="zh-CN" sz="2200" dirty="0"/>
              <a:t>)</a:t>
            </a:r>
          </a:p>
          <a:p>
            <a:pPr>
              <a:lnSpc>
                <a:spcPct val="100000"/>
              </a:lnSpc>
              <a:spcBef>
                <a:spcPts val="0"/>
              </a:spcBef>
              <a:buNone/>
            </a:pPr>
            <a:r>
              <a:rPr lang="en-US" altLang="zh-CN" sz="2200" dirty="0"/>
              <a:t>If T</a:t>
            </a:r>
            <a:r>
              <a:rPr lang="zh-CN" altLang="en-US" sz="2200" dirty="0"/>
              <a:t>是答案结点 </a:t>
            </a:r>
            <a:r>
              <a:rPr lang="en-US" altLang="zh-CN" sz="2200" dirty="0"/>
              <a:t>then </a:t>
            </a:r>
            <a:r>
              <a:rPr lang="zh-CN" altLang="en-US" sz="2200" dirty="0"/>
              <a:t>输出</a:t>
            </a:r>
            <a:r>
              <a:rPr lang="en-US" altLang="zh-CN" sz="2200" dirty="0"/>
              <a:t>T; return endif</a:t>
            </a:r>
          </a:p>
          <a:p>
            <a:pPr>
              <a:lnSpc>
                <a:spcPct val="100000"/>
              </a:lnSpc>
              <a:spcBef>
                <a:spcPts val="0"/>
              </a:spcBef>
              <a:buNone/>
            </a:pPr>
            <a:r>
              <a:rPr lang="en-US" altLang="zh-CN" sz="2200" dirty="0"/>
              <a:t>E←T</a:t>
            </a:r>
          </a:p>
          <a:p>
            <a:pPr>
              <a:lnSpc>
                <a:spcPct val="100000"/>
              </a:lnSpc>
              <a:spcBef>
                <a:spcPts val="0"/>
              </a:spcBef>
              <a:buNone/>
            </a:pPr>
            <a:r>
              <a:rPr lang="zh-CN" altLang="en-US" sz="2200" dirty="0"/>
              <a:t>将活结点表初始化为空</a:t>
            </a:r>
          </a:p>
          <a:p>
            <a:pPr>
              <a:lnSpc>
                <a:spcPct val="100000"/>
              </a:lnSpc>
              <a:spcBef>
                <a:spcPts val="0"/>
              </a:spcBef>
              <a:buNone/>
            </a:pPr>
            <a:r>
              <a:rPr lang="en-US" altLang="zh-CN" sz="2200" dirty="0"/>
              <a:t>loop</a:t>
            </a:r>
          </a:p>
          <a:p>
            <a:pPr>
              <a:lnSpc>
                <a:spcPct val="100000"/>
              </a:lnSpc>
              <a:spcBef>
                <a:spcPts val="0"/>
              </a:spcBef>
              <a:buNone/>
            </a:pPr>
            <a:r>
              <a:rPr lang="en-US" altLang="zh-CN" sz="2200" dirty="0"/>
              <a:t>       for E</a:t>
            </a:r>
            <a:r>
              <a:rPr lang="zh-CN" altLang="en-US" sz="2200" dirty="0"/>
              <a:t>的每个儿子</a:t>
            </a:r>
            <a:r>
              <a:rPr lang="en-US" altLang="zh-CN" sz="2200" dirty="0"/>
              <a:t>X do</a:t>
            </a:r>
          </a:p>
          <a:p>
            <a:pPr>
              <a:lnSpc>
                <a:spcPct val="100000"/>
              </a:lnSpc>
              <a:spcBef>
                <a:spcPts val="0"/>
              </a:spcBef>
              <a:buNone/>
            </a:pPr>
            <a:r>
              <a:rPr lang="en-US" altLang="zh-CN" sz="2200" dirty="0"/>
              <a:t>             if X</a:t>
            </a:r>
            <a:r>
              <a:rPr lang="zh-CN" altLang="en-US" sz="2200" dirty="0"/>
              <a:t>是答案结点 </a:t>
            </a:r>
            <a:r>
              <a:rPr lang="en-US" altLang="zh-CN" sz="2200" dirty="0"/>
              <a:t>then </a:t>
            </a:r>
            <a:r>
              <a:rPr lang="zh-CN" altLang="en-US" sz="2200" dirty="0"/>
              <a:t>输出从</a:t>
            </a:r>
            <a:r>
              <a:rPr lang="en-US" altLang="zh-CN" sz="2200" dirty="0"/>
              <a:t>X</a:t>
            </a:r>
            <a:r>
              <a:rPr lang="zh-CN" altLang="en-US" sz="2200" dirty="0"/>
              <a:t>到</a:t>
            </a:r>
            <a:r>
              <a:rPr lang="en-US" altLang="zh-CN" sz="2200" dirty="0"/>
              <a:t>T</a:t>
            </a:r>
            <a:r>
              <a:rPr lang="zh-CN" altLang="en-US" sz="2200" dirty="0"/>
              <a:t>的那条路径</a:t>
            </a:r>
            <a:r>
              <a:rPr lang="en-US" altLang="zh-CN" sz="2200" dirty="0"/>
              <a:t>; </a:t>
            </a:r>
            <a:r>
              <a:rPr lang="en-US" altLang="zh-CN" sz="2200" dirty="0" smtClean="0"/>
              <a:t>return</a:t>
            </a:r>
            <a:r>
              <a:rPr lang="en-US" altLang="zh-CN" sz="2200" dirty="0"/>
              <a:t>; endif </a:t>
            </a:r>
          </a:p>
          <a:p>
            <a:pPr>
              <a:lnSpc>
                <a:spcPct val="100000"/>
              </a:lnSpc>
              <a:spcBef>
                <a:spcPts val="0"/>
              </a:spcBef>
              <a:buNone/>
            </a:pPr>
            <a:r>
              <a:rPr lang="en-US" altLang="zh-CN" sz="2200" dirty="0" smtClean="0"/>
              <a:t>             if </a:t>
            </a:r>
            <a:r>
              <a:rPr lang="en-US" altLang="zh-CN" sz="2200" dirty="0"/>
              <a:t>B(X) then call </a:t>
            </a:r>
            <a:r>
              <a:rPr lang="en-US" altLang="zh-CN" sz="2200" dirty="0">
                <a:solidFill>
                  <a:srgbClr val="FF0000"/>
                </a:solidFill>
              </a:rPr>
              <a:t>ADD(X)</a:t>
            </a:r>
            <a:r>
              <a:rPr lang="en-US" altLang="zh-CN" sz="2200" dirty="0"/>
              <a:t>;PARENT(X)←E endif</a:t>
            </a:r>
          </a:p>
          <a:p>
            <a:pPr>
              <a:lnSpc>
                <a:spcPct val="100000"/>
              </a:lnSpc>
              <a:spcBef>
                <a:spcPts val="0"/>
              </a:spcBef>
              <a:buNone/>
            </a:pPr>
            <a:r>
              <a:rPr lang="en-US" altLang="zh-CN" sz="2200" dirty="0"/>
              <a:t>       repeat</a:t>
            </a:r>
          </a:p>
          <a:p>
            <a:pPr>
              <a:lnSpc>
                <a:spcPct val="100000"/>
              </a:lnSpc>
              <a:spcBef>
                <a:spcPts val="0"/>
              </a:spcBef>
              <a:buNone/>
            </a:pPr>
            <a:r>
              <a:rPr lang="en-US" altLang="zh-CN" sz="2200" dirty="0"/>
              <a:t>       if </a:t>
            </a:r>
            <a:r>
              <a:rPr lang="zh-CN" altLang="en-US" sz="2200" dirty="0" smtClean="0"/>
              <a:t>表中不再</a:t>
            </a:r>
            <a:r>
              <a:rPr lang="zh-CN" altLang="en-US" sz="2200" dirty="0"/>
              <a:t>有活结点 </a:t>
            </a:r>
            <a:r>
              <a:rPr lang="en-US" altLang="zh-CN" sz="2200" dirty="0"/>
              <a:t>then print(“no answer node”); </a:t>
            </a:r>
            <a:r>
              <a:rPr lang="en-US" altLang="zh-CN" sz="2200" dirty="0" smtClean="0"/>
              <a:t>return; </a:t>
            </a:r>
            <a:r>
              <a:rPr lang="en-US" altLang="zh-CN" sz="2200" dirty="0"/>
              <a:t>endif</a:t>
            </a:r>
          </a:p>
          <a:p>
            <a:pPr>
              <a:lnSpc>
                <a:spcPct val="100000"/>
              </a:lnSpc>
              <a:spcBef>
                <a:spcPts val="0"/>
              </a:spcBef>
              <a:buNone/>
            </a:pPr>
            <a:r>
              <a:rPr lang="en-US" altLang="zh-CN" sz="2200" dirty="0" smtClean="0"/>
              <a:t>       call </a:t>
            </a:r>
            <a:r>
              <a:rPr lang="en-US" altLang="zh-CN" sz="2200" dirty="0">
                <a:solidFill>
                  <a:srgbClr val="FF0000"/>
                </a:solidFill>
              </a:rPr>
              <a:t>LEAST(E)</a:t>
            </a:r>
          </a:p>
          <a:p>
            <a:pPr>
              <a:lnSpc>
                <a:spcPct val="100000"/>
              </a:lnSpc>
              <a:spcBef>
                <a:spcPts val="0"/>
              </a:spcBef>
              <a:buNone/>
            </a:pPr>
            <a:r>
              <a:rPr lang="en-US" altLang="zh-CN" sz="2200" dirty="0"/>
              <a:t>repeat</a:t>
            </a:r>
          </a:p>
          <a:p>
            <a:pPr>
              <a:lnSpc>
                <a:spcPct val="100000"/>
              </a:lnSpc>
              <a:spcBef>
                <a:spcPts val="0"/>
              </a:spcBef>
              <a:buNone/>
            </a:pPr>
            <a:r>
              <a:rPr lang="en-US" altLang="zh-CN" sz="2200" dirty="0"/>
              <a:t>end BANDB</a:t>
            </a:r>
          </a:p>
          <a:p>
            <a:endParaRPr lang="zh-CN" altLang="en-US" sz="20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dirty="0"/>
          </a:p>
        </p:txBody>
      </p:sp>
      <p:sp>
        <p:nvSpPr>
          <p:cNvPr id="6" name="Rectangle 3"/>
          <p:cNvSpPr txBox="1">
            <a:spLocks noChangeArrowheads="1"/>
          </p:cNvSpPr>
          <p:nvPr/>
        </p:nvSpPr>
        <p:spPr>
          <a:xfrm>
            <a:off x="2999656" y="5036687"/>
            <a:ext cx="8928992" cy="8318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altLang="zh-CN" sz="2000" dirty="0">
                <a:solidFill>
                  <a:srgbClr val="FF0000"/>
                </a:solidFill>
              </a:rPr>
              <a:t>ADD(X)</a:t>
            </a:r>
            <a:r>
              <a:rPr lang="en-US" altLang="zh-CN" sz="2000" dirty="0"/>
              <a:t>:</a:t>
            </a:r>
            <a:r>
              <a:rPr lang="zh-CN" altLang="en-US" sz="2000" dirty="0"/>
              <a:t>将</a:t>
            </a:r>
            <a:r>
              <a:rPr lang="en-US" altLang="zh-CN" sz="2000" dirty="0"/>
              <a:t>X</a:t>
            </a:r>
            <a:r>
              <a:rPr lang="zh-CN" altLang="en-US" sz="2000" dirty="0"/>
              <a:t>添加到</a:t>
            </a:r>
            <a:r>
              <a:rPr lang="zh-CN" altLang="en-US" sz="2000" dirty="0" smtClean="0"/>
              <a:t>活结点表</a:t>
            </a:r>
            <a:r>
              <a:rPr lang="zh-CN" altLang="en-US" sz="2000" dirty="0"/>
              <a:t>中</a:t>
            </a:r>
            <a:endParaRPr lang="en-US" altLang="zh-CN" sz="2000" dirty="0"/>
          </a:p>
          <a:p>
            <a:pPr>
              <a:lnSpc>
                <a:spcPct val="100000"/>
              </a:lnSpc>
              <a:spcBef>
                <a:spcPts val="0"/>
              </a:spcBef>
            </a:pPr>
            <a:r>
              <a:rPr lang="en-US" altLang="zh-CN" sz="2000" dirty="0">
                <a:solidFill>
                  <a:srgbClr val="FF0000"/>
                </a:solidFill>
              </a:rPr>
              <a:t>LEAST(E)</a:t>
            </a:r>
            <a:r>
              <a:rPr lang="en-US" altLang="zh-CN" sz="2000" dirty="0"/>
              <a:t>:</a:t>
            </a:r>
            <a:r>
              <a:rPr lang="zh-CN" altLang="en-US" sz="2000" dirty="0"/>
              <a:t>从</a:t>
            </a:r>
            <a:r>
              <a:rPr lang="zh-CN" altLang="en-US" sz="2000" dirty="0" smtClean="0"/>
              <a:t>活结点表</a:t>
            </a:r>
            <a:r>
              <a:rPr lang="zh-CN" altLang="en-US" sz="2000" dirty="0"/>
              <a:t>中选中一</a:t>
            </a:r>
            <a:r>
              <a:rPr lang="zh-CN" altLang="en-US" sz="2000" dirty="0" smtClean="0"/>
              <a:t>个结点赋值</a:t>
            </a:r>
            <a:r>
              <a:rPr lang="zh-CN" altLang="en-US" sz="2000" dirty="0"/>
              <a:t>给</a:t>
            </a:r>
            <a:r>
              <a:rPr lang="en-US" altLang="zh-CN" sz="2000" dirty="0"/>
              <a:t>E</a:t>
            </a:r>
            <a:r>
              <a:rPr lang="zh-CN" altLang="en-US" sz="2000" dirty="0"/>
              <a:t>，并从表中删除</a:t>
            </a:r>
            <a:r>
              <a:rPr lang="zh-CN" altLang="en-US" sz="2000" dirty="0" smtClean="0"/>
              <a:t>该结点</a:t>
            </a:r>
            <a:endParaRPr lang="en-US" altLang="zh-CN" sz="2000" dirty="0"/>
          </a:p>
          <a:p>
            <a:pPr>
              <a:lnSpc>
                <a:spcPct val="100000"/>
              </a:lnSpc>
            </a:pPr>
            <a:endParaRPr lang="en-US" altLang="zh-CN" sz="2000" dirty="0"/>
          </a:p>
        </p:txBody>
      </p:sp>
      <p:sp>
        <p:nvSpPr>
          <p:cNvPr id="7" name="TextBox 53"/>
          <p:cNvSpPr txBox="1"/>
          <p:nvPr/>
        </p:nvSpPr>
        <p:spPr>
          <a:xfrm>
            <a:off x="2351584" y="5868562"/>
            <a:ext cx="7272808"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思考：如果想获得所有可行解，算法怎样设计？</a:t>
            </a:r>
          </a:p>
        </p:txBody>
      </p:sp>
      <p:sp>
        <p:nvSpPr>
          <p:cNvPr id="8" name="AutoShape 7"/>
          <p:cNvSpPr>
            <a:spLocks noChangeArrowheads="1"/>
          </p:cNvSpPr>
          <p:nvPr/>
        </p:nvSpPr>
        <p:spPr bwMode="auto">
          <a:xfrm>
            <a:off x="6528048" y="1207654"/>
            <a:ext cx="2232248" cy="508793"/>
          </a:xfrm>
          <a:prstGeom prst="wedgeRoundRectCallout">
            <a:avLst>
              <a:gd name="adj1" fmla="val -46803"/>
              <a:gd name="adj2" fmla="val -82259"/>
              <a:gd name="adj3" fmla="val 16667"/>
            </a:avLst>
          </a:prstGeom>
          <a:noFill/>
          <a:ln w="19050">
            <a:solidFill>
              <a:schemeClr val="accent1">
                <a:lumMod val="75000"/>
              </a:schemeClr>
            </a:solidFill>
            <a:miter lim="800000"/>
            <a:headEnd/>
            <a:tailEnd/>
          </a:ln>
          <a:effec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0" dirty="0">
                <a:solidFill>
                  <a:srgbClr val="FF0000"/>
                </a:solidFill>
                <a:latin typeface="幼圆" panose="02010509060101010101" pitchFamily="49" charset="-122"/>
                <a:ea typeface="幼圆" panose="02010509060101010101" pitchFamily="49" charset="-122"/>
              </a:rPr>
              <a:t>找一</a:t>
            </a:r>
            <a:r>
              <a:rPr lang="zh-CN" altLang="en-US" sz="2400" b="0" dirty="0" smtClean="0">
                <a:solidFill>
                  <a:srgbClr val="FF0000"/>
                </a:solidFill>
                <a:latin typeface="幼圆" panose="02010509060101010101" pitchFamily="49" charset="-122"/>
                <a:ea typeface="幼圆" panose="02010509060101010101" pitchFamily="49" charset="-122"/>
              </a:rPr>
              <a:t>个可行解</a:t>
            </a:r>
            <a:endParaRPr lang="zh-CN" altLang="en-US" sz="2400" b="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51642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305" y="23444"/>
            <a:ext cx="10515600" cy="1325563"/>
          </a:xfrm>
        </p:spPr>
        <p:txBody>
          <a:bodyPr/>
          <a:lstStyle/>
          <a:p>
            <a:r>
              <a:rPr lang="en-US" altLang="zh-CN" dirty="0" smtClean="0"/>
              <a:t>K-</a:t>
            </a:r>
            <a:r>
              <a:rPr lang="zh-CN" altLang="en-US" dirty="0" smtClean="0"/>
              <a:t>元组表示下的</a:t>
            </a:r>
            <a:r>
              <a:rPr lang="en-US" altLang="zh-CN" dirty="0" smtClean="0"/>
              <a:t>0/1</a:t>
            </a:r>
            <a:r>
              <a:rPr lang="zh-CN" altLang="en-US" dirty="0" smtClean="0"/>
              <a:t>背包问题实例</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60</a:t>
            </a:fld>
            <a:endParaRPr lang="en-US" altLang="zh-CN"/>
          </a:p>
        </p:txBody>
      </p:sp>
      <p:grpSp>
        <p:nvGrpSpPr>
          <p:cNvPr id="5" name="Group 2">
            <a:extLst>
              <a:ext uri="{FF2B5EF4-FFF2-40B4-BE49-F238E27FC236}">
                <a16:creationId xmlns:a16="http://schemas.microsoft.com/office/drawing/2014/main" id="{8B6D7072-8D5D-8BB8-B0E0-2E829344DB3D}"/>
              </a:ext>
            </a:extLst>
          </p:cNvPr>
          <p:cNvGrpSpPr>
            <a:grpSpLocks/>
          </p:cNvGrpSpPr>
          <p:nvPr/>
        </p:nvGrpSpPr>
        <p:grpSpPr bwMode="auto">
          <a:xfrm>
            <a:off x="5305128" y="1699563"/>
            <a:ext cx="6048672" cy="4948667"/>
            <a:chOff x="1224" y="491"/>
            <a:chExt cx="4428" cy="3732"/>
          </a:xfrm>
        </p:grpSpPr>
        <p:sp>
          <p:nvSpPr>
            <p:cNvPr id="6" name="Oval 3">
              <a:extLst>
                <a:ext uri="{FF2B5EF4-FFF2-40B4-BE49-F238E27FC236}">
                  <a16:creationId xmlns:a16="http://schemas.microsoft.com/office/drawing/2014/main" id="{D1B2EEB5-04CA-5BCA-D7F6-118854D1FC79}"/>
                </a:ext>
              </a:extLst>
            </p:cNvPr>
            <p:cNvSpPr>
              <a:spLocks noChangeArrowheads="1"/>
            </p:cNvSpPr>
            <p:nvPr/>
          </p:nvSpPr>
          <p:spPr bwMode="auto">
            <a:xfrm>
              <a:off x="3272" y="491"/>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cs typeface="Arial" panose="020B0604020202020204" pitchFamily="34" charset="0"/>
                </a:rPr>
                <a:t>1</a:t>
              </a:r>
            </a:p>
          </p:txBody>
        </p:sp>
        <p:sp>
          <p:nvSpPr>
            <p:cNvPr id="7" name="Oval 4">
              <a:extLst>
                <a:ext uri="{FF2B5EF4-FFF2-40B4-BE49-F238E27FC236}">
                  <a16:creationId xmlns:a16="http://schemas.microsoft.com/office/drawing/2014/main" id="{50EA3B38-485B-BC72-C74C-772C03DE932A}"/>
                </a:ext>
              </a:extLst>
            </p:cNvPr>
            <p:cNvSpPr>
              <a:spLocks noChangeArrowheads="1"/>
            </p:cNvSpPr>
            <p:nvPr/>
          </p:nvSpPr>
          <p:spPr bwMode="auto">
            <a:xfrm>
              <a:off x="2580" y="1269"/>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2</a:t>
              </a:r>
            </a:p>
          </p:txBody>
        </p:sp>
        <p:sp>
          <p:nvSpPr>
            <p:cNvPr id="8" name="Oval 5">
              <a:extLst>
                <a:ext uri="{FF2B5EF4-FFF2-40B4-BE49-F238E27FC236}">
                  <a16:creationId xmlns:a16="http://schemas.microsoft.com/office/drawing/2014/main" id="{22D9BD25-69E3-3C84-0A5F-F6FA628DE4D4}"/>
                </a:ext>
              </a:extLst>
            </p:cNvPr>
            <p:cNvSpPr>
              <a:spLocks noChangeArrowheads="1"/>
            </p:cNvSpPr>
            <p:nvPr/>
          </p:nvSpPr>
          <p:spPr bwMode="auto">
            <a:xfrm>
              <a:off x="3960" y="1269"/>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3</a:t>
              </a:r>
            </a:p>
          </p:txBody>
        </p:sp>
        <p:sp>
          <p:nvSpPr>
            <p:cNvPr id="9" name="Oval 6">
              <a:extLst>
                <a:ext uri="{FF2B5EF4-FFF2-40B4-BE49-F238E27FC236}">
                  <a16:creationId xmlns:a16="http://schemas.microsoft.com/office/drawing/2014/main" id="{82EB9669-2CE0-C5C7-4431-6894AAADEB56}"/>
                </a:ext>
              </a:extLst>
            </p:cNvPr>
            <p:cNvSpPr>
              <a:spLocks noChangeArrowheads="1"/>
            </p:cNvSpPr>
            <p:nvPr/>
          </p:nvSpPr>
          <p:spPr bwMode="auto">
            <a:xfrm>
              <a:off x="4800" y="1269"/>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4</a:t>
              </a:r>
            </a:p>
          </p:txBody>
        </p:sp>
        <p:sp>
          <p:nvSpPr>
            <p:cNvPr id="10" name="Oval 7">
              <a:extLst>
                <a:ext uri="{FF2B5EF4-FFF2-40B4-BE49-F238E27FC236}">
                  <a16:creationId xmlns:a16="http://schemas.microsoft.com/office/drawing/2014/main" id="{5080059B-C883-DA66-5FCD-B229117651D3}"/>
                </a:ext>
              </a:extLst>
            </p:cNvPr>
            <p:cNvSpPr>
              <a:spLocks noChangeArrowheads="1"/>
            </p:cNvSpPr>
            <p:nvPr/>
          </p:nvSpPr>
          <p:spPr bwMode="auto">
            <a:xfrm>
              <a:off x="5316" y="1269"/>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5</a:t>
              </a:r>
            </a:p>
          </p:txBody>
        </p:sp>
        <p:sp>
          <p:nvSpPr>
            <p:cNvPr id="11" name="Oval 8">
              <a:extLst>
                <a:ext uri="{FF2B5EF4-FFF2-40B4-BE49-F238E27FC236}">
                  <a16:creationId xmlns:a16="http://schemas.microsoft.com/office/drawing/2014/main" id="{2C4A99F3-FB9A-1902-BEDC-AF9EF0DC84D8}"/>
                </a:ext>
              </a:extLst>
            </p:cNvPr>
            <p:cNvSpPr>
              <a:spLocks noChangeArrowheads="1"/>
            </p:cNvSpPr>
            <p:nvPr/>
          </p:nvSpPr>
          <p:spPr bwMode="auto">
            <a:xfrm>
              <a:off x="1848" y="2153"/>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cs typeface="Arial" panose="020B0604020202020204" pitchFamily="34" charset="0"/>
                </a:rPr>
                <a:t>6</a:t>
              </a:r>
            </a:p>
          </p:txBody>
        </p:sp>
        <p:sp>
          <p:nvSpPr>
            <p:cNvPr id="12" name="Oval 9">
              <a:extLst>
                <a:ext uri="{FF2B5EF4-FFF2-40B4-BE49-F238E27FC236}">
                  <a16:creationId xmlns:a16="http://schemas.microsoft.com/office/drawing/2014/main" id="{C5B24CAF-044A-91AD-74D8-3C137C9B191E}"/>
                </a:ext>
              </a:extLst>
            </p:cNvPr>
            <p:cNvSpPr>
              <a:spLocks noChangeArrowheads="1"/>
            </p:cNvSpPr>
            <p:nvPr/>
          </p:nvSpPr>
          <p:spPr bwMode="auto">
            <a:xfrm>
              <a:off x="2580" y="2153"/>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7</a:t>
              </a:r>
            </a:p>
          </p:txBody>
        </p:sp>
        <p:sp>
          <p:nvSpPr>
            <p:cNvPr id="13" name="Oval 10">
              <a:extLst>
                <a:ext uri="{FF2B5EF4-FFF2-40B4-BE49-F238E27FC236}">
                  <a16:creationId xmlns:a16="http://schemas.microsoft.com/office/drawing/2014/main" id="{3F27F015-BFFA-8270-0638-7D4B1E61674C}"/>
                </a:ext>
              </a:extLst>
            </p:cNvPr>
            <p:cNvSpPr>
              <a:spLocks noChangeArrowheads="1"/>
            </p:cNvSpPr>
            <p:nvPr/>
          </p:nvSpPr>
          <p:spPr bwMode="auto">
            <a:xfrm>
              <a:off x="3252" y="2153"/>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cs typeface="Arial" panose="020B0604020202020204" pitchFamily="34" charset="0"/>
                </a:rPr>
                <a:t>8</a:t>
              </a:r>
            </a:p>
          </p:txBody>
        </p:sp>
        <p:sp>
          <p:nvSpPr>
            <p:cNvPr id="14" name="Oval 11">
              <a:extLst>
                <a:ext uri="{FF2B5EF4-FFF2-40B4-BE49-F238E27FC236}">
                  <a16:creationId xmlns:a16="http://schemas.microsoft.com/office/drawing/2014/main" id="{954F842E-6B26-EDB8-35F1-607A1E77F7D1}"/>
                </a:ext>
              </a:extLst>
            </p:cNvPr>
            <p:cNvSpPr>
              <a:spLocks noChangeArrowheads="1"/>
            </p:cNvSpPr>
            <p:nvPr/>
          </p:nvSpPr>
          <p:spPr bwMode="auto">
            <a:xfrm>
              <a:off x="3684" y="2153"/>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9</a:t>
              </a:r>
            </a:p>
          </p:txBody>
        </p:sp>
        <p:sp>
          <p:nvSpPr>
            <p:cNvPr id="15" name="Oval 12">
              <a:extLst>
                <a:ext uri="{FF2B5EF4-FFF2-40B4-BE49-F238E27FC236}">
                  <a16:creationId xmlns:a16="http://schemas.microsoft.com/office/drawing/2014/main" id="{D54A0662-166F-5DB9-5C04-1ADC823639B0}"/>
                </a:ext>
              </a:extLst>
            </p:cNvPr>
            <p:cNvSpPr>
              <a:spLocks noChangeArrowheads="1"/>
            </p:cNvSpPr>
            <p:nvPr/>
          </p:nvSpPr>
          <p:spPr bwMode="auto">
            <a:xfrm>
              <a:off x="4236" y="2153"/>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10</a:t>
              </a:r>
            </a:p>
          </p:txBody>
        </p:sp>
        <p:sp>
          <p:nvSpPr>
            <p:cNvPr id="16" name="Oval 13">
              <a:extLst>
                <a:ext uri="{FF2B5EF4-FFF2-40B4-BE49-F238E27FC236}">
                  <a16:creationId xmlns:a16="http://schemas.microsoft.com/office/drawing/2014/main" id="{EED4CCAB-DE94-FC28-5B91-6BC855A06A50}"/>
                </a:ext>
              </a:extLst>
            </p:cNvPr>
            <p:cNvSpPr>
              <a:spLocks noChangeArrowheads="1"/>
            </p:cNvSpPr>
            <p:nvPr/>
          </p:nvSpPr>
          <p:spPr bwMode="auto">
            <a:xfrm>
              <a:off x="4800" y="2153"/>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11</a:t>
              </a:r>
            </a:p>
          </p:txBody>
        </p:sp>
        <p:sp>
          <p:nvSpPr>
            <p:cNvPr id="17" name="Oval 14">
              <a:extLst>
                <a:ext uri="{FF2B5EF4-FFF2-40B4-BE49-F238E27FC236}">
                  <a16:creationId xmlns:a16="http://schemas.microsoft.com/office/drawing/2014/main" id="{D4EC77B5-B872-9284-76DD-6D3C045222A4}"/>
                </a:ext>
              </a:extLst>
            </p:cNvPr>
            <p:cNvSpPr>
              <a:spLocks noChangeArrowheads="1"/>
            </p:cNvSpPr>
            <p:nvPr/>
          </p:nvSpPr>
          <p:spPr bwMode="auto">
            <a:xfrm>
              <a:off x="1536" y="3065"/>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12</a:t>
              </a:r>
            </a:p>
          </p:txBody>
        </p:sp>
        <p:sp>
          <p:nvSpPr>
            <p:cNvPr id="18" name="Oval 15">
              <a:extLst>
                <a:ext uri="{FF2B5EF4-FFF2-40B4-BE49-F238E27FC236}">
                  <a16:creationId xmlns:a16="http://schemas.microsoft.com/office/drawing/2014/main" id="{F8AE3ED1-1E12-A2C4-26FF-16852FF1B425}"/>
                </a:ext>
              </a:extLst>
            </p:cNvPr>
            <p:cNvSpPr>
              <a:spLocks noChangeArrowheads="1"/>
            </p:cNvSpPr>
            <p:nvPr/>
          </p:nvSpPr>
          <p:spPr bwMode="auto">
            <a:xfrm>
              <a:off x="2148" y="3065"/>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13</a:t>
              </a:r>
            </a:p>
          </p:txBody>
        </p:sp>
        <p:sp>
          <p:nvSpPr>
            <p:cNvPr id="19" name="Oval 16">
              <a:extLst>
                <a:ext uri="{FF2B5EF4-FFF2-40B4-BE49-F238E27FC236}">
                  <a16:creationId xmlns:a16="http://schemas.microsoft.com/office/drawing/2014/main" id="{8D8C3BBB-4B38-E3DA-A895-B2971BA69406}"/>
                </a:ext>
              </a:extLst>
            </p:cNvPr>
            <p:cNvSpPr>
              <a:spLocks noChangeArrowheads="1"/>
            </p:cNvSpPr>
            <p:nvPr/>
          </p:nvSpPr>
          <p:spPr bwMode="auto">
            <a:xfrm>
              <a:off x="2592" y="3065"/>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14</a:t>
              </a:r>
            </a:p>
          </p:txBody>
        </p:sp>
        <p:sp>
          <p:nvSpPr>
            <p:cNvPr id="20" name="Oval 17">
              <a:extLst>
                <a:ext uri="{FF2B5EF4-FFF2-40B4-BE49-F238E27FC236}">
                  <a16:creationId xmlns:a16="http://schemas.microsoft.com/office/drawing/2014/main" id="{7CD3F353-8396-A6C1-87C6-BCB3B9E4E101}"/>
                </a:ext>
              </a:extLst>
            </p:cNvPr>
            <p:cNvSpPr>
              <a:spLocks noChangeArrowheads="1"/>
            </p:cNvSpPr>
            <p:nvPr/>
          </p:nvSpPr>
          <p:spPr bwMode="auto">
            <a:xfrm>
              <a:off x="3684" y="3065"/>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15</a:t>
              </a:r>
            </a:p>
          </p:txBody>
        </p:sp>
        <p:sp>
          <p:nvSpPr>
            <p:cNvPr id="21" name="Oval 18">
              <a:extLst>
                <a:ext uri="{FF2B5EF4-FFF2-40B4-BE49-F238E27FC236}">
                  <a16:creationId xmlns:a16="http://schemas.microsoft.com/office/drawing/2014/main" id="{FBFC30CF-E14B-556B-0D12-F8907952DDCB}"/>
                </a:ext>
              </a:extLst>
            </p:cNvPr>
            <p:cNvSpPr>
              <a:spLocks noChangeArrowheads="1"/>
            </p:cNvSpPr>
            <p:nvPr/>
          </p:nvSpPr>
          <p:spPr bwMode="auto">
            <a:xfrm>
              <a:off x="1536" y="3911"/>
              <a:ext cx="336" cy="312"/>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 typeface="Arial" panose="020B0604020202020204" pitchFamily="34" charset="0"/>
                <a:buNone/>
              </a:pPr>
              <a:r>
                <a:rPr lang="en-US" altLang="zh-CN" sz="2000" b="0" dirty="0">
                  <a:cs typeface="Arial" panose="020B0604020202020204" pitchFamily="34" charset="0"/>
                </a:rPr>
                <a:t>16</a:t>
              </a:r>
            </a:p>
          </p:txBody>
        </p:sp>
        <p:sp>
          <p:nvSpPr>
            <p:cNvPr id="22" name="Line 19">
              <a:extLst>
                <a:ext uri="{FF2B5EF4-FFF2-40B4-BE49-F238E27FC236}">
                  <a16:creationId xmlns:a16="http://schemas.microsoft.com/office/drawing/2014/main" id="{BE5703E7-8509-0848-E82F-72D6BAF1A2EB}"/>
                </a:ext>
              </a:extLst>
            </p:cNvPr>
            <p:cNvSpPr>
              <a:spLocks noChangeShapeType="1"/>
            </p:cNvSpPr>
            <p:nvPr/>
          </p:nvSpPr>
          <p:spPr bwMode="auto">
            <a:xfrm flipH="1">
              <a:off x="2772" y="811"/>
              <a:ext cx="660" cy="46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3" name="Line 20">
              <a:extLst>
                <a:ext uri="{FF2B5EF4-FFF2-40B4-BE49-F238E27FC236}">
                  <a16:creationId xmlns:a16="http://schemas.microsoft.com/office/drawing/2014/main" id="{279DE5C1-DB33-4870-183B-FF4C228B7D7D}"/>
                </a:ext>
              </a:extLst>
            </p:cNvPr>
            <p:cNvSpPr>
              <a:spLocks noChangeShapeType="1"/>
            </p:cNvSpPr>
            <p:nvPr/>
          </p:nvSpPr>
          <p:spPr bwMode="auto">
            <a:xfrm>
              <a:off x="3432" y="799"/>
              <a:ext cx="672" cy="48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4" name="Line 21">
              <a:extLst>
                <a:ext uri="{FF2B5EF4-FFF2-40B4-BE49-F238E27FC236}">
                  <a16:creationId xmlns:a16="http://schemas.microsoft.com/office/drawing/2014/main" id="{F5DC6814-2C9D-5049-A293-8ADC394A1D14}"/>
                </a:ext>
              </a:extLst>
            </p:cNvPr>
            <p:cNvSpPr>
              <a:spLocks noChangeShapeType="1"/>
            </p:cNvSpPr>
            <p:nvPr/>
          </p:nvSpPr>
          <p:spPr bwMode="auto">
            <a:xfrm>
              <a:off x="3456" y="804"/>
              <a:ext cx="1476" cy="48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5" name="Line 22">
              <a:extLst>
                <a:ext uri="{FF2B5EF4-FFF2-40B4-BE49-F238E27FC236}">
                  <a16:creationId xmlns:a16="http://schemas.microsoft.com/office/drawing/2014/main" id="{6C7A94C9-EE8B-3D90-C187-7191ECBE0F7C}"/>
                </a:ext>
              </a:extLst>
            </p:cNvPr>
            <p:cNvSpPr>
              <a:spLocks noChangeShapeType="1"/>
            </p:cNvSpPr>
            <p:nvPr/>
          </p:nvSpPr>
          <p:spPr bwMode="auto">
            <a:xfrm>
              <a:off x="3480" y="804"/>
              <a:ext cx="2004" cy="46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6" name="Line 23">
              <a:extLst>
                <a:ext uri="{FF2B5EF4-FFF2-40B4-BE49-F238E27FC236}">
                  <a16:creationId xmlns:a16="http://schemas.microsoft.com/office/drawing/2014/main" id="{8EDE7F6C-CAC3-FA36-35A9-8676E0F2032A}"/>
                </a:ext>
              </a:extLst>
            </p:cNvPr>
            <p:cNvSpPr>
              <a:spLocks noChangeShapeType="1"/>
            </p:cNvSpPr>
            <p:nvPr/>
          </p:nvSpPr>
          <p:spPr bwMode="auto">
            <a:xfrm flipH="1">
              <a:off x="2016" y="1579"/>
              <a:ext cx="708" cy="56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7" name="Line 24">
              <a:extLst>
                <a:ext uri="{FF2B5EF4-FFF2-40B4-BE49-F238E27FC236}">
                  <a16:creationId xmlns:a16="http://schemas.microsoft.com/office/drawing/2014/main" id="{D0FDE167-114F-350C-62B5-AE3455697A1D}"/>
                </a:ext>
              </a:extLst>
            </p:cNvPr>
            <p:cNvSpPr>
              <a:spLocks noChangeShapeType="1"/>
            </p:cNvSpPr>
            <p:nvPr/>
          </p:nvSpPr>
          <p:spPr bwMode="auto">
            <a:xfrm>
              <a:off x="2748" y="1584"/>
              <a:ext cx="0" cy="57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8" name="Line 25">
              <a:extLst>
                <a:ext uri="{FF2B5EF4-FFF2-40B4-BE49-F238E27FC236}">
                  <a16:creationId xmlns:a16="http://schemas.microsoft.com/office/drawing/2014/main" id="{334431C0-8CAA-53E4-7284-061EE0F120E6}"/>
                </a:ext>
              </a:extLst>
            </p:cNvPr>
            <p:cNvSpPr>
              <a:spLocks noChangeShapeType="1"/>
            </p:cNvSpPr>
            <p:nvPr/>
          </p:nvSpPr>
          <p:spPr bwMode="auto">
            <a:xfrm>
              <a:off x="2748" y="2460"/>
              <a:ext cx="0" cy="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29" name="Line 26">
              <a:extLst>
                <a:ext uri="{FF2B5EF4-FFF2-40B4-BE49-F238E27FC236}">
                  <a16:creationId xmlns:a16="http://schemas.microsoft.com/office/drawing/2014/main" id="{606B5CBF-8413-79CB-4A92-6F702F768ABB}"/>
                </a:ext>
              </a:extLst>
            </p:cNvPr>
            <p:cNvSpPr>
              <a:spLocks noChangeShapeType="1"/>
            </p:cNvSpPr>
            <p:nvPr/>
          </p:nvSpPr>
          <p:spPr bwMode="auto">
            <a:xfrm>
              <a:off x="2760" y="1584"/>
              <a:ext cx="636" cy="57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0" name="Line 27">
              <a:extLst>
                <a:ext uri="{FF2B5EF4-FFF2-40B4-BE49-F238E27FC236}">
                  <a16:creationId xmlns:a16="http://schemas.microsoft.com/office/drawing/2014/main" id="{602C78EC-83FA-FE59-74F1-A02984696324}"/>
                </a:ext>
              </a:extLst>
            </p:cNvPr>
            <p:cNvSpPr>
              <a:spLocks noChangeShapeType="1"/>
            </p:cNvSpPr>
            <p:nvPr/>
          </p:nvSpPr>
          <p:spPr bwMode="auto">
            <a:xfrm flipH="1">
              <a:off x="3876" y="1572"/>
              <a:ext cx="216" cy="58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1" name="Line 28">
              <a:extLst>
                <a:ext uri="{FF2B5EF4-FFF2-40B4-BE49-F238E27FC236}">
                  <a16:creationId xmlns:a16="http://schemas.microsoft.com/office/drawing/2014/main" id="{61E67CCA-B295-101E-6757-C0701792700E}"/>
                </a:ext>
              </a:extLst>
            </p:cNvPr>
            <p:cNvSpPr>
              <a:spLocks noChangeShapeType="1"/>
            </p:cNvSpPr>
            <p:nvPr/>
          </p:nvSpPr>
          <p:spPr bwMode="auto">
            <a:xfrm>
              <a:off x="4152" y="1584"/>
              <a:ext cx="240" cy="56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2" name="Line 29">
              <a:extLst>
                <a:ext uri="{FF2B5EF4-FFF2-40B4-BE49-F238E27FC236}">
                  <a16:creationId xmlns:a16="http://schemas.microsoft.com/office/drawing/2014/main" id="{76084F99-D8E6-F320-E24F-32E04EDF9137}"/>
                </a:ext>
              </a:extLst>
            </p:cNvPr>
            <p:cNvSpPr>
              <a:spLocks noChangeShapeType="1"/>
            </p:cNvSpPr>
            <p:nvPr/>
          </p:nvSpPr>
          <p:spPr bwMode="auto">
            <a:xfrm>
              <a:off x="4980" y="1584"/>
              <a:ext cx="0" cy="56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3" name="Line 30">
              <a:extLst>
                <a:ext uri="{FF2B5EF4-FFF2-40B4-BE49-F238E27FC236}">
                  <a16:creationId xmlns:a16="http://schemas.microsoft.com/office/drawing/2014/main" id="{C8FA00DC-4DDB-FD4C-D346-697E1586FC2D}"/>
                </a:ext>
              </a:extLst>
            </p:cNvPr>
            <p:cNvSpPr>
              <a:spLocks noChangeShapeType="1"/>
            </p:cNvSpPr>
            <p:nvPr/>
          </p:nvSpPr>
          <p:spPr bwMode="auto">
            <a:xfrm>
              <a:off x="3852" y="2460"/>
              <a:ext cx="0" cy="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4" name="Line 31">
              <a:extLst>
                <a:ext uri="{FF2B5EF4-FFF2-40B4-BE49-F238E27FC236}">
                  <a16:creationId xmlns:a16="http://schemas.microsoft.com/office/drawing/2014/main" id="{DB14B0A9-0B0F-D926-1E34-8EC46691C55F}"/>
                </a:ext>
              </a:extLst>
            </p:cNvPr>
            <p:cNvSpPr>
              <a:spLocks noChangeShapeType="1"/>
            </p:cNvSpPr>
            <p:nvPr/>
          </p:nvSpPr>
          <p:spPr bwMode="auto">
            <a:xfrm flipH="1">
              <a:off x="1692" y="2460"/>
              <a:ext cx="300" cy="612"/>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5" name="Line 32">
              <a:extLst>
                <a:ext uri="{FF2B5EF4-FFF2-40B4-BE49-F238E27FC236}">
                  <a16:creationId xmlns:a16="http://schemas.microsoft.com/office/drawing/2014/main" id="{1911E4AC-E2F7-F80B-0027-7C825479503F}"/>
                </a:ext>
              </a:extLst>
            </p:cNvPr>
            <p:cNvSpPr>
              <a:spLocks noChangeShapeType="1"/>
            </p:cNvSpPr>
            <p:nvPr/>
          </p:nvSpPr>
          <p:spPr bwMode="auto">
            <a:xfrm>
              <a:off x="2028" y="2460"/>
              <a:ext cx="300" cy="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6" name="Line 33">
              <a:extLst>
                <a:ext uri="{FF2B5EF4-FFF2-40B4-BE49-F238E27FC236}">
                  <a16:creationId xmlns:a16="http://schemas.microsoft.com/office/drawing/2014/main" id="{34F4D828-A08D-8F13-DBD4-7D8923900B84}"/>
                </a:ext>
              </a:extLst>
            </p:cNvPr>
            <p:cNvSpPr>
              <a:spLocks noChangeShapeType="1"/>
            </p:cNvSpPr>
            <p:nvPr/>
          </p:nvSpPr>
          <p:spPr bwMode="auto">
            <a:xfrm>
              <a:off x="1704" y="3372"/>
              <a:ext cx="0" cy="54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37" name="Text Box 34">
              <a:extLst>
                <a:ext uri="{FF2B5EF4-FFF2-40B4-BE49-F238E27FC236}">
                  <a16:creationId xmlns:a16="http://schemas.microsoft.com/office/drawing/2014/main" id="{40EC40DA-4581-A0EC-B658-14ED0EBCCA35}"/>
                </a:ext>
              </a:extLst>
            </p:cNvPr>
            <p:cNvSpPr txBox="1">
              <a:spLocks noChangeArrowheads="1"/>
            </p:cNvSpPr>
            <p:nvPr/>
          </p:nvSpPr>
          <p:spPr bwMode="auto">
            <a:xfrm>
              <a:off x="1824" y="1655"/>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2</a:t>
              </a:r>
              <a:r>
                <a:rPr lang="en-US" altLang="zh-CN" sz="2000" b="0" dirty="0">
                  <a:cs typeface="Arial" panose="020B0604020202020204" pitchFamily="34" charset="0"/>
                </a:rPr>
                <a:t>=2</a:t>
              </a:r>
            </a:p>
          </p:txBody>
        </p:sp>
        <p:sp>
          <p:nvSpPr>
            <p:cNvPr id="38" name="Text Box 35">
              <a:extLst>
                <a:ext uri="{FF2B5EF4-FFF2-40B4-BE49-F238E27FC236}">
                  <a16:creationId xmlns:a16="http://schemas.microsoft.com/office/drawing/2014/main" id="{13003AB1-D83E-46C6-9B7B-D81CA4FF90F9}"/>
                </a:ext>
              </a:extLst>
            </p:cNvPr>
            <p:cNvSpPr txBox="1">
              <a:spLocks noChangeArrowheads="1"/>
            </p:cNvSpPr>
            <p:nvPr/>
          </p:nvSpPr>
          <p:spPr bwMode="auto">
            <a:xfrm>
              <a:off x="2295" y="1782"/>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2</a:t>
              </a:r>
              <a:r>
                <a:rPr lang="en-US" altLang="zh-CN" sz="2000" b="0" dirty="0">
                  <a:cs typeface="Arial" panose="020B0604020202020204" pitchFamily="34" charset="0"/>
                </a:rPr>
                <a:t>=3</a:t>
              </a:r>
            </a:p>
          </p:txBody>
        </p:sp>
        <p:sp>
          <p:nvSpPr>
            <p:cNvPr id="39" name="Text Box 36">
              <a:extLst>
                <a:ext uri="{FF2B5EF4-FFF2-40B4-BE49-F238E27FC236}">
                  <a16:creationId xmlns:a16="http://schemas.microsoft.com/office/drawing/2014/main" id="{138FD619-11E9-6F3B-8891-2A1442253625}"/>
                </a:ext>
              </a:extLst>
            </p:cNvPr>
            <p:cNvSpPr txBox="1">
              <a:spLocks noChangeArrowheads="1"/>
            </p:cNvSpPr>
            <p:nvPr/>
          </p:nvSpPr>
          <p:spPr bwMode="auto">
            <a:xfrm>
              <a:off x="3000" y="1560"/>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2</a:t>
              </a:r>
              <a:r>
                <a:rPr lang="en-US" altLang="zh-CN" sz="2000" b="0">
                  <a:cs typeface="Arial" panose="020B0604020202020204" pitchFamily="34" charset="0"/>
                </a:rPr>
                <a:t>=4</a:t>
              </a:r>
            </a:p>
          </p:txBody>
        </p:sp>
        <p:sp>
          <p:nvSpPr>
            <p:cNvPr id="40" name="Text Box 37">
              <a:extLst>
                <a:ext uri="{FF2B5EF4-FFF2-40B4-BE49-F238E27FC236}">
                  <a16:creationId xmlns:a16="http://schemas.microsoft.com/office/drawing/2014/main" id="{19D3CF87-F494-8ABC-CB3A-353DF26D04B4}"/>
                </a:ext>
              </a:extLst>
            </p:cNvPr>
            <p:cNvSpPr txBox="1">
              <a:spLocks noChangeArrowheads="1"/>
            </p:cNvSpPr>
            <p:nvPr/>
          </p:nvSpPr>
          <p:spPr bwMode="auto">
            <a:xfrm>
              <a:off x="3480" y="1812"/>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2</a:t>
              </a:r>
              <a:r>
                <a:rPr lang="en-US" altLang="zh-CN" sz="2000" b="0">
                  <a:cs typeface="Arial" panose="020B0604020202020204" pitchFamily="34" charset="0"/>
                </a:rPr>
                <a:t>=3</a:t>
              </a:r>
            </a:p>
          </p:txBody>
        </p:sp>
        <p:sp>
          <p:nvSpPr>
            <p:cNvPr id="41" name="Text Box 38">
              <a:extLst>
                <a:ext uri="{FF2B5EF4-FFF2-40B4-BE49-F238E27FC236}">
                  <a16:creationId xmlns:a16="http://schemas.microsoft.com/office/drawing/2014/main" id="{0009FB69-18FA-5E2D-4E26-3B0288DC21C2}"/>
                </a:ext>
              </a:extLst>
            </p:cNvPr>
            <p:cNvSpPr txBox="1">
              <a:spLocks noChangeArrowheads="1"/>
            </p:cNvSpPr>
            <p:nvPr/>
          </p:nvSpPr>
          <p:spPr bwMode="auto">
            <a:xfrm>
              <a:off x="4308" y="1788"/>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2</a:t>
              </a:r>
              <a:r>
                <a:rPr lang="en-US" altLang="zh-CN" sz="2000" b="0">
                  <a:cs typeface="Arial" panose="020B0604020202020204" pitchFamily="34" charset="0"/>
                </a:rPr>
                <a:t>=4</a:t>
              </a:r>
            </a:p>
          </p:txBody>
        </p:sp>
        <p:sp>
          <p:nvSpPr>
            <p:cNvPr id="42" name="Text Box 39">
              <a:extLst>
                <a:ext uri="{FF2B5EF4-FFF2-40B4-BE49-F238E27FC236}">
                  <a16:creationId xmlns:a16="http://schemas.microsoft.com/office/drawing/2014/main" id="{DBAD8A04-2D80-0BC8-F3BF-AD630B39E089}"/>
                </a:ext>
              </a:extLst>
            </p:cNvPr>
            <p:cNvSpPr txBox="1">
              <a:spLocks noChangeArrowheads="1"/>
            </p:cNvSpPr>
            <p:nvPr/>
          </p:nvSpPr>
          <p:spPr bwMode="auto">
            <a:xfrm>
              <a:off x="4944" y="1680"/>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2</a:t>
              </a:r>
              <a:r>
                <a:rPr lang="en-US" altLang="zh-CN" sz="2000" b="0">
                  <a:cs typeface="Arial" panose="020B0604020202020204" pitchFamily="34" charset="0"/>
                </a:rPr>
                <a:t>=4</a:t>
              </a:r>
            </a:p>
          </p:txBody>
        </p:sp>
        <p:sp>
          <p:nvSpPr>
            <p:cNvPr id="43" name="Text Box 40">
              <a:extLst>
                <a:ext uri="{FF2B5EF4-FFF2-40B4-BE49-F238E27FC236}">
                  <a16:creationId xmlns:a16="http://schemas.microsoft.com/office/drawing/2014/main" id="{F69B8EDA-6933-EC99-EB13-FD16C286A6F8}"/>
                </a:ext>
              </a:extLst>
            </p:cNvPr>
            <p:cNvSpPr txBox="1">
              <a:spLocks noChangeArrowheads="1"/>
            </p:cNvSpPr>
            <p:nvPr/>
          </p:nvSpPr>
          <p:spPr bwMode="auto">
            <a:xfrm>
              <a:off x="2523" y="862"/>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1</a:t>
              </a:r>
              <a:r>
                <a:rPr lang="en-US" altLang="zh-CN" sz="2000" b="0" dirty="0">
                  <a:cs typeface="Arial" panose="020B0604020202020204" pitchFamily="34" charset="0"/>
                </a:rPr>
                <a:t>=1</a:t>
              </a:r>
            </a:p>
          </p:txBody>
        </p:sp>
        <p:sp>
          <p:nvSpPr>
            <p:cNvPr id="44" name="Text Box 41">
              <a:extLst>
                <a:ext uri="{FF2B5EF4-FFF2-40B4-BE49-F238E27FC236}">
                  <a16:creationId xmlns:a16="http://schemas.microsoft.com/office/drawing/2014/main" id="{37878857-AC62-7B9F-A9FB-FC72FA645DE6}"/>
                </a:ext>
              </a:extLst>
            </p:cNvPr>
            <p:cNvSpPr txBox="1">
              <a:spLocks noChangeArrowheads="1"/>
            </p:cNvSpPr>
            <p:nvPr/>
          </p:nvSpPr>
          <p:spPr bwMode="auto">
            <a:xfrm>
              <a:off x="3276" y="984"/>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=2</a:t>
              </a:r>
            </a:p>
          </p:txBody>
        </p:sp>
        <p:sp>
          <p:nvSpPr>
            <p:cNvPr id="45" name="Text Box 42">
              <a:extLst>
                <a:ext uri="{FF2B5EF4-FFF2-40B4-BE49-F238E27FC236}">
                  <a16:creationId xmlns:a16="http://schemas.microsoft.com/office/drawing/2014/main" id="{8643CFBE-60DF-85FB-028A-F9D8E0413685}"/>
                </a:ext>
              </a:extLst>
            </p:cNvPr>
            <p:cNvSpPr txBox="1">
              <a:spLocks noChangeArrowheads="1"/>
            </p:cNvSpPr>
            <p:nvPr/>
          </p:nvSpPr>
          <p:spPr bwMode="auto">
            <a:xfrm>
              <a:off x="4068" y="972"/>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1</a:t>
              </a:r>
              <a:r>
                <a:rPr lang="en-US" altLang="zh-CN" sz="2000" b="0" dirty="0">
                  <a:cs typeface="Arial" panose="020B0604020202020204" pitchFamily="34" charset="0"/>
                </a:rPr>
                <a:t>=3</a:t>
              </a:r>
            </a:p>
          </p:txBody>
        </p:sp>
        <p:sp>
          <p:nvSpPr>
            <p:cNvPr id="46" name="Text Box 43">
              <a:extLst>
                <a:ext uri="{FF2B5EF4-FFF2-40B4-BE49-F238E27FC236}">
                  <a16:creationId xmlns:a16="http://schemas.microsoft.com/office/drawing/2014/main" id="{68EF046B-BD5C-EE24-0B30-CD3C1E45A37D}"/>
                </a:ext>
              </a:extLst>
            </p:cNvPr>
            <p:cNvSpPr txBox="1">
              <a:spLocks noChangeArrowheads="1"/>
            </p:cNvSpPr>
            <p:nvPr/>
          </p:nvSpPr>
          <p:spPr bwMode="auto">
            <a:xfrm>
              <a:off x="4680" y="816"/>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1</a:t>
              </a:r>
              <a:r>
                <a:rPr lang="en-US" altLang="zh-CN" sz="2000" b="0">
                  <a:cs typeface="Arial" panose="020B0604020202020204" pitchFamily="34" charset="0"/>
                </a:rPr>
                <a:t>=4</a:t>
              </a:r>
            </a:p>
          </p:txBody>
        </p:sp>
        <p:sp>
          <p:nvSpPr>
            <p:cNvPr id="47" name="Text Box 44">
              <a:extLst>
                <a:ext uri="{FF2B5EF4-FFF2-40B4-BE49-F238E27FC236}">
                  <a16:creationId xmlns:a16="http://schemas.microsoft.com/office/drawing/2014/main" id="{6272DE58-769E-7842-C324-E81DC4657BF2}"/>
                </a:ext>
              </a:extLst>
            </p:cNvPr>
            <p:cNvSpPr txBox="1">
              <a:spLocks noChangeArrowheads="1"/>
            </p:cNvSpPr>
            <p:nvPr/>
          </p:nvSpPr>
          <p:spPr bwMode="auto">
            <a:xfrm>
              <a:off x="1416" y="2508"/>
              <a:ext cx="588"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3</a:t>
              </a:r>
              <a:r>
                <a:rPr lang="en-US" altLang="zh-CN" sz="2000" b="0" dirty="0">
                  <a:cs typeface="Arial" panose="020B0604020202020204" pitchFamily="34" charset="0"/>
                </a:rPr>
                <a:t>=3</a:t>
              </a:r>
            </a:p>
          </p:txBody>
        </p:sp>
        <p:sp>
          <p:nvSpPr>
            <p:cNvPr id="48" name="Text Box 45">
              <a:extLst>
                <a:ext uri="{FF2B5EF4-FFF2-40B4-BE49-F238E27FC236}">
                  <a16:creationId xmlns:a16="http://schemas.microsoft.com/office/drawing/2014/main" id="{6F94605B-210A-8B60-866F-BE2912D14403}"/>
                </a:ext>
              </a:extLst>
            </p:cNvPr>
            <p:cNvSpPr txBox="1">
              <a:spLocks noChangeArrowheads="1"/>
            </p:cNvSpPr>
            <p:nvPr/>
          </p:nvSpPr>
          <p:spPr bwMode="auto">
            <a:xfrm>
              <a:off x="2112" y="2515"/>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3</a:t>
              </a:r>
              <a:r>
                <a:rPr lang="en-US" altLang="zh-CN" sz="2000" b="0" dirty="0">
                  <a:cs typeface="Arial" panose="020B0604020202020204" pitchFamily="34" charset="0"/>
                </a:rPr>
                <a:t>=4</a:t>
              </a:r>
            </a:p>
          </p:txBody>
        </p:sp>
        <p:sp>
          <p:nvSpPr>
            <p:cNvPr id="49" name="Text Box 46">
              <a:extLst>
                <a:ext uri="{FF2B5EF4-FFF2-40B4-BE49-F238E27FC236}">
                  <a16:creationId xmlns:a16="http://schemas.microsoft.com/office/drawing/2014/main" id="{F612EACA-1811-B3FA-2946-CC67A7F4F051}"/>
                </a:ext>
              </a:extLst>
            </p:cNvPr>
            <p:cNvSpPr txBox="1">
              <a:spLocks noChangeArrowheads="1"/>
            </p:cNvSpPr>
            <p:nvPr/>
          </p:nvSpPr>
          <p:spPr bwMode="auto">
            <a:xfrm>
              <a:off x="2724" y="2580"/>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3</a:t>
              </a:r>
              <a:r>
                <a:rPr lang="en-US" altLang="zh-CN" sz="2000" b="0">
                  <a:cs typeface="Arial" panose="020B0604020202020204" pitchFamily="34" charset="0"/>
                </a:rPr>
                <a:t>=4</a:t>
              </a:r>
            </a:p>
          </p:txBody>
        </p:sp>
        <p:sp>
          <p:nvSpPr>
            <p:cNvPr id="50" name="Text Box 47">
              <a:extLst>
                <a:ext uri="{FF2B5EF4-FFF2-40B4-BE49-F238E27FC236}">
                  <a16:creationId xmlns:a16="http://schemas.microsoft.com/office/drawing/2014/main" id="{EDA9E66A-B4E5-66C8-2F3C-A6E6F14716FB}"/>
                </a:ext>
              </a:extLst>
            </p:cNvPr>
            <p:cNvSpPr txBox="1">
              <a:spLocks noChangeArrowheads="1"/>
            </p:cNvSpPr>
            <p:nvPr/>
          </p:nvSpPr>
          <p:spPr bwMode="auto">
            <a:xfrm>
              <a:off x="3701" y="2588"/>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a:cs typeface="Arial" panose="020B0604020202020204" pitchFamily="34" charset="0"/>
                </a:rPr>
                <a:t>x</a:t>
              </a:r>
              <a:r>
                <a:rPr lang="en-US" altLang="zh-CN" sz="2000" b="0" baseline="-25000" dirty="0">
                  <a:cs typeface="Arial" panose="020B0604020202020204" pitchFamily="34" charset="0"/>
                </a:rPr>
                <a:t>3</a:t>
              </a:r>
              <a:r>
                <a:rPr lang="en-US" altLang="zh-CN" sz="2000" b="0" dirty="0">
                  <a:cs typeface="Arial" panose="020B0604020202020204" pitchFamily="34" charset="0"/>
                </a:rPr>
                <a:t>=4</a:t>
              </a:r>
            </a:p>
          </p:txBody>
        </p:sp>
        <p:sp>
          <p:nvSpPr>
            <p:cNvPr id="51" name="Text Box 48">
              <a:extLst>
                <a:ext uri="{FF2B5EF4-FFF2-40B4-BE49-F238E27FC236}">
                  <a16:creationId xmlns:a16="http://schemas.microsoft.com/office/drawing/2014/main" id="{5C6DB5FB-64ED-3381-334C-973D1863B819}"/>
                </a:ext>
              </a:extLst>
            </p:cNvPr>
            <p:cNvSpPr txBox="1">
              <a:spLocks noChangeArrowheads="1"/>
            </p:cNvSpPr>
            <p:nvPr/>
          </p:nvSpPr>
          <p:spPr bwMode="auto">
            <a:xfrm>
              <a:off x="1224" y="3504"/>
              <a:ext cx="576" cy="266"/>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a:cs typeface="Arial" panose="020B0604020202020204" pitchFamily="34" charset="0"/>
                </a:rPr>
                <a:t>x</a:t>
              </a:r>
              <a:r>
                <a:rPr lang="en-US" altLang="zh-CN" sz="2000" b="0" baseline="-25000">
                  <a:cs typeface="Arial" panose="020B0604020202020204" pitchFamily="34" charset="0"/>
                </a:rPr>
                <a:t>4</a:t>
              </a:r>
              <a:r>
                <a:rPr lang="en-US" altLang="zh-CN" sz="2000" b="0">
                  <a:cs typeface="Arial" panose="020B0604020202020204" pitchFamily="34" charset="0"/>
                </a:rPr>
                <a:t>=4</a:t>
              </a:r>
            </a:p>
          </p:txBody>
        </p:sp>
      </p:grpSp>
      <p:sp>
        <p:nvSpPr>
          <p:cNvPr id="52" name="内容占位符 2"/>
          <p:cNvSpPr txBox="1">
            <a:spLocks/>
          </p:cNvSpPr>
          <p:nvPr/>
        </p:nvSpPr>
        <p:spPr>
          <a:xfrm>
            <a:off x="601146" y="1083665"/>
            <a:ext cx="10081120" cy="55722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altLang="zh-CN" sz="2400" dirty="0" smtClean="0"/>
              <a:t>n=4</a:t>
            </a:r>
            <a:r>
              <a:rPr lang="zh-CN" altLang="en-US" sz="2400" dirty="0" smtClean="0"/>
              <a:t>，</a:t>
            </a:r>
            <a:r>
              <a:rPr lang="en-US" altLang="zh-CN" sz="2400" dirty="0" smtClean="0"/>
              <a:t>M=10</a:t>
            </a:r>
            <a:r>
              <a:rPr lang="zh-CN" altLang="en-US" sz="2400" dirty="0" smtClean="0"/>
              <a:t>，</a:t>
            </a:r>
            <a:r>
              <a:rPr kumimoji="1" lang="en-US" altLang="zh-CN" sz="2400" dirty="0" smtClean="0"/>
              <a:t>(p</a:t>
            </a:r>
            <a:r>
              <a:rPr kumimoji="1" lang="en-US" altLang="zh-CN" sz="2400" baseline="-25000" dirty="0" smtClean="0"/>
              <a:t>1</a:t>
            </a:r>
            <a:r>
              <a:rPr kumimoji="1" lang="en-US" altLang="zh-CN" sz="2400" dirty="0" smtClean="0"/>
              <a:t>,p</a:t>
            </a:r>
            <a:r>
              <a:rPr kumimoji="1" lang="en-US" altLang="zh-CN" sz="2400" baseline="-25000" dirty="0" smtClean="0"/>
              <a:t>2</a:t>
            </a:r>
            <a:r>
              <a:rPr kumimoji="1" lang="en-US" altLang="zh-CN" sz="2400" dirty="0" smtClean="0"/>
              <a:t>,p</a:t>
            </a:r>
            <a:r>
              <a:rPr kumimoji="1" lang="en-US" altLang="zh-CN" sz="2400" baseline="-25000" dirty="0" smtClean="0"/>
              <a:t>3</a:t>
            </a:r>
            <a:r>
              <a:rPr kumimoji="1" lang="en-US" altLang="zh-CN" sz="2400" dirty="0" smtClean="0"/>
              <a:t>,p</a:t>
            </a:r>
            <a:r>
              <a:rPr kumimoji="1" lang="en-US" altLang="zh-CN" sz="2400" baseline="-25000" dirty="0" smtClean="0"/>
              <a:t>4</a:t>
            </a:r>
            <a:r>
              <a:rPr kumimoji="1" lang="en-US" altLang="zh-CN" sz="2400" dirty="0" smtClean="0"/>
              <a:t>)=(10,10,14,18)</a:t>
            </a:r>
            <a:r>
              <a:rPr kumimoji="1" lang="zh-CN" altLang="en-US" sz="2400" dirty="0" smtClean="0"/>
              <a:t>，</a:t>
            </a:r>
            <a:r>
              <a:rPr kumimoji="1" lang="en-US" altLang="zh-CN" sz="2400" dirty="0" smtClean="0"/>
              <a:t>(w</a:t>
            </a:r>
            <a:r>
              <a:rPr kumimoji="1" lang="en-US" altLang="zh-CN" sz="2400" baseline="-25000" dirty="0" smtClean="0"/>
              <a:t>1</a:t>
            </a:r>
            <a:r>
              <a:rPr kumimoji="1" lang="en-US" altLang="zh-CN" sz="2400" dirty="0" smtClean="0"/>
              <a:t>,w</a:t>
            </a:r>
            <a:r>
              <a:rPr kumimoji="1" lang="en-US" altLang="zh-CN" sz="2400" baseline="-25000" dirty="0" smtClean="0"/>
              <a:t>2</a:t>
            </a:r>
            <a:r>
              <a:rPr kumimoji="1" lang="en-US" altLang="zh-CN" sz="2400" dirty="0" smtClean="0"/>
              <a:t>,w</a:t>
            </a:r>
            <a:r>
              <a:rPr kumimoji="1" lang="en-US" altLang="zh-CN" sz="2400" baseline="-25000" dirty="0" smtClean="0"/>
              <a:t>3</a:t>
            </a:r>
            <a:r>
              <a:rPr kumimoji="1" lang="en-US" altLang="zh-CN" sz="2400" dirty="0" smtClean="0"/>
              <a:t>,w</a:t>
            </a:r>
            <a:r>
              <a:rPr kumimoji="1" lang="en-US" altLang="zh-CN" sz="2400" baseline="-25000" dirty="0" smtClean="0"/>
              <a:t>4</a:t>
            </a:r>
            <a:r>
              <a:rPr kumimoji="1" lang="en-US" altLang="zh-CN" sz="2400" dirty="0" smtClean="0"/>
              <a:t>)=(2,4,7,10)</a:t>
            </a:r>
          </a:p>
        </p:txBody>
      </p:sp>
      <p:grpSp>
        <p:nvGrpSpPr>
          <p:cNvPr id="3" name="组合 2"/>
          <p:cNvGrpSpPr/>
          <p:nvPr/>
        </p:nvGrpSpPr>
        <p:grpSpPr>
          <a:xfrm>
            <a:off x="5172854" y="3903390"/>
            <a:ext cx="5532875" cy="2744840"/>
            <a:chOff x="5172854" y="3903390"/>
            <a:chExt cx="5532875" cy="2744840"/>
          </a:xfrm>
        </p:grpSpPr>
        <p:sp>
          <p:nvSpPr>
            <p:cNvPr id="58" name="矩形 57"/>
            <p:cNvSpPr/>
            <p:nvPr/>
          </p:nvSpPr>
          <p:spPr>
            <a:xfrm>
              <a:off x="8040969" y="3903392"/>
              <a:ext cx="520716" cy="4229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8</a:t>
              </a:r>
              <a:endParaRPr lang="zh-CN" altLang="en-US" sz="2000" dirty="0">
                <a:solidFill>
                  <a:schemeClr val="tx1"/>
                </a:solidFill>
                <a:latin typeface="Arial" panose="020B0604020202020204" pitchFamily="34" charset="0"/>
                <a:cs typeface="Arial" panose="020B0604020202020204" pitchFamily="34" charset="0"/>
              </a:endParaRPr>
            </a:p>
          </p:txBody>
        </p:sp>
        <p:grpSp>
          <p:nvGrpSpPr>
            <p:cNvPr id="72" name="组合 71"/>
            <p:cNvGrpSpPr/>
            <p:nvPr/>
          </p:nvGrpSpPr>
          <p:grpSpPr>
            <a:xfrm>
              <a:off x="5172854" y="3903390"/>
              <a:ext cx="5532875" cy="2744840"/>
              <a:chOff x="3083406" y="3858352"/>
              <a:chExt cx="5532875" cy="2744840"/>
            </a:xfrm>
          </p:grpSpPr>
          <p:grpSp>
            <p:nvGrpSpPr>
              <p:cNvPr id="54" name="组合 53"/>
              <p:cNvGrpSpPr/>
              <p:nvPr/>
            </p:nvGrpSpPr>
            <p:grpSpPr>
              <a:xfrm>
                <a:off x="3083406" y="5054169"/>
                <a:ext cx="1346668" cy="1549023"/>
                <a:chOff x="1131394" y="4453575"/>
                <a:chExt cx="1346668" cy="1012058"/>
              </a:xfrm>
              <a:solidFill>
                <a:schemeClr val="bg1"/>
              </a:solidFill>
            </p:grpSpPr>
            <p:sp>
              <p:nvSpPr>
                <p:cNvPr id="63" name="矩形 62"/>
                <p:cNvSpPr/>
                <p:nvPr/>
              </p:nvSpPr>
              <p:spPr>
                <a:xfrm>
                  <a:off x="1131394" y="4453575"/>
                  <a:ext cx="1346668" cy="1012058"/>
                </a:xfrm>
                <a:prstGeom prst="rect">
                  <a:avLst/>
                </a:prstGeom>
                <a:grp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rgbClr val="FF0000"/>
                    </a:solidFill>
                    <a:latin typeface="幼圆" panose="02010509060101010101" pitchFamily="49" charset="-122"/>
                    <a:ea typeface="幼圆" panose="02010509060101010101" pitchFamily="49" charset="-122"/>
                  </a:endParaRPr>
                </a:p>
                <a:p>
                  <a:pPr algn="ctr"/>
                  <a:r>
                    <a:rPr lang="zh-CN" altLang="en-US" sz="2000" dirty="0" smtClean="0">
                      <a:solidFill>
                        <a:srgbClr val="FF0000"/>
                      </a:solidFill>
                      <a:latin typeface="幼圆" panose="02010509060101010101" pitchFamily="49" charset="-122"/>
                      <a:ea typeface="幼圆" panose="02010509060101010101" pitchFamily="49" charset="-122"/>
                    </a:rPr>
                    <a:t>剪枝</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64" name="矩形 63"/>
                <p:cNvSpPr/>
                <p:nvPr/>
              </p:nvSpPr>
              <p:spPr>
                <a:xfrm>
                  <a:off x="1657862" y="4478070"/>
                  <a:ext cx="503683" cy="248754"/>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12</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55" name="矩形 54"/>
              <p:cNvSpPr/>
              <p:nvPr/>
            </p:nvSpPr>
            <p:spPr>
              <a:xfrm>
                <a:off x="4478473" y="5067673"/>
                <a:ext cx="506170" cy="41822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6" name="矩形 55"/>
              <p:cNvSpPr/>
              <p:nvPr/>
            </p:nvSpPr>
            <p:spPr>
              <a:xfrm>
                <a:off x="5052730" y="5063641"/>
                <a:ext cx="523408" cy="41774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7" name="矩形 56"/>
              <p:cNvSpPr/>
              <p:nvPr/>
            </p:nvSpPr>
            <p:spPr>
              <a:xfrm>
                <a:off x="8042005" y="3858352"/>
                <a:ext cx="574276" cy="42299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9" name="矩形 58"/>
              <p:cNvSpPr/>
              <p:nvPr/>
            </p:nvSpPr>
            <p:spPr>
              <a:xfrm>
                <a:off x="7316867" y="3858352"/>
                <a:ext cx="506561" cy="42034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10</a:t>
                </a:r>
                <a:endParaRPr lang="zh-CN" altLang="en-US" sz="2000" dirty="0">
                  <a:solidFill>
                    <a:schemeClr val="tx1"/>
                  </a:solidFill>
                  <a:latin typeface="Arial" panose="020B0604020202020204" pitchFamily="34" charset="0"/>
                  <a:cs typeface="Arial" panose="020B0604020202020204" pitchFamily="34" charset="0"/>
                </a:endParaRPr>
              </a:p>
            </p:txBody>
          </p:sp>
          <p:grpSp>
            <p:nvGrpSpPr>
              <p:cNvPr id="71" name="组合 70"/>
              <p:cNvGrpSpPr/>
              <p:nvPr/>
            </p:nvGrpSpPr>
            <p:grpSpPr>
              <a:xfrm>
                <a:off x="6506614" y="3867634"/>
                <a:ext cx="775876" cy="1720785"/>
                <a:chOff x="10282551" y="2400704"/>
                <a:chExt cx="775876" cy="1720785"/>
              </a:xfrm>
            </p:grpSpPr>
            <p:sp>
              <p:nvSpPr>
                <p:cNvPr id="67" name="矩形 66"/>
                <p:cNvSpPr/>
                <p:nvPr/>
              </p:nvSpPr>
              <p:spPr>
                <a:xfrm>
                  <a:off x="10282551" y="2400704"/>
                  <a:ext cx="775876" cy="1720785"/>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smtClean="0">
                    <a:solidFill>
                      <a:srgbClr val="FF0000"/>
                    </a:solidFill>
                    <a:latin typeface="幼圆" panose="02010509060101010101" pitchFamily="49" charset="-122"/>
                    <a:ea typeface="幼圆" panose="02010509060101010101" pitchFamily="49" charset="-122"/>
                  </a:endParaRPr>
                </a:p>
                <a:p>
                  <a:pPr algn="ctr"/>
                  <a:r>
                    <a:rPr lang="zh-CN" altLang="en-US" sz="2000" dirty="0" smtClean="0">
                      <a:solidFill>
                        <a:srgbClr val="FF0000"/>
                      </a:solidFill>
                      <a:latin typeface="幼圆" panose="02010509060101010101" pitchFamily="49" charset="-122"/>
                      <a:ea typeface="幼圆" panose="02010509060101010101" pitchFamily="49" charset="-122"/>
                    </a:rPr>
                    <a:t>剪枝</a:t>
                  </a:r>
                  <a:endParaRPr lang="zh-CN" altLang="en-US" sz="2000" dirty="0">
                    <a:solidFill>
                      <a:srgbClr val="FF0000"/>
                    </a:solidFill>
                    <a:latin typeface="幼圆" panose="02010509060101010101" pitchFamily="49" charset="-122"/>
                    <a:ea typeface="幼圆" panose="02010509060101010101" pitchFamily="49" charset="-122"/>
                  </a:endParaRPr>
                </a:p>
              </p:txBody>
            </p:sp>
            <p:sp>
              <p:nvSpPr>
                <p:cNvPr id="68" name="矩形 67"/>
                <p:cNvSpPr/>
                <p:nvPr/>
              </p:nvSpPr>
              <p:spPr>
                <a:xfrm>
                  <a:off x="10430424" y="2438196"/>
                  <a:ext cx="503683" cy="38285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9</a:t>
                  </a:r>
                  <a:endParaRPr lang="zh-CN" altLang="en-US" sz="2000" dirty="0">
                    <a:solidFill>
                      <a:schemeClr val="tx1"/>
                    </a:solidFill>
                    <a:latin typeface="Arial" panose="020B0604020202020204" pitchFamily="34" charset="0"/>
                    <a:cs typeface="Arial" panose="020B0604020202020204" pitchFamily="34" charset="0"/>
                  </a:endParaRPr>
                </a:p>
              </p:txBody>
            </p:sp>
          </p:grpSp>
        </p:grpSp>
      </p:grpSp>
      <p:graphicFrame>
        <p:nvGraphicFramePr>
          <p:cNvPr id="73" name="表格 72"/>
          <p:cNvGraphicFramePr>
            <a:graphicFrameLocks noGrp="1"/>
          </p:cNvGraphicFramePr>
          <p:nvPr>
            <p:extLst>
              <p:ext uri="{D42A27DB-BD31-4B8C-83A1-F6EECF244321}">
                <p14:modId xmlns:p14="http://schemas.microsoft.com/office/powerpoint/2010/main" val="2250923052"/>
              </p:ext>
            </p:extLst>
          </p:nvPr>
        </p:nvGraphicFramePr>
        <p:xfrm>
          <a:off x="1309614" y="2722000"/>
          <a:ext cx="2770162" cy="3299959"/>
        </p:xfrm>
        <a:graphic>
          <a:graphicData uri="http://schemas.openxmlformats.org/drawingml/2006/table">
            <a:tbl>
              <a:tblPr firstRow="1" bandRow="1">
                <a:tableStyleId>{2D5ABB26-0587-4C30-8999-92F81FD0307C}</a:tableStyleId>
              </a:tblPr>
              <a:tblGrid>
                <a:gridCol w="495446">
                  <a:extLst>
                    <a:ext uri="{9D8B030D-6E8A-4147-A177-3AD203B41FA5}">
                      <a16:colId xmlns:a16="http://schemas.microsoft.com/office/drawing/2014/main" val="2211611519"/>
                    </a:ext>
                  </a:extLst>
                </a:gridCol>
                <a:gridCol w="467698">
                  <a:extLst>
                    <a:ext uri="{9D8B030D-6E8A-4147-A177-3AD203B41FA5}">
                      <a16:colId xmlns:a16="http://schemas.microsoft.com/office/drawing/2014/main" val="2516034700"/>
                    </a:ext>
                  </a:extLst>
                </a:gridCol>
                <a:gridCol w="504056">
                  <a:extLst>
                    <a:ext uri="{9D8B030D-6E8A-4147-A177-3AD203B41FA5}">
                      <a16:colId xmlns:a16="http://schemas.microsoft.com/office/drawing/2014/main" val="1713052680"/>
                    </a:ext>
                  </a:extLst>
                </a:gridCol>
                <a:gridCol w="576064">
                  <a:extLst>
                    <a:ext uri="{9D8B030D-6E8A-4147-A177-3AD203B41FA5}">
                      <a16:colId xmlns:a16="http://schemas.microsoft.com/office/drawing/2014/main" val="2657154703"/>
                    </a:ext>
                  </a:extLst>
                </a:gridCol>
                <a:gridCol w="726898">
                  <a:extLst>
                    <a:ext uri="{9D8B030D-6E8A-4147-A177-3AD203B41FA5}">
                      <a16:colId xmlns:a16="http://schemas.microsoft.com/office/drawing/2014/main" val="1742963383"/>
                    </a:ext>
                  </a:extLst>
                </a:gridCol>
              </a:tblGrid>
              <a:tr h="40242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chemeClr val="tx1"/>
                          </a:solidFill>
                          <a:latin typeface="Arial" panose="020B0604020202020204" pitchFamily="34" charset="0"/>
                          <a:cs typeface="Arial" panose="020B0604020202020204" pitchFamily="34" charset="0"/>
                        </a:rPr>
                        <a:t>x</a:t>
                      </a:r>
                      <a:r>
                        <a:rPr lang="en-US" altLang="zh-CN" sz="2000" baseline="-25000" dirty="0" smtClean="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x</a:t>
                      </a:r>
                      <a:r>
                        <a:rPr lang="en-US" altLang="zh-CN" sz="2000" baseline="-25000" dirty="0" smtClean="0">
                          <a:latin typeface="Arial" panose="020B0604020202020204" pitchFamily="34" charset="0"/>
                          <a:cs typeface="Arial" panose="020B0604020202020204" pitchFamily="34" charset="0"/>
                        </a:rPr>
                        <a:t>2</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x</a:t>
                      </a:r>
                      <a:r>
                        <a:rPr lang="en-US" altLang="zh-CN" sz="2000" baseline="-25000" dirty="0" smtClean="0">
                          <a:latin typeface="Arial" panose="020B0604020202020204" pitchFamily="34" charset="0"/>
                          <a:cs typeface="Arial" panose="020B0604020202020204" pitchFamily="34" charset="0"/>
                        </a:rPr>
                        <a:t>3</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cs typeface="Arial" panose="020B0604020202020204" pitchFamily="34" charset="0"/>
                        </a:rPr>
                        <a:t>x</a:t>
                      </a:r>
                      <a:r>
                        <a:rPr lang="en-US" altLang="zh-CN" sz="2000" baseline="-25000" dirty="0" smtClean="0">
                          <a:latin typeface="Arial" panose="020B0604020202020204" pitchFamily="34" charset="0"/>
                          <a:cs typeface="Arial" panose="020B0604020202020204" pitchFamily="34" charset="0"/>
                        </a:rPr>
                        <a:t>4</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32650654"/>
                  </a:ext>
                </a:extLst>
              </a:tr>
              <a:tr h="458169">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4/7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416082210"/>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4/7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1204537729"/>
                  </a:ext>
                </a:extLst>
              </a:tr>
              <a:tr h="26028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3</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6/7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680698939"/>
                  </a:ext>
                </a:extLst>
              </a:tr>
              <a:tr h="458169">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4</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ea typeface="幼圆" panose="02010509060101010101" pitchFamily="49" charset="-122"/>
                          <a:cs typeface="Arial" panose="020B0604020202020204" pitchFamily="34" charset="0"/>
                        </a:rPr>
                        <a:t>3/10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977716223"/>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5</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564428693"/>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6</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4/7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000" dirty="0" smtClean="0">
                          <a:latin typeface="Arial" panose="020B0604020202020204" pitchFamily="34" charset="0"/>
                          <a:ea typeface="幼圆" panose="02010509060101010101" pitchFamily="49" charset="-122"/>
                          <a:cs typeface="Arial" panose="020B0604020202020204" pitchFamily="34" charset="0"/>
                        </a:rPr>
                        <a:t>0</a:t>
                      </a:r>
                      <a:endParaRPr lang="zh-CN" altLang="en-US" sz="2000" dirty="0" smtClean="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105550933"/>
                  </a:ext>
                </a:extLst>
              </a:tr>
              <a:tr h="258965">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7</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0</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endParaRPr lang="zh-CN" altLang="en-US" sz="20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algn="r"/>
                      <a:r>
                        <a:rPr lang="en-US" altLang="zh-CN" sz="2000" dirty="0" smtClean="0">
                          <a:latin typeface="Arial" panose="020B0604020202020204" pitchFamily="34" charset="0"/>
                          <a:ea typeface="幼圆" panose="02010509060101010101" pitchFamily="49" charset="-122"/>
                          <a:cs typeface="Arial" panose="020B0604020202020204" pitchFamily="34" charset="0"/>
                        </a:rPr>
                        <a:t>1/10</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4040396429"/>
                  </a:ext>
                </a:extLst>
              </a:tr>
            </a:tbl>
          </a:graphicData>
        </a:graphic>
      </p:graphicFrame>
      <p:sp>
        <p:nvSpPr>
          <p:cNvPr id="74" name="文本框 73"/>
          <p:cNvSpPr txBox="1"/>
          <p:nvPr/>
        </p:nvSpPr>
        <p:spPr>
          <a:xfrm>
            <a:off x="683400" y="2747712"/>
            <a:ext cx="1368152" cy="400110"/>
          </a:xfrm>
          <a:prstGeom prst="rect">
            <a:avLst/>
          </a:prstGeom>
          <a:noFill/>
        </p:spPr>
        <p:txBody>
          <a:bodyPr wrap="square" rtlCol="0">
            <a:spAutoFit/>
          </a:bodyPr>
          <a:lstStyle/>
          <a:p>
            <a:r>
              <a:rPr lang="zh-CN" altLang="en-US" sz="2000" dirty="0" smtClean="0">
                <a:latin typeface="幼圆" panose="02010509060101010101" pitchFamily="49" charset="-122"/>
                <a:ea typeface="幼圆" panose="02010509060101010101" pitchFamily="49" charset="-122"/>
              </a:rPr>
              <a:t>结点编号</a:t>
            </a:r>
            <a:endParaRPr lang="zh-CN" altLang="en-US" sz="2000" dirty="0">
              <a:latin typeface="幼圆" panose="02010509060101010101" pitchFamily="49" charset="-122"/>
              <a:ea typeface="幼圆" panose="02010509060101010101" pitchFamily="49" charset="-122"/>
            </a:endParaRPr>
          </a:p>
        </p:txBody>
      </p:sp>
      <p:sp>
        <p:nvSpPr>
          <p:cNvPr id="69"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1856907" y="2115548"/>
            <a:ext cx="1947222" cy="482815"/>
          </a:xfrm>
          <a:prstGeom prst="wedgeRoundRectCallout">
            <a:avLst>
              <a:gd name="adj1" fmla="val -50620"/>
              <a:gd name="adj2" fmla="val 80608"/>
              <a:gd name="adj3" fmla="val 16667"/>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sz="2400" dirty="0" smtClean="0">
                <a:latin typeface="Arial" panose="020B0604020202020204" pitchFamily="34" charset="0"/>
                <a:ea typeface="幼圆" panose="02010509060101010101" pitchFamily="49" charset="-122"/>
                <a:cs typeface="Arial" panose="020B0604020202020204" pitchFamily="34" charset="0"/>
              </a:rPr>
              <a:t>贪心</a:t>
            </a:r>
            <a:r>
              <a:rPr lang="zh-CN" altLang="en-US" sz="2400" dirty="0">
                <a:latin typeface="Arial" panose="020B0604020202020204" pitchFamily="34" charset="0"/>
                <a:ea typeface="幼圆" panose="02010509060101010101" pitchFamily="49" charset="-122"/>
                <a:cs typeface="Arial" panose="020B0604020202020204" pitchFamily="34" charset="0"/>
              </a:rPr>
              <a:t>解向量</a:t>
            </a:r>
          </a:p>
        </p:txBody>
      </p:sp>
      <p:grpSp>
        <p:nvGrpSpPr>
          <p:cNvPr id="53" name="组合 52"/>
          <p:cNvGrpSpPr/>
          <p:nvPr/>
        </p:nvGrpSpPr>
        <p:grpSpPr>
          <a:xfrm>
            <a:off x="5729679" y="1509340"/>
            <a:ext cx="5982945" cy="2809052"/>
            <a:chOff x="5729679" y="1509340"/>
            <a:chExt cx="5982945" cy="2809052"/>
          </a:xfrm>
        </p:grpSpPr>
        <p:sp>
          <p:nvSpPr>
            <p:cNvPr id="70" name="Rectangle 101"/>
            <p:cNvSpPr>
              <a:spLocks noChangeArrowheads="1"/>
            </p:cNvSpPr>
            <p:nvPr/>
          </p:nvSpPr>
          <p:spPr bwMode="auto">
            <a:xfrm>
              <a:off x="7410104" y="1509340"/>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sp>
          <p:nvSpPr>
            <p:cNvPr id="76" name="Rectangle 197"/>
            <p:cNvSpPr>
              <a:spLocks noChangeArrowheads="1"/>
            </p:cNvSpPr>
            <p:nvPr/>
          </p:nvSpPr>
          <p:spPr bwMode="auto">
            <a:xfrm>
              <a:off x="7424373" y="1740077"/>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0000FF"/>
                  </a:solidFill>
                </a:rPr>
                <a:t>u</a:t>
              </a:r>
            </a:p>
          </p:txBody>
        </p:sp>
        <p:sp>
          <p:nvSpPr>
            <p:cNvPr id="77" name="矩形 76"/>
            <p:cNvSpPr/>
            <p:nvPr/>
          </p:nvSpPr>
          <p:spPr>
            <a:xfrm>
              <a:off x="7628973" y="1543480"/>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78" name="矩形 77"/>
            <p:cNvSpPr/>
            <p:nvPr/>
          </p:nvSpPr>
          <p:spPr>
            <a:xfrm>
              <a:off x="7613970" y="177899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81" name="矩形 80"/>
            <p:cNvSpPr/>
            <p:nvPr/>
          </p:nvSpPr>
          <p:spPr>
            <a:xfrm>
              <a:off x="6776956" y="2529920"/>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2" name="矩形 81"/>
            <p:cNvSpPr/>
            <p:nvPr/>
          </p:nvSpPr>
          <p:spPr>
            <a:xfrm>
              <a:off x="6761953" y="2765437"/>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85" name="矩形 84"/>
            <p:cNvSpPr/>
            <p:nvPr/>
          </p:nvSpPr>
          <p:spPr>
            <a:xfrm>
              <a:off x="5744682" y="3713543"/>
              <a:ext cx="441146"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a:solidFill>
                    <a:srgbClr val="FF0000"/>
                  </a:solidFill>
                  <a:latin typeface="Arial" panose="020B0604020202020204" pitchFamily="34" charset="0"/>
                  <a:cs typeface="Arial" panose="020B0604020202020204" pitchFamily="34" charset="0"/>
                </a:rPr>
                <a:t>28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6" name="矩形 85"/>
            <p:cNvSpPr/>
            <p:nvPr/>
          </p:nvSpPr>
          <p:spPr>
            <a:xfrm>
              <a:off x="5729679" y="3949060"/>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87" name="矩形 86"/>
            <p:cNvSpPr/>
            <p:nvPr/>
          </p:nvSpPr>
          <p:spPr>
            <a:xfrm>
              <a:off x="6588536" y="3689498"/>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25.8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88" name="矩形 87"/>
            <p:cNvSpPr/>
            <p:nvPr/>
          </p:nvSpPr>
          <p:spPr>
            <a:xfrm>
              <a:off x="6754827" y="392424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24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89" name="矩形 88"/>
            <p:cNvSpPr/>
            <p:nvPr/>
          </p:nvSpPr>
          <p:spPr>
            <a:xfrm>
              <a:off x="8636077" y="251303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22</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90" name="矩形 89"/>
            <p:cNvSpPr/>
            <p:nvPr/>
          </p:nvSpPr>
          <p:spPr>
            <a:xfrm>
              <a:off x="8644912" y="2755806"/>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10</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91" name="矩形 90"/>
            <p:cNvSpPr/>
            <p:nvPr/>
          </p:nvSpPr>
          <p:spPr>
            <a:xfrm>
              <a:off x="9589240" y="2534888"/>
              <a:ext cx="63350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19.4</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92" name="矩形 91"/>
            <p:cNvSpPr/>
            <p:nvPr/>
          </p:nvSpPr>
          <p:spPr>
            <a:xfrm>
              <a:off x="9773561" y="2769638"/>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14</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sp>
          <p:nvSpPr>
            <p:cNvPr id="93" name="矩形 92"/>
            <p:cNvSpPr/>
            <p:nvPr/>
          </p:nvSpPr>
          <p:spPr>
            <a:xfrm>
              <a:off x="11253646" y="2555612"/>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FF0000"/>
                  </a:solidFill>
                  <a:latin typeface="Arial" panose="020B0604020202020204" pitchFamily="34" charset="0"/>
                  <a:cs typeface="Arial" panose="020B0604020202020204" pitchFamily="34" charset="0"/>
                </a:rPr>
                <a:t>18</a:t>
              </a:r>
              <a:endParaRPr lang="en-US" altLang="zh-CN" dirty="0">
                <a:solidFill>
                  <a:srgbClr val="FF0000"/>
                </a:solidFill>
                <a:latin typeface="Arial" panose="020B0604020202020204" pitchFamily="34" charset="0"/>
                <a:ea typeface="宋体" pitchFamily="2" charset="-122"/>
                <a:cs typeface="Arial" panose="020B0604020202020204" pitchFamily="34" charset="0"/>
              </a:endParaRPr>
            </a:p>
          </p:txBody>
        </p:sp>
        <p:sp>
          <p:nvSpPr>
            <p:cNvPr id="94" name="矩形 93"/>
            <p:cNvSpPr/>
            <p:nvPr/>
          </p:nvSpPr>
          <p:spPr>
            <a:xfrm>
              <a:off x="11271477" y="2766171"/>
              <a:ext cx="441147" cy="369332"/>
            </a:xfrm>
            <a:prstGeom prst="rect">
              <a:avLst/>
            </a:prstGeom>
          </p:spPr>
          <p:txBody>
            <a:bodyPr wrap="none">
              <a:spAutoFit/>
            </a:bodyPr>
            <a:lstStyle/>
            <a:p>
              <a:pPr lvl="0" algn="ctr" fontAlgn="base">
                <a:spcBef>
                  <a:spcPct val="20000"/>
                </a:spcBef>
                <a:spcAft>
                  <a:spcPct val="0"/>
                </a:spcAft>
                <a:buClr>
                  <a:schemeClr val="bg2"/>
                </a:buClr>
                <a:buSzPct val="75000"/>
              </a:pPr>
              <a:r>
                <a:rPr lang="en-US" altLang="zh-CN" dirty="0" smtClean="0">
                  <a:solidFill>
                    <a:srgbClr val="0000FF"/>
                  </a:solidFill>
                  <a:latin typeface="Arial" panose="020B0604020202020204" pitchFamily="34" charset="0"/>
                  <a:cs typeface="Arial" panose="020B0604020202020204" pitchFamily="34" charset="0"/>
                </a:rPr>
                <a:t>18</a:t>
              </a:r>
              <a:endParaRPr lang="en-US" altLang="zh-CN" dirty="0">
                <a:solidFill>
                  <a:srgbClr val="0000FF"/>
                </a:solidFill>
                <a:latin typeface="Arial" panose="020B0604020202020204" pitchFamily="34" charset="0"/>
                <a:ea typeface="宋体" pitchFamily="2" charset="-122"/>
                <a:cs typeface="Arial" panose="020B0604020202020204" pitchFamily="34" charset="0"/>
              </a:endParaRPr>
            </a:p>
          </p:txBody>
        </p:sp>
      </p:grpSp>
    </p:spTree>
    <p:extLst>
      <p:ext uri="{BB962C8B-B14F-4D97-AF65-F5344CB8AC3E}">
        <p14:creationId xmlns:p14="http://schemas.microsoft.com/office/powerpoint/2010/main" val="51305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6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771" y="248454"/>
            <a:ext cx="10515600" cy="831627"/>
          </a:xfrm>
        </p:spPr>
        <p:txBody>
          <a:bodyPr/>
          <a:lstStyle/>
          <a:p>
            <a:r>
              <a:rPr lang="en-US" altLang="zh-CN" dirty="0"/>
              <a:t>LC-</a:t>
            </a:r>
            <a:r>
              <a:rPr lang="zh-CN" altLang="en-US" dirty="0"/>
              <a:t>分支限界法实例运行</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61</a:t>
            </a:fld>
            <a:endParaRPr lang="en-US" altLang="zh-CN"/>
          </a:p>
        </p:txBody>
      </p:sp>
      <p:grpSp>
        <p:nvGrpSpPr>
          <p:cNvPr id="82" name="组合 81"/>
          <p:cNvGrpSpPr/>
          <p:nvPr/>
        </p:nvGrpSpPr>
        <p:grpSpPr>
          <a:xfrm>
            <a:off x="8238129" y="3698186"/>
            <a:ext cx="3115671" cy="2125890"/>
            <a:chOff x="7650451" y="1842920"/>
            <a:chExt cx="3115671" cy="2125890"/>
          </a:xfrm>
        </p:grpSpPr>
        <p:sp>
          <p:nvSpPr>
            <p:cNvPr id="23" name="Oval 3">
              <a:extLst>
                <a:ext uri="{FF2B5EF4-FFF2-40B4-BE49-F238E27FC236}">
                  <a16:creationId xmlns:a16="http://schemas.microsoft.com/office/drawing/2014/main" id="{D1B2EEB5-04CA-5BCA-D7F6-118854D1FC79}"/>
                </a:ext>
              </a:extLst>
            </p:cNvPr>
            <p:cNvSpPr>
              <a:spLocks noChangeArrowheads="1"/>
            </p:cNvSpPr>
            <p:nvPr/>
          </p:nvSpPr>
          <p:spPr bwMode="auto">
            <a:xfrm>
              <a:off x="9097526" y="1842920"/>
              <a:ext cx="458978" cy="413715"/>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cs typeface="Arial" panose="020B0604020202020204" pitchFamily="34" charset="0"/>
                </a:rPr>
                <a:t>1</a:t>
              </a:r>
            </a:p>
          </p:txBody>
        </p:sp>
        <p:sp>
          <p:nvSpPr>
            <p:cNvPr id="24" name="Oval 4">
              <a:extLst>
                <a:ext uri="{FF2B5EF4-FFF2-40B4-BE49-F238E27FC236}">
                  <a16:creationId xmlns:a16="http://schemas.microsoft.com/office/drawing/2014/main" id="{50EA3B38-485B-BC72-C74C-772C03DE932A}"/>
                </a:ext>
              </a:extLst>
            </p:cNvPr>
            <p:cNvSpPr>
              <a:spLocks noChangeArrowheads="1"/>
            </p:cNvSpPr>
            <p:nvPr/>
          </p:nvSpPr>
          <p:spPr bwMode="auto">
            <a:xfrm>
              <a:off x="8300824" y="2722491"/>
              <a:ext cx="458978" cy="413715"/>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2</a:t>
              </a:r>
            </a:p>
          </p:txBody>
        </p:sp>
        <p:sp>
          <p:nvSpPr>
            <p:cNvPr id="25" name="Oval 5">
              <a:extLst>
                <a:ext uri="{FF2B5EF4-FFF2-40B4-BE49-F238E27FC236}">
                  <a16:creationId xmlns:a16="http://schemas.microsoft.com/office/drawing/2014/main" id="{22D9BD25-69E3-3C84-0A5F-F6FA628DE4D4}"/>
                </a:ext>
              </a:extLst>
            </p:cNvPr>
            <p:cNvSpPr>
              <a:spLocks noChangeArrowheads="1"/>
            </p:cNvSpPr>
            <p:nvPr/>
          </p:nvSpPr>
          <p:spPr bwMode="auto">
            <a:xfrm>
              <a:off x="8980440" y="2731198"/>
              <a:ext cx="458978" cy="413715"/>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3</a:t>
              </a:r>
            </a:p>
          </p:txBody>
        </p:sp>
        <p:sp>
          <p:nvSpPr>
            <p:cNvPr id="26" name="Oval 6">
              <a:extLst>
                <a:ext uri="{FF2B5EF4-FFF2-40B4-BE49-F238E27FC236}">
                  <a16:creationId xmlns:a16="http://schemas.microsoft.com/office/drawing/2014/main" id="{82EB9669-2CE0-C5C7-4431-6894AAADEB56}"/>
                </a:ext>
              </a:extLst>
            </p:cNvPr>
            <p:cNvSpPr>
              <a:spLocks noChangeArrowheads="1"/>
            </p:cNvSpPr>
            <p:nvPr/>
          </p:nvSpPr>
          <p:spPr bwMode="auto">
            <a:xfrm>
              <a:off x="9639612" y="2711541"/>
              <a:ext cx="458978" cy="413715"/>
            </a:xfrm>
            <a:prstGeom prst="ellipse">
              <a:avLst/>
            </a:prstGeom>
            <a:solidFill>
              <a:schemeClr val="accent1">
                <a:lumMod val="20000"/>
                <a:lumOff val="80000"/>
              </a:schemeClr>
            </a:solid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4</a:t>
              </a:r>
            </a:p>
          </p:txBody>
        </p:sp>
        <p:sp>
          <p:nvSpPr>
            <p:cNvPr id="27" name="Oval 7">
              <a:extLst>
                <a:ext uri="{FF2B5EF4-FFF2-40B4-BE49-F238E27FC236}">
                  <a16:creationId xmlns:a16="http://schemas.microsoft.com/office/drawing/2014/main" id="{5080059B-C883-DA66-5FCD-B229117651D3}"/>
                </a:ext>
              </a:extLst>
            </p:cNvPr>
            <p:cNvSpPr>
              <a:spLocks noChangeArrowheads="1"/>
            </p:cNvSpPr>
            <p:nvPr/>
          </p:nvSpPr>
          <p:spPr bwMode="auto">
            <a:xfrm>
              <a:off x="10307144" y="2718343"/>
              <a:ext cx="458978" cy="413715"/>
            </a:xfrm>
            <a:prstGeom prst="ellipse">
              <a:avLst/>
            </a:prstGeom>
            <a:solidFill>
              <a:schemeClr val="accent1">
                <a:lumMod val="20000"/>
                <a:lumOff val="80000"/>
              </a:schemeClr>
            </a:solid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cs typeface="Arial" panose="020B0604020202020204" pitchFamily="34" charset="0"/>
                </a:rPr>
                <a:t>5</a:t>
              </a:r>
            </a:p>
          </p:txBody>
        </p:sp>
        <p:sp>
          <p:nvSpPr>
            <p:cNvPr id="28" name="Oval 8">
              <a:extLst>
                <a:ext uri="{FF2B5EF4-FFF2-40B4-BE49-F238E27FC236}">
                  <a16:creationId xmlns:a16="http://schemas.microsoft.com/office/drawing/2014/main" id="{2C4A99F3-FB9A-1902-BEDC-AF9EF0DC84D8}"/>
                </a:ext>
              </a:extLst>
            </p:cNvPr>
            <p:cNvSpPr>
              <a:spLocks noChangeArrowheads="1"/>
            </p:cNvSpPr>
            <p:nvPr/>
          </p:nvSpPr>
          <p:spPr bwMode="auto">
            <a:xfrm>
              <a:off x="7650451" y="3555095"/>
              <a:ext cx="458978" cy="413715"/>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a:cs typeface="Arial" panose="020B0604020202020204" pitchFamily="34" charset="0"/>
                </a:rPr>
                <a:t>6</a:t>
              </a:r>
            </a:p>
          </p:txBody>
        </p:sp>
        <p:sp>
          <p:nvSpPr>
            <p:cNvPr id="29" name="Oval 9">
              <a:extLst>
                <a:ext uri="{FF2B5EF4-FFF2-40B4-BE49-F238E27FC236}">
                  <a16:creationId xmlns:a16="http://schemas.microsoft.com/office/drawing/2014/main" id="{C5B24CAF-044A-91AD-74D8-3C137C9B191E}"/>
                </a:ext>
              </a:extLst>
            </p:cNvPr>
            <p:cNvSpPr>
              <a:spLocks noChangeArrowheads="1"/>
            </p:cNvSpPr>
            <p:nvPr/>
          </p:nvSpPr>
          <p:spPr bwMode="auto">
            <a:xfrm>
              <a:off x="8270972" y="3544131"/>
              <a:ext cx="458978" cy="413715"/>
            </a:xfrm>
            <a:prstGeom prst="ellipse">
              <a:avLst/>
            </a:prstGeom>
            <a:noFill/>
            <a:ln w="12700">
              <a:solidFill>
                <a:schemeClr val="tx1"/>
              </a:solidFill>
              <a:miter lim="800000"/>
              <a:headEnd/>
              <a:tailEnd/>
            </a:ln>
          </p:spPr>
          <p:txBody>
            <a:bodyPr wrap="none" lIns="90000" tIns="46800" rIns="90000" bIns="46800" anchor="ct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0" dirty="0">
                  <a:solidFill>
                    <a:srgbClr val="FF0000"/>
                  </a:solidFill>
                  <a:cs typeface="Arial" panose="020B0604020202020204" pitchFamily="34" charset="0"/>
                </a:rPr>
                <a:t>7</a:t>
              </a:r>
            </a:p>
          </p:txBody>
        </p:sp>
        <p:sp>
          <p:nvSpPr>
            <p:cNvPr id="39" name="Line 19">
              <a:extLst>
                <a:ext uri="{FF2B5EF4-FFF2-40B4-BE49-F238E27FC236}">
                  <a16:creationId xmlns:a16="http://schemas.microsoft.com/office/drawing/2014/main" id="{BE5703E7-8509-0848-E82F-72D6BAF1A2EB}"/>
                </a:ext>
              </a:extLst>
            </p:cNvPr>
            <p:cNvSpPr>
              <a:spLocks noChangeShapeType="1"/>
            </p:cNvSpPr>
            <p:nvPr/>
          </p:nvSpPr>
          <p:spPr bwMode="auto">
            <a:xfrm flipH="1">
              <a:off x="8484667" y="2262685"/>
              <a:ext cx="815055" cy="46246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40" name="Line 20">
              <a:extLst>
                <a:ext uri="{FF2B5EF4-FFF2-40B4-BE49-F238E27FC236}">
                  <a16:creationId xmlns:a16="http://schemas.microsoft.com/office/drawing/2014/main" id="{279DE5C1-DB33-4870-183B-FF4C228B7D7D}"/>
                </a:ext>
              </a:extLst>
            </p:cNvPr>
            <p:cNvSpPr>
              <a:spLocks noChangeShapeType="1"/>
            </p:cNvSpPr>
            <p:nvPr/>
          </p:nvSpPr>
          <p:spPr bwMode="auto">
            <a:xfrm flipH="1">
              <a:off x="9250151" y="2262686"/>
              <a:ext cx="49571" cy="47249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41" name="Line 21">
              <a:extLst>
                <a:ext uri="{FF2B5EF4-FFF2-40B4-BE49-F238E27FC236}">
                  <a16:creationId xmlns:a16="http://schemas.microsoft.com/office/drawing/2014/main" id="{F5DC6814-2C9D-5049-A293-8ADC394A1D14}"/>
                </a:ext>
              </a:extLst>
            </p:cNvPr>
            <p:cNvSpPr>
              <a:spLocks noChangeShapeType="1"/>
            </p:cNvSpPr>
            <p:nvPr/>
          </p:nvSpPr>
          <p:spPr bwMode="auto">
            <a:xfrm>
              <a:off x="9321308" y="2262687"/>
              <a:ext cx="550764" cy="45565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42" name="Line 22">
              <a:extLst>
                <a:ext uri="{FF2B5EF4-FFF2-40B4-BE49-F238E27FC236}">
                  <a16:creationId xmlns:a16="http://schemas.microsoft.com/office/drawing/2014/main" id="{6C7A94C9-EE8B-3D90-C187-7191ECBE0F7C}"/>
                </a:ext>
              </a:extLst>
            </p:cNvPr>
            <p:cNvSpPr>
              <a:spLocks noChangeShapeType="1"/>
            </p:cNvSpPr>
            <p:nvPr/>
          </p:nvSpPr>
          <p:spPr bwMode="auto">
            <a:xfrm>
              <a:off x="9352393" y="2253897"/>
              <a:ext cx="1174100" cy="47125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43" name="Line 23">
              <a:extLst>
                <a:ext uri="{FF2B5EF4-FFF2-40B4-BE49-F238E27FC236}">
                  <a16:creationId xmlns:a16="http://schemas.microsoft.com/office/drawing/2014/main" id="{8EDE7F6C-CAC3-FA36-35A9-8676E0F2032A}"/>
                </a:ext>
              </a:extLst>
            </p:cNvPr>
            <p:cNvSpPr>
              <a:spLocks noChangeShapeType="1"/>
            </p:cNvSpPr>
            <p:nvPr/>
          </p:nvSpPr>
          <p:spPr bwMode="auto">
            <a:xfrm flipH="1">
              <a:off x="7923970" y="3132059"/>
              <a:ext cx="560515" cy="42567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44" name="Line 24">
              <a:extLst>
                <a:ext uri="{FF2B5EF4-FFF2-40B4-BE49-F238E27FC236}">
                  <a16:creationId xmlns:a16="http://schemas.microsoft.com/office/drawing/2014/main" id="{D0FDE167-114F-350C-62B5-AE3455697A1D}"/>
                </a:ext>
              </a:extLst>
            </p:cNvPr>
            <p:cNvSpPr>
              <a:spLocks noChangeShapeType="1"/>
            </p:cNvSpPr>
            <p:nvPr/>
          </p:nvSpPr>
          <p:spPr bwMode="auto">
            <a:xfrm>
              <a:off x="8507348" y="3125256"/>
              <a:ext cx="12187" cy="43248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46" name="Line 26">
              <a:extLst>
                <a:ext uri="{FF2B5EF4-FFF2-40B4-BE49-F238E27FC236}">
                  <a16:creationId xmlns:a16="http://schemas.microsoft.com/office/drawing/2014/main" id="{606B5CBF-8413-79CB-4A92-6F702F768ABB}"/>
                </a:ext>
              </a:extLst>
            </p:cNvPr>
            <p:cNvSpPr>
              <a:spLocks noChangeShapeType="1"/>
            </p:cNvSpPr>
            <p:nvPr/>
          </p:nvSpPr>
          <p:spPr bwMode="auto">
            <a:xfrm>
              <a:off x="8562996" y="3132058"/>
              <a:ext cx="411745" cy="41049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sz="2000">
                <a:latin typeface="Arial" panose="020B0604020202020204" pitchFamily="34" charset="0"/>
                <a:cs typeface="Arial" panose="020B0604020202020204" pitchFamily="34" charset="0"/>
              </a:endParaRPr>
            </a:p>
          </p:txBody>
        </p:sp>
        <p:sp>
          <p:nvSpPr>
            <p:cNvPr id="54" name="Text Box 34">
              <a:extLst>
                <a:ext uri="{FF2B5EF4-FFF2-40B4-BE49-F238E27FC236}">
                  <a16:creationId xmlns:a16="http://schemas.microsoft.com/office/drawing/2014/main" id="{40EC40DA-4581-A0EC-B658-14ED0EBCCA35}"/>
                </a:ext>
              </a:extLst>
            </p:cNvPr>
            <p:cNvSpPr txBox="1">
              <a:spLocks noChangeArrowheads="1"/>
            </p:cNvSpPr>
            <p:nvPr/>
          </p:nvSpPr>
          <p:spPr bwMode="auto">
            <a:xfrm>
              <a:off x="7835909" y="3132095"/>
              <a:ext cx="386198"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smtClean="0">
                  <a:cs typeface="Arial" panose="020B0604020202020204" pitchFamily="34" charset="0"/>
                </a:rPr>
                <a:t>2</a:t>
              </a:r>
              <a:endParaRPr lang="en-US" altLang="zh-CN" sz="2000" b="0" dirty="0">
                <a:cs typeface="Arial" panose="020B0604020202020204" pitchFamily="34" charset="0"/>
              </a:endParaRPr>
            </a:p>
          </p:txBody>
        </p:sp>
        <p:sp>
          <p:nvSpPr>
            <p:cNvPr id="55" name="Text Box 35">
              <a:extLst>
                <a:ext uri="{FF2B5EF4-FFF2-40B4-BE49-F238E27FC236}">
                  <a16:creationId xmlns:a16="http://schemas.microsoft.com/office/drawing/2014/main" id="{13003AB1-D83E-46C6-9B7B-D81CA4FF90F9}"/>
                </a:ext>
              </a:extLst>
            </p:cNvPr>
            <p:cNvSpPr txBox="1">
              <a:spLocks noChangeArrowheads="1"/>
            </p:cNvSpPr>
            <p:nvPr/>
          </p:nvSpPr>
          <p:spPr bwMode="auto">
            <a:xfrm>
              <a:off x="8234320" y="3180430"/>
              <a:ext cx="472767"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smtClean="0">
                  <a:cs typeface="Arial" panose="020B0604020202020204" pitchFamily="34" charset="0"/>
                </a:rPr>
                <a:t>3</a:t>
              </a:r>
              <a:endParaRPr lang="en-US" altLang="zh-CN" sz="2000" b="0" dirty="0">
                <a:cs typeface="Arial" panose="020B0604020202020204" pitchFamily="34" charset="0"/>
              </a:endParaRPr>
            </a:p>
          </p:txBody>
        </p:sp>
        <p:sp>
          <p:nvSpPr>
            <p:cNvPr id="56" name="Text Box 36">
              <a:extLst>
                <a:ext uri="{FF2B5EF4-FFF2-40B4-BE49-F238E27FC236}">
                  <a16:creationId xmlns:a16="http://schemas.microsoft.com/office/drawing/2014/main" id="{138FD619-11E9-6F3B-8891-2A1442253625}"/>
                </a:ext>
              </a:extLst>
            </p:cNvPr>
            <p:cNvSpPr txBox="1">
              <a:spLocks noChangeArrowheads="1"/>
            </p:cNvSpPr>
            <p:nvPr/>
          </p:nvSpPr>
          <p:spPr bwMode="auto">
            <a:xfrm>
              <a:off x="8791696" y="3155445"/>
              <a:ext cx="474228"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2000" b="0" dirty="0" smtClean="0">
                  <a:cs typeface="Arial" panose="020B0604020202020204" pitchFamily="34" charset="0"/>
                </a:rPr>
                <a:t>4</a:t>
              </a:r>
              <a:endParaRPr lang="en-US" altLang="zh-CN" sz="2000" b="0" dirty="0">
                <a:cs typeface="Arial" panose="020B0604020202020204" pitchFamily="34" charset="0"/>
              </a:endParaRPr>
            </a:p>
          </p:txBody>
        </p:sp>
        <p:sp>
          <p:nvSpPr>
            <p:cNvPr id="60" name="Text Box 40">
              <a:extLst>
                <a:ext uri="{FF2B5EF4-FFF2-40B4-BE49-F238E27FC236}">
                  <a16:creationId xmlns:a16="http://schemas.microsoft.com/office/drawing/2014/main" id="{F69B8EDA-6933-EC99-EB13-FD16C286A6F8}"/>
                </a:ext>
              </a:extLst>
            </p:cNvPr>
            <p:cNvSpPr txBox="1">
              <a:spLocks noChangeArrowheads="1"/>
            </p:cNvSpPr>
            <p:nvPr/>
          </p:nvSpPr>
          <p:spPr bwMode="auto">
            <a:xfrm>
              <a:off x="8276398" y="2315003"/>
              <a:ext cx="489741"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smtClean="0">
                  <a:cs typeface="Arial" panose="020B0604020202020204" pitchFamily="34" charset="0"/>
                </a:rPr>
                <a:t>1</a:t>
              </a:r>
              <a:endParaRPr lang="en-US" altLang="zh-CN" sz="2000" b="0" dirty="0">
                <a:cs typeface="Arial" panose="020B0604020202020204" pitchFamily="34" charset="0"/>
              </a:endParaRPr>
            </a:p>
          </p:txBody>
        </p:sp>
        <p:sp>
          <p:nvSpPr>
            <p:cNvPr id="61" name="Text Box 41">
              <a:extLst>
                <a:ext uri="{FF2B5EF4-FFF2-40B4-BE49-F238E27FC236}">
                  <a16:creationId xmlns:a16="http://schemas.microsoft.com/office/drawing/2014/main" id="{37878857-AC62-7B9F-A9FB-FC72FA645DE6}"/>
                </a:ext>
              </a:extLst>
            </p:cNvPr>
            <p:cNvSpPr txBox="1">
              <a:spLocks noChangeArrowheads="1"/>
            </p:cNvSpPr>
            <p:nvPr/>
          </p:nvSpPr>
          <p:spPr bwMode="auto">
            <a:xfrm>
              <a:off x="8974740" y="2353182"/>
              <a:ext cx="373730"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smtClean="0">
                  <a:cs typeface="Arial" panose="020B0604020202020204" pitchFamily="34" charset="0"/>
                </a:rPr>
                <a:t>2</a:t>
              </a:r>
              <a:endParaRPr lang="en-US" altLang="zh-CN" sz="2000" b="0" dirty="0">
                <a:cs typeface="Arial" panose="020B0604020202020204" pitchFamily="34" charset="0"/>
              </a:endParaRPr>
            </a:p>
          </p:txBody>
        </p:sp>
        <p:sp>
          <p:nvSpPr>
            <p:cNvPr id="62" name="Text Box 42">
              <a:extLst>
                <a:ext uri="{FF2B5EF4-FFF2-40B4-BE49-F238E27FC236}">
                  <a16:creationId xmlns:a16="http://schemas.microsoft.com/office/drawing/2014/main" id="{8643CFBE-60DF-85FB-028A-F9D8E0413685}"/>
                </a:ext>
              </a:extLst>
            </p:cNvPr>
            <p:cNvSpPr txBox="1">
              <a:spLocks noChangeArrowheads="1"/>
            </p:cNvSpPr>
            <p:nvPr/>
          </p:nvSpPr>
          <p:spPr bwMode="auto">
            <a:xfrm>
              <a:off x="9674106" y="2363893"/>
              <a:ext cx="393409"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smtClean="0">
                  <a:cs typeface="Arial" panose="020B0604020202020204" pitchFamily="34" charset="0"/>
                </a:rPr>
                <a:t>3</a:t>
              </a:r>
              <a:endParaRPr lang="en-US" altLang="zh-CN" sz="2000" b="0" dirty="0">
                <a:cs typeface="Arial" panose="020B0604020202020204" pitchFamily="34" charset="0"/>
              </a:endParaRPr>
            </a:p>
          </p:txBody>
        </p:sp>
        <p:sp>
          <p:nvSpPr>
            <p:cNvPr id="63" name="Text Box 43">
              <a:extLst>
                <a:ext uri="{FF2B5EF4-FFF2-40B4-BE49-F238E27FC236}">
                  <a16:creationId xmlns:a16="http://schemas.microsoft.com/office/drawing/2014/main" id="{68EF046B-BD5C-EE24-0B30-CD3C1E45A37D}"/>
                </a:ext>
              </a:extLst>
            </p:cNvPr>
            <p:cNvSpPr txBox="1">
              <a:spLocks noChangeArrowheads="1"/>
            </p:cNvSpPr>
            <p:nvPr/>
          </p:nvSpPr>
          <p:spPr bwMode="auto">
            <a:xfrm>
              <a:off x="10338857" y="2346489"/>
              <a:ext cx="387830" cy="402291"/>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accent1"/>
                </a:buClr>
                <a:buSzPct val="65000"/>
                <a:buFont typeface="Wingdings"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000" b="0" dirty="0" smtClean="0">
                  <a:cs typeface="Arial" panose="020B0604020202020204" pitchFamily="34" charset="0"/>
                </a:rPr>
                <a:t>4</a:t>
              </a:r>
              <a:endParaRPr lang="en-US" altLang="zh-CN" sz="2000" b="0" dirty="0">
                <a:cs typeface="Arial" panose="020B0604020202020204" pitchFamily="34" charset="0"/>
              </a:endParaRPr>
            </a:p>
          </p:txBody>
        </p:sp>
        <p:sp>
          <p:nvSpPr>
            <p:cNvPr id="70" name="矩形 69"/>
            <p:cNvSpPr/>
            <p:nvPr/>
          </p:nvSpPr>
          <p:spPr>
            <a:xfrm>
              <a:off x="8814559" y="3550999"/>
              <a:ext cx="442805" cy="3915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8</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83" name="Rectangle 101"/>
          <p:cNvSpPr>
            <a:spLocks noChangeArrowheads="1"/>
          </p:cNvSpPr>
          <p:nvPr/>
        </p:nvSpPr>
        <p:spPr bwMode="auto">
          <a:xfrm>
            <a:off x="6575626" y="2066635"/>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ĉ</a:t>
            </a:r>
          </a:p>
        </p:txBody>
      </p:sp>
      <p:graphicFrame>
        <p:nvGraphicFramePr>
          <p:cNvPr id="84" name="Group 235"/>
          <p:cNvGraphicFramePr>
            <a:graphicFrameLocks/>
          </p:cNvGraphicFramePr>
          <p:nvPr>
            <p:extLst>
              <p:ext uri="{D42A27DB-BD31-4B8C-83A1-F6EECF244321}">
                <p14:modId xmlns:p14="http://schemas.microsoft.com/office/powerpoint/2010/main" val="1069024585"/>
              </p:ext>
            </p:extLst>
          </p:nvPr>
        </p:nvGraphicFramePr>
        <p:xfrm>
          <a:off x="6878953" y="1712051"/>
          <a:ext cx="4482766" cy="1462416"/>
        </p:xfrm>
        <a:graphic>
          <a:graphicData uri="http://schemas.openxmlformats.org/drawingml/2006/table">
            <a:tbl>
              <a:tblPr>
                <a:tableStyleId>{9D7B26C5-4107-4FEC-AEDC-1716B250A1EF}</a:tableStyleId>
              </a:tblPr>
              <a:tblGrid>
                <a:gridCol w="640964">
                  <a:extLst>
                    <a:ext uri="{9D8B030D-6E8A-4147-A177-3AD203B41FA5}">
                      <a16:colId xmlns:a16="http://schemas.microsoft.com/office/drawing/2014/main" val="20000"/>
                    </a:ext>
                  </a:extLst>
                </a:gridCol>
                <a:gridCol w="638970">
                  <a:extLst>
                    <a:ext uri="{9D8B030D-6E8A-4147-A177-3AD203B41FA5}">
                      <a16:colId xmlns:a16="http://schemas.microsoft.com/office/drawing/2014/main" val="20001"/>
                    </a:ext>
                  </a:extLst>
                </a:gridCol>
                <a:gridCol w="640967">
                  <a:extLst>
                    <a:ext uri="{9D8B030D-6E8A-4147-A177-3AD203B41FA5}">
                      <a16:colId xmlns:a16="http://schemas.microsoft.com/office/drawing/2014/main" val="20002"/>
                    </a:ext>
                  </a:extLst>
                </a:gridCol>
                <a:gridCol w="640964">
                  <a:extLst>
                    <a:ext uri="{9D8B030D-6E8A-4147-A177-3AD203B41FA5}">
                      <a16:colId xmlns:a16="http://schemas.microsoft.com/office/drawing/2014/main" val="20003"/>
                    </a:ext>
                  </a:extLst>
                </a:gridCol>
                <a:gridCol w="640967">
                  <a:extLst>
                    <a:ext uri="{9D8B030D-6E8A-4147-A177-3AD203B41FA5}">
                      <a16:colId xmlns:a16="http://schemas.microsoft.com/office/drawing/2014/main" val="20004"/>
                    </a:ext>
                  </a:extLst>
                </a:gridCol>
                <a:gridCol w="640964">
                  <a:extLst>
                    <a:ext uri="{9D8B030D-6E8A-4147-A177-3AD203B41FA5}">
                      <a16:colId xmlns:a16="http://schemas.microsoft.com/office/drawing/2014/main" val="20005"/>
                    </a:ext>
                  </a:extLst>
                </a:gridCol>
                <a:gridCol w="638970">
                  <a:extLst>
                    <a:ext uri="{9D8B030D-6E8A-4147-A177-3AD203B41FA5}">
                      <a16:colId xmlns:a16="http://schemas.microsoft.com/office/drawing/2014/main" val="20006"/>
                    </a:ext>
                  </a:extLst>
                </a:gridCol>
              </a:tblGrid>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1</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2</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3</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5</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6</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a:ln>
                            <a:noFill/>
                          </a:ln>
                          <a:effectLst/>
                          <a:latin typeface="Arial" panose="020B0604020202020204" pitchFamily="34" charset="0"/>
                          <a:cs typeface="Arial" panose="020B0604020202020204" pitchFamily="34" charset="0"/>
                        </a:rPr>
                        <a:t>7</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22</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19.4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25.8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20</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24</a:t>
                      </a:r>
                      <a:endParaRPr kumimoji="0" lang="en-US" altLang="zh-CN" sz="18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extLst>
                  <a:ext uri="{0D108BD9-81ED-4DB2-BD59-A6C34878D82A}">
                    <a16:rowId xmlns:a16="http://schemas.microsoft.com/office/drawing/2014/main" val="10002"/>
                  </a:ext>
                </a:extLst>
              </a:tr>
              <a:tr h="34301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18</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20</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u="none" strike="noStrike" cap="none" normalizeH="0" baseline="0" dirty="0" smtClean="0">
                          <a:ln>
                            <a:noFill/>
                          </a:ln>
                          <a:effectLst/>
                          <a:latin typeface="Arial" panose="020B0604020202020204" pitchFamily="34" charset="0"/>
                          <a:cs typeface="Arial" panose="020B0604020202020204" pitchFamily="34" charset="0"/>
                        </a:rPr>
                        <a:t>24</a:t>
                      </a:r>
                      <a:endParaRPr kumimoji="0" lang="en-US" altLang="zh-CN" sz="18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642" marB="45642" horzOverflow="overflow"/>
                </a:tc>
                <a:extLst>
                  <a:ext uri="{0D108BD9-81ED-4DB2-BD59-A6C34878D82A}">
                    <a16:rowId xmlns:a16="http://schemas.microsoft.com/office/drawing/2014/main" val="10003"/>
                  </a:ext>
                </a:extLst>
              </a:tr>
            </a:tbl>
          </a:graphicData>
        </a:graphic>
      </p:graphicFrame>
      <p:sp>
        <p:nvSpPr>
          <p:cNvPr id="85" name="Rectangle 196"/>
          <p:cNvSpPr>
            <a:spLocks noChangeArrowheads="1"/>
          </p:cNvSpPr>
          <p:nvPr/>
        </p:nvSpPr>
        <p:spPr bwMode="auto">
          <a:xfrm>
            <a:off x="6233060" y="1669346"/>
            <a:ext cx="7629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b="0" dirty="0" smtClean="0">
                <a:solidFill>
                  <a:srgbClr val="FF0000"/>
                </a:solidFill>
                <a:latin typeface="幼圆" panose="02010509060101010101" pitchFamily="49" charset="-122"/>
                <a:ea typeface="幼圆" panose="02010509060101010101" pitchFamily="49" charset="-122"/>
              </a:rPr>
              <a:t>编号</a:t>
            </a:r>
            <a:endParaRPr lang="en-US" altLang="zh-CN" sz="2000" b="0" dirty="0">
              <a:solidFill>
                <a:srgbClr val="FF0000"/>
              </a:solidFill>
              <a:latin typeface="幼圆" panose="02010509060101010101" pitchFamily="49" charset="-122"/>
              <a:ea typeface="幼圆" panose="02010509060101010101" pitchFamily="49" charset="-122"/>
            </a:endParaRPr>
          </a:p>
        </p:txBody>
      </p:sp>
      <p:sp>
        <p:nvSpPr>
          <p:cNvPr id="86" name="Rectangle 197"/>
          <p:cNvSpPr>
            <a:spLocks noChangeArrowheads="1"/>
          </p:cNvSpPr>
          <p:nvPr/>
        </p:nvSpPr>
        <p:spPr bwMode="auto">
          <a:xfrm>
            <a:off x="6564615" y="2835965"/>
            <a:ext cx="33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u</a:t>
            </a:r>
          </a:p>
        </p:txBody>
      </p:sp>
      <p:sp>
        <p:nvSpPr>
          <p:cNvPr id="87" name="Rectangle 196"/>
          <p:cNvSpPr>
            <a:spLocks noChangeArrowheads="1"/>
          </p:cNvSpPr>
          <p:nvPr/>
        </p:nvSpPr>
        <p:spPr bwMode="auto">
          <a:xfrm>
            <a:off x="6253840" y="2424033"/>
            <a:ext cx="71874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0" dirty="0">
                <a:solidFill>
                  <a:srgbClr val="FF0000"/>
                </a:solidFill>
              </a:rPr>
              <a:t>cost</a:t>
            </a:r>
          </a:p>
        </p:txBody>
      </p:sp>
      <p:sp>
        <p:nvSpPr>
          <p:cNvPr id="88" name="内容占位符 2"/>
          <p:cNvSpPr txBox="1">
            <a:spLocks/>
          </p:cNvSpPr>
          <p:nvPr/>
        </p:nvSpPr>
        <p:spPr>
          <a:xfrm>
            <a:off x="696327" y="1074106"/>
            <a:ext cx="10081120" cy="55722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en-US" altLang="zh-CN" sz="2400" dirty="0" smtClean="0"/>
              <a:t>n=4</a:t>
            </a:r>
            <a:r>
              <a:rPr lang="zh-CN" altLang="en-US" sz="2400" dirty="0" smtClean="0"/>
              <a:t>，</a:t>
            </a:r>
            <a:r>
              <a:rPr lang="en-US" altLang="zh-CN" sz="2400" dirty="0" smtClean="0"/>
              <a:t>M=10</a:t>
            </a:r>
            <a:r>
              <a:rPr lang="zh-CN" altLang="en-US" sz="2400" dirty="0" smtClean="0"/>
              <a:t>，</a:t>
            </a:r>
            <a:r>
              <a:rPr kumimoji="1" lang="en-US" altLang="zh-CN" sz="2400" dirty="0" smtClean="0"/>
              <a:t>(p</a:t>
            </a:r>
            <a:r>
              <a:rPr kumimoji="1" lang="en-US" altLang="zh-CN" sz="2400" baseline="-25000" dirty="0" smtClean="0"/>
              <a:t>1</a:t>
            </a:r>
            <a:r>
              <a:rPr kumimoji="1" lang="en-US" altLang="zh-CN" sz="2400" dirty="0" smtClean="0"/>
              <a:t>,p</a:t>
            </a:r>
            <a:r>
              <a:rPr kumimoji="1" lang="en-US" altLang="zh-CN" sz="2400" baseline="-25000" dirty="0" smtClean="0"/>
              <a:t>2</a:t>
            </a:r>
            <a:r>
              <a:rPr kumimoji="1" lang="en-US" altLang="zh-CN" sz="2400" dirty="0" smtClean="0"/>
              <a:t>,p</a:t>
            </a:r>
            <a:r>
              <a:rPr kumimoji="1" lang="en-US" altLang="zh-CN" sz="2400" baseline="-25000" dirty="0" smtClean="0"/>
              <a:t>3</a:t>
            </a:r>
            <a:r>
              <a:rPr kumimoji="1" lang="en-US" altLang="zh-CN" sz="2400" dirty="0" smtClean="0"/>
              <a:t>,p</a:t>
            </a:r>
            <a:r>
              <a:rPr kumimoji="1" lang="en-US" altLang="zh-CN" sz="2400" baseline="-25000" dirty="0" smtClean="0"/>
              <a:t>4</a:t>
            </a:r>
            <a:r>
              <a:rPr kumimoji="1" lang="en-US" altLang="zh-CN" sz="2400" dirty="0" smtClean="0"/>
              <a:t>)=(10,10,14,18)</a:t>
            </a:r>
            <a:r>
              <a:rPr kumimoji="1" lang="zh-CN" altLang="en-US" sz="2400" dirty="0" smtClean="0"/>
              <a:t>，</a:t>
            </a:r>
            <a:r>
              <a:rPr kumimoji="1" lang="en-US" altLang="zh-CN" sz="2400" dirty="0" smtClean="0"/>
              <a:t>(w</a:t>
            </a:r>
            <a:r>
              <a:rPr kumimoji="1" lang="en-US" altLang="zh-CN" sz="2400" baseline="-25000" dirty="0" smtClean="0"/>
              <a:t>1</a:t>
            </a:r>
            <a:r>
              <a:rPr kumimoji="1" lang="en-US" altLang="zh-CN" sz="2400" dirty="0" smtClean="0"/>
              <a:t>,w</a:t>
            </a:r>
            <a:r>
              <a:rPr kumimoji="1" lang="en-US" altLang="zh-CN" sz="2400" baseline="-25000" dirty="0" smtClean="0"/>
              <a:t>2</a:t>
            </a:r>
            <a:r>
              <a:rPr kumimoji="1" lang="en-US" altLang="zh-CN" sz="2400" dirty="0" smtClean="0"/>
              <a:t>,w</a:t>
            </a:r>
            <a:r>
              <a:rPr kumimoji="1" lang="en-US" altLang="zh-CN" sz="2400" baseline="-25000" dirty="0" smtClean="0"/>
              <a:t>3</a:t>
            </a:r>
            <a:r>
              <a:rPr kumimoji="1" lang="en-US" altLang="zh-CN" sz="2400" dirty="0" smtClean="0"/>
              <a:t>,w</a:t>
            </a:r>
            <a:r>
              <a:rPr kumimoji="1" lang="en-US" altLang="zh-CN" sz="2400" baseline="-25000" dirty="0" smtClean="0"/>
              <a:t>4</a:t>
            </a:r>
            <a:r>
              <a:rPr kumimoji="1" lang="en-US" altLang="zh-CN" sz="2400" dirty="0" smtClean="0"/>
              <a:t>)=(2,4,7,10)</a:t>
            </a:r>
          </a:p>
        </p:txBody>
      </p:sp>
      <p:sp>
        <p:nvSpPr>
          <p:cNvPr id="191" name="Rectangle 236"/>
          <p:cNvSpPr>
            <a:spLocks noChangeArrowheads="1"/>
          </p:cNvSpPr>
          <p:nvPr/>
        </p:nvSpPr>
        <p:spPr bwMode="auto">
          <a:xfrm>
            <a:off x="817242" y="1661393"/>
            <a:ext cx="48638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l-GR" altLang="zh-CN" sz="2000" b="0" dirty="0">
                <a:ea typeface="幼圆" panose="02010509060101010101" pitchFamily="49" charset="-122"/>
                <a:cs typeface="Arial" panose="020B0604020202020204" pitchFamily="34" charset="0"/>
              </a:rPr>
              <a:t>ε</a:t>
            </a:r>
            <a:r>
              <a:rPr lang="en-US" altLang="zh-CN" sz="2000" b="0" dirty="0" smtClean="0">
                <a:ea typeface="幼圆" panose="02010509060101010101" pitchFamily="49" charset="-122"/>
                <a:cs typeface="Arial" panose="020B0604020202020204" pitchFamily="34" charset="0"/>
              </a:rPr>
              <a:t>=-0.1</a:t>
            </a:r>
            <a:r>
              <a:rPr lang="zh-CN" altLang="en-US" sz="2000" b="0" dirty="0" smtClean="0">
                <a:ea typeface="幼圆" panose="02010509060101010101" pitchFamily="49" charset="-122"/>
                <a:cs typeface="Arial" panose="020B0604020202020204" pitchFamily="34" charset="0"/>
              </a:rPr>
              <a:t>，</a:t>
            </a:r>
            <a:r>
              <a:rPr lang="en-US" altLang="zh-CN" sz="2000" b="0" dirty="0" smtClean="0">
                <a:ea typeface="幼圆" panose="02010509060101010101" pitchFamily="49" charset="-122"/>
                <a:cs typeface="Arial" panose="020B0604020202020204" pitchFamily="34" charset="0"/>
              </a:rPr>
              <a:t>U</a:t>
            </a:r>
            <a:r>
              <a:rPr lang="zh-CN" altLang="en-US" sz="2000" b="0" dirty="0" smtClean="0">
                <a:ea typeface="幼圆" panose="02010509060101010101" pitchFamily="49" charset="-122"/>
                <a:cs typeface="Arial" panose="020B0604020202020204" pitchFamily="34" charset="0"/>
              </a:rPr>
              <a:t>不断增大；</a:t>
            </a:r>
            <a:r>
              <a:rPr lang="en-US" altLang="zh-CN" sz="2000" b="0" dirty="0" smtClean="0">
                <a:ea typeface="幼圆" panose="02010509060101010101" pitchFamily="49" charset="-122"/>
                <a:cs typeface="Arial" panose="020B0604020202020204" pitchFamily="34" charset="0"/>
              </a:rPr>
              <a:t>ĉ(X</a:t>
            </a:r>
            <a:r>
              <a:rPr lang="en-US" altLang="zh-CN" sz="2000" b="0" dirty="0">
                <a:ea typeface="幼圆" panose="02010509060101010101" pitchFamily="49" charset="-122"/>
                <a:cs typeface="Arial" panose="020B0604020202020204" pitchFamily="34" charset="0"/>
              </a:rPr>
              <a:t>)</a:t>
            </a:r>
            <a:r>
              <a:rPr lang="en-US" altLang="en-US" sz="2000" b="0" dirty="0">
                <a:ea typeface="幼圆" panose="02010509060101010101" pitchFamily="49" charset="-122"/>
                <a:cs typeface="Arial" panose="020B0604020202020204" pitchFamily="34" charset="0"/>
              </a:rPr>
              <a:t>≤</a:t>
            </a:r>
            <a:r>
              <a:rPr lang="en-US" altLang="zh-CN" sz="2000" b="0" dirty="0" smtClean="0">
                <a:ea typeface="幼圆" panose="02010509060101010101" pitchFamily="49" charset="-122"/>
                <a:cs typeface="Arial" panose="020B0604020202020204" pitchFamily="34" charset="0"/>
              </a:rPr>
              <a:t>U</a:t>
            </a:r>
            <a:r>
              <a:rPr lang="zh-CN" altLang="en-US" sz="2000" b="0" dirty="0" smtClean="0">
                <a:ea typeface="幼圆" panose="02010509060101010101" pitchFamily="49" charset="-122"/>
                <a:cs typeface="Arial" panose="020B0604020202020204" pitchFamily="34" charset="0"/>
              </a:rPr>
              <a:t>时，</a:t>
            </a:r>
            <a:r>
              <a:rPr lang="en-US" altLang="zh-CN" sz="2000" b="0" dirty="0">
                <a:ea typeface="幼圆" panose="02010509060101010101" pitchFamily="49" charset="-122"/>
                <a:cs typeface="Arial" panose="020B0604020202020204" pitchFamily="34" charset="0"/>
              </a:rPr>
              <a:t>X</a:t>
            </a:r>
            <a:r>
              <a:rPr lang="zh-CN" altLang="en-US" sz="2000" b="0" dirty="0">
                <a:ea typeface="幼圆" panose="02010509060101010101" pitchFamily="49" charset="-122"/>
                <a:cs typeface="Arial" panose="020B0604020202020204" pitchFamily="34" charset="0"/>
              </a:rPr>
              <a:t>被杀死</a:t>
            </a:r>
            <a:endParaRPr lang="en-US" altLang="zh-CN" sz="2000" b="0" dirty="0">
              <a:ea typeface="幼圆" panose="02010509060101010101" pitchFamily="49" charset="-122"/>
              <a:cs typeface="Arial" panose="020B0604020202020204" pitchFamily="34" charset="0"/>
            </a:endParaRPr>
          </a:p>
        </p:txBody>
      </p:sp>
      <p:grpSp>
        <p:nvGrpSpPr>
          <p:cNvPr id="200" name="组合 199"/>
          <p:cNvGrpSpPr/>
          <p:nvPr/>
        </p:nvGrpSpPr>
        <p:grpSpPr>
          <a:xfrm>
            <a:off x="782247" y="2221771"/>
            <a:ext cx="4243108" cy="2988570"/>
            <a:chOff x="782247" y="2221771"/>
            <a:chExt cx="4243108" cy="2988570"/>
          </a:xfrm>
        </p:grpSpPr>
        <p:sp>
          <p:nvSpPr>
            <p:cNvPr id="107" name="Text Box 91"/>
            <p:cNvSpPr txBox="1">
              <a:spLocks noChangeArrowheads="1"/>
            </p:cNvSpPr>
            <p:nvPr/>
          </p:nvSpPr>
          <p:spPr bwMode="auto">
            <a:xfrm>
              <a:off x="2555038" y="2276298"/>
              <a:ext cx="439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solidFill>
                    <a:srgbClr val="FF0000"/>
                  </a:solidFill>
                </a:rPr>
                <a:t>U</a:t>
              </a:r>
              <a:endParaRPr lang="en-US" altLang="zh-CN" sz="2000" b="0" dirty="0">
                <a:solidFill>
                  <a:srgbClr val="FF0000"/>
                </a:solidFill>
              </a:endParaRPr>
            </a:p>
          </p:txBody>
        </p:sp>
        <p:sp>
          <p:nvSpPr>
            <p:cNvPr id="108" name="Text Box 98"/>
            <p:cNvSpPr txBox="1">
              <a:spLocks noChangeArrowheads="1"/>
            </p:cNvSpPr>
            <p:nvPr/>
          </p:nvSpPr>
          <p:spPr bwMode="auto">
            <a:xfrm>
              <a:off x="3110260" y="2227941"/>
              <a:ext cx="825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err="1">
                  <a:solidFill>
                    <a:srgbClr val="FF0000"/>
                  </a:solidFill>
                </a:rPr>
                <a:t>ans</a:t>
              </a:r>
              <a:endParaRPr lang="en-US" altLang="zh-CN" sz="2000" b="0" dirty="0">
                <a:solidFill>
                  <a:srgbClr val="FF0000"/>
                </a:solidFill>
              </a:endParaRPr>
            </a:p>
          </p:txBody>
        </p:sp>
        <p:sp>
          <p:nvSpPr>
            <p:cNvPr id="109" name="Text Box 242"/>
            <p:cNvSpPr txBox="1">
              <a:spLocks noChangeArrowheads="1"/>
            </p:cNvSpPr>
            <p:nvPr/>
          </p:nvSpPr>
          <p:spPr bwMode="auto">
            <a:xfrm>
              <a:off x="904441" y="2265886"/>
              <a:ext cx="4918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rPr>
                <a:t>E</a:t>
              </a:r>
            </a:p>
          </p:txBody>
        </p:sp>
        <p:grpSp>
          <p:nvGrpSpPr>
            <p:cNvPr id="110" name="组合 109"/>
            <p:cNvGrpSpPr/>
            <p:nvPr/>
          </p:nvGrpSpPr>
          <p:grpSpPr>
            <a:xfrm>
              <a:off x="817242" y="2604604"/>
              <a:ext cx="2631761" cy="415689"/>
              <a:chOff x="967196" y="3629637"/>
              <a:chExt cx="2631761" cy="415689"/>
            </a:xfrm>
          </p:grpSpPr>
          <p:sp>
            <p:nvSpPr>
              <p:cNvPr id="188" name="Text Box 99"/>
              <p:cNvSpPr txBox="1">
                <a:spLocks noChangeArrowheads="1"/>
              </p:cNvSpPr>
              <p:nvPr/>
            </p:nvSpPr>
            <p:spPr bwMode="auto">
              <a:xfrm>
                <a:off x="2512734" y="3629784"/>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a:t>19.9</a:t>
                </a:r>
              </a:p>
            </p:txBody>
          </p:sp>
          <p:sp>
            <p:nvSpPr>
              <p:cNvPr id="189"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90" name="圆角矩形 189"/>
              <p:cNvSpPr/>
              <p:nvPr/>
            </p:nvSpPr>
            <p:spPr>
              <a:xfrm>
                <a:off x="967196" y="3629637"/>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111" name="组合 110"/>
            <p:cNvGrpSpPr/>
            <p:nvPr/>
          </p:nvGrpSpPr>
          <p:grpSpPr>
            <a:xfrm>
              <a:off x="1498672" y="2861172"/>
              <a:ext cx="2085196" cy="402167"/>
              <a:chOff x="1646107" y="4005064"/>
              <a:chExt cx="2085196" cy="402167"/>
            </a:xfrm>
          </p:grpSpPr>
          <p:sp>
            <p:nvSpPr>
              <p:cNvPr id="185" name="Text Box 100"/>
              <p:cNvSpPr txBox="1">
                <a:spLocks noChangeArrowheads="1"/>
              </p:cNvSpPr>
              <p:nvPr/>
            </p:nvSpPr>
            <p:spPr bwMode="auto">
              <a:xfrm>
                <a:off x="3239178" y="4007121"/>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86" name="Text Box 244"/>
              <p:cNvSpPr txBox="1">
                <a:spLocks noChangeArrowheads="1"/>
              </p:cNvSpPr>
              <p:nvPr/>
            </p:nvSpPr>
            <p:spPr bwMode="auto">
              <a:xfrm>
                <a:off x="1646107" y="4005064"/>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t>2</a:t>
                </a:r>
              </a:p>
            </p:txBody>
          </p:sp>
          <p:sp>
            <p:nvSpPr>
              <p:cNvPr id="187" name="圆角矩形 186"/>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12" name="圆角矩形 111"/>
            <p:cNvSpPr/>
            <p:nvPr/>
          </p:nvSpPr>
          <p:spPr>
            <a:xfrm>
              <a:off x="1493291" y="4266946"/>
              <a:ext cx="657826"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6</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13" name="Text Box 242"/>
            <p:cNvSpPr txBox="1">
              <a:spLocks noChangeArrowheads="1"/>
            </p:cNvSpPr>
            <p:nvPr/>
          </p:nvSpPr>
          <p:spPr bwMode="auto">
            <a:xfrm>
              <a:off x="1192231" y="2266560"/>
              <a:ext cx="1006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smtClean="0">
                  <a:solidFill>
                    <a:srgbClr val="FF0000"/>
                  </a:solidFill>
                  <a:ea typeface="幼圆" panose="02010509060101010101" pitchFamily="49" charset="-122"/>
                  <a:cs typeface="Arial" panose="020B0604020202020204" pitchFamily="34" charset="0"/>
                </a:rPr>
                <a:t>儿子</a:t>
              </a:r>
              <a:r>
                <a:rPr lang="en-US" altLang="zh-CN" sz="2000" b="0" dirty="0" smtClean="0">
                  <a:solidFill>
                    <a:srgbClr val="FF0000"/>
                  </a:solidFill>
                  <a:ea typeface="幼圆" panose="02010509060101010101" pitchFamily="49" charset="-122"/>
                  <a:cs typeface="Arial" panose="020B0604020202020204" pitchFamily="34" charset="0"/>
                </a:rPr>
                <a:t>X</a:t>
              </a:r>
              <a:endParaRPr lang="en-US" altLang="zh-CN" sz="2000" b="0" dirty="0">
                <a:solidFill>
                  <a:srgbClr val="FF0000"/>
                </a:solidFill>
                <a:ea typeface="幼圆" panose="02010509060101010101" pitchFamily="49" charset="-122"/>
                <a:cs typeface="Arial" panose="020B0604020202020204" pitchFamily="34" charset="0"/>
              </a:endParaRPr>
            </a:p>
          </p:txBody>
        </p:sp>
        <p:grpSp>
          <p:nvGrpSpPr>
            <p:cNvPr id="114" name="组合 113"/>
            <p:cNvGrpSpPr/>
            <p:nvPr/>
          </p:nvGrpSpPr>
          <p:grpSpPr>
            <a:xfrm>
              <a:off x="1498672" y="3100574"/>
              <a:ext cx="1987981" cy="401437"/>
              <a:chOff x="1639921" y="4423110"/>
              <a:chExt cx="1987981" cy="401437"/>
            </a:xfrm>
          </p:grpSpPr>
          <p:sp>
            <p:nvSpPr>
              <p:cNvPr id="182" name="Text Box 241"/>
              <p:cNvSpPr txBox="1">
                <a:spLocks noChangeArrowheads="1"/>
              </p:cNvSpPr>
              <p:nvPr/>
            </p:nvSpPr>
            <p:spPr bwMode="auto">
              <a:xfrm>
                <a:off x="3241811" y="4424437"/>
                <a:ext cx="3860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83" name="圆角矩形 182"/>
              <p:cNvSpPr/>
              <p:nvPr/>
            </p:nvSpPr>
            <p:spPr>
              <a:xfrm>
                <a:off x="2446544" y="4440171"/>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sp>
            <p:nvSpPr>
              <p:cNvPr id="184" name="Text Box 244"/>
              <p:cNvSpPr txBox="1">
                <a:spLocks noChangeArrowheads="1"/>
              </p:cNvSpPr>
              <p:nvPr/>
            </p:nvSpPr>
            <p:spPr bwMode="auto">
              <a:xfrm>
                <a:off x="1639921" y="4423110"/>
                <a:ext cx="3586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t>3</a:t>
                </a:r>
                <a:endParaRPr lang="en-US" altLang="zh-CN" sz="2000" b="0" dirty="0"/>
              </a:p>
            </p:txBody>
          </p:sp>
        </p:grpSp>
        <p:grpSp>
          <p:nvGrpSpPr>
            <p:cNvPr id="116" name="组合 115"/>
            <p:cNvGrpSpPr/>
            <p:nvPr/>
          </p:nvGrpSpPr>
          <p:grpSpPr>
            <a:xfrm>
              <a:off x="1502462" y="3356992"/>
              <a:ext cx="2094722" cy="724110"/>
              <a:chOff x="1619487" y="3681064"/>
              <a:chExt cx="2094722" cy="724110"/>
            </a:xfrm>
          </p:grpSpPr>
          <p:sp>
            <p:nvSpPr>
              <p:cNvPr id="179"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80" name="Text Box 244"/>
              <p:cNvSpPr txBox="1">
                <a:spLocks noChangeArrowheads="1"/>
              </p:cNvSpPr>
              <p:nvPr/>
            </p:nvSpPr>
            <p:spPr bwMode="auto">
              <a:xfrm>
                <a:off x="1619487" y="3681064"/>
                <a:ext cx="6002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4</a:t>
                </a:r>
                <a:r>
                  <a:rPr lang="zh-CN" altLang="en-US" sz="2000" b="0" dirty="0" smtClean="0">
                    <a:ea typeface="幼圆" panose="02010509060101010101" pitchFamily="49" charset="-122"/>
                    <a:cs typeface="Arial" panose="020B0604020202020204" pitchFamily="34" charset="0"/>
                  </a:rPr>
                  <a:t>弃</a:t>
                </a:r>
                <a:endParaRPr lang="en-US" altLang="zh-CN" sz="2000" b="0" dirty="0">
                  <a:ea typeface="幼圆" panose="02010509060101010101" pitchFamily="49" charset="-122"/>
                  <a:cs typeface="Arial" panose="020B0604020202020204" pitchFamily="34" charset="0"/>
                </a:endParaRPr>
              </a:p>
            </p:txBody>
          </p:sp>
          <p:sp>
            <p:nvSpPr>
              <p:cNvPr id="181" name="圆角矩形 180"/>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grpSp>
          <p:nvGrpSpPr>
            <p:cNvPr id="117" name="组合 116"/>
            <p:cNvGrpSpPr/>
            <p:nvPr/>
          </p:nvGrpSpPr>
          <p:grpSpPr>
            <a:xfrm>
              <a:off x="1514708" y="4504623"/>
              <a:ext cx="2068722" cy="705718"/>
              <a:chOff x="1645487" y="3699456"/>
              <a:chExt cx="2068722" cy="705718"/>
            </a:xfrm>
          </p:grpSpPr>
          <p:sp>
            <p:nvSpPr>
              <p:cNvPr id="176"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77" name="Text Box 244"/>
              <p:cNvSpPr txBox="1">
                <a:spLocks noChangeArrowheads="1"/>
              </p:cNvSpPr>
              <p:nvPr/>
            </p:nvSpPr>
            <p:spPr bwMode="auto">
              <a:xfrm>
                <a:off x="1645487" y="369945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78" name="圆角矩形 177"/>
              <p:cNvSpPr/>
              <p:nvPr/>
            </p:nvSpPr>
            <p:spPr>
              <a:xfrm>
                <a:off x="2429706" y="4022258"/>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rial" panose="020B0604020202020204" pitchFamily="34" charset="0"/>
                  <a:cs typeface="Arial" panose="020B0604020202020204" pitchFamily="34" charset="0"/>
                </a:endParaRPr>
              </a:p>
            </p:txBody>
          </p:sp>
        </p:grpSp>
        <p:cxnSp>
          <p:nvCxnSpPr>
            <p:cNvPr id="118" name="直接连接符 117"/>
            <p:cNvCxnSpPr/>
            <p:nvPr/>
          </p:nvCxnSpPr>
          <p:spPr>
            <a:xfrm flipV="1">
              <a:off x="853098" y="4005064"/>
              <a:ext cx="4172257" cy="6131"/>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 Box 98"/>
            <p:cNvSpPr txBox="1">
              <a:spLocks noChangeArrowheads="1"/>
            </p:cNvSpPr>
            <p:nvPr/>
          </p:nvSpPr>
          <p:spPr bwMode="auto">
            <a:xfrm>
              <a:off x="3771849" y="2221771"/>
              <a:ext cx="12338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solidFill>
                    <a:srgbClr val="FF0000"/>
                  </a:solidFill>
                  <a:latin typeface="幼圆" panose="02010509060101010101" pitchFamily="49" charset="-122"/>
                  <a:ea typeface="幼圆" panose="02010509060101010101" pitchFamily="49" charset="-122"/>
                </a:rPr>
                <a:t>活结点表</a:t>
              </a:r>
              <a:endParaRPr lang="en-US" altLang="zh-CN" sz="2000" b="0" dirty="0">
                <a:solidFill>
                  <a:srgbClr val="FF0000"/>
                </a:solidFill>
                <a:latin typeface="幼圆" panose="02010509060101010101" pitchFamily="49" charset="-122"/>
                <a:ea typeface="幼圆" panose="02010509060101010101" pitchFamily="49" charset="-122"/>
              </a:endParaRPr>
            </a:p>
          </p:txBody>
        </p:sp>
        <p:sp>
          <p:nvSpPr>
            <p:cNvPr id="122" name="文本框 121"/>
            <p:cNvSpPr txBox="1"/>
            <p:nvPr/>
          </p:nvSpPr>
          <p:spPr>
            <a:xfrm>
              <a:off x="4227035" y="3604954"/>
              <a:ext cx="649079" cy="400110"/>
            </a:xfrm>
            <a:prstGeom prst="rect">
              <a:avLst/>
            </a:prstGeom>
            <a:noFill/>
          </p:spPr>
          <p:txBody>
            <a:bodyPr wrap="square" rtlCol="0">
              <a:spAutoFit/>
            </a:bodyPr>
            <a:lstStyle/>
            <a:p>
              <a:r>
                <a:rPr lang="en-US" altLang="zh-CN" sz="2000" u="sng" dirty="0" smtClean="0">
                  <a:solidFill>
                    <a:srgbClr val="FF0000"/>
                  </a:solidFill>
                  <a:latin typeface="Arial" panose="020B0604020202020204" pitchFamily="34" charset="0"/>
                  <a:cs typeface="Arial" panose="020B0604020202020204" pitchFamily="34" charset="0"/>
                </a:rPr>
                <a:t>2</a:t>
              </a:r>
              <a:r>
                <a:rPr lang="en-US" altLang="zh-CN" sz="2000" dirty="0" smtClean="0">
                  <a:latin typeface="Arial" panose="020B0604020202020204" pitchFamily="34" charset="0"/>
                  <a:cs typeface="Arial" panose="020B0604020202020204" pitchFamily="34" charset="0"/>
                </a:rPr>
                <a:t> 3</a:t>
              </a:r>
              <a:endParaRPr lang="zh-CN" altLang="en-US" sz="2000" dirty="0">
                <a:latin typeface="Arial" panose="020B0604020202020204" pitchFamily="34" charset="0"/>
                <a:cs typeface="Arial" panose="020B0604020202020204" pitchFamily="34" charset="0"/>
              </a:endParaRPr>
            </a:p>
          </p:txBody>
        </p:sp>
        <p:sp>
          <p:nvSpPr>
            <p:cNvPr id="174" name="Text Box 243"/>
            <p:cNvSpPr txBox="1">
              <a:spLocks noChangeArrowheads="1"/>
            </p:cNvSpPr>
            <p:nvPr/>
          </p:nvSpPr>
          <p:spPr bwMode="auto">
            <a:xfrm>
              <a:off x="3033421" y="3424898"/>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grpSp>
          <p:nvGrpSpPr>
            <p:cNvPr id="124" name="组合 123"/>
            <p:cNvGrpSpPr/>
            <p:nvPr/>
          </p:nvGrpSpPr>
          <p:grpSpPr>
            <a:xfrm>
              <a:off x="1502987" y="3664232"/>
              <a:ext cx="2087262" cy="637085"/>
              <a:chOff x="1626947" y="3768089"/>
              <a:chExt cx="2087262" cy="637085"/>
            </a:xfrm>
          </p:grpSpPr>
          <p:sp>
            <p:nvSpPr>
              <p:cNvPr id="170" name="Text Box 100"/>
              <p:cNvSpPr txBox="1">
                <a:spLocks noChangeArrowheads="1"/>
              </p:cNvSpPr>
              <p:nvPr/>
            </p:nvSpPr>
            <p:spPr bwMode="auto">
              <a:xfrm>
                <a:off x="3222084" y="4005064"/>
                <a:ext cx="492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71" name="Text Box 244"/>
              <p:cNvSpPr txBox="1">
                <a:spLocks noChangeArrowheads="1"/>
              </p:cNvSpPr>
              <p:nvPr/>
            </p:nvSpPr>
            <p:spPr bwMode="auto">
              <a:xfrm>
                <a:off x="1626947" y="3768089"/>
                <a:ext cx="7865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5</a:t>
                </a:r>
                <a:r>
                  <a:rPr lang="zh-CN" altLang="en-US" sz="2000" b="0" dirty="0">
                    <a:ea typeface="幼圆" panose="02010509060101010101" pitchFamily="49" charset="-122"/>
                    <a:cs typeface="Arial" panose="020B0604020202020204" pitchFamily="34" charset="0"/>
                  </a:rPr>
                  <a:t>弃</a:t>
                </a:r>
                <a:endParaRPr lang="en-US" altLang="zh-CN" sz="2000" b="0" dirty="0"/>
              </a:p>
            </p:txBody>
          </p:sp>
        </p:grpSp>
        <p:grpSp>
          <p:nvGrpSpPr>
            <p:cNvPr id="126" name="组合 125"/>
            <p:cNvGrpSpPr/>
            <p:nvPr/>
          </p:nvGrpSpPr>
          <p:grpSpPr>
            <a:xfrm>
              <a:off x="782247" y="3995598"/>
              <a:ext cx="2602294" cy="628961"/>
              <a:chOff x="996663" y="3416365"/>
              <a:chExt cx="2602294" cy="628961"/>
            </a:xfrm>
          </p:grpSpPr>
          <p:sp>
            <p:nvSpPr>
              <p:cNvPr id="167" name="Text Box 99"/>
              <p:cNvSpPr txBox="1">
                <a:spLocks noChangeArrowheads="1"/>
              </p:cNvSpPr>
              <p:nvPr/>
            </p:nvSpPr>
            <p:spPr bwMode="auto">
              <a:xfrm>
                <a:off x="2595411" y="3416365"/>
                <a:ext cx="7736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19.9</a:t>
                </a:r>
                <a:endParaRPr lang="en-US" altLang="zh-CN" sz="2000" b="0" dirty="0"/>
              </a:p>
            </p:txBody>
          </p:sp>
          <p:sp>
            <p:nvSpPr>
              <p:cNvPr id="168" name="Text Box 243"/>
              <p:cNvSpPr txBox="1">
                <a:spLocks noChangeArrowheads="1"/>
              </p:cNvSpPr>
              <p:nvPr/>
            </p:nvSpPr>
            <p:spPr bwMode="auto">
              <a:xfrm>
                <a:off x="3233832" y="3645216"/>
                <a:ext cx="3651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2000" b="0" dirty="0"/>
              </a:p>
            </p:txBody>
          </p:sp>
          <p:sp>
            <p:nvSpPr>
              <p:cNvPr id="169" name="圆角矩形 168"/>
              <p:cNvSpPr/>
              <p:nvPr/>
            </p:nvSpPr>
            <p:spPr>
              <a:xfrm>
                <a:off x="996663" y="3470620"/>
                <a:ext cx="538972"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grpSp>
        <p:sp>
          <p:nvSpPr>
            <p:cNvPr id="127" name="文本框 126"/>
            <p:cNvSpPr txBox="1"/>
            <p:nvPr/>
          </p:nvSpPr>
          <p:spPr>
            <a:xfrm>
              <a:off x="4070312" y="4481477"/>
              <a:ext cx="789140" cy="400110"/>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3 6 </a:t>
              </a:r>
              <a:r>
                <a:rPr lang="en-US" altLang="zh-CN" sz="2000" u="sng" dirty="0" smtClean="0">
                  <a:solidFill>
                    <a:srgbClr val="FF0000"/>
                  </a:solidFill>
                  <a:latin typeface="Arial" panose="020B0604020202020204" pitchFamily="34" charset="0"/>
                  <a:cs typeface="Arial" panose="020B0604020202020204" pitchFamily="34" charset="0"/>
                </a:rPr>
                <a:t>7</a:t>
              </a:r>
              <a:endParaRPr lang="zh-CN" altLang="en-US" sz="2000" u="sng" dirty="0">
                <a:solidFill>
                  <a:srgbClr val="FF0000"/>
                </a:solidFill>
                <a:latin typeface="Arial" panose="020B0604020202020204" pitchFamily="34" charset="0"/>
                <a:cs typeface="Arial" panose="020B0604020202020204" pitchFamily="34" charset="0"/>
              </a:endParaRPr>
            </a:p>
          </p:txBody>
        </p:sp>
        <p:sp>
          <p:nvSpPr>
            <p:cNvPr id="192" name="Text Box 99"/>
            <p:cNvSpPr txBox="1">
              <a:spLocks noChangeArrowheads="1"/>
            </p:cNvSpPr>
            <p:nvPr/>
          </p:nvSpPr>
          <p:spPr bwMode="auto">
            <a:xfrm>
              <a:off x="2588735" y="4254733"/>
              <a:ext cx="5607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20</a:t>
              </a:r>
              <a:endParaRPr lang="en-US" altLang="zh-CN" sz="2000" b="0" dirty="0"/>
            </a:p>
          </p:txBody>
        </p:sp>
        <p:sp>
          <p:nvSpPr>
            <p:cNvPr id="193" name="圆角矩形 192"/>
            <p:cNvSpPr/>
            <p:nvPr/>
          </p:nvSpPr>
          <p:spPr>
            <a:xfrm>
              <a:off x="1493291" y="4549099"/>
              <a:ext cx="657826"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7</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94" name="Text Box 99"/>
            <p:cNvSpPr txBox="1">
              <a:spLocks noChangeArrowheads="1"/>
            </p:cNvSpPr>
            <p:nvPr/>
          </p:nvSpPr>
          <p:spPr bwMode="auto">
            <a:xfrm>
              <a:off x="2595726" y="4523043"/>
              <a:ext cx="5607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24</a:t>
              </a:r>
              <a:endParaRPr lang="en-US" altLang="zh-CN" sz="2000" b="0" dirty="0"/>
            </a:p>
          </p:txBody>
        </p:sp>
        <p:sp>
          <p:nvSpPr>
            <p:cNvPr id="195" name="Text Box 99"/>
            <p:cNvSpPr txBox="1">
              <a:spLocks noChangeArrowheads="1"/>
            </p:cNvSpPr>
            <p:nvPr/>
          </p:nvSpPr>
          <p:spPr bwMode="auto">
            <a:xfrm>
              <a:off x="3234953" y="4248084"/>
              <a:ext cx="3709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6</a:t>
              </a:r>
              <a:endParaRPr lang="en-US" altLang="zh-CN" sz="2000" b="0" dirty="0"/>
            </a:p>
          </p:txBody>
        </p:sp>
        <p:sp>
          <p:nvSpPr>
            <p:cNvPr id="196" name="Text Box 99"/>
            <p:cNvSpPr txBox="1">
              <a:spLocks noChangeArrowheads="1"/>
            </p:cNvSpPr>
            <p:nvPr/>
          </p:nvSpPr>
          <p:spPr bwMode="auto">
            <a:xfrm>
              <a:off x="3249158" y="4522159"/>
              <a:ext cx="3709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7</a:t>
              </a:r>
              <a:endParaRPr lang="en-US" altLang="zh-CN" sz="2000" b="0" dirty="0"/>
            </a:p>
          </p:txBody>
        </p:sp>
      </p:grpSp>
      <p:sp>
        <p:nvSpPr>
          <p:cNvPr id="198" name="Rectangle 236"/>
          <p:cNvSpPr>
            <a:spLocks noChangeArrowheads="1"/>
          </p:cNvSpPr>
          <p:nvPr/>
        </p:nvSpPr>
        <p:spPr bwMode="auto">
          <a:xfrm>
            <a:off x="449174" y="5359773"/>
            <a:ext cx="7766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zh-CN" altLang="en-US" sz="2400" b="0" dirty="0" smtClean="0">
                <a:solidFill>
                  <a:srgbClr val="FF0000"/>
                </a:solidFill>
                <a:ea typeface="幼圆" panose="02010509060101010101" pitchFamily="49" charset="-122"/>
                <a:cs typeface="Arial" panose="020B0604020202020204" pitchFamily="34" charset="0"/>
              </a:rPr>
              <a:t>堆顶结点</a:t>
            </a:r>
            <a:r>
              <a:rPr lang="en-US" altLang="zh-CN" sz="2400" b="0" dirty="0" smtClean="0">
                <a:solidFill>
                  <a:srgbClr val="FF0000"/>
                </a:solidFill>
                <a:ea typeface="幼圆" panose="02010509060101010101" pitchFamily="49" charset="-122"/>
                <a:cs typeface="Arial" panose="020B0604020202020204" pitchFamily="34" charset="0"/>
              </a:rPr>
              <a:t>ĉ(7)</a:t>
            </a:r>
            <a:r>
              <a:rPr lang="en-US" altLang="en-US" sz="2400" b="0" dirty="0">
                <a:solidFill>
                  <a:srgbClr val="FF0000"/>
                </a:solidFill>
                <a:ea typeface="幼圆" panose="02010509060101010101" pitchFamily="49" charset="-122"/>
                <a:cs typeface="Arial" panose="020B0604020202020204" pitchFamily="34" charset="0"/>
              </a:rPr>
              <a:t>≤</a:t>
            </a:r>
            <a:r>
              <a:rPr lang="en-US" altLang="zh-CN" sz="2400" b="0" dirty="0" smtClean="0">
                <a:solidFill>
                  <a:srgbClr val="FF0000"/>
                </a:solidFill>
                <a:ea typeface="幼圆" panose="02010509060101010101" pitchFamily="49" charset="-122"/>
                <a:cs typeface="Arial" panose="020B0604020202020204" pitchFamily="34" charset="0"/>
              </a:rPr>
              <a:t>U</a:t>
            </a:r>
            <a:r>
              <a:rPr lang="zh-CN" altLang="en-US" sz="2400" b="0" dirty="0" smtClean="0">
                <a:solidFill>
                  <a:srgbClr val="FF0000"/>
                </a:solidFill>
                <a:ea typeface="幼圆" panose="02010509060101010101" pitchFamily="49" charset="-122"/>
                <a:cs typeface="Arial" panose="020B0604020202020204" pitchFamily="34" charset="0"/>
              </a:rPr>
              <a:t>，算法结束。此时</a:t>
            </a:r>
            <a:r>
              <a:rPr lang="en-US" altLang="zh-CN" sz="2400" b="0" dirty="0" smtClean="0">
                <a:solidFill>
                  <a:srgbClr val="FF0000"/>
                </a:solidFill>
                <a:ea typeface="幼圆" panose="02010509060101010101" pitchFamily="49" charset="-122"/>
                <a:cs typeface="Arial" panose="020B0604020202020204" pitchFamily="34" charset="0"/>
              </a:rPr>
              <a:t>U</a:t>
            </a:r>
            <a:r>
              <a:rPr lang="zh-CN" altLang="en-US" sz="2400" b="0" dirty="0" smtClean="0">
                <a:solidFill>
                  <a:srgbClr val="FF0000"/>
                </a:solidFill>
                <a:ea typeface="幼圆" panose="02010509060101010101" pitchFamily="49" charset="-122"/>
                <a:cs typeface="Arial" panose="020B0604020202020204" pitchFamily="34" charset="0"/>
              </a:rPr>
              <a:t>等于</a:t>
            </a:r>
            <a:r>
              <a:rPr lang="en-US" altLang="zh-CN" sz="2400" b="0" dirty="0" smtClean="0">
                <a:solidFill>
                  <a:srgbClr val="FF0000"/>
                </a:solidFill>
                <a:ea typeface="幼圆" panose="02010509060101010101" pitchFamily="49" charset="-122"/>
                <a:cs typeface="Arial" panose="020B0604020202020204" pitchFamily="34" charset="0"/>
              </a:rPr>
              <a:t>24</a:t>
            </a:r>
            <a:r>
              <a:rPr lang="zh-CN" altLang="en-US" sz="2400" b="0" dirty="0" smtClean="0">
                <a:solidFill>
                  <a:srgbClr val="FF0000"/>
                </a:solidFill>
                <a:ea typeface="幼圆" panose="02010509060101010101" pitchFamily="49" charset="-122"/>
                <a:cs typeface="Arial" panose="020B0604020202020204" pitchFamily="34" charset="0"/>
              </a:rPr>
              <a:t>，</a:t>
            </a:r>
            <a:r>
              <a:rPr lang="en-US" altLang="zh-CN" sz="2400" b="0" dirty="0" err="1" smtClean="0">
                <a:solidFill>
                  <a:srgbClr val="FF0000"/>
                </a:solidFill>
                <a:ea typeface="幼圆" panose="02010509060101010101" pitchFamily="49" charset="-122"/>
                <a:cs typeface="Arial" panose="020B0604020202020204" pitchFamily="34" charset="0"/>
              </a:rPr>
              <a:t>ans</a:t>
            </a:r>
            <a:r>
              <a:rPr lang="zh-CN" altLang="en-US" sz="2400" b="0" dirty="0" smtClean="0">
                <a:solidFill>
                  <a:srgbClr val="FF0000"/>
                </a:solidFill>
                <a:ea typeface="幼圆" panose="02010509060101010101" pitchFamily="49" charset="-122"/>
                <a:cs typeface="Arial" panose="020B0604020202020204" pitchFamily="34" charset="0"/>
              </a:rPr>
              <a:t>等于</a:t>
            </a:r>
            <a:r>
              <a:rPr lang="en-US" altLang="zh-CN" sz="2400" b="0" dirty="0" smtClean="0">
                <a:solidFill>
                  <a:srgbClr val="FF0000"/>
                </a:solidFill>
                <a:ea typeface="幼圆" panose="02010509060101010101" pitchFamily="49" charset="-122"/>
                <a:cs typeface="Arial" panose="020B0604020202020204" pitchFamily="34" charset="0"/>
              </a:rPr>
              <a:t>7</a:t>
            </a:r>
            <a:r>
              <a:rPr lang="zh-CN" altLang="en-US" sz="2400" b="0" dirty="0" smtClean="0">
                <a:solidFill>
                  <a:srgbClr val="FF0000"/>
                </a:solidFill>
                <a:ea typeface="幼圆" panose="02010509060101010101" pitchFamily="49" charset="-122"/>
                <a:cs typeface="Arial" panose="020B0604020202020204" pitchFamily="34" charset="0"/>
              </a:rPr>
              <a:t>。</a:t>
            </a:r>
            <a:endParaRPr lang="en-US" altLang="zh-CN" sz="2400" b="0" dirty="0" smtClean="0">
              <a:solidFill>
                <a:srgbClr val="FF0000"/>
              </a:solidFill>
              <a:ea typeface="幼圆" panose="02010509060101010101" pitchFamily="49" charset="-122"/>
              <a:cs typeface="Arial" panose="020B0604020202020204" pitchFamily="34" charset="0"/>
            </a:endParaRPr>
          </a:p>
        </p:txBody>
      </p:sp>
      <p:sp>
        <p:nvSpPr>
          <p:cNvPr id="199" name="AutoShape 109">
            <a:extLst>
              <a:ext uri="{FF2B5EF4-FFF2-40B4-BE49-F238E27FC236}">
                <a16:creationId xmlns:a16="http://schemas.microsoft.com/office/drawing/2014/main" id="{233E9A64-BF4F-4367-AD7D-4C74BB377CB2}"/>
              </a:ext>
            </a:extLst>
          </p:cNvPr>
          <p:cNvSpPr>
            <a:spLocks noChangeArrowheads="1"/>
          </p:cNvSpPr>
          <p:nvPr/>
        </p:nvSpPr>
        <p:spPr bwMode="auto">
          <a:xfrm>
            <a:off x="6673307" y="3825008"/>
            <a:ext cx="1899627" cy="868103"/>
          </a:xfrm>
          <a:prstGeom prst="wedgeRoundRectCallout">
            <a:avLst>
              <a:gd name="adj1" fmla="val 63687"/>
              <a:gd name="adj2" fmla="val 44869"/>
              <a:gd name="adj3" fmla="val 16667"/>
            </a:avLst>
          </a:prstGeom>
          <a:solidFill>
            <a:schemeClr val="accent1">
              <a:lumMod val="20000"/>
              <a:lumOff val="80000"/>
            </a:schemeClr>
          </a:solidFill>
          <a:ln w="12700">
            <a:solidFill>
              <a:schemeClr val="accent1">
                <a:lumMod val="75000"/>
              </a:schemeClr>
            </a:solidFill>
            <a:miter lim="800000"/>
            <a:headEnd/>
            <a:tailEnd/>
          </a:ln>
          <a:effectLst/>
          <a:extLst/>
        </p:spPr>
        <p:txBody>
          <a:bodyPr/>
          <a:lstStyle/>
          <a:p>
            <a:pPr>
              <a:spcBef>
                <a:spcPct val="0"/>
              </a:spcBef>
            </a:pPr>
            <a:r>
              <a:rPr lang="en-US" altLang="zh-CN" sz="2400" dirty="0" smtClean="0">
                <a:latin typeface="Arial" panose="020B0604020202020204" pitchFamily="34" charset="0"/>
                <a:ea typeface="幼圆" panose="02010509060101010101" pitchFamily="49" charset="-122"/>
                <a:cs typeface="Arial" panose="020B0604020202020204" pitchFamily="34" charset="0"/>
              </a:rPr>
              <a:t>ĉ</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smtClean="0">
                <a:latin typeface="Arial" panose="020B0604020202020204" pitchFamily="34" charset="0"/>
                <a:ea typeface="幼圆" panose="02010509060101010101" pitchFamily="49" charset="-122"/>
                <a:cs typeface="Arial" panose="020B0604020202020204" pitchFamily="34" charset="0"/>
              </a:rPr>
              <a:t>cost</a:t>
            </a:r>
            <a:r>
              <a:rPr lang="zh-CN" altLang="en-US" sz="2400" dirty="0" smtClean="0">
                <a:latin typeface="Arial" panose="020B0604020202020204" pitchFamily="34" charset="0"/>
                <a:ea typeface="幼圆" panose="02010509060101010101" pitchFamily="49" charset="-122"/>
                <a:cs typeface="Arial" panose="020B0604020202020204" pitchFamily="34" charset="0"/>
              </a:rPr>
              <a:t>，</a:t>
            </a:r>
            <a:r>
              <a:rPr lang="en-US" altLang="zh-CN" sz="2400" dirty="0">
                <a:latin typeface="Arial" panose="020B0604020202020204" pitchFamily="34" charset="0"/>
                <a:ea typeface="幼圆" panose="02010509060101010101" pitchFamily="49" charset="-122"/>
                <a:cs typeface="Arial" panose="020B0604020202020204" pitchFamily="34" charset="0"/>
              </a:rPr>
              <a:t>u</a:t>
            </a:r>
          </a:p>
          <a:p>
            <a:pPr>
              <a:spcBef>
                <a:spcPct val="0"/>
              </a:spcBef>
            </a:pPr>
            <a:r>
              <a:rPr lang="zh-CN" altLang="en-US" sz="2400" dirty="0" smtClean="0">
                <a:latin typeface="Arial" panose="020B0604020202020204" pitchFamily="34" charset="0"/>
                <a:ea typeface="幼圆" panose="02010509060101010101" pitchFamily="49" charset="-122"/>
                <a:cs typeface="Arial" panose="020B0604020202020204" pitchFamily="34" charset="0"/>
              </a:rPr>
              <a:t>各不相等</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spcBef>
                <a:spcPct val="0"/>
              </a:spcBef>
            </a:pPr>
            <a:endParaRPr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201" name="圆角矩形 200"/>
          <p:cNvSpPr/>
          <p:nvPr/>
        </p:nvSpPr>
        <p:spPr>
          <a:xfrm>
            <a:off x="1487741" y="4839458"/>
            <a:ext cx="657826" cy="37895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8</a:t>
            </a:r>
            <a:r>
              <a:rPr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舍</a:t>
            </a:r>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202" name="Text Box 99"/>
          <p:cNvSpPr txBox="1">
            <a:spLocks noChangeArrowheads="1"/>
          </p:cNvSpPr>
          <p:nvPr/>
        </p:nvSpPr>
        <p:spPr bwMode="auto">
          <a:xfrm>
            <a:off x="3234953" y="2603168"/>
            <a:ext cx="3709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en-US" altLang="zh-CN" sz="2000" b="0" dirty="0" smtClean="0"/>
              <a:t>1</a:t>
            </a:r>
            <a:endParaRPr lang="en-US" altLang="zh-CN" sz="2000" b="0" dirty="0"/>
          </a:p>
        </p:txBody>
      </p:sp>
    </p:spTree>
    <p:extLst>
      <p:ext uri="{BB962C8B-B14F-4D97-AF65-F5344CB8AC3E}">
        <p14:creationId xmlns:p14="http://schemas.microsoft.com/office/powerpoint/2010/main" val="355486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8.7 </a:t>
            </a:r>
            <a:r>
              <a:rPr lang="zh-CN" altLang="en-US" dirty="0"/>
              <a:t>小结</a:t>
            </a:r>
          </a:p>
        </p:txBody>
      </p:sp>
      <p:sp>
        <p:nvSpPr>
          <p:cNvPr id="3" name="内容占位符 2"/>
          <p:cNvSpPr>
            <a:spLocks noGrp="1"/>
          </p:cNvSpPr>
          <p:nvPr>
            <p:ph idx="1"/>
          </p:nvPr>
        </p:nvSpPr>
        <p:spPr>
          <a:xfrm>
            <a:off x="838200" y="1690688"/>
            <a:ext cx="10515600" cy="4351338"/>
          </a:xfrm>
        </p:spPr>
        <p:txBody>
          <a:bodyPr>
            <a:noAutofit/>
          </a:bodyPr>
          <a:lstStyle/>
          <a:p>
            <a:r>
              <a:rPr lang="zh-CN" altLang="en-US" sz="2400" dirty="0"/>
              <a:t>分支限界法</a:t>
            </a:r>
            <a:r>
              <a:rPr lang="zh-CN" altLang="en-US" sz="2400" dirty="0" smtClean="0"/>
              <a:t>与</a:t>
            </a:r>
            <a:r>
              <a:rPr lang="zh-CN" altLang="en-US" sz="2400" dirty="0"/>
              <a:t>回溯</a:t>
            </a:r>
            <a:r>
              <a:rPr lang="zh-CN" altLang="en-US" sz="2400" dirty="0" smtClean="0"/>
              <a:t>法的相同点：</a:t>
            </a:r>
            <a:endParaRPr lang="en-US" altLang="zh-CN" sz="2400" dirty="0" smtClean="0"/>
          </a:p>
          <a:p>
            <a:pPr lvl="1"/>
            <a:r>
              <a:rPr lang="zh-CN" altLang="en-US" dirty="0" smtClean="0"/>
              <a:t>同样</a:t>
            </a:r>
            <a:r>
              <a:rPr lang="zh-CN" altLang="en-US" dirty="0"/>
              <a:t>适用于求解组合数较大的</a:t>
            </a:r>
            <a:r>
              <a:rPr lang="zh-CN" altLang="en-US" dirty="0" smtClean="0"/>
              <a:t>问题</a:t>
            </a:r>
            <a:r>
              <a:rPr lang="en-US" altLang="zh-CN" dirty="0" smtClean="0"/>
              <a:t>(/</a:t>
            </a:r>
            <a:r>
              <a:rPr lang="zh-CN" altLang="en-US" dirty="0" smtClean="0"/>
              <a:t>多阶段决策</a:t>
            </a:r>
            <a:r>
              <a:rPr lang="zh-CN" altLang="en-US" dirty="0"/>
              <a:t>问题</a:t>
            </a:r>
            <a:r>
              <a:rPr lang="en-US" altLang="zh-CN" dirty="0" smtClean="0"/>
              <a:t>)</a:t>
            </a:r>
          </a:p>
          <a:p>
            <a:pPr lvl="1"/>
            <a:r>
              <a:rPr lang="zh-CN" altLang="en-US" dirty="0" smtClean="0"/>
              <a:t>都是在解空间树上搜索答案结点</a:t>
            </a:r>
            <a:endParaRPr lang="en-US" altLang="zh-CN" dirty="0" smtClean="0"/>
          </a:p>
          <a:p>
            <a:pPr lvl="1"/>
            <a:r>
              <a:rPr lang="zh-CN" altLang="en-US" dirty="0" smtClean="0"/>
              <a:t>都会借助约束函数</a:t>
            </a:r>
            <a:r>
              <a:rPr lang="en-US" altLang="zh-CN" dirty="0" smtClean="0"/>
              <a:t>B</a:t>
            </a:r>
            <a:r>
              <a:rPr lang="zh-CN" altLang="en-US" dirty="0" smtClean="0"/>
              <a:t>进行剪枝</a:t>
            </a:r>
            <a:endParaRPr lang="en-US" altLang="zh-CN" dirty="0" smtClean="0"/>
          </a:p>
          <a:p>
            <a:r>
              <a:rPr lang="zh-CN" altLang="en-US" sz="2400" dirty="0" smtClean="0"/>
              <a:t>回溯法与分支限界法的不同点：</a:t>
            </a:r>
            <a:endParaRPr lang="en-US" altLang="zh-CN" sz="2400" dirty="0" smtClean="0"/>
          </a:p>
          <a:p>
            <a:pPr lvl="1"/>
            <a:r>
              <a:rPr lang="zh-CN" altLang="en-US" dirty="0" smtClean="0"/>
              <a:t>最本质的区别在于</a:t>
            </a:r>
            <a:r>
              <a:rPr kumimoji="1" lang="en-US" altLang="zh-CN" dirty="0" smtClean="0"/>
              <a:t>E-</a:t>
            </a:r>
            <a:r>
              <a:rPr kumimoji="1" lang="zh-CN" altLang="en-US" dirty="0"/>
              <a:t>结点</a:t>
            </a:r>
            <a:r>
              <a:rPr kumimoji="1" lang="en-US" altLang="zh-CN" dirty="0"/>
              <a:t>(</a:t>
            </a:r>
            <a:r>
              <a:rPr kumimoji="1" lang="zh-CN" altLang="en-US" dirty="0"/>
              <a:t>即扩展结点</a:t>
            </a:r>
            <a:r>
              <a:rPr kumimoji="1" lang="en-US" altLang="zh-CN" dirty="0"/>
              <a:t>)</a:t>
            </a:r>
            <a:r>
              <a:rPr kumimoji="1" lang="zh-CN" altLang="en-US" dirty="0"/>
              <a:t>处理方式</a:t>
            </a:r>
            <a:r>
              <a:rPr kumimoji="1" lang="zh-CN" altLang="en-US" dirty="0" smtClean="0"/>
              <a:t>不同，见第七章；</a:t>
            </a:r>
            <a:r>
              <a:rPr lang="zh-CN" altLang="en-US" dirty="0"/>
              <a:t>分支限界</a:t>
            </a:r>
            <a:r>
              <a:rPr lang="zh-CN" altLang="en-US" dirty="0" smtClean="0"/>
              <a:t>法还可以基于</a:t>
            </a:r>
            <a:r>
              <a:rPr lang="en-US" altLang="zh-CN" dirty="0" smtClean="0"/>
              <a:t>ĉ</a:t>
            </a:r>
            <a:r>
              <a:rPr lang="zh-CN" altLang="en-US" dirty="0"/>
              <a:t>选择，因此求最优解问题时效率更高</a:t>
            </a:r>
            <a:endParaRPr kumimoji="1" lang="en-US" altLang="zh-CN" dirty="0" smtClean="0"/>
          </a:p>
          <a:p>
            <a:pPr lvl="1"/>
            <a:r>
              <a:rPr lang="zh-CN" altLang="en-US" dirty="0" smtClean="0"/>
              <a:t>存储空间上，分支限界法需要额外维护活结点表，回溯法不需要</a:t>
            </a:r>
            <a:endParaRPr lang="en-US" altLang="zh-CN" dirty="0" smtClean="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62</a:t>
            </a:fld>
            <a:endParaRPr lang="en-US" altLang="zh-CN"/>
          </a:p>
        </p:txBody>
      </p:sp>
    </p:spTree>
    <p:extLst>
      <p:ext uri="{BB962C8B-B14F-4D97-AF65-F5344CB8AC3E}">
        <p14:creationId xmlns:p14="http://schemas.microsoft.com/office/powerpoint/2010/main" val="17428279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451694"/>
            <a:ext cx="10515600" cy="5904656"/>
          </a:xfrm>
        </p:spPr>
        <p:txBody>
          <a:bodyPr>
            <a:normAutofit/>
          </a:bodyPr>
          <a:lstStyle/>
          <a:p>
            <a:pPr>
              <a:spcBef>
                <a:spcPts val="600"/>
              </a:spcBef>
            </a:pPr>
            <a:r>
              <a:rPr lang="zh-CN" altLang="en-US" sz="2400" dirty="0" smtClean="0"/>
              <a:t>分支限界法求极小化问题，即寻找</a:t>
            </a:r>
            <a:r>
              <a:rPr lang="zh-CN" altLang="en-US" sz="2400" dirty="0"/>
              <a:t>状态空间树中最小成本的答案结点</a:t>
            </a:r>
            <a:endParaRPr lang="en-US" altLang="zh-CN" sz="2400" dirty="0" smtClean="0"/>
          </a:p>
          <a:p>
            <a:pPr lvl="1">
              <a:spcBef>
                <a:spcPts val="600"/>
              </a:spcBef>
            </a:pPr>
            <a:r>
              <a:rPr lang="zh-CN" altLang="en-US" dirty="0" smtClean="0"/>
              <a:t>目标函数</a:t>
            </a:r>
            <a:r>
              <a:rPr lang="zh-CN" altLang="en-US" dirty="0"/>
              <a:t>作为成本函数</a:t>
            </a:r>
            <a:r>
              <a:rPr lang="en-US" altLang="zh-CN" dirty="0">
                <a:solidFill>
                  <a:srgbClr val="FF0000"/>
                </a:solidFill>
              </a:rPr>
              <a:t>c</a:t>
            </a:r>
          </a:p>
          <a:p>
            <a:pPr lvl="1">
              <a:spcBef>
                <a:spcPts val="600"/>
              </a:spcBef>
            </a:pPr>
            <a:r>
              <a:rPr lang="zh-CN" altLang="en-US" dirty="0" smtClean="0"/>
              <a:t>约束条件作为约束函数</a:t>
            </a:r>
            <a:r>
              <a:rPr lang="en-US" altLang="zh-CN" dirty="0">
                <a:solidFill>
                  <a:srgbClr val="FF0000"/>
                </a:solidFill>
              </a:rPr>
              <a:t>B</a:t>
            </a:r>
            <a:endParaRPr lang="zh-CN" altLang="en-US" dirty="0">
              <a:solidFill>
                <a:srgbClr val="FF0000"/>
              </a:solidFill>
            </a:endParaRPr>
          </a:p>
          <a:p>
            <a:pPr lvl="1">
              <a:spcBef>
                <a:spcPts val="600"/>
              </a:spcBef>
            </a:pPr>
            <a:r>
              <a:rPr lang="zh-CN" altLang="en-US" dirty="0" smtClean="0"/>
              <a:t>设计</a:t>
            </a:r>
            <a:r>
              <a:rPr lang="zh-CN" altLang="en-US" dirty="0"/>
              <a:t>成本估计函数</a:t>
            </a:r>
            <a:r>
              <a:rPr lang="en-US" altLang="zh-CN" dirty="0">
                <a:solidFill>
                  <a:srgbClr val="FF0000"/>
                </a:solidFill>
              </a:rPr>
              <a:t>ĉ(X)</a:t>
            </a:r>
            <a:r>
              <a:rPr lang="zh-CN" altLang="en-US" dirty="0"/>
              <a:t>，</a:t>
            </a:r>
            <a:r>
              <a:rPr lang="en-US" altLang="zh-CN" dirty="0"/>
              <a:t>ĉ(X)</a:t>
            </a:r>
            <a:r>
              <a:rPr lang="en-US" altLang="en-US" dirty="0"/>
              <a:t>≤</a:t>
            </a:r>
            <a:r>
              <a:rPr lang="en-US" altLang="zh-CN" dirty="0"/>
              <a:t>c(X) </a:t>
            </a:r>
          </a:p>
          <a:p>
            <a:pPr lvl="1">
              <a:spcBef>
                <a:spcPts val="600"/>
              </a:spcBef>
            </a:pPr>
            <a:r>
              <a:rPr lang="zh-CN" altLang="en-US" dirty="0" smtClean="0"/>
              <a:t>设计</a:t>
            </a:r>
            <a:r>
              <a:rPr lang="zh-CN" altLang="en-US" dirty="0"/>
              <a:t>最小成本的上界</a:t>
            </a:r>
            <a:r>
              <a:rPr lang="en-US" altLang="zh-CN" dirty="0">
                <a:solidFill>
                  <a:srgbClr val="FF0000"/>
                </a:solidFill>
              </a:rPr>
              <a:t>U</a:t>
            </a:r>
            <a:r>
              <a:rPr lang="zh-CN" altLang="en-US" dirty="0"/>
              <a:t>，</a:t>
            </a:r>
            <a:r>
              <a:rPr lang="en-US" altLang="zh-CN" dirty="0"/>
              <a:t>c(X)</a:t>
            </a:r>
            <a:r>
              <a:rPr lang="en-US" altLang="en-US" dirty="0"/>
              <a:t>≤</a:t>
            </a:r>
            <a:r>
              <a:rPr lang="en-US" altLang="zh-CN" dirty="0"/>
              <a:t>U</a:t>
            </a:r>
          </a:p>
          <a:p>
            <a:pPr lvl="1">
              <a:spcBef>
                <a:spcPts val="600"/>
              </a:spcBef>
            </a:pPr>
            <a:r>
              <a:rPr lang="zh-CN" altLang="en-US" dirty="0" smtClean="0"/>
              <a:t>基于</a:t>
            </a:r>
            <a:r>
              <a:rPr lang="en-US" altLang="zh-CN" dirty="0"/>
              <a:t>ĉ(X)</a:t>
            </a:r>
            <a:r>
              <a:rPr lang="zh-CN" altLang="en-US" dirty="0"/>
              <a:t>和</a:t>
            </a:r>
            <a:r>
              <a:rPr lang="en-US" altLang="zh-CN" dirty="0"/>
              <a:t>U</a:t>
            </a:r>
            <a:r>
              <a:rPr lang="zh-CN" altLang="en-US" dirty="0" smtClean="0"/>
              <a:t>进行分支限界搜索</a:t>
            </a:r>
            <a:endParaRPr lang="en-US" altLang="zh-CN" dirty="0" smtClean="0"/>
          </a:p>
          <a:p>
            <a:pPr>
              <a:spcBef>
                <a:spcPts val="600"/>
              </a:spcBef>
            </a:pPr>
            <a:r>
              <a:rPr lang="zh-CN" altLang="en-US" sz="2400" dirty="0"/>
              <a:t>分支限界法</a:t>
            </a:r>
            <a:r>
              <a:rPr lang="zh-CN" altLang="en-US" sz="2400" dirty="0" smtClean="0"/>
              <a:t>求极大化问题</a:t>
            </a:r>
            <a:endParaRPr lang="en-US" altLang="zh-CN" sz="2400" dirty="0"/>
          </a:p>
          <a:p>
            <a:pPr lvl="1">
              <a:spcBef>
                <a:spcPts val="600"/>
              </a:spcBef>
            </a:pPr>
            <a:r>
              <a:rPr lang="zh-CN" altLang="en-US" dirty="0" smtClean="0"/>
              <a:t>目标函数</a:t>
            </a:r>
            <a:r>
              <a:rPr lang="zh-CN" altLang="en-US" dirty="0"/>
              <a:t>取相反</a:t>
            </a:r>
            <a:r>
              <a:rPr lang="zh-CN" altLang="en-US" dirty="0" smtClean="0"/>
              <a:t>数</a:t>
            </a:r>
            <a:r>
              <a:rPr lang="zh-CN" altLang="en-US" dirty="0"/>
              <a:t>，转化为极小化</a:t>
            </a:r>
            <a:r>
              <a:rPr lang="zh-CN" altLang="en-US" dirty="0" smtClean="0"/>
              <a:t>问题</a:t>
            </a:r>
            <a:endParaRPr lang="en-US" altLang="zh-CN" dirty="0" smtClean="0"/>
          </a:p>
          <a:p>
            <a:pPr lvl="1">
              <a:spcBef>
                <a:spcPts val="600"/>
              </a:spcBef>
            </a:pPr>
            <a:r>
              <a:rPr lang="zh-CN" altLang="en-US" dirty="0" smtClean="0"/>
              <a:t>或对照极小化问题</a:t>
            </a:r>
            <a:r>
              <a:rPr lang="zh-CN" altLang="en-US" dirty="0"/>
              <a:t>做</a:t>
            </a:r>
            <a:r>
              <a:rPr lang="zh-CN" altLang="en-US" dirty="0" smtClean="0"/>
              <a:t>镜像修改</a:t>
            </a:r>
            <a:endParaRPr lang="en-US" altLang="zh-CN" dirty="0" smtClean="0"/>
          </a:p>
          <a:p>
            <a:pPr>
              <a:spcBef>
                <a:spcPts val="600"/>
              </a:spcBef>
            </a:pPr>
            <a:r>
              <a:rPr lang="zh-CN" altLang="en-US" sz="2400" dirty="0"/>
              <a:t>分支</a:t>
            </a:r>
            <a:r>
              <a:rPr lang="zh-CN" altLang="en-US" sz="2400" dirty="0" smtClean="0"/>
              <a:t>限界法中的剪枝</a:t>
            </a:r>
            <a:endParaRPr lang="en-US" altLang="zh-CN" sz="2400" dirty="0" smtClean="0"/>
          </a:p>
          <a:p>
            <a:pPr lvl="1">
              <a:spcBef>
                <a:spcPts val="600"/>
              </a:spcBef>
            </a:pPr>
            <a:r>
              <a:rPr lang="zh-CN" altLang="en-US" dirty="0" smtClean="0"/>
              <a:t>约束函数</a:t>
            </a:r>
            <a:r>
              <a:rPr lang="en-US" altLang="zh-CN" dirty="0" smtClean="0"/>
              <a:t>B</a:t>
            </a:r>
            <a:r>
              <a:rPr lang="zh-CN" altLang="en-US" dirty="0" smtClean="0"/>
              <a:t>：限定是否存在可行解</a:t>
            </a:r>
            <a:endParaRPr lang="en-US" altLang="zh-CN" dirty="0" smtClean="0"/>
          </a:p>
          <a:p>
            <a:pPr lvl="1">
              <a:spcBef>
                <a:spcPts val="600"/>
              </a:spcBef>
            </a:pPr>
            <a:r>
              <a:rPr lang="zh-CN" altLang="en-US" dirty="0" smtClean="0"/>
              <a:t>成本估计函数</a:t>
            </a:r>
            <a:r>
              <a:rPr lang="en-US" altLang="zh-CN" dirty="0" smtClean="0"/>
              <a:t>ĉ(X</a:t>
            </a:r>
            <a:r>
              <a:rPr lang="en-US" altLang="zh-CN" dirty="0"/>
              <a:t>)</a:t>
            </a:r>
            <a:r>
              <a:rPr lang="zh-CN" altLang="en-US" dirty="0" smtClean="0"/>
              <a:t>和界</a:t>
            </a:r>
            <a:r>
              <a:rPr lang="en-US" altLang="zh-CN" dirty="0" smtClean="0"/>
              <a:t>U</a:t>
            </a:r>
            <a:r>
              <a:rPr lang="zh-CN" altLang="en-US" dirty="0" smtClean="0"/>
              <a:t>：界定是否存在最优解</a:t>
            </a:r>
            <a:endParaRPr lang="zh-CN" altLang="en-US" dirty="0"/>
          </a:p>
          <a:p>
            <a:pPr marL="0" indent="0">
              <a:spcBef>
                <a:spcPts val="600"/>
              </a:spcBef>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63</a:t>
            </a:fld>
            <a:endParaRPr lang="en-US" altLang="zh-CN"/>
          </a:p>
        </p:txBody>
      </p:sp>
    </p:spTree>
    <p:extLst>
      <p:ext uri="{BB962C8B-B14F-4D97-AF65-F5344CB8AC3E}">
        <p14:creationId xmlns:p14="http://schemas.microsoft.com/office/powerpoint/2010/main" val="306038535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392" y="955750"/>
            <a:ext cx="10515600" cy="5400600"/>
          </a:xfrm>
        </p:spPr>
        <p:txBody>
          <a:bodyPr/>
          <a:lstStyle/>
          <a:p>
            <a:pPr>
              <a:spcBef>
                <a:spcPts val="600"/>
              </a:spcBef>
            </a:pPr>
            <a:r>
              <a:rPr lang="en-US" altLang="zh-CN" sz="2400" dirty="0"/>
              <a:t>8.1 </a:t>
            </a:r>
            <a:r>
              <a:rPr lang="zh-CN" altLang="en-US" sz="2400" dirty="0" smtClean="0"/>
              <a:t>一般方法</a:t>
            </a:r>
            <a:endParaRPr lang="en-US" altLang="zh-CN" sz="2400" dirty="0" smtClean="0"/>
          </a:p>
          <a:p>
            <a:pPr lvl="1">
              <a:spcBef>
                <a:spcPts val="600"/>
              </a:spcBef>
            </a:pPr>
            <a:r>
              <a:rPr lang="zh-CN" altLang="en-US" dirty="0" smtClean="0"/>
              <a:t>掌握分支限界法适用</a:t>
            </a:r>
            <a:r>
              <a:rPr lang="zh-CN" altLang="en-US" dirty="0"/>
              <a:t>的问题</a:t>
            </a:r>
            <a:r>
              <a:rPr lang="zh-CN" altLang="en-US" dirty="0" smtClean="0"/>
              <a:t>特点，掌握分支</a:t>
            </a:r>
            <a:r>
              <a:rPr lang="zh-CN" altLang="en-US" dirty="0"/>
              <a:t>限界</a:t>
            </a:r>
            <a:r>
              <a:rPr lang="zh-CN" altLang="en-US" dirty="0" smtClean="0"/>
              <a:t>法求解问题的设计思想和一般方法，掌握</a:t>
            </a:r>
            <a:r>
              <a:rPr lang="zh-CN" altLang="en-US" dirty="0"/>
              <a:t>分支</a:t>
            </a:r>
            <a:r>
              <a:rPr lang="zh-CN" altLang="en-US" dirty="0" smtClean="0"/>
              <a:t>限界</a:t>
            </a:r>
            <a:r>
              <a:rPr lang="zh-CN" altLang="en-US" dirty="0"/>
              <a:t>法的不同检索</a:t>
            </a:r>
            <a:r>
              <a:rPr lang="zh-CN" altLang="en-US" dirty="0" smtClean="0"/>
              <a:t>方式的差异性</a:t>
            </a:r>
            <a:endParaRPr lang="en-US" altLang="zh-CN" dirty="0"/>
          </a:p>
          <a:p>
            <a:pPr>
              <a:spcBef>
                <a:spcPts val="600"/>
              </a:spcBef>
            </a:pPr>
            <a:r>
              <a:rPr lang="en-US" altLang="zh-CN" sz="2400" dirty="0"/>
              <a:t>8.2 LC-</a:t>
            </a:r>
            <a:r>
              <a:rPr lang="zh-CN" altLang="en-US" sz="2400" dirty="0" smtClean="0"/>
              <a:t>检索</a:t>
            </a:r>
            <a:endParaRPr lang="en-US" altLang="zh-CN" sz="2400" dirty="0" smtClean="0"/>
          </a:p>
          <a:p>
            <a:pPr>
              <a:spcBef>
                <a:spcPts val="600"/>
              </a:spcBef>
            </a:pPr>
            <a:r>
              <a:rPr lang="en-US" altLang="zh-CN" sz="2400" dirty="0" smtClean="0"/>
              <a:t>8.3 </a:t>
            </a:r>
            <a:r>
              <a:rPr lang="en-US" altLang="zh-CN" sz="2400" dirty="0"/>
              <a:t>15-</a:t>
            </a:r>
            <a:r>
              <a:rPr lang="zh-CN" altLang="en-US" sz="2400" dirty="0"/>
              <a:t>谜</a:t>
            </a:r>
            <a:r>
              <a:rPr lang="zh-CN" altLang="en-US" sz="2400" dirty="0" smtClean="0"/>
              <a:t>问题</a:t>
            </a:r>
            <a:endParaRPr lang="en-US" altLang="zh-CN" sz="2400" dirty="0" smtClean="0"/>
          </a:p>
          <a:p>
            <a:pPr lvl="1">
              <a:spcBef>
                <a:spcPts val="600"/>
              </a:spcBef>
            </a:pPr>
            <a:r>
              <a:rPr lang="zh-CN" altLang="en-US" dirty="0"/>
              <a:t>掌握</a:t>
            </a:r>
            <a:r>
              <a:rPr lang="zh-CN" altLang="zh-CN" dirty="0"/>
              <a:t>结点成本函数</a:t>
            </a:r>
            <a:r>
              <a:rPr lang="en-US" altLang="zh-CN" dirty="0" smtClean="0"/>
              <a:t>c</a:t>
            </a:r>
            <a:r>
              <a:rPr lang="zh-CN" altLang="en-US" dirty="0" smtClean="0"/>
              <a:t>定义</a:t>
            </a:r>
            <a:r>
              <a:rPr lang="zh-CN" altLang="zh-CN" dirty="0" smtClean="0"/>
              <a:t>、</a:t>
            </a:r>
            <a:r>
              <a:rPr lang="zh-CN" altLang="zh-CN" dirty="0"/>
              <a:t>成本估计函数</a:t>
            </a:r>
            <a:r>
              <a:rPr lang="en-US" altLang="zh-CN" dirty="0" smtClean="0"/>
              <a:t>ĉ</a:t>
            </a:r>
            <a:r>
              <a:rPr lang="zh-CN" altLang="en-US" dirty="0" smtClean="0"/>
              <a:t>定义和</a:t>
            </a:r>
            <a:r>
              <a:rPr lang="en-US" altLang="zh-CN" dirty="0" smtClean="0"/>
              <a:t>LC-</a:t>
            </a:r>
            <a:r>
              <a:rPr lang="zh-CN" altLang="zh-CN" dirty="0"/>
              <a:t>检索</a:t>
            </a:r>
            <a:r>
              <a:rPr lang="zh-CN" altLang="zh-CN" dirty="0" smtClean="0"/>
              <a:t>定义</a:t>
            </a:r>
            <a:endParaRPr lang="en-US" altLang="zh-CN" dirty="0"/>
          </a:p>
          <a:p>
            <a:pPr lvl="1">
              <a:spcBef>
                <a:spcPts val="600"/>
              </a:spcBef>
            </a:pPr>
            <a:r>
              <a:rPr lang="zh-CN" altLang="en-US" dirty="0" smtClean="0"/>
              <a:t>以</a:t>
            </a:r>
            <a:r>
              <a:rPr lang="en-US" altLang="zh-CN" dirty="0" smtClean="0"/>
              <a:t>15-</a:t>
            </a:r>
            <a:r>
              <a:rPr lang="zh-CN" altLang="en-US" dirty="0" smtClean="0"/>
              <a:t>谜为例理解</a:t>
            </a:r>
            <a:r>
              <a:rPr lang="en-US" altLang="zh-CN" dirty="0" smtClean="0"/>
              <a:t>LC-</a:t>
            </a:r>
            <a:r>
              <a:rPr lang="zh-CN" altLang="en-US" dirty="0" smtClean="0"/>
              <a:t>检索的优势，掌握</a:t>
            </a:r>
            <a:r>
              <a:rPr lang="en-US" altLang="zh-CN" dirty="0" smtClean="0"/>
              <a:t>15-</a:t>
            </a:r>
            <a:r>
              <a:rPr lang="zh-CN" altLang="en-US" dirty="0" smtClean="0"/>
              <a:t>谜问题判定定理和</a:t>
            </a:r>
            <a:r>
              <a:rPr lang="en-US" altLang="zh-CN" dirty="0" smtClean="0"/>
              <a:t>ĉ</a:t>
            </a:r>
            <a:r>
              <a:rPr lang="zh-CN" altLang="en-US" dirty="0" smtClean="0"/>
              <a:t>设计</a:t>
            </a:r>
            <a:endParaRPr lang="en-US" altLang="zh-CN" dirty="0" smtClean="0"/>
          </a:p>
          <a:p>
            <a:pPr>
              <a:spcBef>
                <a:spcPts val="600"/>
              </a:spcBef>
            </a:pPr>
            <a:r>
              <a:rPr lang="en-US" altLang="zh-CN" sz="2400" dirty="0"/>
              <a:t>8.4 </a:t>
            </a:r>
            <a:r>
              <a:rPr lang="zh-CN" altLang="en-US" sz="2400" dirty="0"/>
              <a:t>求最小成本的分支限界</a:t>
            </a:r>
            <a:r>
              <a:rPr lang="zh-CN" altLang="en-US" sz="2400" dirty="0" smtClean="0"/>
              <a:t>法</a:t>
            </a:r>
            <a:endParaRPr lang="en-US" altLang="zh-CN" sz="2400" dirty="0" smtClean="0"/>
          </a:p>
          <a:p>
            <a:pPr lvl="1">
              <a:spcBef>
                <a:spcPts val="600"/>
              </a:spcBef>
            </a:pPr>
            <a:r>
              <a:rPr lang="zh-CN" altLang="en-US" dirty="0"/>
              <a:t>掌握基于</a:t>
            </a:r>
            <a:r>
              <a:rPr lang="en-US" altLang="zh-CN" dirty="0"/>
              <a:t>ĉ(X)</a:t>
            </a:r>
            <a:r>
              <a:rPr lang="zh-CN" altLang="en-US" dirty="0"/>
              <a:t>和</a:t>
            </a:r>
            <a:r>
              <a:rPr lang="en-US" altLang="zh-CN" dirty="0"/>
              <a:t>U</a:t>
            </a:r>
            <a:r>
              <a:rPr lang="zh-CN" altLang="en-US" dirty="0"/>
              <a:t>优化算法的一般</a:t>
            </a:r>
            <a:r>
              <a:rPr lang="zh-CN" altLang="en-US" dirty="0" smtClean="0"/>
              <a:t>思想，</a:t>
            </a:r>
            <a:r>
              <a:rPr lang="zh-CN" altLang="zh-CN" dirty="0" smtClean="0"/>
              <a:t>掌握</a:t>
            </a:r>
            <a:r>
              <a:rPr lang="zh-CN" altLang="zh-CN" dirty="0"/>
              <a:t>分支限界法</a:t>
            </a:r>
            <a:r>
              <a:rPr lang="zh-CN" altLang="zh-CN" dirty="0" smtClean="0"/>
              <a:t>求最优解</a:t>
            </a:r>
            <a:r>
              <a:rPr lang="zh-CN" altLang="en-US" dirty="0"/>
              <a:t>问题</a:t>
            </a:r>
            <a:r>
              <a:rPr lang="zh-CN" altLang="zh-CN" dirty="0" smtClean="0"/>
              <a:t>的</a:t>
            </a:r>
            <a:r>
              <a:rPr lang="zh-CN" altLang="zh-CN" dirty="0"/>
              <a:t>一般</a:t>
            </a:r>
            <a:r>
              <a:rPr lang="zh-CN" altLang="zh-CN" dirty="0" smtClean="0"/>
              <a:t>算法</a:t>
            </a:r>
            <a:r>
              <a:rPr lang="en-US" altLang="zh-CN" dirty="0" smtClean="0"/>
              <a:t>FIFOBB</a:t>
            </a:r>
            <a:r>
              <a:rPr lang="zh-CN" altLang="en-US" dirty="0" smtClean="0"/>
              <a:t>和</a:t>
            </a:r>
            <a:r>
              <a:rPr lang="en-US" altLang="zh-CN" dirty="0" smtClean="0"/>
              <a:t>LCBB</a:t>
            </a:r>
          </a:p>
          <a:p>
            <a:pPr lvl="1">
              <a:spcBef>
                <a:spcPts val="0"/>
              </a:spcBef>
            </a:pPr>
            <a:endParaRPr lang="en-US" altLang="zh-CN"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64</a:t>
            </a:fld>
            <a:endParaRPr lang="en-US" altLang="zh-CN"/>
          </a:p>
        </p:txBody>
      </p:sp>
    </p:spTree>
    <p:extLst>
      <p:ext uri="{BB962C8B-B14F-4D97-AF65-F5344CB8AC3E}">
        <p14:creationId xmlns:p14="http://schemas.microsoft.com/office/powerpoint/2010/main" val="42009971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28800"/>
            <a:ext cx="10515600" cy="3775274"/>
          </a:xfrm>
        </p:spPr>
        <p:txBody>
          <a:bodyPr/>
          <a:lstStyle/>
          <a:p>
            <a:pPr>
              <a:spcBef>
                <a:spcPts val="0"/>
              </a:spcBef>
            </a:pPr>
            <a:r>
              <a:rPr lang="en-US" altLang="zh-CN" sz="2400" dirty="0"/>
              <a:t>8.5 </a:t>
            </a:r>
            <a:r>
              <a:rPr lang="zh-CN" altLang="en-US" sz="2400" dirty="0" smtClean="0"/>
              <a:t>带有期限</a:t>
            </a:r>
            <a:r>
              <a:rPr lang="zh-CN" altLang="en-US" sz="2400" dirty="0"/>
              <a:t>的</a:t>
            </a:r>
            <a:r>
              <a:rPr lang="zh-CN" altLang="en-US" sz="2400" dirty="0" smtClean="0"/>
              <a:t>作业调度问题</a:t>
            </a:r>
            <a:endParaRPr lang="en-US" altLang="zh-CN" sz="2400" dirty="0"/>
          </a:p>
          <a:p>
            <a:pPr>
              <a:spcBef>
                <a:spcPts val="0"/>
              </a:spcBef>
            </a:pPr>
            <a:r>
              <a:rPr lang="en-US" altLang="zh-CN" sz="2400" dirty="0"/>
              <a:t>8.6 0/1</a:t>
            </a:r>
            <a:r>
              <a:rPr lang="zh-CN" altLang="en-US" sz="2400" dirty="0"/>
              <a:t>背包问题</a:t>
            </a:r>
            <a:endParaRPr lang="en-US" altLang="zh-CN" sz="2400" dirty="0"/>
          </a:p>
          <a:p>
            <a:pPr lvl="1">
              <a:spcBef>
                <a:spcPts val="600"/>
              </a:spcBef>
            </a:pPr>
            <a:r>
              <a:rPr lang="zh-CN" altLang="en-US" dirty="0" smtClean="0"/>
              <a:t>掌握</a:t>
            </a:r>
            <a:r>
              <a:rPr lang="zh-CN" altLang="en-US" dirty="0"/>
              <a:t>经典</a:t>
            </a:r>
            <a:r>
              <a:rPr lang="zh-CN" altLang="en-US" dirty="0" smtClean="0"/>
              <a:t>问题的</a:t>
            </a:r>
            <a:r>
              <a:rPr kumimoji="1" lang="zh-CN" altLang="en-US" dirty="0" smtClean="0"/>
              <a:t>解空间构造方法、约束函数</a:t>
            </a:r>
            <a:r>
              <a:rPr kumimoji="1" lang="en-US" altLang="zh-CN" dirty="0" smtClean="0"/>
              <a:t>B</a:t>
            </a:r>
            <a:r>
              <a:rPr kumimoji="1" lang="zh-CN" altLang="en-US" dirty="0" smtClean="0"/>
              <a:t>的设计思想，</a:t>
            </a:r>
            <a:r>
              <a:rPr lang="zh-CN" altLang="en-US" dirty="0" smtClean="0"/>
              <a:t>掌握</a:t>
            </a:r>
            <a:r>
              <a:rPr lang="en-US" altLang="zh-CN" dirty="0" smtClean="0"/>
              <a:t>ĉ(X</a:t>
            </a:r>
            <a:r>
              <a:rPr lang="en-US" altLang="zh-CN" dirty="0"/>
              <a:t>)</a:t>
            </a:r>
            <a:r>
              <a:rPr lang="zh-CN" altLang="en-US" dirty="0"/>
              <a:t>和</a:t>
            </a:r>
            <a:r>
              <a:rPr lang="en-US" altLang="zh-CN" dirty="0" smtClean="0"/>
              <a:t>U</a:t>
            </a:r>
            <a:r>
              <a:rPr lang="zh-CN" altLang="en-US" dirty="0" smtClean="0"/>
              <a:t>的设计方法，掌握求最优解问题的分支限界算法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65</a:t>
            </a:fld>
            <a:endParaRPr lang="en-US" altLang="zh-CN"/>
          </a:p>
        </p:txBody>
      </p:sp>
      <p:sp>
        <p:nvSpPr>
          <p:cNvPr id="5" name="矩形 4"/>
          <p:cNvSpPr/>
          <p:nvPr/>
        </p:nvSpPr>
        <p:spPr>
          <a:xfrm>
            <a:off x="768624" y="4653136"/>
            <a:ext cx="10585176" cy="461665"/>
          </a:xfrm>
          <a:prstGeom prst="rect">
            <a:avLst/>
          </a:prstGeom>
        </p:spPr>
        <p:txBody>
          <a:bodyPr wrap="square">
            <a:spAutoFit/>
          </a:bodyPr>
          <a:lstStyle/>
          <a:p>
            <a:r>
              <a:rPr lang="zh-CN" altLang="zh-CN" sz="2400" dirty="0">
                <a:solidFill>
                  <a:srgbClr val="FF0000"/>
                </a:solidFill>
                <a:latin typeface="幼圆" panose="02010509060101010101" pitchFamily="49" charset="-122"/>
                <a:ea typeface="幼圆" panose="02010509060101010101" pitchFamily="49" charset="-122"/>
              </a:rPr>
              <a:t>能够识别出</a:t>
            </a:r>
            <a:r>
              <a:rPr lang="zh-CN" altLang="zh-CN" sz="2400" dirty="0" smtClean="0">
                <a:solidFill>
                  <a:srgbClr val="FF0000"/>
                </a:solidFill>
                <a:latin typeface="幼圆" panose="02010509060101010101" pitchFamily="49" charset="-122"/>
                <a:ea typeface="幼圆" panose="02010509060101010101" pitchFamily="49" charset="-122"/>
              </a:rPr>
              <a:t>适合</a:t>
            </a:r>
            <a:r>
              <a:rPr lang="zh-CN" altLang="en-US" sz="2400" dirty="0" smtClean="0">
                <a:solidFill>
                  <a:srgbClr val="FF0000"/>
                </a:solidFill>
                <a:latin typeface="幼圆" panose="02010509060101010101" pitchFamily="49" charset="-122"/>
                <a:ea typeface="幼圆" panose="02010509060101010101" pitchFamily="49" charset="-122"/>
              </a:rPr>
              <a:t>分支限界法</a:t>
            </a:r>
            <a:r>
              <a:rPr lang="zh-CN" altLang="zh-CN" sz="2400" dirty="0" smtClean="0">
                <a:solidFill>
                  <a:srgbClr val="FF0000"/>
                </a:solidFill>
                <a:latin typeface="幼圆" panose="02010509060101010101" pitchFamily="49" charset="-122"/>
                <a:ea typeface="幼圆" panose="02010509060101010101" pitchFamily="49" charset="-122"/>
              </a:rPr>
              <a:t>的</a:t>
            </a:r>
            <a:r>
              <a:rPr lang="zh-CN" altLang="zh-CN" sz="2400" dirty="0">
                <a:solidFill>
                  <a:srgbClr val="FF0000"/>
                </a:solidFill>
                <a:latin typeface="幼圆" panose="02010509060101010101" pitchFamily="49" charset="-122"/>
                <a:ea typeface="幼圆" panose="02010509060101010101" pitchFamily="49" charset="-122"/>
              </a:rPr>
              <a:t>可计算性问题、独立设计算法和分析算法复杂度。</a:t>
            </a:r>
            <a:endParaRPr lang="zh-CN" altLang="en-US"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8035699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本 章 结 束</a:t>
            </a:r>
          </a:p>
        </p:txBody>
      </p:sp>
      <p:sp>
        <p:nvSpPr>
          <p:cNvPr id="3" name="灯片编号占位符 2"/>
          <p:cNvSpPr>
            <a:spLocks noGrp="1"/>
          </p:cNvSpPr>
          <p:nvPr>
            <p:ph type="sldNum" sz="quarter" idx="11"/>
          </p:nvPr>
        </p:nvSpPr>
        <p:spPr/>
        <p:txBody>
          <a:bodyPr/>
          <a:lstStyle/>
          <a:p>
            <a:pPr>
              <a:defRPr/>
            </a:pPr>
            <a:fld id="{C2224BEA-3C3F-4596-8550-1ADD053AC372}" type="slidenum">
              <a:rPr lang="en-US" altLang="zh-CN" smtClean="0"/>
              <a:pPr>
                <a:defRPr/>
              </a:pPr>
              <a:t>66</a:t>
            </a:fld>
            <a:endParaRPr lang="en-US" altLang="zh-CN"/>
          </a:p>
        </p:txBody>
      </p:sp>
    </p:spTree>
    <p:extLst>
      <p:ext uri="{BB962C8B-B14F-4D97-AF65-F5344CB8AC3E}">
        <p14:creationId xmlns:p14="http://schemas.microsoft.com/office/powerpoint/2010/main" val="707189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260648"/>
            <a:ext cx="10515600" cy="1325563"/>
          </a:xfrm>
        </p:spPr>
        <p:txBody>
          <a:bodyPr/>
          <a:lstStyle/>
          <a:p>
            <a:r>
              <a:rPr lang="zh-CN" altLang="en-US" dirty="0" smtClean="0"/>
              <a:t>分支限界</a:t>
            </a:r>
            <a:r>
              <a:rPr lang="zh-CN" altLang="en-US" dirty="0"/>
              <a:t>法的不同检索方式</a:t>
            </a:r>
          </a:p>
        </p:txBody>
      </p:sp>
      <p:sp>
        <p:nvSpPr>
          <p:cNvPr id="3" name="内容占位符 2"/>
          <p:cNvSpPr>
            <a:spLocks noGrp="1"/>
          </p:cNvSpPr>
          <p:nvPr>
            <p:ph idx="1"/>
          </p:nvPr>
        </p:nvSpPr>
        <p:spPr>
          <a:xfrm>
            <a:off x="479376" y="1484784"/>
            <a:ext cx="11424592" cy="4799558"/>
          </a:xfrm>
        </p:spPr>
        <p:txBody>
          <a:bodyPr>
            <a:normAutofit/>
          </a:bodyPr>
          <a:lstStyle/>
          <a:p>
            <a:pPr>
              <a:lnSpc>
                <a:spcPct val="100000"/>
              </a:lnSpc>
            </a:pPr>
            <a:r>
              <a:rPr lang="zh-CN" altLang="en-US" sz="2400" dirty="0"/>
              <a:t>根据活结</a:t>
            </a:r>
            <a:r>
              <a:rPr lang="zh-CN" altLang="en-US" sz="2400" dirty="0" smtClean="0"/>
              <a:t>点检索次序，</a:t>
            </a:r>
            <a:r>
              <a:rPr lang="zh-CN" altLang="en-US" sz="2400" dirty="0"/>
              <a:t>分支</a:t>
            </a:r>
            <a:r>
              <a:rPr lang="zh-CN" altLang="en-US" sz="2400" dirty="0" smtClean="0"/>
              <a:t>限界</a:t>
            </a:r>
            <a:r>
              <a:rPr lang="zh-CN" altLang="en-US" sz="2400" dirty="0"/>
              <a:t>策略可以分为：</a:t>
            </a:r>
          </a:p>
          <a:p>
            <a:pPr lvl="1">
              <a:lnSpc>
                <a:spcPct val="100000"/>
              </a:lnSpc>
            </a:pPr>
            <a:r>
              <a:rPr kumimoji="1" lang="zh-CN" altLang="en-US" dirty="0" smtClean="0"/>
              <a:t>顺序队列式</a:t>
            </a:r>
            <a:endParaRPr kumimoji="1" lang="en-US" altLang="zh-CN" dirty="0" smtClean="0"/>
          </a:p>
          <a:p>
            <a:pPr lvl="2">
              <a:lnSpc>
                <a:spcPct val="100000"/>
              </a:lnSpc>
            </a:pPr>
            <a:r>
              <a:rPr kumimoji="1" lang="zh-CN" altLang="en-US" dirty="0" smtClean="0"/>
              <a:t>活结点依赖进入活结点表的顺序从活结点表中被选出</a:t>
            </a:r>
            <a:endParaRPr kumimoji="1" lang="en-US" altLang="zh-CN" dirty="0" smtClean="0"/>
          </a:p>
          <a:p>
            <a:pPr lvl="2">
              <a:lnSpc>
                <a:spcPct val="100000"/>
              </a:lnSpc>
            </a:pPr>
            <a:r>
              <a:rPr kumimoji="1" lang="zh-CN" altLang="en-US" dirty="0" smtClean="0"/>
              <a:t>常见先进先出方式</a:t>
            </a:r>
            <a:r>
              <a:rPr kumimoji="1" lang="en-US" altLang="zh-CN" dirty="0" smtClean="0"/>
              <a:t>(FIFO)</a:t>
            </a:r>
            <a:r>
              <a:rPr kumimoji="1" lang="zh-CN" altLang="en-US" dirty="0" smtClean="0"/>
              <a:t>，活结点表采用</a:t>
            </a:r>
            <a:r>
              <a:rPr kumimoji="1" lang="zh-CN" altLang="en-US" dirty="0" smtClean="0">
                <a:solidFill>
                  <a:srgbClr val="FF0000"/>
                </a:solidFill>
              </a:rPr>
              <a:t>队列</a:t>
            </a:r>
            <a:r>
              <a:rPr kumimoji="1" lang="zh-CN" altLang="en-US" dirty="0" smtClean="0"/>
              <a:t>实现。</a:t>
            </a:r>
            <a:endParaRPr kumimoji="1" lang="zh-CN" altLang="en-US" dirty="0"/>
          </a:p>
          <a:p>
            <a:pPr lvl="1">
              <a:lnSpc>
                <a:spcPct val="100000"/>
              </a:lnSpc>
            </a:pPr>
            <a:r>
              <a:rPr kumimoji="1" lang="zh-CN" altLang="en-US" dirty="0" smtClean="0"/>
              <a:t>优先队列式</a:t>
            </a:r>
            <a:endParaRPr kumimoji="1" lang="en-US" altLang="zh-CN" dirty="0" smtClean="0"/>
          </a:p>
          <a:p>
            <a:pPr lvl="2">
              <a:lnSpc>
                <a:spcPct val="100000"/>
              </a:lnSpc>
            </a:pPr>
            <a:r>
              <a:rPr kumimoji="1" lang="zh-CN" altLang="en-US" dirty="0" smtClean="0"/>
              <a:t>活结点依赖成本估计函数</a:t>
            </a:r>
            <a:r>
              <a:rPr lang="en-US" altLang="zh-CN" dirty="0"/>
              <a:t>ĉ</a:t>
            </a:r>
            <a:r>
              <a:rPr lang="zh-CN" altLang="en-US" dirty="0" smtClean="0">
                <a:latin typeface="Times New Roman" panose="02020603050405020304" pitchFamily="18" charset="0"/>
                <a:cs typeface="Times New Roman" panose="02020603050405020304" pitchFamily="18" charset="0"/>
              </a:rPr>
              <a:t>，</a:t>
            </a:r>
            <a:r>
              <a:rPr lang="en-US" altLang="zh-CN" dirty="0"/>
              <a:t>ĉ</a:t>
            </a:r>
            <a:r>
              <a:rPr kumimoji="1" lang="zh-CN" altLang="en-US" dirty="0" smtClean="0"/>
              <a:t>最小</a:t>
            </a:r>
            <a:r>
              <a:rPr kumimoji="1" lang="en-US" altLang="zh-CN" dirty="0" smtClean="0"/>
              <a:t>/</a:t>
            </a:r>
            <a:r>
              <a:rPr kumimoji="1" lang="zh-CN" altLang="en-US" dirty="0" smtClean="0"/>
              <a:t>最大的</a:t>
            </a:r>
            <a:r>
              <a:rPr kumimoji="1" lang="zh-CN" altLang="en-US" dirty="0"/>
              <a:t>活结</a:t>
            </a:r>
            <a:r>
              <a:rPr kumimoji="1" lang="zh-CN" altLang="en-US" dirty="0" smtClean="0"/>
              <a:t>点优先</a:t>
            </a:r>
            <a:r>
              <a:rPr lang="zh-CN" altLang="en-US" dirty="0">
                <a:latin typeface="Times New Roman" panose="02020603050405020304" pitchFamily="18" charset="0"/>
                <a:cs typeface="Times New Roman" panose="02020603050405020304" pitchFamily="18" charset="0"/>
              </a:rPr>
              <a:t>从</a:t>
            </a:r>
            <a:r>
              <a:rPr kumimoji="1" lang="zh-CN" altLang="en-US" dirty="0"/>
              <a:t>活结点表中被</a:t>
            </a:r>
            <a:r>
              <a:rPr kumimoji="1" lang="zh-CN" altLang="en-US" dirty="0" smtClean="0"/>
              <a:t>选出。</a:t>
            </a:r>
            <a:endParaRPr kumimoji="1" lang="en-US" altLang="zh-CN" dirty="0" smtClean="0"/>
          </a:p>
          <a:p>
            <a:pPr lvl="2">
              <a:lnSpc>
                <a:spcPct val="100000"/>
              </a:lnSpc>
            </a:pPr>
            <a:r>
              <a:rPr kumimoji="1" lang="zh-CN" altLang="en-US" dirty="0" smtClean="0"/>
              <a:t>活结点表采用</a:t>
            </a:r>
            <a:r>
              <a:rPr kumimoji="1" lang="zh-CN" altLang="en-US" dirty="0" smtClean="0">
                <a:solidFill>
                  <a:srgbClr val="FF0000"/>
                </a:solidFill>
              </a:rPr>
              <a:t>极小堆</a:t>
            </a:r>
            <a:r>
              <a:rPr kumimoji="1" lang="en-US" altLang="zh-CN" dirty="0" smtClean="0">
                <a:solidFill>
                  <a:srgbClr val="FF0000"/>
                </a:solidFill>
              </a:rPr>
              <a:t>/</a:t>
            </a:r>
            <a:r>
              <a:rPr kumimoji="1" lang="zh-CN" altLang="en-US" dirty="0" smtClean="0">
                <a:solidFill>
                  <a:srgbClr val="FF0000"/>
                </a:solidFill>
              </a:rPr>
              <a:t>极大堆</a:t>
            </a:r>
            <a:r>
              <a:rPr kumimoji="1" lang="zh-CN" altLang="en-US" dirty="0"/>
              <a:t>实现。</a:t>
            </a:r>
            <a:endParaRPr kumimoji="1" lang="en-US" altLang="zh-CN" dirty="0" smtClean="0"/>
          </a:p>
          <a:p>
            <a:pPr>
              <a:lnSpc>
                <a:spcPct val="100000"/>
              </a:lnSpc>
            </a:pPr>
            <a:r>
              <a:rPr lang="zh-CN" altLang="en-US" sz="2400" dirty="0" smtClean="0"/>
              <a:t>若</a:t>
            </a:r>
            <a:r>
              <a:rPr lang="en-US" altLang="zh-CN" sz="2400" dirty="0" smtClean="0"/>
              <a:t>LEAST</a:t>
            </a:r>
            <a:r>
              <a:rPr lang="zh-CN" altLang="en-US" sz="2400" dirty="0" smtClean="0"/>
              <a:t>遵循：</a:t>
            </a:r>
            <a:endParaRPr lang="en-US" altLang="zh-CN" sz="2400" dirty="0" smtClean="0"/>
          </a:p>
          <a:p>
            <a:pPr lvl="1">
              <a:lnSpc>
                <a:spcPct val="100000"/>
              </a:lnSpc>
            </a:pPr>
            <a:r>
              <a:rPr kumimoji="1" lang="en-US" altLang="zh-CN" dirty="0" smtClean="0"/>
              <a:t>FIFO-</a:t>
            </a:r>
            <a:r>
              <a:rPr kumimoji="1" lang="zh-CN" altLang="en-US" dirty="0" smtClean="0"/>
              <a:t>顺序队列式：算法即为</a:t>
            </a:r>
            <a:r>
              <a:rPr kumimoji="1" lang="en-US" altLang="zh-CN" dirty="0" smtClean="0">
                <a:solidFill>
                  <a:srgbClr val="FF0000"/>
                </a:solidFill>
              </a:rPr>
              <a:t>FIFO-</a:t>
            </a:r>
            <a:r>
              <a:rPr kumimoji="1" lang="zh-CN" altLang="en-US" dirty="0" smtClean="0">
                <a:solidFill>
                  <a:srgbClr val="FF0000"/>
                </a:solidFill>
              </a:rPr>
              <a:t>检索</a:t>
            </a:r>
            <a:endParaRPr kumimoji="1" lang="en-US" altLang="zh-CN" dirty="0" smtClean="0"/>
          </a:p>
          <a:p>
            <a:pPr lvl="1">
              <a:lnSpc>
                <a:spcPct val="100000"/>
              </a:lnSpc>
            </a:pPr>
            <a:r>
              <a:rPr kumimoji="1" lang="zh-CN" altLang="en-US" dirty="0" smtClean="0"/>
              <a:t>极小堆优先队列式：算法即为</a:t>
            </a:r>
            <a:r>
              <a:rPr kumimoji="1" lang="en-US" altLang="zh-CN" dirty="0" smtClean="0">
                <a:solidFill>
                  <a:srgbClr val="FF0000"/>
                </a:solidFill>
              </a:rPr>
              <a:t>LC-</a:t>
            </a:r>
            <a:r>
              <a:rPr kumimoji="1" lang="zh-CN" altLang="en-US" dirty="0">
                <a:solidFill>
                  <a:srgbClr val="FF0000"/>
                </a:solidFill>
              </a:rPr>
              <a:t>检索</a:t>
            </a:r>
            <a:endParaRPr kumimoji="1" lang="zh-CN" altLang="en-US" dirty="0" smtClean="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a:p>
        </p:txBody>
      </p:sp>
      <p:sp>
        <p:nvSpPr>
          <p:cNvPr id="8" name="AutoShape 4"/>
          <p:cNvSpPr>
            <a:spLocks noChangeArrowheads="1"/>
          </p:cNvSpPr>
          <p:nvPr/>
        </p:nvSpPr>
        <p:spPr bwMode="auto">
          <a:xfrm>
            <a:off x="8604521" y="3068960"/>
            <a:ext cx="2198191" cy="481421"/>
          </a:xfrm>
          <a:prstGeom prst="wedgeRoundRectCallout">
            <a:avLst>
              <a:gd name="adj1" fmla="val -49447"/>
              <a:gd name="adj2" fmla="val -65379"/>
              <a:gd name="adj3" fmla="val 16667"/>
            </a:avLst>
          </a:prstGeom>
          <a:noFill/>
          <a:ln w="19050">
            <a:solidFill>
              <a:schemeClr val="accent1">
                <a:lumMod val="75000"/>
              </a:schemeClr>
            </a:solidFill>
            <a:miter lim="800000"/>
            <a:headEnd/>
            <a:tailEnd/>
          </a:ln>
          <a:effectLst/>
        </p:spPr>
        <p:txBody>
          <a:bodyPr/>
          <a:lstStyle/>
          <a:p>
            <a:pPr algn="ctr">
              <a:spcBef>
                <a:spcPct val="0"/>
              </a:spcBef>
            </a:pPr>
            <a:r>
              <a:rPr lang="zh-CN" altLang="en-US" sz="2000" dirty="0">
                <a:latin typeface="Arial" panose="020B0604020202020204" pitchFamily="34" charset="0"/>
                <a:ea typeface="幼圆" panose="02010509060101010101" pitchFamily="49" charset="-122"/>
                <a:cs typeface="Arial" panose="020B0604020202020204" pitchFamily="34" charset="0"/>
              </a:rPr>
              <a:t>类似于</a:t>
            </a:r>
            <a:r>
              <a:rPr lang="en-US" altLang="zh-CN" sz="2000" dirty="0" smtClean="0">
                <a:latin typeface="Arial" panose="020B0604020202020204" pitchFamily="34" charset="0"/>
                <a:ea typeface="幼圆" panose="02010509060101010101" pitchFamily="49" charset="-122"/>
                <a:cs typeface="Arial" panose="020B0604020202020204" pitchFamily="34" charset="0"/>
              </a:rPr>
              <a:t>BSF-</a:t>
            </a:r>
            <a:r>
              <a:rPr lang="zh-CN" altLang="en-US" sz="2000" dirty="0" smtClean="0">
                <a:latin typeface="Arial" panose="020B0604020202020204" pitchFamily="34" charset="0"/>
                <a:ea typeface="幼圆" panose="02010509060101010101" pitchFamily="49" charset="-122"/>
                <a:cs typeface="Arial" panose="020B0604020202020204" pitchFamily="34" charset="0"/>
              </a:rPr>
              <a:t>检索</a:t>
            </a:r>
            <a:endParaRPr lang="en-US" altLang="zh-CN" sz="20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17847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Rectangle 176"/>
          <p:cNvSpPr>
            <a:spLocks noChangeArrowheads="1"/>
          </p:cNvSpPr>
          <p:nvPr/>
        </p:nvSpPr>
        <p:spPr bwMode="auto">
          <a:xfrm>
            <a:off x="10765085" y="5134821"/>
            <a:ext cx="371475" cy="430134"/>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54</a:t>
            </a:r>
            <a:endParaRPr lang="en-US" altLang="zh-CN" sz="2000" b="0" dirty="0">
              <a:cs typeface="Arial" panose="020B0604020202020204" pitchFamily="34" charset="0"/>
            </a:endParaRPr>
          </a:p>
        </p:txBody>
      </p:sp>
      <p:sp>
        <p:nvSpPr>
          <p:cNvPr id="203" name="Rectangle 176"/>
          <p:cNvSpPr>
            <a:spLocks noChangeArrowheads="1"/>
          </p:cNvSpPr>
          <p:nvPr/>
        </p:nvSpPr>
        <p:spPr bwMode="auto">
          <a:xfrm>
            <a:off x="10397045" y="5131807"/>
            <a:ext cx="371475" cy="430134"/>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38</a:t>
            </a:r>
            <a:endParaRPr lang="en-US" altLang="zh-CN" sz="2000" b="0" dirty="0">
              <a:cs typeface="Arial" panose="020B0604020202020204" pitchFamily="34" charset="0"/>
            </a:endParaRPr>
          </a:p>
        </p:txBody>
      </p:sp>
      <p:sp>
        <p:nvSpPr>
          <p:cNvPr id="193" name="Rectangle 176"/>
          <p:cNvSpPr>
            <a:spLocks noChangeArrowheads="1"/>
          </p:cNvSpPr>
          <p:nvPr/>
        </p:nvSpPr>
        <p:spPr bwMode="auto">
          <a:xfrm>
            <a:off x="10020812" y="5137988"/>
            <a:ext cx="371475" cy="430134"/>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30</a:t>
            </a:r>
            <a:endParaRPr lang="en-US" altLang="zh-CN" sz="2000" b="0" dirty="0">
              <a:cs typeface="Arial" panose="020B0604020202020204" pitchFamily="34" charset="0"/>
            </a:endParaRPr>
          </a:p>
        </p:txBody>
      </p:sp>
      <p:sp>
        <p:nvSpPr>
          <p:cNvPr id="183" name="Rectangle 176"/>
          <p:cNvSpPr>
            <a:spLocks noChangeArrowheads="1"/>
          </p:cNvSpPr>
          <p:nvPr/>
        </p:nvSpPr>
        <p:spPr bwMode="auto">
          <a:xfrm>
            <a:off x="9649337" y="5141138"/>
            <a:ext cx="371475" cy="430134"/>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14</a:t>
            </a:r>
            <a:endParaRPr lang="en-US" altLang="zh-CN" sz="2000" b="0" dirty="0">
              <a:cs typeface="Arial" panose="020B0604020202020204" pitchFamily="34" charset="0"/>
            </a:endParaRPr>
          </a:p>
        </p:txBody>
      </p:sp>
      <p:sp>
        <p:nvSpPr>
          <p:cNvPr id="58539" name="Rectangle 171"/>
          <p:cNvSpPr>
            <a:spLocks noChangeArrowheads="1"/>
          </p:cNvSpPr>
          <p:nvPr/>
        </p:nvSpPr>
        <p:spPr bwMode="auto">
          <a:xfrm>
            <a:off x="8170307" y="5138129"/>
            <a:ext cx="371475" cy="435482"/>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29</a:t>
            </a:r>
            <a:endParaRPr lang="en-US" altLang="zh-CN" sz="2000" b="0" dirty="0">
              <a:cs typeface="Arial" panose="020B0604020202020204" pitchFamily="34" charset="0"/>
            </a:endParaRPr>
          </a:p>
        </p:txBody>
      </p:sp>
      <p:sp>
        <p:nvSpPr>
          <p:cNvPr id="58540" name="Rectangle 172"/>
          <p:cNvSpPr>
            <a:spLocks noChangeArrowheads="1"/>
          </p:cNvSpPr>
          <p:nvPr/>
        </p:nvSpPr>
        <p:spPr bwMode="auto">
          <a:xfrm>
            <a:off x="8535483" y="5136567"/>
            <a:ext cx="371474" cy="444365"/>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35</a:t>
            </a:r>
          </a:p>
        </p:txBody>
      </p:sp>
      <p:sp>
        <p:nvSpPr>
          <p:cNvPr id="58543" name="Rectangle 175"/>
          <p:cNvSpPr>
            <a:spLocks noChangeArrowheads="1"/>
          </p:cNvSpPr>
          <p:nvPr/>
        </p:nvSpPr>
        <p:spPr bwMode="auto">
          <a:xfrm>
            <a:off x="8909822" y="5130936"/>
            <a:ext cx="371475" cy="430134"/>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51</a:t>
            </a:r>
          </a:p>
        </p:txBody>
      </p:sp>
      <p:sp>
        <p:nvSpPr>
          <p:cNvPr id="58544" name="Rectangle 176"/>
          <p:cNvSpPr>
            <a:spLocks noChangeArrowheads="1"/>
          </p:cNvSpPr>
          <p:nvPr/>
        </p:nvSpPr>
        <p:spPr bwMode="auto">
          <a:xfrm>
            <a:off x="9281297" y="5130936"/>
            <a:ext cx="371475" cy="430134"/>
          </a:xfrm>
          <a:prstGeom prst="rect">
            <a:avLst/>
          </a:prstGeom>
          <a:noFill/>
          <a:ln w="9525">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a:cs typeface="Arial" panose="020B0604020202020204" pitchFamily="34" charset="0"/>
              </a:rPr>
              <a:t>56</a:t>
            </a:r>
          </a:p>
        </p:txBody>
      </p:sp>
      <p:sp>
        <p:nvSpPr>
          <p:cNvPr id="58528" name="Rectangle 160"/>
          <p:cNvSpPr>
            <a:spLocks noChangeArrowheads="1"/>
          </p:cNvSpPr>
          <p:nvPr/>
        </p:nvSpPr>
        <p:spPr bwMode="auto">
          <a:xfrm>
            <a:off x="6028637" y="5124250"/>
            <a:ext cx="396256" cy="443718"/>
          </a:xfrm>
          <a:prstGeom prst="rect">
            <a:avLst/>
          </a:prstGeom>
          <a:noFill/>
          <a:ln w="12700">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2</a:t>
            </a:r>
            <a:endParaRPr lang="en-US" altLang="zh-CN" sz="2000" b="0" dirty="0">
              <a:cs typeface="Arial" panose="020B0604020202020204" pitchFamily="34" charset="0"/>
            </a:endParaRPr>
          </a:p>
        </p:txBody>
      </p:sp>
      <p:sp>
        <p:nvSpPr>
          <p:cNvPr id="58529" name="Rectangle 161"/>
          <p:cNvSpPr>
            <a:spLocks noChangeArrowheads="1"/>
          </p:cNvSpPr>
          <p:nvPr/>
        </p:nvSpPr>
        <p:spPr bwMode="auto">
          <a:xfrm>
            <a:off x="6372507" y="5124250"/>
            <a:ext cx="371424" cy="439834"/>
          </a:xfrm>
          <a:prstGeom prst="rect">
            <a:avLst/>
          </a:prstGeom>
          <a:noFill/>
          <a:ln w="12700">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18</a:t>
            </a:r>
            <a:endParaRPr lang="en-US" altLang="zh-CN" sz="2000" b="0" dirty="0">
              <a:cs typeface="Arial" panose="020B0604020202020204" pitchFamily="34" charset="0"/>
            </a:endParaRPr>
          </a:p>
        </p:txBody>
      </p:sp>
      <p:sp>
        <p:nvSpPr>
          <p:cNvPr id="58530" name="Rectangle 162"/>
          <p:cNvSpPr>
            <a:spLocks noChangeArrowheads="1"/>
          </p:cNvSpPr>
          <p:nvPr/>
        </p:nvSpPr>
        <p:spPr bwMode="auto">
          <a:xfrm>
            <a:off x="6743982" y="5124249"/>
            <a:ext cx="366712" cy="449361"/>
          </a:xfrm>
          <a:prstGeom prst="rect">
            <a:avLst/>
          </a:prstGeom>
          <a:noFill/>
          <a:ln w="12700">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34</a:t>
            </a:r>
            <a:endParaRPr lang="en-US" altLang="zh-CN" sz="2000" b="0" dirty="0">
              <a:cs typeface="Arial" panose="020B0604020202020204" pitchFamily="34" charset="0"/>
            </a:endParaRPr>
          </a:p>
        </p:txBody>
      </p:sp>
      <p:sp>
        <p:nvSpPr>
          <p:cNvPr id="58531" name="Rectangle 163"/>
          <p:cNvSpPr>
            <a:spLocks noChangeArrowheads="1"/>
          </p:cNvSpPr>
          <p:nvPr/>
        </p:nvSpPr>
        <p:spPr bwMode="auto">
          <a:xfrm>
            <a:off x="7111123" y="5129011"/>
            <a:ext cx="376213" cy="435073"/>
          </a:xfrm>
          <a:prstGeom prst="rect">
            <a:avLst/>
          </a:prstGeom>
          <a:noFill/>
          <a:ln w="12700">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50</a:t>
            </a:r>
            <a:endParaRPr lang="en-US" altLang="zh-CN" sz="2000" b="0" dirty="0">
              <a:cs typeface="Arial" panose="020B0604020202020204" pitchFamily="34" charset="0"/>
            </a:endParaRPr>
          </a:p>
        </p:txBody>
      </p:sp>
      <p:sp>
        <p:nvSpPr>
          <p:cNvPr id="58533" name="Rectangle 165"/>
          <p:cNvSpPr>
            <a:spLocks noChangeArrowheads="1"/>
          </p:cNvSpPr>
          <p:nvPr/>
        </p:nvSpPr>
        <p:spPr bwMode="auto">
          <a:xfrm>
            <a:off x="7477886" y="5135650"/>
            <a:ext cx="387350" cy="433195"/>
          </a:xfrm>
          <a:prstGeom prst="rect">
            <a:avLst/>
          </a:prstGeom>
          <a:noFill/>
          <a:ln w="12700">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8</a:t>
            </a:r>
            <a:endParaRPr lang="en-US" altLang="zh-CN" sz="2000" b="0" dirty="0">
              <a:cs typeface="Arial" panose="020B0604020202020204" pitchFamily="34" charset="0"/>
            </a:endParaRPr>
          </a:p>
        </p:txBody>
      </p:sp>
      <p:sp>
        <p:nvSpPr>
          <p:cNvPr id="58534" name="Rectangle 166"/>
          <p:cNvSpPr>
            <a:spLocks noChangeArrowheads="1"/>
          </p:cNvSpPr>
          <p:nvPr/>
        </p:nvSpPr>
        <p:spPr bwMode="auto">
          <a:xfrm>
            <a:off x="7822644" y="5125401"/>
            <a:ext cx="347663" cy="455309"/>
          </a:xfrm>
          <a:prstGeom prst="rect">
            <a:avLst/>
          </a:prstGeom>
          <a:noFill/>
          <a:ln w="12700">
            <a:noFill/>
            <a:miter lim="800000"/>
            <a:headEnd/>
            <a:tailEnd/>
          </a:ln>
          <a:effec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cs typeface="Arial" panose="020B0604020202020204" pitchFamily="34" charset="0"/>
              </a:rPr>
              <a:t>13</a:t>
            </a:r>
            <a:endParaRPr lang="en-US" altLang="zh-CN" sz="2000" b="0" dirty="0">
              <a:cs typeface="Arial" panose="020B0604020202020204" pitchFamily="34" charset="0"/>
            </a:endParaRPr>
          </a:p>
        </p:txBody>
      </p:sp>
      <p:sp>
        <p:nvSpPr>
          <p:cNvPr id="7177" name="Line 129"/>
          <p:cNvSpPr>
            <a:spLocks noChangeShapeType="1"/>
          </p:cNvSpPr>
          <p:nvPr/>
        </p:nvSpPr>
        <p:spPr bwMode="auto">
          <a:xfrm>
            <a:off x="5404152" y="5567968"/>
            <a:ext cx="6403498" cy="48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88" name="标题 1">
            <a:extLst>
              <a:ext uri="{FF2B5EF4-FFF2-40B4-BE49-F238E27FC236}">
                <a16:creationId xmlns:a16="http://schemas.microsoft.com/office/drawing/2014/main" id="{4CC09136-BF86-4FC5-A5EF-16D7135998F4}"/>
              </a:ext>
            </a:extLst>
          </p:cNvPr>
          <p:cNvSpPr>
            <a:spLocks noGrp="1"/>
          </p:cNvSpPr>
          <p:nvPr>
            <p:ph type="title"/>
          </p:nvPr>
        </p:nvSpPr>
        <p:spPr>
          <a:xfrm>
            <a:off x="568325" y="129641"/>
            <a:ext cx="10515600" cy="903635"/>
          </a:xfrm>
        </p:spPr>
        <p:txBody>
          <a:bodyPr/>
          <a:lstStyle/>
          <a:p>
            <a:r>
              <a:rPr lang="zh-CN" altLang="en-US" dirty="0"/>
              <a:t>理解</a:t>
            </a:r>
            <a:r>
              <a:rPr lang="en-US" altLang="zh-CN" dirty="0" smtClean="0"/>
              <a:t>FIFO-</a:t>
            </a:r>
            <a:r>
              <a:rPr lang="zh-CN" altLang="en-US" dirty="0" smtClean="0"/>
              <a:t>检索</a:t>
            </a:r>
            <a:endParaRPr lang="zh-CN" altLang="en-US" dirty="0"/>
          </a:p>
        </p:txBody>
      </p:sp>
      <p:sp>
        <p:nvSpPr>
          <p:cNvPr id="89" name="内容占位符 2">
            <a:extLst>
              <a:ext uri="{FF2B5EF4-FFF2-40B4-BE49-F238E27FC236}">
                <a16:creationId xmlns:a16="http://schemas.microsoft.com/office/drawing/2014/main" id="{D146E4FF-E078-498E-8161-B46A5EB354BC}"/>
              </a:ext>
            </a:extLst>
          </p:cNvPr>
          <p:cNvSpPr>
            <a:spLocks noGrp="1"/>
          </p:cNvSpPr>
          <p:nvPr>
            <p:ph idx="1"/>
          </p:nvPr>
        </p:nvSpPr>
        <p:spPr>
          <a:xfrm>
            <a:off x="606023" y="976047"/>
            <a:ext cx="10515600" cy="718778"/>
          </a:xfrm>
        </p:spPr>
        <p:txBody>
          <a:bodyPr/>
          <a:lstStyle/>
          <a:p>
            <a:r>
              <a:rPr lang="en-US" altLang="zh-CN" dirty="0" smtClean="0"/>
              <a:t>4-</a:t>
            </a:r>
            <a:r>
              <a:rPr lang="zh-CN" altLang="en-US" dirty="0" smtClean="0"/>
              <a:t>皇后</a:t>
            </a:r>
            <a:r>
              <a:rPr lang="zh-CN" altLang="en-US" dirty="0"/>
              <a:t>问题</a:t>
            </a:r>
          </a:p>
        </p:txBody>
      </p:sp>
      <p:grpSp>
        <p:nvGrpSpPr>
          <p:cNvPr id="90" name="Group 44">
            <a:extLst>
              <a:ext uri="{FF2B5EF4-FFF2-40B4-BE49-F238E27FC236}">
                <a16:creationId xmlns:a16="http://schemas.microsoft.com/office/drawing/2014/main" id="{49F79B6B-F06D-4732-ACA3-B1C8294CD779}"/>
              </a:ext>
            </a:extLst>
          </p:cNvPr>
          <p:cNvGrpSpPr>
            <a:grpSpLocks/>
          </p:cNvGrpSpPr>
          <p:nvPr/>
        </p:nvGrpSpPr>
        <p:grpSpPr bwMode="auto">
          <a:xfrm>
            <a:off x="2284302" y="1488723"/>
            <a:ext cx="6961187" cy="1072196"/>
            <a:chOff x="599" y="1712"/>
            <a:chExt cx="4385" cy="608"/>
          </a:xfrm>
          <a:noFill/>
        </p:grpSpPr>
        <p:sp>
          <p:nvSpPr>
            <p:cNvPr id="91" name="Line 45">
              <a:extLst>
                <a:ext uri="{FF2B5EF4-FFF2-40B4-BE49-F238E27FC236}">
                  <a16:creationId xmlns:a16="http://schemas.microsoft.com/office/drawing/2014/main" id="{5EF5E3AE-40A2-4DE2-BA41-47379CCF7B3F}"/>
                </a:ext>
              </a:extLst>
            </p:cNvPr>
            <p:cNvSpPr>
              <a:spLocks noChangeShapeType="1"/>
            </p:cNvSpPr>
            <p:nvPr/>
          </p:nvSpPr>
          <p:spPr bwMode="auto">
            <a:xfrm flipH="1">
              <a:off x="974" y="1714"/>
              <a:ext cx="1822" cy="37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2" name="Line 46">
              <a:extLst>
                <a:ext uri="{FF2B5EF4-FFF2-40B4-BE49-F238E27FC236}">
                  <a16:creationId xmlns:a16="http://schemas.microsoft.com/office/drawing/2014/main" id="{D48E4A79-B10A-464D-8F10-0993FA0885CE}"/>
                </a:ext>
              </a:extLst>
            </p:cNvPr>
            <p:cNvSpPr>
              <a:spLocks noChangeShapeType="1"/>
            </p:cNvSpPr>
            <p:nvPr/>
          </p:nvSpPr>
          <p:spPr bwMode="auto">
            <a:xfrm flipH="1">
              <a:off x="2306" y="1721"/>
              <a:ext cx="469"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3" name="Line 47">
              <a:extLst>
                <a:ext uri="{FF2B5EF4-FFF2-40B4-BE49-F238E27FC236}">
                  <a16:creationId xmlns:a16="http://schemas.microsoft.com/office/drawing/2014/main" id="{EA407FA3-323F-400F-BF34-21B00D070B2C}"/>
                </a:ext>
              </a:extLst>
            </p:cNvPr>
            <p:cNvSpPr>
              <a:spLocks noChangeShapeType="1"/>
            </p:cNvSpPr>
            <p:nvPr/>
          </p:nvSpPr>
          <p:spPr bwMode="auto">
            <a:xfrm>
              <a:off x="2775" y="1721"/>
              <a:ext cx="478"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4" name="Line 48">
              <a:extLst>
                <a:ext uri="{FF2B5EF4-FFF2-40B4-BE49-F238E27FC236}">
                  <a16:creationId xmlns:a16="http://schemas.microsoft.com/office/drawing/2014/main" id="{7A83DA17-128C-441D-809D-0BFB556C959D}"/>
                </a:ext>
              </a:extLst>
            </p:cNvPr>
            <p:cNvSpPr>
              <a:spLocks noChangeShapeType="1"/>
            </p:cNvSpPr>
            <p:nvPr/>
          </p:nvSpPr>
          <p:spPr bwMode="auto">
            <a:xfrm>
              <a:off x="2775" y="1712"/>
              <a:ext cx="1990" cy="43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95" name="Group 49">
              <a:extLst>
                <a:ext uri="{FF2B5EF4-FFF2-40B4-BE49-F238E27FC236}">
                  <a16:creationId xmlns:a16="http://schemas.microsoft.com/office/drawing/2014/main" id="{91BB01C8-F143-45D4-B46A-3F80E87307C1}"/>
                </a:ext>
              </a:extLst>
            </p:cNvPr>
            <p:cNvGrpSpPr>
              <a:grpSpLocks/>
            </p:cNvGrpSpPr>
            <p:nvPr/>
          </p:nvGrpSpPr>
          <p:grpSpPr bwMode="auto">
            <a:xfrm>
              <a:off x="3168" y="1916"/>
              <a:ext cx="311" cy="372"/>
              <a:chOff x="3168" y="1916"/>
              <a:chExt cx="311" cy="372"/>
            </a:xfrm>
            <a:grpFill/>
          </p:grpSpPr>
          <p:sp>
            <p:nvSpPr>
              <p:cNvPr id="105" name="Oval 50">
                <a:extLst>
                  <a:ext uri="{FF2B5EF4-FFF2-40B4-BE49-F238E27FC236}">
                    <a16:creationId xmlns:a16="http://schemas.microsoft.com/office/drawing/2014/main" id="{299F25F5-DA61-41EC-973E-272B926E6A68}"/>
                  </a:ext>
                </a:extLst>
              </p:cNvPr>
              <p:cNvSpPr>
                <a:spLocks noChangeArrowheads="1"/>
              </p:cNvSpPr>
              <p:nvPr/>
            </p:nvSpPr>
            <p:spPr bwMode="auto">
              <a:xfrm>
                <a:off x="3168" y="2094"/>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34</a:t>
                </a:r>
              </a:p>
            </p:txBody>
          </p:sp>
          <p:sp>
            <p:nvSpPr>
              <p:cNvPr id="106" name="Text Box 51">
                <a:extLst>
                  <a:ext uri="{FF2B5EF4-FFF2-40B4-BE49-F238E27FC236}">
                    <a16:creationId xmlns:a16="http://schemas.microsoft.com/office/drawing/2014/main" id="{4122905B-A349-490E-9479-FEFC4B2D5D0C}"/>
                  </a:ext>
                </a:extLst>
              </p:cNvPr>
              <p:cNvSpPr txBox="1">
                <a:spLocks noChangeArrowheads="1"/>
              </p:cNvSpPr>
              <p:nvPr/>
            </p:nvSpPr>
            <p:spPr bwMode="auto">
              <a:xfrm>
                <a:off x="3330" y="1916"/>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4</a:t>
                </a:r>
              </a:p>
            </p:txBody>
          </p:sp>
        </p:grpSp>
        <p:grpSp>
          <p:nvGrpSpPr>
            <p:cNvPr id="96" name="Group 52">
              <a:extLst>
                <a:ext uri="{FF2B5EF4-FFF2-40B4-BE49-F238E27FC236}">
                  <a16:creationId xmlns:a16="http://schemas.microsoft.com/office/drawing/2014/main" id="{5E63EB03-41BF-449F-80DD-080D6FF56154}"/>
                </a:ext>
              </a:extLst>
            </p:cNvPr>
            <p:cNvGrpSpPr>
              <a:grpSpLocks/>
            </p:cNvGrpSpPr>
            <p:nvPr/>
          </p:nvGrpSpPr>
          <p:grpSpPr bwMode="auto">
            <a:xfrm>
              <a:off x="4680" y="1907"/>
              <a:ext cx="304" cy="413"/>
              <a:chOff x="4680" y="1907"/>
              <a:chExt cx="304" cy="413"/>
            </a:xfrm>
            <a:grpFill/>
          </p:grpSpPr>
          <p:sp>
            <p:nvSpPr>
              <p:cNvPr id="103" name="Oval 53">
                <a:extLst>
                  <a:ext uri="{FF2B5EF4-FFF2-40B4-BE49-F238E27FC236}">
                    <a16:creationId xmlns:a16="http://schemas.microsoft.com/office/drawing/2014/main" id="{2EF1AB74-6184-42B6-A214-6DB44B154451}"/>
                  </a:ext>
                </a:extLst>
              </p:cNvPr>
              <p:cNvSpPr>
                <a:spLocks noChangeArrowheads="1"/>
              </p:cNvSpPr>
              <p:nvPr/>
            </p:nvSpPr>
            <p:spPr bwMode="auto">
              <a:xfrm>
                <a:off x="4729" y="2126"/>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50</a:t>
                </a:r>
              </a:p>
            </p:txBody>
          </p:sp>
          <p:sp>
            <p:nvSpPr>
              <p:cNvPr id="104" name="Text Box 54">
                <a:extLst>
                  <a:ext uri="{FF2B5EF4-FFF2-40B4-BE49-F238E27FC236}">
                    <a16:creationId xmlns:a16="http://schemas.microsoft.com/office/drawing/2014/main" id="{9ED1DDEC-F397-4CE4-88A6-12E81F70486E}"/>
                  </a:ext>
                </a:extLst>
              </p:cNvPr>
              <p:cNvSpPr txBox="1">
                <a:spLocks noChangeArrowheads="1"/>
              </p:cNvSpPr>
              <p:nvPr/>
            </p:nvSpPr>
            <p:spPr bwMode="auto">
              <a:xfrm>
                <a:off x="4680" y="1907"/>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5</a:t>
                </a:r>
              </a:p>
            </p:txBody>
          </p:sp>
        </p:grpSp>
        <p:grpSp>
          <p:nvGrpSpPr>
            <p:cNvPr id="97" name="Group 55">
              <a:extLst>
                <a:ext uri="{FF2B5EF4-FFF2-40B4-BE49-F238E27FC236}">
                  <a16:creationId xmlns:a16="http://schemas.microsoft.com/office/drawing/2014/main" id="{292E3341-D737-4E1A-98E8-7E4D662A2295}"/>
                </a:ext>
              </a:extLst>
            </p:cNvPr>
            <p:cNvGrpSpPr>
              <a:grpSpLocks/>
            </p:cNvGrpSpPr>
            <p:nvPr/>
          </p:nvGrpSpPr>
          <p:grpSpPr bwMode="auto">
            <a:xfrm>
              <a:off x="1982" y="1965"/>
              <a:ext cx="405" cy="319"/>
              <a:chOff x="1982" y="1965"/>
              <a:chExt cx="405" cy="319"/>
            </a:xfrm>
            <a:grpFill/>
          </p:grpSpPr>
          <p:sp>
            <p:nvSpPr>
              <p:cNvPr id="101" name="Oval 56">
                <a:extLst>
                  <a:ext uri="{FF2B5EF4-FFF2-40B4-BE49-F238E27FC236}">
                    <a16:creationId xmlns:a16="http://schemas.microsoft.com/office/drawing/2014/main" id="{55F2FB20-3D05-4838-A7AD-C7BFAEC81EB6}"/>
                  </a:ext>
                </a:extLst>
              </p:cNvPr>
              <p:cNvSpPr>
                <a:spLocks noChangeArrowheads="1"/>
              </p:cNvSpPr>
              <p:nvPr/>
            </p:nvSpPr>
            <p:spPr bwMode="auto">
              <a:xfrm>
                <a:off x="2131" y="2090"/>
                <a:ext cx="256"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18</a:t>
                </a:r>
              </a:p>
            </p:txBody>
          </p:sp>
          <p:sp>
            <p:nvSpPr>
              <p:cNvPr id="102" name="Text Box 57">
                <a:extLst>
                  <a:ext uri="{FF2B5EF4-FFF2-40B4-BE49-F238E27FC236}">
                    <a16:creationId xmlns:a16="http://schemas.microsoft.com/office/drawing/2014/main" id="{BBF8D88F-1923-4A24-98F1-2D97E993259D}"/>
                  </a:ext>
                </a:extLst>
              </p:cNvPr>
              <p:cNvSpPr txBox="1">
                <a:spLocks noChangeArrowheads="1"/>
              </p:cNvSpPr>
              <p:nvPr/>
            </p:nvSpPr>
            <p:spPr bwMode="auto">
              <a:xfrm>
                <a:off x="1982" y="1965"/>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3</a:t>
                </a:r>
              </a:p>
            </p:txBody>
          </p:sp>
        </p:grpSp>
        <p:grpSp>
          <p:nvGrpSpPr>
            <p:cNvPr id="98" name="Group 58">
              <a:extLst>
                <a:ext uri="{FF2B5EF4-FFF2-40B4-BE49-F238E27FC236}">
                  <a16:creationId xmlns:a16="http://schemas.microsoft.com/office/drawing/2014/main" id="{1AE72A45-1750-46B6-B3F1-397C661BBEAE}"/>
                </a:ext>
              </a:extLst>
            </p:cNvPr>
            <p:cNvGrpSpPr>
              <a:grpSpLocks/>
            </p:cNvGrpSpPr>
            <p:nvPr/>
          </p:nvGrpSpPr>
          <p:grpSpPr bwMode="auto">
            <a:xfrm>
              <a:off x="599" y="2015"/>
              <a:ext cx="496" cy="269"/>
              <a:chOff x="599" y="2015"/>
              <a:chExt cx="496" cy="269"/>
            </a:xfrm>
            <a:grpFill/>
          </p:grpSpPr>
          <p:sp>
            <p:nvSpPr>
              <p:cNvPr id="99" name="Oval 59">
                <a:extLst>
                  <a:ext uri="{FF2B5EF4-FFF2-40B4-BE49-F238E27FC236}">
                    <a16:creationId xmlns:a16="http://schemas.microsoft.com/office/drawing/2014/main" id="{E0E2E50E-1654-4068-9DFE-9063830A60BE}"/>
                  </a:ext>
                </a:extLst>
              </p:cNvPr>
              <p:cNvSpPr>
                <a:spLocks noChangeArrowheads="1"/>
              </p:cNvSpPr>
              <p:nvPr/>
            </p:nvSpPr>
            <p:spPr bwMode="auto">
              <a:xfrm>
                <a:off x="840" y="2090"/>
                <a:ext cx="255" cy="19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2</a:t>
                </a:r>
              </a:p>
            </p:txBody>
          </p:sp>
          <p:sp>
            <p:nvSpPr>
              <p:cNvPr id="100" name="Text Box 60">
                <a:extLst>
                  <a:ext uri="{FF2B5EF4-FFF2-40B4-BE49-F238E27FC236}">
                    <a16:creationId xmlns:a16="http://schemas.microsoft.com/office/drawing/2014/main" id="{4B8B1145-1214-437F-B960-08D1A0742F10}"/>
                  </a:ext>
                </a:extLst>
              </p:cNvPr>
              <p:cNvSpPr txBox="1">
                <a:spLocks noChangeArrowheads="1"/>
              </p:cNvSpPr>
              <p:nvPr/>
            </p:nvSpPr>
            <p:spPr bwMode="auto">
              <a:xfrm>
                <a:off x="599" y="2015"/>
                <a:ext cx="213" cy="25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a:t>
                </a:r>
              </a:p>
            </p:txBody>
          </p:sp>
        </p:grpSp>
      </p:grpSp>
      <p:grpSp>
        <p:nvGrpSpPr>
          <p:cNvPr id="107" name="Group 14">
            <a:extLst>
              <a:ext uri="{FF2B5EF4-FFF2-40B4-BE49-F238E27FC236}">
                <a16:creationId xmlns:a16="http://schemas.microsoft.com/office/drawing/2014/main" id="{285285A8-1EC6-4C01-B7C3-A755B303DB0C}"/>
              </a:ext>
            </a:extLst>
          </p:cNvPr>
          <p:cNvGrpSpPr>
            <a:grpSpLocks/>
          </p:cNvGrpSpPr>
          <p:nvPr/>
        </p:nvGrpSpPr>
        <p:grpSpPr bwMode="auto">
          <a:xfrm>
            <a:off x="5143390" y="1124744"/>
            <a:ext cx="811213" cy="401638"/>
            <a:chOff x="2562" y="1490"/>
            <a:chExt cx="511" cy="253"/>
          </a:xfrm>
          <a:noFill/>
        </p:grpSpPr>
        <p:sp>
          <p:nvSpPr>
            <p:cNvPr id="108" name="Oval 15">
              <a:extLst>
                <a:ext uri="{FF2B5EF4-FFF2-40B4-BE49-F238E27FC236}">
                  <a16:creationId xmlns:a16="http://schemas.microsoft.com/office/drawing/2014/main" id="{A7D0D2C5-D5A1-40AE-A683-5F2F44023F63}"/>
                </a:ext>
              </a:extLst>
            </p:cNvPr>
            <p:cNvSpPr>
              <a:spLocks noChangeArrowheads="1"/>
            </p:cNvSpPr>
            <p:nvPr/>
          </p:nvSpPr>
          <p:spPr bwMode="auto">
            <a:xfrm>
              <a:off x="2817" y="1493"/>
              <a:ext cx="256" cy="22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a:t>
              </a:r>
            </a:p>
          </p:txBody>
        </p:sp>
        <p:sp>
          <p:nvSpPr>
            <p:cNvPr id="109" name="Text Box 16">
              <a:extLst>
                <a:ext uri="{FF2B5EF4-FFF2-40B4-BE49-F238E27FC236}">
                  <a16:creationId xmlns:a16="http://schemas.microsoft.com/office/drawing/2014/main" id="{D44E24F9-6E6F-4AAC-9DBC-D775212ACD99}"/>
                </a:ext>
              </a:extLst>
            </p:cNvPr>
            <p:cNvSpPr txBox="1">
              <a:spLocks noChangeArrowheads="1"/>
            </p:cNvSpPr>
            <p:nvPr/>
          </p:nvSpPr>
          <p:spPr bwMode="auto">
            <a:xfrm>
              <a:off x="2562" y="1490"/>
              <a:ext cx="213" cy="25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a:t>
              </a:r>
            </a:p>
          </p:txBody>
        </p:sp>
      </p:grpSp>
      <p:sp>
        <p:nvSpPr>
          <p:cNvPr id="150" name="Line 129"/>
          <p:cNvSpPr>
            <a:spLocks noChangeShapeType="1"/>
          </p:cNvSpPr>
          <p:nvPr/>
        </p:nvSpPr>
        <p:spPr bwMode="auto">
          <a:xfrm>
            <a:off x="5404152" y="5129245"/>
            <a:ext cx="6403497" cy="25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cs typeface="Arial" panose="020B0604020202020204" pitchFamily="34" charset="0"/>
            </a:endParaRPr>
          </a:p>
        </p:txBody>
      </p:sp>
      <p:sp>
        <p:nvSpPr>
          <p:cNvPr id="151" name="灯片编号占位符 3">
            <a:extLst>
              <a:ext uri="{FF2B5EF4-FFF2-40B4-BE49-F238E27FC236}">
                <a16:creationId xmlns:a16="http://schemas.microsoft.com/office/drawing/2014/main" id="{29651532-31BB-469C-8376-2EA038C70C93}"/>
              </a:ext>
            </a:extLst>
          </p:cNvPr>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8</a:t>
            </a:fld>
            <a:endParaRPr lang="en-US" altLang="zh-CN" dirty="0"/>
          </a:p>
        </p:txBody>
      </p:sp>
      <p:grpSp>
        <p:nvGrpSpPr>
          <p:cNvPr id="4" name="组合 3"/>
          <p:cNvGrpSpPr/>
          <p:nvPr/>
        </p:nvGrpSpPr>
        <p:grpSpPr>
          <a:xfrm>
            <a:off x="1533848" y="2476233"/>
            <a:ext cx="2054225" cy="1299477"/>
            <a:chOff x="1533848" y="2629020"/>
            <a:chExt cx="2054225" cy="1299477"/>
          </a:xfrm>
        </p:grpSpPr>
        <p:grpSp>
          <p:nvGrpSpPr>
            <p:cNvPr id="120" name="Group 17">
              <a:extLst>
                <a:ext uri="{FF2B5EF4-FFF2-40B4-BE49-F238E27FC236}">
                  <a16:creationId xmlns:a16="http://schemas.microsoft.com/office/drawing/2014/main" id="{49A401AB-F7D3-40A3-B307-69FFD07DEE89}"/>
                </a:ext>
              </a:extLst>
            </p:cNvPr>
            <p:cNvGrpSpPr>
              <a:grpSpLocks/>
            </p:cNvGrpSpPr>
            <p:nvPr/>
          </p:nvGrpSpPr>
          <p:grpSpPr bwMode="auto">
            <a:xfrm>
              <a:off x="1533848" y="2629020"/>
              <a:ext cx="2054225" cy="920750"/>
              <a:chOff x="86" y="2275"/>
              <a:chExt cx="1294" cy="580"/>
            </a:xfrm>
            <a:noFill/>
          </p:grpSpPr>
          <p:sp>
            <p:nvSpPr>
              <p:cNvPr id="121" name="Oval 18">
                <a:extLst>
                  <a:ext uri="{FF2B5EF4-FFF2-40B4-BE49-F238E27FC236}">
                    <a16:creationId xmlns:a16="http://schemas.microsoft.com/office/drawing/2014/main" id="{0DF9B806-D359-40CC-AD3B-F96F67D76D8C}"/>
                  </a:ext>
                </a:extLst>
              </p:cNvPr>
              <p:cNvSpPr>
                <a:spLocks noChangeArrowheads="1"/>
              </p:cNvSpPr>
              <p:nvPr/>
            </p:nvSpPr>
            <p:spPr bwMode="auto">
              <a:xfrm>
                <a:off x="93" y="2633"/>
                <a:ext cx="256" cy="22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a:t>
                </a:r>
              </a:p>
            </p:txBody>
          </p:sp>
          <p:sp>
            <p:nvSpPr>
              <p:cNvPr id="122" name="Oval 19">
                <a:extLst>
                  <a:ext uri="{FF2B5EF4-FFF2-40B4-BE49-F238E27FC236}">
                    <a16:creationId xmlns:a16="http://schemas.microsoft.com/office/drawing/2014/main" id="{64E6B63B-F755-44AF-AB5B-98DA604BD899}"/>
                  </a:ext>
                </a:extLst>
              </p:cNvPr>
              <p:cNvSpPr>
                <a:spLocks noChangeArrowheads="1"/>
              </p:cNvSpPr>
              <p:nvPr/>
            </p:nvSpPr>
            <p:spPr bwMode="auto">
              <a:xfrm>
                <a:off x="604" y="2633"/>
                <a:ext cx="256" cy="22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8</a:t>
                </a:r>
              </a:p>
            </p:txBody>
          </p:sp>
          <p:sp>
            <p:nvSpPr>
              <p:cNvPr id="123" name="Oval 20">
                <a:extLst>
                  <a:ext uri="{FF2B5EF4-FFF2-40B4-BE49-F238E27FC236}">
                    <a16:creationId xmlns:a16="http://schemas.microsoft.com/office/drawing/2014/main" id="{ECC4357B-D09B-4C0E-96D2-2D70C830A600}"/>
                  </a:ext>
                </a:extLst>
              </p:cNvPr>
              <p:cNvSpPr>
                <a:spLocks noChangeArrowheads="1"/>
              </p:cNvSpPr>
              <p:nvPr/>
            </p:nvSpPr>
            <p:spPr bwMode="auto">
              <a:xfrm>
                <a:off x="1124" y="2633"/>
                <a:ext cx="256" cy="22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13</a:t>
                </a:r>
              </a:p>
            </p:txBody>
          </p:sp>
          <p:sp>
            <p:nvSpPr>
              <p:cNvPr id="124" name="Line 21">
                <a:extLst>
                  <a:ext uri="{FF2B5EF4-FFF2-40B4-BE49-F238E27FC236}">
                    <a16:creationId xmlns:a16="http://schemas.microsoft.com/office/drawing/2014/main" id="{E5D0FED3-041E-4245-81D3-519D361D8B52}"/>
                  </a:ext>
                </a:extLst>
              </p:cNvPr>
              <p:cNvSpPr>
                <a:spLocks noChangeShapeType="1"/>
              </p:cNvSpPr>
              <p:nvPr/>
            </p:nvSpPr>
            <p:spPr bwMode="auto">
              <a:xfrm flipH="1">
                <a:off x="233" y="2275"/>
                <a:ext cx="744" cy="35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5" name="Line 22">
                <a:extLst>
                  <a:ext uri="{FF2B5EF4-FFF2-40B4-BE49-F238E27FC236}">
                    <a16:creationId xmlns:a16="http://schemas.microsoft.com/office/drawing/2014/main" id="{51F06185-7DC6-4ADA-B409-2085261A7C0F}"/>
                  </a:ext>
                </a:extLst>
              </p:cNvPr>
              <p:cNvSpPr>
                <a:spLocks noChangeShapeType="1"/>
              </p:cNvSpPr>
              <p:nvPr/>
            </p:nvSpPr>
            <p:spPr bwMode="auto">
              <a:xfrm flipH="1">
                <a:off x="726" y="2293"/>
                <a:ext cx="228" cy="35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6" name="Line 23">
                <a:extLst>
                  <a:ext uri="{FF2B5EF4-FFF2-40B4-BE49-F238E27FC236}">
                    <a16:creationId xmlns:a16="http://schemas.microsoft.com/office/drawing/2014/main" id="{A42CD083-5167-49F2-A0C8-2FFF76976F67}"/>
                  </a:ext>
                </a:extLst>
              </p:cNvPr>
              <p:cNvSpPr>
                <a:spLocks noChangeShapeType="1"/>
              </p:cNvSpPr>
              <p:nvPr/>
            </p:nvSpPr>
            <p:spPr bwMode="auto">
              <a:xfrm>
                <a:off x="966" y="2275"/>
                <a:ext cx="290" cy="35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7" name="Text Box 24">
                <a:extLst>
                  <a:ext uri="{FF2B5EF4-FFF2-40B4-BE49-F238E27FC236}">
                    <a16:creationId xmlns:a16="http://schemas.microsoft.com/office/drawing/2014/main" id="{49AF61FD-C9D0-4ADC-8A32-495795D028E3}"/>
                  </a:ext>
                </a:extLst>
              </p:cNvPr>
              <p:cNvSpPr txBox="1">
                <a:spLocks noChangeArrowheads="1"/>
              </p:cNvSpPr>
              <p:nvPr/>
            </p:nvSpPr>
            <p:spPr bwMode="auto">
              <a:xfrm>
                <a:off x="572" y="2434"/>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7</a:t>
                </a:r>
              </a:p>
            </p:txBody>
          </p:sp>
          <p:sp>
            <p:nvSpPr>
              <p:cNvPr id="128" name="Text Box 25">
                <a:extLst>
                  <a:ext uri="{FF2B5EF4-FFF2-40B4-BE49-F238E27FC236}">
                    <a16:creationId xmlns:a16="http://schemas.microsoft.com/office/drawing/2014/main" id="{74860AB1-C63C-4673-9422-6CFF91E18859}"/>
                  </a:ext>
                </a:extLst>
              </p:cNvPr>
              <p:cNvSpPr txBox="1">
                <a:spLocks noChangeArrowheads="1"/>
              </p:cNvSpPr>
              <p:nvPr/>
            </p:nvSpPr>
            <p:spPr bwMode="auto">
              <a:xfrm>
                <a:off x="1198" y="2428"/>
                <a:ext cx="149"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8</a:t>
                </a:r>
              </a:p>
            </p:txBody>
          </p:sp>
          <p:sp>
            <p:nvSpPr>
              <p:cNvPr id="129" name="Text Box 26">
                <a:extLst>
                  <a:ext uri="{FF2B5EF4-FFF2-40B4-BE49-F238E27FC236}">
                    <a16:creationId xmlns:a16="http://schemas.microsoft.com/office/drawing/2014/main" id="{67362974-37B0-4D0D-89CB-DE96CA251363}"/>
                  </a:ext>
                </a:extLst>
              </p:cNvPr>
              <p:cNvSpPr txBox="1">
                <a:spLocks noChangeArrowheads="1"/>
              </p:cNvSpPr>
              <p:nvPr/>
            </p:nvSpPr>
            <p:spPr bwMode="auto">
              <a:xfrm>
                <a:off x="86" y="2454"/>
                <a:ext cx="244" cy="25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6</a:t>
                </a:r>
              </a:p>
            </p:txBody>
          </p:sp>
        </p:grpSp>
        <p:sp>
          <p:nvSpPr>
            <p:cNvPr id="153" name="Text Box 102">
              <a:extLst>
                <a:ext uri="{FF2B5EF4-FFF2-40B4-BE49-F238E27FC236}">
                  <a16:creationId xmlns:a16="http://schemas.microsoft.com/office/drawing/2014/main" id="{8670EB4E-381E-4865-8751-C082B0D5E12F}"/>
                </a:ext>
              </a:extLst>
            </p:cNvPr>
            <p:cNvSpPr txBox="1">
              <a:spLocks noChangeArrowheads="1"/>
            </p:cNvSpPr>
            <p:nvPr/>
          </p:nvSpPr>
          <p:spPr bwMode="auto">
            <a:xfrm>
              <a:off x="1553710" y="3528387"/>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5" name="组合 4"/>
          <p:cNvGrpSpPr/>
          <p:nvPr/>
        </p:nvGrpSpPr>
        <p:grpSpPr>
          <a:xfrm>
            <a:off x="3865093" y="2500458"/>
            <a:ext cx="2111375" cy="1287081"/>
            <a:chOff x="3865093" y="2653245"/>
            <a:chExt cx="2111375" cy="1287081"/>
          </a:xfrm>
        </p:grpSpPr>
        <p:grpSp>
          <p:nvGrpSpPr>
            <p:cNvPr id="110" name="Group 4">
              <a:extLst>
                <a:ext uri="{FF2B5EF4-FFF2-40B4-BE49-F238E27FC236}">
                  <a16:creationId xmlns:a16="http://schemas.microsoft.com/office/drawing/2014/main" id="{C70B828B-B9D6-4388-B476-AC48E884C5CB}"/>
                </a:ext>
              </a:extLst>
            </p:cNvPr>
            <p:cNvGrpSpPr>
              <a:grpSpLocks/>
            </p:cNvGrpSpPr>
            <p:nvPr/>
          </p:nvGrpSpPr>
          <p:grpSpPr bwMode="auto">
            <a:xfrm>
              <a:off x="3865093" y="2653245"/>
              <a:ext cx="2111375" cy="949325"/>
              <a:chOff x="1565" y="2296"/>
              <a:chExt cx="1330" cy="598"/>
            </a:xfrm>
            <a:noFill/>
          </p:grpSpPr>
          <p:sp>
            <p:nvSpPr>
              <p:cNvPr id="111" name="Oval 5">
                <a:extLst>
                  <a:ext uri="{FF2B5EF4-FFF2-40B4-BE49-F238E27FC236}">
                    <a16:creationId xmlns:a16="http://schemas.microsoft.com/office/drawing/2014/main" id="{DACBB292-5CF3-47A2-8154-B09FF8EB9D7E}"/>
                  </a:ext>
                </a:extLst>
              </p:cNvPr>
              <p:cNvSpPr>
                <a:spLocks noChangeArrowheads="1"/>
              </p:cNvSpPr>
              <p:nvPr/>
            </p:nvSpPr>
            <p:spPr bwMode="auto">
              <a:xfrm>
                <a:off x="1572" y="2661"/>
                <a:ext cx="255" cy="21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19</a:t>
                </a:r>
              </a:p>
            </p:txBody>
          </p:sp>
          <p:sp>
            <p:nvSpPr>
              <p:cNvPr id="112" name="Oval 6">
                <a:extLst>
                  <a:ext uri="{FF2B5EF4-FFF2-40B4-BE49-F238E27FC236}">
                    <a16:creationId xmlns:a16="http://schemas.microsoft.com/office/drawing/2014/main" id="{914CBFD6-74D7-4F57-BB64-EA3C115129EA}"/>
                  </a:ext>
                </a:extLst>
              </p:cNvPr>
              <p:cNvSpPr>
                <a:spLocks noChangeArrowheads="1"/>
              </p:cNvSpPr>
              <p:nvPr/>
            </p:nvSpPr>
            <p:spPr bwMode="auto">
              <a:xfrm>
                <a:off x="2038" y="2644"/>
                <a:ext cx="256" cy="23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24</a:t>
                </a:r>
              </a:p>
            </p:txBody>
          </p:sp>
          <p:sp>
            <p:nvSpPr>
              <p:cNvPr id="113" name="Oval 7">
                <a:extLst>
                  <a:ext uri="{FF2B5EF4-FFF2-40B4-BE49-F238E27FC236}">
                    <a16:creationId xmlns:a16="http://schemas.microsoft.com/office/drawing/2014/main" id="{895C3E3F-5BF6-427D-9822-3635C5FFACA4}"/>
                  </a:ext>
                </a:extLst>
              </p:cNvPr>
              <p:cNvSpPr>
                <a:spLocks noChangeArrowheads="1"/>
              </p:cNvSpPr>
              <p:nvPr/>
            </p:nvSpPr>
            <p:spPr bwMode="auto">
              <a:xfrm>
                <a:off x="2494" y="2657"/>
                <a:ext cx="255" cy="23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29</a:t>
                </a:r>
              </a:p>
            </p:txBody>
          </p:sp>
          <p:sp>
            <p:nvSpPr>
              <p:cNvPr id="114" name="Line 8">
                <a:extLst>
                  <a:ext uri="{FF2B5EF4-FFF2-40B4-BE49-F238E27FC236}">
                    <a16:creationId xmlns:a16="http://schemas.microsoft.com/office/drawing/2014/main" id="{71F65D69-F3CD-4286-B146-C7690E409BB9}"/>
                  </a:ext>
                </a:extLst>
              </p:cNvPr>
              <p:cNvSpPr>
                <a:spLocks noChangeShapeType="1"/>
              </p:cNvSpPr>
              <p:nvPr/>
            </p:nvSpPr>
            <p:spPr bwMode="auto">
              <a:xfrm flipH="1">
                <a:off x="1693" y="2296"/>
                <a:ext cx="543" cy="36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5" name="Line 9">
                <a:extLst>
                  <a:ext uri="{FF2B5EF4-FFF2-40B4-BE49-F238E27FC236}">
                    <a16:creationId xmlns:a16="http://schemas.microsoft.com/office/drawing/2014/main" id="{EF74ADF9-55B9-4D4F-9EA9-5851E54CEF4A}"/>
                  </a:ext>
                </a:extLst>
              </p:cNvPr>
              <p:cNvSpPr>
                <a:spLocks noChangeShapeType="1"/>
              </p:cNvSpPr>
              <p:nvPr/>
            </p:nvSpPr>
            <p:spPr bwMode="auto">
              <a:xfrm flipH="1">
                <a:off x="2153" y="2298"/>
                <a:ext cx="84" cy="34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6" name="Line 10">
                <a:extLst>
                  <a:ext uri="{FF2B5EF4-FFF2-40B4-BE49-F238E27FC236}">
                    <a16:creationId xmlns:a16="http://schemas.microsoft.com/office/drawing/2014/main" id="{7E590182-0246-43E8-B8A7-AB9EEAFCF945}"/>
                  </a:ext>
                </a:extLst>
              </p:cNvPr>
              <p:cNvSpPr>
                <a:spLocks noChangeShapeType="1"/>
              </p:cNvSpPr>
              <p:nvPr/>
            </p:nvSpPr>
            <p:spPr bwMode="auto">
              <a:xfrm>
                <a:off x="2236" y="2296"/>
                <a:ext cx="377" cy="35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7" name="Text Box 11">
                <a:extLst>
                  <a:ext uri="{FF2B5EF4-FFF2-40B4-BE49-F238E27FC236}">
                    <a16:creationId xmlns:a16="http://schemas.microsoft.com/office/drawing/2014/main" id="{ED2AE48A-99ED-4812-AF0F-C61BDAC69468}"/>
                  </a:ext>
                </a:extLst>
              </p:cNvPr>
              <p:cNvSpPr txBox="1">
                <a:spLocks noChangeArrowheads="1"/>
              </p:cNvSpPr>
              <p:nvPr/>
            </p:nvSpPr>
            <p:spPr bwMode="auto">
              <a:xfrm>
                <a:off x="1565" y="2442"/>
                <a:ext cx="18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9</a:t>
                </a:r>
              </a:p>
            </p:txBody>
          </p:sp>
          <p:sp>
            <p:nvSpPr>
              <p:cNvPr id="118" name="Text Box 12">
                <a:extLst>
                  <a:ext uri="{FF2B5EF4-FFF2-40B4-BE49-F238E27FC236}">
                    <a16:creationId xmlns:a16="http://schemas.microsoft.com/office/drawing/2014/main" id="{67EA91AC-98C9-4802-950A-40E35DAFC6E1}"/>
                  </a:ext>
                </a:extLst>
              </p:cNvPr>
              <p:cNvSpPr txBox="1">
                <a:spLocks noChangeArrowheads="1"/>
              </p:cNvSpPr>
              <p:nvPr/>
            </p:nvSpPr>
            <p:spPr bwMode="auto">
              <a:xfrm>
                <a:off x="1908" y="2426"/>
                <a:ext cx="33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10</a:t>
                </a:r>
              </a:p>
            </p:txBody>
          </p:sp>
          <p:sp>
            <p:nvSpPr>
              <p:cNvPr id="119" name="Text Box 13">
                <a:extLst>
                  <a:ext uri="{FF2B5EF4-FFF2-40B4-BE49-F238E27FC236}">
                    <a16:creationId xmlns:a16="http://schemas.microsoft.com/office/drawing/2014/main" id="{9BADB983-CF9C-4791-8748-D840B83FFB75}"/>
                  </a:ext>
                </a:extLst>
              </p:cNvPr>
              <p:cNvSpPr txBox="1">
                <a:spLocks noChangeArrowheads="1"/>
              </p:cNvSpPr>
              <p:nvPr/>
            </p:nvSpPr>
            <p:spPr bwMode="auto">
              <a:xfrm>
                <a:off x="2490" y="2442"/>
                <a:ext cx="4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11</a:t>
                </a:r>
              </a:p>
            </p:txBody>
          </p:sp>
        </p:grpSp>
        <p:sp>
          <p:nvSpPr>
            <p:cNvPr id="155" name="Text Box 111">
              <a:extLst>
                <a:ext uri="{FF2B5EF4-FFF2-40B4-BE49-F238E27FC236}">
                  <a16:creationId xmlns:a16="http://schemas.microsoft.com/office/drawing/2014/main" id="{58BC923E-9398-4E81-A011-4448009A243B}"/>
                </a:ext>
              </a:extLst>
            </p:cNvPr>
            <p:cNvSpPr txBox="1">
              <a:spLocks noChangeArrowheads="1"/>
            </p:cNvSpPr>
            <p:nvPr/>
          </p:nvSpPr>
          <p:spPr bwMode="auto">
            <a:xfrm>
              <a:off x="3909505" y="3528387"/>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56" name="Text Box 113">
              <a:extLst>
                <a:ext uri="{FF2B5EF4-FFF2-40B4-BE49-F238E27FC236}">
                  <a16:creationId xmlns:a16="http://schemas.microsoft.com/office/drawing/2014/main" id="{232535B1-6969-4A59-87AB-2D28644CCDD4}"/>
                </a:ext>
              </a:extLst>
            </p:cNvPr>
            <p:cNvSpPr txBox="1">
              <a:spLocks noChangeArrowheads="1"/>
            </p:cNvSpPr>
            <p:nvPr/>
          </p:nvSpPr>
          <p:spPr bwMode="auto">
            <a:xfrm>
              <a:off x="4683450" y="3540216"/>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FF0000"/>
                  </a:solidFill>
                  <a:cs typeface="Arial" panose="020B0604020202020204" pitchFamily="34" charset="0"/>
                </a:rPr>
                <a:t>B</a:t>
              </a:r>
            </a:p>
          </p:txBody>
        </p:sp>
      </p:grpSp>
      <p:grpSp>
        <p:nvGrpSpPr>
          <p:cNvPr id="6" name="组合 5"/>
          <p:cNvGrpSpPr/>
          <p:nvPr/>
        </p:nvGrpSpPr>
        <p:grpSpPr>
          <a:xfrm>
            <a:off x="5760647" y="2511543"/>
            <a:ext cx="2257426" cy="1269241"/>
            <a:chOff x="5760647" y="2664330"/>
            <a:chExt cx="2257426" cy="1269241"/>
          </a:xfrm>
        </p:grpSpPr>
        <p:grpSp>
          <p:nvGrpSpPr>
            <p:cNvPr id="130" name="Group 64">
              <a:extLst>
                <a:ext uri="{FF2B5EF4-FFF2-40B4-BE49-F238E27FC236}">
                  <a16:creationId xmlns:a16="http://schemas.microsoft.com/office/drawing/2014/main" id="{2BB4D03C-DB2A-4E00-B195-CDEAC2F85065}"/>
                </a:ext>
              </a:extLst>
            </p:cNvPr>
            <p:cNvGrpSpPr>
              <a:grpSpLocks/>
            </p:cNvGrpSpPr>
            <p:nvPr/>
          </p:nvGrpSpPr>
          <p:grpSpPr bwMode="auto">
            <a:xfrm>
              <a:off x="5760647" y="2664330"/>
              <a:ext cx="2257426" cy="935038"/>
              <a:chOff x="2792" y="2302"/>
              <a:chExt cx="1422" cy="589"/>
            </a:xfrm>
            <a:noFill/>
          </p:grpSpPr>
          <p:sp>
            <p:nvSpPr>
              <p:cNvPr id="131" name="Oval 65">
                <a:extLst>
                  <a:ext uri="{FF2B5EF4-FFF2-40B4-BE49-F238E27FC236}">
                    <a16:creationId xmlns:a16="http://schemas.microsoft.com/office/drawing/2014/main" id="{B5E6C715-B7F7-4388-97BE-ED3AD15B2242}"/>
                  </a:ext>
                </a:extLst>
              </p:cNvPr>
              <p:cNvSpPr>
                <a:spLocks noChangeArrowheads="1"/>
              </p:cNvSpPr>
              <p:nvPr/>
            </p:nvSpPr>
            <p:spPr bwMode="auto">
              <a:xfrm>
                <a:off x="2856" y="2673"/>
                <a:ext cx="255" cy="21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35</a:t>
                </a:r>
              </a:p>
            </p:txBody>
          </p:sp>
          <p:sp>
            <p:nvSpPr>
              <p:cNvPr id="132" name="Oval 66">
                <a:extLst>
                  <a:ext uri="{FF2B5EF4-FFF2-40B4-BE49-F238E27FC236}">
                    <a16:creationId xmlns:a16="http://schemas.microsoft.com/office/drawing/2014/main" id="{D46E6376-D209-490C-89AF-E6246F3A8ED4}"/>
                  </a:ext>
                </a:extLst>
              </p:cNvPr>
              <p:cNvSpPr>
                <a:spLocks noChangeArrowheads="1"/>
              </p:cNvSpPr>
              <p:nvPr/>
            </p:nvSpPr>
            <p:spPr bwMode="auto">
              <a:xfrm>
                <a:off x="3367" y="2661"/>
                <a:ext cx="256" cy="23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40</a:t>
                </a:r>
              </a:p>
            </p:txBody>
          </p:sp>
          <p:sp>
            <p:nvSpPr>
              <p:cNvPr id="133" name="Oval 67">
                <a:extLst>
                  <a:ext uri="{FF2B5EF4-FFF2-40B4-BE49-F238E27FC236}">
                    <a16:creationId xmlns:a16="http://schemas.microsoft.com/office/drawing/2014/main" id="{F2C0EF53-7F2F-42CB-B1E6-2249B984CB53}"/>
                  </a:ext>
                </a:extLst>
              </p:cNvPr>
              <p:cNvSpPr>
                <a:spLocks noChangeArrowheads="1"/>
              </p:cNvSpPr>
              <p:nvPr/>
            </p:nvSpPr>
            <p:spPr bwMode="auto">
              <a:xfrm>
                <a:off x="3832" y="2657"/>
                <a:ext cx="255" cy="22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45</a:t>
                </a:r>
              </a:p>
            </p:txBody>
          </p:sp>
          <p:sp>
            <p:nvSpPr>
              <p:cNvPr id="134" name="Line 68">
                <a:extLst>
                  <a:ext uri="{FF2B5EF4-FFF2-40B4-BE49-F238E27FC236}">
                    <a16:creationId xmlns:a16="http://schemas.microsoft.com/office/drawing/2014/main" id="{7FD63482-7179-40D2-B8A2-C18D83826310}"/>
                  </a:ext>
                </a:extLst>
              </p:cNvPr>
              <p:cNvSpPr>
                <a:spLocks noChangeShapeType="1"/>
              </p:cNvSpPr>
              <p:nvPr/>
            </p:nvSpPr>
            <p:spPr bwMode="auto">
              <a:xfrm flipH="1">
                <a:off x="2969" y="2311"/>
                <a:ext cx="327" cy="36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5" name="Line 69">
                <a:extLst>
                  <a:ext uri="{FF2B5EF4-FFF2-40B4-BE49-F238E27FC236}">
                    <a16:creationId xmlns:a16="http://schemas.microsoft.com/office/drawing/2014/main" id="{A6B3C9BF-B363-43C8-9DB5-24492D534971}"/>
                  </a:ext>
                </a:extLst>
              </p:cNvPr>
              <p:cNvSpPr>
                <a:spLocks noChangeShapeType="1"/>
              </p:cNvSpPr>
              <p:nvPr/>
            </p:nvSpPr>
            <p:spPr bwMode="auto">
              <a:xfrm>
                <a:off x="3303" y="2302"/>
                <a:ext cx="219" cy="35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6" name="Line 70">
                <a:extLst>
                  <a:ext uri="{FF2B5EF4-FFF2-40B4-BE49-F238E27FC236}">
                    <a16:creationId xmlns:a16="http://schemas.microsoft.com/office/drawing/2014/main" id="{07DA9595-9BA9-43CE-A501-A6A45DE6CE59}"/>
                  </a:ext>
                </a:extLst>
              </p:cNvPr>
              <p:cNvSpPr>
                <a:spLocks noChangeShapeType="1"/>
              </p:cNvSpPr>
              <p:nvPr/>
            </p:nvSpPr>
            <p:spPr bwMode="auto">
              <a:xfrm>
                <a:off x="3320" y="2302"/>
                <a:ext cx="634" cy="35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7" name="Text Box 71">
                <a:extLst>
                  <a:ext uri="{FF2B5EF4-FFF2-40B4-BE49-F238E27FC236}">
                    <a16:creationId xmlns:a16="http://schemas.microsoft.com/office/drawing/2014/main" id="{A47C63B4-C660-4265-953E-F6B8E48378A6}"/>
                  </a:ext>
                </a:extLst>
              </p:cNvPr>
              <p:cNvSpPr txBox="1">
                <a:spLocks noChangeArrowheads="1"/>
              </p:cNvSpPr>
              <p:nvPr/>
            </p:nvSpPr>
            <p:spPr bwMode="auto">
              <a:xfrm>
                <a:off x="2792" y="2449"/>
                <a:ext cx="306"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12</a:t>
                </a:r>
              </a:p>
            </p:txBody>
          </p:sp>
          <p:sp>
            <p:nvSpPr>
              <p:cNvPr id="138" name="Text Box 72">
                <a:extLst>
                  <a:ext uri="{FF2B5EF4-FFF2-40B4-BE49-F238E27FC236}">
                    <a16:creationId xmlns:a16="http://schemas.microsoft.com/office/drawing/2014/main" id="{CA8B1ACE-5BFE-4640-9BF2-AFD52F5403E1}"/>
                  </a:ext>
                </a:extLst>
              </p:cNvPr>
              <p:cNvSpPr txBox="1">
                <a:spLocks noChangeArrowheads="1"/>
              </p:cNvSpPr>
              <p:nvPr/>
            </p:nvSpPr>
            <p:spPr bwMode="auto">
              <a:xfrm>
                <a:off x="3234" y="2445"/>
                <a:ext cx="33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13</a:t>
                </a:r>
              </a:p>
            </p:txBody>
          </p:sp>
          <p:sp>
            <p:nvSpPr>
              <p:cNvPr id="139" name="Text Box 73">
                <a:extLst>
                  <a:ext uri="{FF2B5EF4-FFF2-40B4-BE49-F238E27FC236}">
                    <a16:creationId xmlns:a16="http://schemas.microsoft.com/office/drawing/2014/main" id="{94DCF96B-87BF-4C9F-B80F-DC44500B0538}"/>
                  </a:ext>
                </a:extLst>
              </p:cNvPr>
              <p:cNvSpPr txBox="1">
                <a:spLocks noChangeArrowheads="1"/>
              </p:cNvSpPr>
              <p:nvPr/>
            </p:nvSpPr>
            <p:spPr bwMode="auto">
              <a:xfrm>
                <a:off x="3809" y="2433"/>
                <a:ext cx="4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14</a:t>
                </a:r>
              </a:p>
            </p:txBody>
          </p:sp>
        </p:grpSp>
        <p:sp>
          <p:nvSpPr>
            <p:cNvPr id="158" name="Text Box 131">
              <a:extLst>
                <a:ext uri="{FF2B5EF4-FFF2-40B4-BE49-F238E27FC236}">
                  <a16:creationId xmlns:a16="http://schemas.microsoft.com/office/drawing/2014/main" id="{5EEE7F8D-8210-40EA-9DE5-256FE7D8BAF4}"/>
                </a:ext>
              </a:extLst>
            </p:cNvPr>
            <p:cNvSpPr txBox="1">
              <a:spLocks noChangeArrowheads="1"/>
            </p:cNvSpPr>
            <p:nvPr/>
          </p:nvSpPr>
          <p:spPr bwMode="auto">
            <a:xfrm>
              <a:off x="6691266" y="3533461"/>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59" name="Text Box 132">
              <a:extLst>
                <a:ext uri="{FF2B5EF4-FFF2-40B4-BE49-F238E27FC236}">
                  <a16:creationId xmlns:a16="http://schemas.microsoft.com/office/drawing/2014/main" id="{84FE4554-78C7-4FDF-A0D7-326431DBF551}"/>
                </a:ext>
              </a:extLst>
            </p:cNvPr>
            <p:cNvSpPr txBox="1">
              <a:spLocks noChangeArrowheads="1"/>
            </p:cNvSpPr>
            <p:nvPr/>
          </p:nvSpPr>
          <p:spPr bwMode="auto">
            <a:xfrm>
              <a:off x="7440935" y="3533461"/>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7" name="组合 6"/>
          <p:cNvGrpSpPr/>
          <p:nvPr/>
        </p:nvGrpSpPr>
        <p:grpSpPr>
          <a:xfrm>
            <a:off x="8126735" y="2569900"/>
            <a:ext cx="2217737" cy="1275906"/>
            <a:chOff x="8126735" y="2722687"/>
            <a:chExt cx="2217737" cy="1275906"/>
          </a:xfrm>
        </p:grpSpPr>
        <p:grpSp>
          <p:nvGrpSpPr>
            <p:cNvPr id="140" name="Group 74">
              <a:extLst>
                <a:ext uri="{FF2B5EF4-FFF2-40B4-BE49-F238E27FC236}">
                  <a16:creationId xmlns:a16="http://schemas.microsoft.com/office/drawing/2014/main" id="{33073092-D7A0-4E88-8B95-1570546B480C}"/>
                </a:ext>
              </a:extLst>
            </p:cNvPr>
            <p:cNvGrpSpPr>
              <a:grpSpLocks/>
            </p:cNvGrpSpPr>
            <p:nvPr/>
          </p:nvGrpSpPr>
          <p:grpSpPr bwMode="auto">
            <a:xfrm>
              <a:off x="8126735" y="2722687"/>
              <a:ext cx="2217737" cy="922338"/>
              <a:chOff x="4239" y="2334"/>
              <a:chExt cx="1397" cy="581"/>
            </a:xfrm>
            <a:noFill/>
          </p:grpSpPr>
          <p:sp>
            <p:nvSpPr>
              <p:cNvPr id="141" name="Oval 75">
                <a:extLst>
                  <a:ext uri="{FF2B5EF4-FFF2-40B4-BE49-F238E27FC236}">
                    <a16:creationId xmlns:a16="http://schemas.microsoft.com/office/drawing/2014/main" id="{3C9747F5-AABD-43BC-9227-489B65B1DF45}"/>
                  </a:ext>
                </a:extLst>
              </p:cNvPr>
              <p:cNvSpPr>
                <a:spLocks noChangeArrowheads="1"/>
              </p:cNvSpPr>
              <p:nvPr/>
            </p:nvSpPr>
            <p:spPr bwMode="auto">
              <a:xfrm>
                <a:off x="4293" y="2667"/>
                <a:ext cx="255" cy="23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51</a:t>
                </a:r>
              </a:p>
            </p:txBody>
          </p:sp>
          <p:sp>
            <p:nvSpPr>
              <p:cNvPr id="142" name="Oval 76">
                <a:extLst>
                  <a:ext uri="{FF2B5EF4-FFF2-40B4-BE49-F238E27FC236}">
                    <a16:creationId xmlns:a16="http://schemas.microsoft.com/office/drawing/2014/main" id="{F98F15A9-9FC9-4056-8FCD-2B94FFDA472F}"/>
                  </a:ext>
                </a:extLst>
              </p:cNvPr>
              <p:cNvSpPr>
                <a:spLocks noChangeArrowheads="1"/>
              </p:cNvSpPr>
              <p:nvPr/>
            </p:nvSpPr>
            <p:spPr bwMode="auto">
              <a:xfrm>
                <a:off x="4804" y="2666"/>
                <a:ext cx="256" cy="24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56</a:t>
                </a:r>
              </a:p>
            </p:txBody>
          </p:sp>
          <p:sp>
            <p:nvSpPr>
              <p:cNvPr id="143" name="Oval 77">
                <a:extLst>
                  <a:ext uri="{FF2B5EF4-FFF2-40B4-BE49-F238E27FC236}">
                    <a16:creationId xmlns:a16="http://schemas.microsoft.com/office/drawing/2014/main" id="{FF42ED35-FC82-45B5-AAE9-A525E456CA54}"/>
                  </a:ext>
                </a:extLst>
              </p:cNvPr>
              <p:cNvSpPr>
                <a:spLocks noChangeArrowheads="1"/>
              </p:cNvSpPr>
              <p:nvPr/>
            </p:nvSpPr>
            <p:spPr bwMode="auto">
              <a:xfrm>
                <a:off x="5242" y="2682"/>
                <a:ext cx="255" cy="233"/>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61</a:t>
                </a:r>
              </a:p>
            </p:txBody>
          </p:sp>
          <p:sp>
            <p:nvSpPr>
              <p:cNvPr id="144" name="Line 78">
                <a:extLst>
                  <a:ext uri="{FF2B5EF4-FFF2-40B4-BE49-F238E27FC236}">
                    <a16:creationId xmlns:a16="http://schemas.microsoft.com/office/drawing/2014/main" id="{CC35FDBC-E595-404B-997B-1DCAE654BE4C}"/>
                  </a:ext>
                </a:extLst>
              </p:cNvPr>
              <p:cNvSpPr>
                <a:spLocks noChangeShapeType="1"/>
              </p:cNvSpPr>
              <p:nvPr/>
            </p:nvSpPr>
            <p:spPr bwMode="auto">
              <a:xfrm flipH="1">
                <a:off x="4464" y="2334"/>
                <a:ext cx="358" cy="33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5" name="Line 79">
                <a:extLst>
                  <a:ext uri="{FF2B5EF4-FFF2-40B4-BE49-F238E27FC236}">
                    <a16:creationId xmlns:a16="http://schemas.microsoft.com/office/drawing/2014/main" id="{1E33F225-0487-4824-9209-E0485D028F71}"/>
                  </a:ext>
                </a:extLst>
              </p:cNvPr>
              <p:cNvSpPr>
                <a:spLocks noChangeShapeType="1"/>
              </p:cNvSpPr>
              <p:nvPr/>
            </p:nvSpPr>
            <p:spPr bwMode="auto">
              <a:xfrm>
                <a:off x="4838" y="2334"/>
                <a:ext cx="109" cy="32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6" name="Line 80">
                <a:extLst>
                  <a:ext uri="{FF2B5EF4-FFF2-40B4-BE49-F238E27FC236}">
                    <a16:creationId xmlns:a16="http://schemas.microsoft.com/office/drawing/2014/main" id="{42592D59-7EEF-4009-87CA-D0E42E167C20}"/>
                  </a:ext>
                </a:extLst>
              </p:cNvPr>
              <p:cNvSpPr>
                <a:spLocks noChangeShapeType="1"/>
              </p:cNvSpPr>
              <p:nvPr/>
            </p:nvSpPr>
            <p:spPr bwMode="auto">
              <a:xfrm>
                <a:off x="4838" y="2340"/>
                <a:ext cx="527" cy="35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47" name="Text Box 81">
                <a:extLst>
                  <a:ext uri="{FF2B5EF4-FFF2-40B4-BE49-F238E27FC236}">
                    <a16:creationId xmlns:a16="http://schemas.microsoft.com/office/drawing/2014/main" id="{AD3C64F1-B068-4141-988A-1D2FA8360E3E}"/>
                  </a:ext>
                </a:extLst>
              </p:cNvPr>
              <p:cNvSpPr txBox="1">
                <a:spLocks noChangeArrowheads="1"/>
              </p:cNvSpPr>
              <p:nvPr/>
            </p:nvSpPr>
            <p:spPr bwMode="auto">
              <a:xfrm>
                <a:off x="4239" y="2472"/>
                <a:ext cx="306"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15</a:t>
                </a:r>
              </a:p>
            </p:txBody>
          </p:sp>
          <p:sp>
            <p:nvSpPr>
              <p:cNvPr id="148" name="Text Box 82">
                <a:extLst>
                  <a:ext uri="{FF2B5EF4-FFF2-40B4-BE49-F238E27FC236}">
                    <a16:creationId xmlns:a16="http://schemas.microsoft.com/office/drawing/2014/main" id="{A275DE4B-09D9-4F5C-92DC-729AF30F2777}"/>
                  </a:ext>
                </a:extLst>
              </p:cNvPr>
              <p:cNvSpPr txBox="1">
                <a:spLocks noChangeArrowheads="1"/>
              </p:cNvSpPr>
              <p:nvPr/>
            </p:nvSpPr>
            <p:spPr bwMode="auto">
              <a:xfrm>
                <a:off x="4648" y="2470"/>
                <a:ext cx="33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16</a:t>
                </a:r>
              </a:p>
            </p:txBody>
          </p:sp>
          <p:sp>
            <p:nvSpPr>
              <p:cNvPr id="149" name="Text Box 83">
                <a:extLst>
                  <a:ext uri="{FF2B5EF4-FFF2-40B4-BE49-F238E27FC236}">
                    <a16:creationId xmlns:a16="http://schemas.microsoft.com/office/drawing/2014/main" id="{48356EBF-0A59-4A8B-8C76-3695C0AEBFC3}"/>
                  </a:ext>
                </a:extLst>
              </p:cNvPr>
              <p:cNvSpPr txBox="1">
                <a:spLocks noChangeArrowheads="1"/>
              </p:cNvSpPr>
              <p:nvPr/>
            </p:nvSpPr>
            <p:spPr bwMode="auto">
              <a:xfrm>
                <a:off x="5231" y="2462"/>
                <a:ext cx="4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17</a:t>
                </a:r>
              </a:p>
            </p:txBody>
          </p:sp>
        </p:grpSp>
        <p:sp>
          <p:nvSpPr>
            <p:cNvPr id="161" name="Text Box 155">
              <a:extLst>
                <a:ext uri="{FF2B5EF4-FFF2-40B4-BE49-F238E27FC236}">
                  <a16:creationId xmlns:a16="http://schemas.microsoft.com/office/drawing/2014/main" id="{F1CB9CB6-5638-4CAF-BF65-37620FA7A245}"/>
                </a:ext>
              </a:extLst>
            </p:cNvPr>
            <p:cNvSpPr txBox="1">
              <a:spLocks noChangeArrowheads="1"/>
            </p:cNvSpPr>
            <p:nvPr/>
          </p:nvSpPr>
          <p:spPr bwMode="auto">
            <a:xfrm>
              <a:off x="9764579" y="3598483"/>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9" name="组合 8"/>
          <p:cNvGrpSpPr/>
          <p:nvPr/>
        </p:nvGrpSpPr>
        <p:grpSpPr>
          <a:xfrm>
            <a:off x="1674747" y="3407103"/>
            <a:ext cx="1098552" cy="1329538"/>
            <a:chOff x="1674747" y="3559890"/>
            <a:chExt cx="1098552" cy="1329538"/>
          </a:xfrm>
        </p:grpSpPr>
        <p:grpSp>
          <p:nvGrpSpPr>
            <p:cNvPr id="163" name="Group 112">
              <a:extLst>
                <a:ext uri="{FF2B5EF4-FFF2-40B4-BE49-F238E27FC236}">
                  <a16:creationId xmlns:a16="http://schemas.microsoft.com/office/drawing/2014/main" id="{6F62A7CC-CA2B-4E63-AA0E-37737AA3F836}"/>
                </a:ext>
              </a:extLst>
            </p:cNvPr>
            <p:cNvGrpSpPr>
              <a:grpSpLocks/>
            </p:cNvGrpSpPr>
            <p:nvPr/>
          </p:nvGrpSpPr>
          <p:grpSpPr bwMode="auto">
            <a:xfrm>
              <a:off x="1674747" y="3559890"/>
              <a:ext cx="1042988" cy="949448"/>
              <a:chOff x="272" y="1673"/>
              <a:chExt cx="657" cy="678"/>
            </a:xfrm>
            <a:noFill/>
          </p:grpSpPr>
          <p:sp>
            <p:nvSpPr>
              <p:cNvPr id="164" name="Text Box 37">
                <a:extLst>
                  <a:ext uri="{FF2B5EF4-FFF2-40B4-BE49-F238E27FC236}">
                    <a16:creationId xmlns:a16="http://schemas.microsoft.com/office/drawing/2014/main" id="{661575E0-D9CE-4D28-9E29-B6882987E6D7}"/>
                  </a:ext>
                </a:extLst>
              </p:cNvPr>
              <p:cNvSpPr txBox="1">
                <a:spLocks noChangeArrowheads="1"/>
              </p:cNvSpPr>
              <p:nvPr/>
            </p:nvSpPr>
            <p:spPr bwMode="auto">
              <a:xfrm>
                <a:off x="587" y="1836"/>
                <a:ext cx="32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19</a:t>
                </a:r>
              </a:p>
            </p:txBody>
          </p:sp>
          <p:sp>
            <p:nvSpPr>
              <p:cNvPr id="165" name="Oval 39">
                <a:extLst>
                  <a:ext uri="{FF2B5EF4-FFF2-40B4-BE49-F238E27FC236}">
                    <a16:creationId xmlns:a16="http://schemas.microsoft.com/office/drawing/2014/main" id="{7015107D-0174-4DA1-BCA1-7B091FF8CB90}"/>
                  </a:ext>
                </a:extLst>
              </p:cNvPr>
              <p:cNvSpPr>
                <a:spLocks noChangeArrowheads="1"/>
              </p:cNvSpPr>
              <p:nvPr/>
            </p:nvSpPr>
            <p:spPr bwMode="auto">
              <a:xfrm>
                <a:off x="301" y="2086"/>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9</a:t>
                </a:r>
              </a:p>
            </p:txBody>
          </p:sp>
          <p:sp>
            <p:nvSpPr>
              <p:cNvPr id="166" name="Oval 40">
                <a:extLst>
                  <a:ext uri="{FF2B5EF4-FFF2-40B4-BE49-F238E27FC236}">
                    <a16:creationId xmlns:a16="http://schemas.microsoft.com/office/drawing/2014/main" id="{67D3C552-9182-42E7-9D55-C1C8717FBF18}"/>
                  </a:ext>
                </a:extLst>
              </p:cNvPr>
              <p:cNvSpPr>
                <a:spLocks noChangeArrowheads="1"/>
              </p:cNvSpPr>
              <p:nvPr/>
            </p:nvSpPr>
            <p:spPr bwMode="auto">
              <a:xfrm>
                <a:off x="673" y="2086"/>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11</a:t>
                </a:r>
              </a:p>
            </p:txBody>
          </p:sp>
          <p:sp>
            <p:nvSpPr>
              <p:cNvPr id="167" name="Line 41">
                <a:extLst>
                  <a:ext uri="{FF2B5EF4-FFF2-40B4-BE49-F238E27FC236}">
                    <a16:creationId xmlns:a16="http://schemas.microsoft.com/office/drawing/2014/main" id="{DC116FC8-08A8-4504-979C-3549A8AE395F}"/>
                  </a:ext>
                </a:extLst>
              </p:cNvPr>
              <p:cNvSpPr>
                <a:spLocks noChangeShapeType="1"/>
              </p:cNvSpPr>
              <p:nvPr/>
            </p:nvSpPr>
            <p:spPr bwMode="auto">
              <a:xfrm flipH="1">
                <a:off x="446" y="1673"/>
                <a:ext cx="371" cy="40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68" name="Line 42">
                <a:extLst>
                  <a:ext uri="{FF2B5EF4-FFF2-40B4-BE49-F238E27FC236}">
                    <a16:creationId xmlns:a16="http://schemas.microsoft.com/office/drawing/2014/main" id="{DEBB92F4-3064-4760-B88F-A3A128CA1481}"/>
                  </a:ext>
                </a:extLst>
              </p:cNvPr>
              <p:cNvSpPr>
                <a:spLocks noChangeShapeType="1"/>
              </p:cNvSpPr>
              <p:nvPr/>
            </p:nvSpPr>
            <p:spPr bwMode="auto">
              <a:xfrm flipH="1">
                <a:off x="822" y="1678"/>
                <a:ext cx="3" cy="40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69" name="Text Box 43">
                <a:extLst>
                  <a:ext uri="{FF2B5EF4-FFF2-40B4-BE49-F238E27FC236}">
                    <a16:creationId xmlns:a16="http://schemas.microsoft.com/office/drawing/2014/main" id="{E51DC9B5-F698-47D1-A505-BA96EDF0118F}"/>
                  </a:ext>
                </a:extLst>
              </p:cNvPr>
              <p:cNvSpPr txBox="1">
                <a:spLocks noChangeArrowheads="1"/>
              </p:cNvSpPr>
              <p:nvPr/>
            </p:nvSpPr>
            <p:spPr bwMode="auto">
              <a:xfrm>
                <a:off x="272" y="1840"/>
                <a:ext cx="374"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18</a:t>
                </a:r>
              </a:p>
            </p:txBody>
          </p:sp>
        </p:grpSp>
        <p:sp>
          <p:nvSpPr>
            <p:cNvPr id="170" name="Text Box 156">
              <a:extLst>
                <a:ext uri="{FF2B5EF4-FFF2-40B4-BE49-F238E27FC236}">
                  <a16:creationId xmlns:a16="http://schemas.microsoft.com/office/drawing/2014/main" id="{E18EA954-75A8-4AE8-9D1E-0A3246085D32}"/>
                </a:ext>
              </a:extLst>
            </p:cNvPr>
            <p:cNvSpPr txBox="1">
              <a:spLocks noChangeArrowheads="1"/>
            </p:cNvSpPr>
            <p:nvPr/>
          </p:nvSpPr>
          <p:spPr bwMode="auto">
            <a:xfrm>
              <a:off x="1717612" y="4489318"/>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171" name="Text Box 157">
              <a:extLst>
                <a:ext uri="{FF2B5EF4-FFF2-40B4-BE49-F238E27FC236}">
                  <a16:creationId xmlns:a16="http://schemas.microsoft.com/office/drawing/2014/main" id="{8ABC12BE-EB89-46E8-8171-1E435EAAE4F0}"/>
                </a:ext>
              </a:extLst>
            </p:cNvPr>
            <p:cNvSpPr txBox="1">
              <a:spLocks noChangeArrowheads="1"/>
            </p:cNvSpPr>
            <p:nvPr/>
          </p:nvSpPr>
          <p:spPr bwMode="auto">
            <a:xfrm>
              <a:off x="2341499" y="4482022"/>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10" name="组合 9"/>
          <p:cNvGrpSpPr/>
          <p:nvPr/>
        </p:nvGrpSpPr>
        <p:grpSpPr>
          <a:xfrm>
            <a:off x="2779601" y="3403883"/>
            <a:ext cx="1200150" cy="1315050"/>
            <a:chOff x="2779601" y="3556670"/>
            <a:chExt cx="1200150" cy="1315050"/>
          </a:xfrm>
        </p:grpSpPr>
        <p:grpSp>
          <p:nvGrpSpPr>
            <p:cNvPr id="174" name="Group 108">
              <a:extLst>
                <a:ext uri="{FF2B5EF4-FFF2-40B4-BE49-F238E27FC236}">
                  <a16:creationId xmlns:a16="http://schemas.microsoft.com/office/drawing/2014/main" id="{38443175-FAD9-4AED-B02F-F92D26F078F2}"/>
                </a:ext>
              </a:extLst>
            </p:cNvPr>
            <p:cNvGrpSpPr>
              <a:grpSpLocks/>
            </p:cNvGrpSpPr>
            <p:nvPr/>
          </p:nvGrpSpPr>
          <p:grpSpPr bwMode="auto">
            <a:xfrm>
              <a:off x="2779601" y="3556670"/>
              <a:ext cx="1200150" cy="955051"/>
              <a:chOff x="1007" y="1669"/>
              <a:chExt cx="756" cy="682"/>
            </a:xfrm>
            <a:noFill/>
          </p:grpSpPr>
          <p:sp>
            <p:nvSpPr>
              <p:cNvPr id="175" name="Oval 28">
                <a:extLst>
                  <a:ext uri="{FF2B5EF4-FFF2-40B4-BE49-F238E27FC236}">
                    <a16:creationId xmlns:a16="http://schemas.microsoft.com/office/drawing/2014/main" id="{3F377B2C-99C2-4B00-94B1-D35256C512B0}"/>
                  </a:ext>
                </a:extLst>
              </p:cNvPr>
              <p:cNvSpPr>
                <a:spLocks noChangeArrowheads="1"/>
              </p:cNvSpPr>
              <p:nvPr/>
            </p:nvSpPr>
            <p:spPr bwMode="auto">
              <a:xfrm>
                <a:off x="1022" y="2086"/>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14</a:t>
                </a:r>
              </a:p>
            </p:txBody>
          </p:sp>
          <p:sp>
            <p:nvSpPr>
              <p:cNvPr id="176" name="Oval 30">
                <a:extLst>
                  <a:ext uri="{FF2B5EF4-FFF2-40B4-BE49-F238E27FC236}">
                    <a16:creationId xmlns:a16="http://schemas.microsoft.com/office/drawing/2014/main" id="{ECB591EF-6ACF-453F-B8A9-4AB2D64DB0BE}"/>
                  </a:ext>
                </a:extLst>
              </p:cNvPr>
              <p:cNvSpPr>
                <a:spLocks noChangeArrowheads="1"/>
              </p:cNvSpPr>
              <p:nvPr/>
            </p:nvSpPr>
            <p:spPr bwMode="auto">
              <a:xfrm>
                <a:off x="1394" y="2086"/>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16</a:t>
                </a:r>
              </a:p>
            </p:txBody>
          </p:sp>
          <p:sp>
            <p:nvSpPr>
              <p:cNvPr id="177" name="Line 33">
                <a:extLst>
                  <a:ext uri="{FF2B5EF4-FFF2-40B4-BE49-F238E27FC236}">
                    <a16:creationId xmlns:a16="http://schemas.microsoft.com/office/drawing/2014/main" id="{A2A9A2EC-9A7F-45FF-8C00-B6F12CB6933F}"/>
                  </a:ext>
                </a:extLst>
              </p:cNvPr>
              <p:cNvSpPr>
                <a:spLocks noChangeShapeType="1"/>
              </p:cNvSpPr>
              <p:nvPr/>
            </p:nvSpPr>
            <p:spPr bwMode="auto">
              <a:xfrm flipH="1">
                <a:off x="1203" y="1669"/>
                <a:ext cx="132" cy="41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78" name="Line 34">
                <a:extLst>
                  <a:ext uri="{FF2B5EF4-FFF2-40B4-BE49-F238E27FC236}">
                    <a16:creationId xmlns:a16="http://schemas.microsoft.com/office/drawing/2014/main" id="{A734F750-116F-40AC-86E0-512A684E1D36}"/>
                  </a:ext>
                </a:extLst>
              </p:cNvPr>
              <p:cNvSpPr>
                <a:spLocks noChangeShapeType="1"/>
              </p:cNvSpPr>
              <p:nvPr/>
            </p:nvSpPr>
            <p:spPr bwMode="auto">
              <a:xfrm>
                <a:off x="1348" y="1669"/>
                <a:ext cx="195" cy="41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79" name="Text Box 35">
                <a:extLst>
                  <a:ext uri="{FF2B5EF4-FFF2-40B4-BE49-F238E27FC236}">
                    <a16:creationId xmlns:a16="http://schemas.microsoft.com/office/drawing/2014/main" id="{2EA8ED2B-252E-44D8-BF40-CA3E4FF924AB}"/>
                  </a:ext>
                </a:extLst>
              </p:cNvPr>
              <p:cNvSpPr txBox="1">
                <a:spLocks noChangeArrowheads="1"/>
              </p:cNvSpPr>
              <p:nvPr/>
            </p:nvSpPr>
            <p:spPr bwMode="auto">
              <a:xfrm>
                <a:off x="1458" y="1844"/>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21</a:t>
                </a:r>
              </a:p>
            </p:txBody>
          </p:sp>
          <p:sp>
            <p:nvSpPr>
              <p:cNvPr id="180" name="Text Box 36">
                <a:extLst>
                  <a:ext uri="{FF2B5EF4-FFF2-40B4-BE49-F238E27FC236}">
                    <a16:creationId xmlns:a16="http://schemas.microsoft.com/office/drawing/2014/main" id="{11F875A3-81A8-486F-B3B4-D586B758F3D3}"/>
                  </a:ext>
                </a:extLst>
              </p:cNvPr>
              <p:cNvSpPr txBox="1">
                <a:spLocks noChangeArrowheads="1"/>
              </p:cNvSpPr>
              <p:nvPr/>
            </p:nvSpPr>
            <p:spPr bwMode="auto">
              <a:xfrm>
                <a:off x="1007" y="1847"/>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20</a:t>
                </a:r>
              </a:p>
            </p:txBody>
          </p:sp>
        </p:grpSp>
        <p:sp>
          <p:nvSpPr>
            <p:cNvPr id="181" name="Text Box 160">
              <a:extLst>
                <a:ext uri="{FF2B5EF4-FFF2-40B4-BE49-F238E27FC236}">
                  <a16:creationId xmlns:a16="http://schemas.microsoft.com/office/drawing/2014/main" id="{98B2AC66-A0CA-441E-BA3C-9187C97F8FD1}"/>
                </a:ext>
              </a:extLst>
            </p:cNvPr>
            <p:cNvSpPr txBox="1">
              <a:spLocks noChangeArrowheads="1"/>
            </p:cNvSpPr>
            <p:nvPr/>
          </p:nvSpPr>
          <p:spPr bwMode="auto">
            <a:xfrm>
              <a:off x="3433293" y="4471610"/>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11" name="组合 10"/>
          <p:cNvGrpSpPr/>
          <p:nvPr/>
        </p:nvGrpSpPr>
        <p:grpSpPr>
          <a:xfrm>
            <a:off x="4738989" y="3458743"/>
            <a:ext cx="1149350" cy="1274794"/>
            <a:chOff x="4738989" y="3611530"/>
            <a:chExt cx="1149350" cy="1274794"/>
          </a:xfrm>
        </p:grpSpPr>
        <p:grpSp>
          <p:nvGrpSpPr>
            <p:cNvPr id="184" name="Group 121">
              <a:extLst>
                <a:ext uri="{FF2B5EF4-FFF2-40B4-BE49-F238E27FC236}">
                  <a16:creationId xmlns:a16="http://schemas.microsoft.com/office/drawing/2014/main" id="{ABDC80DD-A20F-47B8-9A7F-64649BB4567E}"/>
                </a:ext>
              </a:extLst>
            </p:cNvPr>
            <p:cNvGrpSpPr>
              <a:grpSpLocks/>
            </p:cNvGrpSpPr>
            <p:nvPr/>
          </p:nvGrpSpPr>
          <p:grpSpPr bwMode="auto">
            <a:xfrm>
              <a:off x="4738989" y="3611530"/>
              <a:ext cx="1149350" cy="894834"/>
              <a:chOff x="2180" y="1709"/>
              <a:chExt cx="724" cy="639"/>
            </a:xfrm>
            <a:noFill/>
          </p:grpSpPr>
          <p:sp>
            <p:nvSpPr>
              <p:cNvPr id="185" name="Oval 115">
                <a:extLst>
                  <a:ext uri="{FF2B5EF4-FFF2-40B4-BE49-F238E27FC236}">
                    <a16:creationId xmlns:a16="http://schemas.microsoft.com/office/drawing/2014/main" id="{BA95184C-80F1-4A75-B57F-C9E3742D9F31}"/>
                  </a:ext>
                </a:extLst>
              </p:cNvPr>
              <p:cNvSpPr>
                <a:spLocks noChangeArrowheads="1"/>
              </p:cNvSpPr>
              <p:nvPr/>
            </p:nvSpPr>
            <p:spPr bwMode="auto">
              <a:xfrm>
                <a:off x="2180" y="2083"/>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30</a:t>
                </a:r>
              </a:p>
            </p:txBody>
          </p:sp>
          <p:sp>
            <p:nvSpPr>
              <p:cNvPr id="186" name="Oval 116">
                <a:extLst>
                  <a:ext uri="{FF2B5EF4-FFF2-40B4-BE49-F238E27FC236}">
                    <a16:creationId xmlns:a16="http://schemas.microsoft.com/office/drawing/2014/main" id="{A847F3AC-A4CF-4A18-BD35-1A1A36FA4296}"/>
                  </a:ext>
                </a:extLst>
              </p:cNvPr>
              <p:cNvSpPr>
                <a:spLocks noChangeArrowheads="1"/>
              </p:cNvSpPr>
              <p:nvPr/>
            </p:nvSpPr>
            <p:spPr bwMode="auto">
              <a:xfrm>
                <a:off x="2552" y="2083"/>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32</a:t>
                </a:r>
              </a:p>
            </p:txBody>
          </p:sp>
          <p:sp>
            <p:nvSpPr>
              <p:cNvPr id="187" name="Line 117">
                <a:extLst>
                  <a:ext uri="{FF2B5EF4-FFF2-40B4-BE49-F238E27FC236}">
                    <a16:creationId xmlns:a16="http://schemas.microsoft.com/office/drawing/2014/main" id="{C7CF6A2A-50C6-4751-AD52-AEECF930127F}"/>
                  </a:ext>
                </a:extLst>
              </p:cNvPr>
              <p:cNvSpPr>
                <a:spLocks noChangeShapeType="1"/>
              </p:cNvSpPr>
              <p:nvPr/>
            </p:nvSpPr>
            <p:spPr bwMode="auto">
              <a:xfrm flipH="1">
                <a:off x="2361" y="1709"/>
                <a:ext cx="335" cy="37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8" name="Line 118">
                <a:extLst>
                  <a:ext uri="{FF2B5EF4-FFF2-40B4-BE49-F238E27FC236}">
                    <a16:creationId xmlns:a16="http://schemas.microsoft.com/office/drawing/2014/main" id="{D56C1470-6E1B-42DB-95F7-43816AA1B11D}"/>
                  </a:ext>
                </a:extLst>
              </p:cNvPr>
              <p:cNvSpPr>
                <a:spLocks noChangeShapeType="1"/>
              </p:cNvSpPr>
              <p:nvPr/>
            </p:nvSpPr>
            <p:spPr bwMode="auto">
              <a:xfrm>
                <a:off x="2696" y="1715"/>
                <a:ext cx="5" cy="36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9" name="Text Box 119">
                <a:extLst>
                  <a:ext uri="{FF2B5EF4-FFF2-40B4-BE49-F238E27FC236}">
                    <a16:creationId xmlns:a16="http://schemas.microsoft.com/office/drawing/2014/main" id="{7F67BD6F-B3C4-41D7-BFA3-839D6BC45A6F}"/>
                  </a:ext>
                </a:extLst>
              </p:cNvPr>
              <p:cNvSpPr txBox="1">
                <a:spLocks noChangeArrowheads="1"/>
              </p:cNvSpPr>
              <p:nvPr/>
            </p:nvSpPr>
            <p:spPr bwMode="auto">
              <a:xfrm>
                <a:off x="2599" y="1828"/>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23</a:t>
                </a:r>
              </a:p>
            </p:txBody>
          </p:sp>
          <p:sp>
            <p:nvSpPr>
              <p:cNvPr id="190" name="Text Box 120">
                <a:extLst>
                  <a:ext uri="{FF2B5EF4-FFF2-40B4-BE49-F238E27FC236}">
                    <a16:creationId xmlns:a16="http://schemas.microsoft.com/office/drawing/2014/main" id="{090B495B-831D-4761-AD71-FBA2D796988A}"/>
                  </a:ext>
                </a:extLst>
              </p:cNvPr>
              <p:cNvSpPr txBox="1">
                <a:spLocks noChangeArrowheads="1"/>
              </p:cNvSpPr>
              <p:nvPr/>
            </p:nvSpPr>
            <p:spPr bwMode="auto">
              <a:xfrm>
                <a:off x="2181" y="1821"/>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22</a:t>
                </a:r>
              </a:p>
            </p:txBody>
          </p:sp>
        </p:grpSp>
        <p:sp>
          <p:nvSpPr>
            <p:cNvPr id="191" name="Text Box 166">
              <a:extLst>
                <a:ext uri="{FF2B5EF4-FFF2-40B4-BE49-F238E27FC236}">
                  <a16:creationId xmlns:a16="http://schemas.microsoft.com/office/drawing/2014/main" id="{ECD92F68-C40C-45EB-B6EC-5F32C6194F0B}"/>
                </a:ext>
              </a:extLst>
            </p:cNvPr>
            <p:cNvSpPr txBox="1">
              <a:spLocks noChangeArrowheads="1"/>
            </p:cNvSpPr>
            <p:nvPr/>
          </p:nvSpPr>
          <p:spPr bwMode="auto">
            <a:xfrm>
              <a:off x="5384177" y="4486214"/>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12" name="组合 11"/>
          <p:cNvGrpSpPr/>
          <p:nvPr/>
        </p:nvGrpSpPr>
        <p:grpSpPr>
          <a:xfrm>
            <a:off x="5730393" y="3453770"/>
            <a:ext cx="1208088" cy="1264047"/>
            <a:chOff x="5730393" y="3606557"/>
            <a:chExt cx="1208088" cy="1264047"/>
          </a:xfrm>
        </p:grpSpPr>
        <p:grpSp>
          <p:nvGrpSpPr>
            <p:cNvPr id="194" name="Group 124">
              <a:extLst>
                <a:ext uri="{FF2B5EF4-FFF2-40B4-BE49-F238E27FC236}">
                  <a16:creationId xmlns:a16="http://schemas.microsoft.com/office/drawing/2014/main" id="{4843CEA1-56DA-4C28-AB83-F9A8F412753E}"/>
                </a:ext>
              </a:extLst>
            </p:cNvPr>
            <p:cNvGrpSpPr>
              <a:grpSpLocks/>
            </p:cNvGrpSpPr>
            <p:nvPr/>
          </p:nvGrpSpPr>
          <p:grpSpPr bwMode="auto">
            <a:xfrm flipH="1">
              <a:off x="5730393" y="3606557"/>
              <a:ext cx="1208088" cy="917240"/>
              <a:chOff x="2165" y="1693"/>
              <a:chExt cx="761" cy="655"/>
            </a:xfrm>
            <a:noFill/>
          </p:grpSpPr>
          <p:sp>
            <p:nvSpPr>
              <p:cNvPr id="195" name="Oval 125">
                <a:extLst>
                  <a:ext uri="{FF2B5EF4-FFF2-40B4-BE49-F238E27FC236}">
                    <a16:creationId xmlns:a16="http://schemas.microsoft.com/office/drawing/2014/main" id="{2C791B0D-F315-4DDB-9DAE-6AF8C38F24EB}"/>
                  </a:ext>
                </a:extLst>
              </p:cNvPr>
              <p:cNvSpPr>
                <a:spLocks noChangeArrowheads="1"/>
              </p:cNvSpPr>
              <p:nvPr/>
            </p:nvSpPr>
            <p:spPr bwMode="auto">
              <a:xfrm>
                <a:off x="2180" y="2083"/>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38</a:t>
                </a:r>
              </a:p>
            </p:txBody>
          </p:sp>
          <p:sp>
            <p:nvSpPr>
              <p:cNvPr id="196" name="Oval 126">
                <a:extLst>
                  <a:ext uri="{FF2B5EF4-FFF2-40B4-BE49-F238E27FC236}">
                    <a16:creationId xmlns:a16="http://schemas.microsoft.com/office/drawing/2014/main" id="{BCB422CB-2A9B-413F-BCFE-191DA24E2728}"/>
                  </a:ext>
                </a:extLst>
              </p:cNvPr>
              <p:cNvSpPr>
                <a:spLocks noChangeArrowheads="1"/>
              </p:cNvSpPr>
              <p:nvPr/>
            </p:nvSpPr>
            <p:spPr bwMode="auto">
              <a:xfrm>
                <a:off x="2552" y="2083"/>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cs typeface="Arial" panose="020B0604020202020204" pitchFamily="34" charset="0"/>
                  </a:rPr>
                  <a:t>36</a:t>
                </a:r>
              </a:p>
            </p:txBody>
          </p:sp>
          <p:sp>
            <p:nvSpPr>
              <p:cNvPr id="197" name="Line 127">
                <a:extLst>
                  <a:ext uri="{FF2B5EF4-FFF2-40B4-BE49-F238E27FC236}">
                    <a16:creationId xmlns:a16="http://schemas.microsoft.com/office/drawing/2014/main" id="{17446C3B-1AB2-44C9-B664-DAB023FCE978}"/>
                  </a:ext>
                </a:extLst>
              </p:cNvPr>
              <p:cNvSpPr>
                <a:spLocks noChangeShapeType="1"/>
              </p:cNvSpPr>
              <p:nvPr/>
            </p:nvSpPr>
            <p:spPr bwMode="auto">
              <a:xfrm flipH="1">
                <a:off x="2361" y="1697"/>
                <a:ext cx="347"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8" name="Line 128">
                <a:extLst>
                  <a:ext uri="{FF2B5EF4-FFF2-40B4-BE49-F238E27FC236}">
                    <a16:creationId xmlns:a16="http://schemas.microsoft.com/office/drawing/2014/main" id="{1C71AAB9-9ED8-4A62-8DEC-8D372A5421A9}"/>
                  </a:ext>
                </a:extLst>
              </p:cNvPr>
              <p:cNvSpPr>
                <a:spLocks noChangeShapeType="1"/>
              </p:cNvSpPr>
              <p:nvPr/>
            </p:nvSpPr>
            <p:spPr bwMode="auto">
              <a:xfrm flipH="1">
                <a:off x="2701" y="1693"/>
                <a:ext cx="7" cy="39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9" name="Text Box 129">
                <a:extLst>
                  <a:ext uri="{FF2B5EF4-FFF2-40B4-BE49-F238E27FC236}">
                    <a16:creationId xmlns:a16="http://schemas.microsoft.com/office/drawing/2014/main" id="{47182CE1-C2FD-4126-8DF0-2F63AB7551AC}"/>
                  </a:ext>
                </a:extLst>
              </p:cNvPr>
              <p:cNvSpPr txBox="1">
                <a:spLocks noChangeArrowheads="1"/>
              </p:cNvSpPr>
              <p:nvPr/>
            </p:nvSpPr>
            <p:spPr bwMode="auto">
              <a:xfrm>
                <a:off x="2621" y="1842"/>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dirty="0">
                    <a:cs typeface="Arial" panose="020B0604020202020204" pitchFamily="34" charset="0"/>
                  </a:rPr>
                  <a:t>24</a:t>
                </a:r>
              </a:p>
            </p:txBody>
          </p:sp>
          <p:sp>
            <p:nvSpPr>
              <p:cNvPr id="200" name="Text Box 130">
                <a:extLst>
                  <a:ext uri="{FF2B5EF4-FFF2-40B4-BE49-F238E27FC236}">
                    <a16:creationId xmlns:a16="http://schemas.microsoft.com/office/drawing/2014/main" id="{FBEAD4A2-875A-4735-8D73-DC78D231E5E5}"/>
                  </a:ext>
                </a:extLst>
              </p:cNvPr>
              <p:cNvSpPr txBox="1">
                <a:spLocks noChangeArrowheads="1"/>
              </p:cNvSpPr>
              <p:nvPr/>
            </p:nvSpPr>
            <p:spPr bwMode="auto">
              <a:xfrm>
                <a:off x="2165" y="1864"/>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25</a:t>
                </a:r>
              </a:p>
            </p:txBody>
          </p:sp>
        </p:grpSp>
        <p:sp>
          <p:nvSpPr>
            <p:cNvPr id="201" name="Text Box 166">
              <a:extLst>
                <a:ext uri="{FF2B5EF4-FFF2-40B4-BE49-F238E27FC236}">
                  <a16:creationId xmlns:a16="http://schemas.microsoft.com/office/drawing/2014/main" id="{C3D8F6BE-8CC0-4BED-81FA-9F59D4148C0C}"/>
                </a:ext>
              </a:extLst>
            </p:cNvPr>
            <p:cNvSpPr txBox="1">
              <a:spLocks noChangeArrowheads="1"/>
            </p:cNvSpPr>
            <p:nvPr/>
          </p:nvSpPr>
          <p:spPr bwMode="auto">
            <a:xfrm>
              <a:off x="5952500" y="4470494"/>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13" name="组合 12"/>
          <p:cNvGrpSpPr/>
          <p:nvPr/>
        </p:nvGrpSpPr>
        <p:grpSpPr>
          <a:xfrm>
            <a:off x="7559096" y="3465225"/>
            <a:ext cx="1296988" cy="1269386"/>
            <a:chOff x="7559096" y="3618012"/>
            <a:chExt cx="1296988" cy="1269386"/>
          </a:xfrm>
        </p:grpSpPr>
        <p:grpSp>
          <p:nvGrpSpPr>
            <p:cNvPr id="204" name="Group 137">
              <a:extLst>
                <a:ext uri="{FF2B5EF4-FFF2-40B4-BE49-F238E27FC236}">
                  <a16:creationId xmlns:a16="http://schemas.microsoft.com/office/drawing/2014/main" id="{98DCA2C0-157E-416F-9CCC-806F58454EAC}"/>
                </a:ext>
              </a:extLst>
            </p:cNvPr>
            <p:cNvGrpSpPr>
              <a:grpSpLocks/>
            </p:cNvGrpSpPr>
            <p:nvPr/>
          </p:nvGrpSpPr>
          <p:grpSpPr bwMode="auto">
            <a:xfrm>
              <a:off x="7559096" y="3618012"/>
              <a:ext cx="1296988" cy="922842"/>
              <a:chOff x="272" y="1692"/>
              <a:chExt cx="817" cy="659"/>
            </a:xfrm>
            <a:noFill/>
          </p:grpSpPr>
          <p:sp>
            <p:nvSpPr>
              <p:cNvPr id="205" name="Text Box 138">
                <a:extLst>
                  <a:ext uri="{FF2B5EF4-FFF2-40B4-BE49-F238E27FC236}">
                    <a16:creationId xmlns:a16="http://schemas.microsoft.com/office/drawing/2014/main" id="{A7E2F061-E886-469F-9FB9-3E6D4AF94499}"/>
                  </a:ext>
                </a:extLst>
              </p:cNvPr>
              <p:cNvSpPr txBox="1">
                <a:spLocks noChangeArrowheads="1"/>
              </p:cNvSpPr>
              <p:nvPr/>
            </p:nvSpPr>
            <p:spPr bwMode="auto">
              <a:xfrm>
                <a:off x="764" y="1867"/>
                <a:ext cx="32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27</a:t>
                </a:r>
              </a:p>
            </p:txBody>
          </p:sp>
          <p:sp>
            <p:nvSpPr>
              <p:cNvPr id="206" name="Oval 139">
                <a:extLst>
                  <a:ext uri="{FF2B5EF4-FFF2-40B4-BE49-F238E27FC236}">
                    <a16:creationId xmlns:a16="http://schemas.microsoft.com/office/drawing/2014/main" id="{E6800D07-9B3B-4206-B7FA-453E6C8102E8}"/>
                  </a:ext>
                </a:extLst>
              </p:cNvPr>
              <p:cNvSpPr>
                <a:spLocks noChangeArrowheads="1"/>
              </p:cNvSpPr>
              <p:nvPr/>
            </p:nvSpPr>
            <p:spPr bwMode="auto">
              <a:xfrm>
                <a:off x="301" y="2086"/>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52</a:t>
                </a:r>
              </a:p>
            </p:txBody>
          </p:sp>
          <p:sp>
            <p:nvSpPr>
              <p:cNvPr id="207" name="Oval 140">
                <a:extLst>
                  <a:ext uri="{FF2B5EF4-FFF2-40B4-BE49-F238E27FC236}">
                    <a16:creationId xmlns:a16="http://schemas.microsoft.com/office/drawing/2014/main" id="{36BE4E2A-EFC0-4A7D-AD92-5D4F45484114}"/>
                  </a:ext>
                </a:extLst>
              </p:cNvPr>
              <p:cNvSpPr>
                <a:spLocks noChangeArrowheads="1"/>
              </p:cNvSpPr>
              <p:nvPr/>
            </p:nvSpPr>
            <p:spPr bwMode="auto">
              <a:xfrm>
                <a:off x="673" y="2086"/>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54</a:t>
                </a:r>
              </a:p>
            </p:txBody>
          </p:sp>
          <p:sp>
            <p:nvSpPr>
              <p:cNvPr id="208" name="Line 141">
                <a:extLst>
                  <a:ext uri="{FF2B5EF4-FFF2-40B4-BE49-F238E27FC236}">
                    <a16:creationId xmlns:a16="http://schemas.microsoft.com/office/drawing/2014/main" id="{9C96D6AD-3049-4B27-8FE7-153D3C240DF3}"/>
                  </a:ext>
                </a:extLst>
              </p:cNvPr>
              <p:cNvSpPr>
                <a:spLocks noChangeShapeType="1"/>
              </p:cNvSpPr>
              <p:nvPr/>
            </p:nvSpPr>
            <p:spPr bwMode="auto">
              <a:xfrm flipH="1">
                <a:off x="482" y="1692"/>
                <a:ext cx="335" cy="39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9" name="Line 142">
                <a:extLst>
                  <a:ext uri="{FF2B5EF4-FFF2-40B4-BE49-F238E27FC236}">
                    <a16:creationId xmlns:a16="http://schemas.microsoft.com/office/drawing/2014/main" id="{D3FDCCC8-E7DB-4606-A312-05BF901A9417}"/>
                  </a:ext>
                </a:extLst>
              </p:cNvPr>
              <p:cNvSpPr>
                <a:spLocks noChangeShapeType="1"/>
              </p:cNvSpPr>
              <p:nvPr/>
            </p:nvSpPr>
            <p:spPr bwMode="auto">
              <a:xfrm>
                <a:off x="817" y="1702"/>
                <a:ext cx="5"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0" name="Text Box 143">
                <a:extLst>
                  <a:ext uri="{FF2B5EF4-FFF2-40B4-BE49-F238E27FC236}">
                    <a16:creationId xmlns:a16="http://schemas.microsoft.com/office/drawing/2014/main" id="{83F31530-695B-43CA-8B94-F297B3D8A11C}"/>
                  </a:ext>
                </a:extLst>
              </p:cNvPr>
              <p:cNvSpPr txBox="1">
                <a:spLocks noChangeArrowheads="1"/>
              </p:cNvSpPr>
              <p:nvPr/>
            </p:nvSpPr>
            <p:spPr bwMode="auto">
              <a:xfrm>
                <a:off x="272" y="1840"/>
                <a:ext cx="374"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26</a:t>
                </a:r>
              </a:p>
            </p:txBody>
          </p:sp>
        </p:grpSp>
        <p:sp>
          <p:nvSpPr>
            <p:cNvPr id="211" name="Text Box 166">
              <a:extLst>
                <a:ext uri="{FF2B5EF4-FFF2-40B4-BE49-F238E27FC236}">
                  <a16:creationId xmlns:a16="http://schemas.microsoft.com/office/drawing/2014/main" id="{452B22D5-41CE-4652-B91E-24C65440AF19}"/>
                </a:ext>
              </a:extLst>
            </p:cNvPr>
            <p:cNvSpPr txBox="1">
              <a:spLocks noChangeArrowheads="1"/>
            </p:cNvSpPr>
            <p:nvPr/>
          </p:nvSpPr>
          <p:spPr bwMode="auto">
            <a:xfrm>
              <a:off x="7640058" y="4487288"/>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14" name="组合 13"/>
          <p:cNvGrpSpPr/>
          <p:nvPr/>
        </p:nvGrpSpPr>
        <p:grpSpPr>
          <a:xfrm>
            <a:off x="8882840" y="3490057"/>
            <a:ext cx="1277937" cy="1286692"/>
            <a:chOff x="8882840" y="3642844"/>
            <a:chExt cx="1277937" cy="1286692"/>
          </a:xfrm>
        </p:grpSpPr>
        <p:grpSp>
          <p:nvGrpSpPr>
            <p:cNvPr id="214" name="Group 146">
              <a:extLst>
                <a:ext uri="{FF2B5EF4-FFF2-40B4-BE49-F238E27FC236}">
                  <a16:creationId xmlns:a16="http://schemas.microsoft.com/office/drawing/2014/main" id="{78D6072A-DCD4-4A32-876A-8E96E676676E}"/>
                </a:ext>
              </a:extLst>
            </p:cNvPr>
            <p:cNvGrpSpPr>
              <a:grpSpLocks/>
            </p:cNvGrpSpPr>
            <p:nvPr/>
          </p:nvGrpSpPr>
          <p:grpSpPr bwMode="auto">
            <a:xfrm flipH="1">
              <a:off x="8882840" y="3642844"/>
              <a:ext cx="1200150" cy="908838"/>
              <a:chOff x="2165" y="1699"/>
              <a:chExt cx="756" cy="649"/>
            </a:xfrm>
            <a:noFill/>
          </p:grpSpPr>
          <p:sp>
            <p:nvSpPr>
              <p:cNvPr id="215" name="Oval 147">
                <a:extLst>
                  <a:ext uri="{FF2B5EF4-FFF2-40B4-BE49-F238E27FC236}">
                    <a16:creationId xmlns:a16="http://schemas.microsoft.com/office/drawing/2014/main" id="{56546F03-E90B-44DE-9D8F-28A477EF0179}"/>
                  </a:ext>
                </a:extLst>
              </p:cNvPr>
              <p:cNvSpPr>
                <a:spLocks noChangeArrowheads="1"/>
              </p:cNvSpPr>
              <p:nvPr/>
            </p:nvSpPr>
            <p:spPr bwMode="auto">
              <a:xfrm>
                <a:off x="2180" y="2083"/>
                <a:ext cx="255"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59</a:t>
                </a:r>
              </a:p>
            </p:txBody>
          </p:sp>
          <p:sp>
            <p:nvSpPr>
              <p:cNvPr id="216" name="Oval 148">
                <a:extLst>
                  <a:ext uri="{FF2B5EF4-FFF2-40B4-BE49-F238E27FC236}">
                    <a16:creationId xmlns:a16="http://schemas.microsoft.com/office/drawing/2014/main" id="{1D52560E-4CD1-4405-902C-1D55CFA12C7B}"/>
                  </a:ext>
                </a:extLst>
              </p:cNvPr>
              <p:cNvSpPr>
                <a:spLocks noChangeArrowheads="1"/>
              </p:cNvSpPr>
              <p:nvPr/>
            </p:nvSpPr>
            <p:spPr bwMode="auto">
              <a:xfrm>
                <a:off x="2552" y="2083"/>
                <a:ext cx="256" cy="26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57</a:t>
                </a:r>
              </a:p>
            </p:txBody>
          </p:sp>
          <p:sp>
            <p:nvSpPr>
              <p:cNvPr id="217" name="Line 149">
                <a:extLst>
                  <a:ext uri="{FF2B5EF4-FFF2-40B4-BE49-F238E27FC236}">
                    <a16:creationId xmlns:a16="http://schemas.microsoft.com/office/drawing/2014/main" id="{A7B6473B-C9B2-4423-A2AD-15C175D817A0}"/>
                  </a:ext>
                </a:extLst>
              </p:cNvPr>
              <p:cNvSpPr>
                <a:spLocks noChangeShapeType="1"/>
              </p:cNvSpPr>
              <p:nvPr/>
            </p:nvSpPr>
            <p:spPr bwMode="auto">
              <a:xfrm flipH="1">
                <a:off x="2361" y="1699"/>
                <a:ext cx="322"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8" name="Line 150">
                <a:extLst>
                  <a:ext uri="{FF2B5EF4-FFF2-40B4-BE49-F238E27FC236}">
                    <a16:creationId xmlns:a16="http://schemas.microsoft.com/office/drawing/2014/main" id="{DD780659-1769-474A-901F-8DED7C43D3D7}"/>
                  </a:ext>
                </a:extLst>
              </p:cNvPr>
              <p:cNvSpPr>
                <a:spLocks noChangeShapeType="1"/>
              </p:cNvSpPr>
              <p:nvPr/>
            </p:nvSpPr>
            <p:spPr bwMode="auto">
              <a:xfrm>
                <a:off x="2683" y="1699"/>
                <a:ext cx="18" cy="38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9" name="Text Box 151">
                <a:extLst>
                  <a:ext uri="{FF2B5EF4-FFF2-40B4-BE49-F238E27FC236}">
                    <a16:creationId xmlns:a16="http://schemas.microsoft.com/office/drawing/2014/main" id="{A62D0CAB-7C66-4334-9C6D-70B211C1750F}"/>
                  </a:ext>
                </a:extLst>
              </p:cNvPr>
              <p:cNvSpPr txBox="1">
                <a:spLocks noChangeArrowheads="1"/>
              </p:cNvSpPr>
              <p:nvPr/>
            </p:nvSpPr>
            <p:spPr bwMode="auto">
              <a:xfrm>
                <a:off x="2616" y="1873"/>
                <a:ext cx="305"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28</a:t>
                </a:r>
              </a:p>
            </p:txBody>
          </p:sp>
          <p:sp>
            <p:nvSpPr>
              <p:cNvPr id="220" name="Text Box 152">
                <a:extLst>
                  <a:ext uri="{FF2B5EF4-FFF2-40B4-BE49-F238E27FC236}">
                    <a16:creationId xmlns:a16="http://schemas.microsoft.com/office/drawing/2014/main" id="{3703F6EA-19CD-4A37-9106-9F10B9F87A8C}"/>
                  </a:ext>
                </a:extLst>
              </p:cNvPr>
              <p:cNvSpPr txBox="1">
                <a:spLocks noChangeArrowheads="1"/>
              </p:cNvSpPr>
              <p:nvPr/>
            </p:nvSpPr>
            <p:spPr bwMode="auto">
              <a:xfrm>
                <a:off x="2165" y="1864"/>
                <a:ext cx="351" cy="250"/>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000" b="0">
                    <a:cs typeface="Arial" panose="020B0604020202020204" pitchFamily="34" charset="0"/>
                  </a:rPr>
                  <a:t>29</a:t>
                </a:r>
              </a:p>
            </p:txBody>
          </p:sp>
        </p:grpSp>
        <p:sp>
          <p:nvSpPr>
            <p:cNvPr id="221" name="Text Box 166">
              <a:extLst>
                <a:ext uri="{FF2B5EF4-FFF2-40B4-BE49-F238E27FC236}">
                  <a16:creationId xmlns:a16="http://schemas.microsoft.com/office/drawing/2014/main" id="{4DED7973-0C16-4C7E-8066-40B6CC3E4BF5}"/>
                </a:ext>
              </a:extLst>
            </p:cNvPr>
            <p:cNvSpPr txBox="1">
              <a:spLocks noChangeArrowheads="1"/>
            </p:cNvSpPr>
            <p:nvPr/>
          </p:nvSpPr>
          <p:spPr bwMode="auto">
            <a:xfrm>
              <a:off x="9093978" y="4513997"/>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sp>
          <p:nvSpPr>
            <p:cNvPr id="222" name="Text Box 166">
              <a:extLst>
                <a:ext uri="{FF2B5EF4-FFF2-40B4-BE49-F238E27FC236}">
                  <a16:creationId xmlns:a16="http://schemas.microsoft.com/office/drawing/2014/main" id="{A7DF641F-A8C1-4ACB-B3EF-03C7CEA70649}"/>
                </a:ext>
              </a:extLst>
            </p:cNvPr>
            <p:cNvSpPr txBox="1">
              <a:spLocks noChangeArrowheads="1"/>
            </p:cNvSpPr>
            <p:nvPr/>
          </p:nvSpPr>
          <p:spPr bwMode="auto">
            <a:xfrm>
              <a:off x="9728977" y="4529426"/>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15" name="组合 14"/>
          <p:cNvGrpSpPr/>
          <p:nvPr/>
        </p:nvGrpSpPr>
        <p:grpSpPr>
          <a:xfrm>
            <a:off x="2637160" y="4359614"/>
            <a:ext cx="588964" cy="1244478"/>
            <a:chOff x="2637160" y="4512401"/>
            <a:chExt cx="588964" cy="1244478"/>
          </a:xfrm>
        </p:grpSpPr>
        <p:grpSp>
          <p:nvGrpSpPr>
            <p:cNvPr id="224" name="Group 158">
              <a:extLst>
                <a:ext uri="{FF2B5EF4-FFF2-40B4-BE49-F238E27FC236}">
                  <a16:creationId xmlns:a16="http://schemas.microsoft.com/office/drawing/2014/main" id="{5FAC5798-7867-459C-91F9-B862B1B2943D}"/>
                </a:ext>
              </a:extLst>
            </p:cNvPr>
            <p:cNvGrpSpPr>
              <a:grpSpLocks/>
            </p:cNvGrpSpPr>
            <p:nvPr/>
          </p:nvGrpSpPr>
          <p:grpSpPr bwMode="auto">
            <a:xfrm>
              <a:off x="2637160" y="4512401"/>
              <a:ext cx="544513" cy="877887"/>
              <a:chOff x="934" y="2341"/>
              <a:chExt cx="343" cy="553"/>
            </a:xfrm>
            <a:noFill/>
          </p:grpSpPr>
          <p:sp>
            <p:nvSpPr>
              <p:cNvPr id="225" name="Oval 29">
                <a:extLst>
                  <a:ext uri="{FF2B5EF4-FFF2-40B4-BE49-F238E27FC236}">
                    <a16:creationId xmlns:a16="http://schemas.microsoft.com/office/drawing/2014/main" id="{BFFBB2B8-2A11-4A3A-ABCE-C9ED497D00D9}"/>
                  </a:ext>
                </a:extLst>
              </p:cNvPr>
              <p:cNvSpPr>
                <a:spLocks noChangeArrowheads="1"/>
              </p:cNvSpPr>
              <p:nvPr/>
            </p:nvSpPr>
            <p:spPr bwMode="auto">
              <a:xfrm>
                <a:off x="1022" y="2639"/>
                <a:ext cx="255" cy="25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a:cs typeface="Arial" panose="020B0604020202020204" pitchFamily="34" charset="0"/>
                  </a:rPr>
                  <a:t>15</a:t>
                </a:r>
              </a:p>
            </p:txBody>
          </p:sp>
          <p:sp>
            <p:nvSpPr>
              <p:cNvPr id="226" name="Line 31">
                <a:extLst>
                  <a:ext uri="{FF2B5EF4-FFF2-40B4-BE49-F238E27FC236}">
                    <a16:creationId xmlns:a16="http://schemas.microsoft.com/office/drawing/2014/main" id="{DE5FFB6B-2CBE-47C7-91CF-47D831512F3B}"/>
                  </a:ext>
                </a:extLst>
              </p:cNvPr>
              <p:cNvSpPr>
                <a:spLocks noChangeShapeType="1"/>
              </p:cNvSpPr>
              <p:nvPr/>
            </p:nvSpPr>
            <p:spPr bwMode="auto">
              <a:xfrm>
                <a:off x="1160" y="2341"/>
                <a:ext cx="0" cy="29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7" name="Text Box 32">
                <a:extLst>
                  <a:ext uri="{FF2B5EF4-FFF2-40B4-BE49-F238E27FC236}">
                    <a16:creationId xmlns:a16="http://schemas.microsoft.com/office/drawing/2014/main" id="{D6E7ACBD-04FF-4562-A4AE-B89D38978F5B}"/>
                  </a:ext>
                </a:extLst>
              </p:cNvPr>
              <p:cNvSpPr txBox="1">
                <a:spLocks noChangeArrowheads="1"/>
              </p:cNvSpPr>
              <p:nvPr/>
            </p:nvSpPr>
            <p:spPr bwMode="auto">
              <a:xfrm>
                <a:off x="934" y="2469"/>
                <a:ext cx="298"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a:cs typeface="Arial" panose="020B0604020202020204" pitchFamily="34" charset="0"/>
                  </a:rPr>
                  <a:t>30</a:t>
                </a:r>
              </a:p>
            </p:txBody>
          </p:sp>
        </p:grpSp>
        <p:sp>
          <p:nvSpPr>
            <p:cNvPr id="228" name="Text Box 169">
              <a:extLst>
                <a:ext uri="{FF2B5EF4-FFF2-40B4-BE49-F238E27FC236}">
                  <a16:creationId xmlns:a16="http://schemas.microsoft.com/office/drawing/2014/main" id="{C03E55CE-6CE9-476E-9D3B-5022A88D67B3}"/>
                </a:ext>
              </a:extLst>
            </p:cNvPr>
            <p:cNvSpPr txBox="1">
              <a:spLocks noChangeArrowheads="1"/>
            </p:cNvSpPr>
            <p:nvPr/>
          </p:nvSpPr>
          <p:spPr bwMode="auto">
            <a:xfrm>
              <a:off x="2794324" y="5356769"/>
              <a:ext cx="431800" cy="400110"/>
            </a:xfrm>
            <a:prstGeom prst="rect">
              <a:avLst/>
            </a:prstGeom>
            <a:noFill/>
            <a:ln>
              <a:noFill/>
            </a:ln>
            <a:effectLs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solidFill>
                    <a:srgbClr val="FF0000"/>
                  </a:solidFill>
                  <a:cs typeface="Arial" panose="020B0604020202020204" pitchFamily="34" charset="0"/>
                </a:rPr>
                <a:t>B</a:t>
              </a:r>
            </a:p>
          </p:txBody>
        </p:sp>
      </p:grpSp>
      <p:grpSp>
        <p:nvGrpSpPr>
          <p:cNvPr id="235" name="Group 161">
            <a:extLst>
              <a:ext uri="{FF2B5EF4-FFF2-40B4-BE49-F238E27FC236}">
                <a16:creationId xmlns:a16="http://schemas.microsoft.com/office/drawing/2014/main" id="{C2B99C1E-9480-4A9C-8EE1-1C995B37C337}"/>
              </a:ext>
            </a:extLst>
          </p:cNvPr>
          <p:cNvGrpSpPr>
            <a:grpSpLocks/>
          </p:cNvGrpSpPr>
          <p:nvPr/>
        </p:nvGrpSpPr>
        <p:grpSpPr bwMode="auto">
          <a:xfrm>
            <a:off x="4578606" y="4375083"/>
            <a:ext cx="544512" cy="877887"/>
            <a:chOff x="934" y="2341"/>
            <a:chExt cx="343" cy="553"/>
          </a:xfrm>
          <a:noFill/>
        </p:grpSpPr>
        <p:sp>
          <p:nvSpPr>
            <p:cNvPr id="236" name="Oval 162">
              <a:extLst>
                <a:ext uri="{FF2B5EF4-FFF2-40B4-BE49-F238E27FC236}">
                  <a16:creationId xmlns:a16="http://schemas.microsoft.com/office/drawing/2014/main" id="{50CE6427-ACA3-4708-98A0-A362829A29B0}"/>
                </a:ext>
              </a:extLst>
            </p:cNvPr>
            <p:cNvSpPr>
              <a:spLocks noChangeArrowheads="1"/>
            </p:cNvSpPr>
            <p:nvPr/>
          </p:nvSpPr>
          <p:spPr bwMode="auto">
            <a:xfrm>
              <a:off x="1022" y="2639"/>
              <a:ext cx="255" cy="255"/>
            </a:xfrm>
            <a:prstGeom prst="ellipse">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000" b="0" dirty="0">
                  <a:solidFill>
                    <a:srgbClr val="FF0000"/>
                  </a:solidFill>
                  <a:cs typeface="Arial" panose="020B0604020202020204" pitchFamily="34" charset="0"/>
                </a:rPr>
                <a:t>31</a:t>
              </a:r>
            </a:p>
          </p:txBody>
        </p:sp>
        <p:sp>
          <p:nvSpPr>
            <p:cNvPr id="237" name="Line 163">
              <a:extLst>
                <a:ext uri="{FF2B5EF4-FFF2-40B4-BE49-F238E27FC236}">
                  <a16:creationId xmlns:a16="http://schemas.microsoft.com/office/drawing/2014/main" id="{9BC07A7E-8B90-4914-9F64-2940340D48EC}"/>
                </a:ext>
              </a:extLst>
            </p:cNvPr>
            <p:cNvSpPr>
              <a:spLocks noChangeShapeType="1"/>
            </p:cNvSpPr>
            <p:nvPr/>
          </p:nvSpPr>
          <p:spPr bwMode="auto">
            <a:xfrm>
              <a:off x="1160" y="2341"/>
              <a:ext cx="0" cy="29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38" name="Text Box 164">
              <a:extLst>
                <a:ext uri="{FF2B5EF4-FFF2-40B4-BE49-F238E27FC236}">
                  <a16:creationId xmlns:a16="http://schemas.microsoft.com/office/drawing/2014/main" id="{973EA72D-1DEA-4F94-91CD-D04EC62037BD}"/>
                </a:ext>
              </a:extLst>
            </p:cNvPr>
            <p:cNvSpPr txBox="1">
              <a:spLocks noChangeArrowheads="1"/>
            </p:cNvSpPr>
            <p:nvPr/>
          </p:nvSpPr>
          <p:spPr bwMode="auto">
            <a:xfrm>
              <a:off x="934" y="2469"/>
              <a:ext cx="298" cy="19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buClrTx/>
                <a:buSzTx/>
                <a:buFontTx/>
                <a:buNone/>
              </a:pPr>
              <a:r>
                <a:rPr kumimoji="1" lang="en-US" altLang="zh-CN" sz="2000" b="0" dirty="0">
                  <a:cs typeface="Arial" panose="020B0604020202020204" pitchFamily="34" charset="0"/>
                </a:rPr>
                <a:t>31</a:t>
              </a:r>
            </a:p>
          </p:txBody>
        </p:sp>
      </p:grpSp>
      <p:sp>
        <p:nvSpPr>
          <p:cNvPr id="239" name="TextBox 53">
            <a:extLst>
              <a:ext uri="{FF2B5EF4-FFF2-40B4-BE49-F238E27FC236}">
                <a16:creationId xmlns:a16="http://schemas.microsoft.com/office/drawing/2014/main" id="{260A2E72-0925-4A31-86F2-074EA8D3ED1B}"/>
              </a:ext>
            </a:extLst>
          </p:cNvPr>
          <p:cNvSpPr txBox="1"/>
          <p:nvPr/>
        </p:nvSpPr>
        <p:spPr>
          <a:xfrm>
            <a:off x="1568618" y="5782416"/>
            <a:ext cx="9396884" cy="461665"/>
          </a:xfrm>
          <a:prstGeom prst="rect">
            <a:avLst/>
          </a:prstGeom>
          <a:solidFill>
            <a:schemeClr val="accent1">
              <a:lumMod val="20000"/>
              <a:lumOff val="80000"/>
            </a:schemeClr>
          </a:solidFill>
        </p:spPr>
        <p:txBody>
          <a:bodyPr wrap="square">
            <a:spAutoFit/>
          </a:bodyPr>
          <a:lstStyle/>
          <a:p>
            <a:pPr>
              <a:defRPr/>
            </a:pPr>
            <a:r>
              <a:rPr lang="en-US" altLang="zh-CN" sz="2400" dirty="0" smtClean="0">
                <a:latin typeface="Arial" panose="020B0604020202020204" pitchFamily="34" charset="0"/>
                <a:ea typeface="幼圆" panose="02010509060101010101" pitchFamily="49" charset="-122"/>
                <a:cs typeface="Arial" panose="020B0604020202020204" pitchFamily="34" charset="0"/>
              </a:rPr>
              <a:t>FIFO-</a:t>
            </a:r>
            <a:r>
              <a:rPr lang="zh-CN" altLang="en-US" sz="2400" dirty="0" smtClean="0">
                <a:latin typeface="Arial" panose="020B0604020202020204" pitchFamily="34" charset="0"/>
                <a:ea typeface="幼圆" panose="02010509060101010101" pitchFamily="49" charset="-122"/>
                <a:cs typeface="Arial" panose="020B0604020202020204" pitchFamily="34" charset="0"/>
              </a:rPr>
              <a:t>分支限界</a:t>
            </a:r>
            <a:r>
              <a:rPr lang="zh-CN" altLang="en-US" sz="2400" dirty="0">
                <a:latin typeface="Arial" panose="020B0604020202020204" pitchFamily="34" charset="0"/>
                <a:ea typeface="幼圆" panose="02010509060101010101" pitchFamily="49" charset="-122"/>
                <a:cs typeface="Arial" panose="020B0604020202020204" pitchFamily="34" charset="0"/>
              </a:rPr>
              <a:t>法一共处理了</a:t>
            </a:r>
            <a:r>
              <a:rPr lang="en-US" altLang="zh-CN" sz="2400" dirty="0">
                <a:latin typeface="Arial" panose="020B0604020202020204" pitchFamily="34" charset="0"/>
                <a:ea typeface="幼圆" panose="02010509060101010101" pitchFamily="49" charset="-122"/>
                <a:cs typeface="Arial" panose="020B0604020202020204" pitchFamily="34" charset="0"/>
              </a:rPr>
              <a:t>31</a:t>
            </a:r>
            <a:r>
              <a:rPr lang="zh-CN" altLang="en-US" sz="2400" dirty="0" smtClean="0">
                <a:latin typeface="Arial" panose="020B0604020202020204" pitchFamily="34" charset="0"/>
                <a:ea typeface="幼圆" panose="02010509060101010101" pitchFamily="49" charset="-122"/>
                <a:cs typeface="Arial" panose="020B0604020202020204" pitchFamily="34" charset="0"/>
              </a:rPr>
              <a:t>个结点，</a:t>
            </a:r>
            <a:r>
              <a:rPr lang="zh-CN" altLang="en-US" sz="2400" dirty="0">
                <a:latin typeface="Arial" panose="020B0604020202020204" pitchFamily="34" charset="0"/>
                <a:ea typeface="幼圆" panose="02010509060101010101" pitchFamily="49" charset="-122"/>
                <a:cs typeface="Arial" panose="020B0604020202020204" pitchFamily="34" charset="0"/>
              </a:rPr>
              <a:t>回溯法一共处理了</a:t>
            </a:r>
            <a:r>
              <a:rPr lang="en-US" altLang="zh-CN" sz="2400" dirty="0">
                <a:latin typeface="Arial" panose="020B0604020202020204" pitchFamily="34" charset="0"/>
                <a:ea typeface="幼圆" panose="02010509060101010101" pitchFamily="49" charset="-122"/>
                <a:cs typeface="Arial" panose="020B0604020202020204" pitchFamily="34" charset="0"/>
              </a:rPr>
              <a:t>16</a:t>
            </a:r>
            <a:r>
              <a:rPr lang="zh-CN" altLang="en-US" sz="2400" dirty="0" smtClean="0">
                <a:latin typeface="Arial" panose="020B0604020202020204" pitchFamily="34" charset="0"/>
                <a:ea typeface="幼圆" panose="02010509060101010101" pitchFamily="49" charset="-122"/>
                <a:cs typeface="Arial" panose="020B0604020202020204" pitchFamily="34" charset="0"/>
              </a:rPr>
              <a:t>个结点。</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176420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5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5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5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85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5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5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85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5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85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5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85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85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5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5853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5853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8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5853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9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5854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5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5854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18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93"/>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3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203" grpId="0"/>
      <p:bldP spid="193" grpId="0"/>
      <p:bldP spid="193" grpId="1"/>
      <p:bldP spid="183" grpId="0"/>
      <p:bldP spid="183" grpId="1"/>
      <p:bldP spid="58539" grpId="0"/>
      <p:bldP spid="58539" grpId="1"/>
      <p:bldP spid="58540" grpId="0"/>
      <p:bldP spid="58540" grpId="1"/>
      <p:bldP spid="58543" grpId="0"/>
      <p:bldP spid="58543" grpId="1"/>
      <p:bldP spid="58544" grpId="0"/>
      <p:bldP spid="58544" grpId="1"/>
      <p:bldP spid="58528" grpId="0"/>
      <p:bldP spid="58528" grpId="1"/>
      <p:bldP spid="58529" grpId="0"/>
      <p:bldP spid="58529" grpId="1"/>
      <p:bldP spid="58530" grpId="0"/>
      <p:bldP spid="58530" grpId="1"/>
      <p:bldP spid="58531" grpId="0"/>
      <p:bldP spid="58531" grpId="1"/>
      <p:bldP spid="58533" grpId="0"/>
      <p:bldP spid="58533" grpId="1"/>
      <p:bldP spid="58534" grpId="0"/>
      <p:bldP spid="58534" grpId="1"/>
      <p:bldP spid="2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a:t>
            </a:r>
            <a:r>
              <a:rPr lang="en-US" altLang="zh-CN" dirty="0"/>
              <a:t>LC-</a:t>
            </a:r>
            <a:r>
              <a:rPr lang="zh-CN" altLang="en-US" dirty="0"/>
              <a:t>检索</a:t>
            </a:r>
          </a:p>
        </p:txBody>
      </p:sp>
      <p:sp>
        <p:nvSpPr>
          <p:cNvPr id="3" name="内容占位符 2"/>
          <p:cNvSpPr>
            <a:spLocks noGrp="1"/>
          </p:cNvSpPr>
          <p:nvPr>
            <p:ph idx="1"/>
          </p:nvPr>
        </p:nvSpPr>
        <p:spPr>
          <a:xfrm>
            <a:off x="838200" y="1847850"/>
            <a:ext cx="10515600" cy="4351338"/>
          </a:xfrm>
        </p:spPr>
        <p:txBody>
          <a:bodyPr/>
          <a:lstStyle/>
          <a:p>
            <a:pPr>
              <a:spcBef>
                <a:spcPts val="0"/>
              </a:spcBef>
            </a:pPr>
            <a:r>
              <a:rPr lang="en-US" altLang="zh-CN" dirty="0"/>
              <a:t>LC-</a:t>
            </a:r>
            <a:r>
              <a:rPr lang="zh-CN" altLang="en-US" dirty="0"/>
              <a:t>检索的优点</a:t>
            </a:r>
            <a:endParaRPr lang="en-US" altLang="zh-CN" dirty="0"/>
          </a:p>
          <a:p>
            <a:pPr>
              <a:spcBef>
                <a:spcPts val="0"/>
              </a:spcBef>
            </a:pPr>
            <a:r>
              <a:rPr lang="zh-CN" altLang="en-US" dirty="0"/>
              <a:t>成本函数</a:t>
            </a:r>
            <a:r>
              <a:rPr lang="en-US" altLang="zh-CN" dirty="0"/>
              <a:t>c</a:t>
            </a:r>
            <a:r>
              <a:rPr lang="zh-CN" altLang="en-US" dirty="0"/>
              <a:t>的量化方法</a:t>
            </a:r>
            <a:endParaRPr lang="en-US" altLang="zh-CN" dirty="0"/>
          </a:p>
          <a:p>
            <a:pPr>
              <a:spcBef>
                <a:spcPts val="0"/>
              </a:spcBef>
            </a:pPr>
            <a:r>
              <a:rPr lang="zh-CN" altLang="en-US" dirty="0"/>
              <a:t>区分状态空间树</a:t>
            </a:r>
            <a:r>
              <a:rPr lang="zh-CN" altLang="en-US" dirty="0" smtClean="0"/>
              <a:t>中结点</a:t>
            </a:r>
            <a:r>
              <a:rPr lang="en-US" altLang="zh-CN" dirty="0" smtClean="0"/>
              <a:t>X</a:t>
            </a:r>
            <a:endParaRPr lang="en-US" altLang="zh-CN" dirty="0"/>
          </a:p>
          <a:p>
            <a:pPr>
              <a:spcBef>
                <a:spcPts val="0"/>
              </a:spcBef>
            </a:pPr>
            <a:r>
              <a:rPr lang="zh-CN" altLang="en-US" dirty="0"/>
              <a:t>成本函数</a:t>
            </a:r>
            <a:r>
              <a:rPr lang="en-US" altLang="zh-CN" dirty="0"/>
              <a:t>c</a:t>
            </a:r>
            <a:r>
              <a:rPr lang="zh-CN" altLang="en-US" dirty="0"/>
              <a:t>定义</a:t>
            </a:r>
            <a:endParaRPr lang="en-US" altLang="zh-CN" dirty="0"/>
          </a:p>
          <a:p>
            <a:pPr>
              <a:spcBef>
                <a:spcPts val="0"/>
              </a:spcBef>
            </a:pPr>
            <a:r>
              <a:rPr lang="zh-CN" altLang="en-US" dirty="0"/>
              <a:t>成本估计函数</a:t>
            </a:r>
            <a:r>
              <a:rPr lang="en-US" altLang="zh-CN" dirty="0"/>
              <a:t>ĉ</a:t>
            </a:r>
            <a:r>
              <a:rPr lang="zh-CN" altLang="en-US" dirty="0"/>
              <a:t>定义</a:t>
            </a:r>
            <a:endParaRPr lang="en-US" altLang="zh-CN" dirty="0"/>
          </a:p>
          <a:p>
            <a:pPr>
              <a:spcBef>
                <a:spcPts val="0"/>
              </a:spcBef>
            </a:pPr>
            <a:r>
              <a:rPr lang="en-US" altLang="zh-CN" dirty="0"/>
              <a:t>LC-</a:t>
            </a:r>
            <a:r>
              <a:rPr lang="zh-CN" altLang="en-US" dirty="0"/>
              <a:t>检索总结</a:t>
            </a:r>
            <a:endParaRPr lang="en-US" altLang="zh-CN" dirty="0"/>
          </a:p>
          <a:p>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spTree>
    <p:extLst>
      <p:ext uri="{BB962C8B-B14F-4D97-AF65-F5344CB8AC3E}">
        <p14:creationId xmlns:p14="http://schemas.microsoft.com/office/powerpoint/2010/main" val="1196670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44420</TotalTime>
  <Words>7997</Words>
  <Application>Microsoft Office PowerPoint</Application>
  <PresentationFormat>宽屏</PresentationFormat>
  <Paragraphs>2462</Paragraphs>
  <Slides>66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等线</vt:lpstr>
      <vt:lpstr>宋体</vt:lpstr>
      <vt:lpstr>幼圆</vt:lpstr>
      <vt:lpstr>Arial</vt:lpstr>
      <vt:lpstr>Calibri</vt:lpstr>
      <vt:lpstr>Symbol</vt:lpstr>
      <vt:lpstr>Times New Roman</vt:lpstr>
      <vt:lpstr>Verdana</vt:lpstr>
      <vt:lpstr>Wingdings</vt:lpstr>
      <vt:lpstr>算法分析模板0731</vt:lpstr>
      <vt:lpstr>第八章 分支限界法</vt:lpstr>
      <vt:lpstr>目录</vt:lpstr>
      <vt:lpstr>8.1 一般方法</vt:lpstr>
      <vt:lpstr>方法适用的问题特点</vt:lpstr>
      <vt:lpstr>分支限界法的基本思想</vt:lpstr>
      <vt:lpstr>算法8.1  分支限界法的抽象化描述</vt:lpstr>
      <vt:lpstr>分支限界法的不同检索方式</vt:lpstr>
      <vt:lpstr>理解FIFO-检索</vt:lpstr>
      <vt:lpstr>8.2 LC-检索</vt:lpstr>
      <vt:lpstr>LC-检索的优点</vt:lpstr>
      <vt:lpstr>成本函数c的量化方法</vt:lpstr>
      <vt:lpstr>成本函数c定义</vt:lpstr>
      <vt:lpstr>成本函数c的例子</vt:lpstr>
      <vt:lpstr>成本函数c的问题</vt:lpstr>
      <vt:lpstr>成本估计函数ĉ定义</vt:lpstr>
      <vt:lpstr>LC-检索</vt:lpstr>
      <vt:lpstr>LC-检索总结</vt:lpstr>
      <vt:lpstr>8.3 15-谜问题</vt:lpstr>
      <vt:lpstr>问题描述</vt:lpstr>
      <vt:lpstr>状态空间树</vt:lpstr>
      <vt:lpstr>函数定义</vt:lpstr>
      <vt:lpstr>判定定理</vt:lpstr>
      <vt:lpstr>FIFO-检索</vt:lpstr>
      <vt:lpstr>深度优先检索</vt:lpstr>
      <vt:lpstr>LC-检索</vt:lpstr>
      <vt:lpstr>LC-检索</vt:lpstr>
      <vt:lpstr>LC-检索</vt:lpstr>
      <vt:lpstr>8.4 求最小成本的分支限界法</vt:lpstr>
      <vt:lpstr>寻找最小成本</vt:lpstr>
      <vt:lpstr>寻找最小成本</vt:lpstr>
      <vt:lpstr>算法8.2 基于ĉ求最小成本的LC-检索算法</vt:lpstr>
      <vt:lpstr>加速寻找最小成本</vt:lpstr>
      <vt:lpstr>基于ĉ和U求最小成本的分支限界法基本思想</vt:lpstr>
      <vt:lpstr>PowerPoint 演示文稿</vt:lpstr>
      <vt:lpstr>成本上界函数u(X)</vt:lpstr>
      <vt:lpstr>区分界U和u(X)</vt:lpstr>
      <vt:lpstr>细谈界U的剪枝</vt:lpstr>
      <vt:lpstr>改进界U的剪枝</vt:lpstr>
      <vt:lpstr>算法8.3 界函数UB</vt:lpstr>
      <vt:lpstr>区别函数cost,ĉ,c和u</vt:lpstr>
      <vt:lpstr>算法8.4 求最小成本的FIFO-分支限界算法</vt:lpstr>
      <vt:lpstr>算法8.5 求最小成本的LC-分支限界法</vt:lpstr>
      <vt:lpstr>求极大化问题</vt:lpstr>
      <vt:lpstr>总结求最优解问题的分支限界法</vt:lpstr>
      <vt:lpstr>8.5 带有期限的作业调度问题</vt:lpstr>
      <vt:lpstr>问题描述</vt:lpstr>
      <vt:lpstr>一个问题实例</vt:lpstr>
      <vt:lpstr>约束函数B</vt:lpstr>
      <vt:lpstr>成本估计函数ĉ</vt:lpstr>
      <vt:lpstr>成本上界U</vt:lpstr>
      <vt:lpstr>FIFO-分支限界法实例运行</vt:lpstr>
      <vt:lpstr>8.6 0/1背包问题</vt:lpstr>
      <vt:lpstr>问题描述</vt:lpstr>
      <vt:lpstr>一个问题实例</vt:lpstr>
      <vt:lpstr>分析贪心解</vt:lpstr>
      <vt:lpstr>ĉ函数与u函数</vt:lpstr>
      <vt:lpstr>约束函数B</vt:lpstr>
      <vt:lpstr>成本估计函数ĉ(X)和u(X)</vt:lpstr>
      <vt:lpstr>LC-分支限界法实例运行</vt:lpstr>
      <vt:lpstr>K-元组表示下的0/1背包问题实例</vt:lpstr>
      <vt:lpstr>LC-分支限界法实例运行</vt:lpstr>
      <vt:lpstr>8.7 小结</vt:lpstr>
      <vt:lpstr>PowerPoint 演示文稿</vt:lpstr>
      <vt:lpstr>PowerPoint 演示文稿</vt:lpstr>
      <vt:lpstr>PowerPoint 演示文稿</vt:lpstr>
      <vt:lpstr>本 章 结 束</vt:lpstr>
    </vt:vector>
  </TitlesOfParts>
  <Company>南京理工大学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Nina</cp:lastModifiedBy>
  <cp:revision>4104</cp:revision>
  <dcterms:created xsi:type="dcterms:W3CDTF">2010-09-17T03:09:33Z</dcterms:created>
  <dcterms:modified xsi:type="dcterms:W3CDTF">2024-05-11T08:33:10Z</dcterms:modified>
</cp:coreProperties>
</file>