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2"/>
  </p:handoutMasterIdLst>
  <p:sldIdLst>
    <p:sldId id="256" r:id="rId3"/>
    <p:sldId id="259" r:id="rId5"/>
    <p:sldId id="257" r:id="rId6"/>
    <p:sldId id="258" r:id="rId7"/>
    <p:sldId id="260" r:id="rId8"/>
    <p:sldId id="261" r:id="rId9"/>
    <p:sldId id="262" r:id="rId10"/>
    <p:sldId id="266" r:id="rId11"/>
    <p:sldId id="264" r:id="rId12"/>
    <p:sldId id="267" r:id="rId13"/>
    <p:sldId id="268" r:id="rId14"/>
    <p:sldId id="269" r:id="rId15"/>
    <p:sldId id="265" r:id="rId16"/>
    <p:sldId id="263" r:id="rId17"/>
    <p:sldId id="270" r:id="rId18"/>
    <p:sldId id="276" r:id="rId19"/>
    <p:sldId id="277" r:id="rId20"/>
    <p:sldId id="272" r:id="rId21"/>
    <p:sldId id="323" r:id="rId22"/>
    <p:sldId id="273" r:id="rId23"/>
    <p:sldId id="274" r:id="rId24"/>
    <p:sldId id="275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340" r:id="rId34"/>
    <p:sldId id="341" r:id="rId35"/>
    <p:sldId id="342" r:id="rId36"/>
    <p:sldId id="343" r:id="rId37"/>
    <p:sldId id="353" r:id="rId38"/>
    <p:sldId id="355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288" r:id="rId49"/>
    <p:sldId id="354" r:id="rId50"/>
    <p:sldId id="356" r:id="rId51"/>
    <p:sldId id="312" r:id="rId52"/>
    <p:sldId id="290" r:id="rId53"/>
    <p:sldId id="291" r:id="rId54"/>
    <p:sldId id="292" r:id="rId55"/>
    <p:sldId id="339" r:id="rId56"/>
    <p:sldId id="293" r:id="rId57"/>
    <p:sldId id="294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7" r:id="rId66"/>
    <p:sldId id="308" r:id="rId67"/>
    <p:sldId id="365" r:id="rId68"/>
    <p:sldId id="331" r:id="rId69"/>
    <p:sldId id="332" r:id="rId70"/>
    <p:sldId id="295" r:id="rId71"/>
    <p:sldId id="313" r:id="rId72"/>
    <p:sldId id="303" r:id="rId73"/>
    <p:sldId id="310" r:id="rId74"/>
    <p:sldId id="305" r:id="rId75"/>
    <p:sldId id="311" r:id="rId76"/>
    <p:sldId id="306" r:id="rId77"/>
    <p:sldId id="316" r:id="rId78"/>
    <p:sldId id="357" r:id="rId79"/>
    <p:sldId id="364" r:id="rId80"/>
    <p:sldId id="358" r:id="rId81"/>
    <p:sldId id="338" r:id="rId82"/>
    <p:sldId id="359" r:id="rId83"/>
    <p:sldId id="327" r:id="rId84"/>
    <p:sldId id="366" r:id="rId85"/>
    <p:sldId id="360" r:id="rId86"/>
    <p:sldId id="361" r:id="rId87"/>
    <p:sldId id="362" r:id="rId88"/>
    <p:sldId id="363" r:id="rId89"/>
    <p:sldId id="329" r:id="rId90"/>
    <p:sldId id="330" r:id="rId9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9999"/>
    <a:srgbClr val="3333CC"/>
    <a:srgbClr val="006699"/>
    <a:srgbClr val="3366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6"/>
    <p:restoredTop sz="94640"/>
  </p:normalViewPr>
  <p:slideViewPr>
    <p:cSldViewPr showGuides="1">
      <p:cViewPr varScale="1">
        <p:scale>
          <a:sx n="106" d="100"/>
          <a:sy n="106" d="100"/>
        </p:scale>
        <p:origin x="-606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handoutMaster" Target="handoutMasters/handoutMaster1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5778" name="幻灯片图像占位符 75777"/>
          <p:cNvSpPr/>
          <p:nvPr>
            <p:ph type="sldImg"/>
          </p:nvPr>
        </p:nvSpPr>
        <p:spPr/>
      </p:sp>
      <p:sp>
        <p:nvSpPr>
          <p:cNvPr id="75779" name="文本占位符 757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5890" name="组合 165889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65891" name="组合 165890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65892" name="矩形 16589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5893" name="矩形 16589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5894" name="组合 165893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65895" name="矩形 165894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5896" name="矩形 165895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65897" name="矩形 165896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898" name="矩形 16589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899" name="矩形 165898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5900" name="标题 165899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5901" name="副标题 16590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5902" name="日期占位符 16590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5903" name="页脚占位符 16590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endParaRPr lang="zh-CN" altLang="en-US" dirty="0"/>
          </a:p>
        </p:txBody>
      </p:sp>
      <p:sp>
        <p:nvSpPr>
          <p:cNvPr id="165904" name="灯片编号占位符 16590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4866" name="矩形 16486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67" name="矩形 16486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68" name="矩形 16486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69" name="矩形 16486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70" name="矩形 16486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71" name="矩形 16487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72" name="矩形 16487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 eaLnBrk="1" hangingPunct="1"/>
            <a:endParaRPr sz="2400" dirty="0">
              <a:latin typeface="Tahoma" panose="020B0604030504040204" pitchFamily="34" charset="0"/>
            </a:endParaRPr>
          </a:p>
        </p:txBody>
      </p:sp>
      <p:sp>
        <p:nvSpPr>
          <p:cNvPr id="164873" name="标题 16487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4874" name="文本占位符 164873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4875" name="日期占位符 164874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876" name="页脚占位符 164875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64877" name="灯片编号占位符 164876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标题 7171"/>
          <p:cNvSpPr>
            <a:spLocks noGrp="1"/>
          </p:cNvSpPr>
          <p:nvPr>
            <p:ph type="title"/>
          </p:nvPr>
        </p:nvSpPr>
        <p:spPr>
          <a:xfrm>
            <a:off x="903288" y="485775"/>
            <a:ext cx="7772400" cy="1143000"/>
          </a:xfrm>
        </p:spPr>
        <p:txBody>
          <a:bodyPr anchor="b"/>
          <a:p>
            <a:r>
              <a:rPr lang="zh-CN" altLang="en-US" b="1" dirty="0"/>
              <a:t>第八章 文件系统</a:t>
            </a:r>
            <a:endParaRPr lang="zh-CN" altLang="en-US" b="1"/>
          </a:p>
        </p:txBody>
      </p:sp>
      <p:sp>
        <p:nvSpPr>
          <p:cNvPr id="7173" name="文本占位符 717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467600" cy="4953000"/>
          </a:xfrm>
        </p:spPr>
        <p:txBody>
          <a:bodyPr/>
          <a:p>
            <a:pPr>
              <a:lnSpc>
                <a:spcPct val="90000"/>
              </a:lnSpc>
            </a:pPr>
            <a:endParaRPr lang="en-US" altLang="zh-CN" sz="2800" b="1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8.1 </a:t>
            </a:r>
            <a:r>
              <a:rPr lang="zh-CN" altLang="en-US" sz="2800" b="1" dirty="0"/>
              <a:t>文件与文件系统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文件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具有符号名而且在逻辑上具有完整意义的信息项的序列。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文件系统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文件与管理文件的程序集合。</a:t>
            </a:r>
            <a:endParaRPr lang="zh-CN" altLang="en-US" sz="2000" b="1" dirty="0"/>
          </a:p>
        </p:txBody>
      </p:sp>
      <p:grpSp>
        <p:nvGrpSpPr>
          <p:cNvPr id="7174" name="组合 7173"/>
          <p:cNvGrpSpPr/>
          <p:nvPr/>
        </p:nvGrpSpPr>
        <p:grpSpPr>
          <a:xfrm>
            <a:off x="1835150" y="3471863"/>
            <a:ext cx="6478588" cy="1828800"/>
            <a:chOff x="960" y="2832"/>
            <a:chExt cx="4081" cy="1152"/>
          </a:xfrm>
        </p:grpSpPr>
        <p:sp>
          <p:nvSpPr>
            <p:cNvPr id="7175" name="矩形 7174"/>
            <p:cNvSpPr/>
            <p:nvPr/>
          </p:nvSpPr>
          <p:spPr>
            <a:xfrm>
              <a:off x="960" y="2832"/>
              <a:ext cx="4081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信息项  信息项     </a:t>
              </a:r>
              <a:r>
                <a:rPr lang="en-US" altLang="zh-CN" sz="2400" b="1" dirty="0">
                  <a:latin typeface="Comic Sans MS" panose="030F0702030302020204" pitchFamily="66" charset="0"/>
                </a:rPr>
                <a:t>…    </a:t>
              </a:r>
              <a:r>
                <a:rPr lang="zh-CN" altLang="en-US" sz="2400" b="1" dirty="0">
                  <a:latin typeface="Comic Sans MS" panose="030F0702030302020204" pitchFamily="66" charset="0"/>
                </a:rPr>
                <a:t>信息项    </a:t>
              </a:r>
              <a:r>
                <a:rPr lang="en-US" altLang="zh-CN" sz="2400" b="1" dirty="0">
                  <a:latin typeface="Comic Sans MS" panose="030F0702030302020204" pitchFamily="66" charset="0"/>
                </a:rPr>
                <a:t>…     </a:t>
              </a:r>
              <a:r>
                <a:rPr lang="zh-CN" altLang="en-US" sz="2400" b="1" dirty="0">
                  <a:latin typeface="Comic Sans MS" panose="030F0702030302020204" pitchFamily="66" charset="0"/>
                </a:rPr>
                <a:t>信息项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176" name="直接连接符 7175"/>
            <p:cNvSpPr/>
            <p:nvPr/>
          </p:nvSpPr>
          <p:spPr>
            <a:xfrm>
              <a:off x="1632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7" name="直接连接符 7176"/>
            <p:cNvSpPr/>
            <p:nvPr/>
          </p:nvSpPr>
          <p:spPr>
            <a:xfrm>
              <a:off x="2304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8" name="直接连接符 7177"/>
            <p:cNvSpPr/>
            <p:nvPr/>
          </p:nvSpPr>
          <p:spPr>
            <a:xfrm>
              <a:off x="2976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9" name="直接连接符 7178"/>
            <p:cNvSpPr/>
            <p:nvPr/>
          </p:nvSpPr>
          <p:spPr>
            <a:xfrm>
              <a:off x="3648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0" name="直接连接符 7179"/>
            <p:cNvSpPr/>
            <p:nvPr/>
          </p:nvSpPr>
          <p:spPr>
            <a:xfrm>
              <a:off x="4368" y="283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1" name="直接连接符 7180"/>
            <p:cNvSpPr/>
            <p:nvPr/>
          </p:nvSpPr>
          <p:spPr>
            <a:xfrm flipV="1">
              <a:off x="3216" y="331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2" name="文本框 7181"/>
            <p:cNvSpPr txBox="1"/>
            <p:nvPr/>
          </p:nvSpPr>
          <p:spPr>
            <a:xfrm>
              <a:off x="2688" y="3696"/>
              <a:ext cx="105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读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写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指针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20481"/>
          <p:cNvSpPr/>
          <p:nvPr/>
        </p:nvSpPr>
        <p:spPr>
          <a:xfrm>
            <a:off x="6019800" y="152400"/>
            <a:ext cx="1851025" cy="6118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文本框 20483"/>
          <p:cNvSpPr txBox="1"/>
          <p:nvPr/>
        </p:nvSpPr>
        <p:spPr>
          <a:xfrm>
            <a:off x="5715000" y="1981200"/>
            <a:ext cx="187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sz="2400" b="1" dirty="0">
              <a:latin typeface="Times New Roman" panose="02020603050405020304" pitchFamily="18" charset="0"/>
            </a:endParaRPr>
          </a:p>
        </p:txBody>
      </p:sp>
      <p:sp>
        <p:nvSpPr>
          <p:cNvPr id="20488" name="文本框 20487"/>
          <p:cNvSpPr txBox="1"/>
          <p:nvPr/>
        </p:nvSpPr>
        <p:spPr>
          <a:xfrm>
            <a:off x="6705600" y="457200"/>
            <a:ext cx="54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20489" name="文本框 20488"/>
          <p:cNvSpPr txBox="1"/>
          <p:nvPr/>
        </p:nvSpPr>
        <p:spPr>
          <a:xfrm>
            <a:off x="6705600" y="5562600"/>
            <a:ext cx="54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6248400" y="6324600"/>
            <a:ext cx="1566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文件空间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0493" name="组合 20492"/>
          <p:cNvGrpSpPr/>
          <p:nvPr/>
        </p:nvGrpSpPr>
        <p:grpSpPr>
          <a:xfrm>
            <a:off x="6019800" y="1066800"/>
            <a:ext cx="1879600" cy="2159000"/>
            <a:chOff x="3600" y="1344"/>
            <a:chExt cx="1152" cy="1360"/>
          </a:xfrm>
        </p:grpSpPr>
        <p:sp>
          <p:nvSpPr>
            <p:cNvPr id="20485" name="矩形 20484"/>
            <p:cNvSpPr/>
            <p:nvPr/>
          </p:nvSpPr>
          <p:spPr>
            <a:xfrm>
              <a:off x="3600" y="1344"/>
              <a:ext cx="1152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空闲标志</a:t>
              </a:r>
              <a:endPara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冲突记数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87" name="矩形 20486"/>
            <p:cNvSpPr/>
            <p:nvPr/>
          </p:nvSpPr>
          <p:spPr>
            <a:xfrm>
              <a:off x="3696" y="2064"/>
              <a:ext cx="960" cy="499"/>
            </a:xfrm>
            <a:prstGeom prst="rect">
              <a:avLst/>
            </a:prstGeom>
            <a:noFill/>
            <a:ln w="9525" cap="flat" cmpd="sng">
              <a:solidFill>
                <a:srgbClr val="00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记录内容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0490" name="直接连接符 20489"/>
          <p:cNvSpPr/>
          <p:nvPr/>
        </p:nvSpPr>
        <p:spPr>
          <a:xfrm>
            <a:off x="7848600" y="152400"/>
            <a:ext cx="1588" cy="6118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直接连接符 20490"/>
          <p:cNvSpPr/>
          <p:nvPr/>
        </p:nvSpPr>
        <p:spPr>
          <a:xfrm>
            <a:off x="6019800" y="152400"/>
            <a:ext cx="1588" cy="6118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494" name="组合 20493"/>
          <p:cNvGrpSpPr/>
          <p:nvPr/>
        </p:nvGrpSpPr>
        <p:grpSpPr>
          <a:xfrm>
            <a:off x="6005513" y="3200400"/>
            <a:ext cx="1879600" cy="2159000"/>
            <a:chOff x="3600" y="1344"/>
            <a:chExt cx="1152" cy="1360"/>
          </a:xfrm>
        </p:grpSpPr>
        <p:sp>
          <p:nvSpPr>
            <p:cNvPr id="20495" name="矩形 20494"/>
            <p:cNvSpPr/>
            <p:nvPr/>
          </p:nvSpPr>
          <p:spPr>
            <a:xfrm>
              <a:off x="3600" y="1344"/>
              <a:ext cx="1152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空闲标志</a:t>
              </a:r>
              <a:endPara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冲突记数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6" name="矩形 20495"/>
            <p:cNvSpPr/>
            <p:nvPr/>
          </p:nvSpPr>
          <p:spPr>
            <a:xfrm>
              <a:off x="3696" y="2064"/>
              <a:ext cx="960" cy="499"/>
            </a:xfrm>
            <a:prstGeom prst="rect">
              <a:avLst/>
            </a:prstGeom>
            <a:noFill/>
            <a:ln w="9525" cap="flat" cmpd="sng">
              <a:solidFill>
                <a:srgbClr val="00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497" name="文本框 20496"/>
          <p:cNvSpPr txBox="1"/>
          <p:nvPr/>
        </p:nvSpPr>
        <p:spPr>
          <a:xfrm>
            <a:off x="2286000" y="1066800"/>
            <a:ext cx="2427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Hash(key)=addr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0498" name="直接连接符 20497"/>
          <p:cNvSpPr/>
          <p:nvPr/>
        </p:nvSpPr>
        <p:spPr>
          <a:xfrm>
            <a:off x="4572000" y="1371600"/>
            <a:ext cx="147955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9" name="文本框 20498"/>
          <p:cNvSpPr txBox="1"/>
          <p:nvPr/>
        </p:nvSpPr>
        <p:spPr>
          <a:xfrm>
            <a:off x="4343400" y="762000"/>
            <a:ext cx="1566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起始位置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1" name="文本框 20500"/>
          <p:cNvSpPr txBox="1"/>
          <p:nvPr/>
        </p:nvSpPr>
        <p:spPr>
          <a:xfrm>
            <a:off x="1600200" y="25908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计算</a:t>
            </a:r>
            <a:r>
              <a:rPr lang="en-US" altLang="zh-CN" sz="2400" b="1" err="1">
                <a:latin typeface="Times New Roman" panose="02020603050405020304" pitchFamily="18" charset="0"/>
              </a:rPr>
              <a:t>addr</a:t>
            </a:r>
            <a:r>
              <a:rPr lang="en-US" altLang="zh-CN" sz="2400" b="1">
                <a:latin typeface="Times New Roman" panose="02020603050405020304" pitchFamily="18" charset="0"/>
              </a:rPr>
              <a:t>=hash(key)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0502" name="文本框 20501"/>
          <p:cNvSpPr txBox="1"/>
          <p:nvPr/>
        </p:nvSpPr>
        <p:spPr>
          <a:xfrm>
            <a:off x="1676400" y="3429000"/>
            <a:ext cx="2662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对应冲突记数加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0503" name="文本框 20502"/>
          <p:cNvSpPr txBox="1"/>
          <p:nvPr/>
        </p:nvSpPr>
        <p:spPr>
          <a:xfrm>
            <a:off x="2133600" y="4267200"/>
            <a:ext cx="187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本记录空闲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4" name="文本框 20503"/>
          <p:cNvSpPr txBox="1"/>
          <p:nvPr/>
        </p:nvSpPr>
        <p:spPr>
          <a:xfrm>
            <a:off x="3352800" y="5334000"/>
            <a:ext cx="1801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顺取下一个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5" name="文本框 20504"/>
          <p:cNvSpPr txBox="1"/>
          <p:nvPr/>
        </p:nvSpPr>
        <p:spPr>
          <a:xfrm>
            <a:off x="685800" y="5243513"/>
            <a:ext cx="2192338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标记为占用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填记录内容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6" name="任意多边形 20505"/>
          <p:cNvSpPr/>
          <p:nvPr/>
        </p:nvSpPr>
        <p:spPr>
          <a:xfrm>
            <a:off x="3810000" y="4495800"/>
            <a:ext cx="469900" cy="755650"/>
          </a:xfrm>
          <a:custGeom>
            <a:avLst/>
            <a:gdLst/>
            <a:ahLst/>
            <a:cxnLst/>
            <a:pathLst>
              <a:path w="288" h="528">
                <a:moveTo>
                  <a:pt x="0" y="0"/>
                </a:moveTo>
                <a:lnTo>
                  <a:pt x="288" y="0"/>
                </a:lnTo>
                <a:lnTo>
                  <a:pt x="288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07" name="文本框 20506"/>
          <p:cNvSpPr txBox="1"/>
          <p:nvPr/>
        </p:nvSpPr>
        <p:spPr>
          <a:xfrm>
            <a:off x="457200" y="16764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保存记录：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08" name="任意多边形 20507"/>
          <p:cNvSpPr/>
          <p:nvPr/>
        </p:nvSpPr>
        <p:spPr>
          <a:xfrm>
            <a:off x="1524000" y="4495800"/>
            <a:ext cx="627063" cy="679450"/>
          </a:xfrm>
          <a:custGeom>
            <a:avLst/>
            <a:gdLst/>
            <a:ahLst/>
            <a:cxnLst/>
            <a:pathLst>
              <a:path w="384" h="384">
                <a:moveTo>
                  <a:pt x="384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09" name="直接连接符 20508"/>
          <p:cNvSpPr/>
          <p:nvPr/>
        </p:nvSpPr>
        <p:spPr>
          <a:xfrm>
            <a:off x="2971800" y="3886200"/>
            <a:ext cx="1588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1" name="直接连接符 20510"/>
          <p:cNvSpPr/>
          <p:nvPr/>
        </p:nvSpPr>
        <p:spPr>
          <a:xfrm>
            <a:off x="2971800" y="3048000"/>
            <a:ext cx="1588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2" name="任意多边形 20511"/>
          <p:cNvSpPr/>
          <p:nvPr/>
        </p:nvSpPr>
        <p:spPr>
          <a:xfrm>
            <a:off x="2971800" y="4038600"/>
            <a:ext cx="2506663" cy="2209800"/>
          </a:xfrm>
          <a:custGeom>
            <a:avLst/>
            <a:gdLst/>
            <a:ahLst/>
            <a:cxnLst/>
            <a:pathLst>
              <a:path w="1536" h="1392">
                <a:moveTo>
                  <a:pt x="768" y="1152"/>
                </a:moveTo>
                <a:lnTo>
                  <a:pt x="768" y="1392"/>
                </a:lnTo>
                <a:lnTo>
                  <a:pt x="1536" y="1392"/>
                </a:lnTo>
                <a:lnTo>
                  <a:pt x="1536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3" name="文本框 20512"/>
          <p:cNvSpPr txBox="1"/>
          <p:nvPr/>
        </p:nvSpPr>
        <p:spPr>
          <a:xfrm>
            <a:off x="1447800" y="4038600"/>
            <a:ext cx="3921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0514" name="文本框 20513"/>
          <p:cNvSpPr txBox="1"/>
          <p:nvPr/>
        </p:nvSpPr>
        <p:spPr>
          <a:xfrm>
            <a:off x="3962400" y="4038600"/>
            <a:ext cx="3921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0515" name="直接连接符 20514"/>
          <p:cNvSpPr/>
          <p:nvPr/>
        </p:nvSpPr>
        <p:spPr>
          <a:xfrm>
            <a:off x="2971800" y="2374900"/>
            <a:ext cx="1588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7" name="文本框 20516"/>
          <p:cNvSpPr txBox="1"/>
          <p:nvPr/>
        </p:nvSpPr>
        <p:spPr>
          <a:xfrm>
            <a:off x="6227763" y="4508500"/>
            <a:ext cx="14398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</a:rPr>
              <a:t>记录内容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21505"/>
          <p:cNvSpPr txBox="1"/>
          <p:nvPr/>
        </p:nvSpPr>
        <p:spPr>
          <a:xfrm>
            <a:off x="304800" y="3048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查找记录：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07" name="文本框 21506"/>
          <p:cNvSpPr txBox="1"/>
          <p:nvPr/>
        </p:nvSpPr>
        <p:spPr>
          <a:xfrm>
            <a:off x="2286000" y="381000"/>
            <a:ext cx="2862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计算</a:t>
            </a:r>
            <a:r>
              <a:rPr lang="en-US" altLang="zh-CN" sz="2400" b="1" err="1">
                <a:latin typeface="Times New Roman" panose="02020603050405020304" pitchFamily="18" charset="0"/>
              </a:rPr>
              <a:t>addr</a:t>
            </a:r>
            <a:r>
              <a:rPr lang="en-US" altLang="zh-CN" sz="2400" b="1">
                <a:latin typeface="Times New Roman" panose="02020603050405020304" pitchFamily="18" charset="0"/>
              </a:rPr>
              <a:t>=hash(key)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08" name="文本框 21507"/>
          <p:cNvSpPr txBox="1"/>
          <p:nvPr/>
        </p:nvSpPr>
        <p:spPr>
          <a:xfrm>
            <a:off x="1371600" y="1143000"/>
            <a:ext cx="5145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err="1">
                <a:latin typeface="Times New Roman" panose="02020603050405020304" pitchFamily="18" charset="0"/>
              </a:rPr>
              <a:t>取</a:t>
            </a:r>
            <a:r>
              <a:rPr lang="en-US" altLang="zh-CN" sz="2400" b="1" err="1">
                <a:latin typeface="Times New Roman" panose="02020603050405020304" pitchFamily="18" charset="0"/>
              </a:rPr>
              <a:t>addr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对应记录的冲突记数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latin typeface="Times New Roman" panose="02020603050405020304" pitchFamily="18" charset="0"/>
              </a:rPr>
              <a:t>count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09" name="文本框 21508"/>
          <p:cNvSpPr txBox="1"/>
          <p:nvPr/>
        </p:nvSpPr>
        <p:spPr>
          <a:xfrm>
            <a:off x="2819400" y="1828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count=0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10" name="文本框 21509"/>
          <p:cNvSpPr txBox="1"/>
          <p:nvPr/>
        </p:nvSpPr>
        <p:spPr>
          <a:xfrm>
            <a:off x="838200" y="2514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无此记录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1" name="文本框 21510"/>
          <p:cNvSpPr txBox="1"/>
          <p:nvPr/>
        </p:nvSpPr>
        <p:spPr>
          <a:xfrm>
            <a:off x="4191000" y="2514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本记录空闲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2" name="文本框 21511"/>
          <p:cNvSpPr txBox="1"/>
          <p:nvPr/>
        </p:nvSpPr>
        <p:spPr>
          <a:xfrm>
            <a:off x="2667000" y="3200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顺取下一记录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3" name="文本框 21512"/>
          <p:cNvSpPr txBox="1"/>
          <p:nvPr/>
        </p:nvSpPr>
        <p:spPr>
          <a:xfrm>
            <a:off x="5791200" y="3200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key相等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14" name="文本框 21513"/>
          <p:cNvSpPr txBox="1"/>
          <p:nvPr/>
        </p:nvSpPr>
        <p:spPr>
          <a:xfrm>
            <a:off x="4876800" y="3886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找到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5" name="文本框 21514"/>
          <p:cNvSpPr txBox="1"/>
          <p:nvPr/>
        </p:nvSpPr>
        <p:spPr>
          <a:xfrm>
            <a:off x="6400800" y="38862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hash(key)</a:t>
            </a:r>
            <a:r>
              <a:rPr lang="zh-CN" altLang="en-US" sz="2400" b="1" dirty="0">
                <a:latin typeface="Times New Roman" panose="02020603050405020304" pitchFamily="18" charset="0"/>
              </a:rPr>
              <a:t>相等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6" name="文本框 21515"/>
          <p:cNvSpPr txBox="1"/>
          <p:nvPr/>
        </p:nvSpPr>
        <p:spPr>
          <a:xfrm>
            <a:off x="4932363" y="4648200"/>
            <a:ext cx="2230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count:=count-1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17" name="文本框 21516"/>
          <p:cNvSpPr txBox="1"/>
          <p:nvPr/>
        </p:nvSpPr>
        <p:spPr>
          <a:xfrm>
            <a:off x="5334000" y="5334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count=0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18" name="文本框 21517"/>
          <p:cNvSpPr txBox="1"/>
          <p:nvPr/>
        </p:nvSpPr>
        <p:spPr>
          <a:xfrm>
            <a:off x="4114800" y="6096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无此记录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9" name="文本框 21518"/>
          <p:cNvSpPr txBox="1"/>
          <p:nvPr/>
        </p:nvSpPr>
        <p:spPr>
          <a:xfrm>
            <a:off x="6248400" y="60960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顺取下一记录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21" name="直接连接符 21520"/>
          <p:cNvSpPr/>
          <p:nvPr/>
        </p:nvSpPr>
        <p:spPr>
          <a:xfrm>
            <a:off x="3429000" y="228600"/>
            <a:ext cx="0" cy="22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2" name="直接连接符 21521"/>
          <p:cNvSpPr/>
          <p:nvPr/>
        </p:nvSpPr>
        <p:spPr>
          <a:xfrm>
            <a:off x="3429000" y="838200"/>
            <a:ext cx="0" cy="3746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3" name="直接连接符 21522"/>
          <p:cNvSpPr/>
          <p:nvPr/>
        </p:nvSpPr>
        <p:spPr>
          <a:xfrm>
            <a:off x="3429000" y="1530350"/>
            <a:ext cx="0" cy="3746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4" name="任意多边形 21523"/>
          <p:cNvSpPr/>
          <p:nvPr/>
        </p:nvSpPr>
        <p:spPr>
          <a:xfrm>
            <a:off x="1524000" y="2057400"/>
            <a:ext cx="1258888" cy="431800"/>
          </a:xfrm>
          <a:custGeom>
            <a:avLst/>
            <a:gdLst/>
            <a:ahLst/>
            <a:cxnLst/>
            <a:pathLst>
              <a:path w="672" h="192">
                <a:moveTo>
                  <a:pt x="672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25" name="任意多边形 21524"/>
          <p:cNvSpPr/>
          <p:nvPr/>
        </p:nvSpPr>
        <p:spPr>
          <a:xfrm>
            <a:off x="3962400" y="2057400"/>
            <a:ext cx="1050925" cy="503238"/>
          </a:xfrm>
          <a:custGeom>
            <a:avLst/>
            <a:gdLst/>
            <a:ahLst/>
            <a:cxnLst/>
            <a:pathLst>
              <a:path w="672" h="192">
                <a:moveTo>
                  <a:pt x="0" y="0"/>
                </a:moveTo>
                <a:lnTo>
                  <a:pt x="672" y="0"/>
                </a:lnTo>
                <a:lnTo>
                  <a:pt x="672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26" name="任意多边形 21525"/>
          <p:cNvSpPr/>
          <p:nvPr/>
        </p:nvSpPr>
        <p:spPr>
          <a:xfrm>
            <a:off x="3657600" y="2768600"/>
            <a:ext cx="533400" cy="431800"/>
          </a:xfrm>
          <a:custGeom>
            <a:avLst/>
            <a:gdLst/>
            <a:ahLst/>
            <a:cxnLst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28" name="任意多边形 21527"/>
          <p:cNvSpPr/>
          <p:nvPr/>
        </p:nvSpPr>
        <p:spPr>
          <a:xfrm>
            <a:off x="2514600" y="2362200"/>
            <a:ext cx="2438400" cy="1511300"/>
          </a:xfrm>
          <a:custGeom>
            <a:avLst/>
            <a:gdLst/>
            <a:ahLst/>
            <a:cxnLst/>
            <a:pathLst>
              <a:path w="1536" h="816">
                <a:moveTo>
                  <a:pt x="720" y="672"/>
                </a:moveTo>
                <a:lnTo>
                  <a:pt x="720" y="816"/>
                </a:lnTo>
                <a:lnTo>
                  <a:pt x="0" y="816"/>
                </a:lnTo>
                <a:lnTo>
                  <a:pt x="0" y="0"/>
                </a:lnTo>
                <a:lnTo>
                  <a:pt x="153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29" name="任意多边形 21528"/>
          <p:cNvSpPr/>
          <p:nvPr/>
        </p:nvSpPr>
        <p:spPr>
          <a:xfrm flipH="1">
            <a:off x="5867400" y="2743200"/>
            <a:ext cx="533400" cy="431800"/>
          </a:xfrm>
          <a:custGeom>
            <a:avLst/>
            <a:gdLst/>
            <a:ahLst/>
            <a:cxnLst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30" name="任意多边形 21529"/>
          <p:cNvSpPr/>
          <p:nvPr/>
        </p:nvSpPr>
        <p:spPr>
          <a:xfrm>
            <a:off x="5257800" y="3429000"/>
            <a:ext cx="533400" cy="431800"/>
          </a:xfrm>
          <a:custGeom>
            <a:avLst/>
            <a:gdLst/>
            <a:ahLst/>
            <a:cxnLst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31" name="任意多边形 21530"/>
          <p:cNvSpPr/>
          <p:nvPr/>
        </p:nvSpPr>
        <p:spPr>
          <a:xfrm flipH="1">
            <a:off x="7086600" y="3454400"/>
            <a:ext cx="533400" cy="431800"/>
          </a:xfrm>
          <a:custGeom>
            <a:avLst/>
            <a:gdLst/>
            <a:ahLst/>
            <a:cxnLst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32" name="任意多边形 21531"/>
          <p:cNvSpPr/>
          <p:nvPr/>
        </p:nvSpPr>
        <p:spPr>
          <a:xfrm>
            <a:off x="5943600" y="4191000"/>
            <a:ext cx="533400" cy="431800"/>
          </a:xfrm>
          <a:custGeom>
            <a:avLst/>
            <a:gdLst/>
            <a:ahLst/>
            <a:cxnLst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33" name="直接连接符 21532"/>
          <p:cNvSpPr/>
          <p:nvPr/>
        </p:nvSpPr>
        <p:spPr>
          <a:xfrm>
            <a:off x="5943600" y="5029200"/>
            <a:ext cx="0" cy="3746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34" name="任意多边形 21533"/>
          <p:cNvSpPr/>
          <p:nvPr/>
        </p:nvSpPr>
        <p:spPr>
          <a:xfrm>
            <a:off x="4800600" y="5562600"/>
            <a:ext cx="533400" cy="431800"/>
          </a:xfrm>
          <a:custGeom>
            <a:avLst/>
            <a:gdLst/>
            <a:ahLst/>
            <a:cxnLst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35" name="任意多边形 21534"/>
          <p:cNvSpPr/>
          <p:nvPr/>
        </p:nvSpPr>
        <p:spPr>
          <a:xfrm flipH="1">
            <a:off x="6553200" y="5588000"/>
            <a:ext cx="533400" cy="431800"/>
          </a:xfrm>
          <a:custGeom>
            <a:avLst/>
            <a:gdLst/>
            <a:ahLst/>
            <a:cxnLst/>
            <a:pathLst>
              <a:path w="336" h="192">
                <a:moveTo>
                  <a:pt x="336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36" name="任意多边形 21535"/>
          <p:cNvSpPr/>
          <p:nvPr/>
        </p:nvSpPr>
        <p:spPr>
          <a:xfrm>
            <a:off x="7086600" y="4191000"/>
            <a:ext cx="1655763" cy="1403350"/>
          </a:xfrm>
          <a:custGeom>
            <a:avLst/>
            <a:gdLst/>
            <a:ahLst/>
            <a:cxnLst/>
            <a:pathLst>
              <a:path w="1104" h="912">
                <a:moveTo>
                  <a:pt x="864" y="0"/>
                </a:moveTo>
                <a:lnTo>
                  <a:pt x="1104" y="0"/>
                </a:lnTo>
                <a:lnTo>
                  <a:pt x="1104" y="912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38" name="文本框 21537"/>
          <p:cNvSpPr txBox="1"/>
          <p:nvPr/>
        </p:nvSpPr>
        <p:spPr>
          <a:xfrm>
            <a:off x="1447800" y="1676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39" name="文本框 21538"/>
          <p:cNvSpPr txBox="1"/>
          <p:nvPr/>
        </p:nvSpPr>
        <p:spPr>
          <a:xfrm>
            <a:off x="4724400" y="1676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40" name="文本框 21539"/>
          <p:cNvSpPr txBox="1"/>
          <p:nvPr/>
        </p:nvSpPr>
        <p:spPr>
          <a:xfrm>
            <a:off x="5943600" y="23622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41" name="文本框 21540"/>
          <p:cNvSpPr txBox="1"/>
          <p:nvPr/>
        </p:nvSpPr>
        <p:spPr>
          <a:xfrm>
            <a:off x="3581400" y="23622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43" name="文本框 21542"/>
          <p:cNvSpPr txBox="1"/>
          <p:nvPr/>
        </p:nvSpPr>
        <p:spPr>
          <a:xfrm>
            <a:off x="5257800" y="3048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44" name="文本框 21543"/>
          <p:cNvSpPr txBox="1"/>
          <p:nvPr/>
        </p:nvSpPr>
        <p:spPr>
          <a:xfrm>
            <a:off x="7239000" y="3048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45" name="文本框 21544"/>
          <p:cNvSpPr txBox="1"/>
          <p:nvPr/>
        </p:nvSpPr>
        <p:spPr>
          <a:xfrm>
            <a:off x="58674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46" name="文本框 21545"/>
          <p:cNvSpPr txBox="1"/>
          <p:nvPr/>
        </p:nvSpPr>
        <p:spPr>
          <a:xfrm>
            <a:off x="8382000" y="38100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47" name="文本框 21546"/>
          <p:cNvSpPr txBox="1"/>
          <p:nvPr/>
        </p:nvSpPr>
        <p:spPr>
          <a:xfrm>
            <a:off x="4724400" y="5181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48" name="文本框 21547"/>
          <p:cNvSpPr txBox="1"/>
          <p:nvPr/>
        </p:nvSpPr>
        <p:spPr>
          <a:xfrm>
            <a:off x="6553200" y="51816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50" name="任意多边形 21549"/>
          <p:cNvSpPr/>
          <p:nvPr/>
        </p:nvSpPr>
        <p:spPr>
          <a:xfrm>
            <a:off x="5029200" y="2362200"/>
            <a:ext cx="3962400" cy="4343400"/>
          </a:xfrm>
          <a:custGeom>
            <a:avLst/>
            <a:gdLst/>
            <a:ahLst/>
            <a:cxnLst/>
            <a:pathLst>
              <a:path w="2496" h="2736">
                <a:moveTo>
                  <a:pt x="1296" y="2640"/>
                </a:moveTo>
                <a:lnTo>
                  <a:pt x="1296" y="2736"/>
                </a:lnTo>
                <a:lnTo>
                  <a:pt x="2496" y="2736"/>
                </a:lnTo>
                <a:lnTo>
                  <a:pt x="249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22529"/>
          <p:cNvSpPr txBox="1"/>
          <p:nvPr/>
        </p:nvSpPr>
        <p:spPr>
          <a:xfrm>
            <a:off x="533400" y="4572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删除记录：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531" name="文本框 22530"/>
          <p:cNvSpPr txBox="1"/>
          <p:nvPr/>
        </p:nvSpPr>
        <p:spPr>
          <a:xfrm>
            <a:off x="1371600" y="13716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调用查找过程</a:t>
            </a:r>
            <a:r>
              <a:rPr lang="en-US" altLang="zh-CN" sz="2400" b="1">
                <a:latin typeface="Times New Roman" panose="02020603050405020304" pitchFamily="18" charset="0"/>
              </a:rPr>
              <a:t>(key)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32" name="文本框 22531"/>
          <p:cNvSpPr txBox="1"/>
          <p:nvPr/>
        </p:nvSpPr>
        <p:spPr>
          <a:xfrm>
            <a:off x="2133600" y="2209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找到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533" name="文本框 22532"/>
          <p:cNvSpPr txBox="1"/>
          <p:nvPr/>
        </p:nvSpPr>
        <p:spPr>
          <a:xfrm>
            <a:off x="457200" y="2971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错误返回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534" name="文本框 22533"/>
          <p:cNvSpPr txBox="1"/>
          <p:nvPr/>
        </p:nvSpPr>
        <p:spPr>
          <a:xfrm>
            <a:off x="2895600" y="2971800"/>
            <a:ext cx="20574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置空闲标志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找到记录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冲突记数</a:t>
            </a:r>
            <a:r>
              <a:rPr lang="en-US" altLang="zh-CN" sz="2400" b="1">
                <a:latin typeface="Times New Roman" panose="02020603050405020304" pitchFamily="18" charset="0"/>
              </a:rPr>
              <a:t>-1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对应</a:t>
            </a:r>
            <a:r>
              <a:rPr lang="en-US" altLang="zh-CN" sz="2400" b="1">
                <a:latin typeface="Times New Roman" panose="02020603050405020304" pitchFamily="18" charset="0"/>
              </a:rPr>
              <a:t>hash(key)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35" name="直接连接符 22534"/>
          <p:cNvSpPr/>
          <p:nvPr/>
        </p:nvSpPr>
        <p:spPr>
          <a:xfrm>
            <a:off x="2514600" y="1030288"/>
            <a:ext cx="0" cy="3413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6" name="直接连接符 22535"/>
          <p:cNvSpPr/>
          <p:nvPr/>
        </p:nvSpPr>
        <p:spPr>
          <a:xfrm>
            <a:off x="2514600" y="1905000"/>
            <a:ext cx="0" cy="34131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7" name="任意多边形 22536"/>
          <p:cNvSpPr/>
          <p:nvPr/>
        </p:nvSpPr>
        <p:spPr>
          <a:xfrm>
            <a:off x="2895600" y="2438400"/>
            <a:ext cx="990600" cy="381000"/>
          </a:xfrm>
          <a:custGeom>
            <a:avLst/>
            <a:gdLst/>
            <a:ahLst/>
            <a:cxnLst/>
            <a:pathLst>
              <a:path w="624" h="240">
                <a:moveTo>
                  <a:pt x="0" y="0"/>
                </a:moveTo>
                <a:lnTo>
                  <a:pt x="624" y="0"/>
                </a:lnTo>
                <a:lnTo>
                  <a:pt x="624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8" name="任意多边形 22537"/>
          <p:cNvSpPr/>
          <p:nvPr/>
        </p:nvSpPr>
        <p:spPr>
          <a:xfrm flipH="1">
            <a:off x="1143000" y="2438400"/>
            <a:ext cx="990600" cy="381000"/>
          </a:xfrm>
          <a:custGeom>
            <a:avLst/>
            <a:gdLst/>
            <a:ahLst/>
            <a:cxnLst/>
            <a:pathLst>
              <a:path w="624" h="240">
                <a:moveTo>
                  <a:pt x="0" y="0"/>
                </a:moveTo>
                <a:lnTo>
                  <a:pt x="624" y="0"/>
                </a:lnTo>
                <a:lnTo>
                  <a:pt x="624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9" name="直接连接符 22538"/>
          <p:cNvSpPr/>
          <p:nvPr/>
        </p:nvSpPr>
        <p:spPr>
          <a:xfrm>
            <a:off x="3886200" y="4154488"/>
            <a:ext cx="0" cy="3413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0" name="文本框 22539"/>
          <p:cNvSpPr txBox="1"/>
          <p:nvPr/>
        </p:nvSpPr>
        <p:spPr>
          <a:xfrm>
            <a:off x="5257800" y="1143000"/>
            <a:ext cx="3124200" cy="5021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特点：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按关键字检索速度非常快。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用途：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常用于目录检索。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注意：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文件可循环使用，满时保存失败。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541" name="文本框 22540"/>
          <p:cNvSpPr txBox="1"/>
          <p:nvPr/>
        </p:nvSpPr>
        <p:spPr>
          <a:xfrm>
            <a:off x="1331913" y="2060575"/>
            <a:ext cx="3603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F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542" name="文本框 22541"/>
          <p:cNvSpPr txBox="1"/>
          <p:nvPr/>
        </p:nvSpPr>
        <p:spPr>
          <a:xfrm>
            <a:off x="3349625" y="2054225"/>
            <a:ext cx="3587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T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8433"/>
          <p:cNvSpPr txBox="1"/>
          <p:nvPr/>
        </p:nvSpPr>
        <p:spPr>
          <a:xfrm>
            <a:off x="533400" y="457200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UNIX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文件物理结构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索引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</a:rPr>
              <a:t>链接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35" name="矩形 18434"/>
          <p:cNvSpPr/>
          <p:nvPr/>
        </p:nvSpPr>
        <p:spPr>
          <a:xfrm>
            <a:off x="762000" y="1905000"/>
            <a:ext cx="1547813" cy="32385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…</a:t>
            </a: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i_addr[0]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i_addr[9]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i_addr[10]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i_addr[11]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i_addr[12]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990600" y="52578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37" name="矩形 18436"/>
          <p:cNvSpPr/>
          <p:nvPr/>
        </p:nvSpPr>
        <p:spPr>
          <a:xfrm>
            <a:off x="2997200" y="12192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9" name="矩形 18438"/>
          <p:cNvSpPr/>
          <p:nvPr/>
        </p:nvSpPr>
        <p:spPr>
          <a:xfrm>
            <a:off x="2997200" y="23622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0" name="任意多边形 18439"/>
          <p:cNvSpPr/>
          <p:nvPr/>
        </p:nvSpPr>
        <p:spPr>
          <a:xfrm>
            <a:off x="2209800" y="1300163"/>
            <a:ext cx="762000" cy="1366837"/>
          </a:xfrm>
          <a:custGeom>
            <a:avLst/>
            <a:gdLst/>
            <a:ahLst/>
            <a:cxnLst/>
            <a:pathLst>
              <a:path w="480" h="480">
                <a:moveTo>
                  <a:pt x="0" y="480"/>
                </a:moveTo>
                <a:lnTo>
                  <a:pt x="240" y="480"/>
                </a:lnTo>
                <a:lnTo>
                  <a:pt x="240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3" name="文本框 18442"/>
          <p:cNvSpPr txBox="1"/>
          <p:nvPr/>
        </p:nvSpPr>
        <p:spPr>
          <a:xfrm>
            <a:off x="2971800" y="1676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8444" name="矩形 18443"/>
          <p:cNvSpPr/>
          <p:nvPr/>
        </p:nvSpPr>
        <p:spPr>
          <a:xfrm>
            <a:off x="2971800" y="3124200"/>
            <a:ext cx="431800" cy="503238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5" name="矩形 18444"/>
          <p:cNvSpPr/>
          <p:nvPr/>
        </p:nvSpPr>
        <p:spPr>
          <a:xfrm>
            <a:off x="2997200" y="4038600"/>
            <a:ext cx="431800" cy="503238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46" name="矩形 18445"/>
          <p:cNvSpPr/>
          <p:nvPr/>
        </p:nvSpPr>
        <p:spPr>
          <a:xfrm>
            <a:off x="2971800" y="54403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50" name="任意多边形 18449"/>
          <p:cNvSpPr/>
          <p:nvPr/>
        </p:nvSpPr>
        <p:spPr>
          <a:xfrm>
            <a:off x="2209800" y="4495800"/>
            <a:ext cx="762000" cy="1066800"/>
          </a:xfrm>
          <a:custGeom>
            <a:avLst/>
            <a:gdLst/>
            <a:ahLst/>
            <a:cxnLst/>
            <a:pathLst>
              <a:path w="480" h="672">
                <a:moveTo>
                  <a:pt x="0" y="0"/>
                </a:moveTo>
                <a:lnTo>
                  <a:pt x="240" y="0"/>
                </a:lnTo>
                <a:lnTo>
                  <a:pt x="240" y="672"/>
                </a:lnTo>
                <a:lnTo>
                  <a:pt x="480" y="67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51" name="矩形 18450"/>
          <p:cNvSpPr/>
          <p:nvPr/>
        </p:nvSpPr>
        <p:spPr>
          <a:xfrm>
            <a:off x="4267200" y="18288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53" name="矩形 18452"/>
          <p:cNvSpPr/>
          <p:nvPr/>
        </p:nvSpPr>
        <p:spPr>
          <a:xfrm>
            <a:off x="4292600" y="28194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56" name="任意多边形 18455"/>
          <p:cNvSpPr/>
          <p:nvPr/>
        </p:nvSpPr>
        <p:spPr>
          <a:xfrm>
            <a:off x="2209800" y="2438400"/>
            <a:ext cx="762000" cy="914400"/>
          </a:xfrm>
          <a:custGeom>
            <a:avLst/>
            <a:gdLst/>
            <a:ahLst/>
            <a:cxnLst/>
            <a:pathLst>
              <a:path w="480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57" name="任意多边形 18456"/>
          <p:cNvSpPr/>
          <p:nvPr/>
        </p:nvSpPr>
        <p:spPr>
          <a:xfrm>
            <a:off x="2209800" y="3200400"/>
            <a:ext cx="755650" cy="533400"/>
          </a:xfrm>
          <a:custGeom>
            <a:avLst/>
            <a:gdLst/>
            <a:ahLst/>
            <a:cxnLst/>
            <a:pathLst>
              <a:path w="528" h="336">
                <a:moveTo>
                  <a:pt x="0" y="336"/>
                </a:moveTo>
                <a:lnTo>
                  <a:pt x="432" y="336"/>
                </a:lnTo>
                <a:lnTo>
                  <a:pt x="432" y="0"/>
                </a:lnTo>
                <a:lnTo>
                  <a:pt x="52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58" name="文本框 18457"/>
          <p:cNvSpPr txBox="1"/>
          <p:nvPr/>
        </p:nvSpPr>
        <p:spPr>
          <a:xfrm>
            <a:off x="4267200" y="2286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8460" name="矩形 18459"/>
          <p:cNvSpPr/>
          <p:nvPr/>
        </p:nvSpPr>
        <p:spPr>
          <a:xfrm>
            <a:off x="4267200" y="34591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61" name="矩形 18460"/>
          <p:cNvSpPr/>
          <p:nvPr/>
        </p:nvSpPr>
        <p:spPr>
          <a:xfrm>
            <a:off x="4292600" y="4419600"/>
            <a:ext cx="431800" cy="503238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62" name="矩形 18461"/>
          <p:cNvSpPr/>
          <p:nvPr/>
        </p:nvSpPr>
        <p:spPr>
          <a:xfrm>
            <a:off x="4267200" y="52117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63" name="矩形 18462"/>
          <p:cNvSpPr/>
          <p:nvPr/>
        </p:nvSpPr>
        <p:spPr>
          <a:xfrm>
            <a:off x="4267200" y="61261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64" name="矩形 18463"/>
          <p:cNvSpPr/>
          <p:nvPr/>
        </p:nvSpPr>
        <p:spPr>
          <a:xfrm>
            <a:off x="5664200" y="55165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65" name="矩形 18464"/>
          <p:cNvSpPr/>
          <p:nvPr/>
        </p:nvSpPr>
        <p:spPr>
          <a:xfrm>
            <a:off x="5664200" y="4525963"/>
            <a:ext cx="431800" cy="5032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67" name="直接连接符 18466"/>
          <p:cNvSpPr/>
          <p:nvPr/>
        </p:nvSpPr>
        <p:spPr>
          <a:xfrm>
            <a:off x="2209800" y="4114800"/>
            <a:ext cx="76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8" name="文本框 18467"/>
          <p:cNvSpPr txBox="1"/>
          <p:nvPr/>
        </p:nvSpPr>
        <p:spPr>
          <a:xfrm>
            <a:off x="4267200" y="3886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8469" name="文本框 18468"/>
          <p:cNvSpPr txBox="1"/>
          <p:nvPr/>
        </p:nvSpPr>
        <p:spPr>
          <a:xfrm>
            <a:off x="4267200" y="5638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8470" name="文本框 18469"/>
          <p:cNvSpPr txBox="1"/>
          <p:nvPr/>
        </p:nvSpPr>
        <p:spPr>
          <a:xfrm>
            <a:off x="5638800" y="495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8471" name="任意多边形 18470"/>
          <p:cNvSpPr/>
          <p:nvPr/>
        </p:nvSpPr>
        <p:spPr>
          <a:xfrm>
            <a:off x="3352800" y="1905000"/>
            <a:ext cx="914400" cy="1295400"/>
          </a:xfrm>
          <a:custGeom>
            <a:avLst/>
            <a:gdLst/>
            <a:ahLst/>
            <a:cxnLst/>
            <a:pathLst>
              <a:path w="576" h="816">
                <a:moveTo>
                  <a:pt x="0" y="816"/>
                </a:moveTo>
                <a:lnTo>
                  <a:pt x="288" y="816"/>
                </a:lnTo>
                <a:lnTo>
                  <a:pt x="288" y="0"/>
                </a:lnTo>
                <a:lnTo>
                  <a:pt x="57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73" name="任意多边形 18472"/>
          <p:cNvSpPr/>
          <p:nvPr/>
        </p:nvSpPr>
        <p:spPr>
          <a:xfrm>
            <a:off x="3352800" y="2895600"/>
            <a:ext cx="914400" cy="685800"/>
          </a:xfrm>
          <a:custGeom>
            <a:avLst/>
            <a:gdLst/>
            <a:ahLst/>
            <a:cxnLst/>
            <a:pathLst>
              <a:path w="576" h="432">
                <a:moveTo>
                  <a:pt x="0" y="432"/>
                </a:moveTo>
                <a:lnTo>
                  <a:pt x="384" y="432"/>
                </a:lnTo>
                <a:lnTo>
                  <a:pt x="384" y="0"/>
                </a:lnTo>
                <a:lnTo>
                  <a:pt x="57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74" name="任意多边形 18473"/>
          <p:cNvSpPr/>
          <p:nvPr/>
        </p:nvSpPr>
        <p:spPr>
          <a:xfrm>
            <a:off x="3352800" y="3581400"/>
            <a:ext cx="914400" cy="609600"/>
          </a:xfrm>
          <a:custGeom>
            <a:avLst/>
            <a:gdLst/>
            <a:ahLst/>
            <a:cxnLst/>
            <a:pathLst>
              <a:path w="576" h="384">
                <a:moveTo>
                  <a:pt x="0" y="384"/>
                </a:moveTo>
                <a:lnTo>
                  <a:pt x="480" y="384"/>
                </a:lnTo>
                <a:lnTo>
                  <a:pt x="480" y="0"/>
                </a:lnTo>
                <a:lnTo>
                  <a:pt x="57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75" name="任意多边形 18474"/>
          <p:cNvSpPr/>
          <p:nvPr/>
        </p:nvSpPr>
        <p:spPr>
          <a:xfrm>
            <a:off x="3352800" y="4419600"/>
            <a:ext cx="914400" cy="152400"/>
          </a:xfrm>
          <a:custGeom>
            <a:avLst/>
            <a:gdLst/>
            <a:ahLst/>
            <a:cxnLst/>
            <a:pathLst>
              <a:path w="576" h="96">
                <a:moveTo>
                  <a:pt x="0" y="0"/>
                </a:moveTo>
                <a:lnTo>
                  <a:pt x="480" y="0"/>
                </a:lnTo>
                <a:lnTo>
                  <a:pt x="480" y="96"/>
                </a:lnTo>
                <a:lnTo>
                  <a:pt x="576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76" name="任意多边形 18475"/>
          <p:cNvSpPr/>
          <p:nvPr/>
        </p:nvSpPr>
        <p:spPr>
          <a:xfrm>
            <a:off x="3276600" y="5334000"/>
            <a:ext cx="990600" cy="228600"/>
          </a:xfrm>
          <a:custGeom>
            <a:avLst/>
            <a:gdLst/>
            <a:ahLst/>
            <a:cxnLst/>
            <a:pathLst>
              <a:path w="624" h="144">
                <a:moveTo>
                  <a:pt x="0" y="144"/>
                </a:moveTo>
                <a:lnTo>
                  <a:pt x="384" y="144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77" name="任意多边形 18476"/>
          <p:cNvSpPr/>
          <p:nvPr/>
        </p:nvSpPr>
        <p:spPr>
          <a:xfrm>
            <a:off x="3276600" y="5867400"/>
            <a:ext cx="990600" cy="381000"/>
          </a:xfrm>
          <a:custGeom>
            <a:avLst/>
            <a:gdLst/>
            <a:ahLst/>
            <a:cxnLst/>
            <a:pathLst>
              <a:path w="624" h="240">
                <a:moveTo>
                  <a:pt x="0" y="0"/>
                </a:moveTo>
                <a:lnTo>
                  <a:pt x="384" y="0"/>
                </a:lnTo>
                <a:lnTo>
                  <a:pt x="384" y="240"/>
                </a:lnTo>
                <a:lnTo>
                  <a:pt x="624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78" name="任意多边形 18477"/>
          <p:cNvSpPr/>
          <p:nvPr/>
        </p:nvSpPr>
        <p:spPr>
          <a:xfrm>
            <a:off x="4648200" y="4572000"/>
            <a:ext cx="990600" cy="762000"/>
          </a:xfrm>
          <a:custGeom>
            <a:avLst/>
            <a:gdLst/>
            <a:ahLst/>
            <a:cxnLst/>
            <a:pathLst>
              <a:path w="624" h="480">
                <a:moveTo>
                  <a:pt x="0" y="480"/>
                </a:moveTo>
                <a:lnTo>
                  <a:pt x="336" y="480"/>
                </a:lnTo>
                <a:lnTo>
                  <a:pt x="336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79" name="直接连接符 18478"/>
          <p:cNvSpPr/>
          <p:nvPr/>
        </p:nvSpPr>
        <p:spPr>
          <a:xfrm>
            <a:off x="4648200" y="5638800"/>
            <a:ext cx="9906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80" name="矩形 18479"/>
          <p:cNvSpPr/>
          <p:nvPr/>
        </p:nvSpPr>
        <p:spPr>
          <a:xfrm>
            <a:off x="5638800" y="19812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81" name="矩形 18480"/>
          <p:cNvSpPr/>
          <p:nvPr/>
        </p:nvSpPr>
        <p:spPr>
          <a:xfrm>
            <a:off x="5664200" y="2925763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82" name="文本框 18481"/>
          <p:cNvSpPr txBox="1"/>
          <p:nvPr/>
        </p:nvSpPr>
        <p:spPr>
          <a:xfrm>
            <a:off x="5638800" y="2438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8483" name="任意多边形 18482"/>
          <p:cNvSpPr/>
          <p:nvPr/>
        </p:nvSpPr>
        <p:spPr>
          <a:xfrm>
            <a:off x="4572000" y="2057400"/>
            <a:ext cx="1066800" cy="1524000"/>
          </a:xfrm>
          <a:custGeom>
            <a:avLst/>
            <a:gdLst/>
            <a:ahLst/>
            <a:cxnLst/>
            <a:pathLst>
              <a:path w="672" h="960">
                <a:moveTo>
                  <a:pt x="0" y="960"/>
                </a:moveTo>
                <a:lnTo>
                  <a:pt x="336" y="960"/>
                </a:lnTo>
                <a:lnTo>
                  <a:pt x="336" y="0"/>
                </a:lnTo>
                <a:lnTo>
                  <a:pt x="67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84" name="任意多边形 18483"/>
          <p:cNvSpPr/>
          <p:nvPr/>
        </p:nvSpPr>
        <p:spPr>
          <a:xfrm>
            <a:off x="4572000" y="3048000"/>
            <a:ext cx="1066800" cy="838200"/>
          </a:xfrm>
          <a:custGeom>
            <a:avLst/>
            <a:gdLst/>
            <a:ahLst/>
            <a:cxnLst/>
            <a:pathLst>
              <a:path w="672" h="528">
                <a:moveTo>
                  <a:pt x="0" y="528"/>
                </a:moveTo>
                <a:lnTo>
                  <a:pt x="480" y="528"/>
                </a:lnTo>
                <a:lnTo>
                  <a:pt x="480" y="0"/>
                </a:lnTo>
                <a:lnTo>
                  <a:pt x="67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85" name="矩形 18484"/>
          <p:cNvSpPr/>
          <p:nvPr/>
        </p:nvSpPr>
        <p:spPr>
          <a:xfrm>
            <a:off x="6959600" y="38862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86" name="矩形 18485"/>
          <p:cNvSpPr/>
          <p:nvPr/>
        </p:nvSpPr>
        <p:spPr>
          <a:xfrm>
            <a:off x="6959600" y="4800600"/>
            <a:ext cx="431800" cy="5032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87" name="文本框 18486"/>
          <p:cNvSpPr txBox="1"/>
          <p:nvPr/>
        </p:nvSpPr>
        <p:spPr>
          <a:xfrm>
            <a:off x="6934200" y="4267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8488" name="任意多边形 18487"/>
          <p:cNvSpPr/>
          <p:nvPr/>
        </p:nvSpPr>
        <p:spPr>
          <a:xfrm>
            <a:off x="5943600" y="3962400"/>
            <a:ext cx="990600" cy="685800"/>
          </a:xfrm>
          <a:custGeom>
            <a:avLst/>
            <a:gdLst/>
            <a:ahLst/>
            <a:cxnLst/>
            <a:pathLst>
              <a:path w="624" h="432">
                <a:moveTo>
                  <a:pt x="0" y="432"/>
                </a:moveTo>
                <a:lnTo>
                  <a:pt x="336" y="432"/>
                </a:lnTo>
                <a:lnTo>
                  <a:pt x="336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90" name="直接连接符 18489"/>
          <p:cNvSpPr/>
          <p:nvPr/>
        </p:nvSpPr>
        <p:spPr>
          <a:xfrm>
            <a:off x="6019800" y="4876800"/>
            <a:ext cx="9144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91" name="文本框 18490"/>
          <p:cNvSpPr txBox="1"/>
          <p:nvPr/>
        </p:nvSpPr>
        <p:spPr>
          <a:xfrm>
            <a:off x="5334000" y="533400"/>
            <a:ext cx="3352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最大</a:t>
            </a:r>
            <a:r>
              <a:rPr lang="en-US" altLang="zh-CN" sz="2400" b="1">
                <a:latin typeface="Times New Roman" panose="02020603050405020304" pitchFamily="18" charset="0"/>
              </a:rPr>
              <a:t>=10+256+256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+256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块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标题 16386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anchor="b"/>
          <a:p>
            <a:r>
              <a:rPr lang="en-US" altLang="zh-CN" b="1" dirty="0"/>
              <a:t>8.4 </a:t>
            </a:r>
            <a:r>
              <a:rPr lang="zh-CN" altLang="en-US" b="1" dirty="0"/>
              <a:t>文件目录</a:t>
            </a:r>
            <a:endParaRPr lang="zh-CN" altLang="en-US" b="1"/>
          </a:p>
        </p:txBody>
      </p:sp>
      <p:sp>
        <p:nvSpPr>
          <p:cNvPr id="16388" name="文本占位符 16387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文件控制块与目录项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文件控制块</a:t>
            </a:r>
            <a:r>
              <a:rPr lang="en-US" altLang="zh-CN" b="1"/>
              <a:t>(FCB)</a:t>
            </a:r>
            <a:endParaRPr lang="en-US" altLang="zh-CN" b="1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文件存在的标志，其中保存系统管理文件需要的全部信息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目录项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目录文件中的一项，内容为</a:t>
            </a:r>
            <a:r>
              <a:rPr lang="en-US" altLang="zh-CN" b="1"/>
              <a:t>FCB</a:t>
            </a:r>
            <a:endParaRPr lang="en-US" altLang="zh-CN" b="1"/>
          </a:p>
          <a:p>
            <a:pPr>
              <a:lnSpc>
                <a:spcPct val="90000"/>
              </a:lnSpc>
            </a:pPr>
            <a:r>
              <a:rPr lang="zh-CN" altLang="en-US" b="1" dirty="0"/>
              <a:t>文件目录与目录文件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文件目录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用于检索文件的目录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目录文件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内容为目录项的文件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endParaRPr lang="zh-CN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文本框 24577"/>
          <p:cNvSpPr txBox="1"/>
          <p:nvPr/>
        </p:nvSpPr>
        <p:spPr>
          <a:xfrm>
            <a:off x="974725" y="811213"/>
            <a:ext cx="5757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文件控制块</a:t>
            </a:r>
            <a:r>
              <a:rPr lang="en-US" altLang="zh-CN" sz="2400" b="1">
                <a:latin typeface="Times New Roman" panose="02020603050405020304" pitchFamily="18" charset="0"/>
              </a:rPr>
              <a:t>FCB</a:t>
            </a: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File Control Block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4580" name="矩形 24579"/>
          <p:cNvSpPr/>
          <p:nvPr/>
        </p:nvSpPr>
        <p:spPr>
          <a:xfrm>
            <a:off x="1042988" y="1703388"/>
            <a:ext cx="2519362" cy="5038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lnSpc>
                <a:spcPct val="17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文件名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文件号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文件主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文件类型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文件属性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共享说明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文件长度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文件地址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建立日期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最后修改日期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最后访问日期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口令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其它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4581" name="文本框 24580"/>
          <p:cNvSpPr txBox="1"/>
          <p:nvPr/>
        </p:nvSpPr>
        <p:spPr>
          <a:xfrm>
            <a:off x="4427538" y="4724400"/>
            <a:ext cx="3733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FCB</a:t>
            </a:r>
            <a:r>
              <a:rPr lang="zh-CN" altLang="en-US" sz="2400" b="1" dirty="0">
                <a:latin typeface="Times New Roman" panose="02020603050405020304" pitchFamily="18" charset="0"/>
              </a:rPr>
              <a:t>创建：建立文件时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FCB</a:t>
            </a:r>
            <a:r>
              <a:rPr lang="zh-CN" altLang="en-US" sz="2400" b="1" dirty="0">
                <a:latin typeface="Times New Roman" panose="02020603050405020304" pitchFamily="18" charset="0"/>
              </a:rPr>
              <a:t>撤消：删除文件时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8" name="矩形 31747"/>
          <p:cNvSpPr/>
          <p:nvPr/>
        </p:nvSpPr>
        <p:spPr>
          <a:xfrm>
            <a:off x="838200" y="762000"/>
            <a:ext cx="6886575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单级目录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Single-Level Directory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1749" name="矩形 31748"/>
          <p:cNvSpPr/>
          <p:nvPr/>
        </p:nvSpPr>
        <p:spPr>
          <a:xfrm>
            <a:off x="911225" y="1787525"/>
            <a:ext cx="7029450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400" b="1">
                <a:latin typeface="Times New Roman" panose="02020603050405020304" pitchFamily="18" charset="0"/>
              </a:rPr>
              <a:t>A single directory for all users.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pic>
        <p:nvPicPr>
          <p:cNvPr id="31750" name="图片 31749"/>
          <p:cNvPicPr>
            <a:picLocks noChangeAspect="1"/>
          </p:cNvPicPr>
          <p:nvPr/>
        </p:nvPicPr>
        <p:blipFill>
          <a:blip r:embed="rId1"/>
          <a:srcRect l="562" t="37015" r="401" b="36288"/>
          <a:stretch>
            <a:fillRect/>
          </a:stretch>
        </p:blipFill>
        <p:spPr>
          <a:xfrm>
            <a:off x="1289050" y="2416175"/>
            <a:ext cx="6635750" cy="1430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1" name="矩形 31750"/>
          <p:cNvSpPr/>
          <p:nvPr/>
        </p:nvSpPr>
        <p:spPr>
          <a:xfrm>
            <a:off x="911225" y="4594225"/>
            <a:ext cx="7029450" cy="1714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57200" indent="-457200"/>
            <a:r>
              <a:rPr lang="zh-CN" altLang="en-US" sz="2400" b="1" dirty="0">
                <a:latin typeface="Times New Roman" panose="02020603050405020304" pitchFamily="18" charset="0"/>
              </a:rPr>
              <a:t>缺点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400" b="1">
                <a:latin typeface="Times New Roman" panose="02020603050405020304" pitchFamily="18" charset="0"/>
              </a:rPr>
              <a:t>1.  Naming problem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altLang="zh-CN" sz="2400" b="1">
                <a:latin typeface="Times New Roman" panose="02020603050405020304" pitchFamily="18" charset="0"/>
              </a:rPr>
              <a:t>Grouping problem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altLang="zh-CN" sz="2400" b="1">
                <a:latin typeface="Times New Roman" panose="02020603050405020304" pitchFamily="18" charset="0"/>
              </a:rPr>
              <a:t>Protection problem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1" name="矩形 32770"/>
          <p:cNvSpPr/>
          <p:nvPr/>
        </p:nvSpPr>
        <p:spPr>
          <a:xfrm>
            <a:off x="685800" y="533400"/>
            <a:ext cx="6886575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两级目录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Two-Level Directory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772" name="矩形 32771"/>
          <p:cNvSpPr/>
          <p:nvPr/>
        </p:nvSpPr>
        <p:spPr>
          <a:xfrm>
            <a:off x="1033463" y="990600"/>
            <a:ext cx="7029450" cy="549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400" b="1">
                <a:latin typeface="Times New Roman" panose="02020603050405020304" pitchFamily="18" charset="0"/>
              </a:rPr>
              <a:t>Separate directory for each user.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pic>
        <p:nvPicPr>
          <p:cNvPr id="32773" name="图片 32772"/>
          <p:cNvPicPr>
            <a:picLocks noChangeAspect="1"/>
          </p:cNvPicPr>
          <p:nvPr/>
        </p:nvPicPr>
        <p:blipFill>
          <a:blip r:embed="rId1"/>
          <a:srcRect l="650" t="30074" r="604" b="29224"/>
          <a:stretch>
            <a:fillRect/>
          </a:stretch>
        </p:blipFill>
        <p:spPr>
          <a:xfrm>
            <a:off x="1101725" y="1752600"/>
            <a:ext cx="7099300" cy="2312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矩形 32773"/>
          <p:cNvSpPr/>
          <p:nvPr/>
        </p:nvSpPr>
        <p:spPr>
          <a:xfrm>
            <a:off x="838200" y="4419600"/>
            <a:ext cx="702945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400" b="1" dirty="0">
                <a:latin typeface="Times New Roman" panose="02020603050405020304" pitchFamily="18" charset="0"/>
              </a:rPr>
              <a:t>特点</a:t>
            </a:r>
            <a:r>
              <a:rPr lang="en-US" altLang="zh-CN" sz="2400" b="1">
                <a:latin typeface="Times New Roman" panose="02020603050405020304" pitchFamily="18" charset="0"/>
              </a:rPr>
              <a:t>: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r>
              <a:rPr lang="en-US" altLang="zh-CN" sz="2400" b="1">
                <a:latin typeface="Times New Roman" panose="02020603050405020304" pitchFamily="18" charset="0"/>
              </a:rPr>
              <a:t>1.  Path name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r>
              <a:rPr lang="en-US" altLang="zh-CN" sz="2400" b="1" err="1">
                <a:latin typeface="Times New Roman" panose="02020603050405020304" pitchFamily="18" charset="0"/>
              </a:rPr>
              <a:t>2.  Can have the sam</a:t>
            </a:r>
            <a:r>
              <a:rPr lang="en-GB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</a:rPr>
              <a:t> file name for different user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r>
              <a:rPr lang="en-US" altLang="zh-CN" sz="2400" b="1">
                <a:latin typeface="Times New Roman" panose="02020603050405020304" pitchFamily="18" charset="0"/>
              </a:rPr>
              <a:t>3.  Efficient searching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r>
              <a:rPr lang="en-US" altLang="zh-CN" sz="2400" b="1">
                <a:latin typeface="Times New Roman" panose="02020603050405020304" pitchFamily="18" charset="0"/>
              </a:rPr>
              <a:t>4.  No grouping capability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7" name="椭圆 26626"/>
          <p:cNvSpPr/>
          <p:nvPr/>
        </p:nvSpPr>
        <p:spPr>
          <a:xfrm>
            <a:off x="3886200" y="1143000"/>
            <a:ext cx="395288" cy="3952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29" name="文本框 26628"/>
          <p:cNvSpPr txBox="1"/>
          <p:nvPr/>
        </p:nvSpPr>
        <p:spPr>
          <a:xfrm>
            <a:off x="4343400" y="9144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root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30" name="椭圆 26629"/>
          <p:cNvSpPr/>
          <p:nvPr/>
        </p:nvSpPr>
        <p:spPr>
          <a:xfrm>
            <a:off x="1585913" y="2652713"/>
            <a:ext cx="395287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1" name="椭圆 26630"/>
          <p:cNvSpPr/>
          <p:nvPr/>
        </p:nvSpPr>
        <p:spPr>
          <a:xfrm>
            <a:off x="3276600" y="26527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2" name="椭圆 26631"/>
          <p:cNvSpPr/>
          <p:nvPr/>
        </p:nvSpPr>
        <p:spPr>
          <a:xfrm>
            <a:off x="4862513" y="2652713"/>
            <a:ext cx="395287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3" name="椭圆 26632"/>
          <p:cNvSpPr/>
          <p:nvPr/>
        </p:nvSpPr>
        <p:spPr>
          <a:xfrm>
            <a:off x="6324600" y="2667000"/>
            <a:ext cx="395288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4" name="椭圆 26633"/>
          <p:cNvSpPr/>
          <p:nvPr/>
        </p:nvSpPr>
        <p:spPr>
          <a:xfrm>
            <a:off x="7681913" y="2667000"/>
            <a:ext cx="395287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5" name="文本框 26634"/>
          <p:cNvSpPr txBox="1"/>
          <p:nvPr/>
        </p:nvSpPr>
        <p:spPr>
          <a:xfrm>
            <a:off x="1676400" y="2209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bin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36" name="文本框 26635"/>
          <p:cNvSpPr txBox="1"/>
          <p:nvPr/>
        </p:nvSpPr>
        <p:spPr>
          <a:xfrm>
            <a:off x="3048000" y="2209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usr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37" name="文本框 26636"/>
          <p:cNvSpPr txBox="1"/>
          <p:nvPr/>
        </p:nvSpPr>
        <p:spPr>
          <a:xfrm>
            <a:off x="4800600" y="2209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lib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38" name="文本框 26637"/>
          <p:cNvSpPr txBox="1"/>
          <p:nvPr/>
        </p:nvSpPr>
        <p:spPr>
          <a:xfrm>
            <a:off x="6248400" y="22098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dev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39" name="文本框 26638"/>
          <p:cNvSpPr txBox="1"/>
          <p:nvPr/>
        </p:nvSpPr>
        <p:spPr>
          <a:xfrm>
            <a:off x="7620000" y="2209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etc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41" name="直接连接符 26640"/>
          <p:cNvSpPr/>
          <p:nvPr/>
        </p:nvSpPr>
        <p:spPr>
          <a:xfrm flipH="1">
            <a:off x="1968500" y="1447800"/>
            <a:ext cx="1917700" cy="1295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2" name="矩形 26641"/>
          <p:cNvSpPr/>
          <p:nvPr/>
        </p:nvSpPr>
        <p:spPr>
          <a:xfrm>
            <a:off x="630238" y="2584450"/>
            <a:ext cx="360362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43" name="直接连接符 26642"/>
          <p:cNvSpPr/>
          <p:nvPr/>
        </p:nvSpPr>
        <p:spPr>
          <a:xfrm flipV="1">
            <a:off x="935038" y="1331913"/>
            <a:ext cx="2951162" cy="12588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4" name="文本框 26643"/>
          <p:cNvSpPr txBox="1"/>
          <p:nvPr/>
        </p:nvSpPr>
        <p:spPr>
          <a:xfrm>
            <a:off x="381000" y="3124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unix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45" name="直接连接符 26644"/>
          <p:cNvSpPr/>
          <p:nvPr/>
        </p:nvSpPr>
        <p:spPr>
          <a:xfrm flipH="1">
            <a:off x="3581400" y="1524000"/>
            <a:ext cx="457200" cy="1143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6" name="直接连接符 26645"/>
          <p:cNvSpPr/>
          <p:nvPr/>
        </p:nvSpPr>
        <p:spPr>
          <a:xfrm>
            <a:off x="4191000" y="1524000"/>
            <a:ext cx="719138" cy="11874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7" name="直接连接符 26646"/>
          <p:cNvSpPr/>
          <p:nvPr/>
        </p:nvSpPr>
        <p:spPr>
          <a:xfrm>
            <a:off x="4267200" y="1447800"/>
            <a:ext cx="2133600" cy="1295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8" name="直接连接符 26647"/>
          <p:cNvSpPr/>
          <p:nvPr/>
        </p:nvSpPr>
        <p:spPr>
          <a:xfrm>
            <a:off x="4267200" y="1371600"/>
            <a:ext cx="3505200" cy="1295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9" name="矩形 26648"/>
          <p:cNvSpPr/>
          <p:nvPr/>
        </p:nvSpPr>
        <p:spPr>
          <a:xfrm>
            <a:off x="6096000" y="373380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50" name="矩形 26649"/>
          <p:cNvSpPr/>
          <p:nvPr/>
        </p:nvSpPr>
        <p:spPr>
          <a:xfrm>
            <a:off x="6781800" y="373380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51" name="文本框 26650"/>
          <p:cNvSpPr txBox="1"/>
          <p:nvPr/>
        </p:nvSpPr>
        <p:spPr>
          <a:xfrm>
            <a:off x="6781800" y="4343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lp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52" name="矩形 26651"/>
          <p:cNvSpPr/>
          <p:nvPr/>
        </p:nvSpPr>
        <p:spPr>
          <a:xfrm>
            <a:off x="1087438" y="3879850"/>
            <a:ext cx="360362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53" name="文本框 26652"/>
          <p:cNvSpPr txBox="1"/>
          <p:nvPr/>
        </p:nvSpPr>
        <p:spPr>
          <a:xfrm>
            <a:off x="990600" y="4419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54" name="文本框 26653"/>
          <p:cNvSpPr txBox="1"/>
          <p:nvPr/>
        </p:nvSpPr>
        <p:spPr>
          <a:xfrm>
            <a:off x="1600200" y="4419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vi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55" name="矩形 26654"/>
          <p:cNvSpPr/>
          <p:nvPr/>
        </p:nvSpPr>
        <p:spPr>
          <a:xfrm>
            <a:off x="1600200" y="387985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56" name="直接连接符 26655"/>
          <p:cNvSpPr/>
          <p:nvPr/>
        </p:nvSpPr>
        <p:spPr>
          <a:xfrm flipH="1">
            <a:off x="1219200" y="2971800"/>
            <a:ext cx="38100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7" name="直接连接符 26656"/>
          <p:cNvSpPr/>
          <p:nvPr/>
        </p:nvSpPr>
        <p:spPr>
          <a:xfrm>
            <a:off x="1752600" y="3048000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8" name="椭圆 26657"/>
          <p:cNvSpPr/>
          <p:nvPr/>
        </p:nvSpPr>
        <p:spPr>
          <a:xfrm>
            <a:off x="3200400" y="37957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59" name="文本框 26658"/>
          <p:cNvSpPr txBox="1"/>
          <p:nvPr/>
        </p:nvSpPr>
        <p:spPr>
          <a:xfrm>
            <a:off x="3419475" y="3357563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users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60" name="直接连接符 26659"/>
          <p:cNvSpPr/>
          <p:nvPr/>
        </p:nvSpPr>
        <p:spPr>
          <a:xfrm flipH="1">
            <a:off x="3429000" y="3048000"/>
            <a:ext cx="76200" cy="762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1" name="椭圆 26660"/>
          <p:cNvSpPr/>
          <p:nvPr/>
        </p:nvSpPr>
        <p:spPr>
          <a:xfrm>
            <a:off x="3567113" y="4633913"/>
            <a:ext cx="395287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62" name="椭圆 26661"/>
          <p:cNvSpPr/>
          <p:nvPr/>
        </p:nvSpPr>
        <p:spPr>
          <a:xfrm>
            <a:off x="2819400" y="46339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63" name="文本框 26662"/>
          <p:cNvSpPr txBox="1"/>
          <p:nvPr/>
        </p:nvSpPr>
        <p:spPr>
          <a:xfrm>
            <a:off x="2438400" y="4267200"/>
            <a:ext cx="477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Li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64" name="文本框 26663"/>
          <p:cNvSpPr txBox="1"/>
          <p:nvPr/>
        </p:nvSpPr>
        <p:spPr>
          <a:xfrm>
            <a:off x="3810000" y="4267200"/>
            <a:ext cx="977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Wang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65" name="直接连接符 26664"/>
          <p:cNvSpPr/>
          <p:nvPr/>
        </p:nvSpPr>
        <p:spPr>
          <a:xfrm flipH="1">
            <a:off x="3124200" y="4216400"/>
            <a:ext cx="176213" cy="4540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6" name="直接连接符 26665"/>
          <p:cNvSpPr/>
          <p:nvPr/>
        </p:nvSpPr>
        <p:spPr>
          <a:xfrm>
            <a:off x="3505200" y="4191000"/>
            <a:ext cx="2286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7" name="椭圆 26666"/>
          <p:cNvSpPr/>
          <p:nvPr/>
        </p:nvSpPr>
        <p:spPr>
          <a:xfrm>
            <a:off x="4343400" y="54721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68" name="椭圆 26667"/>
          <p:cNvSpPr/>
          <p:nvPr/>
        </p:nvSpPr>
        <p:spPr>
          <a:xfrm>
            <a:off x="3338513" y="5410200"/>
            <a:ext cx="395287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69" name="文本框 26668"/>
          <p:cNvSpPr txBox="1"/>
          <p:nvPr/>
        </p:nvSpPr>
        <p:spPr>
          <a:xfrm>
            <a:off x="3657600" y="5257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d1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70" name="文本框 26669"/>
          <p:cNvSpPr txBox="1"/>
          <p:nvPr/>
        </p:nvSpPr>
        <p:spPr>
          <a:xfrm>
            <a:off x="4724400" y="51816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d2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71" name="文本框 26670"/>
          <p:cNvSpPr txBox="1"/>
          <p:nvPr/>
        </p:nvSpPr>
        <p:spPr>
          <a:xfrm>
            <a:off x="3429000" y="6324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73" name="矩形 26672"/>
          <p:cNvSpPr/>
          <p:nvPr/>
        </p:nvSpPr>
        <p:spPr>
          <a:xfrm>
            <a:off x="3068638" y="6172200"/>
            <a:ext cx="360362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74" name="直接连接符 26673"/>
          <p:cNvSpPr/>
          <p:nvPr/>
        </p:nvSpPr>
        <p:spPr>
          <a:xfrm flipH="1">
            <a:off x="3581400" y="5029200"/>
            <a:ext cx="15240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5" name="直接连接符 26674"/>
          <p:cNvSpPr/>
          <p:nvPr/>
        </p:nvSpPr>
        <p:spPr>
          <a:xfrm flipH="1">
            <a:off x="3276600" y="5791200"/>
            <a:ext cx="15240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6" name="直接连接符 26675"/>
          <p:cNvSpPr/>
          <p:nvPr/>
        </p:nvSpPr>
        <p:spPr>
          <a:xfrm>
            <a:off x="3962400" y="4953000"/>
            <a:ext cx="45720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7" name="直接连接符 26676"/>
          <p:cNvSpPr/>
          <p:nvPr/>
        </p:nvSpPr>
        <p:spPr>
          <a:xfrm flipH="1">
            <a:off x="6324600" y="3048000"/>
            <a:ext cx="15240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8" name="直接连接符 26677"/>
          <p:cNvSpPr/>
          <p:nvPr/>
        </p:nvSpPr>
        <p:spPr>
          <a:xfrm>
            <a:off x="6629400" y="3048000"/>
            <a:ext cx="30480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9" name="文本框 26678"/>
          <p:cNvSpPr txBox="1"/>
          <p:nvPr/>
        </p:nvSpPr>
        <p:spPr>
          <a:xfrm>
            <a:off x="5486400" y="43434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console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80" name="椭圆 26679"/>
          <p:cNvSpPr/>
          <p:nvPr/>
        </p:nvSpPr>
        <p:spPr>
          <a:xfrm>
            <a:off x="7543800" y="3733800"/>
            <a:ext cx="395288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82" name="矩形 26681"/>
          <p:cNvSpPr/>
          <p:nvPr/>
        </p:nvSpPr>
        <p:spPr>
          <a:xfrm>
            <a:off x="8305800" y="365760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83" name="文本框 26682"/>
          <p:cNvSpPr txBox="1"/>
          <p:nvPr/>
        </p:nvSpPr>
        <p:spPr>
          <a:xfrm>
            <a:off x="8153400" y="43434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passwd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84" name="直接连接符 26683"/>
          <p:cNvSpPr/>
          <p:nvPr/>
        </p:nvSpPr>
        <p:spPr>
          <a:xfrm flipH="1">
            <a:off x="7772400" y="3048000"/>
            <a:ext cx="7620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5" name="文本框 26684"/>
          <p:cNvSpPr txBox="1"/>
          <p:nvPr/>
        </p:nvSpPr>
        <p:spPr>
          <a:xfrm>
            <a:off x="7696200" y="4114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bin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86" name="矩形 26685"/>
          <p:cNvSpPr/>
          <p:nvPr/>
        </p:nvSpPr>
        <p:spPr>
          <a:xfrm>
            <a:off x="7467600" y="5022850"/>
            <a:ext cx="360363" cy="539750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87" name="直接连接符 26686"/>
          <p:cNvSpPr/>
          <p:nvPr/>
        </p:nvSpPr>
        <p:spPr>
          <a:xfrm flipH="1">
            <a:off x="7620000" y="4114800"/>
            <a:ext cx="7620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8" name="文本框 26687"/>
          <p:cNvSpPr txBox="1"/>
          <p:nvPr/>
        </p:nvSpPr>
        <p:spPr>
          <a:xfrm>
            <a:off x="7315200" y="5562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yacc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89" name="直接连接符 26688"/>
          <p:cNvSpPr/>
          <p:nvPr/>
        </p:nvSpPr>
        <p:spPr>
          <a:xfrm>
            <a:off x="8077200" y="2971800"/>
            <a:ext cx="38100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0" name="椭圆 26689"/>
          <p:cNvSpPr/>
          <p:nvPr/>
        </p:nvSpPr>
        <p:spPr>
          <a:xfrm>
            <a:off x="2133600" y="53197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91" name="文本框 26690"/>
          <p:cNvSpPr txBox="1"/>
          <p:nvPr/>
        </p:nvSpPr>
        <p:spPr>
          <a:xfrm>
            <a:off x="1752600" y="52578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92" name="直接连接符 26691"/>
          <p:cNvSpPr/>
          <p:nvPr/>
        </p:nvSpPr>
        <p:spPr>
          <a:xfrm flipH="1">
            <a:off x="2514600" y="4953000"/>
            <a:ext cx="3810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3" name="直接连接符 26692"/>
          <p:cNvSpPr/>
          <p:nvPr/>
        </p:nvSpPr>
        <p:spPr>
          <a:xfrm>
            <a:off x="2514600" y="5638800"/>
            <a:ext cx="53340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6694" name="文本框 26693"/>
          <p:cNvSpPr txBox="1"/>
          <p:nvPr/>
        </p:nvSpPr>
        <p:spPr>
          <a:xfrm>
            <a:off x="2667000" y="6324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f2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95" name="矩形 26694"/>
          <p:cNvSpPr/>
          <p:nvPr/>
        </p:nvSpPr>
        <p:spPr>
          <a:xfrm>
            <a:off x="457200" y="4572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多级目录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Multi-Level Directory as in UNIX)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96" name="椭圆 26695"/>
          <p:cNvSpPr/>
          <p:nvPr/>
        </p:nvSpPr>
        <p:spPr>
          <a:xfrm>
            <a:off x="4572000" y="3249613"/>
            <a:ext cx="395288" cy="39528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97" name="椭圆 26696"/>
          <p:cNvSpPr/>
          <p:nvPr/>
        </p:nvSpPr>
        <p:spPr>
          <a:xfrm>
            <a:off x="5219700" y="3213100"/>
            <a:ext cx="395288" cy="395288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98" name="文本框 26697"/>
          <p:cNvSpPr txBox="1"/>
          <p:nvPr/>
        </p:nvSpPr>
        <p:spPr>
          <a:xfrm>
            <a:off x="4572000" y="3573463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clib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99" name="文本框 26698"/>
          <p:cNvSpPr txBox="1"/>
          <p:nvPr/>
        </p:nvSpPr>
        <p:spPr>
          <a:xfrm>
            <a:off x="5292725" y="3573463"/>
            <a:ext cx="6477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flib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700" name="直接连接符 26699"/>
          <p:cNvSpPr/>
          <p:nvPr/>
        </p:nvSpPr>
        <p:spPr>
          <a:xfrm flipH="1">
            <a:off x="4859338" y="3068638"/>
            <a:ext cx="144462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01" name="直接连接符 26700"/>
          <p:cNvSpPr/>
          <p:nvPr/>
        </p:nvSpPr>
        <p:spPr>
          <a:xfrm>
            <a:off x="5148263" y="2997200"/>
            <a:ext cx="144462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89089"/>
          <p:cNvSpPr>
            <a:spLocks noGrp="1"/>
          </p:cNvSpPr>
          <p:nvPr>
            <p:ph type="title"/>
          </p:nvPr>
        </p:nvSpPr>
        <p:spPr>
          <a:xfrm>
            <a:off x="1150938" y="908050"/>
            <a:ext cx="7793037" cy="720725"/>
          </a:xfrm>
        </p:spPr>
        <p:txBody>
          <a:bodyPr anchor="b"/>
          <a:p>
            <a:br>
              <a:rPr lang="en-US" altLang="zh-CN" b="1" dirty="0"/>
            </a:br>
            <a:r>
              <a:rPr lang="zh-CN" altLang="en-US" b="1" dirty="0"/>
              <a:t>文件目录的查找</a:t>
            </a:r>
            <a:endParaRPr lang="zh-CN" altLang="en-US" b="1" dirty="0"/>
          </a:p>
        </p:txBody>
      </p:sp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>
          <a:xfrm>
            <a:off x="1398588" y="2017713"/>
            <a:ext cx="7340600" cy="4087812"/>
          </a:xfrm>
        </p:spPr>
        <p:txBody>
          <a:bodyPr/>
          <a:p>
            <a:endParaRPr lang="en-US" altLang="zh-CN" b="1" dirty="0"/>
          </a:p>
          <a:p>
            <a:r>
              <a:rPr lang="zh-CN" altLang="en-US" b="1" dirty="0"/>
              <a:t>查找路径</a:t>
            </a:r>
            <a:endParaRPr lang="zh-CN" altLang="en-US" b="1" dirty="0"/>
          </a:p>
          <a:p>
            <a:pPr lvl="1"/>
            <a:r>
              <a:rPr lang="zh-CN" altLang="en-US" b="1" dirty="0"/>
              <a:t>由根目录开始查找</a:t>
            </a:r>
            <a:endParaRPr lang="zh-CN" altLang="en-US" b="1" dirty="0"/>
          </a:p>
          <a:p>
            <a:pPr lvl="1"/>
            <a:r>
              <a:rPr lang="zh-CN" altLang="en-US" b="1" dirty="0"/>
              <a:t>由当前目录开始查找</a:t>
            </a:r>
            <a:endParaRPr lang="zh-CN" altLang="en-US" b="1" dirty="0"/>
          </a:p>
          <a:p>
            <a:r>
              <a:rPr lang="zh-CN" altLang="en-US" b="1" dirty="0"/>
              <a:t>查找算法</a:t>
            </a:r>
            <a:endParaRPr lang="zh-CN" altLang="en-US" b="1" dirty="0"/>
          </a:p>
          <a:p>
            <a:pPr lvl="1"/>
            <a:r>
              <a:rPr lang="zh-CN" altLang="en-US" b="1" dirty="0"/>
              <a:t>顺序查找（</a:t>
            </a:r>
            <a:r>
              <a:rPr lang="en-US" altLang="zh-CN" b="1"/>
              <a:t>UNIX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zh-CN" altLang="zh-CN" b="1" dirty="0"/>
              <a:t>hash查找</a:t>
            </a:r>
            <a:endParaRPr lang="zh-CN" altLang="zh-CN" b="1" dirty="0"/>
          </a:p>
          <a:p>
            <a:pPr lvl="1"/>
            <a:r>
              <a:rPr lang="zh-CN" altLang="zh-CN" b="1" dirty="0"/>
              <a:t>对分查找（要求文件名排序）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685800" y="485775"/>
            <a:ext cx="7772400" cy="1143000"/>
          </a:xfrm>
        </p:spPr>
        <p:txBody>
          <a:bodyPr anchor="b"/>
          <a:p>
            <a:r>
              <a:rPr lang="en-US" altLang="zh-CN" b="1" dirty="0"/>
              <a:t>  UNIX</a:t>
            </a:r>
            <a:r>
              <a:rPr lang="zh-CN" altLang="en-US" b="1" dirty="0"/>
              <a:t>文件分类</a:t>
            </a:r>
            <a:endParaRPr lang="zh-CN" altLang="en-US" b="1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305800" cy="4700587"/>
          </a:xfrm>
        </p:spPr>
        <p:txBody>
          <a:bodyPr/>
          <a:p>
            <a:pPr>
              <a:lnSpc>
                <a:spcPct val="90000"/>
              </a:lnSpc>
            </a:pP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普通文件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内容可以是程序、数据、图象等，保存在磁盘块中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目录文件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en-US" altLang="zh-CN" b="1" dirty="0"/>
              <a:t>(</a:t>
            </a:r>
            <a:r>
              <a:rPr lang="zh-CN" altLang="en-US" b="1" dirty="0"/>
              <a:t>文件名，文件号</a:t>
            </a:r>
            <a:r>
              <a:rPr lang="en-US" altLang="zh-CN" b="1" dirty="0"/>
              <a:t>)</a:t>
            </a:r>
            <a:r>
              <a:rPr lang="zh-CN" altLang="en-US" b="1" dirty="0"/>
              <a:t>序列，保存在磁盘块中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特殊文件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设备</a:t>
            </a:r>
            <a:endParaRPr lang="zh-CN" altLang="en-US" b="1" dirty="0"/>
          </a:p>
          <a:p>
            <a:pPr lvl="3">
              <a:lnSpc>
                <a:spcPct val="90000"/>
              </a:lnSpc>
            </a:pPr>
            <a:r>
              <a:rPr lang="zh-CN" altLang="en-US" b="1" dirty="0"/>
              <a:t>设备作为文件管理的好处</a:t>
            </a:r>
            <a:endParaRPr lang="zh-CN" altLang="en-US" b="1" dirty="0"/>
          </a:p>
          <a:p>
            <a:pPr lvl="4">
              <a:lnSpc>
                <a:spcPct val="90000"/>
              </a:lnSpc>
            </a:pPr>
            <a:r>
              <a:rPr lang="zh-CN" altLang="en-US" b="1" dirty="0"/>
              <a:t>界面统一，使用文件与使用设备命令相同，申请设备</a:t>
            </a:r>
            <a:r>
              <a:rPr lang="en-US" altLang="zh-CN" b="1" dirty="0"/>
              <a:t>open, </a:t>
            </a:r>
            <a:r>
              <a:rPr lang="zh-CN" altLang="en-US" b="1" dirty="0"/>
              <a:t>释放</a:t>
            </a:r>
            <a:r>
              <a:rPr lang="zh-CN" altLang="zh-CN" b="1"/>
              <a:t>close, 读read, 写</a:t>
            </a:r>
            <a:r>
              <a:rPr lang="en-US" altLang="zh-CN" b="1"/>
              <a:t>write</a:t>
            </a:r>
            <a:endParaRPr lang="en-US" altLang="zh-CN" b="1"/>
          </a:p>
          <a:p>
            <a:pPr lvl="4">
              <a:lnSpc>
                <a:spcPct val="90000"/>
              </a:lnSpc>
            </a:pPr>
            <a:r>
              <a:rPr lang="zh-CN" altLang="en-US" b="1" dirty="0"/>
              <a:t>利用文件保护功能可以保护设备</a:t>
            </a:r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标题 27650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anchor="b"/>
          <a:p>
            <a:r>
              <a:rPr lang="zh-CN" altLang="en-US" b="1" dirty="0"/>
              <a:t>文件目录的改进</a:t>
            </a:r>
            <a:endParaRPr lang="zh-CN" altLang="en-US" b="1"/>
          </a:p>
        </p:txBody>
      </p:sp>
      <p:sp>
        <p:nvSpPr>
          <p:cNvPr id="27652" name="文本占位符 27651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p>
            <a:r>
              <a:rPr lang="en-US" altLang="zh-CN" b="1"/>
              <a:t>FCB</a:t>
            </a:r>
            <a:endParaRPr lang="en-US" altLang="zh-CN" b="1"/>
          </a:p>
          <a:p>
            <a:pPr lvl="1"/>
            <a:r>
              <a:rPr lang="zh-CN" altLang="en-US" b="1" dirty="0"/>
              <a:t>次部：</a:t>
            </a:r>
            <a:r>
              <a:rPr lang="en-US" altLang="zh-CN" b="1" dirty="0"/>
              <a:t>(</a:t>
            </a:r>
            <a:r>
              <a:rPr lang="zh-CN" altLang="en-US" b="1" dirty="0"/>
              <a:t>文件名</a:t>
            </a:r>
            <a:r>
              <a:rPr lang="en-US" altLang="zh-CN" b="1" dirty="0"/>
              <a:t>, </a:t>
            </a:r>
            <a:r>
              <a:rPr lang="zh-CN" altLang="en-US" b="1" dirty="0"/>
              <a:t>文件号</a:t>
            </a:r>
            <a:r>
              <a:rPr lang="en-US" altLang="zh-CN" b="1"/>
              <a:t>) </a:t>
            </a:r>
            <a:endParaRPr lang="en-US" altLang="zh-CN" b="1"/>
          </a:p>
          <a:p>
            <a:pPr lvl="2"/>
            <a:r>
              <a:rPr lang="en-US" altLang="zh-CN" b="1"/>
              <a:t>(UNIX 16 bytes)</a:t>
            </a:r>
            <a:endParaRPr lang="en-US" altLang="zh-CN" b="1"/>
          </a:p>
          <a:p>
            <a:pPr lvl="2"/>
            <a:r>
              <a:rPr lang="zh-CN" altLang="en-US" b="1" dirty="0"/>
              <a:t>保存在目录文件中</a:t>
            </a:r>
            <a:endParaRPr lang="zh-CN" altLang="en-US" b="1"/>
          </a:p>
          <a:p>
            <a:pPr lvl="1"/>
            <a:r>
              <a:rPr lang="zh-CN" altLang="en-US" b="1" dirty="0"/>
              <a:t>主部：</a:t>
            </a:r>
            <a:r>
              <a:rPr lang="en-US" altLang="zh-CN" b="1" dirty="0"/>
              <a:t>(</a:t>
            </a:r>
            <a:r>
              <a:rPr lang="zh-CN" altLang="en-US" b="1" dirty="0"/>
              <a:t>其它</a:t>
            </a:r>
            <a:r>
              <a:rPr lang="en-US" altLang="zh-CN" b="1" dirty="0"/>
              <a:t>, </a:t>
            </a:r>
            <a:r>
              <a:rPr lang="zh-CN" altLang="en-US" b="1" dirty="0"/>
              <a:t>链接记数</a:t>
            </a:r>
            <a:r>
              <a:rPr lang="en-US" altLang="zh-CN" b="1"/>
              <a:t>)</a:t>
            </a:r>
            <a:endParaRPr lang="en-US" altLang="zh-CN" b="1"/>
          </a:p>
          <a:p>
            <a:pPr lvl="2"/>
            <a:r>
              <a:rPr lang="en-US" altLang="zh-CN" b="1"/>
              <a:t>(UNIX 32 bytes)</a:t>
            </a:r>
            <a:endParaRPr lang="en-US" altLang="zh-CN" b="1"/>
          </a:p>
          <a:p>
            <a:pPr lvl="2"/>
            <a:r>
              <a:rPr lang="zh-CN" altLang="en-US" b="1" dirty="0"/>
              <a:t>保存在外存</a:t>
            </a:r>
            <a:r>
              <a:rPr lang="en-US" altLang="zh-CN" b="1" err="1"/>
              <a:t>inode</a:t>
            </a:r>
            <a:r>
              <a:rPr lang="zh-CN" altLang="en-US" b="1" dirty="0"/>
              <a:t>区域</a:t>
            </a:r>
            <a:r>
              <a:rPr lang="en-US" altLang="zh-CN" b="1" dirty="0"/>
              <a:t>, </a:t>
            </a:r>
            <a:r>
              <a:rPr lang="zh-CN" altLang="en-US" b="1" dirty="0"/>
              <a:t>打开时读入内存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zh-CN" altLang="en-US" b="1" dirty="0"/>
              <a:t>改进的好处</a:t>
            </a:r>
            <a:endParaRPr lang="zh-CN" altLang="en-US" b="1" dirty="0"/>
          </a:p>
          <a:p>
            <a:pPr lvl="1"/>
            <a:r>
              <a:rPr lang="zh-CN" altLang="en-US" b="1" dirty="0"/>
              <a:t>可以提高查找速度</a:t>
            </a:r>
            <a:r>
              <a:rPr lang="en-US" altLang="zh-CN" b="1" dirty="0"/>
              <a:t>(</a:t>
            </a:r>
            <a:r>
              <a:rPr lang="zh-CN" altLang="en-US" b="1" dirty="0"/>
              <a:t>顺序查找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zh-CN" altLang="en-US" b="1" dirty="0"/>
              <a:t>可以实现文件链接</a:t>
            </a:r>
            <a:r>
              <a:rPr lang="en-US" altLang="zh-CN" b="1"/>
              <a:t>(link)</a:t>
            </a:r>
            <a:endParaRPr lang="en-US" altLang="zh-CN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29697"/>
          <p:cNvSpPr txBox="1"/>
          <p:nvPr/>
        </p:nvSpPr>
        <p:spPr>
          <a:xfrm>
            <a:off x="685800" y="609600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UNIX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文件卷</a:t>
            </a:r>
            <a:r>
              <a:rPr lang="en-US" altLang="zh-CN" sz="2400" b="1" dirty="0">
                <a:latin typeface="Times New Roman" panose="02020603050405020304" pitchFamily="18" charset="0"/>
              </a:rPr>
              <a:t>(volume)</a:t>
            </a:r>
            <a:r>
              <a:rPr lang="zh-CN" altLang="en-US" sz="2400" b="1" dirty="0">
                <a:latin typeface="Times New Roman" panose="02020603050405020304" pitchFamily="18" charset="0"/>
              </a:rPr>
              <a:t>组织形式：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9715" name="组合 29714"/>
          <p:cNvGrpSpPr/>
          <p:nvPr/>
        </p:nvGrpSpPr>
        <p:grpSpPr>
          <a:xfrm>
            <a:off x="609600" y="2286000"/>
            <a:ext cx="7993063" cy="2771775"/>
            <a:chOff x="384" y="1440"/>
            <a:chExt cx="5035" cy="1746"/>
          </a:xfrm>
        </p:grpSpPr>
        <p:sp>
          <p:nvSpPr>
            <p:cNvPr id="29699" name="矩形 29698"/>
            <p:cNvSpPr/>
            <p:nvPr/>
          </p:nvSpPr>
          <p:spPr>
            <a:xfrm>
              <a:off x="432" y="1440"/>
              <a:ext cx="4987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   0    1    2        </a:t>
              </a: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     k   k+1                    </a:t>
              </a:r>
              <a:r>
                <a:rPr lang="en-US" altLang="zh-CN" sz="2400" b="1">
                  <a:latin typeface="Comic Sans MS" panose="030F0702030302020204" pitchFamily="66" charset="0"/>
                </a:rPr>
                <a:t>…          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n-1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9700" name="直接连接符 29699"/>
            <p:cNvSpPr/>
            <p:nvPr/>
          </p:nvSpPr>
          <p:spPr>
            <a:xfrm>
              <a:off x="720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1" name="直接连接符 29700"/>
            <p:cNvSpPr/>
            <p:nvPr/>
          </p:nvSpPr>
          <p:spPr>
            <a:xfrm>
              <a:off x="1008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2" name="直接连接符 29701"/>
            <p:cNvSpPr/>
            <p:nvPr/>
          </p:nvSpPr>
          <p:spPr>
            <a:xfrm>
              <a:off x="1296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3" name="直接连接符 29702"/>
            <p:cNvSpPr/>
            <p:nvPr/>
          </p:nvSpPr>
          <p:spPr>
            <a:xfrm>
              <a:off x="2304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4" name="直接连接符 29703"/>
            <p:cNvSpPr/>
            <p:nvPr/>
          </p:nvSpPr>
          <p:spPr>
            <a:xfrm>
              <a:off x="2592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5" name="直接连接符 29704"/>
            <p:cNvSpPr/>
            <p:nvPr/>
          </p:nvSpPr>
          <p:spPr>
            <a:xfrm>
              <a:off x="2928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6" name="直接连接符 29705"/>
            <p:cNvSpPr/>
            <p:nvPr/>
          </p:nvSpPr>
          <p:spPr>
            <a:xfrm>
              <a:off x="5040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7" name="直接连接符 29706"/>
            <p:cNvSpPr/>
            <p:nvPr/>
          </p:nvSpPr>
          <p:spPr>
            <a:xfrm flipV="1">
              <a:off x="528" y="1920"/>
              <a:ext cx="0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08" name="文本框 29707"/>
            <p:cNvSpPr txBox="1"/>
            <p:nvPr/>
          </p:nvSpPr>
          <p:spPr>
            <a:xfrm>
              <a:off x="384" y="2256"/>
              <a:ext cx="384" cy="7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导引块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9709" name="文本框 29708"/>
            <p:cNvSpPr txBox="1"/>
            <p:nvPr/>
          </p:nvSpPr>
          <p:spPr>
            <a:xfrm>
              <a:off x="672" y="2256"/>
              <a:ext cx="384" cy="7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特殊块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9710" name="直接连接符 29709"/>
            <p:cNvSpPr/>
            <p:nvPr/>
          </p:nvSpPr>
          <p:spPr>
            <a:xfrm flipV="1">
              <a:off x="816" y="1920"/>
              <a:ext cx="0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1" name="右大括号 29710"/>
            <p:cNvSpPr/>
            <p:nvPr/>
          </p:nvSpPr>
          <p:spPr>
            <a:xfrm rot="5400000">
              <a:off x="1696" y="1360"/>
              <a:ext cx="192" cy="1406"/>
            </a:xfrm>
            <a:prstGeom prst="rightBrace">
              <a:avLst>
                <a:gd name="adj1" fmla="val 61024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12" name="文本框 29711"/>
            <p:cNvSpPr txBox="1"/>
            <p:nvPr/>
          </p:nvSpPr>
          <p:spPr>
            <a:xfrm>
              <a:off x="1248" y="2208"/>
              <a:ext cx="1392" cy="97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inode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区域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每块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16</a:t>
              </a:r>
              <a:r>
                <a:rPr lang="zh-CN" altLang="en-US" sz="2400" b="1" err="1">
                  <a:latin typeface="Times New Roman" panose="02020603050405020304" pitchFamily="18" charset="0"/>
                </a:rPr>
                <a:t>个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inode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从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起依次编号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9713" name="右大括号 29712"/>
            <p:cNvSpPr/>
            <p:nvPr/>
          </p:nvSpPr>
          <p:spPr>
            <a:xfrm rot="5400000">
              <a:off x="3920" y="702"/>
              <a:ext cx="192" cy="2720"/>
            </a:xfrm>
            <a:prstGeom prst="rightBrace">
              <a:avLst>
                <a:gd name="adj1" fmla="val 118055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14" name="文本框 29713"/>
            <p:cNvSpPr txBox="1"/>
            <p:nvPr/>
          </p:nvSpPr>
          <p:spPr>
            <a:xfrm>
              <a:off x="3120" y="2295"/>
              <a:ext cx="1872" cy="63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文件存储区域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普通文件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目录文件</a:t>
              </a:r>
              <a:r>
                <a:rPr lang="en-US" altLang="zh-CN" sz="2400" b="1">
                  <a:latin typeface="Times New Roman" panose="02020603050405020304" pitchFamily="18" charset="0"/>
                </a:rPr>
                <a:t>)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标题 3072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anchor="b"/>
          <a:p>
            <a:r>
              <a:rPr lang="en-US" altLang="zh-CN" b="1" dirty="0"/>
              <a:t>8.5 </a:t>
            </a:r>
            <a:r>
              <a:rPr lang="zh-CN" altLang="en-US" b="1" dirty="0"/>
              <a:t>文件的共享</a:t>
            </a:r>
            <a:endParaRPr lang="zh-CN" altLang="en-US" b="1"/>
          </a:p>
        </p:txBody>
      </p:sp>
      <p:sp>
        <p:nvSpPr>
          <p:cNvPr id="30724" name="文本占位符 30723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p>
            <a:r>
              <a:rPr lang="zh-CN" altLang="en-US" b="1" dirty="0"/>
              <a:t>共享目的</a:t>
            </a:r>
            <a:endParaRPr lang="zh-CN" altLang="en-US" b="1" dirty="0"/>
          </a:p>
          <a:p>
            <a:pPr lvl="1"/>
            <a:r>
              <a:rPr lang="zh-CN" altLang="en-US" b="1" dirty="0"/>
              <a:t>节省存储空间</a:t>
            </a:r>
            <a:endParaRPr lang="zh-CN" altLang="en-US" b="1" dirty="0"/>
          </a:p>
          <a:p>
            <a:pPr lvl="2"/>
            <a:r>
              <a:rPr lang="en-US" altLang="zh-CN" b="1" err="1"/>
              <a:t>(cc,vi,yacc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zh-CN" altLang="en-US" b="1" dirty="0"/>
              <a:t>进程相互通讯</a:t>
            </a:r>
            <a:endParaRPr lang="zh-CN" altLang="en-US" b="1" dirty="0"/>
          </a:p>
          <a:p>
            <a:pPr lvl="2"/>
            <a:r>
              <a:rPr lang="en-US" altLang="zh-CN" b="1"/>
              <a:t>UNIX pipe()</a:t>
            </a:r>
            <a:endParaRPr lang="en-US" altLang="zh-CN" b="1"/>
          </a:p>
          <a:p>
            <a:r>
              <a:rPr lang="zh-CN" altLang="en-US" b="1" dirty="0"/>
              <a:t>文件共享模式</a:t>
            </a:r>
            <a:endParaRPr lang="zh-CN" altLang="en-US" b="1" dirty="0"/>
          </a:p>
          <a:p>
            <a:pPr lvl="1"/>
            <a:r>
              <a:rPr lang="zh-CN" altLang="en-US" b="1" dirty="0"/>
              <a:t>不同时使用</a:t>
            </a:r>
            <a:endParaRPr lang="zh-CN" altLang="en-US" b="1" dirty="0"/>
          </a:p>
          <a:p>
            <a:pPr lvl="2"/>
            <a:r>
              <a:rPr lang="zh-CN" altLang="en-US" b="1" dirty="0"/>
              <a:t>根据共享说明</a:t>
            </a:r>
            <a:endParaRPr lang="zh-CN" altLang="en-US" b="1" dirty="0"/>
          </a:p>
          <a:p>
            <a:pPr lvl="1"/>
            <a:r>
              <a:rPr lang="zh-CN" altLang="en-US" b="1" dirty="0"/>
              <a:t>同时使用</a:t>
            </a:r>
            <a:endParaRPr lang="zh-CN" altLang="en-US" b="1" dirty="0"/>
          </a:p>
          <a:p>
            <a:pPr lvl="2"/>
            <a:r>
              <a:rPr lang="zh-CN" altLang="en-US" b="1" dirty="0"/>
              <a:t>根据共享说明和</a:t>
            </a:r>
            <a:r>
              <a:rPr lang="zh-CN" altLang="zh-CN" b="1" dirty="0"/>
              <a:t>(relaxed)R/W规则</a:t>
            </a:r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anchor="b"/>
          <a:p>
            <a:r>
              <a:rPr lang="zh-CN" altLang="en-US" b="1" dirty="0"/>
              <a:t>文件的共享</a:t>
            </a:r>
            <a:endParaRPr lang="zh-CN" altLang="en-US" b="1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2286000"/>
          </a:xfrm>
        </p:spPr>
        <p:txBody>
          <a:bodyPr/>
          <a:p>
            <a:r>
              <a:rPr lang="zh-CN" altLang="en-US" b="1" dirty="0"/>
              <a:t>文件共享的实现</a:t>
            </a:r>
            <a:endParaRPr lang="zh-CN" altLang="en-US" b="1" dirty="0"/>
          </a:p>
          <a:p>
            <a:pPr lvl="1"/>
            <a:r>
              <a:rPr lang="zh-CN" altLang="en-US" b="1" dirty="0"/>
              <a:t>公共目录</a:t>
            </a:r>
            <a:endParaRPr lang="zh-CN" altLang="en-US" b="1" dirty="0"/>
          </a:p>
          <a:p>
            <a:pPr lvl="1"/>
            <a:r>
              <a:rPr lang="zh-CN" altLang="en-US" b="1" dirty="0"/>
              <a:t>共享说明</a:t>
            </a:r>
            <a:endParaRPr lang="zh-CN" altLang="en-US" b="1" dirty="0"/>
          </a:p>
          <a:p>
            <a:pPr lvl="1"/>
            <a:r>
              <a:rPr lang="zh-CN" altLang="en-US" b="1" dirty="0"/>
              <a:t>连接</a:t>
            </a:r>
            <a:endParaRPr lang="zh-CN" altLang="en-US" b="1"/>
          </a:p>
        </p:txBody>
      </p:sp>
      <p:sp>
        <p:nvSpPr>
          <p:cNvPr id="36883" name="文本框 36882"/>
          <p:cNvSpPr txBox="1"/>
          <p:nvPr/>
        </p:nvSpPr>
        <p:spPr>
          <a:xfrm>
            <a:off x="7086600" y="3429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d1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36893" name="组合 36892"/>
          <p:cNvGrpSpPr/>
          <p:nvPr/>
        </p:nvGrpSpPr>
        <p:grpSpPr>
          <a:xfrm>
            <a:off x="3779838" y="1916113"/>
            <a:ext cx="5029200" cy="4038600"/>
            <a:chOff x="2112" y="1632"/>
            <a:chExt cx="3168" cy="2544"/>
          </a:xfrm>
        </p:grpSpPr>
        <p:sp>
          <p:nvSpPr>
            <p:cNvPr id="36868" name="椭圆 36867"/>
            <p:cNvSpPr/>
            <p:nvPr/>
          </p:nvSpPr>
          <p:spPr>
            <a:xfrm>
              <a:off x="3744" y="2400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0" name="椭圆 36869"/>
            <p:cNvSpPr/>
            <p:nvPr/>
          </p:nvSpPr>
          <p:spPr>
            <a:xfrm>
              <a:off x="4128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1" name="椭圆 36870"/>
            <p:cNvSpPr/>
            <p:nvPr/>
          </p:nvSpPr>
          <p:spPr>
            <a:xfrm>
              <a:off x="2880" y="2400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2" name="矩形 36871"/>
            <p:cNvSpPr/>
            <p:nvPr/>
          </p:nvSpPr>
          <p:spPr>
            <a:xfrm>
              <a:off x="3744" y="3456"/>
              <a:ext cx="288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5" name="椭圆 36874"/>
            <p:cNvSpPr/>
            <p:nvPr/>
          </p:nvSpPr>
          <p:spPr>
            <a:xfrm>
              <a:off x="3312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6" name="直接连接符 36875"/>
            <p:cNvSpPr/>
            <p:nvPr/>
          </p:nvSpPr>
          <p:spPr>
            <a:xfrm flipH="1">
              <a:off x="3936" y="3120"/>
              <a:ext cx="24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7" name="直接连接符 36876"/>
            <p:cNvSpPr/>
            <p:nvPr/>
          </p:nvSpPr>
          <p:spPr>
            <a:xfrm>
              <a:off x="3984" y="2640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9" name="直接连接符 36878"/>
            <p:cNvSpPr/>
            <p:nvPr/>
          </p:nvSpPr>
          <p:spPr>
            <a:xfrm>
              <a:off x="3552" y="2160"/>
              <a:ext cx="24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0" name="直接连接符 36879"/>
            <p:cNvSpPr/>
            <p:nvPr/>
          </p:nvSpPr>
          <p:spPr>
            <a:xfrm flipH="1">
              <a:off x="3072" y="2160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1" name="文本框 36880"/>
            <p:cNvSpPr txBox="1"/>
            <p:nvPr/>
          </p:nvSpPr>
          <p:spPr>
            <a:xfrm>
              <a:off x="3504" y="163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users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2" name="文本框 36881"/>
            <p:cNvSpPr txBox="1"/>
            <p:nvPr/>
          </p:nvSpPr>
          <p:spPr>
            <a:xfrm>
              <a:off x="3984" y="2208"/>
              <a:ext cx="67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err="1">
                  <a:latin typeface="Times New Roman" panose="02020603050405020304" pitchFamily="18" charset="0"/>
                </a:rPr>
                <a:t>wang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4" name="文本框 36883"/>
            <p:cNvSpPr txBox="1"/>
            <p:nvPr/>
          </p:nvSpPr>
          <p:spPr>
            <a:xfrm>
              <a:off x="2592" y="2208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err="1">
                  <a:latin typeface="Times New Roman" panose="02020603050405020304" pitchFamily="18" charset="0"/>
                </a:rPr>
                <a:t>li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5" name="文本框 36884"/>
            <p:cNvSpPr txBox="1"/>
            <p:nvPr/>
          </p:nvSpPr>
          <p:spPr>
            <a:xfrm>
              <a:off x="4080" y="355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f1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6" name="直接连接符 36885"/>
            <p:cNvSpPr/>
            <p:nvPr/>
          </p:nvSpPr>
          <p:spPr>
            <a:xfrm>
              <a:off x="3072" y="2688"/>
              <a:ext cx="768" cy="768"/>
            </a:xfrm>
            <a:prstGeom prst="line">
              <a:avLst/>
            </a:prstGeom>
            <a:ln w="19050" cap="flat" cmpd="sng">
              <a:solidFill>
                <a:srgbClr val="00CC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6887" name="文本框 36886"/>
            <p:cNvSpPr txBox="1"/>
            <p:nvPr/>
          </p:nvSpPr>
          <p:spPr>
            <a:xfrm>
              <a:off x="3408" y="355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f2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8" name="文本框 36887"/>
            <p:cNvSpPr txBox="1"/>
            <p:nvPr/>
          </p:nvSpPr>
          <p:spPr>
            <a:xfrm>
              <a:off x="3360" y="3888"/>
              <a:ext cx="124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i_number=15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90" name="矩形 36889"/>
            <p:cNvSpPr/>
            <p:nvPr/>
          </p:nvSpPr>
          <p:spPr>
            <a:xfrm>
              <a:off x="2112" y="2592"/>
              <a:ext cx="680" cy="22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f2    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91" name="矩形 36890"/>
            <p:cNvSpPr/>
            <p:nvPr/>
          </p:nvSpPr>
          <p:spPr>
            <a:xfrm>
              <a:off x="4600" y="2941"/>
              <a:ext cx="680" cy="22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f1    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6892" name="文本框 36891"/>
          <p:cNvSpPr txBox="1"/>
          <p:nvPr/>
        </p:nvSpPr>
        <p:spPr>
          <a:xfrm>
            <a:off x="539750" y="4572000"/>
            <a:ext cx="433705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link(“/usr/users/wang/d1/f1”,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“/usr/users/li/f2”)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unlink(“/usr/users/wang/d1/f1”)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894" name="椭圆 36893"/>
          <p:cNvSpPr/>
          <p:nvPr/>
        </p:nvSpPr>
        <p:spPr>
          <a:xfrm>
            <a:off x="5724525" y="1412875"/>
            <a:ext cx="431800" cy="431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95" name="文本框 36894"/>
          <p:cNvSpPr txBox="1"/>
          <p:nvPr/>
        </p:nvSpPr>
        <p:spPr>
          <a:xfrm>
            <a:off x="6227763" y="1196975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宋体" panose="02010600030101010101" pitchFamily="2" charset="-122"/>
              </a:rPr>
              <a:t>usr</a:t>
            </a:r>
            <a:endParaRPr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36897" name="直接连接符 36896"/>
          <p:cNvSpPr/>
          <p:nvPr/>
        </p:nvSpPr>
        <p:spPr>
          <a:xfrm>
            <a:off x="5940425" y="1846263"/>
            <a:ext cx="0" cy="503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898" name="椭圆 36897"/>
          <p:cNvSpPr/>
          <p:nvPr/>
        </p:nvSpPr>
        <p:spPr>
          <a:xfrm>
            <a:off x="5219700" y="765175"/>
            <a:ext cx="431800" cy="431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99" name="直接连接符 36898"/>
          <p:cNvSpPr/>
          <p:nvPr/>
        </p:nvSpPr>
        <p:spPr>
          <a:xfrm>
            <a:off x="5508625" y="1196975"/>
            <a:ext cx="287338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900" name="文本框 36899"/>
          <p:cNvSpPr txBox="1"/>
          <p:nvPr/>
        </p:nvSpPr>
        <p:spPr>
          <a:xfrm>
            <a:off x="5651500" y="620713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</a:rPr>
              <a:t>root</a:t>
            </a:r>
            <a:endParaRPr lang="en-US" altLang="zh-CN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p>
            <a:r>
              <a:rPr lang="en-US" altLang="zh-CN" b="1" dirty="0"/>
              <a:t>8.6 </a:t>
            </a:r>
            <a:r>
              <a:rPr lang="zh-CN" altLang="en-US" b="1" dirty="0"/>
              <a:t>文件的保护、保密与安全</a:t>
            </a:r>
            <a:endParaRPr lang="zh-CN" altLang="en-US" b="1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>
          <a:xfrm>
            <a:off x="1254125" y="2155825"/>
            <a:ext cx="7700963" cy="3741738"/>
          </a:xfrm>
        </p:spPr>
        <p:txBody>
          <a:bodyPr/>
          <a:p>
            <a:r>
              <a:rPr lang="zh-CN" altLang="en-US" sz="2800" b="1" dirty="0"/>
              <a:t>保护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防止用户对文件进行非授权的访问</a:t>
            </a:r>
            <a:endParaRPr lang="zh-CN" altLang="en-US" sz="2400" b="1" dirty="0"/>
          </a:p>
          <a:p>
            <a:r>
              <a:rPr lang="zh-CN" altLang="en-US" sz="2800" b="1" dirty="0"/>
              <a:t>保密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防止文件内容泄露</a:t>
            </a:r>
            <a:endParaRPr lang="zh-CN" altLang="en-US" sz="2400" b="1" dirty="0"/>
          </a:p>
          <a:p>
            <a:r>
              <a:rPr lang="zh-CN" altLang="en-US" sz="2800" b="1" dirty="0"/>
              <a:t>安全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防止文件被破坏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自然因素</a:t>
            </a:r>
            <a:endParaRPr lang="zh-CN" altLang="en-US" sz="2000" b="1" dirty="0"/>
          </a:p>
          <a:p>
            <a:pPr lvl="2"/>
            <a:r>
              <a:rPr lang="zh-CN" altLang="en-US" sz="2000" b="1" dirty="0"/>
              <a:t>人为因素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1" name="矩形 37890"/>
          <p:cNvSpPr/>
          <p:nvPr/>
        </p:nvSpPr>
        <p:spPr>
          <a:xfrm>
            <a:off x="1162050" y="304800"/>
            <a:ext cx="6886575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37892" name="矩形 37891"/>
          <p:cNvSpPr/>
          <p:nvPr/>
        </p:nvSpPr>
        <p:spPr>
          <a:xfrm>
            <a:off x="762000" y="1981200"/>
            <a:ext cx="756285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37897" name="标题 3789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b"/>
          <a:p>
            <a:r>
              <a:rPr lang="en-US" altLang="zh-CN" b="1" dirty="0"/>
              <a:t>8.6.1</a:t>
            </a:r>
            <a:r>
              <a:rPr lang="zh-CN" altLang="en-US" b="1" dirty="0"/>
              <a:t>文件的保护</a:t>
            </a:r>
            <a:r>
              <a:rPr lang="en-US" altLang="zh-CN" b="1"/>
              <a:t>(Protection)</a:t>
            </a:r>
            <a:endParaRPr lang="en-US" altLang="zh-CN" b="1"/>
          </a:p>
        </p:txBody>
      </p:sp>
      <p:sp>
        <p:nvSpPr>
          <p:cNvPr id="37898" name="文本占位符 37897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400" b="1"/>
              <a:t>File owner/creator should be able to control: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000" b="1"/>
              <a:t>what can be done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/>
              <a:t>by whom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en-US" altLang="zh-CN" sz="2400" b="1"/>
              <a:t>Types of access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000" b="1"/>
              <a:t>Read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/>
              <a:t>Write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/>
              <a:t>Execute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/>
              <a:t>Append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/>
              <a:t>Delete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/>
              <a:t>List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文本框 39938"/>
          <p:cNvSpPr txBox="1"/>
          <p:nvPr/>
        </p:nvSpPr>
        <p:spPr>
          <a:xfrm>
            <a:off x="685800" y="4572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存取控制矩阵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9943" name="组合 39942"/>
          <p:cNvGrpSpPr/>
          <p:nvPr/>
        </p:nvGrpSpPr>
        <p:grpSpPr>
          <a:xfrm>
            <a:off x="3059113" y="1268413"/>
            <a:ext cx="4191000" cy="2794000"/>
            <a:chOff x="1776" y="864"/>
            <a:chExt cx="2640" cy="1760"/>
          </a:xfrm>
        </p:grpSpPr>
        <p:sp>
          <p:nvSpPr>
            <p:cNvPr id="39940" name="文本框 39939"/>
            <p:cNvSpPr txBox="1"/>
            <p:nvPr/>
          </p:nvSpPr>
          <p:spPr>
            <a:xfrm>
              <a:off x="1776" y="864"/>
              <a:ext cx="2640" cy="17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        f1  ……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  fj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……  fn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u1   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11</a:t>
              </a:r>
              <a:r>
                <a:rPr lang="en-US" altLang="zh-CN" sz="2400" b="1">
                  <a:latin typeface="Times New Roman" panose="02020603050405020304" pitchFamily="18" charset="0"/>
                </a:rPr>
                <a:t>….…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1j </a:t>
              </a:r>
              <a:r>
                <a:rPr lang="en-US" altLang="zh-CN" sz="2400" b="1">
                  <a:latin typeface="Times New Roman" panose="02020603050405020304" pitchFamily="18" charset="0"/>
                </a:rPr>
                <a:t>……. 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1n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…    …  ……  …  …… ...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 b="1" err="1">
                  <a:latin typeface="Times New Roman" panose="02020603050405020304" pitchFamily="18" charset="0"/>
                </a:rPr>
                <a:t>ui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i1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……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  a</a:t>
              </a:r>
              <a:r>
                <a:rPr lang="en-US" altLang="zh-CN" sz="2400" b="1" baseline="-25000" err="1">
                  <a:latin typeface="Times New Roman" panose="02020603050405020304" pitchFamily="18" charset="0"/>
                </a:rPr>
                <a:t>ij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….…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 a</a:t>
              </a:r>
              <a:r>
                <a:rPr lang="en-US" altLang="zh-CN" sz="2400" b="1" baseline="-25000" err="1">
                  <a:latin typeface="Times New Roman" panose="02020603050405020304" pitchFamily="18" charset="0"/>
                </a:rPr>
                <a:t>in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…    …  ……  …  …… ... 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um   a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m1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..  a</a:t>
              </a:r>
              <a:r>
                <a:rPr lang="en-US" altLang="zh-CN" sz="2400" b="1" baseline="-25000" err="1">
                  <a:latin typeface="Times New Roman" panose="02020603050405020304" pitchFamily="18" charset="0"/>
                </a:rPr>
                <a:t>mj</a:t>
              </a:r>
              <a:r>
                <a:rPr lang="en-US" altLang="zh-CN" sz="2400" b="1">
                  <a:latin typeface="Times New Roman" panose="02020603050405020304" pitchFamily="18" charset="0"/>
                </a:rPr>
                <a:t> ….…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 a</a:t>
              </a:r>
              <a:r>
                <a:rPr lang="en-US" altLang="zh-CN" sz="2400" b="1" baseline="-25000" err="1">
                  <a:latin typeface="Times New Roman" panose="02020603050405020304" pitchFamily="18" charset="0"/>
                </a:rPr>
                <a:t>mn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41" name="直接连接符 39940"/>
            <p:cNvSpPr/>
            <p:nvPr/>
          </p:nvSpPr>
          <p:spPr>
            <a:xfrm>
              <a:off x="2112" y="1200"/>
              <a:ext cx="0" cy="13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2" name="直接连接符 39941"/>
            <p:cNvSpPr/>
            <p:nvPr/>
          </p:nvSpPr>
          <p:spPr>
            <a:xfrm>
              <a:off x="2112" y="1200"/>
              <a:ext cx="19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9952" name="组合 39951"/>
          <p:cNvGrpSpPr/>
          <p:nvPr/>
        </p:nvGrpSpPr>
        <p:grpSpPr>
          <a:xfrm>
            <a:off x="3851275" y="4365625"/>
            <a:ext cx="2698750" cy="539750"/>
            <a:chOff x="2304" y="2784"/>
            <a:chExt cx="1700" cy="340"/>
          </a:xfrm>
        </p:grpSpPr>
        <p:sp>
          <p:nvSpPr>
            <p:cNvPr id="39945" name="矩形 39944"/>
            <p:cNvSpPr/>
            <p:nvPr/>
          </p:nvSpPr>
          <p:spPr>
            <a:xfrm>
              <a:off x="2304" y="2784"/>
              <a:ext cx="1700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  R   W   E   A   M   D 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46" name="直接连接符 39945"/>
            <p:cNvSpPr/>
            <p:nvPr/>
          </p:nvSpPr>
          <p:spPr>
            <a:xfrm>
              <a:off x="2592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7" name="直接连接符 39946"/>
            <p:cNvSpPr/>
            <p:nvPr/>
          </p:nvSpPr>
          <p:spPr>
            <a:xfrm>
              <a:off x="2880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8" name="直接连接符 39947"/>
            <p:cNvSpPr/>
            <p:nvPr/>
          </p:nvSpPr>
          <p:spPr>
            <a:xfrm>
              <a:off x="3168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9" name="直接连接符 39948"/>
            <p:cNvSpPr/>
            <p:nvPr/>
          </p:nvSpPr>
          <p:spPr>
            <a:xfrm>
              <a:off x="3456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0" name="直接连接符 39949"/>
            <p:cNvSpPr/>
            <p:nvPr/>
          </p:nvSpPr>
          <p:spPr>
            <a:xfrm>
              <a:off x="3744" y="2784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9953" name="文本框 39952"/>
          <p:cNvSpPr txBox="1"/>
          <p:nvPr/>
        </p:nvSpPr>
        <p:spPr>
          <a:xfrm>
            <a:off x="3089275" y="4411663"/>
            <a:ext cx="690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aij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9954" name="文本框 39953"/>
          <p:cNvSpPr txBox="1"/>
          <p:nvPr/>
        </p:nvSpPr>
        <p:spPr>
          <a:xfrm>
            <a:off x="838200" y="5257800"/>
            <a:ext cx="58674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特点：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权限规定细，过于繁琐，占较多存储空间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文本框 40961"/>
          <p:cNvSpPr txBox="1"/>
          <p:nvPr/>
        </p:nvSpPr>
        <p:spPr>
          <a:xfrm>
            <a:off x="685800" y="4572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访问权限说 明（</a:t>
            </a:r>
            <a:r>
              <a:rPr lang="en-US" altLang="zh-CN" sz="2400" b="1">
                <a:latin typeface="Times New Roman" panose="02020603050405020304" pitchFamily="18" charset="0"/>
              </a:rPr>
              <a:t>UNIX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</a:rPr>
              <a:t>i_mode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40976" name="文本框 40975"/>
          <p:cNvSpPr txBox="1"/>
          <p:nvPr/>
        </p:nvSpPr>
        <p:spPr>
          <a:xfrm>
            <a:off x="3048000" y="3200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grpSp>
        <p:nvGrpSpPr>
          <p:cNvPr id="40984" name="组合 40983"/>
          <p:cNvGrpSpPr/>
          <p:nvPr/>
        </p:nvGrpSpPr>
        <p:grpSpPr>
          <a:xfrm>
            <a:off x="3200400" y="1219200"/>
            <a:ext cx="3441700" cy="2667000"/>
            <a:chOff x="1872" y="1200"/>
            <a:chExt cx="2168" cy="1680"/>
          </a:xfrm>
        </p:grpSpPr>
        <p:sp>
          <p:nvSpPr>
            <p:cNvPr id="40963" name="矩形 40962"/>
            <p:cNvSpPr/>
            <p:nvPr/>
          </p:nvSpPr>
          <p:spPr>
            <a:xfrm>
              <a:off x="1872" y="1200"/>
              <a:ext cx="2154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R  W  E  R  W  E  R  W  E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64" name="直接连接符 40963"/>
            <p:cNvSpPr/>
            <p:nvPr/>
          </p:nvSpPr>
          <p:spPr>
            <a:xfrm>
              <a:off x="2088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5" name="直接连接符 40964"/>
            <p:cNvSpPr/>
            <p:nvPr/>
          </p:nvSpPr>
          <p:spPr>
            <a:xfrm>
              <a:off x="2376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6" name="直接连接符 40965"/>
            <p:cNvSpPr/>
            <p:nvPr/>
          </p:nvSpPr>
          <p:spPr>
            <a:xfrm>
              <a:off x="2568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7" name="直接连接符 40966"/>
            <p:cNvSpPr/>
            <p:nvPr/>
          </p:nvSpPr>
          <p:spPr>
            <a:xfrm>
              <a:off x="283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8" name="直接连接符 40967"/>
            <p:cNvSpPr/>
            <p:nvPr/>
          </p:nvSpPr>
          <p:spPr>
            <a:xfrm>
              <a:off x="307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9" name="直接连接符 40968"/>
            <p:cNvSpPr/>
            <p:nvPr/>
          </p:nvSpPr>
          <p:spPr>
            <a:xfrm>
              <a:off x="331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0" name="直接连接符 40969"/>
            <p:cNvSpPr/>
            <p:nvPr/>
          </p:nvSpPr>
          <p:spPr>
            <a:xfrm>
              <a:off x="355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1" name="直接连接符 40970"/>
            <p:cNvSpPr/>
            <p:nvPr/>
          </p:nvSpPr>
          <p:spPr>
            <a:xfrm>
              <a:off x="3792" y="1200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3" name="右大括号 40972"/>
            <p:cNvSpPr/>
            <p:nvPr/>
          </p:nvSpPr>
          <p:spPr>
            <a:xfrm rot="5400000">
              <a:off x="2116" y="1428"/>
              <a:ext cx="272" cy="680"/>
            </a:xfrm>
            <a:prstGeom prst="rightBrace">
              <a:avLst>
                <a:gd name="adj1" fmla="val 20833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4" name="右大括号 40973"/>
            <p:cNvSpPr/>
            <p:nvPr/>
          </p:nvSpPr>
          <p:spPr>
            <a:xfrm rot="5400000">
              <a:off x="2844" y="1428"/>
              <a:ext cx="272" cy="680"/>
            </a:xfrm>
            <a:prstGeom prst="rightBrace">
              <a:avLst>
                <a:gd name="adj1" fmla="val 20833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5" name="右大括号 40974"/>
            <p:cNvSpPr/>
            <p:nvPr/>
          </p:nvSpPr>
          <p:spPr>
            <a:xfrm rot="5400000">
              <a:off x="3564" y="1428"/>
              <a:ext cx="272" cy="680"/>
            </a:xfrm>
            <a:prstGeom prst="rightBrace">
              <a:avLst>
                <a:gd name="adj1" fmla="val 20833"/>
                <a:gd name="adj2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0" name="文本框 40979"/>
            <p:cNvSpPr txBox="1"/>
            <p:nvPr/>
          </p:nvSpPr>
          <p:spPr>
            <a:xfrm>
              <a:off x="2102" y="2016"/>
              <a:ext cx="346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文件主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82" name="文本框 40981"/>
            <p:cNvSpPr txBox="1"/>
            <p:nvPr/>
          </p:nvSpPr>
          <p:spPr>
            <a:xfrm>
              <a:off x="2832" y="2016"/>
              <a:ext cx="346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同组用户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83" name="文本框 40982"/>
            <p:cNvSpPr txBox="1"/>
            <p:nvPr/>
          </p:nvSpPr>
          <p:spPr>
            <a:xfrm>
              <a:off x="3552" y="2016"/>
              <a:ext cx="346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其他用户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0985" name="文本框 40984"/>
          <p:cNvSpPr txBox="1"/>
          <p:nvPr/>
        </p:nvSpPr>
        <p:spPr>
          <a:xfrm>
            <a:off x="762000" y="4191000"/>
            <a:ext cx="71628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文件主判别：访问进程</a:t>
            </a:r>
            <a:r>
              <a:rPr lang="en-US" altLang="zh-CN" sz="2400" b="1" err="1">
                <a:latin typeface="Times New Roman" panose="02020603050405020304" pitchFamily="18" charset="0"/>
              </a:rPr>
              <a:t>u_uid==i_uid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同组用户判别：访问进程</a:t>
            </a:r>
            <a:r>
              <a:rPr lang="en-US" altLang="zh-CN" sz="2400" b="1" err="1">
                <a:latin typeface="Times New Roman" panose="02020603050405020304" pitchFamily="18" charset="0"/>
              </a:rPr>
              <a:t>u_gid==i_gid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i_mode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在创建文件时给出，</a:t>
            </a:r>
            <a:r>
              <a:rPr lang="en-US" altLang="zh-CN" sz="2400" b="1" err="1">
                <a:latin typeface="Times New Roman" panose="02020603050405020304" pitchFamily="18" charset="0"/>
              </a:rPr>
              <a:t>creat(filename</a:t>
            </a:r>
            <a:r>
              <a:rPr lang="en-US" altLang="zh-CN" sz="2400" b="1">
                <a:latin typeface="Times New Roman" panose="02020603050405020304" pitchFamily="18" charset="0"/>
              </a:rPr>
              <a:t>, mode)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其后文件主可以修改：</a:t>
            </a:r>
            <a:r>
              <a:rPr lang="en-US" altLang="zh-CN" sz="2400" b="1" err="1">
                <a:latin typeface="Times New Roman" panose="02020603050405020304" pitchFamily="18" charset="0"/>
              </a:rPr>
              <a:t>chmod(filename</a:t>
            </a:r>
            <a:r>
              <a:rPr lang="en-US" altLang="zh-CN" sz="2400" b="1">
                <a:latin typeface="Times New Roman" panose="02020603050405020304" pitchFamily="18" charset="0"/>
              </a:rPr>
              <a:t>, new_mode)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7" name="标题 41986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anchor="b"/>
          <a:p>
            <a:r>
              <a:rPr lang="en-US" altLang="zh-CN" b="1" dirty="0"/>
              <a:t>8.6.2 </a:t>
            </a:r>
            <a:r>
              <a:rPr lang="zh-CN" altLang="en-US" b="1" dirty="0"/>
              <a:t>文件保密</a:t>
            </a:r>
            <a:endParaRPr lang="zh-CN" altLang="en-US" sz="4800" b="1"/>
          </a:p>
        </p:txBody>
      </p:sp>
      <p:sp>
        <p:nvSpPr>
          <p:cNvPr id="41988" name="文本占位符 41987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口令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使用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创建文件时用户规定一个口令，系统将其记在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中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访问文件要求给出口令，并与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中口令比较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特点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简单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保密性不强</a:t>
            </a:r>
            <a:r>
              <a:rPr lang="en-US" altLang="zh-CN" sz="2000" b="1" err="1"/>
              <a:t>(eg</a:t>
            </a:r>
            <a:r>
              <a:rPr lang="zh-CN" altLang="zh-CN" sz="2000" b="1" dirty="0"/>
              <a:t>. 对系统操作员不保密</a:t>
            </a:r>
            <a:r>
              <a:rPr lang="en-US" altLang="zh-CN" sz="2000" b="1"/>
              <a:t>)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密码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特点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对文件内容加密，速度慢，效果好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使用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保存时加密</a:t>
            </a:r>
            <a:r>
              <a:rPr lang="en-US" altLang="zh-CN" sz="2000" b="1"/>
              <a:t>(key)</a:t>
            </a:r>
            <a:endParaRPr lang="en-US" altLang="zh-CN" sz="2000" b="1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读取时解密</a:t>
            </a:r>
            <a:r>
              <a:rPr lang="en-US" altLang="zh-CN" sz="2000" b="1"/>
              <a:t>(key)</a:t>
            </a:r>
            <a:endParaRPr lang="en-US" altLang="zh-CN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7" name="文本占位符 44036"/>
          <p:cNvSpPr txBox="1">
            <a:spLocks noGrp="1"/>
          </p:cNvSpPr>
          <p:nvPr>
            <p:ph type="body" idx="1"/>
          </p:nvPr>
        </p:nvSpPr>
        <p:spPr>
          <a:xfrm>
            <a:off x="685800" y="457200"/>
            <a:ext cx="7772400" cy="3581400"/>
          </a:xfrm>
        </p:spPr>
        <p:txBody>
          <a:bodyPr vert="horz" wrap="square" lIns="91440" tIns="45720" rIns="91440" bIns="45720" anchor="t"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保存时：</a:t>
            </a:r>
            <a:endParaRPr lang="zh-CN" altLang="en-US" sz="2800" b="1" dirty="0"/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/>
              <a:t>用一个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启动一个随机数发生器，产生一个随机数序列，将其依此加到文件的各个字中。</a:t>
            </a:r>
            <a:endParaRPr lang="zh-CN" altLang="en-US" sz="2400" b="1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读取时：</a:t>
            </a:r>
            <a:endParaRPr lang="zh-CN" altLang="en-US" sz="2800" b="1" dirty="0"/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/>
              <a:t>用同一个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启动同一个随机数发生器，产生相同随机数序列，将其依次由文件的各个字中减去</a:t>
            </a:r>
            <a:r>
              <a:rPr lang="zh-CN" altLang="en-US" b="1" dirty="0"/>
              <a:t>。</a:t>
            </a:r>
            <a:endParaRPr lang="zh-CN" altLang="en-US" b="1"/>
          </a:p>
        </p:txBody>
      </p:sp>
      <p:sp>
        <p:nvSpPr>
          <p:cNvPr id="44038" name="文本框 44037"/>
          <p:cNvSpPr txBox="1"/>
          <p:nvPr/>
        </p:nvSpPr>
        <p:spPr>
          <a:xfrm>
            <a:off x="685800" y="3886200"/>
            <a:ext cx="77724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线性同余法产生伪随机数：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err="1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latin typeface="Times New Roman" panose="02020603050405020304" pitchFamily="18" charset="0"/>
              </a:rPr>
              <a:t>Procedure random(Var</a:t>
            </a:r>
            <a:r>
              <a:rPr lang="en-US" altLang="zh-CN" sz="2400" b="1">
                <a:latin typeface="Times New Roman" panose="02020603050405020304" pitchFamily="18" charset="0"/>
              </a:rPr>
              <a:t> key:integer);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Begin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    key:=(key*C1+C2)MOD C3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End;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anchor="b"/>
          <a:p>
            <a:r>
              <a:rPr lang="en-US" altLang="zh-CN" b="1" dirty="0"/>
              <a:t>8.2 </a:t>
            </a:r>
            <a:r>
              <a:rPr lang="zh-CN" altLang="en-US" b="1" dirty="0"/>
              <a:t>文件的访问方式</a:t>
            </a:r>
            <a:endParaRPr lang="zh-CN" altLang="en-US" b="1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p>
            <a:r>
              <a:rPr lang="zh-CN" altLang="en-US" b="1" dirty="0"/>
              <a:t>顺序访问</a:t>
            </a:r>
            <a:endParaRPr lang="zh-CN" altLang="en-US" b="1" dirty="0"/>
          </a:p>
          <a:p>
            <a:pPr lvl="2"/>
            <a:r>
              <a:rPr lang="zh-CN" altLang="en-US" b="1" dirty="0"/>
              <a:t>从文件起始位置开始顺序访问</a:t>
            </a:r>
            <a:endParaRPr lang="zh-CN" altLang="en-US" b="1" dirty="0"/>
          </a:p>
          <a:p>
            <a:pPr lvl="2"/>
            <a:r>
              <a:rPr lang="zh-CN" altLang="en-US" b="1" dirty="0"/>
              <a:t>从文件中间某处开始顺序访问</a:t>
            </a:r>
            <a:endParaRPr lang="zh-CN" altLang="en-US" b="1" dirty="0"/>
          </a:p>
          <a:p>
            <a:r>
              <a:rPr lang="zh-CN" altLang="en-US" b="1" dirty="0"/>
              <a:t>随机访问</a:t>
            </a:r>
            <a:endParaRPr lang="zh-CN" altLang="en-US" b="1" dirty="0"/>
          </a:p>
          <a:p>
            <a:pPr lvl="2"/>
            <a:r>
              <a:rPr lang="zh-CN" altLang="en-US" b="1" dirty="0"/>
              <a:t>按记录编号随机访问</a:t>
            </a:r>
            <a:endParaRPr lang="zh-CN" altLang="en-US" b="1" dirty="0"/>
          </a:p>
          <a:p>
            <a:pPr lvl="2"/>
            <a:r>
              <a:rPr lang="zh-CN" altLang="en-US" b="1" dirty="0"/>
              <a:t>按关键字</a:t>
            </a:r>
            <a:r>
              <a:rPr lang="en-US" altLang="zh-CN" b="1" dirty="0"/>
              <a:t>(key)</a:t>
            </a:r>
            <a:r>
              <a:rPr lang="zh-CN" altLang="en-US" b="1" dirty="0"/>
              <a:t>随机访问</a:t>
            </a:r>
            <a:endParaRPr lang="zh-CN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1366838" y="647700"/>
            <a:ext cx="7361237" cy="1066800"/>
          </a:xfrm>
        </p:spPr>
        <p:txBody>
          <a:bodyPr anchor="b"/>
          <a:p>
            <a:r>
              <a:rPr lang="en-US" altLang="zh-CN" b="1" dirty="0"/>
              <a:t>8.6.3 </a:t>
            </a:r>
            <a:r>
              <a:rPr lang="zh-CN" altLang="en-US" b="1" dirty="0"/>
              <a:t>文件系统的安全</a:t>
            </a:r>
            <a:endParaRPr lang="zh-CN" altLang="en-US" b="1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8534400" cy="45720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800" b="1"/>
              <a:t>Backup</a:t>
            </a:r>
            <a:endParaRPr lang="en-US" altLang="zh-CN" sz="2800" b="1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定期将磁盘上文件复制到磁带上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发生故障时由磁带恢复</a:t>
            </a:r>
            <a:r>
              <a:rPr lang="en-US" altLang="zh-CN" sz="2400" b="1"/>
              <a:t>(limited recovery) </a:t>
            </a: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实现方法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海量转储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定期将磁盘上文件全部复制到磁带上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增量转储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每次只复制修改部分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磁盘整理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利用转储和恢复可以对磁盘进行整理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使文件物理块连续，空闲盘块连续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标题 1187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8.7 </a:t>
            </a:r>
            <a:r>
              <a:rPr lang="zh-CN" altLang="en-US" b="1" dirty="0"/>
              <a:t>文件系统的实现</a:t>
            </a:r>
            <a:endParaRPr lang="zh-CN" altLang="en-US" b="1" dirty="0"/>
          </a:p>
        </p:txBody>
      </p:sp>
      <p:sp>
        <p:nvSpPr>
          <p:cNvPr id="118787" name="文本占位符 11878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5621337" cy="1123950"/>
          </a:xfrm>
        </p:spPr>
        <p:txBody>
          <a:bodyPr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8.7.1 </a:t>
            </a:r>
            <a:r>
              <a:rPr lang="zh-CN" altLang="en-US" sz="2800" b="1" dirty="0"/>
              <a:t>内存所需表目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系统打开文件表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系统一个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graphicFrame>
        <p:nvGraphicFramePr>
          <p:cNvPr id="118820" name="内容占位符 118819"/>
          <p:cNvGraphicFramePr/>
          <p:nvPr>
            <p:ph sz="half" idx="2"/>
          </p:nvPr>
        </p:nvGraphicFramePr>
        <p:xfrm>
          <a:off x="1187450" y="3500438"/>
          <a:ext cx="6840538" cy="2343150"/>
        </p:xfrm>
        <a:graphic>
          <a:graphicData uri="http://schemas.openxmlformats.org/drawingml/2006/table">
            <a:tbl>
              <a:tblPr/>
              <a:tblGrid>
                <a:gridCol w="1831975"/>
                <a:gridCol w="1670050"/>
                <a:gridCol w="1668463"/>
                <a:gridCol w="1670050"/>
              </a:tblGrid>
              <a:tr h="585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dirty="0"/>
                        <a:t>FCB</a:t>
                      </a:r>
                      <a:r>
                        <a:rPr lang="zh-CN" altLang="en-US" b="1" dirty="0"/>
                        <a:t>主部</a:t>
                      </a: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文件号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共享计数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修改标志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标题 1208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8.7 </a:t>
            </a:r>
            <a:r>
              <a:rPr lang="zh-CN" altLang="en-US" b="1" dirty="0"/>
              <a:t>文件系统的实现</a:t>
            </a:r>
            <a:endParaRPr lang="zh-CN" altLang="en-US" b="1" dirty="0"/>
          </a:p>
        </p:txBody>
      </p:sp>
      <p:sp>
        <p:nvSpPr>
          <p:cNvPr id="120835" name="文本占位符 120834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277100" cy="906462"/>
          </a:xfrm>
        </p:spPr>
        <p:txBody>
          <a:bodyPr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8.7.1 </a:t>
            </a:r>
            <a:r>
              <a:rPr lang="zh-CN" altLang="en-US" sz="2800" b="1" dirty="0"/>
              <a:t>内存所需表目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用户打开文件表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每个进程一个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graphicFrame>
        <p:nvGraphicFramePr>
          <p:cNvPr id="120873" name="内容占位符 120872"/>
          <p:cNvGraphicFramePr/>
          <p:nvPr>
            <p:ph sz="half" idx="2"/>
          </p:nvPr>
        </p:nvGraphicFramePr>
        <p:xfrm>
          <a:off x="1979613" y="3571875"/>
          <a:ext cx="6840538" cy="2684463"/>
        </p:xfrm>
        <a:graphic>
          <a:graphicData uri="http://schemas.openxmlformats.org/drawingml/2006/table">
            <a:tbl>
              <a:tblPr/>
              <a:tblGrid>
                <a:gridCol w="1692275"/>
                <a:gridCol w="1692275"/>
                <a:gridCol w="3455988"/>
              </a:tblGrid>
              <a:tr h="6762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打开方式</a:t>
                      </a: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读写指针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系统打开文件表入口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69" name="文本框 120868"/>
          <p:cNvSpPr txBox="1"/>
          <p:nvPr/>
        </p:nvSpPr>
        <p:spPr>
          <a:xfrm>
            <a:off x="0" y="3573463"/>
            <a:ext cx="19796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</a:rPr>
              <a:t>文件描述符</a:t>
            </a:r>
            <a:endParaRPr lang="zh-CN" altLang="en-US" sz="2800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000" name="标题 12299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8.7 </a:t>
            </a:r>
            <a:r>
              <a:rPr lang="zh-CN" altLang="en-US" b="1" dirty="0"/>
              <a:t>文件系统的实现</a:t>
            </a:r>
            <a:endParaRPr lang="zh-CN" altLang="en-US" b="1" dirty="0"/>
          </a:p>
        </p:txBody>
      </p:sp>
      <p:graphicFrame>
        <p:nvGraphicFramePr>
          <p:cNvPr id="123137" name="内容占位符 123136"/>
          <p:cNvGraphicFramePr/>
          <p:nvPr>
            <p:ph sz="half" idx="1"/>
          </p:nvPr>
        </p:nvGraphicFramePr>
        <p:xfrm>
          <a:off x="827088" y="2133600"/>
          <a:ext cx="3167063" cy="1674813"/>
        </p:xfrm>
        <a:graphic>
          <a:graphicData uri="http://schemas.openxmlformats.org/drawingml/2006/table">
            <a:tbl>
              <a:tblPr/>
              <a:tblGrid>
                <a:gridCol w="915988"/>
                <a:gridCol w="844550"/>
                <a:gridCol w="1406525"/>
              </a:tblGrid>
              <a:tr h="579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打开方式</a:t>
                      </a:r>
                      <a:endParaRPr lang="zh-CN" altLang="en-US" sz="16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读写指针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系统打开文件表入口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  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        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29" name="内容占位符 123128"/>
          <p:cNvGraphicFramePr/>
          <p:nvPr>
            <p:ph sz="half" idx="2"/>
          </p:nvPr>
        </p:nvGraphicFramePr>
        <p:xfrm>
          <a:off x="900113" y="4365625"/>
          <a:ext cx="3167063" cy="2132013"/>
        </p:xfrm>
        <a:graphic>
          <a:graphicData uri="http://schemas.openxmlformats.org/drawingml/2006/table">
            <a:tbl>
              <a:tblPr/>
              <a:tblGrid>
                <a:gridCol w="935038"/>
                <a:gridCol w="865187"/>
                <a:gridCol w="1366838"/>
              </a:tblGrid>
              <a:tr h="579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打开方式</a:t>
                      </a:r>
                      <a:endParaRPr lang="zh-CN" altLang="en-US" sz="16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读写指针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1" dirty="0"/>
                        <a:t>系统打开文件表入口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en-US" altLang="zh-CN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12" name="矩形 123011"/>
          <p:cNvSpPr/>
          <p:nvPr/>
        </p:nvSpPr>
        <p:spPr>
          <a:xfrm>
            <a:off x="4932363" y="3284538"/>
            <a:ext cx="3816350" cy="18716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</a:rPr>
              <a:t>FCB</a:t>
            </a:r>
            <a:r>
              <a:rPr lang="zh-CN" altLang="en-US" b="1" dirty="0">
                <a:latin typeface="Tahoma" panose="020B0604030504040204" pitchFamily="34" charset="0"/>
              </a:rPr>
              <a:t>主部  文件号  </a:t>
            </a:r>
            <a:r>
              <a:rPr lang="zh-CN" altLang="en-US" b="1" dirty="0">
                <a:latin typeface="Arial" panose="020B0604020202020204" pitchFamily="34" charset="0"/>
              </a:rPr>
              <a:t>共享计数</a:t>
            </a:r>
            <a:r>
              <a:rPr lang="zh-CN" altLang="en-US" b="1" dirty="0">
                <a:latin typeface="Tahoma" panose="020B0604030504040204" pitchFamily="34" charset="0"/>
              </a:rPr>
              <a:t> 修改标志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algn="ctr" eaLnBrk="1" hangingPunct="1"/>
            <a:endParaRPr lang="zh-CN" altLang="en-US" sz="2400" b="1">
              <a:latin typeface="Tahoma" panose="020B0604030504040204" pitchFamily="34" charset="0"/>
            </a:endParaRPr>
          </a:p>
          <a:p>
            <a:pPr algn="ctr" eaLnBrk="1" hangingPunct="1"/>
            <a:r>
              <a:rPr lang="zh-CN" altLang="en-US" sz="2400" b="1" dirty="0">
                <a:latin typeface="Tahoma" panose="020B0604030504040204" pitchFamily="34" charset="0"/>
              </a:rPr>
              <a:t>         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algn="ctr" eaLnBrk="1" hangingPunct="1"/>
            <a:endParaRPr lang="zh-CN" altLang="en-US" sz="2400" b="1" dirty="0">
              <a:latin typeface="Tahoma" panose="020B0604030504040204" pitchFamily="34" charset="0"/>
            </a:endParaRPr>
          </a:p>
          <a:p>
            <a:pPr algn="ctr" eaLnBrk="1" hangingPunct="1"/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23013" name="直接连接符 123012"/>
          <p:cNvSpPr/>
          <p:nvPr/>
        </p:nvSpPr>
        <p:spPr>
          <a:xfrm>
            <a:off x="4932363" y="3644900"/>
            <a:ext cx="3814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14" name="直接连接符 123013"/>
          <p:cNvSpPr/>
          <p:nvPr/>
        </p:nvSpPr>
        <p:spPr>
          <a:xfrm>
            <a:off x="7740650" y="3286125"/>
            <a:ext cx="0" cy="1871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15" name="直接连接符 123014"/>
          <p:cNvSpPr/>
          <p:nvPr/>
        </p:nvSpPr>
        <p:spPr>
          <a:xfrm>
            <a:off x="4932363" y="4076700"/>
            <a:ext cx="3814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16" name="直接连接符 123015"/>
          <p:cNvSpPr/>
          <p:nvPr/>
        </p:nvSpPr>
        <p:spPr>
          <a:xfrm>
            <a:off x="4932363" y="4652963"/>
            <a:ext cx="3814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17" name="文本框 123016"/>
          <p:cNvSpPr txBox="1"/>
          <p:nvPr/>
        </p:nvSpPr>
        <p:spPr>
          <a:xfrm>
            <a:off x="5938838" y="5300663"/>
            <a:ext cx="2449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系统打开文件表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23024" name="任意多边形 123023"/>
          <p:cNvSpPr/>
          <p:nvPr/>
        </p:nvSpPr>
        <p:spPr>
          <a:xfrm>
            <a:off x="3924300" y="3284538"/>
            <a:ext cx="1008063" cy="1008062"/>
          </a:xfrm>
          <a:custGeom>
            <a:avLst/>
            <a:gdLst/>
            <a:ahLst/>
            <a:cxnLst/>
            <a:pathLst>
              <a:path w="726" h="635">
                <a:moveTo>
                  <a:pt x="0" y="0"/>
                </a:moveTo>
                <a:lnTo>
                  <a:pt x="318" y="0"/>
                </a:lnTo>
                <a:lnTo>
                  <a:pt x="318" y="635"/>
                </a:lnTo>
                <a:lnTo>
                  <a:pt x="726" y="635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25" name="任意多边形 123024"/>
          <p:cNvSpPr/>
          <p:nvPr/>
        </p:nvSpPr>
        <p:spPr>
          <a:xfrm flipV="1">
            <a:off x="3924300" y="4435475"/>
            <a:ext cx="1008063" cy="1295400"/>
          </a:xfrm>
          <a:custGeom>
            <a:avLst/>
            <a:gdLst/>
            <a:ahLst/>
            <a:cxnLst/>
            <a:pathLst>
              <a:path w="726" h="635">
                <a:moveTo>
                  <a:pt x="0" y="0"/>
                </a:moveTo>
                <a:lnTo>
                  <a:pt x="318" y="0"/>
                </a:lnTo>
                <a:lnTo>
                  <a:pt x="318" y="635"/>
                </a:lnTo>
                <a:lnTo>
                  <a:pt x="726" y="635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57" name="文本框 123056"/>
          <p:cNvSpPr txBox="1"/>
          <p:nvPr/>
        </p:nvSpPr>
        <p:spPr>
          <a:xfrm>
            <a:off x="7019925" y="4076700"/>
            <a:ext cx="360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ahoma" panose="020B0604030504040204" pitchFamily="34" charset="0"/>
              </a:rPr>
              <a:t>2</a:t>
            </a:r>
            <a:endParaRPr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123058" name="文本框 123057"/>
          <p:cNvSpPr txBox="1"/>
          <p:nvPr/>
        </p:nvSpPr>
        <p:spPr>
          <a:xfrm>
            <a:off x="7883525" y="4051300"/>
            <a:ext cx="649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endParaRPr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123119" name="文本框 123118"/>
          <p:cNvSpPr txBox="1"/>
          <p:nvPr/>
        </p:nvSpPr>
        <p:spPr>
          <a:xfrm>
            <a:off x="179388" y="2205038"/>
            <a:ext cx="7207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Arial" panose="020B0604020202020204" pitchFamily="34" charset="0"/>
              </a:rPr>
              <a:t>文件描述符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123120" name="文本框 123119"/>
          <p:cNvSpPr txBox="1"/>
          <p:nvPr/>
        </p:nvSpPr>
        <p:spPr>
          <a:xfrm>
            <a:off x="179388" y="4424363"/>
            <a:ext cx="7207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Arial" panose="020B0604020202020204" pitchFamily="34" charset="0"/>
              </a:rPr>
              <a:t>文件描述符</a:t>
            </a:r>
            <a:endParaRPr lang="zh-CN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123123" name="直接连接符 123122"/>
          <p:cNvSpPr/>
          <p:nvPr/>
        </p:nvSpPr>
        <p:spPr>
          <a:xfrm>
            <a:off x="5940425" y="3286125"/>
            <a:ext cx="0" cy="1871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130" name="直接连接符 123129"/>
          <p:cNvSpPr/>
          <p:nvPr/>
        </p:nvSpPr>
        <p:spPr>
          <a:xfrm>
            <a:off x="6732588" y="3284538"/>
            <a:ext cx="0" cy="1871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131" name="文本框 123130"/>
          <p:cNvSpPr txBox="1"/>
          <p:nvPr/>
        </p:nvSpPr>
        <p:spPr>
          <a:xfrm>
            <a:off x="879475" y="314642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23133" name="文本框 123132"/>
          <p:cNvSpPr txBox="1"/>
          <p:nvPr/>
        </p:nvSpPr>
        <p:spPr>
          <a:xfrm>
            <a:off x="1474788" y="3860800"/>
            <a:ext cx="20891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用户打开文件表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23134" name="文本框 123133"/>
          <p:cNvSpPr txBox="1"/>
          <p:nvPr/>
        </p:nvSpPr>
        <p:spPr>
          <a:xfrm>
            <a:off x="6084888" y="4149725"/>
            <a:ext cx="50323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15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23135" name="文本框 123134"/>
          <p:cNvSpPr txBox="1"/>
          <p:nvPr/>
        </p:nvSpPr>
        <p:spPr>
          <a:xfrm>
            <a:off x="5148263" y="4076700"/>
            <a:ext cx="649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endParaRPr lang="en-US" altLang="zh-CN" sz="2400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标题 1280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外存空间的管理</a:t>
            </a:r>
            <a:endParaRPr lang="zh-CN" altLang="en-US" b="1" dirty="0"/>
          </a:p>
        </p:txBody>
      </p:sp>
      <p:sp>
        <p:nvSpPr>
          <p:cNvPr id="128003" name="文本占位符 1280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空闲块表</a:t>
            </a:r>
            <a:endParaRPr lang="zh-CN" altLang="en-US" b="1" dirty="0"/>
          </a:p>
          <a:p>
            <a:r>
              <a:rPr lang="zh-CN" altLang="en-US" b="1" dirty="0"/>
              <a:t>空闲块链</a:t>
            </a:r>
            <a:endParaRPr lang="zh-CN" altLang="en-US" b="1" dirty="0"/>
          </a:p>
          <a:p>
            <a:r>
              <a:rPr lang="zh-CN" altLang="en-US" b="1" dirty="0"/>
              <a:t>字位映像图</a:t>
            </a:r>
            <a:endParaRPr lang="zh-CN" altLang="en-US" b="1" dirty="0"/>
          </a:p>
          <a:p>
            <a:r>
              <a:rPr lang="en-US" altLang="zh-CN" b="1" dirty="0"/>
              <a:t>UNIX:</a:t>
            </a:r>
            <a:r>
              <a:rPr lang="zh-CN" altLang="en-US" b="1" dirty="0"/>
              <a:t>成组连接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4" name="文本框 138243"/>
          <p:cNvSpPr txBox="1"/>
          <p:nvPr/>
        </p:nvSpPr>
        <p:spPr>
          <a:xfrm>
            <a:off x="1403350" y="304800"/>
            <a:ext cx="713105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空闲块管理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成组连接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个空闲块为一组，组之间相互链接，最前面的组缓冲到内存。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38245" name="矩形 138244"/>
          <p:cNvSpPr/>
          <p:nvPr/>
        </p:nvSpPr>
        <p:spPr>
          <a:xfrm>
            <a:off x="3346450" y="2781300"/>
            <a:ext cx="539750" cy="7191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38246" name="组合 138245"/>
          <p:cNvGrpSpPr/>
          <p:nvPr/>
        </p:nvGrpSpPr>
        <p:grpSpPr>
          <a:xfrm>
            <a:off x="685800" y="1706563"/>
            <a:ext cx="7086600" cy="3810000"/>
            <a:chOff x="432" y="1344"/>
            <a:chExt cx="4464" cy="2400"/>
          </a:xfrm>
        </p:grpSpPr>
        <p:sp>
          <p:nvSpPr>
            <p:cNvPr id="138247" name="矩形 138246"/>
            <p:cNvSpPr/>
            <p:nvPr/>
          </p:nvSpPr>
          <p:spPr>
            <a:xfrm>
              <a:off x="432" y="1632"/>
              <a:ext cx="1152" cy="17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r>
                <a:rPr lang="en-US" altLang="en-US" sz="2400" b="1">
                  <a:latin typeface="Comic Sans MS" panose="030F0702030302020204" pitchFamily="66" charset="0"/>
                </a:rPr>
                <a:t>…</a:t>
              </a:r>
              <a:endParaRPr lang="en-US" altLang="en-US" sz="2400" b="1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zh-CN" sz="2400" b="1" err="1">
                  <a:latin typeface="Times New Roman" panose="02020603050405020304" pitchFamily="18" charset="0"/>
                </a:rPr>
                <a:t>s_nfree</a:t>
              </a:r>
              <a:r>
                <a:rPr lang="en-US" altLang="zh-CN" sz="2400" b="1">
                  <a:latin typeface="Times New Roman" panose="02020603050405020304" pitchFamily="18" charset="0"/>
                </a:rPr>
                <a:t>=66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s_free[0]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s_free[1]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...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s_free[65]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8248" name="文本框 138247"/>
            <p:cNvSpPr txBox="1"/>
            <p:nvPr/>
          </p:nvSpPr>
          <p:spPr>
            <a:xfrm>
              <a:off x="480" y="3408"/>
              <a:ext cx="110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Super block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8249" name="矩形 138248"/>
            <p:cNvSpPr/>
            <p:nvPr/>
          </p:nvSpPr>
          <p:spPr>
            <a:xfrm>
              <a:off x="2112" y="1344"/>
              <a:ext cx="340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8250" name="矩形 138249"/>
            <p:cNvSpPr/>
            <p:nvPr/>
          </p:nvSpPr>
          <p:spPr>
            <a:xfrm>
              <a:off x="2112" y="3243"/>
              <a:ext cx="340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8251" name="文本框 138250"/>
            <p:cNvSpPr txBox="1"/>
            <p:nvPr/>
          </p:nvSpPr>
          <p:spPr>
            <a:xfrm>
              <a:off x="2160" y="2688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Comic Sans MS" panose="030F0702030302020204" pitchFamily="66" charset="0"/>
              </a:endParaRPr>
            </a:p>
          </p:txBody>
        </p:sp>
        <p:sp>
          <p:nvSpPr>
            <p:cNvPr id="138252" name="任意多边形 138251"/>
            <p:cNvSpPr/>
            <p:nvPr/>
          </p:nvSpPr>
          <p:spPr>
            <a:xfrm>
              <a:off x="1389" y="1392"/>
              <a:ext cx="723" cy="912"/>
            </a:xfrm>
            <a:custGeom>
              <a:avLst/>
              <a:gdLst/>
              <a:ahLst/>
              <a:cxnLst/>
              <a:pathLst>
                <a:path w="768" h="912">
                  <a:moveTo>
                    <a:pt x="0" y="912"/>
                  </a:moveTo>
                  <a:lnTo>
                    <a:pt x="384" y="912"/>
                  </a:lnTo>
                  <a:lnTo>
                    <a:pt x="384" y="0"/>
                  </a:lnTo>
                  <a:lnTo>
                    <a:pt x="768" y="0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8253" name="任意多边形 138252"/>
            <p:cNvSpPr/>
            <p:nvPr/>
          </p:nvSpPr>
          <p:spPr>
            <a:xfrm>
              <a:off x="1392" y="2112"/>
              <a:ext cx="720" cy="432"/>
            </a:xfrm>
            <a:custGeom>
              <a:avLst/>
              <a:gdLst/>
              <a:ahLst/>
              <a:cxnLst/>
              <a:pathLst>
                <a:path w="720" h="432">
                  <a:moveTo>
                    <a:pt x="0" y="432"/>
                  </a:moveTo>
                  <a:lnTo>
                    <a:pt x="432" y="432"/>
                  </a:lnTo>
                  <a:lnTo>
                    <a:pt x="432" y="0"/>
                  </a:lnTo>
                  <a:lnTo>
                    <a:pt x="720" y="0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8254" name="任意多边形 138253"/>
            <p:cNvSpPr/>
            <p:nvPr/>
          </p:nvSpPr>
          <p:spPr>
            <a:xfrm>
              <a:off x="1418" y="2976"/>
              <a:ext cx="694" cy="384"/>
            </a:xfrm>
            <a:custGeom>
              <a:avLst/>
              <a:gdLst/>
              <a:ahLst/>
              <a:cxnLst/>
              <a:pathLst>
                <a:path w="672" h="384">
                  <a:moveTo>
                    <a:pt x="0" y="0"/>
                  </a:moveTo>
                  <a:lnTo>
                    <a:pt x="432" y="0"/>
                  </a:lnTo>
                  <a:lnTo>
                    <a:pt x="432" y="384"/>
                  </a:lnTo>
                  <a:lnTo>
                    <a:pt x="672" y="384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8255" name="组合 138254"/>
            <p:cNvGrpSpPr/>
            <p:nvPr/>
          </p:nvGrpSpPr>
          <p:grpSpPr>
            <a:xfrm>
              <a:off x="2352" y="1371"/>
              <a:ext cx="912" cy="2325"/>
              <a:chOff x="2352" y="1371"/>
              <a:chExt cx="912" cy="2325"/>
            </a:xfrm>
          </p:grpSpPr>
          <p:sp>
            <p:nvSpPr>
              <p:cNvPr id="138256" name="矩形 138255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8257" name="矩形 138256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38258" name="组合 138257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138259" name="矩形 138258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38260" name="直接连接符 138259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38261" name="任意多边形 138260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8262" name="任意多边形 138261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38263" name="组合 138262"/>
            <p:cNvGrpSpPr/>
            <p:nvPr/>
          </p:nvGrpSpPr>
          <p:grpSpPr>
            <a:xfrm>
              <a:off x="3168" y="1392"/>
              <a:ext cx="912" cy="2325"/>
              <a:chOff x="2352" y="1371"/>
              <a:chExt cx="912" cy="2325"/>
            </a:xfrm>
          </p:grpSpPr>
          <p:sp>
            <p:nvSpPr>
              <p:cNvPr id="138264" name="矩形 138263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8265" name="矩形 138264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38266" name="组合 138265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138267" name="矩形 138266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38268" name="直接连接符 138267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38269" name="任意多边形 138268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8270" name="任意多边形 138269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38271" name="组合 138270"/>
            <p:cNvGrpSpPr/>
            <p:nvPr/>
          </p:nvGrpSpPr>
          <p:grpSpPr>
            <a:xfrm>
              <a:off x="3984" y="1419"/>
              <a:ext cx="912" cy="2325"/>
              <a:chOff x="2352" y="1371"/>
              <a:chExt cx="912" cy="2325"/>
            </a:xfrm>
          </p:grpSpPr>
          <p:sp>
            <p:nvSpPr>
              <p:cNvPr id="138272" name="矩形 138271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8273" name="矩形 138272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38274" name="组合 138273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138275" name="矩形 138274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38276" name="直接连接符 138275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38277" name="任意多边形 138276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8278" name="任意多边形 138277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38279" name="直接连接符 138278"/>
          <p:cNvSpPr/>
          <p:nvPr/>
        </p:nvSpPr>
        <p:spPr>
          <a:xfrm>
            <a:off x="7696200" y="19050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280" name="文本框 138279"/>
          <p:cNvSpPr txBox="1"/>
          <p:nvPr/>
        </p:nvSpPr>
        <p:spPr>
          <a:xfrm>
            <a:off x="8153400" y="1600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138281" name="文本框 138280"/>
          <p:cNvSpPr txBox="1"/>
          <p:nvPr/>
        </p:nvSpPr>
        <p:spPr>
          <a:xfrm>
            <a:off x="72390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38282" name="文本框 138281"/>
          <p:cNvSpPr txBox="1"/>
          <p:nvPr/>
        </p:nvSpPr>
        <p:spPr>
          <a:xfrm>
            <a:off x="59436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38283" name="文本框 138282"/>
          <p:cNvSpPr txBox="1"/>
          <p:nvPr/>
        </p:nvSpPr>
        <p:spPr>
          <a:xfrm>
            <a:off x="47244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138284" name="文本框 138283"/>
          <p:cNvSpPr txBox="1"/>
          <p:nvPr/>
        </p:nvSpPr>
        <p:spPr>
          <a:xfrm>
            <a:off x="685800" y="5791200"/>
            <a:ext cx="7162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特点：速度快，空间省。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2" name="矩形 140291"/>
          <p:cNvSpPr/>
          <p:nvPr/>
        </p:nvSpPr>
        <p:spPr>
          <a:xfrm>
            <a:off x="539750" y="1989138"/>
            <a:ext cx="7920038" cy="4656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空闲块管理：</a:t>
            </a:r>
            <a:endParaRPr lang="zh-CN" altLang="en-US" sz="24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/>
            <a:endParaRPr lang="zh-CN" altLang="en-US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申请时：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    </a:t>
            </a:r>
            <a:r>
              <a:rPr lang="en-US" altLang="zh-CN" sz="2400" b="1" err="1">
                <a:latin typeface="Tahoma" panose="020B0604030504040204" pitchFamily="34" charset="0"/>
              </a:rPr>
              <a:t>(1) s_nfree</a:t>
            </a:r>
            <a:r>
              <a:rPr lang="en-US" altLang="zh-CN" sz="2400" b="1">
                <a:latin typeface="Tahoma" panose="020B060403050404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b="1" err="1">
                <a:latin typeface="Tahoma" panose="020B0604030504040204" pitchFamily="34" charset="0"/>
              </a:rPr>
              <a:t>1, </a:t>
            </a:r>
            <a:r>
              <a:rPr lang="zh-CN" altLang="en-US" sz="2400" b="1" err="1">
                <a:latin typeface="Tahoma" panose="020B0604030504040204" pitchFamily="34" charset="0"/>
              </a:rPr>
              <a:t>取</a:t>
            </a:r>
            <a:r>
              <a:rPr lang="en-US" altLang="zh-CN" sz="2400" b="1" err="1">
                <a:latin typeface="Tahoma" panose="020B0604030504040204" pitchFamily="34" charset="0"/>
              </a:rPr>
              <a:t>s_free[--s_nfree</a:t>
            </a:r>
            <a:r>
              <a:rPr lang="en-US" altLang="zh-CN" sz="2400" b="1">
                <a:latin typeface="Tahoma" panose="020B0604030504040204" pitchFamily="34" charset="0"/>
              </a:rPr>
              <a:t>];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(2) s_nfree</a:t>
            </a:r>
            <a:r>
              <a:rPr lang="en-US" altLang="zh-CN" sz="2400" b="1" dirty="0">
                <a:latin typeface="Tahoma" panose="020B0604030504040204" pitchFamily="34" charset="0"/>
              </a:rPr>
              <a:t>=1, </a:t>
            </a:r>
            <a:r>
              <a:rPr lang="zh-CN" altLang="en-US" sz="2400" b="1" dirty="0">
                <a:latin typeface="Tahoma" panose="020B0604030504040204" pitchFamily="34" charset="0"/>
              </a:rPr>
              <a:t>将</a:t>
            </a:r>
            <a:r>
              <a:rPr lang="en-US" altLang="zh-CN" sz="2400" b="1" dirty="0">
                <a:latin typeface="Tahoma" panose="020B0604030504040204" pitchFamily="34" charset="0"/>
              </a:rPr>
              <a:t>s_free[0]</a:t>
            </a:r>
            <a:r>
              <a:rPr lang="zh-CN" altLang="en-US" sz="2400" b="1" dirty="0">
                <a:latin typeface="Tahoma" panose="020B0604030504040204" pitchFamily="34" charset="0"/>
              </a:rPr>
              <a:t>所指连接块读入内存</a:t>
            </a:r>
            <a:r>
              <a:rPr lang="en-US" altLang="zh-CN" sz="2400" b="1" dirty="0">
                <a:latin typeface="Tahoma" panose="020B0604030504040204" pitchFamily="34" charset="0"/>
              </a:rPr>
              <a:t>,</a:t>
            </a:r>
            <a:r>
              <a:rPr lang="zh-CN" altLang="en-US" sz="2400" b="1" dirty="0">
                <a:latin typeface="Tahoma" panose="020B0604030504040204" pitchFamily="34" charset="0"/>
              </a:rPr>
              <a:t>分配</a:t>
            </a:r>
            <a:r>
              <a:rPr lang="en-US" altLang="zh-CN" sz="2400" b="1">
                <a:latin typeface="Tahoma" panose="020B0604030504040204" pitchFamily="34" charset="0"/>
              </a:rPr>
              <a:t>s_free[0].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释放时</a:t>
            </a:r>
            <a:r>
              <a:rPr lang="en-US" altLang="zh-CN" sz="2400" b="1">
                <a:latin typeface="Tahoma" panose="020B0604030504040204" pitchFamily="34" charset="0"/>
              </a:rPr>
              <a:t>: 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(1) s_nfree&lt;100, s_free[s_nfree</a:t>
            </a:r>
            <a:r>
              <a:rPr lang="en-US" altLang="zh-CN" sz="2400" b="1" dirty="0">
                <a:latin typeface="Tahoma" panose="020B0604030504040204" pitchFamily="34" charset="0"/>
              </a:rPr>
              <a:t>++]=</a:t>
            </a:r>
            <a:r>
              <a:rPr lang="zh-CN" altLang="en-US" sz="2400" b="1" dirty="0">
                <a:latin typeface="Tahoma" panose="020B0604030504040204" pitchFamily="34" charset="0"/>
              </a:rPr>
              <a:t>释放块号</a:t>
            </a:r>
            <a:r>
              <a:rPr lang="en-US" altLang="zh-CN" sz="2400" b="1">
                <a:latin typeface="Tahoma" panose="020B0604030504040204" pitchFamily="34" charset="0"/>
              </a:rPr>
              <a:t>;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(2) s_nfree=100, </a:t>
            </a:r>
            <a:r>
              <a:rPr lang="zh-CN" altLang="en-US" sz="2400" b="1" err="1">
                <a:latin typeface="Tahoma" panose="020B0604030504040204" pitchFamily="34" charset="0"/>
              </a:rPr>
              <a:t>将</a:t>
            </a:r>
            <a:r>
              <a:rPr lang="en-US" altLang="zh-CN" sz="2400" b="1" err="1">
                <a:latin typeface="Tahoma" panose="020B0604030504040204" pitchFamily="34" charset="0"/>
              </a:rPr>
              <a:t>s_nfree</a:t>
            </a:r>
            <a:r>
              <a:rPr lang="zh-CN" altLang="en-US" sz="2400" b="1" dirty="0">
                <a:latin typeface="Tahoma" panose="020B0604030504040204" pitchFamily="34" charset="0"/>
              </a:rPr>
              <a:t>和</a:t>
            </a:r>
            <a:r>
              <a:rPr lang="en-US" altLang="zh-CN" sz="2400" b="1" dirty="0">
                <a:latin typeface="Tahoma" panose="020B0604030504040204" pitchFamily="34" charset="0"/>
              </a:rPr>
              <a:t>s_free</a:t>
            </a:r>
            <a:r>
              <a:rPr lang="zh-CN" altLang="en-US" sz="2400" b="1" dirty="0">
                <a:latin typeface="Tahoma" panose="020B0604030504040204" pitchFamily="34" charset="0"/>
              </a:rPr>
              <a:t>拷贝到释放块中</a:t>
            </a:r>
            <a:r>
              <a:rPr lang="en-US" altLang="zh-CN" sz="2400" b="1" dirty="0">
                <a:latin typeface="Tahoma" panose="020B0604030504040204" pitchFamily="34" charset="0"/>
              </a:rPr>
              <a:t>, </a:t>
            </a:r>
            <a:r>
              <a:rPr lang="zh-CN" altLang="en-US" sz="2400" b="1" dirty="0">
                <a:latin typeface="Tahoma" panose="020B0604030504040204" pitchFamily="34" charset="0"/>
              </a:rPr>
              <a:t>将该块号记录到</a:t>
            </a:r>
            <a:r>
              <a:rPr lang="en-US" altLang="zh-CN" sz="2400" b="1" dirty="0">
                <a:latin typeface="Tahoma" panose="020B0604030504040204" pitchFamily="34" charset="0"/>
              </a:rPr>
              <a:t>s_free[0], </a:t>
            </a:r>
            <a:r>
              <a:rPr lang="zh-CN" altLang="en-US" sz="2400" b="1" dirty="0">
                <a:latin typeface="Tahoma" panose="020B0604030504040204" pitchFamily="34" charset="0"/>
              </a:rPr>
              <a:t>写回外存</a:t>
            </a:r>
            <a:r>
              <a:rPr lang="en-US" altLang="zh-CN" sz="2400" b="1" err="1">
                <a:latin typeface="Tahoma" panose="020B0604030504040204" pitchFamily="34" charset="0"/>
              </a:rPr>
              <a:t>, s_nfree</a:t>
            </a:r>
            <a:r>
              <a:rPr lang="en-US" altLang="zh-CN" sz="2400" b="1">
                <a:latin typeface="Tahoma" panose="020B0604030504040204" pitchFamily="34" charset="0"/>
              </a:rPr>
              <a:t>=1, 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标题 1290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  <a:endParaRPr lang="zh-CN" altLang="en-US" b="1" dirty="0"/>
          </a:p>
        </p:txBody>
      </p:sp>
      <p:sp>
        <p:nvSpPr>
          <p:cNvPr id="129027" name="文本占位符 129026"/>
          <p:cNvSpPr>
            <a:spLocks noGrp="1"/>
          </p:cNvSpPr>
          <p:nvPr>
            <p:ph type="body" idx="1"/>
          </p:nvPr>
        </p:nvSpPr>
        <p:spPr>
          <a:xfrm>
            <a:off x="971550" y="2017713"/>
            <a:ext cx="7983538" cy="4114800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800" b="1" dirty="0"/>
              <a:t>创建文件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命令形式</a:t>
            </a:r>
            <a:r>
              <a:rPr lang="en-US" altLang="zh-CN" sz="2800" b="1" err="1"/>
              <a:t>:creat(path_name, fcb_args</a:t>
            </a:r>
            <a:r>
              <a:rPr lang="en-US" altLang="zh-CN" sz="2800" b="1"/>
              <a:t>)</a:t>
            </a:r>
            <a:endParaRPr lang="en-US" altLang="zh-CN" sz="2800" b="1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参数说明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Path_name: </a:t>
            </a:r>
            <a:r>
              <a:rPr lang="zh-CN" altLang="en-US" sz="2400" b="1" dirty="0"/>
              <a:t>文件路径名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en-US" altLang="zh-CN" sz="2400" b="1" err="1"/>
              <a:t>Fcb_args</a:t>
            </a:r>
            <a:r>
              <a:rPr lang="en-US" altLang="zh-CN" sz="2400" b="1" dirty="0"/>
              <a:t>: FCB</a:t>
            </a:r>
            <a:r>
              <a:rPr lang="zh-CN" altLang="en-US" sz="2400" b="1" dirty="0"/>
              <a:t>参数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执行步骤</a:t>
            </a:r>
            <a:r>
              <a:rPr lang="en-US" altLang="zh-CN" sz="2800" b="1"/>
              <a:t>:</a:t>
            </a:r>
            <a:endParaRPr lang="en-US" altLang="zh-CN" sz="2800" b="1"/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为此文件分配一个</a:t>
            </a:r>
            <a:r>
              <a:rPr lang="en-US" altLang="zh-CN" sz="2400" b="1" dirty="0"/>
              <a:t>FCB</a:t>
            </a:r>
            <a:r>
              <a:rPr lang="zh-CN" altLang="en-US" sz="2400" b="1" dirty="0"/>
              <a:t>主部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初始化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将文件名和文件号作为</a:t>
            </a:r>
            <a:r>
              <a:rPr lang="en-US" altLang="zh-CN" sz="2400" b="1" dirty="0"/>
              <a:t>FCB</a:t>
            </a:r>
            <a:r>
              <a:rPr lang="zh-CN" altLang="en-US" sz="2400" b="1" dirty="0"/>
              <a:t>次部填到末级目录中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以写方式打开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例如</a:t>
            </a:r>
            <a:r>
              <a:rPr lang="en-US" altLang="zh-CN" sz="2400" b="1"/>
              <a:t>: creat(“/usr/li/d1/f1”, mode)</a:t>
            </a:r>
            <a:endParaRPr lang="en-US" altLang="zh-CN" sz="2400" b="1"/>
          </a:p>
          <a:p>
            <a:pPr lvl="1">
              <a:lnSpc>
                <a:spcPct val="80000"/>
              </a:lnSpc>
              <a:buNone/>
            </a:pPr>
            <a:endParaRPr lang="en-US" altLang="zh-CN" sz="2400" b="1"/>
          </a:p>
          <a:p>
            <a:pPr lvl="2">
              <a:lnSpc>
                <a:spcPct val="80000"/>
              </a:lnSpc>
            </a:pPr>
            <a:endParaRPr lang="en-US" altLang="zh-CN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标题 1300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  <a:endParaRPr lang="zh-CN" altLang="en-US" b="1" dirty="0"/>
          </a:p>
        </p:txBody>
      </p:sp>
      <p:sp>
        <p:nvSpPr>
          <p:cNvPr id="130051" name="文本占位符 1300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zh-CN" altLang="en-US" sz="2400" b="1" dirty="0"/>
              <a:t>打开文件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命令形式</a:t>
            </a:r>
            <a:r>
              <a:rPr lang="en-US" altLang="zh-CN" sz="2400" b="1" err="1"/>
              <a:t>: fd</a:t>
            </a:r>
            <a:r>
              <a:rPr lang="en-US" altLang="zh-CN" sz="2400" b="1"/>
              <a:t>=open(path_name, mode)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参数说明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path_name: </a:t>
            </a:r>
            <a:r>
              <a:rPr lang="zh-CN" altLang="en-US" sz="2000" b="1" dirty="0"/>
              <a:t>文件路径名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mode: </a:t>
            </a:r>
            <a:r>
              <a:rPr lang="zh-CN" altLang="en-US" sz="2000" b="1" dirty="0"/>
              <a:t>打开方式</a:t>
            </a:r>
            <a:r>
              <a:rPr lang="en-US" altLang="zh-CN" sz="2000" b="1"/>
              <a:t>.</a:t>
            </a:r>
            <a:endParaRPr lang="en-US" altLang="zh-CN" sz="2000" b="1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执行步骤</a:t>
            </a:r>
            <a:endParaRPr lang="zh-CN" altLang="en-US" sz="2400" b="1" dirty="0"/>
          </a:p>
          <a:p>
            <a:pPr lvl="1">
              <a:lnSpc>
                <a:spcPct val="85000"/>
              </a:lnSpc>
            </a:pPr>
            <a:r>
              <a:rPr lang="en-US" altLang="zh-CN" sz="2000" b="1" dirty="0"/>
              <a:t>(1) </a:t>
            </a:r>
            <a:r>
              <a:rPr lang="zh-CN" altLang="en-US" sz="2000" b="1" dirty="0"/>
              <a:t>根据文件路径名查目录找到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5000"/>
              </a:lnSpc>
            </a:pPr>
            <a:r>
              <a:rPr lang="en-US" altLang="zh-CN" sz="2000" b="1" dirty="0"/>
              <a:t>(2) </a:t>
            </a:r>
            <a:r>
              <a:rPr lang="zh-CN" altLang="en-US" sz="2000" b="1" dirty="0"/>
              <a:t>合法性检查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根据打开方式、共享说明、用户身份</a:t>
            </a:r>
            <a:r>
              <a:rPr lang="en-US" altLang="zh-CN" sz="2000" b="1"/>
              <a:t>);</a:t>
            </a:r>
            <a:endParaRPr lang="en-US" altLang="zh-CN" sz="2000" b="1"/>
          </a:p>
          <a:p>
            <a:pPr lvl="1">
              <a:lnSpc>
                <a:spcPct val="85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根据文件号查</a:t>
            </a:r>
            <a:r>
              <a:rPr lang="zh-CN" altLang="en-US" sz="2000" b="1" u="sng" dirty="0">
                <a:effectLst>
                  <a:outerShdw blurRad="38100" dist="38100" dir="2700000">
                    <a:srgbClr val="C0C0C0"/>
                  </a:outerShdw>
                </a:effectLst>
              </a:rPr>
              <a:t>系统打开文件表</a:t>
            </a:r>
            <a:r>
              <a:rPr lang="zh-CN" altLang="en-US" sz="2000" b="1" dirty="0"/>
              <a:t>看该文件是否已被打开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如是共享计数加</a:t>
            </a:r>
            <a:r>
              <a:rPr lang="en-US" altLang="zh-CN" sz="2000" b="1" dirty="0"/>
              <a:t>1; </a:t>
            </a:r>
            <a:r>
              <a:rPr lang="zh-CN" altLang="en-US" sz="2000" b="1" dirty="0"/>
              <a:t>否则取一个空闲的系统打开文件表项并将外存中 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主部等信息填入此表项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共享计数置为</a:t>
            </a:r>
            <a:r>
              <a:rPr lang="en-US" altLang="zh-CN" sz="2000" b="1"/>
              <a:t>1;</a:t>
            </a:r>
            <a:endParaRPr lang="en-US" altLang="zh-CN" sz="2000" b="1"/>
          </a:p>
          <a:p>
            <a:pPr lvl="1">
              <a:lnSpc>
                <a:spcPct val="85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在用户打开文件表中取一空表项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填写打开方式和读写指针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并指向系统打开文件表的对应表项</a:t>
            </a:r>
            <a:r>
              <a:rPr lang="en-US" altLang="zh-CN" sz="2000" b="1"/>
              <a:t>.</a:t>
            </a:r>
            <a:endParaRPr lang="en-US" altLang="zh-CN" sz="2000" b="1"/>
          </a:p>
          <a:p>
            <a:pPr lvl="1">
              <a:lnSpc>
                <a:spcPct val="85000"/>
              </a:lnSpc>
            </a:pPr>
            <a:r>
              <a:rPr lang="zh-CN" altLang="en-US" sz="2000" b="1" dirty="0"/>
              <a:t>返回信息</a:t>
            </a:r>
            <a:r>
              <a:rPr lang="en-US" altLang="zh-CN" sz="2000" b="1" err="1"/>
              <a:t>: fd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文件描述符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在用户打开文件表中的入口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它是一个非负整数</a:t>
            </a:r>
            <a:r>
              <a:rPr lang="en-US" altLang="zh-CN" sz="2000" b="1"/>
              <a:t>.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标题 1310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  <a:endParaRPr lang="zh-CN" altLang="en-US" b="1" dirty="0"/>
          </a:p>
        </p:txBody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zh-CN" altLang="en-US" sz="2800" b="1" dirty="0"/>
              <a:t>关闭文件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命令形式</a:t>
            </a:r>
            <a:r>
              <a:rPr lang="en-US" altLang="zh-CN" sz="2800" b="1" err="1"/>
              <a:t>: close(fd</a:t>
            </a:r>
            <a:r>
              <a:rPr lang="en-US" altLang="zh-CN" sz="2800" b="1"/>
              <a:t>)</a:t>
            </a:r>
            <a:endParaRPr lang="en-US" altLang="zh-CN" sz="2800" b="1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参数说明 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en-US" altLang="zh-CN" sz="2400" b="1" err="1"/>
              <a:t>fd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文件描述符</a:t>
            </a:r>
            <a:r>
              <a:rPr lang="en-US" altLang="zh-CN" sz="2400" b="1"/>
              <a:t>.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执行步骤</a:t>
            </a:r>
            <a:r>
              <a:rPr lang="en-US" altLang="zh-CN" sz="2800" b="1"/>
              <a:t>:</a:t>
            </a:r>
            <a:endParaRPr lang="en-US" altLang="zh-CN" sz="2800" b="1"/>
          </a:p>
          <a:p>
            <a:pPr lvl="1">
              <a:lnSpc>
                <a:spcPct val="80000"/>
              </a:lnSpc>
            </a:pPr>
            <a:r>
              <a:rPr lang="en-US" altLang="zh-CN" sz="2400" b="1" err="1"/>
              <a:t> (1) </a:t>
            </a:r>
            <a:r>
              <a:rPr lang="zh-CN" altLang="en-US" sz="2400" b="1" err="1"/>
              <a:t>由</a:t>
            </a:r>
            <a:r>
              <a:rPr lang="en-US" altLang="zh-CN" sz="2400" b="1" err="1"/>
              <a:t>fd</a:t>
            </a:r>
            <a:r>
              <a:rPr lang="zh-CN" altLang="en-US" sz="2400" b="1" dirty="0"/>
              <a:t>查用户打开文件表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找到系统打开文件表入口</a:t>
            </a:r>
            <a:r>
              <a:rPr lang="en-US" altLang="zh-CN" sz="2400" b="1"/>
              <a:t>;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 (2) </a:t>
            </a:r>
            <a:r>
              <a:rPr lang="zh-CN" altLang="en-US" sz="2400" b="1" dirty="0"/>
              <a:t>系统打开文件表中共享计数减</a:t>
            </a:r>
            <a:r>
              <a:rPr lang="en-US" altLang="zh-CN" sz="2400" b="1" dirty="0"/>
              <a:t>1, </a:t>
            </a:r>
            <a:r>
              <a:rPr lang="zh-CN" altLang="en-US" sz="2400" b="1" dirty="0"/>
              <a:t>如减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后的值为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且修改标志为</a:t>
            </a:r>
            <a:r>
              <a:rPr lang="en-US" altLang="zh-CN" sz="2400" b="1" dirty="0"/>
              <a:t>1, </a:t>
            </a:r>
            <a:r>
              <a:rPr lang="zh-CN" altLang="en-US" sz="2400" b="1" dirty="0"/>
              <a:t>则将此</a:t>
            </a:r>
            <a:r>
              <a:rPr lang="en-US" altLang="zh-CN" sz="2400" b="1" dirty="0"/>
              <a:t>FCB </a:t>
            </a:r>
            <a:r>
              <a:rPr lang="zh-CN" altLang="en-US" sz="2400" b="1" dirty="0"/>
              <a:t>由内存写回外存</a:t>
            </a:r>
            <a:r>
              <a:rPr lang="en-US" altLang="zh-CN" sz="2400" b="1" dirty="0"/>
              <a:t>FCB</a:t>
            </a:r>
            <a:r>
              <a:rPr lang="zh-CN" altLang="en-US" sz="2400" b="1" dirty="0"/>
              <a:t>主部</a:t>
            </a:r>
            <a:r>
              <a:rPr lang="en-US" altLang="zh-CN" sz="2400" b="1"/>
              <a:t>;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en-US" altLang="zh-CN" sz="2400" b="1" err="1"/>
              <a:t> (3) </a:t>
            </a:r>
            <a:r>
              <a:rPr lang="zh-CN" altLang="en-US" sz="2400" b="1" err="1"/>
              <a:t>将</a:t>
            </a:r>
            <a:r>
              <a:rPr lang="en-US" altLang="zh-CN" sz="2400" b="1" err="1"/>
              <a:t>fd</a:t>
            </a:r>
            <a:r>
              <a:rPr lang="zh-CN" altLang="en-US" sz="2400" b="1" dirty="0"/>
              <a:t>所对应的用户打开文件表项置为空闲</a:t>
            </a:r>
            <a:r>
              <a:rPr lang="en-US" altLang="zh-CN" sz="2400" b="1"/>
              <a:t>. 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anchor="b"/>
          <a:p>
            <a:r>
              <a:rPr lang="en-US" altLang="zh-CN" b="1" dirty="0"/>
              <a:t>8.3 </a:t>
            </a:r>
            <a:r>
              <a:rPr lang="zh-CN" altLang="en-US" b="1" dirty="0"/>
              <a:t>文件的组织</a:t>
            </a:r>
            <a:endParaRPr lang="zh-CN" altLang="en-US" b="1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38725"/>
          </a:xfrm>
        </p:spPr>
        <p:txBody>
          <a:bodyPr/>
          <a:p>
            <a:r>
              <a:rPr lang="zh-CN" altLang="en-US" b="1" dirty="0"/>
              <a:t>逻辑组织</a:t>
            </a:r>
            <a:endParaRPr lang="zh-CN" altLang="en-US" b="1" dirty="0"/>
          </a:p>
          <a:p>
            <a:pPr lvl="1"/>
            <a:r>
              <a:rPr lang="zh-CN" altLang="en-US" b="1" dirty="0"/>
              <a:t>用户看到的文件组织形式</a:t>
            </a:r>
            <a:endParaRPr lang="zh-CN" altLang="en-US" b="1" dirty="0"/>
          </a:p>
          <a:p>
            <a:pPr lvl="2"/>
            <a:r>
              <a:rPr lang="zh-CN" altLang="en-US" b="1" dirty="0"/>
              <a:t>记录式文件：记录的序列</a:t>
            </a:r>
            <a:endParaRPr lang="zh-CN" altLang="en-US" b="1" dirty="0"/>
          </a:p>
          <a:p>
            <a:pPr lvl="3"/>
            <a:r>
              <a:rPr lang="zh-CN" altLang="en-US" b="1" dirty="0"/>
              <a:t>等长记录（优点：处理方便，速度快；缺点：空间浪费）</a:t>
            </a:r>
            <a:endParaRPr lang="zh-CN" altLang="en-US" b="1" dirty="0"/>
          </a:p>
          <a:p>
            <a:pPr lvl="3"/>
            <a:r>
              <a:rPr lang="zh-CN" altLang="en-US" b="1" dirty="0"/>
              <a:t>不等长记录（优点：省空间；缺点：处理不便，速度慢）</a:t>
            </a:r>
            <a:endParaRPr lang="zh-CN" altLang="en-US" b="1" dirty="0"/>
          </a:p>
          <a:p>
            <a:pPr lvl="2"/>
            <a:r>
              <a:rPr lang="zh-CN" altLang="en-US" b="1" dirty="0"/>
              <a:t>流式文件：字节的序列</a:t>
            </a:r>
            <a:r>
              <a:rPr lang="en-US" altLang="zh-CN" b="1"/>
              <a:t>(UNIX, Windows, etc)</a:t>
            </a:r>
            <a:endParaRPr lang="en-US" altLang="zh-CN" b="1"/>
          </a:p>
          <a:p>
            <a:r>
              <a:rPr lang="zh-CN" altLang="en-US" b="1" dirty="0"/>
              <a:t>物理组织</a:t>
            </a:r>
            <a:endParaRPr lang="zh-CN" altLang="en-US" b="1" dirty="0"/>
          </a:p>
          <a:p>
            <a:pPr lvl="1"/>
            <a:r>
              <a:rPr lang="zh-CN" altLang="en-US" b="1" dirty="0"/>
              <a:t>逻辑组织到磁盘块的映射</a:t>
            </a:r>
            <a:endParaRPr lang="zh-CN" altLang="en-US" b="1" dirty="0"/>
          </a:p>
          <a:p>
            <a:pPr lvl="2"/>
            <a:r>
              <a:rPr lang="zh-CN" altLang="en-US" b="1" dirty="0"/>
              <a:t>文件：记录</a:t>
            </a:r>
            <a:r>
              <a:rPr lang="en-US" altLang="zh-CN" b="1" dirty="0"/>
              <a:t>(</a:t>
            </a:r>
            <a:r>
              <a:rPr lang="zh-CN" altLang="en-US" b="1" dirty="0"/>
              <a:t>字节</a:t>
            </a:r>
            <a:r>
              <a:rPr lang="en-US" altLang="zh-CN" b="1" dirty="0"/>
              <a:t>)</a:t>
            </a:r>
            <a:r>
              <a:rPr lang="zh-CN" altLang="en-US" b="1" dirty="0"/>
              <a:t>序列</a:t>
            </a:r>
            <a:endParaRPr lang="zh-CN" altLang="en-US" b="1" dirty="0"/>
          </a:p>
          <a:p>
            <a:pPr lvl="2"/>
            <a:r>
              <a:rPr lang="zh-CN" altLang="en-US" b="1" dirty="0"/>
              <a:t>磁盘：块</a:t>
            </a:r>
            <a:r>
              <a:rPr lang="zh-CN" altLang="zh-CN" b="1" dirty="0"/>
              <a:t>(block)序列</a:t>
            </a:r>
            <a:endParaRPr lang="zh-CN" altLang="en-US" b="1"/>
          </a:p>
        </p:txBody>
      </p:sp>
      <p:sp>
        <p:nvSpPr>
          <p:cNvPr id="11268" name="右大括号 11267"/>
          <p:cNvSpPr/>
          <p:nvPr/>
        </p:nvSpPr>
        <p:spPr>
          <a:xfrm>
            <a:off x="4800600" y="5334000"/>
            <a:ext cx="215900" cy="533400"/>
          </a:xfrm>
          <a:prstGeom prst="rightBrace">
            <a:avLst>
              <a:gd name="adj1" fmla="val 205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9" name="文本框 11268"/>
          <p:cNvSpPr txBox="1"/>
          <p:nvPr/>
        </p:nvSpPr>
        <p:spPr>
          <a:xfrm>
            <a:off x="5029200" y="5334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变换关系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标题 1320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  <a:endParaRPr lang="zh-CN" altLang="en-US" b="1" dirty="0"/>
          </a:p>
        </p:txBody>
      </p:sp>
      <p:sp>
        <p:nvSpPr>
          <p:cNvPr id="132099" name="文本占位符 13209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435475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指针定位</a:t>
            </a:r>
            <a:endParaRPr lang="zh-CN" altLang="en-US" sz="28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命令形式</a:t>
            </a:r>
            <a:r>
              <a:rPr lang="en-US" altLang="zh-CN" sz="2800" b="1" err="1"/>
              <a:t>: seek(fd,offset</a:t>
            </a:r>
            <a:r>
              <a:rPr lang="en-US" altLang="zh-CN" sz="2800" b="1"/>
              <a:t>)</a:t>
            </a:r>
            <a:endParaRPr lang="en-US" altLang="zh-CN" sz="2800" b="1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参数说明</a:t>
            </a:r>
            <a:r>
              <a:rPr lang="en-US" altLang="zh-CN" sz="2800" b="1"/>
              <a:t>:</a:t>
            </a:r>
            <a:endParaRPr lang="en-US" altLang="zh-CN" sz="2800" b="1"/>
          </a:p>
          <a:p>
            <a:pPr lvl="1">
              <a:lnSpc>
                <a:spcPct val="90000"/>
              </a:lnSpc>
            </a:pPr>
            <a:r>
              <a:rPr lang="en-US" altLang="zh-CN" sz="2400" b="1" err="1"/>
              <a:t>fd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文件描述符</a:t>
            </a:r>
            <a:r>
              <a:rPr lang="en-US" altLang="zh-CN" sz="2400" b="1"/>
              <a:t>;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offset: </a:t>
            </a:r>
            <a:r>
              <a:rPr lang="zh-CN" altLang="en-US" sz="2400" b="1" dirty="0"/>
              <a:t>新的指针位置</a:t>
            </a:r>
            <a:r>
              <a:rPr lang="en-US" altLang="zh-CN" sz="2400" b="1"/>
              <a:t>.</a:t>
            </a: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执行步骤</a:t>
            </a:r>
            <a:r>
              <a:rPr lang="en-US" altLang="zh-CN" sz="2800" b="1"/>
              <a:t>:</a:t>
            </a:r>
            <a:endParaRPr lang="en-US" altLang="zh-CN" sz="2800" b="1"/>
          </a:p>
          <a:p>
            <a:pPr lvl="1">
              <a:lnSpc>
                <a:spcPct val="90000"/>
              </a:lnSpc>
            </a:pPr>
            <a:r>
              <a:rPr lang="en-US" altLang="zh-CN" sz="2400" b="1" err="1"/>
              <a:t>(1) </a:t>
            </a:r>
            <a:r>
              <a:rPr lang="zh-CN" altLang="en-US" sz="2400" b="1" err="1"/>
              <a:t>由</a:t>
            </a:r>
            <a:r>
              <a:rPr lang="en-US" altLang="zh-CN" sz="2400" b="1" err="1"/>
              <a:t>fd</a:t>
            </a:r>
            <a:r>
              <a:rPr lang="zh-CN" altLang="en-US" sz="2400" b="1" dirty="0"/>
              <a:t>查用户打开文件表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找到对应的入口</a:t>
            </a:r>
            <a:r>
              <a:rPr lang="en-US" altLang="zh-CN" sz="2400" b="1"/>
              <a:t>;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检查参数合法性；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将用户打开文件表中文件读写指针位置设定为</a:t>
            </a:r>
            <a:r>
              <a:rPr lang="en-US" altLang="zh-CN" sz="2400" b="1" dirty="0"/>
              <a:t>offset, </a:t>
            </a:r>
            <a:r>
              <a:rPr lang="zh-CN" altLang="en-US" sz="2400" b="1" dirty="0"/>
              <a:t>后继读写命令由该指针处存取文件内容</a:t>
            </a:r>
            <a:r>
              <a:rPr lang="en-US" altLang="zh-CN" sz="2400" b="1"/>
              <a:t>. 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标题 1331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  <a:endParaRPr lang="zh-CN" altLang="en-US" b="1" dirty="0"/>
          </a:p>
        </p:txBody>
      </p:sp>
      <p:sp>
        <p:nvSpPr>
          <p:cNvPr id="133123" name="文本占位符 13312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zh-CN" altLang="en-US" sz="2400" b="1" dirty="0"/>
              <a:t>读文件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命令形式</a:t>
            </a:r>
            <a:r>
              <a:rPr lang="en-US" altLang="zh-CN" sz="2400" b="1" err="1"/>
              <a:t>: read(fd,nrd,buf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参数说明</a:t>
            </a:r>
            <a:r>
              <a:rPr lang="en-US" altLang="zh-CN" sz="2400" b="1"/>
              <a:t>: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fd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文件描述符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nrd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读入记录个数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buf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内存起始位置</a:t>
            </a:r>
            <a:r>
              <a:rPr lang="en-US" altLang="zh-CN" sz="2000" b="1"/>
              <a:t>.</a:t>
            </a:r>
            <a:endParaRPr lang="en-US" altLang="zh-CN" sz="2000" b="1"/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步骤</a:t>
            </a:r>
            <a:r>
              <a:rPr lang="en-US" altLang="zh-CN" sz="2400" b="1"/>
              <a:t>: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(1) </a:t>
            </a:r>
            <a:r>
              <a:rPr lang="zh-CN" altLang="en-US" sz="2000" b="1" err="1"/>
              <a:t>由</a:t>
            </a:r>
            <a:r>
              <a:rPr lang="en-US" altLang="zh-CN" sz="2000" b="1" err="1"/>
              <a:t>fd</a:t>
            </a:r>
            <a:r>
              <a:rPr lang="zh-CN" altLang="en-US" sz="2000" b="1" dirty="0"/>
              <a:t>查用户打开文件表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找到对应的入口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(2) </a:t>
            </a:r>
            <a:r>
              <a:rPr lang="zh-CN" altLang="en-US" sz="2000" b="1" dirty="0"/>
              <a:t>合法性检查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用户打开文件表中所记录的打开方式、存取方式</a:t>
            </a:r>
            <a:r>
              <a:rPr lang="en-US" altLang="zh-CN" sz="2000" b="1"/>
              <a:t>);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查系统打开文件表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找到文件的地址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计算欲访问起始记录的位置</a:t>
            </a:r>
            <a:r>
              <a:rPr lang="en-US" altLang="zh-CN" sz="2000" b="1" dirty="0"/>
              <a:t>(offset, </a:t>
            </a:r>
            <a:r>
              <a:rPr lang="zh-CN" altLang="en-US" sz="2000" b="1" dirty="0"/>
              <a:t>物理结构</a:t>
            </a:r>
            <a:r>
              <a:rPr lang="en-US" altLang="zh-CN" sz="2000" b="1"/>
              <a:t>);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(5) </a:t>
            </a:r>
            <a:r>
              <a:rPr lang="zh-CN" altLang="en-US" sz="2000" b="1" dirty="0"/>
              <a:t>将文件中由当前读指针所确定的</a:t>
            </a:r>
            <a:r>
              <a:rPr lang="en-US" altLang="zh-CN" sz="2000" b="1" err="1"/>
              <a:t>nrd</a:t>
            </a:r>
            <a:r>
              <a:rPr lang="zh-CN" altLang="en-US" sz="2000" b="1" dirty="0"/>
              <a:t>个记录读入内存中由</a:t>
            </a:r>
            <a:r>
              <a:rPr lang="en-US" altLang="zh-CN" sz="2000" b="1" err="1"/>
              <a:t>buf</a:t>
            </a:r>
            <a:r>
              <a:rPr lang="zh-CN" altLang="en-US" sz="2000" b="1" dirty="0"/>
              <a:t>起始的区域</a:t>
            </a:r>
            <a:r>
              <a:rPr lang="en-US" altLang="zh-CN" sz="2000" b="1"/>
              <a:t>.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标题 1341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  <a:endParaRPr lang="zh-CN" altLang="en-US" b="1" dirty="0"/>
          </a:p>
        </p:txBody>
      </p:sp>
      <p:sp>
        <p:nvSpPr>
          <p:cNvPr id="134147" name="文本占位符 134146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435475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400" b="1" dirty="0"/>
              <a:t>写文件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命令形式</a:t>
            </a:r>
            <a:r>
              <a:rPr lang="en-US" altLang="zh-CN" sz="2400" b="1" err="1"/>
              <a:t>: write(fd,nwt,buf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参数含义</a:t>
            </a:r>
            <a:r>
              <a:rPr lang="en-US" altLang="zh-CN" sz="2400" b="1"/>
              <a:t>: 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fd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文件描述符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nwt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写出记录个数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buf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内存起始位置</a:t>
            </a:r>
            <a:r>
              <a:rPr lang="en-US" altLang="zh-CN" sz="2000" b="1"/>
              <a:t>.</a:t>
            </a:r>
            <a:endParaRPr lang="en-US" altLang="zh-CN" sz="2000" b="1"/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执行步骤</a:t>
            </a:r>
            <a:r>
              <a:rPr lang="en-US" altLang="zh-CN" sz="2400" b="1"/>
              <a:t>: 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en-US" altLang="zh-CN" sz="2000" b="1" err="1"/>
              <a:t>(1) </a:t>
            </a:r>
            <a:r>
              <a:rPr lang="zh-CN" altLang="en-US" sz="2000" b="1" err="1"/>
              <a:t>由</a:t>
            </a:r>
            <a:r>
              <a:rPr lang="en-US" altLang="zh-CN" sz="2000" b="1" err="1"/>
              <a:t>fd</a:t>
            </a:r>
            <a:r>
              <a:rPr lang="zh-CN" altLang="en-US" sz="2000" b="1" dirty="0"/>
              <a:t>查用户打开文件表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找到对应的入口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/>
              <a:t>(2) </a:t>
            </a:r>
            <a:r>
              <a:rPr lang="zh-CN" altLang="en-US" sz="1800" b="1" dirty="0"/>
              <a:t>合法性检查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用户打开文件表中所记录的打开方式、存取方式</a:t>
            </a:r>
            <a:r>
              <a:rPr lang="en-US" altLang="zh-CN" sz="1800" b="1"/>
              <a:t>);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查系统打开文件表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找到文件的地址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计算欲访问起始记录的位置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物理结构</a:t>
            </a:r>
            <a:r>
              <a:rPr lang="en-US" altLang="zh-CN" sz="2000" b="1"/>
              <a:t>, offset);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(5) </a:t>
            </a:r>
            <a:r>
              <a:rPr lang="zh-CN" altLang="en-US" sz="2000" b="1" dirty="0"/>
              <a:t>如果需要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申请存储块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(6) </a:t>
            </a:r>
            <a:r>
              <a:rPr lang="zh-CN" altLang="en-US" sz="2000" b="1" dirty="0"/>
              <a:t>将内存中由</a:t>
            </a:r>
            <a:r>
              <a:rPr lang="en-US" altLang="zh-CN" sz="2000" b="1" err="1"/>
              <a:t>buf</a:t>
            </a:r>
            <a:r>
              <a:rPr lang="zh-CN" altLang="en-US" sz="2000" b="1" dirty="0"/>
              <a:t>起始的</a:t>
            </a:r>
            <a:r>
              <a:rPr lang="en-US" altLang="zh-CN" sz="2000" b="1" err="1"/>
              <a:t>nwt</a:t>
            </a:r>
            <a:r>
              <a:rPr lang="zh-CN" altLang="en-US" sz="2000" b="1" dirty="0"/>
              <a:t>个记录写到文件中由当前写指针所确定的区域（可能切换进程）</a:t>
            </a:r>
            <a:r>
              <a:rPr lang="en-US" altLang="zh-CN" sz="2000" b="1"/>
              <a:t>.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标题 1351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  <a:endParaRPr lang="zh-CN" altLang="en-US" b="1" dirty="0"/>
          </a:p>
        </p:txBody>
      </p:sp>
      <p:sp>
        <p:nvSpPr>
          <p:cNvPr id="135171" name="文本占位符 135170"/>
          <p:cNvSpPr>
            <a:spLocks noGrp="1"/>
          </p:cNvSpPr>
          <p:nvPr>
            <p:ph type="body" idx="1"/>
          </p:nvPr>
        </p:nvSpPr>
        <p:spPr>
          <a:xfrm>
            <a:off x="1182688" y="2162175"/>
            <a:ext cx="7772400" cy="4506913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400" b="1" dirty="0"/>
              <a:t>建立连接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命令形式</a:t>
            </a:r>
            <a:r>
              <a:rPr lang="en-US" altLang="zh-CN" sz="2400" b="1"/>
              <a:t>: link(old_name,new_name)</a:t>
            </a: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参数含义</a:t>
            </a:r>
            <a:r>
              <a:rPr lang="en-US" altLang="zh-CN" sz="2400" b="1"/>
              <a:t>: 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old_name: </a:t>
            </a:r>
            <a:r>
              <a:rPr lang="zh-CN" altLang="en-US" sz="2000" b="1" dirty="0"/>
              <a:t>已存在的文件路径名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new_name: </a:t>
            </a:r>
            <a:r>
              <a:rPr lang="zh-CN" altLang="en-US" sz="2000" b="1" dirty="0"/>
              <a:t>欲连接的文件路径名</a:t>
            </a:r>
            <a:r>
              <a:rPr lang="en-US" altLang="zh-CN" sz="2000" b="1"/>
              <a:t>.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执行步骤</a:t>
            </a:r>
            <a:r>
              <a:rPr lang="en-US" altLang="zh-CN" sz="2400" b="1"/>
              <a:t>: 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(1) </a:t>
            </a:r>
            <a:r>
              <a:rPr lang="zh-CN" altLang="en-US" sz="2000" b="1" dirty="0"/>
              <a:t>查目录找到文件</a:t>
            </a:r>
            <a:r>
              <a:rPr lang="en-US" altLang="zh-CN" sz="2000" b="1" dirty="0"/>
              <a:t>old_name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由此得到文件号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(2) </a:t>
            </a:r>
            <a:r>
              <a:rPr lang="zh-CN" altLang="en-US" sz="2000" b="1" dirty="0"/>
              <a:t>查目录找到文件</a:t>
            </a:r>
            <a:r>
              <a:rPr lang="en-US" altLang="zh-CN" sz="2000" b="1" dirty="0"/>
              <a:t>new_name</a:t>
            </a:r>
            <a:r>
              <a:rPr lang="zh-CN" altLang="en-US" sz="2000" b="1" dirty="0"/>
              <a:t>的末级目录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将文件号与</a:t>
            </a:r>
            <a:r>
              <a:rPr lang="en-US" altLang="zh-CN" sz="2000" b="1" dirty="0"/>
              <a:t>new_name</a:t>
            </a:r>
            <a:r>
              <a:rPr lang="zh-CN" altLang="en-US" sz="2000" b="1" dirty="0"/>
              <a:t>中末级名字合起来构成一个新的目录项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将其填入</a:t>
            </a:r>
            <a:r>
              <a:rPr lang="en-US" altLang="zh-CN" sz="2000" b="1" dirty="0"/>
              <a:t>new_name</a:t>
            </a:r>
            <a:r>
              <a:rPr lang="zh-CN" altLang="en-US" sz="2000" b="1" dirty="0"/>
              <a:t>的末级目录文件中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主部中的连接计数加</a:t>
            </a:r>
            <a:r>
              <a:rPr lang="en-US" altLang="zh-CN" sz="2000" b="1"/>
              <a:t>1.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zh-CN" altLang="en-US" sz="2400" b="1"/>
              <a:t>如</a:t>
            </a:r>
            <a:r>
              <a:rPr lang="en-US" altLang="zh-CN" sz="2400" b="1"/>
              <a:t>: link(“/usr/Li/f1”, “/usr/Zhang/d2/f2”)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标题 1361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8.8 </a:t>
            </a:r>
            <a:r>
              <a:rPr lang="zh-CN" altLang="en-US" b="1" dirty="0"/>
              <a:t>文件系统的界面</a:t>
            </a:r>
            <a:endParaRPr lang="zh-CN" altLang="en-US" b="1" dirty="0"/>
          </a:p>
        </p:txBody>
      </p:sp>
      <p:sp>
        <p:nvSpPr>
          <p:cNvPr id="136195" name="文本占位符 13619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断开连接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 命令形式</a:t>
            </a:r>
            <a:r>
              <a:rPr lang="en-US" altLang="zh-CN" sz="2400" b="1"/>
              <a:t>: unlink(path_name)</a:t>
            </a: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参数含义</a:t>
            </a:r>
            <a:r>
              <a:rPr lang="en-US" altLang="zh-CN" sz="2400" b="1"/>
              <a:t>: 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path_name: </a:t>
            </a:r>
            <a:r>
              <a:rPr lang="zh-CN" altLang="en-US" sz="2000" b="1" dirty="0"/>
              <a:t>文件路径名</a:t>
            </a:r>
            <a:r>
              <a:rPr lang="en-US" altLang="zh-CN" sz="2000" b="1"/>
              <a:t>.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执行步骤</a:t>
            </a:r>
            <a:r>
              <a:rPr lang="en-US" altLang="zh-CN" sz="2400" b="1"/>
              <a:t>: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(1) </a:t>
            </a:r>
            <a:r>
              <a:rPr lang="zh-CN" altLang="en-US" sz="2000" b="1" dirty="0"/>
              <a:t>查目录找到文件</a:t>
            </a:r>
            <a:r>
              <a:rPr lang="en-US" altLang="zh-CN" sz="2000" b="1" dirty="0"/>
              <a:t>path_name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主部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(2) </a:t>
            </a:r>
            <a:r>
              <a:rPr lang="zh-CN" altLang="en-US" sz="2000" b="1" dirty="0"/>
              <a:t>将连接计数</a:t>
            </a:r>
            <a:r>
              <a:rPr lang="en-US" altLang="zh-CN" sz="2000" b="1" err="1"/>
              <a:t>i_nlink</a:t>
            </a:r>
            <a:r>
              <a:rPr lang="zh-CN" altLang="en-US" sz="2000" b="1"/>
              <a:t>减</a:t>
            </a:r>
            <a:r>
              <a:rPr lang="en-US" altLang="zh-CN" sz="2000" b="1"/>
              <a:t>1;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如减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后的值为</a:t>
            </a:r>
            <a:r>
              <a:rPr lang="en-US" altLang="zh-CN" sz="2000" b="1" dirty="0"/>
              <a:t>0, </a:t>
            </a:r>
            <a:r>
              <a:rPr lang="zh-CN" altLang="en-US" sz="2000" b="1" dirty="0"/>
              <a:t>则归还该文件所占用的全部存储块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该文件将被撤销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FCB</a:t>
            </a:r>
            <a:r>
              <a:rPr lang="zh-CN" altLang="en-US" sz="2000" b="1" dirty="0"/>
              <a:t>次部由上级目录中清除</a:t>
            </a:r>
            <a:r>
              <a:rPr lang="en-US" altLang="zh-CN" sz="2000" b="1"/>
              <a:t>.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en-US" altLang="zh-CN" sz="2400" b="1"/>
              <a:t> </a:t>
            </a:r>
            <a:endParaRPr lang="en-US" altLang="zh-CN" sz="2400" b="1"/>
          </a:p>
        </p:txBody>
      </p:sp>
      <p:sp>
        <p:nvSpPr>
          <p:cNvPr id="136196" name="矩形 136195"/>
          <p:cNvSpPr/>
          <p:nvPr/>
        </p:nvSpPr>
        <p:spPr>
          <a:xfrm>
            <a:off x="1619250" y="5589588"/>
            <a:ext cx="5065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1" hangingPunct="1"/>
            <a:r>
              <a:rPr lang="zh-CN" altLang="en-US" sz="2400" b="1">
                <a:latin typeface="Tahoma" panose="020B0604030504040204" pitchFamily="34" charset="0"/>
              </a:rPr>
              <a:t>如</a:t>
            </a:r>
            <a:r>
              <a:rPr lang="en-US" altLang="zh-CN" sz="2400" b="1">
                <a:latin typeface="Tahoma" panose="020B0604030504040204" pitchFamily="34" charset="0"/>
              </a:rPr>
              <a:t>: unlink(“/usr/Zhang/d2/f2”)</a:t>
            </a:r>
            <a:endParaRPr lang="en-US" altLang="zh-CN" sz="2400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20" name="矩形 137219"/>
          <p:cNvSpPr/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UNIX</a:t>
            </a:r>
            <a:r>
              <a:rPr lang="zh-CN" altLang="en-US" b="1" dirty="0"/>
              <a:t>文件系统的实现</a:t>
            </a:r>
            <a:endParaRPr lang="zh-CN" altLang="en-US" b="1"/>
          </a:p>
        </p:txBody>
      </p:sp>
      <p:sp>
        <p:nvSpPr>
          <p:cNvPr id="137221" name="矩形 137220"/>
          <p:cNvSpPr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</a:pPr>
            <a:r>
              <a:rPr lang="zh-CN" altLang="en-US" b="1" dirty="0"/>
              <a:t>内存所需表目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en-US" altLang="zh-CN" b="1"/>
              <a:t>UNIX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用户打开文件表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en-US" altLang="zh-CN" b="1" err="1"/>
              <a:t>u_ofile</a:t>
            </a:r>
            <a:r>
              <a:rPr lang="en-US" altLang="zh-CN" b="1"/>
              <a:t> 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 dirty="0"/>
              <a:t>每个进程一个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b="1"/>
              <a:t>file 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 dirty="0"/>
              <a:t>整个系统一个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系统打开文件表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en-US" altLang="zh-CN" b="1" err="1"/>
              <a:t>Inode</a:t>
            </a:r>
            <a:r>
              <a:rPr lang="en-US" altLang="zh-CN" b="1"/>
              <a:t> 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 dirty="0"/>
              <a:t>整个系统一个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b="1" dirty="0"/>
              <a:t>外存空间的管理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空闲块表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字位映像图</a:t>
            </a:r>
            <a:r>
              <a:rPr lang="en-US" altLang="zh-CN" b="1"/>
              <a:t>(Linux)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zh-CN" b="1" dirty="0"/>
              <a:t>成组连接 </a:t>
            </a:r>
            <a:r>
              <a:rPr lang="en-US" altLang="zh-CN" b="1"/>
              <a:t>(UNIX approach)</a:t>
            </a:r>
            <a:endParaRPr lang="en-US" altLang="zh-CN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文本框 48129"/>
          <p:cNvSpPr txBox="1"/>
          <p:nvPr/>
        </p:nvSpPr>
        <p:spPr>
          <a:xfrm>
            <a:off x="533400" y="228600"/>
            <a:ext cx="3581400" cy="4437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UNIX内存表目：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err="1">
                <a:latin typeface="Times New Roman" panose="02020603050405020304" pitchFamily="18" charset="0"/>
              </a:rPr>
              <a:t>. 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 (每进程一个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struct</a:t>
            </a:r>
            <a:r>
              <a:rPr lang="en-US" altLang="zh-CN" sz="2400" b="1">
                <a:latin typeface="Times New Roman" panose="02020603050405020304" pitchFamily="18" charset="0"/>
              </a:rPr>
              <a:t> user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…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 u_ofile[NOFILE</a:t>
            </a:r>
            <a:r>
              <a:rPr lang="en-US" altLang="zh-CN" sz="2400" b="1">
                <a:latin typeface="Times New Roman" panose="02020603050405020304" pitchFamily="18" charset="0"/>
              </a:rPr>
              <a:t>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…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#define NOFILE 15 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48131" name="文本框 48130"/>
          <p:cNvSpPr txBox="1"/>
          <p:nvPr/>
        </p:nvSpPr>
        <p:spPr>
          <a:xfrm>
            <a:off x="4356100" y="908050"/>
            <a:ext cx="4537075" cy="538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2. file  (系统一个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struct</a:t>
            </a:r>
            <a:r>
              <a:rPr lang="en-US" altLang="zh-CN" sz="2400" b="1">
                <a:latin typeface="Times New Roman" panose="02020603050405020304" pitchFamily="18" charset="0"/>
              </a:rPr>
              <a:t> file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{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f_flag;   //R,W,PIPE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f_count;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 int f_inode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char *f_offset[2];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读写指针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}file[NFILE]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#define NFILE 100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8" name="文本框 139267"/>
          <p:cNvSpPr txBox="1"/>
          <p:nvPr/>
        </p:nvSpPr>
        <p:spPr>
          <a:xfrm>
            <a:off x="685800" y="228600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系统的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FCB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9269" name="文本框 139268"/>
          <p:cNvSpPr txBox="1"/>
          <p:nvPr/>
        </p:nvSpPr>
        <p:spPr>
          <a:xfrm>
            <a:off x="685800" y="1066800"/>
            <a:ext cx="3657600" cy="5678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struct 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(外存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{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     i_mode;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i_nlink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i_uid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i_gid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i_size0;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*i_size1;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     i_addr[8];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solidFill>
                  <a:srgbClr val="00CC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>
                <a:solidFill>
                  <a:srgbClr val="00CC00"/>
                </a:solidFill>
                <a:latin typeface="Times New Roman" panose="02020603050405020304" pitchFamily="18" charset="0"/>
              </a:rPr>
              <a:t>      i_atime[2];</a:t>
            </a:r>
            <a:endParaRPr lang="en-US" altLang="zh-CN" sz="2400" b="1">
              <a:solidFill>
                <a:srgbClr val="00CC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solidFill>
                  <a:srgbClr val="00CC00"/>
                </a:solidFill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solidFill>
                  <a:srgbClr val="00CC00"/>
                </a:solidFill>
                <a:latin typeface="Times New Roman" panose="02020603050405020304" pitchFamily="18" charset="0"/>
              </a:rPr>
              <a:t>      i_mtime[2];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9270" name="文本框 139269"/>
          <p:cNvSpPr txBox="1"/>
          <p:nvPr/>
        </p:nvSpPr>
        <p:spPr>
          <a:xfrm>
            <a:off x="4876800" y="228600"/>
            <a:ext cx="3657600" cy="6554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struct 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 (内存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{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     i_flag;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   char   i_count;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   char   i_dev;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   char   i_number;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i_mode;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i_nlink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i_uid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  i_gid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i_size0;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  *i_size1;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     i_addr[8];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</a:rPr>
              <a:t>int      i_lastr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}inode[NINODE</a:t>
            </a:r>
            <a:r>
              <a:rPr lang="en-US" altLang="zh-CN" sz="2400" b="1">
                <a:latin typeface="Times New Roman" panose="02020603050405020304" pitchFamily="18" charset="0"/>
              </a:rPr>
              <a:t>];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7" name="文本框 141316"/>
          <p:cNvSpPr txBox="1"/>
          <p:nvPr/>
        </p:nvSpPr>
        <p:spPr>
          <a:xfrm>
            <a:off x="1476375" y="2205038"/>
            <a:ext cx="3810000" cy="3195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表间联系：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 file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(n)         (1)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  <a:sym typeface="Symbol" panose="05050102010706020507" pitchFamily="18" charset="2"/>
              </a:rPr>
              <a:t>file  inode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(n)        (1)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74" name="矩形 74773"/>
          <p:cNvSpPr/>
          <p:nvPr/>
        </p:nvSpPr>
        <p:spPr>
          <a:xfrm>
            <a:off x="2057400" y="752475"/>
            <a:ext cx="4876800" cy="5038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54" name="矩形 74753"/>
          <p:cNvSpPr/>
          <p:nvPr/>
        </p:nvSpPr>
        <p:spPr>
          <a:xfrm>
            <a:off x="209550" y="1244600"/>
            <a:ext cx="1511300" cy="172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</a:rPr>
              <a:t>read(4,…)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4755" name="矩形 74754"/>
          <p:cNvSpPr/>
          <p:nvPr/>
        </p:nvSpPr>
        <p:spPr>
          <a:xfrm>
            <a:off x="228600" y="3759200"/>
            <a:ext cx="1511300" cy="172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</a:rPr>
              <a:t>read(4,…)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400" b="1">
                <a:latin typeface="Comic Sans MS" panose="030F0702030302020204" pitchFamily="66" charset="0"/>
              </a:rPr>
              <a:t>…</a:t>
            </a:r>
            <a:endParaRPr lang="en-US" altLang="zh-CN" sz="2400" b="1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</a:rPr>
              <a:t>write(2,…)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4756" name="文本框 74755"/>
          <p:cNvSpPr txBox="1"/>
          <p:nvPr/>
        </p:nvSpPr>
        <p:spPr>
          <a:xfrm>
            <a:off x="381000" y="5943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用户空间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60" name="文本框 74759"/>
          <p:cNvSpPr txBox="1"/>
          <p:nvPr/>
        </p:nvSpPr>
        <p:spPr>
          <a:xfrm>
            <a:off x="2438400" y="4953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4759" name="文本框 74758"/>
          <p:cNvSpPr txBox="1"/>
          <p:nvPr/>
        </p:nvSpPr>
        <p:spPr>
          <a:xfrm>
            <a:off x="2428875" y="243840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74773" name="组合 74772"/>
          <p:cNvGrpSpPr/>
          <p:nvPr/>
        </p:nvGrpSpPr>
        <p:grpSpPr>
          <a:xfrm>
            <a:off x="2420938" y="1150938"/>
            <a:ext cx="1008062" cy="1258887"/>
            <a:chOff x="1536" y="725"/>
            <a:chExt cx="635" cy="793"/>
          </a:xfrm>
        </p:grpSpPr>
        <p:sp>
          <p:nvSpPr>
            <p:cNvPr id="74757" name="矩形 74756"/>
            <p:cNvSpPr/>
            <p:nvPr/>
          </p:nvSpPr>
          <p:spPr>
            <a:xfrm>
              <a:off x="1536" y="725"/>
              <a:ext cx="635" cy="79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61" name="直接连接符 74760"/>
            <p:cNvSpPr/>
            <p:nvPr/>
          </p:nvSpPr>
          <p:spPr>
            <a:xfrm>
              <a:off x="1536" y="960"/>
              <a:ext cx="63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2" name="直接连接符 74761"/>
            <p:cNvSpPr/>
            <p:nvPr/>
          </p:nvSpPr>
          <p:spPr>
            <a:xfrm>
              <a:off x="1536" y="1104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758" name="矩形 74757"/>
          <p:cNvSpPr/>
          <p:nvPr/>
        </p:nvSpPr>
        <p:spPr>
          <a:xfrm>
            <a:off x="2438400" y="3694113"/>
            <a:ext cx="1008063" cy="12588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63" name="直接连接符 74762"/>
          <p:cNvSpPr/>
          <p:nvPr/>
        </p:nvSpPr>
        <p:spPr>
          <a:xfrm>
            <a:off x="2438400" y="3886200"/>
            <a:ext cx="1008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4" name="直接连接符 74763"/>
          <p:cNvSpPr/>
          <p:nvPr/>
        </p:nvSpPr>
        <p:spPr>
          <a:xfrm>
            <a:off x="2438400" y="4114800"/>
            <a:ext cx="1008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5" name="矩形 74764"/>
          <p:cNvSpPr/>
          <p:nvPr/>
        </p:nvSpPr>
        <p:spPr>
          <a:xfrm>
            <a:off x="3962400" y="2133600"/>
            <a:ext cx="900113" cy="24479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67" name="文本框 74766"/>
          <p:cNvSpPr txBox="1"/>
          <p:nvPr/>
        </p:nvSpPr>
        <p:spPr>
          <a:xfrm>
            <a:off x="4114800" y="4648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file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4768" name="文本框 74767"/>
          <p:cNvSpPr txBox="1"/>
          <p:nvPr/>
        </p:nvSpPr>
        <p:spPr>
          <a:xfrm>
            <a:off x="5486400" y="4648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i_node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4769" name="矩形 74768"/>
          <p:cNvSpPr/>
          <p:nvPr/>
        </p:nvSpPr>
        <p:spPr>
          <a:xfrm>
            <a:off x="7315200" y="457200"/>
            <a:ext cx="1258888" cy="53990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70" name="文本框 74769"/>
          <p:cNvSpPr txBox="1"/>
          <p:nvPr/>
        </p:nvSpPr>
        <p:spPr>
          <a:xfrm>
            <a:off x="7239000" y="5943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磁盘空间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75" name="文本框 74774"/>
          <p:cNvSpPr txBox="1"/>
          <p:nvPr/>
        </p:nvSpPr>
        <p:spPr>
          <a:xfrm>
            <a:off x="3810000" y="6019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系统空间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76" name="矩形 74775"/>
          <p:cNvSpPr/>
          <p:nvPr/>
        </p:nvSpPr>
        <p:spPr>
          <a:xfrm>
            <a:off x="7543800" y="609600"/>
            <a:ext cx="684213" cy="360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77" name="矩形 74776"/>
          <p:cNvSpPr/>
          <p:nvPr/>
        </p:nvSpPr>
        <p:spPr>
          <a:xfrm>
            <a:off x="7543800" y="2230438"/>
            <a:ext cx="684213" cy="3603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78" name="文本框 74777"/>
          <p:cNvSpPr txBox="1"/>
          <p:nvPr/>
        </p:nvSpPr>
        <p:spPr>
          <a:xfrm>
            <a:off x="7696200" y="1600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74779" name="矩形 74778"/>
          <p:cNvSpPr/>
          <p:nvPr/>
        </p:nvSpPr>
        <p:spPr>
          <a:xfrm>
            <a:off x="7543800" y="1219200"/>
            <a:ext cx="684213" cy="360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80" name="文本框 74779"/>
          <p:cNvSpPr txBox="1"/>
          <p:nvPr/>
        </p:nvSpPr>
        <p:spPr>
          <a:xfrm>
            <a:off x="7467600" y="25908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数据块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81" name="矩形 74780"/>
          <p:cNvSpPr/>
          <p:nvPr/>
        </p:nvSpPr>
        <p:spPr>
          <a:xfrm>
            <a:off x="7543800" y="3505200"/>
            <a:ext cx="701675" cy="16906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en-US" altLang="zh-CN" sz="240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zh-CN" sz="2400">
                <a:latin typeface="Comic Sans MS" panose="030F0702030302020204" pitchFamily="66" charset="0"/>
              </a:rPr>
              <a:t>…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17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…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74782" name="文本框 74781"/>
          <p:cNvSpPr txBox="1"/>
          <p:nvPr/>
        </p:nvSpPr>
        <p:spPr>
          <a:xfrm>
            <a:off x="7543800" y="5257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i_list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4783" name="直接连接符 74782"/>
          <p:cNvSpPr/>
          <p:nvPr/>
        </p:nvSpPr>
        <p:spPr>
          <a:xfrm>
            <a:off x="3962400" y="26670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84" name="直接连接符 74783"/>
          <p:cNvSpPr/>
          <p:nvPr/>
        </p:nvSpPr>
        <p:spPr>
          <a:xfrm>
            <a:off x="3962400" y="2895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4815" name="组合 74814"/>
          <p:cNvGrpSpPr/>
          <p:nvPr/>
        </p:nvGrpSpPr>
        <p:grpSpPr>
          <a:xfrm>
            <a:off x="5468938" y="1371600"/>
            <a:ext cx="1008062" cy="3238500"/>
            <a:chOff x="3408" y="864"/>
            <a:chExt cx="680" cy="2040"/>
          </a:xfrm>
        </p:grpSpPr>
        <p:sp>
          <p:nvSpPr>
            <p:cNvPr id="74766" name="矩形 74765"/>
            <p:cNvSpPr/>
            <p:nvPr/>
          </p:nvSpPr>
          <p:spPr>
            <a:xfrm>
              <a:off x="3408" y="864"/>
              <a:ext cx="680" cy="20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85" name="直接连接符 74784"/>
            <p:cNvSpPr/>
            <p:nvPr/>
          </p:nvSpPr>
          <p:spPr>
            <a:xfrm>
              <a:off x="3408" y="1392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6" name="直接连接符 74785"/>
            <p:cNvSpPr/>
            <p:nvPr/>
          </p:nvSpPr>
          <p:spPr>
            <a:xfrm>
              <a:off x="3408" y="1584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7" name="直接连接符 74786"/>
            <p:cNvSpPr/>
            <p:nvPr/>
          </p:nvSpPr>
          <p:spPr>
            <a:xfrm>
              <a:off x="3408" y="2016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8" name="直接连接符 74787"/>
            <p:cNvSpPr/>
            <p:nvPr/>
          </p:nvSpPr>
          <p:spPr>
            <a:xfrm>
              <a:off x="3408" y="2208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789" name="直接连接符 74788"/>
          <p:cNvSpPr/>
          <p:nvPr/>
        </p:nvSpPr>
        <p:spPr>
          <a:xfrm>
            <a:off x="2438400" y="4724400"/>
            <a:ext cx="1008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90" name="直接连接符 74789"/>
          <p:cNvSpPr/>
          <p:nvPr/>
        </p:nvSpPr>
        <p:spPr>
          <a:xfrm>
            <a:off x="2438400" y="4495800"/>
            <a:ext cx="1008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92" name="直接连接符 74791"/>
          <p:cNvSpPr/>
          <p:nvPr/>
        </p:nvSpPr>
        <p:spPr>
          <a:xfrm>
            <a:off x="3962400" y="3276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93" name="直接连接符 74792"/>
          <p:cNvSpPr/>
          <p:nvPr/>
        </p:nvSpPr>
        <p:spPr>
          <a:xfrm>
            <a:off x="3962400" y="35052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94" name="任意多边形 74793"/>
          <p:cNvSpPr/>
          <p:nvPr/>
        </p:nvSpPr>
        <p:spPr>
          <a:xfrm>
            <a:off x="3276600" y="2819400"/>
            <a:ext cx="685800" cy="1143000"/>
          </a:xfrm>
          <a:custGeom>
            <a:avLst/>
            <a:gdLst/>
            <a:ahLst/>
            <a:cxnLst/>
            <a:pathLst>
              <a:path w="432" h="720">
                <a:moveTo>
                  <a:pt x="0" y="720"/>
                </a:moveTo>
                <a:lnTo>
                  <a:pt x="192" y="720"/>
                </a:lnTo>
                <a:lnTo>
                  <a:pt x="192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95" name="任意多边形 74794"/>
          <p:cNvSpPr/>
          <p:nvPr/>
        </p:nvSpPr>
        <p:spPr>
          <a:xfrm>
            <a:off x="3276600" y="1600200"/>
            <a:ext cx="685800" cy="1143000"/>
          </a:xfrm>
          <a:custGeom>
            <a:avLst/>
            <a:gdLst/>
            <a:ahLst/>
            <a:cxnLst/>
            <a:pathLst>
              <a:path w="432" h="720">
                <a:moveTo>
                  <a:pt x="0" y="0"/>
                </a:moveTo>
                <a:lnTo>
                  <a:pt x="192" y="0"/>
                </a:lnTo>
                <a:lnTo>
                  <a:pt x="192" y="720"/>
                </a:lnTo>
                <a:lnTo>
                  <a:pt x="432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97" name="任意多边形 74796"/>
          <p:cNvSpPr/>
          <p:nvPr/>
        </p:nvSpPr>
        <p:spPr>
          <a:xfrm>
            <a:off x="3276600" y="3429000"/>
            <a:ext cx="685800" cy="1219200"/>
          </a:xfrm>
          <a:custGeom>
            <a:avLst/>
            <a:gdLst/>
            <a:ahLst/>
            <a:cxnLst/>
            <a:pathLst>
              <a:path w="432" h="768">
                <a:moveTo>
                  <a:pt x="0" y="768"/>
                </a:moveTo>
                <a:lnTo>
                  <a:pt x="288" y="768"/>
                </a:lnTo>
                <a:lnTo>
                  <a:pt x="288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98" name="任意多边形 74797"/>
          <p:cNvSpPr/>
          <p:nvPr/>
        </p:nvSpPr>
        <p:spPr>
          <a:xfrm>
            <a:off x="4767263" y="2286000"/>
            <a:ext cx="719137" cy="457200"/>
          </a:xfrm>
          <a:custGeom>
            <a:avLst/>
            <a:gdLst/>
            <a:ahLst/>
            <a:cxnLst/>
            <a:pathLst>
              <a:path w="432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99" name="任意多边形 74798"/>
          <p:cNvSpPr/>
          <p:nvPr/>
        </p:nvSpPr>
        <p:spPr>
          <a:xfrm>
            <a:off x="4767263" y="3276600"/>
            <a:ext cx="719137" cy="152400"/>
          </a:xfrm>
          <a:custGeom>
            <a:avLst/>
            <a:gdLst/>
            <a:ahLst/>
            <a:cxnLst/>
            <a:pathLst>
              <a:path w="432" h="96">
                <a:moveTo>
                  <a:pt x="0" y="96"/>
                </a:moveTo>
                <a:lnTo>
                  <a:pt x="288" y="96"/>
                </a:lnTo>
                <a:lnTo>
                  <a:pt x="288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801" name="直接连接符 74800"/>
          <p:cNvSpPr/>
          <p:nvPr/>
        </p:nvSpPr>
        <p:spPr>
          <a:xfrm>
            <a:off x="7543800" y="3962400"/>
            <a:ext cx="701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02" name="直接连接符 74801"/>
          <p:cNvSpPr/>
          <p:nvPr/>
        </p:nvSpPr>
        <p:spPr>
          <a:xfrm>
            <a:off x="7543800" y="4191000"/>
            <a:ext cx="701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03" name="直接连接符 74802"/>
          <p:cNvSpPr/>
          <p:nvPr/>
        </p:nvSpPr>
        <p:spPr>
          <a:xfrm>
            <a:off x="7543800" y="4495800"/>
            <a:ext cx="701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04" name="直接连接符 74803"/>
          <p:cNvSpPr/>
          <p:nvPr/>
        </p:nvSpPr>
        <p:spPr>
          <a:xfrm>
            <a:off x="7543800" y="4724400"/>
            <a:ext cx="701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06" name="任意多边形 74805"/>
          <p:cNvSpPr/>
          <p:nvPr/>
        </p:nvSpPr>
        <p:spPr>
          <a:xfrm>
            <a:off x="6477000" y="2362200"/>
            <a:ext cx="1042988" cy="1752600"/>
          </a:xfrm>
          <a:custGeom>
            <a:avLst/>
            <a:gdLst/>
            <a:ahLst/>
            <a:cxnLst/>
            <a:pathLst>
              <a:path w="816" h="1104">
                <a:moveTo>
                  <a:pt x="0" y="0"/>
                </a:moveTo>
                <a:lnTo>
                  <a:pt x="576" y="0"/>
                </a:lnTo>
                <a:lnTo>
                  <a:pt x="576" y="1104"/>
                </a:lnTo>
                <a:lnTo>
                  <a:pt x="816" y="110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807" name="任意多边形 74806"/>
          <p:cNvSpPr/>
          <p:nvPr/>
        </p:nvSpPr>
        <p:spPr>
          <a:xfrm>
            <a:off x="6477000" y="3352800"/>
            <a:ext cx="1066800" cy="1295400"/>
          </a:xfrm>
          <a:custGeom>
            <a:avLst/>
            <a:gdLst/>
            <a:ahLst/>
            <a:cxnLst/>
            <a:pathLst>
              <a:path w="672" h="816">
                <a:moveTo>
                  <a:pt x="0" y="0"/>
                </a:moveTo>
                <a:lnTo>
                  <a:pt x="384" y="0"/>
                </a:lnTo>
                <a:lnTo>
                  <a:pt x="384" y="816"/>
                </a:lnTo>
                <a:lnTo>
                  <a:pt x="672" y="81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808" name="任意多边形 74807"/>
          <p:cNvSpPr/>
          <p:nvPr/>
        </p:nvSpPr>
        <p:spPr>
          <a:xfrm>
            <a:off x="1600200" y="1600200"/>
            <a:ext cx="846138" cy="533400"/>
          </a:xfrm>
          <a:custGeom>
            <a:avLst/>
            <a:gdLst/>
            <a:ahLst/>
            <a:cxnLst/>
            <a:pathLst>
              <a:path w="480" h="336">
                <a:moveTo>
                  <a:pt x="0" y="336"/>
                </a:moveTo>
                <a:lnTo>
                  <a:pt x="192" y="336"/>
                </a:lnTo>
                <a:lnTo>
                  <a:pt x="192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810" name="任意多边形 74809"/>
          <p:cNvSpPr/>
          <p:nvPr/>
        </p:nvSpPr>
        <p:spPr>
          <a:xfrm>
            <a:off x="1676400" y="3962400"/>
            <a:ext cx="762000" cy="304800"/>
          </a:xfrm>
          <a:custGeom>
            <a:avLst/>
            <a:gdLst/>
            <a:ahLst/>
            <a:cxnLst/>
            <a:pathLst>
              <a:path w="480" h="192">
                <a:moveTo>
                  <a:pt x="0" y="192"/>
                </a:moveTo>
                <a:lnTo>
                  <a:pt x="144" y="192"/>
                </a:lnTo>
                <a:lnTo>
                  <a:pt x="144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812" name="直接连接符 74811"/>
          <p:cNvSpPr/>
          <p:nvPr/>
        </p:nvSpPr>
        <p:spPr>
          <a:xfrm>
            <a:off x="3962400" y="39624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3" name="直接连接符 74812"/>
          <p:cNvSpPr/>
          <p:nvPr/>
        </p:nvSpPr>
        <p:spPr>
          <a:xfrm>
            <a:off x="3962400" y="41910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814" name="任意多边形 74813"/>
          <p:cNvSpPr/>
          <p:nvPr/>
        </p:nvSpPr>
        <p:spPr>
          <a:xfrm>
            <a:off x="4767263" y="3429000"/>
            <a:ext cx="719137" cy="609600"/>
          </a:xfrm>
          <a:custGeom>
            <a:avLst/>
            <a:gdLst/>
            <a:ahLst/>
            <a:cxnLst/>
            <a:pathLst>
              <a:path w="432" h="384">
                <a:moveTo>
                  <a:pt x="0" y="384"/>
                </a:moveTo>
                <a:lnTo>
                  <a:pt x="336" y="384"/>
                </a:lnTo>
                <a:lnTo>
                  <a:pt x="336" y="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816" name="任意多边形 74815"/>
          <p:cNvSpPr/>
          <p:nvPr/>
        </p:nvSpPr>
        <p:spPr>
          <a:xfrm>
            <a:off x="1676400" y="4560888"/>
            <a:ext cx="762000" cy="468312"/>
          </a:xfrm>
          <a:custGeom>
            <a:avLst/>
            <a:gdLst/>
            <a:ahLst/>
            <a:cxnLst/>
            <a:pathLst>
              <a:path w="480" h="336">
                <a:moveTo>
                  <a:pt x="0" y="336"/>
                </a:moveTo>
                <a:lnTo>
                  <a:pt x="144" y="336"/>
                </a:lnTo>
                <a:lnTo>
                  <a:pt x="144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817" name="文本框 74816"/>
          <p:cNvSpPr txBox="1"/>
          <p:nvPr/>
        </p:nvSpPr>
        <p:spPr>
          <a:xfrm>
            <a:off x="152400" y="228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表间联系</a:t>
            </a:r>
            <a:endParaRPr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en-US" altLang="zh-CN" b="1" dirty="0"/>
              <a:t>8.3.2 </a:t>
            </a:r>
            <a:r>
              <a:rPr lang="zh-CN" altLang="en-US" b="1" dirty="0"/>
              <a:t>文件的物理组织</a:t>
            </a:r>
            <a:endParaRPr lang="zh-CN" altLang="en-US" b="1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1398588" y="2363788"/>
            <a:ext cx="7340600" cy="3741737"/>
          </a:xfrm>
        </p:spPr>
        <p:txBody>
          <a:bodyPr/>
          <a:p>
            <a:r>
              <a:rPr lang="zh-CN" altLang="en-US" sz="2800" b="1" dirty="0"/>
              <a:t>考虑因素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记录格式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等长或不等长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流式不必考虑</a:t>
            </a:r>
            <a:endParaRPr lang="zh-CN" altLang="en-US" sz="2000" b="1" dirty="0"/>
          </a:p>
          <a:p>
            <a:pPr lvl="1"/>
            <a:r>
              <a:rPr lang="zh-CN" altLang="en-US" sz="2400" b="1" dirty="0"/>
              <a:t>空间开销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除保存文件内容之外的存储开销</a:t>
            </a:r>
            <a:endParaRPr lang="zh-CN" altLang="en-US" sz="2000" b="1" dirty="0"/>
          </a:p>
          <a:p>
            <a:pPr lvl="1"/>
            <a:r>
              <a:rPr lang="zh-CN" altLang="en-US" sz="2400" b="1" dirty="0"/>
              <a:t>访问速度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随机访问速度</a:t>
            </a:r>
            <a:endParaRPr lang="zh-CN" altLang="en-US" sz="2000" b="1" dirty="0"/>
          </a:p>
          <a:p>
            <a:pPr lvl="1"/>
            <a:r>
              <a:rPr lang="zh-CN" altLang="en-US" sz="2400" b="1" dirty="0"/>
              <a:t>长度变化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动态增长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框 50177"/>
          <p:cNvSpPr txBox="1"/>
          <p:nvPr/>
        </p:nvSpPr>
        <p:spPr>
          <a:xfrm>
            <a:off x="609600" y="38100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外存空间管理：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50179" name="组合 50178"/>
          <p:cNvGrpSpPr/>
          <p:nvPr/>
        </p:nvGrpSpPr>
        <p:grpSpPr>
          <a:xfrm>
            <a:off x="609600" y="1038225"/>
            <a:ext cx="7993063" cy="2771775"/>
            <a:chOff x="384" y="1440"/>
            <a:chExt cx="5035" cy="1746"/>
          </a:xfrm>
        </p:grpSpPr>
        <p:sp>
          <p:nvSpPr>
            <p:cNvPr id="50180" name="矩形 50179"/>
            <p:cNvSpPr/>
            <p:nvPr/>
          </p:nvSpPr>
          <p:spPr>
            <a:xfrm>
              <a:off x="432" y="1440"/>
              <a:ext cx="4987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0    1    2             </a:t>
              </a: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 k   k+1                     </a:t>
              </a:r>
              <a:r>
                <a:rPr lang="en-US" altLang="zh-CN" sz="2400" b="1">
                  <a:latin typeface="Comic Sans MS" panose="030F0702030302020204" pitchFamily="66" charset="0"/>
                </a:rPr>
                <a:t>…         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n-1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0181" name="直接连接符 50180"/>
            <p:cNvSpPr/>
            <p:nvPr/>
          </p:nvSpPr>
          <p:spPr>
            <a:xfrm>
              <a:off x="720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2" name="直接连接符 50181"/>
            <p:cNvSpPr/>
            <p:nvPr/>
          </p:nvSpPr>
          <p:spPr>
            <a:xfrm>
              <a:off x="1008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3" name="直接连接符 50182"/>
            <p:cNvSpPr/>
            <p:nvPr/>
          </p:nvSpPr>
          <p:spPr>
            <a:xfrm>
              <a:off x="1296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4" name="直接连接符 50183"/>
            <p:cNvSpPr/>
            <p:nvPr/>
          </p:nvSpPr>
          <p:spPr>
            <a:xfrm>
              <a:off x="2304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5" name="直接连接符 50184"/>
            <p:cNvSpPr/>
            <p:nvPr/>
          </p:nvSpPr>
          <p:spPr>
            <a:xfrm>
              <a:off x="2592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6" name="直接连接符 50185"/>
            <p:cNvSpPr/>
            <p:nvPr/>
          </p:nvSpPr>
          <p:spPr>
            <a:xfrm>
              <a:off x="2928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7" name="直接连接符 50186"/>
            <p:cNvSpPr/>
            <p:nvPr/>
          </p:nvSpPr>
          <p:spPr>
            <a:xfrm>
              <a:off x="5040" y="1440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8" name="直接连接符 50187"/>
            <p:cNvSpPr/>
            <p:nvPr/>
          </p:nvSpPr>
          <p:spPr>
            <a:xfrm flipV="1">
              <a:off x="528" y="1920"/>
              <a:ext cx="0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9" name="文本框 50188"/>
            <p:cNvSpPr txBox="1"/>
            <p:nvPr/>
          </p:nvSpPr>
          <p:spPr>
            <a:xfrm>
              <a:off x="384" y="2256"/>
              <a:ext cx="384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导引块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0190" name="文本框 50189"/>
            <p:cNvSpPr txBox="1"/>
            <p:nvPr/>
          </p:nvSpPr>
          <p:spPr>
            <a:xfrm>
              <a:off x="672" y="2256"/>
              <a:ext cx="384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超级块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0191" name="直接连接符 50190"/>
            <p:cNvSpPr/>
            <p:nvPr/>
          </p:nvSpPr>
          <p:spPr>
            <a:xfrm flipV="1">
              <a:off x="816" y="1920"/>
              <a:ext cx="0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92" name="右大括号 50191"/>
            <p:cNvSpPr/>
            <p:nvPr/>
          </p:nvSpPr>
          <p:spPr>
            <a:xfrm rot="5400000">
              <a:off x="1696" y="1360"/>
              <a:ext cx="192" cy="1406"/>
            </a:xfrm>
            <a:prstGeom prst="rightBrace">
              <a:avLst>
                <a:gd name="adj1" fmla="val 6102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3" name="文本框 50192"/>
            <p:cNvSpPr txBox="1"/>
            <p:nvPr/>
          </p:nvSpPr>
          <p:spPr>
            <a:xfrm>
              <a:off x="1248" y="2208"/>
              <a:ext cx="1392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inode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区域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每块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16</a:t>
              </a:r>
              <a:r>
                <a:rPr lang="zh-CN" altLang="en-US" sz="2400" b="1" err="1">
                  <a:latin typeface="Times New Roman" panose="02020603050405020304" pitchFamily="18" charset="0"/>
                </a:rPr>
                <a:t>个</a:t>
              </a:r>
              <a:r>
                <a:rPr lang="en-US" altLang="zh-CN" sz="2400" b="1" err="1">
                  <a:latin typeface="Times New Roman" panose="02020603050405020304" pitchFamily="18" charset="0"/>
                </a:rPr>
                <a:t>inode</a:t>
              </a:r>
              <a:r>
                <a:rPr lang="en-US" altLang="zh-CN" sz="2400" b="1">
                  <a:latin typeface="Times New Roman" panose="02020603050405020304" pitchFamily="18" charset="0"/>
                </a:rPr>
                <a:t>, 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从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起依次编号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0194" name="右大括号 50193"/>
            <p:cNvSpPr/>
            <p:nvPr/>
          </p:nvSpPr>
          <p:spPr>
            <a:xfrm rot="5400000">
              <a:off x="3920" y="702"/>
              <a:ext cx="192" cy="2720"/>
            </a:xfrm>
            <a:prstGeom prst="rightBrace">
              <a:avLst>
                <a:gd name="adj1" fmla="val 11805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5" name="文本框 50194"/>
            <p:cNvSpPr txBox="1"/>
            <p:nvPr/>
          </p:nvSpPr>
          <p:spPr>
            <a:xfrm>
              <a:off x="3120" y="2295"/>
              <a:ext cx="1872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文件存储区域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普通文件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目录文件</a:t>
              </a:r>
              <a:r>
                <a:rPr lang="en-US" altLang="zh-CN" sz="2400" b="1">
                  <a:latin typeface="Times New Roman" panose="02020603050405020304" pitchFamily="18" charset="0"/>
                </a:rPr>
                <a:t>)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196" name="文本框 50195"/>
          <p:cNvSpPr txBox="1"/>
          <p:nvPr/>
        </p:nvSpPr>
        <p:spPr>
          <a:xfrm>
            <a:off x="457200" y="3962400"/>
            <a:ext cx="84582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超级块</a:t>
            </a:r>
            <a:r>
              <a:rPr lang="en-US" altLang="zh-CN" sz="2400" b="1">
                <a:latin typeface="Times New Roman" panose="02020603050405020304" pitchFamily="18" charset="0"/>
              </a:rPr>
              <a:t>(super block)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记载文件卷上</a:t>
            </a:r>
            <a:r>
              <a:rPr lang="en-US" altLang="zh-CN" sz="2400" b="1" dirty="0">
                <a:latin typeface="Times New Roman" panose="02020603050405020304" pitchFamily="18" charset="0"/>
              </a:rPr>
              <a:t>k+1</a:t>
            </a:r>
            <a:r>
              <a:rPr lang="zh-CN" altLang="en-US" sz="2400" b="1" dirty="0">
                <a:latin typeface="Times New Roman" panose="02020603050405020304" pitchFamily="18" charset="0"/>
              </a:rPr>
              <a:t>块到</a:t>
            </a:r>
            <a:r>
              <a:rPr lang="en-US" altLang="zh-CN" sz="2400" b="1" dirty="0">
                <a:latin typeface="Times New Roman" panose="02020603050405020304" pitchFamily="18" charset="0"/>
              </a:rPr>
              <a:t>n-1</a:t>
            </a:r>
            <a:r>
              <a:rPr lang="zh-CN" altLang="en-US" sz="2400" b="1" dirty="0">
                <a:latin typeface="Times New Roman" panose="02020603050405020304" pitchFamily="18" charset="0"/>
              </a:rPr>
              <a:t>块中所有空闲块，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err="1">
                <a:latin typeface="Times New Roman" panose="02020603050405020304" pitchFamily="18" charset="0"/>
              </a:rPr>
              <a:t>(2) 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区中100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</a:t>
            </a:r>
            <a:r>
              <a:rPr lang="en-US" altLang="zh-CN" sz="2400" b="1" dirty="0">
                <a:latin typeface="Times New Roman" panose="02020603050405020304" pitchFamily="18" charset="0"/>
              </a:rPr>
              <a:t>inode. (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缓存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文件安装</a:t>
            </a:r>
            <a:r>
              <a:rPr lang="zh-CN" altLang="zh-CN" sz="2400" b="1">
                <a:latin typeface="Times New Roman" panose="02020603050405020304" pitchFamily="18" charset="0"/>
              </a:rPr>
              <a:t>(mount)后</a:t>
            </a:r>
            <a:r>
              <a:rPr lang="zh-CN" altLang="en-US" sz="2400" b="1" dirty="0">
                <a:latin typeface="Times New Roman" panose="02020603050405020304" pitchFamily="18" charset="0"/>
              </a:rPr>
              <a:t>超级块读入内存。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注：占用区域已经记载在各个文件的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中。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5" name="文本框 51204"/>
          <p:cNvSpPr txBox="1"/>
          <p:nvPr/>
        </p:nvSpPr>
        <p:spPr>
          <a:xfrm>
            <a:off x="609600" y="230188"/>
            <a:ext cx="7543800" cy="662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Struct filesys</a:t>
            </a:r>
            <a:r>
              <a:rPr lang="en-US" altLang="zh-CN" sz="2400" b="1">
                <a:latin typeface="Times New Roman" panose="02020603050405020304" pitchFamily="18" charset="0"/>
              </a:rPr>
              <a:t> 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 s_isize</a:t>
            </a:r>
            <a:r>
              <a:rPr lang="en-US" altLang="zh-CN" sz="2400" b="1">
                <a:latin typeface="Times New Roman" panose="02020603050405020304" pitchFamily="18" charset="0"/>
              </a:rPr>
              <a:t>;    //size in blocks of i list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 s_fsize</a:t>
            </a:r>
            <a:r>
              <a:rPr lang="en-US" altLang="zh-CN" sz="2400" b="1">
                <a:latin typeface="Times New Roman" panose="02020603050405020304" pitchFamily="18" charset="0"/>
              </a:rPr>
              <a:t>;    //size in blocks of entire volume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err="1">
                <a:solidFill>
                  <a:srgbClr val="006699"/>
                </a:solidFill>
                <a:latin typeface="Times New Roman" panose="02020603050405020304" pitchFamily="18" charset="0"/>
              </a:rPr>
              <a:t>s_nfree</a:t>
            </a:r>
            <a:r>
              <a:rPr lang="en-US" altLang="zh-CN" sz="2400" b="1">
                <a:solidFill>
                  <a:srgbClr val="006699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2400" b="1">
                <a:latin typeface="Times New Roman" panose="02020603050405020304" pitchFamily="18" charset="0"/>
              </a:rPr>
              <a:t>   //number of in core free blocks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6699"/>
                </a:solidFill>
                <a:latin typeface="Times New Roman" panose="02020603050405020304" pitchFamily="18" charset="0"/>
              </a:rPr>
              <a:t>s_free[100];</a:t>
            </a:r>
            <a:r>
              <a:rPr lang="en-US" altLang="zh-CN" sz="2400" b="1">
                <a:latin typeface="Times New Roman" panose="02020603050405020304" pitchFamily="18" charset="0"/>
              </a:rPr>
              <a:t>    //in core free blocks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</a:rPr>
              <a:t>s_ninode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2400" b="1">
                <a:latin typeface="Times New Roman" panose="02020603050405020304" pitchFamily="18" charset="0"/>
              </a:rPr>
              <a:t>    //number of in core I list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s_inode[100];</a:t>
            </a:r>
            <a:r>
              <a:rPr lang="en-US" altLang="zh-CN" sz="2400" b="1">
                <a:latin typeface="Times New Roman" panose="02020603050405020304" pitchFamily="18" charset="0"/>
              </a:rPr>
              <a:t>    //in core free I nodes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</a:t>
            </a:r>
            <a:r>
              <a:rPr lang="en-US" altLang="zh-CN" sz="2400" b="1">
                <a:solidFill>
                  <a:srgbClr val="006699"/>
                </a:solidFill>
                <a:latin typeface="Times New Roman" panose="02020603050405020304" pitchFamily="18" charset="0"/>
              </a:rPr>
              <a:t>s_flock;</a:t>
            </a:r>
            <a:r>
              <a:rPr lang="en-US" altLang="zh-CN" sz="2400" b="1">
                <a:latin typeface="Times New Roman" panose="02020603050405020304" pitchFamily="18" charset="0"/>
              </a:rPr>
              <a:t>    //free list locking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</a:t>
            </a:r>
            <a:r>
              <a:rPr lang="en-US" altLang="zh-CN" sz="2400" b="1" err="1">
                <a:solidFill>
                  <a:schemeClr val="accent1"/>
                </a:solidFill>
                <a:latin typeface="Times New Roman" panose="02020603050405020304" pitchFamily="18" charset="0"/>
              </a:rPr>
              <a:t>s_ilock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 sz="2400" b="1">
                <a:latin typeface="Times New Roman" panose="02020603050405020304" pitchFamily="18" charset="0"/>
              </a:rPr>
              <a:t>    //i list locking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s_fmod</a:t>
            </a:r>
            <a:r>
              <a:rPr lang="en-US" altLang="zh-CN" sz="2400" b="1">
                <a:latin typeface="Times New Roman" panose="02020603050405020304" pitchFamily="18" charset="0"/>
              </a:rPr>
              <a:t>;    //super block modified flag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char s_ronly</a:t>
            </a:r>
            <a:r>
              <a:rPr lang="en-US" altLang="zh-CN" sz="2400" b="1">
                <a:latin typeface="Times New Roman" panose="02020603050405020304" pitchFamily="18" charset="0"/>
              </a:rPr>
              <a:t>;    //mounted read only flag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char s_time[2];    //current date of last update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400" b="1">
                <a:latin typeface="Times New Roman" panose="02020603050405020304" pitchFamily="18" charset="0"/>
              </a:rPr>
              <a:t> pad[50];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文本框 52225"/>
          <p:cNvSpPr txBox="1"/>
          <p:nvPr/>
        </p:nvSpPr>
        <p:spPr>
          <a:xfrm>
            <a:off x="457200" y="304800"/>
            <a:ext cx="80772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空闲块管理：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个空闲块为一组，组之间相互链接。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2232" name="矩形 52231"/>
          <p:cNvSpPr/>
          <p:nvPr/>
        </p:nvSpPr>
        <p:spPr>
          <a:xfrm>
            <a:off x="3346450" y="2667000"/>
            <a:ext cx="539750" cy="7191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2268" name="组合 52267"/>
          <p:cNvGrpSpPr/>
          <p:nvPr/>
        </p:nvGrpSpPr>
        <p:grpSpPr>
          <a:xfrm>
            <a:off x="685800" y="1600200"/>
            <a:ext cx="7086600" cy="3810000"/>
            <a:chOff x="432" y="1344"/>
            <a:chExt cx="4464" cy="2400"/>
          </a:xfrm>
        </p:grpSpPr>
        <p:sp>
          <p:nvSpPr>
            <p:cNvPr id="52227" name="矩形 52226"/>
            <p:cNvSpPr/>
            <p:nvPr/>
          </p:nvSpPr>
          <p:spPr>
            <a:xfrm>
              <a:off x="432" y="1632"/>
              <a:ext cx="1152" cy="17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r>
                <a:rPr lang="en-US" altLang="en-US" sz="2400" b="1">
                  <a:latin typeface="Comic Sans MS" panose="030F0702030302020204" pitchFamily="66" charset="0"/>
                </a:rPr>
                <a:t>…</a:t>
              </a:r>
              <a:endParaRPr lang="en-US" altLang="en-US" sz="2400" b="1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zh-CN" sz="2400" b="1" err="1">
                  <a:latin typeface="Times New Roman" panose="02020603050405020304" pitchFamily="18" charset="0"/>
                </a:rPr>
                <a:t>s_nfree</a:t>
              </a:r>
              <a:r>
                <a:rPr lang="en-US" altLang="zh-CN" sz="2400" b="1">
                  <a:latin typeface="Times New Roman" panose="02020603050405020304" pitchFamily="18" charset="0"/>
                </a:rPr>
                <a:t>=88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s_free[0]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s_free[1]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...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s_free[87]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2228" name="文本框 52227"/>
            <p:cNvSpPr txBox="1"/>
            <p:nvPr/>
          </p:nvSpPr>
          <p:spPr>
            <a:xfrm>
              <a:off x="480" y="3408"/>
              <a:ext cx="110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Super block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2229" name="矩形 52228"/>
            <p:cNvSpPr/>
            <p:nvPr/>
          </p:nvSpPr>
          <p:spPr>
            <a:xfrm>
              <a:off x="2112" y="1344"/>
              <a:ext cx="340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3" name="矩形 52232"/>
            <p:cNvSpPr/>
            <p:nvPr/>
          </p:nvSpPr>
          <p:spPr>
            <a:xfrm>
              <a:off x="2112" y="3243"/>
              <a:ext cx="340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4" name="文本框 52233"/>
            <p:cNvSpPr txBox="1"/>
            <p:nvPr/>
          </p:nvSpPr>
          <p:spPr>
            <a:xfrm>
              <a:off x="2160" y="2688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Comic Sans MS" panose="030F0702030302020204" pitchFamily="66" charset="0"/>
              </a:endParaRPr>
            </a:p>
          </p:txBody>
        </p:sp>
        <p:sp>
          <p:nvSpPr>
            <p:cNvPr id="52238" name="任意多边形 52237"/>
            <p:cNvSpPr/>
            <p:nvPr/>
          </p:nvSpPr>
          <p:spPr>
            <a:xfrm>
              <a:off x="1389" y="1392"/>
              <a:ext cx="723" cy="912"/>
            </a:xfrm>
            <a:custGeom>
              <a:avLst/>
              <a:gdLst/>
              <a:ahLst/>
              <a:cxnLst/>
              <a:pathLst>
                <a:path w="768" h="912">
                  <a:moveTo>
                    <a:pt x="0" y="912"/>
                  </a:moveTo>
                  <a:lnTo>
                    <a:pt x="384" y="912"/>
                  </a:lnTo>
                  <a:lnTo>
                    <a:pt x="384" y="0"/>
                  </a:lnTo>
                  <a:lnTo>
                    <a:pt x="768" y="0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9" name="任意多边形 52238"/>
            <p:cNvSpPr/>
            <p:nvPr/>
          </p:nvSpPr>
          <p:spPr>
            <a:xfrm>
              <a:off x="1392" y="2112"/>
              <a:ext cx="720" cy="432"/>
            </a:xfrm>
            <a:custGeom>
              <a:avLst/>
              <a:gdLst/>
              <a:ahLst/>
              <a:cxnLst/>
              <a:pathLst>
                <a:path w="720" h="432">
                  <a:moveTo>
                    <a:pt x="0" y="432"/>
                  </a:moveTo>
                  <a:lnTo>
                    <a:pt x="432" y="432"/>
                  </a:lnTo>
                  <a:lnTo>
                    <a:pt x="432" y="0"/>
                  </a:lnTo>
                  <a:lnTo>
                    <a:pt x="720" y="0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40" name="任意多边形 52239"/>
            <p:cNvSpPr/>
            <p:nvPr/>
          </p:nvSpPr>
          <p:spPr>
            <a:xfrm>
              <a:off x="1418" y="2976"/>
              <a:ext cx="694" cy="384"/>
            </a:xfrm>
            <a:custGeom>
              <a:avLst/>
              <a:gdLst/>
              <a:ahLst/>
              <a:cxnLst/>
              <a:pathLst>
                <a:path w="672" h="384">
                  <a:moveTo>
                    <a:pt x="0" y="0"/>
                  </a:moveTo>
                  <a:lnTo>
                    <a:pt x="432" y="0"/>
                  </a:lnTo>
                  <a:lnTo>
                    <a:pt x="432" y="384"/>
                  </a:lnTo>
                  <a:lnTo>
                    <a:pt x="672" y="384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2246" name="组合 52245"/>
            <p:cNvGrpSpPr/>
            <p:nvPr/>
          </p:nvGrpSpPr>
          <p:grpSpPr>
            <a:xfrm>
              <a:off x="2352" y="1371"/>
              <a:ext cx="912" cy="2325"/>
              <a:chOff x="2352" y="1371"/>
              <a:chExt cx="912" cy="2325"/>
            </a:xfrm>
          </p:grpSpPr>
          <p:sp>
            <p:nvSpPr>
              <p:cNvPr id="52235" name="矩形 52234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36" name="矩形 52235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52245" name="组合 52244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52237" name="矩形 52236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2242" name="直接连接符 52241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52243" name="任意多边形 52242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44" name="任意多边形 52243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2247" name="组合 52246"/>
            <p:cNvGrpSpPr/>
            <p:nvPr/>
          </p:nvGrpSpPr>
          <p:grpSpPr>
            <a:xfrm>
              <a:off x="3168" y="1392"/>
              <a:ext cx="912" cy="2325"/>
              <a:chOff x="2352" y="1371"/>
              <a:chExt cx="912" cy="2325"/>
            </a:xfrm>
          </p:grpSpPr>
          <p:sp>
            <p:nvSpPr>
              <p:cNvPr id="52248" name="矩形 52247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49" name="矩形 52248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52250" name="组合 52249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52251" name="矩形 52250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2252" name="直接连接符 52251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52253" name="任意多边形 52252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54" name="任意多边形 52253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2255" name="组合 52254"/>
            <p:cNvGrpSpPr/>
            <p:nvPr/>
          </p:nvGrpSpPr>
          <p:grpSpPr>
            <a:xfrm>
              <a:off x="3984" y="1419"/>
              <a:ext cx="912" cy="2325"/>
              <a:chOff x="2352" y="1371"/>
              <a:chExt cx="912" cy="2325"/>
            </a:xfrm>
          </p:grpSpPr>
          <p:sp>
            <p:nvSpPr>
              <p:cNvPr id="52256" name="矩形 52255"/>
              <p:cNvSpPr/>
              <p:nvPr/>
            </p:nvSpPr>
            <p:spPr>
              <a:xfrm>
                <a:off x="2924" y="2064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57" name="矩形 52256"/>
              <p:cNvSpPr/>
              <p:nvPr/>
            </p:nvSpPr>
            <p:spPr>
              <a:xfrm>
                <a:off x="2924" y="3243"/>
                <a:ext cx="340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52258" name="组合 52257"/>
              <p:cNvGrpSpPr/>
              <p:nvPr/>
            </p:nvGrpSpPr>
            <p:grpSpPr>
              <a:xfrm>
                <a:off x="2352" y="1371"/>
                <a:ext cx="912" cy="453"/>
                <a:chOff x="2352" y="1371"/>
                <a:chExt cx="912" cy="453"/>
              </a:xfrm>
            </p:grpSpPr>
            <p:sp>
              <p:nvSpPr>
                <p:cNvPr id="52259" name="矩形 52258"/>
                <p:cNvSpPr/>
                <p:nvPr/>
              </p:nvSpPr>
              <p:spPr>
                <a:xfrm>
                  <a:off x="2924" y="1371"/>
                  <a:ext cx="340" cy="45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2260" name="直接连接符 52259"/>
                <p:cNvSpPr/>
                <p:nvPr/>
              </p:nvSpPr>
              <p:spPr>
                <a:xfrm>
                  <a:off x="2352" y="1440"/>
                  <a:ext cx="57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52261" name="任意多边形 52260"/>
              <p:cNvSpPr/>
              <p:nvPr/>
            </p:nvSpPr>
            <p:spPr>
              <a:xfrm>
                <a:off x="2352" y="1536"/>
                <a:ext cx="576" cy="576"/>
              </a:xfrm>
              <a:custGeom>
                <a:avLst/>
                <a:gdLst/>
                <a:ahLst/>
                <a:cxnLst/>
                <a:pathLst>
                  <a:path w="576" h="576">
                    <a:moveTo>
                      <a:pt x="0" y="0"/>
                    </a:moveTo>
                    <a:lnTo>
                      <a:pt x="384" y="0"/>
                    </a:lnTo>
                    <a:lnTo>
                      <a:pt x="384" y="576"/>
                    </a:lnTo>
                    <a:lnTo>
                      <a:pt x="576" y="576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62" name="任意多边形 52261"/>
              <p:cNvSpPr/>
              <p:nvPr/>
            </p:nvSpPr>
            <p:spPr>
              <a:xfrm>
                <a:off x="2352" y="1728"/>
                <a:ext cx="576" cy="1632"/>
              </a:xfrm>
              <a:custGeom>
                <a:avLst/>
                <a:gdLst/>
                <a:ahLst/>
                <a:cxnLst/>
                <a:pathLst>
                  <a:path w="576" h="16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632"/>
                    </a:lnTo>
                    <a:lnTo>
                      <a:pt x="576" y="1632"/>
                    </a:lnTo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52263" name="直接连接符 52262"/>
          <p:cNvSpPr/>
          <p:nvPr/>
        </p:nvSpPr>
        <p:spPr>
          <a:xfrm>
            <a:off x="7696200" y="19050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64" name="文本框 52263"/>
          <p:cNvSpPr txBox="1"/>
          <p:nvPr/>
        </p:nvSpPr>
        <p:spPr>
          <a:xfrm>
            <a:off x="8153400" y="1600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52265" name="文本框 52264"/>
          <p:cNvSpPr txBox="1"/>
          <p:nvPr/>
        </p:nvSpPr>
        <p:spPr>
          <a:xfrm>
            <a:off x="72390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52266" name="文本框 52265"/>
          <p:cNvSpPr txBox="1"/>
          <p:nvPr/>
        </p:nvSpPr>
        <p:spPr>
          <a:xfrm>
            <a:off x="59436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52267" name="文本框 52266"/>
          <p:cNvSpPr txBox="1"/>
          <p:nvPr/>
        </p:nvSpPr>
        <p:spPr>
          <a:xfrm>
            <a:off x="4724400" y="3810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  <p:sp>
        <p:nvSpPr>
          <p:cNvPr id="52269" name="文本框 52268"/>
          <p:cNvSpPr txBox="1"/>
          <p:nvPr/>
        </p:nvSpPr>
        <p:spPr>
          <a:xfrm>
            <a:off x="685800" y="5791200"/>
            <a:ext cx="7162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特点：速度快，空间省。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4" name="矩形 117763"/>
          <p:cNvSpPr/>
          <p:nvPr/>
        </p:nvSpPr>
        <p:spPr>
          <a:xfrm>
            <a:off x="1116013" y="1844675"/>
            <a:ext cx="76327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空闲块管理：</a:t>
            </a:r>
            <a:endParaRPr lang="zh-CN" altLang="en-US" sz="2400" b="1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申请时：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    </a:t>
            </a:r>
            <a:r>
              <a:rPr lang="en-US" altLang="zh-CN" sz="2400" b="1" err="1">
                <a:latin typeface="Tahoma" panose="020B0604030504040204" pitchFamily="34" charset="0"/>
              </a:rPr>
              <a:t>(1) s_nfree</a:t>
            </a:r>
            <a:r>
              <a:rPr lang="en-US" altLang="zh-CN" sz="2400" b="1">
                <a:latin typeface="Tahoma" panose="020B060403050404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b="1" err="1">
                <a:latin typeface="Tahoma" panose="020B0604030504040204" pitchFamily="34" charset="0"/>
              </a:rPr>
              <a:t>1, </a:t>
            </a:r>
            <a:r>
              <a:rPr lang="zh-CN" altLang="en-US" sz="2400" b="1" err="1">
                <a:latin typeface="Tahoma" panose="020B0604030504040204" pitchFamily="34" charset="0"/>
              </a:rPr>
              <a:t>取</a:t>
            </a:r>
            <a:r>
              <a:rPr lang="en-US" altLang="zh-CN" sz="2400" b="1" err="1">
                <a:latin typeface="Tahoma" panose="020B0604030504040204" pitchFamily="34" charset="0"/>
              </a:rPr>
              <a:t>s_free[--s_nfree</a:t>
            </a:r>
            <a:r>
              <a:rPr lang="en-US" altLang="zh-CN" sz="2400" b="1">
                <a:latin typeface="Tahoma" panose="020B0604030504040204" pitchFamily="34" charset="0"/>
              </a:rPr>
              <a:t>];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(2) s_nfree</a:t>
            </a:r>
            <a:r>
              <a:rPr lang="en-US" altLang="zh-CN" sz="2400" b="1" dirty="0">
                <a:latin typeface="Tahoma" panose="020B0604030504040204" pitchFamily="34" charset="0"/>
              </a:rPr>
              <a:t>=1, </a:t>
            </a:r>
            <a:r>
              <a:rPr lang="zh-CN" altLang="en-US" sz="2400" b="1" dirty="0">
                <a:latin typeface="Tahoma" panose="020B0604030504040204" pitchFamily="34" charset="0"/>
              </a:rPr>
              <a:t>将</a:t>
            </a:r>
            <a:r>
              <a:rPr lang="en-US" altLang="zh-CN" sz="2400" b="1" dirty="0">
                <a:latin typeface="Tahoma" panose="020B0604030504040204" pitchFamily="34" charset="0"/>
              </a:rPr>
              <a:t>s_free[0]</a:t>
            </a:r>
            <a:r>
              <a:rPr lang="zh-CN" altLang="en-US" sz="2400" b="1" dirty="0">
                <a:latin typeface="Tahoma" panose="020B0604030504040204" pitchFamily="34" charset="0"/>
              </a:rPr>
              <a:t>所指连接块读入内存</a:t>
            </a:r>
            <a:r>
              <a:rPr lang="en-US" altLang="zh-CN" sz="2400" b="1" dirty="0">
                <a:latin typeface="Tahoma" panose="020B0604030504040204" pitchFamily="34" charset="0"/>
              </a:rPr>
              <a:t>,</a:t>
            </a:r>
            <a:r>
              <a:rPr lang="zh-CN" altLang="en-US" sz="2400" b="1" dirty="0">
                <a:latin typeface="Tahoma" panose="020B0604030504040204" pitchFamily="34" charset="0"/>
              </a:rPr>
              <a:t>分配</a:t>
            </a:r>
            <a:r>
              <a:rPr lang="en-US" altLang="zh-CN" sz="2400" b="1">
                <a:latin typeface="Tahoma" panose="020B0604030504040204" pitchFamily="34" charset="0"/>
              </a:rPr>
              <a:t>s_free[0].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释放时</a:t>
            </a:r>
            <a:r>
              <a:rPr lang="en-US" altLang="zh-CN" sz="2400" b="1">
                <a:latin typeface="Tahoma" panose="020B0604030504040204" pitchFamily="34" charset="0"/>
              </a:rPr>
              <a:t>: 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(1) s_nfree</a:t>
            </a:r>
            <a:r>
              <a:rPr lang="en-US" altLang="zh-CN" sz="2400" b="1" dirty="0">
                <a:latin typeface="Tahoma" panose="020B0604030504040204" pitchFamily="34" charset="0"/>
              </a:rPr>
              <a:t>&lt;100, s_free[n_free++]=</a:t>
            </a:r>
            <a:r>
              <a:rPr lang="zh-CN" altLang="en-US" sz="2400" b="1" dirty="0">
                <a:latin typeface="Tahoma" panose="020B0604030504040204" pitchFamily="34" charset="0"/>
              </a:rPr>
              <a:t>释放块号</a:t>
            </a:r>
            <a:r>
              <a:rPr lang="en-US" altLang="zh-CN" sz="2400" b="1">
                <a:latin typeface="Tahoma" panose="020B0604030504040204" pitchFamily="34" charset="0"/>
              </a:rPr>
              <a:t>;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b="1" err="1">
                <a:latin typeface="Tahoma" panose="020B0604030504040204" pitchFamily="34" charset="0"/>
              </a:rPr>
              <a:t>    (2) s_nfree=100, </a:t>
            </a:r>
            <a:r>
              <a:rPr lang="zh-CN" altLang="en-US" sz="2400" b="1" err="1">
                <a:latin typeface="Tahoma" panose="020B0604030504040204" pitchFamily="34" charset="0"/>
              </a:rPr>
              <a:t>将</a:t>
            </a:r>
            <a:r>
              <a:rPr lang="en-US" altLang="zh-CN" sz="2400" b="1" err="1">
                <a:latin typeface="Tahoma" panose="020B0604030504040204" pitchFamily="34" charset="0"/>
              </a:rPr>
              <a:t>s_nfree</a:t>
            </a:r>
            <a:r>
              <a:rPr lang="zh-CN" altLang="en-US" sz="2400" b="1" dirty="0">
                <a:latin typeface="Tahoma" panose="020B0604030504040204" pitchFamily="34" charset="0"/>
              </a:rPr>
              <a:t>和</a:t>
            </a:r>
            <a:r>
              <a:rPr lang="en-US" altLang="zh-CN" sz="2400" b="1" dirty="0">
                <a:latin typeface="Tahoma" panose="020B0604030504040204" pitchFamily="34" charset="0"/>
              </a:rPr>
              <a:t>s_free</a:t>
            </a:r>
            <a:r>
              <a:rPr lang="zh-CN" altLang="en-US" sz="2400" b="1" dirty="0">
                <a:latin typeface="Tahoma" panose="020B0604030504040204" pitchFamily="34" charset="0"/>
              </a:rPr>
              <a:t>拷贝到释放的块中</a:t>
            </a:r>
            <a:r>
              <a:rPr lang="en-US" altLang="zh-CN" sz="2400" b="1" dirty="0">
                <a:latin typeface="Tahoma" panose="020B0604030504040204" pitchFamily="34" charset="0"/>
              </a:rPr>
              <a:t>, </a:t>
            </a:r>
            <a:r>
              <a:rPr lang="zh-CN" altLang="en-US" sz="2400" b="1" dirty="0">
                <a:latin typeface="Tahoma" panose="020B0604030504040204" pitchFamily="34" charset="0"/>
              </a:rPr>
              <a:t>将该块号记录到</a:t>
            </a:r>
            <a:r>
              <a:rPr lang="en-US" altLang="zh-CN" sz="2400" b="1" dirty="0">
                <a:latin typeface="Tahoma" panose="020B0604030504040204" pitchFamily="34" charset="0"/>
              </a:rPr>
              <a:t>s_free[0], </a:t>
            </a:r>
            <a:r>
              <a:rPr lang="zh-CN" altLang="en-US" sz="2400" b="1" dirty="0">
                <a:latin typeface="Tahoma" panose="020B0604030504040204" pitchFamily="34" charset="0"/>
              </a:rPr>
              <a:t>写回外存</a:t>
            </a:r>
            <a:r>
              <a:rPr lang="en-US" altLang="zh-CN" sz="2400" b="1">
                <a:latin typeface="Tahoma" panose="020B0604030504040204" pitchFamily="34" charset="0"/>
              </a:rPr>
              <a:t>.	 </a:t>
            </a:r>
            <a:endParaRPr lang="en-US" altLang="zh-CN" sz="2400" b="1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1" name="文本框 53250"/>
          <p:cNvSpPr txBox="1"/>
          <p:nvPr/>
        </p:nvSpPr>
        <p:spPr>
          <a:xfrm>
            <a:off x="304800" y="1844675"/>
            <a:ext cx="86868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空闲</a:t>
            </a:r>
            <a:r>
              <a:rPr lang="en-US" altLang="zh-CN" sz="2400" b="1" err="1">
                <a:solidFill>
                  <a:schemeClr val="tx2"/>
                </a:solidFill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管理：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s_inode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最多</a:t>
            </a:r>
            <a:r>
              <a:rPr lang="zh-CN" altLang="zh-CN" sz="2400" b="1" dirty="0">
                <a:latin typeface="Times New Roman" panose="02020603050405020304" pitchFamily="18" charset="0"/>
              </a:rPr>
              <a:t>可以记载</a:t>
            </a:r>
            <a:r>
              <a:rPr lang="en-US" altLang="zh-CN" sz="2400" b="1" dirty="0">
                <a:latin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编号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申请时：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latin typeface="Times New Roman" panose="02020603050405020304" pitchFamily="18" charset="0"/>
              </a:rPr>
              <a:t>(1) s_ninode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400" b="1" err="1">
                <a:latin typeface="Times New Roman" panose="02020603050405020304" pitchFamily="18" charset="0"/>
              </a:rPr>
              <a:t>0, </a:t>
            </a:r>
            <a:r>
              <a:rPr lang="zh-CN" altLang="en-US" sz="2400" b="1" err="1">
                <a:latin typeface="Times New Roman" panose="02020603050405020304" pitchFamily="18" charset="0"/>
              </a:rPr>
              <a:t>取</a:t>
            </a:r>
            <a:r>
              <a:rPr lang="en-US" altLang="zh-CN" sz="2400" b="1" err="1">
                <a:latin typeface="Times New Roman" panose="02020603050405020304" pitchFamily="18" charset="0"/>
              </a:rPr>
              <a:t>s_inode[--s_ninode</a:t>
            </a:r>
            <a:r>
              <a:rPr lang="en-US" altLang="zh-CN" sz="2400" b="1">
                <a:latin typeface="Times New Roman" panose="02020603050405020304" pitchFamily="18" charset="0"/>
              </a:rPr>
              <a:t>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(2) s_ninode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=0, </a:t>
            </a:r>
            <a:r>
              <a:rPr lang="zh-CN" altLang="en-US" sz="2400" b="1" dirty="0">
                <a:latin typeface="Times New Roman" panose="02020603050405020304" pitchFamily="18" charset="0"/>
              </a:rPr>
              <a:t>由磁盘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区顺取</a:t>
            </a:r>
            <a:r>
              <a:rPr lang="en-US" altLang="zh-CN" sz="2400" b="1" dirty="0">
                <a:latin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个空闲</a:t>
            </a:r>
            <a:r>
              <a:rPr lang="en-US" altLang="zh-CN" sz="2400" b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节点</a:t>
            </a:r>
            <a:r>
              <a:rPr lang="en-US" altLang="zh-CN" sz="2400" b="1" err="1">
                <a:latin typeface="Times New Roman" panose="02020603050405020304" pitchFamily="18" charset="0"/>
              </a:rPr>
              <a:t>(i_nlink</a:t>
            </a:r>
            <a:r>
              <a:rPr lang="en-US" altLang="zh-CN" sz="2400" b="1">
                <a:latin typeface="Times New Roman" panose="02020603050405020304" pitchFamily="18" charset="0"/>
              </a:rPr>
              <a:t>=0)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将其编号填入</a:t>
            </a:r>
            <a:r>
              <a:rPr lang="en-US" altLang="zh-CN" sz="2400" b="1" err="1">
                <a:latin typeface="Times New Roman" panose="02020603050405020304" pitchFamily="18" charset="0"/>
              </a:rPr>
              <a:t>s_inode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表中，修改</a:t>
            </a:r>
            <a:r>
              <a:rPr lang="en-US" altLang="zh-CN" sz="2400" b="1" err="1">
                <a:latin typeface="Times New Roman" panose="02020603050405020304" pitchFamily="18" charset="0"/>
              </a:rPr>
              <a:t>s_ninode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，然后分配。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释放时：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err="1">
                <a:latin typeface="Times New Roman" panose="02020603050405020304" pitchFamily="18" charset="0"/>
              </a:rPr>
              <a:t>(1) s_ninode&lt;100, s_inode[s_ninode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++]=i_number (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释放的</a:t>
            </a:r>
            <a:r>
              <a:rPr lang="en-US" altLang="zh-CN" sz="2400" b="1">
                <a:latin typeface="Times New Roman" panose="02020603050405020304" pitchFamily="18" charset="0"/>
              </a:rPr>
              <a:t>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(2) s_ninode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=100, 丢弃。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anchor="b"/>
          <a:p>
            <a:r>
              <a:rPr lang="zh-CN" altLang="en-US" sz="4000" b="1" dirty="0"/>
              <a:t>文件系统界面</a:t>
            </a:r>
            <a:r>
              <a:rPr lang="en-US" altLang="zh-CN" sz="4000" b="1" dirty="0"/>
              <a:t>(UNIX</a:t>
            </a:r>
            <a:r>
              <a:rPr lang="zh-CN" altLang="en-US" sz="4000" b="1" dirty="0"/>
              <a:t>系统调用</a:t>
            </a:r>
            <a:r>
              <a:rPr lang="en-US" altLang="zh-CN" sz="4000" b="1"/>
              <a:t>)</a:t>
            </a:r>
            <a:endParaRPr lang="en-US" altLang="zh-CN" b="1"/>
          </a:p>
        </p:txBody>
      </p:sp>
      <p:sp>
        <p:nvSpPr>
          <p:cNvPr id="54275" name="文本占位符 54274"/>
          <p:cNvSpPr>
            <a:spLocks noGrp="1"/>
          </p:cNvSpPr>
          <p:nvPr>
            <p:ph type="body" sz="half" idx="1"/>
          </p:nvPr>
        </p:nvSpPr>
        <p:spPr>
          <a:xfrm>
            <a:off x="838200" y="1773238"/>
            <a:ext cx="3810000" cy="4475162"/>
          </a:xfrm>
        </p:spPr>
        <p:txBody>
          <a:bodyPr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creat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open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close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seek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read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write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link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unlink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pipe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b="1"/>
          </a:p>
        </p:txBody>
      </p:sp>
      <p:sp>
        <p:nvSpPr>
          <p:cNvPr id="54276" name="文本占位符 54275"/>
          <p:cNvSpPr>
            <a:spLocks noGrp="1"/>
          </p:cNvSpPr>
          <p:nvPr>
            <p:ph type="body" sz="half" idx="2"/>
          </p:nvPr>
        </p:nvSpPr>
        <p:spPr>
          <a:xfrm>
            <a:off x="4924425" y="2174875"/>
            <a:ext cx="3598863" cy="3860800"/>
          </a:xfrm>
        </p:spPr>
        <p:txBody>
          <a:bodyPr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mknode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smount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sumount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chmod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chowner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state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fstate</a:t>
            </a:r>
            <a:endParaRPr lang="en-US" altLang="zh-CN" sz="2800" b="1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err="1"/>
              <a:t>chdir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框 57345"/>
          <p:cNvSpPr txBox="1"/>
          <p:nvPr/>
        </p:nvSpPr>
        <p:spPr>
          <a:xfrm>
            <a:off x="533400" y="457200"/>
            <a:ext cx="8229600" cy="5751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fd=creat(pathname,mode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路径名；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mode: </a:t>
            </a:r>
            <a:r>
              <a:rPr lang="zh-CN" altLang="en-US" sz="2400" b="1" dirty="0">
                <a:latin typeface="Times New Roman" panose="02020603050405020304" pitchFamily="18" charset="0"/>
              </a:rPr>
              <a:t>共享说明；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AutoNum type="arabicPeriod"/>
            </a:pPr>
            <a:r>
              <a:rPr lang="zh-CN" altLang="zh-CN" sz="2400" b="1" dirty="0">
                <a:latin typeface="Times New Roman" panose="02020603050405020304" pitchFamily="18" charset="0"/>
              </a:rPr>
              <a:t>分配一个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, 初始化</a:t>
            </a:r>
            <a:r>
              <a:rPr lang="en-US" altLang="zh-CN" sz="2400" b="1" err="1">
                <a:latin typeface="Times New Roman" panose="02020603050405020304" pitchFamily="18" charset="0"/>
              </a:rPr>
              <a:t>(i_size=0, i_mode=mode, i_nlink=1,i_uid=u_uid, i_gid=u_gid</a:t>
            </a:r>
            <a:r>
              <a:rPr lang="en-US" altLang="zh-CN" sz="2400" b="1">
                <a:latin typeface="Times New Roman" panose="02020603050405020304" pitchFamily="18" charset="0"/>
              </a:rPr>
              <a:t> 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填写目录项</a:t>
            </a:r>
            <a:r>
              <a:rPr lang="en-US" altLang="zh-CN" sz="2400" b="1">
                <a:latin typeface="Times New Roman" panose="02020603050405020304" pitchFamily="18" charset="0"/>
              </a:rPr>
              <a:t>(name, i_number)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3. 以写方式打开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填写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表、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 </a:t>
            </a:r>
            <a:r>
              <a:rPr lang="zh-CN" altLang="en-US" sz="2400" b="1" dirty="0">
                <a:latin typeface="Times New Roman" panose="02020603050405020304" pitchFamily="18" charset="0"/>
              </a:rPr>
              <a:t>表和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>
                <a:latin typeface="Times New Roman" panose="02020603050405020304" pitchFamily="18" charset="0"/>
              </a:rPr>
              <a:t>表)；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返回文件描述符。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例子：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creat(“d1/d2/f1”, mode)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假定分配</a:t>
            </a:r>
            <a:r>
              <a:rPr lang="en-US" altLang="zh-CN" sz="2400" b="1">
                <a:latin typeface="Times New Roman" panose="02020603050405020304" pitchFamily="18" charset="0"/>
              </a:rPr>
              <a:t>i_number=15, (f1,15)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d2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(??????????????, -1)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文本框 58369"/>
          <p:cNvSpPr txBox="1"/>
          <p:nvPr/>
        </p:nvSpPr>
        <p:spPr>
          <a:xfrm>
            <a:off x="381000" y="533400"/>
            <a:ext cx="8458200" cy="648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en-US" altLang="zh-CN" sz="2400" b="1">
                <a:latin typeface="Times New Roman" panose="02020603050405020304" pitchFamily="18" charset="0"/>
              </a:rPr>
              <a:t>=open(pathname,mode)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路径名；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mode: 打开方式；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zh-CN" altLang="zh-CN" sz="2400" b="1" dirty="0">
                <a:latin typeface="Times New Roman" panose="02020603050405020304" pitchFamily="18" charset="0"/>
              </a:rPr>
              <a:t>: 文件描述符</a:t>
            </a:r>
            <a:r>
              <a:rPr lang="en-US" altLang="zh-CN" sz="2400" b="1" err="1">
                <a:latin typeface="Times New Roman" panose="02020603050405020304" pitchFamily="18" charset="0"/>
              </a:rPr>
              <a:t>(u_ofile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表的入口)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移入内存</a:t>
            </a:r>
            <a:r>
              <a:rPr lang="en-US" altLang="zh-CN" sz="2400" b="1" dirty="0">
                <a:latin typeface="Times New Roman" panose="02020603050405020304" pitchFamily="18" charset="0"/>
              </a:rPr>
              <a:t>i_count=1,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如已在内存</a:t>
            </a:r>
            <a:r>
              <a:rPr lang="en-US" altLang="zh-CN" sz="2400" b="1">
                <a:latin typeface="Times New Roman" panose="02020603050405020304" pitchFamily="18" charset="0"/>
              </a:rPr>
              <a:t>i_count++);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权限检查</a:t>
            </a:r>
            <a:r>
              <a:rPr lang="en-US" altLang="zh-CN" sz="2400" b="1" dirty="0">
                <a:latin typeface="Times New Roman" panose="02020603050405020304" pitchFamily="18" charset="0"/>
              </a:rPr>
              <a:t>(mode</a:t>
            </a:r>
            <a:r>
              <a:rPr lang="zh-CN" altLang="en-US" sz="2400" b="1" dirty="0">
                <a:latin typeface="Times New Roman" panose="02020603050405020304" pitchFamily="18" charset="0"/>
              </a:rPr>
              <a:t>打开方式</a:t>
            </a:r>
            <a:r>
              <a:rPr lang="en-US" altLang="zh-CN" sz="2400" b="1" dirty="0">
                <a:latin typeface="Times New Roman" panose="02020603050405020304" pitchFamily="18" charset="0"/>
              </a:rPr>
              <a:t>, i_mode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共享说明</a:t>
            </a:r>
            <a:r>
              <a:rPr lang="en-US" altLang="zh-CN" sz="2400" b="1" err="1">
                <a:latin typeface="Times New Roman" panose="02020603050405020304" pitchFamily="18" charset="0"/>
              </a:rPr>
              <a:t>, i_uid, i_gid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主（组）</a:t>
            </a:r>
            <a:r>
              <a:rPr lang="en-US" altLang="zh-CN" sz="2400" b="1" err="1">
                <a:latin typeface="Times New Roman" panose="02020603050405020304" pitchFamily="18" charset="0"/>
              </a:rPr>
              <a:t>, u_uid, u_gid</a:t>
            </a:r>
            <a:r>
              <a:rPr lang="zh-CN" altLang="en-US" sz="2400" b="1" dirty="0">
                <a:latin typeface="Times New Roman" panose="02020603050405020304" pitchFamily="18" charset="0"/>
              </a:rPr>
              <a:t>用户身份</a:t>
            </a:r>
            <a:r>
              <a:rPr lang="en-US" altLang="zh-CN" sz="2400" b="1">
                <a:latin typeface="Times New Roman" panose="02020603050405020304" pitchFamily="18" charset="0"/>
              </a:rPr>
              <a:t>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表中分配一个表项，指向该内存</a:t>
            </a:r>
            <a:r>
              <a:rPr lang="en-US" altLang="zh-CN" sz="2400" b="1" dirty="0">
                <a:latin typeface="Times New Roman" panose="02020603050405020304" pitchFamily="18" charset="0"/>
              </a:rPr>
              <a:t>i_node; 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</a:rPr>
              <a:t>f_count=1;  f_offset=0; f_flag=mode;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</a:t>
            </a:r>
            <a:r>
              <a:rPr lang="zh-CN" altLang="en-US" sz="2400" b="1" err="1">
                <a:latin typeface="Times New Roman" panose="02020603050405020304" pitchFamily="18" charset="0"/>
              </a:rPr>
              <a:t>在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中取一空闲表目，指向file表中对应表目;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返回文件描述符</a:t>
            </a: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zh-CN" altLang="zh-CN" sz="2400" b="1">
                <a:latin typeface="Times New Roman" panose="02020603050405020304" pitchFamily="18" charset="0"/>
              </a:rPr>
              <a:t>(在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表中的入口</a:t>
            </a:r>
            <a:r>
              <a:rPr lang="en-US" altLang="en-US" sz="2400" b="1">
                <a:latin typeface="Times New Roman" panose="02020603050405020304" pitchFamily="18" charset="0"/>
              </a:rPr>
              <a:t>)。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文本框 59393"/>
          <p:cNvSpPr txBox="1"/>
          <p:nvPr/>
        </p:nvSpPr>
        <p:spPr>
          <a:xfrm>
            <a:off x="381000" y="2133600"/>
            <a:ext cx="83058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close(fd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文件描述符；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1.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zh-CN" altLang="en-US" sz="2400" b="1" err="1">
                <a:latin typeface="Times New Roman" panose="02020603050405020304" pitchFamily="18" charset="0"/>
              </a:rPr>
              <a:t>查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找到对应入口；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2.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zh-CN" altLang="zh-CN" sz="2400" b="1" dirty="0">
                <a:latin typeface="Times New Roman" panose="02020603050405020304" pitchFamily="18" charset="0"/>
              </a:rPr>
              <a:t>]找到file表对应入口；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. f_count--,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如为</a:t>
            </a:r>
            <a:r>
              <a:rPr lang="en-US" altLang="zh-CN" sz="2400" b="1" err="1">
                <a:latin typeface="Times New Roman" panose="02020603050405020304" pitchFamily="18" charset="0"/>
              </a:rPr>
              <a:t>0,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f_inode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找到对应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4. i_count--,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i_flag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标志有修改，写回外存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区；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5. 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zh-CN" altLang="zh-CN" sz="2400" b="1" dirty="0">
                <a:latin typeface="Times New Roman" panose="02020603050405020304" pitchFamily="18" charset="0"/>
              </a:rPr>
              <a:t>]=-1(空闲标志</a:t>
            </a:r>
            <a:r>
              <a:rPr lang="zh-CN" altLang="zh-CN" sz="2400" b="1">
                <a:latin typeface="Times New Roman" panose="02020603050405020304" pitchFamily="18" charset="0"/>
              </a:rPr>
              <a:t>)。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框 60417"/>
          <p:cNvSpPr txBox="1"/>
          <p:nvPr/>
        </p:nvSpPr>
        <p:spPr>
          <a:xfrm>
            <a:off x="533400" y="1981200"/>
            <a:ext cx="79248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seek(fd</a:t>
            </a:r>
            <a:r>
              <a:rPr lang="en-US" altLang="zh-CN" sz="2400" b="1">
                <a:latin typeface="Times New Roman" panose="02020603050405020304" pitchFamily="18" charset="0"/>
              </a:rPr>
              <a:t>, whence, offset)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文件描述符；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whence: 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相对位置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(0,1,2,3,4,5)=(</a:t>
            </a:r>
            <a:r>
              <a:rPr lang="zh-CN" altLang="en-US" sz="2400" b="1" dirty="0">
                <a:latin typeface="Times New Roman" panose="02020603050405020304" pitchFamily="18" charset="0"/>
              </a:rPr>
              <a:t>头，当前位置，尾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offset: 移动量；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1.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表入口；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2.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f_inode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找到内存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检查参数合法性</a:t>
            </a:r>
            <a:r>
              <a:rPr lang="en-US" altLang="zh-CN" sz="2400" b="1">
                <a:latin typeface="Times New Roman" panose="02020603050405020304" pitchFamily="18" charset="0"/>
              </a:rPr>
              <a:t>(i_size0, i_size1, f_offset, offset, whence);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</a:rPr>
              <a:t>按参数要求调整</a:t>
            </a:r>
            <a:r>
              <a:rPr lang="en-US" altLang="zh-CN" sz="2400" b="1" dirty="0">
                <a:latin typeface="Times New Roman" panose="02020603050405020304" pitchFamily="18" charset="0"/>
              </a:rPr>
              <a:t>f_offset</a:t>
            </a:r>
            <a:r>
              <a:rPr lang="zh-CN" altLang="en-US" sz="2400" b="1" dirty="0">
                <a:latin typeface="Times New Roman" panose="02020603050405020304" pitchFamily="18" charset="0"/>
              </a:rPr>
              <a:t>指针。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762000" y="533400"/>
            <a:ext cx="77724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顺序结构：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一个文件占有若干连续的磁盘块。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优点：速度快，节省空间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缺点：长度变化困难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4350" name="组合 14349"/>
          <p:cNvGrpSpPr/>
          <p:nvPr/>
        </p:nvGrpSpPr>
        <p:grpSpPr>
          <a:xfrm>
            <a:off x="2057400" y="1905000"/>
            <a:ext cx="5257800" cy="4648200"/>
            <a:chOff x="1296" y="1200"/>
            <a:chExt cx="3312" cy="2928"/>
          </a:xfrm>
        </p:grpSpPr>
        <p:sp>
          <p:nvSpPr>
            <p:cNvPr id="14339" name="矩形 14338"/>
            <p:cNvSpPr/>
            <p:nvPr/>
          </p:nvSpPr>
          <p:spPr>
            <a:xfrm>
              <a:off x="3696" y="1632"/>
              <a:ext cx="793" cy="24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lnSpc>
                  <a:spcPct val="19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25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18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19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20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21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22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/>
              <a:endParaRPr lang="en-US" altLang="zh-CN" sz="2400" b="1">
                <a:latin typeface="Comic Sans MS" panose="030F0702030302020204" pitchFamily="66" charset="0"/>
              </a:endParaRPr>
            </a:p>
          </p:txBody>
        </p:sp>
        <p:sp>
          <p:nvSpPr>
            <p:cNvPr id="14340" name="直接连接符 14339"/>
            <p:cNvSpPr/>
            <p:nvPr/>
          </p:nvSpPr>
          <p:spPr>
            <a:xfrm>
              <a:off x="3696" y="206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1" name="直接连接符 14340"/>
            <p:cNvSpPr/>
            <p:nvPr/>
          </p:nvSpPr>
          <p:spPr>
            <a:xfrm>
              <a:off x="3696" y="2400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2" name="直接连接符 14341"/>
            <p:cNvSpPr/>
            <p:nvPr/>
          </p:nvSpPr>
          <p:spPr>
            <a:xfrm>
              <a:off x="3696" y="2736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3" name="直接连接符 14342"/>
            <p:cNvSpPr/>
            <p:nvPr/>
          </p:nvSpPr>
          <p:spPr>
            <a:xfrm>
              <a:off x="3696" y="3072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4" name="直接连接符 14343"/>
            <p:cNvSpPr/>
            <p:nvPr/>
          </p:nvSpPr>
          <p:spPr>
            <a:xfrm>
              <a:off x="3696" y="3408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5" name="直接连接符 14344"/>
            <p:cNvSpPr/>
            <p:nvPr/>
          </p:nvSpPr>
          <p:spPr>
            <a:xfrm>
              <a:off x="3696" y="374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6" name="文本框 14345"/>
            <p:cNvSpPr txBox="1"/>
            <p:nvPr/>
          </p:nvSpPr>
          <p:spPr>
            <a:xfrm>
              <a:off x="3648" y="1200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磁盘空间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7" name="矩形 14346"/>
            <p:cNvSpPr/>
            <p:nvPr/>
          </p:nvSpPr>
          <p:spPr>
            <a:xfrm>
              <a:off x="1296" y="2208"/>
              <a:ext cx="907" cy="12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首块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=18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块数</a:t>
              </a:r>
              <a:r>
                <a:rPr lang="en-US" altLang="zh-CN" sz="2400" b="1">
                  <a:latin typeface="Times New Roman" panose="02020603050405020304" pitchFamily="18" charset="0"/>
                </a:rPr>
                <a:t>=5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8" name="文本框 14347"/>
            <p:cNvSpPr txBox="1"/>
            <p:nvPr/>
          </p:nvSpPr>
          <p:spPr>
            <a:xfrm>
              <a:off x="1344" y="3600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FCB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9" name="任意多边形 14348"/>
            <p:cNvSpPr/>
            <p:nvPr/>
          </p:nvSpPr>
          <p:spPr>
            <a:xfrm>
              <a:off x="2112" y="2112"/>
              <a:ext cx="1584" cy="624"/>
            </a:xfrm>
            <a:custGeom>
              <a:avLst/>
              <a:gdLst/>
              <a:ahLst/>
              <a:cxnLst/>
              <a:pathLst>
                <a:path w="1584" h="624">
                  <a:moveTo>
                    <a:pt x="0" y="624"/>
                  </a:moveTo>
                  <a:lnTo>
                    <a:pt x="768" y="624"/>
                  </a:lnTo>
                  <a:lnTo>
                    <a:pt x="768" y="0"/>
                  </a:lnTo>
                  <a:lnTo>
                    <a:pt x="158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文本框 61441"/>
          <p:cNvSpPr txBox="1"/>
          <p:nvPr/>
        </p:nvSpPr>
        <p:spPr>
          <a:xfrm>
            <a:off x="304800" y="390525"/>
            <a:ext cx="8763000" cy="648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nrd=read(fd,buf,count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zh-CN" altLang="zh-CN" sz="2400" b="1" dirty="0">
                <a:latin typeface="Times New Roman" panose="02020603050405020304" pitchFamily="18" charset="0"/>
              </a:rPr>
              <a:t>: 文件描述符；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buf</a:t>
            </a:r>
            <a:r>
              <a:rPr lang="zh-CN" altLang="zh-CN" sz="2400" b="1" dirty="0">
                <a:latin typeface="Times New Roman" panose="02020603050405020304" pitchFamily="18" charset="0"/>
              </a:rPr>
              <a:t>: 进程空间接收区地址；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count: 读字节数；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1.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，找到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表对应入口；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检查访问权限</a:t>
            </a:r>
            <a:r>
              <a:rPr lang="en-US" altLang="zh-CN" sz="2400" b="1">
                <a:latin typeface="Times New Roman" panose="02020603050405020304" pitchFamily="18" charset="0"/>
              </a:rPr>
              <a:t>(f_flag, READ);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3. 由</a:t>
            </a:r>
            <a:r>
              <a:rPr lang="en-US" altLang="zh-CN" sz="2400" b="1" err="1">
                <a:latin typeface="Times New Roman" panose="02020603050405020304" pitchFamily="18" charset="0"/>
              </a:rPr>
              <a:t>f_inode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找到内存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入口；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f_offset, count</a:t>
            </a:r>
            <a:r>
              <a:rPr lang="zh-CN" altLang="en-US" sz="2400" b="1" err="1">
                <a:latin typeface="Times New Roman" panose="02020603050405020304" pitchFamily="18" charset="0"/>
              </a:rPr>
              <a:t>和</a:t>
            </a:r>
            <a:r>
              <a:rPr lang="en-US" altLang="zh-CN" sz="2400" b="1" err="1">
                <a:latin typeface="Times New Roman" panose="02020603050405020304" pitchFamily="18" charset="0"/>
              </a:rPr>
              <a:t>i_addr</a:t>
            </a:r>
            <a:r>
              <a:rPr lang="zh-CN" altLang="en-US" sz="2400" b="1" dirty="0">
                <a:latin typeface="Times New Roman" panose="02020603050405020304" pitchFamily="18" charset="0"/>
              </a:rPr>
              <a:t>计算访问磁盘块号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可能多个块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     (bmap</a:t>
            </a:r>
            <a:r>
              <a:rPr lang="zh-CN" altLang="zh-CN" sz="2400" b="1" dirty="0">
                <a:latin typeface="Times New Roman" panose="02020603050405020304" pitchFamily="18" charset="0"/>
              </a:rPr>
              <a:t>函数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5. </a:t>
            </a:r>
            <a:r>
              <a:rPr lang="zh-CN" altLang="en-US" sz="2400" b="1" dirty="0">
                <a:latin typeface="Times New Roman" panose="02020603050405020304" pitchFamily="18" charset="0"/>
              </a:rPr>
              <a:t>启动</a:t>
            </a:r>
            <a:r>
              <a:rPr lang="zh-CN" altLang="zh-CN" sz="2400" b="1" dirty="0">
                <a:latin typeface="Times New Roman" panose="02020603050405020304" pitchFamily="18" charset="0"/>
              </a:rPr>
              <a:t>IO设备读取盘块到系统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缓冲区中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如</a:t>
            </a:r>
            <a:r>
              <a:rPr lang="en-US" altLang="zh-CN" sz="2400" b="1" dirty="0">
                <a:latin typeface="Times New Roman" panose="02020603050405020304" pitchFamily="18" charset="0"/>
              </a:rPr>
              <a:t>buffer</a:t>
            </a:r>
            <a:r>
              <a:rPr lang="zh-CN" altLang="en-US" sz="2400" b="1" dirty="0">
                <a:latin typeface="Times New Roman" panose="02020603050405020304" pitchFamily="18" charset="0"/>
              </a:rPr>
              <a:t>无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切换进程</a:t>
            </a:r>
            <a:r>
              <a:rPr lang="en-US" altLang="zh-CN" sz="2400" b="1">
                <a:latin typeface="Times New Roman" panose="02020603050405020304" pitchFamily="18" charset="0"/>
              </a:rPr>
              <a:t>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6. 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缓冲区信息复制到进程空间</a:t>
            </a:r>
            <a:r>
              <a:rPr lang="en-US" altLang="zh-CN" sz="2400" b="1" err="1">
                <a:latin typeface="Times New Roman" panose="02020603050405020304" pitchFamily="18" charset="0"/>
              </a:rPr>
              <a:t>(iomove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7.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返回实际传输字节数</a:t>
            </a:r>
            <a:r>
              <a:rPr lang="en-US" altLang="zh-CN" sz="2400" b="1" err="1">
                <a:latin typeface="Times New Roman" panose="02020603050405020304" pitchFamily="18" charset="0"/>
              </a:rPr>
              <a:t>nrd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文本框 62465"/>
          <p:cNvSpPr txBox="1"/>
          <p:nvPr/>
        </p:nvSpPr>
        <p:spPr>
          <a:xfrm>
            <a:off x="381000" y="254000"/>
            <a:ext cx="8763000" cy="648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nwt=write(fd,buf,count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fd</a:t>
            </a:r>
            <a:r>
              <a:rPr lang="zh-CN" altLang="zh-CN" sz="2400" b="1" dirty="0">
                <a:latin typeface="Times New Roman" panose="02020603050405020304" pitchFamily="18" charset="0"/>
              </a:rPr>
              <a:t>: 文件描述符；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buf</a:t>
            </a:r>
            <a:r>
              <a:rPr lang="zh-CN" altLang="zh-CN" sz="2400" b="1" dirty="0">
                <a:latin typeface="Times New Roman" panose="02020603050405020304" pitchFamily="18" charset="0"/>
              </a:rPr>
              <a:t>:进程空间发送地址；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count: 写字节数；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1.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，找到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表对应入口；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检查访问权限</a:t>
            </a:r>
            <a:r>
              <a:rPr lang="en-US" altLang="zh-CN" sz="2400" b="1">
                <a:latin typeface="Times New Roman" panose="02020603050405020304" pitchFamily="18" charset="0"/>
              </a:rPr>
              <a:t>(f_flag, WRITE);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3. 由</a:t>
            </a:r>
            <a:r>
              <a:rPr lang="en-US" altLang="zh-CN" sz="2400" b="1" err="1">
                <a:latin typeface="Times New Roman" panose="02020603050405020304" pitchFamily="18" charset="0"/>
              </a:rPr>
              <a:t>f_inode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找到内存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入口；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</a:t>
            </a:r>
            <a:r>
              <a:rPr lang="zh-CN" altLang="en-US" sz="2400" b="1" err="1">
                <a:latin typeface="Times New Roman" panose="02020603050405020304" pitchFamily="18" charset="0"/>
              </a:rPr>
              <a:t>由</a:t>
            </a:r>
            <a:r>
              <a:rPr lang="en-US" altLang="zh-CN" sz="2400" b="1" err="1">
                <a:latin typeface="Times New Roman" panose="02020603050405020304" pitchFamily="18" charset="0"/>
              </a:rPr>
              <a:t>f_offset, count</a:t>
            </a:r>
            <a:r>
              <a:rPr lang="zh-CN" altLang="en-US" sz="2400" b="1" err="1">
                <a:latin typeface="Times New Roman" panose="02020603050405020304" pitchFamily="18" charset="0"/>
              </a:rPr>
              <a:t>和</a:t>
            </a:r>
            <a:r>
              <a:rPr lang="en-US" altLang="zh-CN" sz="2400" b="1" err="1">
                <a:latin typeface="Times New Roman" panose="02020603050405020304" pitchFamily="18" charset="0"/>
              </a:rPr>
              <a:t>i_addr</a:t>
            </a:r>
            <a:r>
              <a:rPr lang="zh-CN" altLang="en-US" sz="2400" b="1" dirty="0">
                <a:latin typeface="Times New Roman" panose="02020603050405020304" pitchFamily="18" charset="0"/>
              </a:rPr>
              <a:t>计算磁盘地址块号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可能分盘块）；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5. </a:t>
            </a:r>
            <a:r>
              <a:rPr lang="zh-CN" altLang="en-US" sz="2400" b="1" dirty="0">
                <a:latin typeface="Times New Roman" panose="02020603050405020304" pitchFamily="18" charset="0"/>
              </a:rPr>
              <a:t>申请系统缓冲区，将</a:t>
            </a:r>
            <a:r>
              <a:rPr lang="en-US" altLang="zh-CN" sz="2400" b="1" err="1">
                <a:latin typeface="Times New Roman" panose="02020603050405020304" pitchFamily="18" charset="0"/>
              </a:rPr>
              <a:t>buf</a:t>
            </a:r>
            <a:r>
              <a:rPr lang="zh-CN" altLang="en-US" sz="2400" b="1" dirty="0">
                <a:latin typeface="Times New Roman" panose="02020603050405020304" pitchFamily="18" charset="0"/>
              </a:rPr>
              <a:t>起始</a:t>
            </a:r>
            <a:r>
              <a:rPr lang="en-US" altLang="zh-CN" sz="2400" b="1" dirty="0">
                <a:latin typeface="Times New Roman" panose="02020603050405020304" pitchFamily="18" charset="0"/>
              </a:rPr>
              <a:t>count</a:t>
            </a:r>
            <a:r>
              <a:rPr lang="zh-CN" altLang="en-US" sz="2400" b="1" dirty="0">
                <a:latin typeface="Times New Roman" panose="02020603050405020304" pitchFamily="18" charset="0"/>
              </a:rPr>
              <a:t>数据送到缓冲区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可多次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6. 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缓冲区链到设备</a:t>
            </a:r>
            <a:r>
              <a:rPr lang="en-US" altLang="zh-CN" sz="2400" b="1" dirty="0">
                <a:latin typeface="Times New Roman" panose="02020603050405020304" pitchFamily="18" charset="0"/>
              </a:rPr>
              <a:t>IO</a:t>
            </a:r>
            <a:r>
              <a:rPr lang="zh-CN" altLang="en-US" sz="2400" b="1" dirty="0">
                <a:latin typeface="Times New Roman" panose="02020603050405020304" pitchFamily="18" charset="0"/>
              </a:rPr>
              <a:t>链上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如设备空闲启动设备；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7. </a:t>
            </a:r>
            <a:r>
              <a:rPr lang="zh-CN" altLang="en-US" sz="2400" b="1" dirty="0">
                <a:latin typeface="Times New Roman" panose="02020603050405020304" pitchFamily="18" charset="0"/>
              </a:rPr>
              <a:t>修改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中文件长度</a:t>
            </a:r>
            <a:r>
              <a:rPr lang="en-US" altLang="zh-CN" sz="2400" b="1">
                <a:latin typeface="Times New Roman" panose="02020603050405020304" pitchFamily="18" charset="0"/>
              </a:rPr>
              <a:t>i_size;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8.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返回实际传输字节数</a:t>
            </a:r>
            <a:r>
              <a:rPr lang="en-US" altLang="zh-CN" sz="2400" b="1" err="1">
                <a:latin typeface="Times New Roman" panose="02020603050405020304" pitchFamily="18" charset="0"/>
              </a:rPr>
              <a:t>nwt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文本框 63489"/>
          <p:cNvSpPr txBox="1"/>
          <p:nvPr/>
        </p:nvSpPr>
        <p:spPr>
          <a:xfrm>
            <a:off x="457200" y="457200"/>
            <a:ext cx="8382000" cy="5678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3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pipe(fd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int</a:t>
            </a:r>
            <a:r>
              <a:rPr lang="en-US" altLang="zh-CN" sz="2400" b="1">
                <a:latin typeface="Times New Roman" panose="02020603050405020304" pitchFamily="18" charset="0"/>
              </a:rPr>
              <a:t> fd[2];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1. 分配一个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 err="1">
                <a:latin typeface="Times New Roman" panose="02020603050405020304" pitchFamily="18" charset="0"/>
              </a:rPr>
              <a:t>，</a:t>
            </a:r>
            <a:r>
              <a:rPr lang="en-US" altLang="zh-CN" sz="2400" b="1" err="1">
                <a:latin typeface="Times New Roman" panose="02020603050405020304" pitchFamily="18" charset="0"/>
              </a:rPr>
              <a:t>(i_count</a:t>
            </a:r>
            <a:r>
              <a:rPr lang="en-US" altLang="zh-CN" sz="2400" b="1">
                <a:latin typeface="Times New Roman" panose="02020603050405020304" pitchFamily="18" charset="0"/>
              </a:rPr>
              <a:t>=2);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</a:t>
            </a:r>
            <a:r>
              <a:rPr lang="zh-CN" altLang="zh-CN" sz="2400" b="1" dirty="0">
                <a:latin typeface="Times New Roman" panose="02020603050405020304" pitchFamily="18" charset="0"/>
              </a:rPr>
              <a:t>2个file表目</a:t>
            </a:r>
            <a:r>
              <a:rPr lang="en-US" altLang="zh-CN" sz="2400" b="1" err="1">
                <a:latin typeface="Times New Roman" panose="02020603050405020304" pitchFamily="18" charset="0"/>
              </a:rPr>
              <a:t>(f_flag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分别为</a:t>
            </a:r>
            <a:r>
              <a:rPr lang="en-US" altLang="zh-CN" sz="2400" b="1" err="1">
                <a:latin typeface="Times New Roman" panose="02020603050405020304" pitchFamily="18" charset="0"/>
              </a:rPr>
              <a:t>PipeR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err="1">
                <a:latin typeface="Times New Roman" panose="02020603050405020304" pitchFamily="18" charset="0"/>
              </a:rPr>
              <a:t>PipeW</a:t>
            </a:r>
            <a:r>
              <a:rPr lang="zh-CN" altLang="zh-CN" sz="2400" b="1" dirty="0">
                <a:latin typeface="Times New Roman" panose="02020603050405020304" pitchFamily="18" charset="0"/>
              </a:rPr>
              <a:t>，读/写指针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     offset为</a:t>
            </a:r>
            <a:r>
              <a:rPr lang="zh-CN" altLang="zh-CN" sz="2400" b="1" dirty="0">
                <a:latin typeface="Times New Roman" panose="02020603050405020304" pitchFamily="18" charset="0"/>
              </a:rPr>
              <a:t>0）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3. 分配</a:t>
            </a:r>
            <a:r>
              <a:rPr lang="en-US" altLang="zh-CN" sz="2400" b="1" err="1">
                <a:latin typeface="Times New Roman" panose="02020603050405020304" pitchFamily="18" charset="0"/>
              </a:rPr>
              <a:t>2</a:t>
            </a:r>
            <a:r>
              <a:rPr lang="zh-CN" altLang="en-US" sz="2400" b="1" err="1">
                <a:latin typeface="Times New Roman" panose="02020603050405020304" pitchFamily="18" charset="0"/>
              </a:rPr>
              <a:t>个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表目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分别指向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个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表目；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个文件描述符</a:t>
            </a:r>
            <a:r>
              <a:rPr lang="zh-CN" altLang="zh-CN" sz="2400" b="1" dirty="0">
                <a:latin typeface="Times New Roman" panose="02020603050405020304" pitchFamily="18" charset="0"/>
              </a:rPr>
              <a:t>fd[0],fd[1], 分别为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</a:t>
            </a:r>
            <a:r>
              <a:rPr lang="zh-CN" altLang="zh-CN" sz="2400" b="1" dirty="0">
                <a:latin typeface="Times New Roman" panose="02020603050405020304" pitchFamily="18" charset="0"/>
              </a:rPr>
              <a:t>中的2个入口。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pipe文件的使用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读(read)：读指针追上写指针，读者等待；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写(write)：写指针追上读指针，写者等待；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关闭：无读者，信号通知写者；无写者，唤醒等待读者；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文本框 69633"/>
          <p:cNvSpPr txBox="1"/>
          <p:nvPr/>
        </p:nvSpPr>
        <p:spPr>
          <a:xfrm>
            <a:off x="533400" y="457200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69635" name="文本框 69634"/>
          <p:cNvSpPr txBox="1"/>
          <p:nvPr/>
        </p:nvSpPr>
        <p:spPr>
          <a:xfrm>
            <a:off x="533400" y="381000"/>
            <a:ext cx="8153400" cy="6262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link(oldpathname, newpathname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oldpathname</a:t>
            </a:r>
            <a:r>
              <a:rPr lang="zh-CN" altLang="zh-CN" sz="2400" b="1" dirty="0">
                <a:latin typeface="Times New Roman" panose="02020603050405020304" pitchFamily="18" charset="0"/>
              </a:rPr>
              <a:t>: 已存在文件名；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newpathname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待连接文件名；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400" b="1" err="1">
                <a:latin typeface="Times New Roman" panose="02020603050405020304" pitchFamily="18" charset="0"/>
              </a:rPr>
              <a:t>oldpathname(inode</a:t>
            </a:r>
            <a:r>
              <a:rPr lang="en-US" altLang="zh-CN" sz="2400" b="1">
                <a:latin typeface="Times New Roman" panose="02020603050405020304" pitchFamily="18" charset="0"/>
              </a:rPr>
              <a:t>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400" b="1" err="1">
                <a:latin typeface="Times New Roman" panose="02020603050405020304" pitchFamily="18" charset="0"/>
              </a:rPr>
              <a:t>newpathname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的末级目录；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检查操作合法性；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Inode</a:t>
            </a:r>
            <a:r>
              <a:rPr lang="zh-CN" altLang="en-US" sz="2400" b="1" err="1">
                <a:latin typeface="Times New Roman" panose="02020603050405020304" pitchFamily="18" charset="0"/>
              </a:rPr>
              <a:t>的</a:t>
            </a:r>
            <a:r>
              <a:rPr lang="en-US" altLang="zh-CN" sz="2400" b="1" err="1">
                <a:latin typeface="Times New Roman" panose="02020603050405020304" pitchFamily="18" charset="0"/>
              </a:rPr>
              <a:t>i_nlink</a:t>
            </a:r>
            <a:r>
              <a:rPr lang="en-US" altLang="zh-CN" sz="2400" b="1">
                <a:latin typeface="Times New Roman" panose="02020603050405020304" pitchFamily="18" charset="0"/>
              </a:rPr>
              <a:t>++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5. (name, i_number)</a:t>
            </a:r>
            <a:r>
              <a:rPr lang="en-US" altLang="zh-CN" sz="2400" b="1" err="1">
                <a:latin typeface="Times New Roman" panose="02020603050405020304" pitchFamily="18" charset="0"/>
                <a:sym typeface="Symbol" panose="05050102010706020507" pitchFamily="18" charset="2"/>
              </a:rPr>
              <a:t>newpathname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的末级目录。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例子：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link(“d1/d2/f1”,“d1/d3/f2”)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d1,d2,f1:  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存在；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d1,d3: 存在，</a:t>
            </a:r>
            <a:r>
              <a:rPr lang="en-US" altLang="zh-CN" sz="2400" b="1" dirty="0">
                <a:latin typeface="Times New Roman" panose="02020603050405020304" pitchFamily="18" charset="0"/>
              </a:rPr>
              <a:t>f2: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不存在，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文本框 70657"/>
          <p:cNvSpPr txBox="1"/>
          <p:nvPr/>
        </p:nvSpPr>
        <p:spPr>
          <a:xfrm>
            <a:off x="533400" y="533400"/>
            <a:ext cx="8153400" cy="538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unlink(pathname)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文件路径名；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400" b="1" err="1">
                <a:latin typeface="Times New Roman" panose="02020603050405020304" pitchFamily="18" charset="0"/>
              </a:rPr>
              <a:t>pathname(inode</a:t>
            </a:r>
            <a:r>
              <a:rPr lang="en-US" altLang="zh-CN" sz="2400" b="1">
                <a:latin typeface="Times New Roman" panose="02020603050405020304" pitchFamily="18" charset="0"/>
              </a:rPr>
              <a:t>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2. i_nlink</a:t>
            </a:r>
            <a:r>
              <a:rPr lang="zh-CN" altLang="zh-CN" sz="2400" b="1" dirty="0">
                <a:latin typeface="Times New Roman" panose="02020603050405020304" pitchFamily="18" charset="0"/>
              </a:rPr>
              <a:t>--; 如结果为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0, 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释放所有磁盘块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删除文件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清除末级文件名在末级目录中的登记。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例子：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unlink(“d1/d2/f1”)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假定：</a:t>
            </a:r>
            <a:r>
              <a:rPr lang="zh-CN" altLang="zh-CN" sz="2400" b="1" dirty="0">
                <a:latin typeface="Times New Roman" panose="02020603050405020304" pitchFamily="18" charset="0"/>
              </a:rPr>
              <a:t>f1文件号</a:t>
            </a:r>
            <a:r>
              <a:rPr lang="en-US" altLang="zh-CN" sz="2400" b="1">
                <a:latin typeface="Times New Roman" panose="02020603050405020304" pitchFamily="18" charset="0"/>
              </a:rPr>
              <a:t>i_number=15;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操作后：</a:t>
            </a:r>
            <a:r>
              <a:rPr lang="en-US" altLang="zh-CN" sz="2400" b="1" err="1">
                <a:latin typeface="Times New Roman" panose="02020603050405020304" pitchFamily="18" charset="0"/>
              </a:rPr>
              <a:t>f1</a:t>
            </a:r>
            <a:r>
              <a:rPr lang="zh-CN" altLang="en-US" sz="2400" b="1" err="1">
                <a:latin typeface="Times New Roman" panose="02020603050405020304" pitchFamily="18" charset="0"/>
              </a:rPr>
              <a:t>的</a:t>
            </a:r>
            <a:r>
              <a:rPr lang="en-US" altLang="zh-CN" sz="2400" b="1" err="1">
                <a:latin typeface="Times New Roman" panose="02020603050405020304" pitchFamily="18" charset="0"/>
              </a:rPr>
              <a:t>i_nlink</a:t>
            </a:r>
            <a:r>
              <a:rPr lang="en-US" altLang="zh-CN" sz="2400" b="1">
                <a:latin typeface="Times New Roman" panose="02020603050405020304" pitchFamily="18" charset="0"/>
              </a:rPr>
              <a:t>--, </a:t>
            </a:r>
            <a:r>
              <a:rPr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d2中原(f1, 15)改为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(f1, -1)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4" name="文本框 168963"/>
          <p:cNvSpPr txBox="1"/>
          <p:nvPr/>
        </p:nvSpPr>
        <p:spPr>
          <a:xfrm>
            <a:off x="533400" y="2449513"/>
            <a:ext cx="80772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mknode(pathname</a:t>
            </a:r>
            <a:r>
              <a:rPr lang="en-US" altLang="zh-CN" sz="2400" b="1">
                <a:latin typeface="Times New Roman" panose="02020603050405020304" pitchFamily="18" charset="0"/>
              </a:rPr>
              <a:t>, type and permissions, dev)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pathname:  </a:t>
            </a:r>
            <a:r>
              <a:rPr lang="zh-CN" altLang="en-US" sz="2400" b="1" dirty="0">
                <a:latin typeface="Times New Roman" panose="02020603050405020304" pitchFamily="18" charset="0"/>
              </a:rPr>
              <a:t>节点名；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type and permissions: </a:t>
            </a:r>
            <a:r>
              <a:rPr lang="zh-CN" altLang="en-US" sz="2400" b="1" dirty="0">
                <a:latin typeface="Times New Roman" panose="02020603050405020304" pitchFamily="18" charset="0"/>
              </a:rPr>
              <a:t>节点类型和访问权限；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dev: </a:t>
            </a:r>
            <a:r>
              <a:rPr lang="zh-CN" altLang="en-US" sz="2400" b="1" dirty="0">
                <a:latin typeface="Times New Roman" panose="02020603050405020304" pitchFamily="18" charset="0"/>
              </a:rPr>
              <a:t>主次设备号；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如非特权用户，失败；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建立一个</a:t>
            </a:r>
            <a:r>
              <a:rPr lang="en-US" altLang="zh-CN" sz="2400" b="1" dirty="0">
                <a:latin typeface="Times New Roman" panose="02020603050405020304" pitchFamily="18" charset="0"/>
              </a:rPr>
              <a:t>i_node,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</a:t>
            </a:r>
            <a:r>
              <a:rPr lang="en-US" altLang="zh-CN" sz="2400" b="1">
                <a:latin typeface="Times New Roman" panose="02020603050405020304" pitchFamily="18" charset="0"/>
              </a:rPr>
              <a:t>(i_addr[0]=dev);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填写目录项。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文本框 103425"/>
          <p:cNvSpPr txBox="1"/>
          <p:nvPr/>
        </p:nvSpPr>
        <p:spPr>
          <a:xfrm>
            <a:off x="107950" y="1092200"/>
            <a:ext cx="3743325" cy="3921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>
                <a:latin typeface="Times New Roman" panose="02020603050405020304" pitchFamily="18" charset="0"/>
              </a:rPr>
              <a:t>  mount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{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    int</a:t>
            </a:r>
            <a:r>
              <a:rPr lang="en-US" altLang="zh-CN" sz="2000" b="1">
                <a:latin typeface="Times New Roman" panose="02020603050405020304" pitchFamily="18" charset="0"/>
              </a:rPr>
              <a:t> m_dev;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    struct buf *m_bufp</a:t>
            </a:r>
            <a:r>
              <a:rPr lang="en-US" altLang="zh-CN" sz="2000" b="1" dirty="0">
                <a:latin typeface="Times New Roman" panose="02020603050405020304" pitchFamily="18" charset="0"/>
              </a:rPr>
              <a:t>;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超级块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err="1">
                <a:latin typeface="Times New Roman" panose="02020603050405020304" pitchFamily="18" charset="0"/>
              </a:rPr>
              <a:t>    </a:t>
            </a:r>
            <a:r>
              <a:rPr lang="en-US" altLang="zh-CN" sz="2000" b="1" err="1">
                <a:latin typeface="Times New Roman" panose="02020603050405020304" pitchFamily="18" charset="0"/>
              </a:rPr>
              <a:t>struct inode *m_inodep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}mount[NMOUNT];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#define NMOUNT 5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3427" name="椭圆 103426"/>
          <p:cNvSpPr/>
          <p:nvPr/>
        </p:nvSpPr>
        <p:spPr>
          <a:xfrm>
            <a:off x="5580063" y="765175"/>
            <a:ext cx="381000" cy="381000"/>
          </a:xfrm>
          <a:prstGeom prst="ellipse">
            <a:avLst/>
          </a:prstGeom>
          <a:solidFill>
            <a:srgbClr val="6600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28" name="椭圆 103427"/>
          <p:cNvSpPr/>
          <p:nvPr/>
        </p:nvSpPr>
        <p:spPr>
          <a:xfrm>
            <a:off x="4724400" y="1524000"/>
            <a:ext cx="3810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29" name="椭圆 103428"/>
          <p:cNvSpPr/>
          <p:nvPr/>
        </p:nvSpPr>
        <p:spPr>
          <a:xfrm>
            <a:off x="4572000" y="2895600"/>
            <a:ext cx="3810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30" name="椭圆 103429"/>
          <p:cNvSpPr/>
          <p:nvPr/>
        </p:nvSpPr>
        <p:spPr>
          <a:xfrm>
            <a:off x="6324600" y="1524000"/>
            <a:ext cx="3810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31" name="文本框 103430"/>
          <p:cNvSpPr txBox="1"/>
          <p:nvPr/>
        </p:nvSpPr>
        <p:spPr>
          <a:xfrm>
            <a:off x="6781800" y="13557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dev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3433" name="矩形 103432"/>
          <p:cNvSpPr/>
          <p:nvPr/>
        </p:nvSpPr>
        <p:spPr>
          <a:xfrm>
            <a:off x="6172200" y="2362200"/>
            <a:ext cx="304800" cy="457200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34" name="直接连接符 103433"/>
          <p:cNvSpPr/>
          <p:nvPr/>
        </p:nvSpPr>
        <p:spPr>
          <a:xfrm>
            <a:off x="5943600" y="10668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5" name="文本框 103434"/>
          <p:cNvSpPr txBox="1"/>
          <p:nvPr/>
        </p:nvSpPr>
        <p:spPr>
          <a:xfrm>
            <a:off x="5943600" y="6096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root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3436" name="直接连接符 103435"/>
          <p:cNvSpPr/>
          <p:nvPr/>
        </p:nvSpPr>
        <p:spPr>
          <a:xfrm flipH="1">
            <a:off x="6324600" y="1905000"/>
            <a:ext cx="152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7" name="文本框 103436"/>
          <p:cNvSpPr txBox="1"/>
          <p:nvPr/>
        </p:nvSpPr>
        <p:spPr>
          <a:xfrm>
            <a:off x="6400800" y="2743200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rk05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3438" name="云形标注 103437"/>
          <p:cNvSpPr/>
          <p:nvPr/>
        </p:nvSpPr>
        <p:spPr>
          <a:xfrm>
            <a:off x="7010400" y="1905000"/>
            <a:ext cx="1981200" cy="914400"/>
          </a:xfrm>
          <a:prstGeom prst="cloudCallout">
            <a:avLst>
              <a:gd name="adj1" fmla="val -43750"/>
              <a:gd name="adj2" fmla="val 6996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en-US" altLang="zh-CN" err="1">
                <a:latin typeface="Times New Roman" panose="02020603050405020304" pitchFamily="18" charset="0"/>
              </a:rPr>
              <a:t>Makenode</a:t>
            </a:r>
            <a:r>
              <a:rPr lang="zh-CN" altLang="en-US" dirty="0">
                <a:latin typeface="Times New Roman" panose="02020603050405020304" pitchFamily="18" charset="0"/>
              </a:rPr>
              <a:t>创建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439" name="直接连接符 103438"/>
          <p:cNvSpPr/>
          <p:nvPr/>
        </p:nvSpPr>
        <p:spPr>
          <a:xfrm flipH="1">
            <a:off x="5029200" y="1066800"/>
            <a:ext cx="609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40" name="直接连接符 103439"/>
          <p:cNvSpPr/>
          <p:nvPr/>
        </p:nvSpPr>
        <p:spPr>
          <a:xfrm flipH="1">
            <a:off x="4800600" y="1905000"/>
            <a:ext cx="76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41" name="文本框 103440"/>
          <p:cNvSpPr txBox="1"/>
          <p:nvPr/>
        </p:nvSpPr>
        <p:spPr>
          <a:xfrm>
            <a:off x="4114800" y="1584325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err="1">
                <a:latin typeface="Times New Roman" panose="02020603050405020304" pitchFamily="18" charset="0"/>
              </a:rPr>
              <a:t>usr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3442" name="文本框 103441"/>
          <p:cNvSpPr txBox="1"/>
          <p:nvPr/>
        </p:nvSpPr>
        <p:spPr>
          <a:xfrm>
            <a:off x="4038600" y="28956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Li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3443" name="椭圆 103442"/>
          <p:cNvSpPr/>
          <p:nvPr/>
        </p:nvSpPr>
        <p:spPr>
          <a:xfrm>
            <a:off x="5029200" y="3733800"/>
            <a:ext cx="3810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44" name="直接连接符 103443"/>
          <p:cNvSpPr/>
          <p:nvPr/>
        </p:nvSpPr>
        <p:spPr>
          <a:xfrm>
            <a:off x="4876800" y="3276600"/>
            <a:ext cx="228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45" name="文本框 103444"/>
          <p:cNvSpPr txBox="1"/>
          <p:nvPr/>
        </p:nvSpPr>
        <p:spPr>
          <a:xfrm>
            <a:off x="4495800" y="3870325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d01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3446" name="文本框 103445"/>
          <p:cNvSpPr txBox="1"/>
          <p:nvPr/>
        </p:nvSpPr>
        <p:spPr>
          <a:xfrm>
            <a:off x="2667000" y="5319713"/>
            <a:ext cx="58674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安装</a:t>
            </a:r>
            <a:r>
              <a:rPr lang="en-US" altLang="zh-CN" sz="2400" b="1">
                <a:latin typeface="Times New Roman" panose="02020603050405020304" pitchFamily="18" charset="0"/>
              </a:rPr>
              <a:t>: smount(“/dev/rk05”, “/usr/Li/d01”, 0)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卸下</a:t>
            </a:r>
            <a:r>
              <a:rPr lang="en-US" altLang="zh-CN" sz="2400" b="1">
                <a:latin typeface="Times New Roman" panose="02020603050405020304" pitchFamily="18" charset="0"/>
              </a:rPr>
              <a:t>: sumount(“/dev/rk01”)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3447" name="文本框 103446"/>
          <p:cNvSpPr txBox="1"/>
          <p:nvPr/>
        </p:nvSpPr>
        <p:spPr>
          <a:xfrm>
            <a:off x="5486400" y="4038600"/>
            <a:ext cx="2590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i_flag =| FMOUNT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矩形 104449"/>
          <p:cNvSpPr/>
          <p:nvPr/>
        </p:nvSpPr>
        <p:spPr>
          <a:xfrm>
            <a:off x="4724400" y="1295400"/>
            <a:ext cx="3048000" cy="533400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51" name="矩形 104450"/>
          <p:cNvSpPr/>
          <p:nvPr/>
        </p:nvSpPr>
        <p:spPr>
          <a:xfrm>
            <a:off x="1752600" y="4267200"/>
            <a:ext cx="6477000" cy="533400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52" name="文本框 104451"/>
          <p:cNvSpPr txBox="1"/>
          <p:nvPr/>
        </p:nvSpPr>
        <p:spPr>
          <a:xfrm>
            <a:off x="1143000" y="365760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bit:  15  14  13  12  11 10   9   8   7   6   5   4   3   2   1   0 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4453" name="直接连接符 104452"/>
          <p:cNvSpPr/>
          <p:nvPr/>
        </p:nvSpPr>
        <p:spPr>
          <a:xfrm>
            <a:off x="4876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7" name="直接连接符 104456"/>
          <p:cNvSpPr/>
          <p:nvPr/>
        </p:nvSpPr>
        <p:spPr>
          <a:xfrm>
            <a:off x="5257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9" name="直接连接符 104458"/>
          <p:cNvSpPr/>
          <p:nvPr/>
        </p:nvSpPr>
        <p:spPr>
          <a:xfrm>
            <a:off x="5638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0" name="直接连接符 104459"/>
          <p:cNvSpPr/>
          <p:nvPr/>
        </p:nvSpPr>
        <p:spPr>
          <a:xfrm>
            <a:off x="6019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1" name="直接连接符 104460"/>
          <p:cNvSpPr/>
          <p:nvPr/>
        </p:nvSpPr>
        <p:spPr>
          <a:xfrm>
            <a:off x="6400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2" name="直接连接符 104461"/>
          <p:cNvSpPr/>
          <p:nvPr/>
        </p:nvSpPr>
        <p:spPr>
          <a:xfrm>
            <a:off x="6781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3" name="直接连接符 104462"/>
          <p:cNvSpPr/>
          <p:nvPr/>
        </p:nvSpPr>
        <p:spPr>
          <a:xfrm>
            <a:off x="7162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4" name="直接连接符 104463"/>
          <p:cNvSpPr/>
          <p:nvPr/>
        </p:nvSpPr>
        <p:spPr>
          <a:xfrm>
            <a:off x="7543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6" name="直接连接符 104465"/>
          <p:cNvSpPr/>
          <p:nvPr/>
        </p:nvSpPr>
        <p:spPr>
          <a:xfrm>
            <a:off x="2209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7" name="直接连接符 104466"/>
          <p:cNvSpPr/>
          <p:nvPr/>
        </p:nvSpPr>
        <p:spPr>
          <a:xfrm>
            <a:off x="26670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8" name="直接连接符 104467"/>
          <p:cNvSpPr/>
          <p:nvPr/>
        </p:nvSpPr>
        <p:spPr>
          <a:xfrm>
            <a:off x="31242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9" name="直接连接符 104468"/>
          <p:cNvSpPr/>
          <p:nvPr/>
        </p:nvSpPr>
        <p:spPr>
          <a:xfrm>
            <a:off x="35814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0" name="直接连接符 104469"/>
          <p:cNvSpPr/>
          <p:nvPr/>
        </p:nvSpPr>
        <p:spPr>
          <a:xfrm>
            <a:off x="39624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1" name="直接连接符 104470"/>
          <p:cNvSpPr/>
          <p:nvPr/>
        </p:nvSpPr>
        <p:spPr>
          <a:xfrm>
            <a:off x="44196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2" name="直接连接符 104471"/>
          <p:cNvSpPr/>
          <p:nvPr/>
        </p:nvSpPr>
        <p:spPr>
          <a:xfrm>
            <a:off x="4876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3" name="直接连接符 104472"/>
          <p:cNvSpPr/>
          <p:nvPr/>
        </p:nvSpPr>
        <p:spPr>
          <a:xfrm>
            <a:off x="7924800" y="426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4" name="左大括号 104473"/>
          <p:cNvSpPr/>
          <p:nvPr/>
        </p:nvSpPr>
        <p:spPr>
          <a:xfrm rot="-5400000">
            <a:off x="7543800" y="4419600"/>
            <a:ext cx="304800" cy="1066800"/>
          </a:xfrm>
          <a:prstGeom prst="leftBrace">
            <a:avLst>
              <a:gd name="adj1" fmla="val 2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75" name="左大括号 104474"/>
          <p:cNvSpPr/>
          <p:nvPr/>
        </p:nvSpPr>
        <p:spPr>
          <a:xfrm rot="-5400000">
            <a:off x="6438900" y="43815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0" vert="eaVert" wrap="none" anchor="ctr"/>
          <a:p>
            <a:pPr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104476" name="左大括号 104475"/>
          <p:cNvSpPr/>
          <p:nvPr/>
        </p:nvSpPr>
        <p:spPr>
          <a:xfrm rot="-5400000">
            <a:off x="5295900" y="43815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77" name="直接连接符 104476"/>
          <p:cNvSpPr/>
          <p:nvPr/>
        </p:nvSpPr>
        <p:spPr>
          <a:xfrm flipV="1">
            <a:off x="422275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8" name="文本框 104477"/>
          <p:cNvSpPr txBox="1"/>
          <p:nvPr/>
        </p:nvSpPr>
        <p:spPr>
          <a:xfrm>
            <a:off x="4038600" y="52578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Set uid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479" name="直接连接符 104478"/>
          <p:cNvSpPr/>
          <p:nvPr/>
        </p:nvSpPr>
        <p:spPr>
          <a:xfrm flipV="1">
            <a:off x="376555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80" name="文本框 104479"/>
          <p:cNvSpPr txBox="1"/>
          <p:nvPr/>
        </p:nvSpPr>
        <p:spPr>
          <a:xfrm>
            <a:off x="3581400" y="52578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Set gid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481" name="直接连接符 104480"/>
          <p:cNvSpPr/>
          <p:nvPr/>
        </p:nvSpPr>
        <p:spPr>
          <a:xfrm flipV="1">
            <a:off x="338455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82" name="文本框 104481"/>
          <p:cNvSpPr txBox="1"/>
          <p:nvPr/>
        </p:nvSpPr>
        <p:spPr>
          <a:xfrm>
            <a:off x="3200400" y="52578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大文件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04485" name="左大括号 104484"/>
          <p:cNvSpPr/>
          <p:nvPr/>
        </p:nvSpPr>
        <p:spPr>
          <a:xfrm rot="-5400000">
            <a:off x="2514600" y="44958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86" name="文本框 104485"/>
          <p:cNvSpPr txBox="1"/>
          <p:nvPr/>
        </p:nvSpPr>
        <p:spPr>
          <a:xfrm>
            <a:off x="2286000" y="5181600"/>
            <a:ext cx="838200" cy="1436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00</a:t>
            </a:r>
            <a:r>
              <a:rPr lang="zh-CN" altLang="en-US" sz="1600" b="1" dirty="0">
                <a:latin typeface="Times New Roman" panose="02020603050405020304" pitchFamily="18" charset="0"/>
              </a:rPr>
              <a:t>普通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01</a:t>
            </a:r>
            <a:r>
              <a:rPr lang="zh-CN" altLang="en-US" sz="1600" b="1" dirty="0">
                <a:latin typeface="Times New Roman" panose="02020603050405020304" pitchFamily="18" charset="0"/>
              </a:rPr>
              <a:t>字符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10</a:t>
            </a:r>
            <a:r>
              <a:rPr lang="zh-CN" altLang="en-US" sz="1600" b="1" dirty="0">
                <a:latin typeface="Times New Roman" panose="02020603050405020304" pitchFamily="18" charset="0"/>
              </a:rPr>
              <a:t>目录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11</a:t>
            </a:r>
            <a:r>
              <a:rPr lang="zh-CN" altLang="en-US" sz="1600" b="1" dirty="0">
                <a:latin typeface="Times New Roman" panose="02020603050405020304" pitchFamily="18" charset="0"/>
              </a:rPr>
              <a:t>块型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104487" name="文本框 104486"/>
          <p:cNvSpPr txBox="1"/>
          <p:nvPr/>
        </p:nvSpPr>
        <p:spPr>
          <a:xfrm>
            <a:off x="381000" y="43434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i_mode: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488" name="文本框 104487"/>
          <p:cNvSpPr txBox="1"/>
          <p:nvPr/>
        </p:nvSpPr>
        <p:spPr>
          <a:xfrm>
            <a:off x="3352800" y="1355725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i_flag: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489" name="直接连接符 104488"/>
          <p:cNvSpPr/>
          <p:nvPr/>
        </p:nvSpPr>
        <p:spPr>
          <a:xfrm>
            <a:off x="5105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0" name="直接连接符 104489"/>
          <p:cNvSpPr/>
          <p:nvPr/>
        </p:nvSpPr>
        <p:spPr>
          <a:xfrm>
            <a:off x="5486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1" name="直接连接符 104490"/>
          <p:cNvSpPr/>
          <p:nvPr/>
        </p:nvSpPr>
        <p:spPr>
          <a:xfrm>
            <a:off x="5867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2" name="直接连接符 104491"/>
          <p:cNvSpPr/>
          <p:nvPr/>
        </p:nvSpPr>
        <p:spPr>
          <a:xfrm>
            <a:off x="6248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3" name="直接连接符 104492"/>
          <p:cNvSpPr/>
          <p:nvPr/>
        </p:nvSpPr>
        <p:spPr>
          <a:xfrm>
            <a:off x="6629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4" name="直接连接符 104493"/>
          <p:cNvSpPr/>
          <p:nvPr/>
        </p:nvSpPr>
        <p:spPr>
          <a:xfrm>
            <a:off x="7010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5" name="直接连接符 104494"/>
          <p:cNvSpPr/>
          <p:nvPr/>
        </p:nvSpPr>
        <p:spPr>
          <a:xfrm>
            <a:off x="73914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6" name="直接连接符 104495"/>
          <p:cNvSpPr/>
          <p:nvPr/>
        </p:nvSpPr>
        <p:spPr>
          <a:xfrm flipV="1">
            <a:off x="76200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97" name="文本框 104496"/>
          <p:cNvSpPr txBox="1"/>
          <p:nvPr/>
        </p:nvSpPr>
        <p:spPr>
          <a:xfrm>
            <a:off x="743585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ILOCK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498" name="直接连接符 104497"/>
          <p:cNvSpPr/>
          <p:nvPr/>
        </p:nvSpPr>
        <p:spPr>
          <a:xfrm flipV="1">
            <a:off x="71628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99" name="文本框 104498"/>
          <p:cNvSpPr txBox="1"/>
          <p:nvPr/>
        </p:nvSpPr>
        <p:spPr>
          <a:xfrm>
            <a:off x="697865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IUPD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500" name="直接连接符 104499"/>
          <p:cNvSpPr/>
          <p:nvPr/>
        </p:nvSpPr>
        <p:spPr>
          <a:xfrm flipV="1">
            <a:off x="67818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01" name="文本框 104500"/>
          <p:cNvSpPr txBox="1"/>
          <p:nvPr/>
        </p:nvSpPr>
        <p:spPr>
          <a:xfrm>
            <a:off x="659765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IACC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502" name="直接连接符 104501"/>
          <p:cNvSpPr/>
          <p:nvPr/>
        </p:nvSpPr>
        <p:spPr>
          <a:xfrm flipV="1">
            <a:off x="64008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03" name="文本框 104502"/>
          <p:cNvSpPr txBox="1"/>
          <p:nvPr/>
        </p:nvSpPr>
        <p:spPr>
          <a:xfrm>
            <a:off x="6216650" y="2286000"/>
            <a:ext cx="488950" cy="13589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IMOUNT</a:t>
            </a:r>
            <a:endParaRPr lang="en-US" altLang="zh-CN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504" name="直接连接符 104503"/>
          <p:cNvSpPr/>
          <p:nvPr/>
        </p:nvSpPr>
        <p:spPr>
          <a:xfrm flipV="1">
            <a:off x="601980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05" name="文本框 104504"/>
          <p:cNvSpPr txBox="1"/>
          <p:nvPr/>
        </p:nvSpPr>
        <p:spPr>
          <a:xfrm>
            <a:off x="583565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IWANT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506" name="直接连接符 104505"/>
          <p:cNvSpPr/>
          <p:nvPr/>
        </p:nvSpPr>
        <p:spPr>
          <a:xfrm flipV="1">
            <a:off x="5670550" y="1828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07" name="文本框 104506"/>
          <p:cNvSpPr txBox="1"/>
          <p:nvPr/>
        </p:nvSpPr>
        <p:spPr>
          <a:xfrm>
            <a:off x="5486400" y="2286000"/>
            <a:ext cx="488950" cy="990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ITEXT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4508" name="文本框 104507"/>
          <p:cNvSpPr txBox="1"/>
          <p:nvPr/>
        </p:nvSpPr>
        <p:spPr>
          <a:xfrm>
            <a:off x="4572000" y="5734050"/>
            <a:ext cx="2663825" cy="1054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执行该文件进程的身份暂时改为文件主的身份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即</a:t>
            </a:r>
            <a:r>
              <a:rPr lang="en-US" altLang="zh-CN" b="1" err="1">
                <a:latin typeface="Arial" panose="020B0604020202020204" pitchFamily="34" charset="0"/>
              </a:rPr>
              <a:t>: u_uid = i_uid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04509" name="直接连接符 104508"/>
          <p:cNvSpPr/>
          <p:nvPr/>
        </p:nvSpPr>
        <p:spPr>
          <a:xfrm flipH="1" flipV="1">
            <a:off x="3851275" y="6092825"/>
            <a:ext cx="720725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4510" name="直接连接符 104509"/>
          <p:cNvSpPr/>
          <p:nvPr/>
        </p:nvSpPr>
        <p:spPr>
          <a:xfrm flipH="1" flipV="1">
            <a:off x="4427538" y="6092825"/>
            <a:ext cx="288925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4511" name="文本框 104510"/>
          <p:cNvSpPr txBox="1"/>
          <p:nvPr/>
        </p:nvSpPr>
        <p:spPr>
          <a:xfrm>
            <a:off x="4932363" y="5084763"/>
            <a:ext cx="1008062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</a:rPr>
              <a:t>文件主权限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104512" name="文本框 104511"/>
          <p:cNvSpPr txBox="1"/>
          <p:nvPr/>
        </p:nvSpPr>
        <p:spPr>
          <a:xfrm>
            <a:off x="6011863" y="5084763"/>
            <a:ext cx="1150937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</a:rPr>
              <a:t>同组用户权限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104513" name="文本框 104512"/>
          <p:cNvSpPr txBox="1"/>
          <p:nvPr/>
        </p:nvSpPr>
        <p:spPr>
          <a:xfrm>
            <a:off x="7164388" y="5099050"/>
            <a:ext cx="1152525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</a:rPr>
              <a:t>其他用户权限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文本框 56322"/>
          <p:cNvSpPr txBox="1"/>
          <p:nvPr/>
        </p:nvSpPr>
        <p:spPr>
          <a:xfrm>
            <a:off x="1331913" y="476250"/>
            <a:ext cx="8458200" cy="5943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solidFill>
                  <a:schemeClr val="tx2"/>
                </a:solidFill>
                <a:latin typeface="Times New Roman" panose="02020603050405020304" pitchFamily="18" charset="0"/>
              </a:rPr>
              <a:t>smount(special_pathname, directory_pathname, roflag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000" b="1" dirty="0">
                <a:latin typeface="Times New Roman" panose="02020603050405020304" pitchFamily="18" charset="0"/>
              </a:rPr>
              <a:t>special_pathname: 特殊文件名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directory_pathname: </a:t>
            </a:r>
            <a:r>
              <a:rPr lang="zh-CN" altLang="en-US" sz="2000" b="1" dirty="0">
                <a:latin typeface="Times New Roman" panose="02020603050405020304" pitchFamily="18" charset="0"/>
              </a:rPr>
              <a:t>目录文件名（安装节点）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roflag</a:t>
            </a:r>
            <a:r>
              <a:rPr lang="zh-CN" altLang="zh-CN" sz="2000" b="1" dirty="0">
                <a:latin typeface="Times New Roman" panose="02020603050405020304" pitchFamily="18" charset="0"/>
              </a:rPr>
              <a:t>: 只读标志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000" b="1" dirty="0">
                <a:latin typeface="Times New Roman" panose="02020603050405020304" pitchFamily="18" charset="0"/>
              </a:rPr>
              <a:t>1. 检查是否超级用户；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</a:rPr>
              <a:t>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special_pathname</a:t>
            </a:r>
            <a:r>
              <a:rPr lang="zh-CN" altLang="en-US" sz="2000" b="1" dirty="0">
                <a:latin typeface="Times New Roman" panose="02020603050405020304" pitchFamily="18" charset="0"/>
              </a:rPr>
              <a:t>文件的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用</a:t>
            </a:r>
            <a:r>
              <a:rPr lang="en-US" altLang="zh-CN" sz="2000" b="1" err="1">
                <a:latin typeface="Times New Roman" panose="02020603050405020304" pitchFamily="18" charset="0"/>
              </a:rPr>
              <a:t>mknode</a:t>
            </a:r>
            <a:r>
              <a:rPr lang="zh-CN" altLang="en-US" sz="2000" b="1" dirty="0">
                <a:latin typeface="Times New Roman" panose="02020603050405020304" pitchFamily="18" charset="0"/>
              </a:rPr>
              <a:t>建立</a:t>
            </a:r>
            <a:r>
              <a:rPr lang="en-US" altLang="zh-CN" sz="2000" b="1">
                <a:latin typeface="Times New Roman" panose="02020603050405020304" pitchFamily="18" charset="0"/>
              </a:rPr>
              <a:t>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</a:rPr>
              <a:t>合法性检查（特殊块型文件）</a:t>
            </a:r>
            <a:r>
              <a:rPr lang="zh-CN" altLang="en-US" sz="2000" b="1">
                <a:latin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4. </a:t>
            </a:r>
            <a:r>
              <a:rPr lang="zh-CN" altLang="en-US" sz="2000" b="1" dirty="0">
                <a:latin typeface="Times New Roman" panose="02020603050405020304" pitchFamily="18" charset="0"/>
              </a:rPr>
              <a:t>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directory_pathname</a:t>
            </a:r>
            <a:r>
              <a:rPr lang="zh-CN" altLang="en-US" sz="2000" b="1" dirty="0">
                <a:latin typeface="Times New Roman" panose="02020603050405020304" pitchFamily="18" charset="0"/>
              </a:rPr>
              <a:t>节点的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5. </a:t>
            </a:r>
            <a:r>
              <a:rPr lang="zh-CN" altLang="en-US" sz="2000" b="1" dirty="0">
                <a:latin typeface="Times New Roman" panose="02020603050405020304" pitchFamily="18" charset="0"/>
              </a:rPr>
              <a:t>如非目录或引用数大于１，错返；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6. </a:t>
            </a:r>
            <a:r>
              <a:rPr lang="zh-CN" altLang="en-US" sz="2000" b="1" dirty="0">
                <a:latin typeface="Times New Roman" panose="02020603050405020304" pitchFamily="18" charset="0"/>
              </a:rPr>
              <a:t>读入</a:t>
            </a:r>
            <a:r>
              <a:rPr lang="en-US" altLang="zh-CN" sz="2000" b="1" err="1">
                <a:latin typeface="Times New Roman" panose="02020603050405020304" pitchFamily="18" charset="0"/>
              </a:rPr>
              <a:t>super block</a:t>
            </a:r>
            <a:r>
              <a:rPr lang="zh-CN" altLang="en-US" sz="2000" b="1" err="1">
                <a:latin typeface="Times New Roman" panose="02020603050405020304" pitchFamily="18" charset="0"/>
              </a:rPr>
              <a:t>到</a:t>
            </a:r>
            <a:r>
              <a:rPr lang="en-US" altLang="zh-CN" sz="2000" b="1" err="1">
                <a:latin typeface="Times New Roman" panose="02020603050405020304" pitchFamily="18" charset="0"/>
              </a:rPr>
              <a:t>buf</a:t>
            </a:r>
            <a:r>
              <a:rPr lang="zh-CN" altLang="en-US" sz="2000" b="1" err="1">
                <a:latin typeface="Times New Roman" panose="02020603050405020304" pitchFamily="18" charset="0"/>
              </a:rPr>
              <a:t>，按</a:t>
            </a:r>
            <a:r>
              <a:rPr lang="en-US" altLang="zh-CN" sz="2000" b="1" err="1">
                <a:latin typeface="Times New Roman" panose="02020603050405020304" pitchFamily="18" charset="0"/>
              </a:rPr>
              <a:t>filesys</a:t>
            </a:r>
            <a:r>
              <a:rPr lang="zh-CN" altLang="en-US" sz="2000" b="1" dirty="0">
                <a:latin typeface="Times New Roman" panose="02020603050405020304" pitchFamily="18" charset="0"/>
              </a:rPr>
              <a:t>格式解释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7. </a:t>
            </a:r>
            <a:r>
              <a:rPr lang="zh-CN" altLang="en-US" sz="2000" b="1" dirty="0">
                <a:latin typeface="Times New Roman" panose="02020603050405020304" pitchFamily="18" charset="0"/>
              </a:rPr>
              <a:t>安装节点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zh-CN" altLang="en-US" sz="2000" b="1" dirty="0">
                <a:latin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</a:rPr>
              <a:t>i_addr[0]=</a:t>
            </a:r>
            <a:r>
              <a:rPr lang="zh-CN" altLang="en-US" sz="2000" b="1" dirty="0">
                <a:latin typeface="Times New Roman" panose="02020603050405020304" pitchFamily="18" charset="0"/>
              </a:rPr>
              <a:t>设备文件</a:t>
            </a:r>
            <a:r>
              <a:rPr lang="en-US" altLang="zh-CN" sz="2000" b="1">
                <a:latin typeface="Times New Roman" panose="02020603050405020304" pitchFamily="18" charset="0"/>
              </a:rPr>
              <a:t>i_addr[0]; (dev)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8. </a:t>
            </a:r>
            <a:r>
              <a:rPr lang="zh-CN" altLang="en-US" sz="2000" b="1" dirty="0">
                <a:latin typeface="Times New Roman" panose="02020603050405020304" pitchFamily="18" charset="0"/>
              </a:rPr>
              <a:t>分配一个</a:t>
            </a:r>
            <a:r>
              <a:rPr lang="en-US" altLang="zh-CN" sz="2000" b="1" dirty="0">
                <a:latin typeface="Times New Roman" panose="02020603050405020304" pitchFamily="18" charset="0"/>
              </a:rPr>
              <a:t>mount</a:t>
            </a:r>
            <a:r>
              <a:rPr lang="zh-CN" altLang="en-US" sz="2000" b="1" dirty="0">
                <a:latin typeface="Times New Roman" panose="02020603050405020304" pitchFamily="18" charset="0"/>
              </a:rPr>
              <a:t>表项，填写（</a:t>
            </a:r>
            <a:r>
              <a:rPr lang="en-US" altLang="zh-CN" sz="2000" b="1" err="1">
                <a:latin typeface="Times New Roman" panose="02020603050405020304" pitchFamily="18" charset="0"/>
              </a:rPr>
              <a:t>m_dev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err="1">
                <a:latin typeface="Times New Roman" panose="02020603050405020304" pitchFamily="18" charset="0"/>
              </a:rPr>
              <a:t>m_bufp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err="1">
                <a:latin typeface="Times New Roman" panose="02020603050405020304" pitchFamily="18" charset="0"/>
              </a:rPr>
              <a:t>m_inodep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），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9  </a:t>
            </a:r>
            <a:r>
              <a:rPr lang="zh-CN" altLang="en-US" sz="2000" b="1" dirty="0">
                <a:latin typeface="Times New Roman" panose="02020603050405020304" pitchFamily="18" charset="0"/>
              </a:rPr>
              <a:t>安装节点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zh-CN" altLang="en-US" sz="2000" b="1">
                <a:latin typeface="Times New Roman" panose="02020603050405020304" pitchFamily="18" charset="0"/>
              </a:rPr>
              <a:t>的</a:t>
            </a:r>
            <a:r>
              <a:rPr lang="en-US" altLang="zh-CN" sz="2000" b="1">
                <a:latin typeface="Times New Roman" panose="02020603050405020304" pitchFamily="18" charset="0"/>
              </a:rPr>
              <a:t>i_flag =| IMOUNT.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3" name="文本框 76802"/>
          <p:cNvSpPr txBox="1"/>
          <p:nvPr/>
        </p:nvSpPr>
        <p:spPr>
          <a:xfrm>
            <a:off x="533400" y="609600"/>
            <a:ext cx="8153400" cy="556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例子：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smount(“/dev/disk1”,“/usr/d1”,0)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安装之前：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disk1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只能作为特殊文件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块序列文件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</a:t>
            </a:r>
            <a:r>
              <a:rPr lang="en-US" altLang="zh-CN" sz="2400" b="1">
                <a:latin typeface="Times New Roman" panose="02020603050405020304" pitchFamily="18" charset="0"/>
              </a:rPr>
              <a:t>(raw IO)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安装之后：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d1</a:t>
            </a:r>
            <a:r>
              <a:rPr lang="zh-CN" altLang="en-US" sz="2400" b="1" dirty="0">
                <a:latin typeface="Times New Roman" panose="02020603050405020304" pitchFamily="18" charset="0"/>
              </a:rPr>
              <a:t>成为</a:t>
            </a:r>
            <a:r>
              <a:rPr lang="zh-CN" altLang="zh-CN" sz="2400" b="1" dirty="0">
                <a:latin typeface="Times New Roman" panose="02020603050405020304" pitchFamily="18" charset="0"/>
              </a:rPr>
              <a:t>disk1文件卷的根目录。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    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zh-CN" sz="2400" b="1">
                <a:latin typeface="Times New Roman" panose="02020603050405020304" pitchFamily="18" charset="0"/>
              </a:rPr>
              <a:t>disk1的</a:t>
            </a:r>
            <a:r>
              <a:rPr lang="zh-CN" altLang="zh-CN" sz="2400" b="1" dirty="0">
                <a:latin typeface="Times New Roman" panose="02020603050405020304" pitchFamily="18" charset="0"/>
              </a:rPr>
              <a:t>super block读入内存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</a:t>
            </a:r>
            <a:r>
              <a:rPr lang="zh-CN" altLang="zh-CN" sz="2400" b="1" dirty="0">
                <a:latin typeface="Times New Roman" panose="02020603050405020304" pitchFamily="18" charset="0"/>
              </a:rPr>
              <a:t>中，</a:t>
            </a:r>
            <a:r>
              <a:rPr lang="zh-CN" altLang="en-US" sz="2400" b="1" dirty="0">
                <a:latin typeface="Times New Roman" panose="02020603050405020304" pitchFamily="18" charset="0"/>
              </a:rPr>
              <a:t>按</a:t>
            </a:r>
            <a:r>
              <a:rPr lang="en-US" altLang="zh-CN" sz="2400" b="1" err="1">
                <a:latin typeface="Times New Roman" panose="02020603050405020304" pitchFamily="18" charset="0"/>
              </a:rPr>
              <a:t>filesys</a:t>
            </a:r>
            <a:r>
              <a:rPr lang="zh-CN" altLang="en-US" sz="2400" b="1" dirty="0">
                <a:latin typeface="Times New Roman" panose="02020603050405020304" pitchFamily="18" charset="0"/>
              </a:rPr>
              <a:t>格式解释，</a:t>
            </a:r>
            <a:r>
              <a:rPr lang="zh-CN" altLang="zh-CN" sz="2400" b="1" dirty="0">
                <a:latin typeface="Times New Roman" panose="02020603050405020304" pitchFamily="18" charset="0"/>
              </a:rPr>
              <a:t>根目录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读入内存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区中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内存中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区是所有安装文件卷共用的，因而在内存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中有i_dev指明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对应的卷，用于回写。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15361"/>
          <p:cNvSpPr txBox="1"/>
          <p:nvPr/>
        </p:nvSpPr>
        <p:spPr>
          <a:xfrm>
            <a:off x="685800" y="381000"/>
            <a:ext cx="77724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链接结构：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一文件可存于不连续块中，块间以指针相连。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优点：节省空间，长度变化容易。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缺点：随机访问速度慢。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5363" name="组合 15362"/>
          <p:cNvGrpSpPr/>
          <p:nvPr/>
        </p:nvGrpSpPr>
        <p:grpSpPr>
          <a:xfrm>
            <a:off x="2057400" y="1905000"/>
            <a:ext cx="5257800" cy="4648200"/>
            <a:chOff x="1296" y="1200"/>
            <a:chExt cx="3312" cy="2928"/>
          </a:xfrm>
        </p:grpSpPr>
        <p:sp>
          <p:nvSpPr>
            <p:cNvPr id="15364" name="矩形 15363"/>
            <p:cNvSpPr/>
            <p:nvPr/>
          </p:nvSpPr>
          <p:spPr>
            <a:xfrm>
              <a:off x="3696" y="1632"/>
              <a:ext cx="793" cy="24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lnSpc>
                  <a:spcPct val="19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2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18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80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4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92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/>
              <a:endParaRPr lang="en-US" altLang="zh-CN" sz="2400" b="1">
                <a:latin typeface="Comic Sans MS" panose="030F0702030302020204" pitchFamily="66" charset="0"/>
              </a:endParaRPr>
            </a:p>
          </p:txBody>
        </p:sp>
        <p:sp>
          <p:nvSpPr>
            <p:cNvPr id="15365" name="直接连接符 15364"/>
            <p:cNvSpPr/>
            <p:nvPr/>
          </p:nvSpPr>
          <p:spPr>
            <a:xfrm>
              <a:off x="3696" y="206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6" name="直接连接符 15365"/>
            <p:cNvSpPr/>
            <p:nvPr/>
          </p:nvSpPr>
          <p:spPr>
            <a:xfrm>
              <a:off x="3696" y="2400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7" name="直接连接符 15366"/>
            <p:cNvSpPr/>
            <p:nvPr/>
          </p:nvSpPr>
          <p:spPr>
            <a:xfrm>
              <a:off x="3696" y="2736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8" name="直接连接符 15367"/>
            <p:cNvSpPr/>
            <p:nvPr/>
          </p:nvSpPr>
          <p:spPr>
            <a:xfrm>
              <a:off x="3696" y="3072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" name="直接连接符 15368"/>
            <p:cNvSpPr/>
            <p:nvPr/>
          </p:nvSpPr>
          <p:spPr>
            <a:xfrm>
              <a:off x="3696" y="3408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" name="直接连接符 15369"/>
            <p:cNvSpPr/>
            <p:nvPr/>
          </p:nvSpPr>
          <p:spPr>
            <a:xfrm>
              <a:off x="3696" y="374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" name="文本框 15370"/>
            <p:cNvSpPr txBox="1"/>
            <p:nvPr/>
          </p:nvSpPr>
          <p:spPr>
            <a:xfrm>
              <a:off x="3648" y="1200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磁盘空间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372" name="矩形 15371"/>
            <p:cNvSpPr/>
            <p:nvPr/>
          </p:nvSpPr>
          <p:spPr>
            <a:xfrm>
              <a:off x="1296" y="2208"/>
              <a:ext cx="907" cy="12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首块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=18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块数</a:t>
              </a:r>
              <a:r>
                <a:rPr lang="en-US" altLang="zh-CN" sz="2400" b="1">
                  <a:latin typeface="Times New Roman" panose="02020603050405020304" pitchFamily="18" charset="0"/>
                </a:rPr>
                <a:t>=3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373" name="文本框 15372"/>
            <p:cNvSpPr txBox="1"/>
            <p:nvPr/>
          </p:nvSpPr>
          <p:spPr>
            <a:xfrm>
              <a:off x="1344" y="3600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   FCB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374" name="任意多边形 15373"/>
            <p:cNvSpPr/>
            <p:nvPr/>
          </p:nvSpPr>
          <p:spPr>
            <a:xfrm>
              <a:off x="2112" y="2112"/>
              <a:ext cx="1584" cy="624"/>
            </a:xfrm>
            <a:custGeom>
              <a:avLst/>
              <a:gdLst/>
              <a:ahLst/>
              <a:cxnLst/>
              <a:pathLst>
                <a:path w="1584" h="624">
                  <a:moveTo>
                    <a:pt x="0" y="624"/>
                  </a:moveTo>
                  <a:lnTo>
                    <a:pt x="768" y="624"/>
                  </a:lnTo>
                  <a:lnTo>
                    <a:pt x="768" y="0"/>
                  </a:lnTo>
                  <a:lnTo>
                    <a:pt x="158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375" name="任意多边形 15374"/>
          <p:cNvSpPr/>
          <p:nvPr/>
        </p:nvSpPr>
        <p:spPr>
          <a:xfrm>
            <a:off x="7086600" y="3657600"/>
            <a:ext cx="304800" cy="838200"/>
          </a:xfrm>
          <a:custGeom>
            <a:avLst/>
            <a:gdLst/>
            <a:ahLst/>
            <a:cxnLst/>
            <a:pathLst>
              <a:path w="192" h="528">
                <a:moveTo>
                  <a:pt x="0" y="0"/>
                </a:moveTo>
                <a:lnTo>
                  <a:pt x="192" y="0"/>
                </a:lnTo>
                <a:lnTo>
                  <a:pt x="192" y="528"/>
                </a:lnTo>
                <a:lnTo>
                  <a:pt x="48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6" name="任意多边形 15375"/>
          <p:cNvSpPr/>
          <p:nvPr/>
        </p:nvSpPr>
        <p:spPr>
          <a:xfrm>
            <a:off x="5486400" y="4648200"/>
            <a:ext cx="533400" cy="914400"/>
          </a:xfrm>
          <a:custGeom>
            <a:avLst/>
            <a:gdLst/>
            <a:ahLst/>
            <a:cxnLst/>
            <a:pathLst>
              <a:path w="336" h="576">
                <a:moveTo>
                  <a:pt x="336" y="0"/>
                </a:moveTo>
                <a:lnTo>
                  <a:pt x="0" y="0"/>
                </a:lnTo>
                <a:lnTo>
                  <a:pt x="0" y="576"/>
                </a:lnTo>
                <a:lnTo>
                  <a:pt x="240" y="57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7" name="任意多边形 15376"/>
          <p:cNvSpPr/>
          <p:nvPr/>
        </p:nvSpPr>
        <p:spPr>
          <a:xfrm>
            <a:off x="7086600" y="5791200"/>
            <a:ext cx="304800" cy="228600"/>
          </a:xfrm>
          <a:custGeom>
            <a:avLst/>
            <a:gdLst/>
            <a:ahLst/>
            <a:cxnLst/>
            <a:pathLst>
              <a:path w="192" h="144">
                <a:moveTo>
                  <a:pt x="0" y="0"/>
                </a:moveTo>
                <a:lnTo>
                  <a:pt x="192" y="0"/>
                </a:lnTo>
                <a:lnTo>
                  <a:pt x="192" y="1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8" name="直接连接符 15377"/>
          <p:cNvSpPr/>
          <p:nvPr/>
        </p:nvSpPr>
        <p:spPr>
          <a:xfrm>
            <a:off x="7315200" y="60198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9" name="直接连接符 15378"/>
          <p:cNvSpPr/>
          <p:nvPr/>
        </p:nvSpPr>
        <p:spPr>
          <a:xfrm>
            <a:off x="7391400" y="61722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5" name="文本框 64514"/>
          <p:cNvSpPr txBox="1"/>
          <p:nvPr/>
        </p:nvSpPr>
        <p:spPr>
          <a:xfrm>
            <a:off x="1066800" y="914400"/>
            <a:ext cx="7772400" cy="548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solidFill>
                  <a:schemeClr val="tx2"/>
                </a:solidFill>
                <a:latin typeface="Times New Roman" panose="02020603050405020304" pitchFamily="18" charset="0"/>
              </a:rPr>
              <a:t>sumount(special_file_name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000" b="1" dirty="0">
                <a:latin typeface="Times New Roman" panose="02020603050405020304" pitchFamily="18" charset="0"/>
              </a:rPr>
              <a:t>special_file_name: 待卸下卷的特殊文件名；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zh-CN" altLang="en-US" sz="2000" b="1">
                <a:latin typeface="Times New Roman" panose="02020603050405020304" pitchFamily="18" charset="0"/>
              </a:rPr>
              <a:t>，取</a:t>
            </a:r>
            <a:r>
              <a:rPr lang="en-US" altLang="zh-CN" sz="2000" b="1">
                <a:latin typeface="Times New Roman" panose="02020603050405020304" pitchFamily="18" charset="0"/>
              </a:rPr>
              <a:t>dev(i_addr[0]);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</a:rPr>
              <a:t>释放特殊文件的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</a:rPr>
              <a:t>由</a:t>
            </a:r>
            <a:r>
              <a:rPr lang="en-US" altLang="zh-CN" sz="2000" b="1" dirty="0">
                <a:latin typeface="Times New Roman" panose="02020603050405020304" pitchFamily="18" charset="0"/>
              </a:rPr>
              <a:t>dev</a:t>
            </a:r>
            <a:r>
              <a:rPr lang="zh-CN" altLang="en-US" sz="2000" b="1" dirty="0">
                <a:latin typeface="Times New Roman" panose="02020603050405020304" pitchFamily="18" charset="0"/>
              </a:rPr>
              <a:t>查</a:t>
            </a:r>
            <a:r>
              <a:rPr lang="en-US" altLang="zh-CN" sz="2000" b="1" dirty="0">
                <a:latin typeface="Times New Roman" panose="02020603050405020304" pitchFamily="18" charset="0"/>
              </a:rPr>
              <a:t>mount</a:t>
            </a:r>
            <a:r>
              <a:rPr lang="zh-CN" altLang="en-US" sz="2000" b="1" dirty="0">
                <a:latin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</a:rPr>
              <a:t>(m_dev)</a:t>
            </a:r>
            <a:r>
              <a:rPr lang="zh-CN" altLang="en-US" sz="2000" b="1" dirty="0">
                <a:latin typeface="Times New Roman" panose="02020603050405020304" pitchFamily="18" charset="0"/>
              </a:rPr>
              <a:t>找到对应</a:t>
            </a:r>
            <a:r>
              <a:rPr lang="en-US" altLang="zh-CN" sz="2000" b="1">
                <a:latin typeface="Times New Roman" panose="02020603050405020304" pitchFamily="18" charset="0"/>
              </a:rPr>
              <a:t>super block;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4. </a:t>
            </a:r>
            <a:r>
              <a:rPr lang="zh-CN" altLang="en-US" sz="2000" b="1" dirty="0">
                <a:latin typeface="Times New Roman" panose="02020603050405020304" pitchFamily="18" charset="0"/>
              </a:rPr>
              <a:t>系统缓冲区延迟写块写回；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5. </a:t>
            </a:r>
            <a:r>
              <a:rPr lang="zh-CN" altLang="en-US" sz="2000" b="1" dirty="0">
                <a:latin typeface="Times New Roman" panose="02020603050405020304" pitchFamily="18" charset="0"/>
              </a:rPr>
              <a:t>该卷</a:t>
            </a:r>
            <a:r>
              <a:rPr lang="zh-CN" altLang="zh-CN" sz="2000" b="1" dirty="0">
                <a:latin typeface="Times New Roman" panose="02020603050405020304" pitchFamily="18" charset="0"/>
              </a:rPr>
              <a:t>所有</a:t>
            </a:r>
            <a:r>
              <a:rPr lang="zh-CN" altLang="en-US" sz="2000" b="1" dirty="0">
                <a:latin typeface="Times New Roman" panose="02020603050405020304" pitchFamily="18" charset="0"/>
              </a:rPr>
              <a:t>更新</a:t>
            </a:r>
            <a:r>
              <a:rPr lang="en-US" altLang="zh-CN" sz="2000" b="1" dirty="0">
                <a:latin typeface="Times New Roman" panose="02020603050405020304" pitchFamily="18" charset="0"/>
              </a:rPr>
              <a:t>i_node</a:t>
            </a:r>
            <a:r>
              <a:rPr lang="zh-CN" altLang="en-US" sz="2000" b="1" dirty="0">
                <a:latin typeface="Times New Roman" panose="02020603050405020304" pitchFamily="18" charset="0"/>
              </a:rPr>
              <a:t>写回；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6. super block</a:t>
            </a:r>
            <a:r>
              <a:rPr lang="zh-CN" altLang="en-US" sz="2000" b="1" dirty="0">
                <a:latin typeface="Times New Roman" panose="02020603050405020304" pitchFamily="18" charset="0"/>
              </a:rPr>
              <a:t>写回；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7. </a:t>
            </a:r>
            <a:r>
              <a:rPr lang="zh-CN" altLang="en-US" sz="2000" b="1" dirty="0">
                <a:latin typeface="Times New Roman" panose="02020603050405020304" pitchFamily="18" charset="0"/>
              </a:rPr>
              <a:t>释放</a:t>
            </a:r>
            <a:r>
              <a:rPr lang="en-US" altLang="zh-CN" sz="2000" b="1" dirty="0">
                <a:latin typeface="Times New Roman" panose="02020603050405020304" pitchFamily="18" charset="0"/>
              </a:rPr>
              <a:t>super block</a:t>
            </a:r>
            <a:r>
              <a:rPr lang="zh-CN" altLang="en-US" sz="2000" b="1" dirty="0">
                <a:latin typeface="Times New Roman" panose="02020603050405020304" pitchFamily="18" charset="0"/>
              </a:rPr>
              <a:t>所占用的缓冲区；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8. </a:t>
            </a:r>
            <a:r>
              <a:rPr lang="zh-CN" altLang="en-US" sz="2000" b="1" err="1">
                <a:latin typeface="Times New Roman" panose="02020603050405020304" pitchFamily="18" charset="0"/>
              </a:rPr>
              <a:t>由</a:t>
            </a:r>
            <a:r>
              <a:rPr lang="en-US" altLang="zh-CN" sz="2000" b="1" err="1">
                <a:latin typeface="Times New Roman" panose="02020603050405020304" pitchFamily="18" charset="0"/>
              </a:rPr>
              <a:t>m_inodep</a:t>
            </a:r>
            <a:r>
              <a:rPr lang="zh-CN" altLang="en-US" sz="2000" b="1" dirty="0">
                <a:latin typeface="Times New Roman" panose="02020603050405020304" pitchFamily="18" charset="0"/>
              </a:rPr>
              <a:t>找到安装节点的</a:t>
            </a:r>
            <a:r>
              <a:rPr lang="en-US" altLang="zh-CN" sz="2000" b="1" err="1">
                <a:latin typeface="Times New Roman" panose="02020603050405020304" pitchFamily="18" charset="0"/>
              </a:rPr>
              <a:t>inode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9. </a:t>
            </a:r>
            <a:r>
              <a:rPr lang="zh-CN" altLang="en-US" sz="2000" b="1" dirty="0">
                <a:latin typeface="Times New Roman" panose="02020603050405020304" pitchFamily="18" charset="0"/>
              </a:rPr>
              <a:t>安装节点</a:t>
            </a:r>
            <a:r>
              <a:rPr lang="en-US" altLang="zh-CN" sz="2000" b="1">
                <a:latin typeface="Times New Roman" panose="02020603050405020304" pitchFamily="18" charset="0"/>
              </a:rPr>
              <a:t>i_flag =&amp; ~IMOUNT;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10. </a:t>
            </a:r>
            <a:r>
              <a:rPr lang="zh-CN" altLang="en-US" sz="2000" b="1" dirty="0">
                <a:latin typeface="Times New Roman" panose="02020603050405020304" pitchFamily="18" charset="0"/>
              </a:rPr>
              <a:t>释放</a:t>
            </a:r>
            <a:r>
              <a:rPr lang="en-US" altLang="zh-CN" sz="2000" b="1" dirty="0">
                <a:latin typeface="Times New Roman" panose="02020603050405020304" pitchFamily="18" charset="0"/>
              </a:rPr>
              <a:t>mount</a:t>
            </a:r>
            <a:r>
              <a:rPr lang="zh-CN" altLang="en-US" sz="2000" b="1" dirty="0">
                <a:latin typeface="Times New Roman" panose="02020603050405020304" pitchFamily="18" charset="0"/>
              </a:rPr>
              <a:t>表项。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文本框 72705"/>
          <p:cNvSpPr txBox="1"/>
          <p:nvPr/>
        </p:nvSpPr>
        <p:spPr>
          <a:xfrm>
            <a:off x="381000" y="1989138"/>
            <a:ext cx="8458200" cy="4291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chdir(pathname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目录路径名；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</a:rPr>
              <a:t>查目录找到</a:t>
            </a:r>
            <a:r>
              <a:rPr lang="en-US" altLang="zh-CN" sz="2400" b="1" err="1">
                <a:latin typeface="Times New Roman" panose="02020603050405020304" pitchFamily="18" charset="0"/>
              </a:rPr>
              <a:t>pathname</a:t>
            </a:r>
            <a:r>
              <a:rPr lang="zh-CN" altLang="en-US" sz="2400" b="1" err="1">
                <a:latin typeface="Times New Roman" panose="02020603050405020304" pitchFamily="18" charset="0"/>
              </a:rPr>
              <a:t>的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en-US" altLang="zh-CN" sz="2400" b="1">
                <a:latin typeface="Times New Roman" panose="02020603050405020304" pitchFamily="18" charset="0"/>
              </a:rPr>
              <a:t>;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(不在内存读入</a:t>
            </a:r>
            <a:r>
              <a:rPr lang="zh-CN" altLang="zh-CN" sz="2400" b="1">
                <a:latin typeface="Times New Roman" panose="02020603050405020304" pitchFamily="18" charset="0"/>
              </a:rPr>
              <a:t>,i_count=1；</a:t>
            </a:r>
            <a:r>
              <a:rPr lang="zh-CN" altLang="zh-CN" sz="2400" b="1" dirty="0">
                <a:latin typeface="Times New Roman" panose="02020603050405020304" pitchFamily="18" charset="0"/>
              </a:rPr>
              <a:t>已在内存</a:t>
            </a:r>
            <a:r>
              <a:rPr lang="en-US" altLang="zh-CN" sz="2400" b="1">
                <a:latin typeface="Times New Roman" panose="02020603050405020304" pitchFamily="18" charset="0"/>
              </a:rPr>
              <a:t>i_count++)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2. 检查权限；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3. u_cdir</a:t>
            </a:r>
            <a:r>
              <a:rPr lang="zh-CN" altLang="en-US" sz="2400" b="1" dirty="0">
                <a:latin typeface="Times New Roman" panose="02020603050405020304" pitchFamily="18" charset="0"/>
              </a:rPr>
              <a:t>当前</a:t>
            </a:r>
            <a:r>
              <a:rPr lang="zh-CN" altLang="zh-CN" sz="2400" b="1" dirty="0">
                <a:latin typeface="Times New Roman" panose="02020603050405020304" pitchFamily="18" charset="0"/>
              </a:rPr>
              <a:t>所指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i_count--,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且修改过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写回外存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</a:t>
            </a:r>
            <a:r>
              <a:rPr lang="zh-CN" altLang="en-US" sz="2400" b="1" err="1">
                <a:latin typeface="Times New Roman" panose="02020603050405020304" pitchFamily="18" charset="0"/>
              </a:rPr>
              <a:t>新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入口</a:t>
            </a:r>
            <a:r>
              <a:rPr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err="1">
                <a:latin typeface="Times New Roman" panose="02020603050405020304" pitchFamily="18" charset="0"/>
                <a:sym typeface="Symbol" panose="05050102010706020507" pitchFamily="18" charset="2"/>
              </a:rPr>
              <a:t>u_cdir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文本框 67585"/>
          <p:cNvSpPr txBox="1"/>
          <p:nvPr/>
        </p:nvSpPr>
        <p:spPr>
          <a:xfrm>
            <a:off x="457200" y="2060575"/>
            <a:ext cx="82296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chown(pathname,owner, group)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文件路径名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owner: 新文件主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group:  </a:t>
            </a:r>
            <a:r>
              <a:rPr lang="zh-CN" altLang="en-US" sz="2400" b="1" dirty="0">
                <a:latin typeface="Times New Roman" panose="02020603050405020304" pitchFamily="18" charset="0"/>
              </a:rPr>
              <a:t>新文件组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查目录找到文件</a:t>
            </a:r>
            <a:r>
              <a:rPr lang="en-US" altLang="zh-CN" sz="2400" b="1" err="1">
                <a:latin typeface="Times New Roman" panose="02020603050405020304" pitchFamily="18" charset="0"/>
              </a:rPr>
              <a:t>(inode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2. 权限检查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文件主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特权用户</a:t>
            </a:r>
            <a:r>
              <a:rPr lang="zh-CN" altLang="zh-CN" sz="2400" b="1" dirty="0">
                <a:latin typeface="Times New Roman" panose="02020603050405020304" pitchFamily="18" charset="0"/>
              </a:rPr>
              <a:t>)；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更新</a:t>
            </a:r>
            <a:r>
              <a:rPr lang="en-US" altLang="zh-CN" sz="2400" b="1" err="1">
                <a:latin typeface="Times New Roman" panose="02020603050405020304" pitchFamily="18" charset="0"/>
              </a:rPr>
              <a:t>owner</a:t>
            </a:r>
            <a:r>
              <a:rPr lang="zh-CN" altLang="en-US" sz="2400" b="1" err="1">
                <a:latin typeface="Times New Roman" panose="02020603050405020304" pitchFamily="18" charset="0"/>
              </a:rPr>
              <a:t>和</a:t>
            </a:r>
            <a:r>
              <a:rPr lang="en-US" altLang="zh-CN" sz="2400" b="1" err="1">
                <a:latin typeface="Times New Roman" panose="02020603050405020304" pitchFamily="18" charset="0"/>
              </a:rPr>
              <a:t>group(i_uid, i_gid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写回。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文本框 73729"/>
          <p:cNvSpPr txBox="1"/>
          <p:nvPr/>
        </p:nvSpPr>
        <p:spPr>
          <a:xfrm>
            <a:off x="533400" y="5334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73731" name="文本框 73730"/>
          <p:cNvSpPr txBox="1"/>
          <p:nvPr/>
        </p:nvSpPr>
        <p:spPr>
          <a:xfrm>
            <a:off x="533400" y="1989138"/>
            <a:ext cx="81534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chmode(pathname, newmode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pathname: </a:t>
            </a:r>
            <a:r>
              <a:rPr lang="zh-CN" altLang="en-US" sz="2400" b="1" dirty="0">
                <a:latin typeface="Times New Roman" panose="02020603050405020304" pitchFamily="18" charset="0"/>
              </a:rPr>
              <a:t>路径名；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newmode</a:t>
            </a:r>
            <a:r>
              <a:rPr lang="zh-CN" altLang="zh-CN" sz="2400" b="1" dirty="0">
                <a:latin typeface="Times New Roman" panose="02020603050405020304" pitchFamily="18" charset="0"/>
              </a:rPr>
              <a:t>: 新权限说明；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查目录找到文件</a:t>
            </a:r>
            <a:r>
              <a:rPr lang="en-US" altLang="zh-CN" sz="2400" b="1" err="1">
                <a:latin typeface="Times New Roman" panose="02020603050405020304" pitchFamily="18" charset="0"/>
              </a:rPr>
              <a:t>(inode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2. 权限检查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文件主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特权用户</a:t>
            </a:r>
            <a:r>
              <a:rPr lang="zh-CN" altLang="zh-CN" sz="2400" b="1" dirty="0">
                <a:latin typeface="Times New Roman" panose="02020603050405020304" pitchFamily="18" charset="0"/>
              </a:rPr>
              <a:t>)；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更新</a:t>
            </a:r>
            <a:r>
              <a:rPr lang="en-US" altLang="zh-CN" sz="2400" b="1" err="1">
                <a:latin typeface="Times New Roman" panose="02020603050405020304" pitchFamily="18" charset="0"/>
              </a:rPr>
              <a:t>i_mode(=newmode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4. inode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回写。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文本框 68609"/>
          <p:cNvSpPr txBox="1"/>
          <p:nvPr/>
        </p:nvSpPr>
        <p:spPr>
          <a:xfrm>
            <a:off x="609600" y="381000"/>
            <a:ext cx="7696200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state(pathname, statbuffer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pathname: 文件路径名；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statbuffer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状态缓冲区；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1. 查目录找到内存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2. 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信息(所有者、大小、权限、属性、链接数、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sz="2400" b="1" err="1">
                <a:latin typeface="Times New Roman" panose="02020603050405020304" pitchFamily="18" charset="0"/>
              </a:rPr>
              <a:t>inode</a:t>
            </a:r>
            <a:r>
              <a:rPr lang="zh-CN" altLang="zh-CN" sz="2400" b="1" dirty="0">
                <a:latin typeface="Times New Roman" panose="02020603050405020304" pitchFamily="18" charset="0"/>
              </a:rPr>
              <a:t>号、访问时间等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err="1">
                <a:latin typeface="Times New Roman" panose="02020603050405020304" pitchFamily="18" charset="0"/>
              </a:rPr>
              <a:t>statbuffer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fstate(fd, statbuffer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1. 由</a:t>
            </a:r>
            <a:r>
              <a:rPr lang="en-US" altLang="zh-CN" sz="2400" b="1" err="1">
                <a:latin typeface="Times New Roman" panose="02020603050405020304" pitchFamily="18" charset="0"/>
              </a:rPr>
              <a:t>u_ofile[fd</a:t>
            </a:r>
            <a:r>
              <a:rPr lang="zh-CN" altLang="zh-CN" sz="2400" b="1" dirty="0">
                <a:latin typeface="Times New Roman" panose="02020603050405020304" pitchFamily="18" charset="0"/>
              </a:rPr>
              <a:t>]找到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由</a:t>
            </a:r>
            <a:r>
              <a:rPr lang="en-US" altLang="zh-CN" sz="2400" b="1" dirty="0">
                <a:latin typeface="Times New Roman" panose="02020603050405020304" pitchFamily="18" charset="0"/>
              </a:rPr>
              <a:t>file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表找到</a:t>
            </a:r>
            <a:r>
              <a:rPr lang="en-US" altLang="zh-CN" sz="2400" b="1">
                <a:latin typeface="Times New Roman" panose="02020603050405020304" pitchFamily="18" charset="0"/>
              </a:rPr>
              <a:t>i_node;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i_node</a:t>
            </a:r>
            <a:r>
              <a:rPr lang="zh-CN" altLang="en-US" sz="2400" b="1" dirty="0">
                <a:latin typeface="Times New Roman" panose="02020603050405020304" pitchFamily="18" charset="0"/>
              </a:rPr>
              <a:t>信息</a:t>
            </a:r>
            <a:r>
              <a:rPr lang="zh-CN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err="1">
                <a:latin typeface="Times New Roman" panose="02020603050405020304" pitchFamily="18" charset="0"/>
              </a:rPr>
              <a:t>statbuffer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80897"/>
          <p:cNvSpPr>
            <a:spLocks noGrp="1"/>
          </p:cNvSpPr>
          <p:nvPr>
            <p:ph type="title"/>
          </p:nvPr>
        </p:nvSpPr>
        <p:spPr>
          <a:xfrm>
            <a:off x="1173163" y="785813"/>
            <a:ext cx="8583612" cy="914400"/>
          </a:xfrm>
        </p:spPr>
        <p:txBody>
          <a:bodyPr anchor="b"/>
          <a:p>
            <a:r>
              <a:rPr lang="en-US" altLang="zh-CN" sz="4000" b="1"/>
              <a:t>8.9</a:t>
            </a:r>
            <a:r>
              <a:rPr lang="zh-CN" altLang="en-US" sz="4000" b="1" dirty="0">
                <a:latin typeface="Times New Roman" panose="02020603050405020304" pitchFamily="18" charset="0"/>
              </a:rPr>
              <a:t>日志结构文件系统</a:t>
            </a:r>
            <a:endParaRPr lang="zh-CN" altLang="en-US" sz="4000" b="1"/>
          </a:p>
        </p:txBody>
      </p:sp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>
          <a:xfrm>
            <a:off x="468313" y="1916113"/>
            <a:ext cx="8153400" cy="4589462"/>
          </a:xfrm>
        </p:spPr>
        <p:txBody>
          <a:bodyPr/>
          <a:p>
            <a:r>
              <a:rPr lang="zh-CN" altLang="en-US" b="1" dirty="0"/>
              <a:t>背景</a:t>
            </a:r>
            <a:endParaRPr lang="zh-CN" altLang="en-US" b="1" dirty="0"/>
          </a:p>
          <a:p>
            <a:pPr lvl="1"/>
            <a:r>
              <a:rPr lang="en-US" altLang="zh-CN" b="1" dirty="0"/>
              <a:t>CPU</a:t>
            </a:r>
            <a:r>
              <a:rPr lang="zh-CN" altLang="en-US" b="1" dirty="0"/>
              <a:t>速度越来越快</a:t>
            </a:r>
            <a:endParaRPr lang="zh-CN" altLang="en-US" b="1"/>
          </a:p>
          <a:p>
            <a:pPr lvl="1"/>
            <a:r>
              <a:rPr lang="zh-CN" altLang="en-US" b="1" dirty="0"/>
              <a:t>内存容量以接近指数级速度增长</a:t>
            </a:r>
            <a:endParaRPr lang="zh-CN" altLang="en-US" b="1"/>
          </a:p>
          <a:p>
            <a:pPr lvl="1"/>
            <a:r>
              <a:rPr lang="zh-CN" altLang="en-US" b="1" dirty="0"/>
              <a:t>磁盘容量</a:t>
            </a:r>
            <a:r>
              <a:rPr lang="en-US" altLang="zh-CN" b="1" dirty="0"/>
              <a:t>, </a:t>
            </a:r>
            <a:r>
              <a:rPr lang="zh-CN" altLang="en-US" b="1" dirty="0"/>
              <a:t>更大更便宜</a:t>
            </a:r>
            <a:endParaRPr lang="zh-CN" altLang="en-US" b="1" dirty="0"/>
          </a:p>
          <a:p>
            <a:pPr lvl="1"/>
            <a:r>
              <a:rPr lang="zh-CN" altLang="en-US" b="1" dirty="0"/>
              <a:t>磁盘速度的提高却相对较慢 </a:t>
            </a:r>
            <a:endParaRPr lang="zh-CN" altLang="en-US" b="1"/>
          </a:p>
          <a:p>
            <a:pPr lvl="2"/>
            <a:r>
              <a:rPr lang="zh-CN" altLang="en-US" b="1" dirty="0"/>
              <a:t>成为系统效率的瓶颈 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标题 142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8.9</a:t>
            </a:r>
            <a:r>
              <a:rPr lang="zh-CN" altLang="en-US" b="1" dirty="0">
                <a:latin typeface="Times New Roman" panose="02020603050405020304" pitchFamily="18" charset="0"/>
              </a:rPr>
              <a:t>日志结构文件系统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2339" name="文本占位符 14233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b="1">
                <a:latin typeface="宋体" panose="02010600030101010101" pitchFamily="2" charset="-122"/>
              </a:rPr>
              <a:t>在</a:t>
            </a:r>
            <a:r>
              <a:rPr lang="en-US" altLang="zh-CN" sz="2800" b="1"/>
              <a:t>UNIX</a:t>
            </a:r>
            <a:r>
              <a:rPr lang="zh-CN" altLang="en-US" sz="2800" b="1" dirty="0">
                <a:latin typeface="宋体" panose="02010600030101010101" pitchFamily="2" charset="-122"/>
              </a:rPr>
              <a:t>系统中创建一个文件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(1)</a:t>
            </a:r>
            <a:r>
              <a:rPr lang="zh-CN" altLang="en-US" sz="2000" b="1" dirty="0">
                <a:latin typeface="宋体" panose="02010600030101010101" pitchFamily="2" charset="-122"/>
              </a:rPr>
              <a:t>文件名写入目录中；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(2)</a:t>
            </a:r>
            <a:r>
              <a:rPr lang="zh-CN" altLang="en-US" sz="2000" b="1" dirty="0">
                <a:latin typeface="宋体" panose="02010600030101010101" pitchFamily="2" charset="-122"/>
              </a:rPr>
              <a:t>新文件</a:t>
            </a:r>
            <a:r>
              <a:rPr lang="en-US" altLang="zh-CN" sz="2000" b="1" err="1">
                <a:latin typeface="宋体" panose="02010600030101010101" pitchFamily="2" charset="-122"/>
              </a:rPr>
              <a:t>inode</a:t>
            </a:r>
            <a:r>
              <a:rPr lang="zh-CN" altLang="en-US" sz="2000" b="1" dirty="0">
                <a:latin typeface="宋体" panose="02010600030101010101" pitchFamily="2" charset="-122"/>
              </a:rPr>
              <a:t>更新；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(3)</a:t>
            </a:r>
            <a:r>
              <a:rPr lang="zh-CN" altLang="en-US" sz="2000" b="1" dirty="0">
                <a:latin typeface="宋体" panose="02010600030101010101" pitchFamily="2" charset="-122"/>
              </a:rPr>
              <a:t>目录文件</a:t>
            </a:r>
            <a:r>
              <a:rPr lang="en-US" altLang="zh-CN" sz="2000" b="1" err="1">
                <a:latin typeface="宋体" panose="02010600030101010101" pitchFamily="2" charset="-122"/>
              </a:rPr>
              <a:t>inode</a:t>
            </a:r>
            <a:r>
              <a:rPr lang="zh-CN" altLang="en-US" sz="2000" b="1" dirty="0">
                <a:latin typeface="宋体" panose="02010600030101010101" pitchFamily="2" charset="-122"/>
              </a:rPr>
              <a:t>更新；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(4)</a:t>
            </a:r>
            <a:r>
              <a:rPr lang="zh-CN" altLang="en-US" sz="2000" b="1" dirty="0">
                <a:latin typeface="宋体" panose="02010600030101010101" pitchFamily="2" charset="-122"/>
              </a:rPr>
              <a:t>写入文件内容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endParaRPr lang="en-US" altLang="zh-CN" sz="20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小量写</a:t>
            </a:r>
            <a:r>
              <a:rPr lang="en-US" altLang="zh-CN" sz="2400" b="1"/>
              <a:t>(small write)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一次写修改磁盘块上的一小部分数据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假定一次写需要</a:t>
            </a:r>
            <a:r>
              <a:rPr lang="en-US" altLang="zh-CN" sz="2000" b="1" dirty="0"/>
              <a:t>10ms</a:t>
            </a:r>
            <a:r>
              <a:rPr lang="zh-CN" altLang="en-US" sz="2000" b="1" dirty="0"/>
              <a:t>寻道时间</a:t>
            </a:r>
            <a:r>
              <a:rPr lang="en-US" altLang="zh-CN" sz="2000" b="1" dirty="0"/>
              <a:t>, 4ms</a:t>
            </a:r>
            <a:r>
              <a:rPr lang="zh-CN" altLang="en-US" sz="2000" b="1" dirty="0"/>
              <a:t>旋转延迟</a:t>
            </a:r>
            <a:r>
              <a:rPr lang="en-US" altLang="zh-CN" sz="2000" b="1"/>
              <a:t>, 50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</a:rPr>
              <a:t>µ</a:t>
            </a:r>
            <a:r>
              <a:rPr lang="en-US" altLang="zh-CN" sz="2000" b="1" dirty="0">
                <a:cs typeface="Tahoma" panose="020B0604030504040204" pitchFamily="34" charset="0"/>
              </a:rPr>
              <a:t>s</a:t>
            </a:r>
            <a:r>
              <a:rPr lang="zh-CN" altLang="en-US" sz="2000" b="1" dirty="0">
                <a:cs typeface="Tahoma" panose="020B0604030504040204" pitchFamily="34" charset="0"/>
              </a:rPr>
              <a:t>读写，磁盘访问效率</a:t>
            </a:r>
            <a:r>
              <a:rPr lang="en-US" altLang="zh-CN" sz="2000" b="1">
                <a:cs typeface="Tahoma" panose="020B0604030504040204" pitchFamily="34" charset="0"/>
              </a:rPr>
              <a:t>1%.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b="1" dirty="0">
                <a:latin typeface="宋体" panose="02010600030101010101" pitchFamily="2" charset="-122"/>
              </a:rPr>
              <a:t>延迟写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发生故障给一致性带来威胁</a:t>
            </a:r>
            <a:endParaRPr lang="zh-CN" altLang="en-US" sz="2000" b="1"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b="1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标题 1679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Log Structured File System</a:t>
            </a:r>
            <a:endParaRPr lang="en-US" altLang="zh-CN"/>
          </a:p>
        </p:txBody>
      </p:sp>
      <p:sp>
        <p:nvSpPr>
          <p:cNvPr id="167939" name="文本占位符 1679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日志结构文件系统</a:t>
            </a:r>
            <a:endParaRPr lang="zh-CN" altLang="en-US" b="1" dirty="0"/>
          </a:p>
          <a:p>
            <a:pPr lvl="1"/>
            <a:r>
              <a:rPr lang="en-US" altLang="zh-CN" b="1" dirty="0"/>
              <a:t>UC Berkeley</a:t>
            </a:r>
            <a:r>
              <a:rPr lang="zh-CN" altLang="en-US" b="1" dirty="0"/>
              <a:t>的研究人员提出 </a:t>
            </a:r>
            <a:endParaRPr lang="zh-CN" altLang="en-US" b="1" dirty="0"/>
          </a:p>
          <a:p>
            <a:pPr lvl="1"/>
            <a:r>
              <a:rPr lang="zh-CN" altLang="en-US" b="1" dirty="0"/>
              <a:t>一种全新的文件系统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标题 1433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>
                <a:latin typeface="Times New Roman" panose="02020603050405020304" pitchFamily="18" charset="0"/>
              </a:rPr>
              <a:t>日志结构文件系统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3363" name="文本占位符 1433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LSFS</a:t>
            </a:r>
            <a:r>
              <a:rPr lang="zh-CN" altLang="en-US" b="1" dirty="0"/>
              <a:t>将整个磁盘看做一个日志，周期性地追加新日志。写操作并非直接反映到磁盘上，而是被暂时存到内存缓冲区中，其中包括新写的数据，也包括更新数据。当积累到一定规模时，作为一个</a:t>
            </a:r>
            <a:r>
              <a:rPr lang="en-US" altLang="zh-CN" b="1" dirty="0"/>
              <a:t>segment</a:t>
            </a:r>
            <a:r>
              <a:rPr lang="zh-CN" altLang="en-US" b="1" dirty="0"/>
              <a:t>追加到日志的末尾。</a:t>
            </a:r>
            <a:endParaRPr lang="zh-CN" altLang="en-US"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矩形 114689"/>
          <p:cNvSpPr/>
          <p:nvPr/>
        </p:nvSpPr>
        <p:spPr>
          <a:xfrm>
            <a:off x="1116013" y="1844675"/>
            <a:ext cx="2376487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LSFS</a:t>
            </a:r>
            <a:r>
              <a:rPr lang="zh-CN" altLang="en-US" sz="2800" b="1" dirty="0">
                <a:latin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anose="02020603050405020304" pitchFamily="18" charset="0"/>
              </a:rPr>
              <a:t>图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4691" name="矩形 114690"/>
          <p:cNvSpPr/>
          <p:nvPr/>
        </p:nvSpPr>
        <p:spPr>
          <a:xfrm>
            <a:off x="1066800" y="2457450"/>
            <a:ext cx="7391400" cy="6858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692" name="直接连接符 114691"/>
          <p:cNvSpPr/>
          <p:nvPr/>
        </p:nvSpPr>
        <p:spPr>
          <a:xfrm>
            <a:off x="2209800" y="2455863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3" name="直接连接符 114692"/>
          <p:cNvSpPr/>
          <p:nvPr/>
        </p:nvSpPr>
        <p:spPr>
          <a:xfrm>
            <a:off x="3352800" y="2455863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4" name="直接连接符 114693"/>
          <p:cNvSpPr/>
          <p:nvPr/>
        </p:nvSpPr>
        <p:spPr>
          <a:xfrm>
            <a:off x="4572000" y="2455863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5" name="矩形 114694"/>
          <p:cNvSpPr/>
          <p:nvPr/>
        </p:nvSpPr>
        <p:spPr>
          <a:xfrm>
            <a:off x="1066800" y="2608263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segment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4696" name="矩形 114695"/>
          <p:cNvSpPr/>
          <p:nvPr/>
        </p:nvSpPr>
        <p:spPr>
          <a:xfrm>
            <a:off x="3352800" y="2608263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err="1">
                <a:latin typeface="Times New Roman" panose="02020603050405020304" pitchFamily="18" charset="0"/>
              </a:rPr>
              <a:t>segment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4697" name="矩形 114696"/>
          <p:cNvSpPr/>
          <p:nvPr/>
        </p:nvSpPr>
        <p:spPr>
          <a:xfrm>
            <a:off x="4495800" y="3629025"/>
            <a:ext cx="1219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new segment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4698" name="矩形 114697"/>
          <p:cNvSpPr/>
          <p:nvPr/>
        </p:nvSpPr>
        <p:spPr>
          <a:xfrm>
            <a:off x="2209800" y="2608263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…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4699" name="矩形 114698"/>
          <p:cNvSpPr/>
          <p:nvPr/>
        </p:nvSpPr>
        <p:spPr>
          <a:xfrm>
            <a:off x="6553200" y="1371600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… 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4701" name="直接连接符 114700"/>
          <p:cNvSpPr/>
          <p:nvPr/>
        </p:nvSpPr>
        <p:spPr>
          <a:xfrm flipH="1" flipV="1">
            <a:off x="5105400" y="314325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702" name="直接连接符 114701"/>
          <p:cNvSpPr/>
          <p:nvPr/>
        </p:nvSpPr>
        <p:spPr>
          <a:xfrm>
            <a:off x="5715000" y="2455863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03" name="矩形 114702"/>
          <p:cNvSpPr/>
          <p:nvPr/>
        </p:nvSpPr>
        <p:spPr>
          <a:xfrm>
            <a:off x="609600" y="4210050"/>
            <a:ext cx="27432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segment</a:t>
            </a:r>
            <a:r>
              <a:rPr lang="zh-CN" altLang="en-US" sz="2800" b="1" dirty="0">
                <a:latin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4704" name="矩形 114703"/>
          <p:cNvSpPr/>
          <p:nvPr/>
        </p:nvSpPr>
        <p:spPr>
          <a:xfrm>
            <a:off x="1981200" y="5048250"/>
            <a:ext cx="4876800" cy="6858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705" name="直接连接符 114704"/>
          <p:cNvSpPr/>
          <p:nvPr/>
        </p:nvSpPr>
        <p:spPr>
          <a:xfrm>
            <a:off x="3124200" y="5048250"/>
            <a:ext cx="0" cy="685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06" name="矩形 114705"/>
          <p:cNvSpPr/>
          <p:nvPr/>
        </p:nvSpPr>
        <p:spPr>
          <a:xfrm>
            <a:off x="1981200" y="5200650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summary 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4707" name="矩形 114706"/>
          <p:cNvSpPr/>
          <p:nvPr/>
        </p:nvSpPr>
        <p:spPr>
          <a:xfrm>
            <a:off x="3429000" y="5200650"/>
            <a:ext cx="3124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err="1">
                <a:latin typeface="Times New Roman" panose="02020603050405020304" pitchFamily="18" charset="0"/>
              </a:rPr>
              <a:t>Inodes</a:t>
            </a:r>
            <a:r>
              <a:rPr lang="en-US" altLang="zh-CN" b="1">
                <a:latin typeface="Times New Roman" panose="02020603050405020304" pitchFamily="18" charset="0"/>
              </a:rPr>
              <a:t>, directories, data blocks 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9457"/>
          <p:cNvSpPr txBox="1"/>
          <p:nvPr/>
        </p:nvSpPr>
        <p:spPr>
          <a:xfrm>
            <a:off x="685800" y="381000"/>
            <a:ext cx="77724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索引结构：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一文件可存于不连续块中，块号记在索引块中。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优点：速度快，长度变化容易。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缺点：索引块占空间。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9467" name="文本框 19466"/>
          <p:cNvSpPr txBox="1"/>
          <p:nvPr/>
        </p:nvSpPr>
        <p:spPr>
          <a:xfrm>
            <a:off x="6096000" y="1828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磁盘空间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9468" name="矩形 19467"/>
          <p:cNvSpPr/>
          <p:nvPr/>
        </p:nvSpPr>
        <p:spPr>
          <a:xfrm>
            <a:off x="1524000" y="3429000"/>
            <a:ext cx="1511300" cy="198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…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索引块</a:t>
            </a:r>
            <a:r>
              <a:rPr lang="en-US" altLang="zh-CN" sz="2400" b="1">
                <a:latin typeface="Times New Roman" panose="02020603050405020304" pitchFamily="18" charset="0"/>
              </a:rPr>
              <a:t>=29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块数</a:t>
            </a:r>
            <a:r>
              <a:rPr lang="en-US" altLang="zh-CN" sz="2400" b="1">
                <a:latin typeface="Times New Roman" panose="02020603050405020304" pitchFamily="18" charset="0"/>
              </a:rPr>
              <a:t>=4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latin typeface="Comic Sans MS" panose="030F0702030302020204" pitchFamily="66" charset="0"/>
              </a:rPr>
              <a:t>...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9469" name="文本框 19468"/>
          <p:cNvSpPr txBox="1"/>
          <p:nvPr/>
        </p:nvSpPr>
        <p:spPr>
          <a:xfrm>
            <a:off x="1600200" y="5638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FCB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19472" name="组合 19471"/>
          <p:cNvGrpSpPr/>
          <p:nvPr/>
        </p:nvGrpSpPr>
        <p:grpSpPr>
          <a:xfrm>
            <a:off x="6132513" y="2438400"/>
            <a:ext cx="1258887" cy="4283075"/>
            <a:chOff x="3696" y="1536"/>
            <a:chExt cx="793" cy="2698"/>
          </a:xfrm>
        </p:grpSpPr>
        <p:sp>
          <p:nvSpPr>
            <p:cNvPr id="19460" name="矩形 19459"/>
            <p:cNvSpPr/>
            <p:nvPr/>
          </p:nvSpPr>
          <p:spPr>
            <a:xfrm>
              <a:off x="3696" y="1536"/>
              <a:ext cx="793" cy="269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lnSpc>
                  <a:spcPct val="24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…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7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18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19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4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26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200000"/>
                </a:lnSpc>
              </a:pPr>
              <a:r>
                <a:rPr lang="zh-CN" altLang="en-US" sz="2400" b="1">
                  <a:latin typeface="Comic Sans MS" panose="030F0702030302020204" pitchFamily="66" charset="0"/>
                </a:rPr>
                <a:t>块</a:t>
              </a:r>
              <a:r>
                <a:rPr lang="en-US" altLang="zh-CN" sz="2400" b="1">
                  <a:latin typeface="Comic Sans MS" panose="030F0702030302020204" pitchFamily="66" charset="0"/>
                </a:rPr>
                <a:t>30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2400" b="1">
                  <a:latin typeface="Comic Sans MS" panose="030F0702030302020204" pitchFamily="66" charset="0"/>
                </a:rPr>
                <a:t>...</a:t>
              </a:r>
              <a:endParaRPr lang="en-US" altLang="zh-CN" sz="2400" b="1">
                <a:latin typeface="Comic Sans MS" panose="030F0702030302020204" pitchFamily="66" charset="0"/>
              </a:endParaRPr>
            </a:p>
            <a:p>
              <a:pPr algn="ctr" eaLnBrk="1" hangingPunct="1"/>
              <a:endParaRPr lang="en-US" altLang="zh-CN" sz="2400" b="1">
                <a:latin typeface="Comic Sans MS" panose="030F0702030302020204" pitchFamily="66" charset="0"/>
              </a:endParaRPr>
            </a:p>
          </p:txBody>
        </p:sp>
        <p:sp>
          <p:nvSpPr>
            <p:cNvPr id="19461" name="直接连接符 19460"/>
            <p:cNvSpPr/>
            <p:nvPr/>
          </p:nvSpPr>
          <p:spPr>
            <a:xfrm>
              <a:off x="3696" y="1872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2" name="直接连接符 19461"/>
            <p:cNvSpPr/>
            <p:nvPr/>
          </p:nvSpPr>
          <p:spPr>
            <a:xfrm>
              <a:off x="3696" y="230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3" name="直接连接符 19462"/>
            <p:cNvSpPr/>
            <p:nvPr/>
          </p:nvSpPr>
          <p:spPr>
            <a:xfrm>
              <a:off x="3696" y="2640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4" name="直接连接符 19463"/>
            <p:cNvSpPr/>
            <p:nvPr/>
          </p:nvSpPr>
          <p:spPr>
            <a:xfrm>
              <a:off x="3696" y="3312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5" name="直接连接符 19464"/>
            <p:cNvSpPr/>
            <p:nvPr/>
          </p:nvSpPr>
          <p:spPr>
            <a:xfrm>
              <a:off x="3696" y="3600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6" name="直接连接符 19465"/>
            <p:cNvSpPr/>
            <p:nvPr/>
          </p:nvSpPr>
          <p:spPr>
            <a:xfrm>
              <a:off x="3696" y="3984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1" name="直接连接符 19470"/>
            <p:cNvSpPr/>
            <p:nvPr/>
          </p:nvSpPr>
          <p:spPr>
            <a:xfrm>
              <a:off x="3696" y="2976"/>
              <a:ext cx="7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473" name="矩形 19472"/>
          <p:cNvSpPr/>
          <p:nvPr/>
        </p:nvSpPr>
        <p:spPr>
          <a:xfrm>
            <a:off x="3797300" y="3505200"/>
            <a:ext cx="1079500" cy="14398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74" name="任意多边形 19473"/>
          <p:cNvSpPr/>
          <p:nvPr/>
        </p:nvSpPr>
        <p:spPr>
          <a:xfrm>
            <a:off x="4648200" y="3124200"/>
            <a:ext cx="1511300" cy="609600"/>
          </a:xfrm>
          <a:custGeom>
            <a:avLst/>
            <a:gdLst/>
            <a:ahLst/>
            <a:cxnLst/>
            <a:pathLst>
              <a:path w="864" h="384">
                <a:moveTo>
                  <a:pt x="0" y="384"/>
                </a:moveTo>
                <a:lnTo>
                  <a:pt x="384" y="384"/>
                </a:lnTo>
                <a:lnTo>
                  <a:pt x="384" y="0"/>
                </a:lnTo>
                <a:lnTo>
                  <a:pt x="86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75" name="任意多边形 19474"/>
          <p:cNvSpPr/>
          <p:nvPr/>
        </p:nvSpPr>
        <p:spPr>
          <a:xfrm>
            <a:off x="4648200" y="3810000"/>
            <a:ext cx="1511300" cy="152400"/>
          </a:xfrm>
          <a:custGeom>
            <a:avLst/>
            <a:gdLst/>
            <a:ahLst/>
            <a:cxnLst/>
            <a:pathLst>
              <a:path w="816" h="96">
                <a:moveTo>
                  <a:pt x="0" y="96"/>
                </a:moveTo>
                <a:lnTo>
                  <a:pt x="576" y="96"/>
                </a:lnTo>
                <a:lnTo>
                  <a:pt x="576" y="0"/>
                </a:lnTo>
                <a:lnTo>
                  <a:pt x="81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76" name="任意多边形 19475"/>
          <p:cNvSpPr/>
          <p:nvPr/>
        </p:nvSpPr>
        <p:spPr>
          <a:xfrm>
            <a:off x="4648200" y="4191000"/>
            <a:ext cx="1511300" cy="762000"/>
          </a:xfrm>
          <a:custGeom>
            <a:avLst/>
            <a:gdLst/>
            <a:ahLst/>
            <a:cxnLst/>
            <a:pathLst>
              <a:path w="816" h="480">
                <a:moveTo>
                  <a:pt x="0" y="0"/>
                </a:moveTo>
                <a:lnTo>
                  <a:pt x="576" y="0"/>
                </a:lnTo>
                <a:lnTo>
                  <a:pt x="576" y="480"/>
                </a:lnTo>
                <a:lnTo>
                  <a:pt x="816" y="48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78" name="任意多边形 19477"/>
          <p:cNvSpPr/>
          <p:nvPr/>
        </p:nvSpPr>
        <p:spPr>
          <a:xfrm>
            <a:off x="4648200" y="4419600"/>
            <a:ext cx="1511300" cy="1447800"/>
          </a:xfrm>
          <a:custGeom>
            <a:avLst/>
            <a:gdLst/>
            <a:ahLst/>
            <a:cxnLst/>
            <a:pathLst>
              <a:path w="912" h="912">
                <a:moveTo>
                  <a:pt x="0" y="0"/>
                </a:moveTo>
                <a:lnTo>
                  <a:pt x="432" y="0"/>
                </a:lnTo>
                <a:lnTo>
                  <a:pt x="432" y="912"/>
                </a:lnTo>
                <a:lnTo>
                  <a:pt x="912" y="91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79" name="任意多边形 19478"/>
          <p:cNvSpPr/>
          <p:nvPr/>
        </p:nvSpPr>
        <p:spPr>
          <a:xfrm>
            <a:off x="3048000" y="3657600"/>
            <a:ext cx="762000" cy="609600"/>
          </a:xfrm>
          <a:custGeom>
            <a:avLst/>
            <a:gdLst/>
            <a:ahLst/>
            <a:cxnLst/>
            <a:pathLst>
              <a:path w="480" h="384">
                <a:moveTo>
                  <a:pt x="0" y="384"/>
                </a:moveTo>
                <a:lnTo>
                  <a:pt x="240" y="384"/>
                </a:lnTo>
                <a:lnTo>
                  <a:pt x="240" y="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80" name="文本框 19479"/>
          <p:cNvSpPr txBox="1"/>
          <p:nvPr/>
        </p:nvSpPr>
        <p:spPr>
          <a:xfrm>
            <a:off x="3657600" y="5105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索引块</a:t>
            </a:r>
            <a:r>
              <a:rPr lang="en-US" altLang="zh-CN" sz="2400" b="1">
                <a:latin typeface="Times New Roman" panose="02020603050405020304" pitchFamily="18" charset="0"/>
              </a:rPr>
              <a:t>29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标题 144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>
                <a:latin typeface="Times New Roman" panose="02020603050405020304" pitchFamily="18" charset="0"/>
              </a:rPr>
              <a:t>日志结构文件系统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4387" name="文本占位符 1443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800" b="1" err="1"/>
              <a:t>Inode</a:t>
            </a:r>
            <a:r>
              <a:rPr lang="en-US" altLang="zh-CN" sz="2800" b="1"/>
              <a:t> map:</a:t>
            </a:r>
            <a:endParaRPr lang="en-US" altLang="zh-CN" sz="2800" b="1"/>
          </a:p>
          <a:p>
            <a:pPr lvl="1"/>
            <a:r>
              <a:rPr lang="en-US" altLang="zh-CN" sz="2400" b="1" err="1"/>
              <a:t>Inode</a:t>
            </a:r>
            <a:r>
              <a:rPr lang="zh-CN" altLang="en-US" sz="2400" b="1" dirty="0"/>
              <a:t>存储位置不能由其编号确定，系统维持一个</a:t>
            </a:r>
            <a:r>
              <a:rPr lang="en-US" altLang="zh-CN" sz="2400" b="1" err="1"/>
              <a:t>Inode</a:t>
            </a:r>
            <a:r>
              <a:rPr lang="en-US" altLang="zh-CN" sz="2400" b="1" dirty="0"/>
              <a:t> map</a:t>
            </a:r>
            <a:r>
              <a:rPr lang="zh-CN" altLang="en-US" sz="2400" b="1" dirty="0"/>
              <a:t>，以实现</a:t>
            </a:r>
            <a:r>
              <a:rPr lang="en-US" altLang="zh-CN" sz="2400" b="1" dirty="0"/>
              <a:t>i-number</a:t>
            </a:r>
            <a:r>
              <a:rPr lang="zh-CN" altLang="en-US" sz="2400" b="1" dirty="0"/>
              <a:t>到磁盘</a:t>
            </a:r>
            <a:r>
              <a:rPr lang="en-US" altLang="zh-CN" sz="2400" b="1" err="1"/>
              <a:t>inode</a:t>
            </a:r>
            <a:r>
              <a:rPr lang="zh-CN" altLang="en-US" sz="2400" b="1" dirty="0"/>
              <a:t>的映射。</a:t>
            </a:r>
            <a:endParaRPr lang="zh-CN" altLang="en-US" sz="2400" b="1" dirty="0"/>
          </a:p>
          <a:p>
            <a:r>
              <a:rPr lang="zh-CN" altLang="en-US" sz="2800" b="1" dirty="0"/>
              <a:t>清洁线程</a:t>
            </a:r>
            <a:r>
              <a:rPr lang="en-US" altLang="zh-CN" sz="2800" b="1"/>
              <a:t>(cleaner)</a:t>
            </a:r>
            <a:endParaRPr lang="en-US" altLang="zh-CN" sz="2800" b="1"/>
          </a:p>
          <a:p>
            <a:pPr lvl="1"/>
            <a:r>
              <a:rPr lang="zh-CN" altLang="en-US" sz="2400" b="1" dirty="0"/>
              <a:t>循环扫描磁盘并对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进行压缩。</a:t>
            </a:r>
            <a:r>
              <a:rPr lang="en-US" altLang="zh-CN" sz="2400" b="1" dirty="0"/>
              <a:t>Cleaner </a:t>
            </a:r>
            <a:r>
              <a:rPr lang="zh-CN" altLang="en-US" sz="2400" b="1" dirty="0"/>
              <a:t>首先读入第一个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，舍弃过时内容，仍有用的</a:t>
            </a:r>
            <a:r>
              <a:rPr lang="en-US" altLang="zh-CN" sz="2400" b="1" err="1"/>
              <a:t>inode</a:t>
            </a:r>
            <a:r>
              <a:rPr lang="zh-CN" altLang="en-US" sz="2400" b="1" dirty="0"/>
              <a:t>和数据块与内存当前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合并作为新的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写回磁盘，旧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被标记为空闲，然后顺序处理下个</a:t>
            </a:r>
            <a:r>
              <a:rPr lang="en-US" altLang="zh-CN" sz="2400" b="1"/>
              <a:t>segment.</a:t>
            </a:r>
            <a:endParaRPr lang="en-US" altLang="zh-CN" sz="2400" b="1"/>
          </a:p>
          <a:p>
            <a:endParaRPr lang="en-US" altLang="zh-CN" sz="2800" b="1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标题 98305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 anchor="b"/>
          <a:p>
            <a:r>
              <a:rPr lang="en-US" altLang="zh-CN" b="1" dirty="0"/>
              <a:t>8.10 </a:t>
            </a:r>
            <a:r>
              <a:rPr lang="zh-CN" altLang="en-US" b="1" dirty="0"/>
              <a:t>内存映射文件</a:t>
            </a:r>
            <a:endParaRPr lang="zh-CN" altLang="en-US" b="1"/>
          </a:p>
        </p:txBody>
      </p:sp>
      <p:sp>
        <p:nvSpPr>
          <p:cNvPr id="98307" name="文本占位符 98306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924800" cy="4572000"/>
          </a:xfrm>
        </p:spPr>
        <p:txBody>
          <a:bodyPr/>
          <a:p>
            <a:r>
              <a:rPr lang="zh-CN" altLang="en-US" sz="2800" b="1" dirty="0"/>
              <a:t>背景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文件保存于外存，存取速度慢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访问之前需要打开</a:t>
            </a:r>
            <a:endParaRPr lang="zh-CN" altLang="en-US" sz="2000" b="1" dirty="0"/>
          </a:p>
          <a:p>
            <a:pPr lvl="2"/>
            <a:r>
              <a:rPr lang="zh-CN" altLang="en-US" sz="2000" b="1" dirty="0"/>
              <a:t>每次访问需要经过“打开文件表”</a:t>
            </a:r>
            <a:endParaRPr lang="zh-CN" altLang="en-US" sz="2000" b="1" dirty="0"/>
          </a:p>
          <a:p>
            <a:pPr lvl="2"/>
            <a:r>
              <a:rPr lang="zh-CN" altLang="en-US" sz="2000" b="1" dirty="0"/>
              <a:t>读写需要经过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传输</a:t>
            </a:r>
            <a:endParaRPr lang="zh-CN" altLang="en-US" sz="2000" b="1" dirty="0"/>
          </a:p>
          <a:p>
            <a:pPr lvl="3"/>
            <a:r>
              <a:rPr lang="zh-CN" altLang="en-US" sz="1800" b="1" dirty="0"/>
              <a:t>缓冲可以提高速度，但首次访问需要</a:t>
            </a:r>
            <a:r>
              <a:rPr lang="en-US" altLang="zh-CN" sz="1800" b="1"/>
              <a:t>I/O</a:t>
            </a:r>
            <a:endParaRPr lang="en-US" altLang="zh-CN" sz="1800" b="1"/>
          </a:p>
          <a:p>
            <a:pPr lvl="1"/>
            <a:r>
              <a:rPr lang="zh-CN" altLang="en-US" sz="2400" b="1" dirty="0"/>
              <a:t>内存容量增加，利用率不充分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进程虚拟空间大，只使用较小的一部分</a:t>
            </a:r>
            <a:endParaRPr lang="zh-CN" altLang="en-US" sz="2000" b="1" dirty="0"/>
          </a:p>
          <a:p>
            <a:pPr lvl="1"/>
            <a:r>
              <a:rPr lang="zh-CN" altLang="en-US" sz="2400" b="1" dirty="0"/>
              <a:t>提示：将文件映射到内存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以访问内存的方式访问文件</a:t>
            </a:r>
            <a:endParaRPr lang="zh-CN" altLang="en-US" sz="2000" b="1" dirty="0"/>
          </a:p>
          <a:p>
            <a:pPr lvl="3"/>
            <a:r>
              <a:rPr lang="en-US" altLang="zh-CN" sz="1800" b="1" dirty="0"/>
              <a:t>Open, map, </a:t>
            </a:r>
            <a:r>
              <a:rPr lang="zh-CN" altLang="en-US" sz="1800" b="1" dirty="0"/>
              <a:t>使用</a:t>
            </a:r>
            <a:r>
              <a:rPr lang="en-US" altLang="zh-CN" sz="1800" b="1" err="1"/>
              <a:t>, umap</a:t>
            </a:r>
            <a:r>
              <a:rPr lang="en-US" altLang="zh-CN" sz="1800" b="1"/>
              <a:t>, close</a:t>
            </a:r>
            <a:endParaRPr lang="en-US" altLang="zh-CN" sz="1800"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2" name="矩形 171011"/>
          <p:cNvSpPr/>
          <p:nvPr/>
        </p:nvSpPr>
        <p:spPr>
          <a:xfrm>
            <a:off x="611188" y="33337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/>
              <a:t>Memory Mapped File</a:t>
            </a:r>
            <a:endParaRPr lang="en-US" altLang="zh-CN" b="1"/>
          </a:p>
        </p:txBody>
      </p:sp>
      <p:sp>
        <p:nvSpPr>
          <p:cNvPr id="171013" name="矩形 171012"/>
          <p:cNvSpPr/>
          <p:nvPr/>
        </p:nvSpPr>
        <p:spPr>
          <a:xfrm>
            <a:off x="3962400" y="1905000"/>
            <a:ext cx="1258888" cy="6111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Block 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1014" name="矩形 171013"/>
          <p:cNvSpPr/>
          <p:nvPr/>
        </p:nvSpPr>
        <p:spPr>
          <a:xfrm>
            <a:off x="3962400" y="2970213"/>
            <a:ext cx="1258888" cy="6111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Block 0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1015" name="矩形 171014"/>
          <p:cNvSpPr/>
          <p:nvPr/>
        </p:nvSpPr>
        <p:spPr>
          <a:xfrm>
            <a:off x="3962400" y="4113213"/>
            <a:ext cx="1258888" cy="6111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Block 3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1016" name="矩形 171015"/>
          <p:cNvSpPr/>
          <p:nvPr/>
        </p:nvSpPr>
        <p:spPr>
          <a:xfrm>
            <a:off x="3962400" y="5180013"/>
            <a:ext cx="1258888" cy="6111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Block 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1017" name="直接连接符 171016"/>
          <p:cNvSpPr/>
          <p:nvPr/>
        </p:nvSpPr>
        <p:spPr>
          <a:xfrm>
            <a:off x="3962400" y="1600200"/>
            <a:ext cx="0" cy="457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18" name="直接连接符 171017"/>
          <p:cNvSpPr/>
          <p:nvPr/>
        </p:nvSpPr>
        <p:spPr>
          <a:xfrm>
            <a:off x="5218113" y="1612900"/>
            <a:ext cx="0" cy="457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19" name="矩形 171018"/>
          <p:cNvSpPr/>
          <p:nvPr/>
        </p:nvSpPr>
        <p:spPr>
          <a:xfrm>
            <a:off x="6384925" y="3284538"/>
            <a:ext cx="1066800" cy="12239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171021" name="直接连接符 171020"/>
          <p:cNvSpPr/>
          <p:nvPr/>
        </p:nvSpPr>
        <p:spPr>
          <a:xfrm>
            <a:off x="6384925" y="35814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2" name="直接连接符 171021"/>
          <p:cNvSpPr/>
          <p:nvPr/>
        </p:nvSpPr>
        <p:spPr>
          <a:xfrm>
            <a:off x="6384925" y="38862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3" name="直接连接符 171022"/>
          <p:cNvSpPr/>
          <p:nvPr/>
        </p:nvSpPr>
        <p:spPr>
          <a:xfrm>
            <a:off x="6384925" y="4221163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4" name="文本框 171023"/>
          <p:cNvSpPr txBox="1"/>
          <p:nvPr/>
        </p:nvSpPr>
        <p:spPr>
          <a:xfrm>
            <a:off x="6305550" y="45815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文件</a:t>
            </a:r>
            <a:r>
              <a:rPr lang="en-US" altLang="zh-CN" sz="2000" b="1">
                <a:latin typeface="Times New Roman" panose="02020603050405020304" pitchFamily="18" charset="0"/>
              </a:rPr>
              <a:t>f1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1026" name="任意多边形 171025"/>
          <p:cNvSpPr/>
          <p:nvPr/>
        </p:nvSpPr>
        <p:spPr>
          <a:xfrm>
            <a:off x="5213350" y="3276600"/>
            <a:ext cx="1187450" cy="152400"/>
          </a:xfrm>
          <a:custGeom>
            <a:avLst/>
            <a:gdLst/>
            <a:ahLst/>
            <a:cxnLst/>
            <a:pathLst>
              <a:path w="768" h="96">
                <a:moveTo>
                  <a:pt x="768" y="96"/>
                </a:moveTo>
                <a:lnTo>
                  <a:pt x="192" y="96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27" name="任意多边形 171026"/>
          <p:cNvSpPr/>
          <p:nvPr/>
        </p:nvSpPr>
        <p:spPr>
          <a:xfrm>
            <a:off x="5238750" y="3733800"/>
            <a:ext cx="1162050" cy="1600200"/>
          </a:xfrm>
          <a:custGeom>
            <a:avLst/>
            <a:gdLst/>
            <a:ahLst/>
            <a:cxnLst/>
            <a:pathLst>
              <a:path w="720" h="1008">
                <a:moveTo>
                  <a:pt x="720" y="0"/>
                </a:moveTo>
                <a:lnTo>
                  <a:pt x="192" y="0"/>
                </a:lnTo>
                <a:lnTo>
                  <a:pt x="192" y="1008"/>
                </a:lnTo>
                <a:lnTo>
                  <a:pt x="0" y="10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28" name="任意多边形 171027"/>
          <p:cNvSpPr/>
          <p:nvPr/>
        </p:nvSpPr>
        <p:spPr>
          <a:xfrm>
            <a:off x="5191125" y="2133600"/>
            <a:ext cx="1209675" cy="1905000"/>
          </a:xfrm>
          <a:custGeom>
            <a:avLst/>
            <a:gdLst/>
            <a:ahLst/>
            <a:cxnLst/>
            <a:pathLst>
              <a:path w="768" h="1200">
                <a:moveTo>
                  <a:pt x="768" y="1200"/>
                </a:moveTo>
                <a:lnTo>
                  <a:pt x="480" y="1200"/>
                </a:ln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29" name="直接连接符 171028"/>
          <p:cNvSpPr/>
          <p:nvPr/>
        </p:nvSpPr>
        <p:spPr>
          <a:xfrm flipH="1">
            <a:off x="5227638" y="4343400"/>
            <a:ext cx="1173162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grpSp>
        <p:nvGrpSpPr>
          <p:cNvPr id="171030" name="组合 171029"/>
          <p:cNvGrpSpPr/>
          <p:nvPr/>
        </p:nvGrpSpPr>
        <p:grpSpPr>
          <a:xfrm>
            <a:off x="1219200" y="3281363"/>
            <a:ext cx="900113" cy="1371600"/>
            <a:chOff x="768" y="1296"/>
            <a:chExt cx="567" cy="864"/>
          </a:xfrm>
        </p:grpSpPr>
        <p:sp>
          <p:nvSpPr>
            <p:cNvPr id="171031" name="矩形 171030"/>
            <p:cNvSpPr/>
            <p:nvPr/>
          </p:nvSpPr>
          <p:spPr>
            <a:xfrm>
              <a:off x="768" y="1296"/>
              <a:ext cx="567" cy="86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1032" name="直接连接符 171031"/>
            <p:cNvSpPr/>
            <p:nvPr/>
          </p:nvSpPr>
          <p:spPr>
            <a:xfrm>
              <a:off x="768" y="1440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3" name="直接连接符 171032"/>
            <p:cNvSpPr/>
            <p:nvPr/>
          </p:nvSpPr>
          <p:spPr>
            <a:xfrm>
              <a:off x="768" y="1584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4" name="直接连接符 171033"/>
            <p:cNvSpPr/>
            <p:nvPr/>
          </p:nvSpPr>
          <p:spPr>
            <a:xfrm>
              <a:off x="768" y="1728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5" name="直接连接符 171034"/>
            <p:cNvSpPr/>
            <p:nvPr/>
          </p:nvSpPr>
          <p:spPr>
            <a:xfrm>
              <a:off x="768" y="1872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036" name="直接连接符 171035"/>
            <p:cNvSpPr/>
            <p:nvPr/>
          </p:nvSpPr>
          <p:spPr>
            <a:xfrm>
              <a:off x="768" y="2016"/>
              <a:ext cx="5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1044" name="文本框 171043"/>
          <p:cNvSpPr txBox="1"/>
          <p:nvPr/>
        </p:nvSpPr>
        <p:spPr>
          <a:xfrm>
            <a:off x="1209675" y="2852738"/>
            <a:ext cx="914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Pi </a:t>
            </a:r>
            <a:r>
              <a:rPr lang="zh-CN" altLang="en-US" b="1" dirty="0">
                <a:latin typeface="Times New Roman" panose="02020603050405020304" pitchFamily="18" charset="0"/>
              </a:rPr>
              <a:t>页表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1046" name="任意多边形 171045"/>
          <p:cNvSpPr/>
          <p:nvPr/>
        </p:nvSpPr>
        <p:spPr>
          <a:xfrm>
            <a:off x="1908175" y="1981200"/>
            <a:ext cx="2054225" cy="2095500"/>
          </a:xfrm>
          <a:custGeom>
            <a:avLst/>
            <a:gdLst/>
            <a:ahLst/>
            <a:cxnLst/>
            <a:pathLst>
              <a:path w="1248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124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47" name="任意多边形 171046"/>
          <p:cNvSpPr/>
          <p:nvPr/>
        </p:nvSpPr>
        <p:spPr>
          <a:xfrm flipV="1">
            <a:off x="1908175" y="4198938"/>
            <a:ext cx="2054225" cy="93662"/>
          </a:xfrm>
          <a:custGeom>
            <a:avLst/>
            <a:gdLst/>
            <a:ahLst/>
            <a:cxnLst/>
            <a:pathLst>
              <a:path w="1248" h="768">
                <a:moveTo>
                  <a:pt x="0" y="0"/>
                </a:moveTo>
                <a:lnTo>
                  <a:pt x="384" y="0"/>
                </a:lnTo>
                <a:lnTo>
                  <a:pt x="384" y="768"/>
                </a:lnTo>
                <a:lnTo>
                  <a:pt x="1248" y="76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48" name="任意多边形 171047"/>
          <p:cNvSpPr/>
          <p:nvPr/>
        </p:nvSpPr>
        <p:spPr>
          <a:xfrm>
            <a:off x="1908175" y="3068638"/>
            <a:ext cx="2047875" cy="576262"/>
          </a:xfrm>
          <a:custGeom>
            <a:avLst/>
            <a:gdLst/>
            <a:ahLst/>
            <a:cxnLst/>
            <a:pathLst>
              <a:path w="1200" h="1200">
                <a:moveTo>
                  <a:pt x="0" y="1200"/>
                </a:moveTo>
                <a:lnTo>
                  <a:pt x="768" y="1200"/>
                </a:lnTo>
                <a:lnTo>
                  <a:pt x="768" y="0"/>
                </a:lnTo>
                <a:lnTo>
                  <a:pt x="12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49" name="任意多边形 171048"/>
          <p:cNvSpPr/>
          <p:nvPr/>
        </p:nvSpPr>
        <p:spPr>
          <a:xfrm>
            <a:off x="1908175" y="3860800"/>
            <a:ext cx="2057400" cy="1473200"/>
          </a:xfrm>
          <a:custGeom>
            <a:avLst/>
            <a:gdLst/>
            <a:ahLst/>
            <a:cxnLst/>
            <a:pathLst>
              <a:path w="1200" h="144">
                <a:moveTo>
                  <a:pt x="0" y="0"/>
                </a:moveTo>
                <a:lnTo>
                  <a:pt x="1008" y="0"/>
                </a:lnTo>
                <a:lnTo>
                  <a:pt x="1008" y="144"/>
                </a:lnTo>
                <a:lnTo>
                  <a:pt x="120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51" name="文本框 171050"/>
          <p:cNvSpPr txBox="1"/>
          <p:nvPr/>
        </p:nvSpPr>
        <p:spPr>
          <a:xfrm>
            <a:off x="4038600" y="6248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内存空间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71052" name="文本框 171051"/>
          <p:cNvSpPr txBox="1"/>
          <p:nvPr/>
        </p:nvSpPr>
        <p:spPr>
          <a:xfrm>
            <a:off x="898525" y="3213100"/>
            <a:ext cx="360363" cy="1558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>
                <a:latin typeface="Arial" panose="020B0604020202020204" pitchFamily="34" charset="0"/>
              </a:rPr>
              <a:t>0</a:t>
            </a:r>
            <a:endParaRPr lang="en-US" altLang="zh-CN" sz="1600">
              <a:latin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</a:rPr>
              <a:t>1</a:t>
            </a:r>
            <a:endParaRPr lang="en-US" altLang="zh-CN" sz="1600">
              <a:latin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</a:rPr>
              <a:t>2</a:t>
            </a:r>
            <a:endParaRPr lang="en-US" altLang="zh-CN" sz="1600">
              <a:latin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</a:rPr>
              <a:t>3</a:t>
            </a:r>
            <a:endParaRPr lang="en-US" altLang="zh-CN" sz="1600">
              <a:latin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</a:rPr>
              <a:t>4</a:t>
            </a:r>
            <a:endParaRPr lang="en-US" altLang="zh-CN" sz="1600">
              <a:latin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</a:rPr>
              <a:t>5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71053" name="文本框 171052"/>
          <p:cNvSpPr txBox="1"/>
          <p:nvPr/>
        </p:nvSpPr>
        <p:spPr>
          <a:xfrm>
            <a:off x="5364163" y="1773238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>
              <a:latin typeface="Arial" panose="020B0604020202020204" pitchFamily="34" charset="0"/>
            </a:endParaRPr>
          </a:p>
        </p:txBody>
      </p:sp>
      <p:sp>
        <p:nvSpPr>
          <p:cNvPr id="171054" name="文本框 171053"/>
          <p:cNvSpPr txBox="1"/>
          <p:nvPr/>
        </p:nvSpPr>
        <p:spPr>
          <a:xfrm>
            <a:off x="5364163" y="1700213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map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71055" name="文本框 171054"/>
          <p:cNvSpPr txBox="1"/>
          <p:nvPr/>
        </p:nvSpPr>
        <p:spPr>
          <a:xfrm>
            <a:off x="5508625" y="4292600"/>
            <a:ext cx="9366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err="1">
                <a:latin typeface="Arial" panose="020B0604020202020204" pitchFamily="34" charset="0"/>
              </a:rPr>
              <a:t>unmap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71056" name="文本框 171055"/>
          <p:cNvSpPr txBox="1"/>
          <p:nvPr/>
        </p:nvSpPr>
        <p:spPr>
          <a:xfrm>
            <a:off x="611188" y="5026025"/>
            <a:ext cx="2016125" cy="1573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10000"/>
              </a:spcBef>
            </a:pPr>
            <a:r>
              <a:rPr lang="en-US" altLang="zh-CN" err="1">
                <a:latin typeface="Arial" panose="020B0604020202020204" pitchFamily="34" charset="0"/>
              </a:rPr>
              <a:t>fd</a:t>
            </a:r>
            <a:r>
              <a:rPr lang="en-US" altLang="zh-CN">
                <a:latin typeface="Arial" panose="020B0604020202020204" pitchFamily="34" charset="0"/>
              </a:rPr>
              <a:t>=open(“f1”,’rw’);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zh-CN" err="1">
                <a:latin typeface="Arial" panose="020B0604020202020204" pitchFamily="34" charset="0"/>
              </a:rPr>
              <a:t>map(fd</a:t>
            </a:r>
            <a:r>
              <a:rPr lang="en-US" altLang="zh-CN">
                <a:latin typeface="Arial" panose="020B0604020202020204" pitchFamily="34" charset="0"/>
              </a:rPr>
              <a:t>, 1K);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latin typeface="Arial" panose="020B0604020202020204" pitchFamily="34" charset="0"/>
              </a:rPr>
              <a:t>access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zh-CN" err="1">
                <a:latin typeface="Arial" panose="020B0604020202020204" pitchFamily="34" charset="0"/>
              </a:rPr>
              <a:t>unmap(fd</a:t>
            </a:r>
            <a:r>
              <a:rPr lang="en-US" altLang="zh-CN">
                <a:latin typeface="Arial" panose="020B0604020202020204" pitchFamily="34" charset="0"/>
              </a:rPr>
              <a:t>);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zh-CN" err="1">
                <a:latin typeface="Arial" panose="020B0604020202020204" pitchFamily="34" charset="0"/>
              </a:rPr>
              <a:t>close(fd</a:t>
            </a:r>
            <a:r>
              <a:rPr lang="en-US" altLang="zh-CN">
                <a:latin typeface="Arial" panose="020B0604020202020204" pitchFamily="34" charset="0"/>
              </a:rPr>
              <a:t>).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标题 150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8.11 </a:t>
            </a:r>
            <a:r>
              <a:rPr lang="zh-CN" altLang="en-US" b="1" dirty="0"/>
              <a:t>系统举例</a:t>
            </a:r>
            <a:endParaRPr lang="zh-CN" altLang="en-US" b="1" dirty="0"/>
          </a:p>
        </p:txBody>
      </p:sp>
      <p:sp>
        <p:nvSpPr>
          <p:cNvPr id="150531" name="文本占位符 15053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 b="1" dirty="0"/>
              <a:t>8.11.1 Linux</a:t>
            </a:r>
            <a:r>
              <a:rPr lang="zh-CN" altLang="en-US" b="1" dirty="0"/>
              <a:t>文件系统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en-US" altLang="zh-CN" b="1" err="1"/>
              <a:t>VFS(Virtual</a:t>
            </a:r>
            <a:r>
              <a:rPr lang="en-US" altLang="zh-CN" b="1" dirty="0"/>
              <a:t> File System)</a:t>
            </a:r>
            <a:r>
              <a:rPr lang="zh-CN" altLang="en-US" b="1" dirty="0"/>
              <a:t>文件系统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并不是一个实际文件系统，而是多种实际文件系统的一个统一界面。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为多种文件系统（</a:t>
            </a:r>
            <a:r>
              <a:rPr lang="en-US" altLang="zh-CN" b="1" dirty="0"/>
              <a:t>Ext2fs, FAT</a:t>
            </a:r>
            <a:r>
              <a:rPr lang="zh-CN" altLang="en-US" b="1" dirty="0"/>
              <a:t>）提供统一接口，也为各种外部设备提供统一接口。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en-US" altLang="zh-CN" b="1" dirty="0"/>
              <a:t>Linux</a:t>
            </a:r>
            <a:r>
              <a:rPr lang="zh-CN" altLang="en-US" b="1" dirty="0"/>
              <a:t>的核心是扩展的快速文件管理系统。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en-US" altLang="zh-CN" b="1" dirty="0"/>
              <a:t>Ext2fs</a:t>
            </a:r>
            <a:r>
              <a:rPr lang="zh-CN" altLang="en-US" b="1" dirty="0"/>
              <a:t>文件系统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6" name="矩形 151555"/>
          <p:cNvSpPr/>
          <p:nvPr/>
        </p:nvSpPr>
        <p:spPr>
          <a:xfrm>
            <a:off x="1908175" y="2276475"/>
            <a:ext cx="3959225" cy="647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Arial" panose="020B0604020202020204" pitchFamily="34" charset="0"/>
              </a:rPr>
              <a:t>VFS</a:t>
            </a:r>
            <a:r>
              <a:rPr lang="zh-CN" altLang="en-US" b="1">
                <a:latin typeface="Arial" panose="020B0604020202020204" pitchFamily="34" charset="0"/>
              </a:rPr>
              <a:t>（</a:t>
            </a:r>
            <a:r>
              <a:rPr lang="en-US" altLang="zh-CN" b="1">
                <a:latin typeface="Arial" panose="020B0604020202020204" pitchFamily="34" charset="0"/>
              </a:rPr>
              <a:t>Virtual File System</a:t>
            </a:r>
            <a:r>
              <a:rPr lang="zh-CN" altLang="en-US" b="1">
                <a:latin typeface="Arial" panose="020B0604020202020204" pitchFamily="34" charset="0"/>
              </a:rPr>
              <a:t>）</a:t>
            </a: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51557" name="矩形 151556"/>
          <p:cNvSpPr/>
          <p:nvPr/>
        </p:nvSpPr>
        <p:spPr>
          <a:xfrm>
            <a:off x="1908175" y="3357563"/>
            <a:ext cx="3959225" cy="647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Arial" panose="020B0604020202020204" pitchFamily="34" charset="0"/>
              </a:rPr>
              <a:t>Ext2fs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51558" name="矩形 151557"/>
          <p:cNvSpPr/>
          <p:nvPr/>
        </p:nvSpPr>
        <p:spPr>
          <a:xfrm>
            <a:off x="1979613" y="4365625"/>
            <a:ext cx="863600" cy="576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C</a:t>
            </a:r>
            <a:r>
              <a:rPr lang="zh-CN" altLang="en-US" b="1" dirty="0">
                <a:latin typeface="Arial" panose="020B0604020202020204" pitchFamily="34" charset="0"/>
              </a:rPr>
              <a:t>缓冲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51559" name="矩形 151558"/>
          <p:cNvSpPr/>
          <p:nvPr/>
        </p:nvSpPr>
        <p:spPr>
          <a:xfrm>
            <a:off x="3421063" y="4365625"/>
            <a:ext cx="863600" cy="576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B</a:t>
            </a:r>
            <a:r>
              <a:rPr lang="zh-CN" altLang="en-US" b="1" dirty="0">
                <a:latin typeface="Arial" panose="020B0604020202020204" pitchFamily="34" charset="0"/>
              </a:rPr>
              <a:t>缓冲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51560" name="矩形 151559"/>
          <p:cNvSpPr/>
          <p:nvPr/>
        </p:nvSpPr>
        <p:spPr>
          <a:xfrm>
            <a:off x="4859338" y="4365625"/>
            <a:ext cx="1008062" cy="576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Arial" panose="020B0604020202020204" pitchFamily="34" charset="0"/>
              </a:rPr>
              <a:t>Network</a:t>
            </a:r>
            <a:endParaRPr lang="en-US" altLang="zh-CN" b="1">
              <a:latin typeface="Arial" panose="020B0604020202020204" pitchFamily="34" charset="0"/>
            </a:endParaRPr>
          </a:p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协议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51561" name="矩形 151560"/>
          <p:cNvSpPr/>
          <p:nvPr/>
        </p:nvSpPr>
        <p:spPr>
          <a:xfrm>
            <a:off x="1979613" y="5373688"/>
            <a:ext cx="863600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IO</a:t>
            </a:r>
            <a:r>
              <a:rPr lang="zh-CN" altLang="en-US" b="1" dirty="0">
                <a:latin typeface="Arial" panose="020B0604020202020204" pitchFamily="34" charset="0"/>
              </a:rPr>
              <a:t>设备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51562" name="矩形 151561"/>
          <p:cNvSpPr/>
          <p:nvPr/>
        </p:nvSpPr>
        <p:spPr>
          <a:xfrm>
            <a:off x="3421063" y="5373688"/>
            <a:ext cx="863600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Arial" panose="020B0604020202020204" pitchFamily="34" charset="0"/>
              </a:rPr>
              <a:t>Block</a:t>
            </a:r>
            <a:endParaRPr lang="en-US" altLang="zh-CN" b="1">
              <a:latin typeface="Arial" panose="020B0604020202020204" pitchFamily="34" charset="0"/>
            </a:endParaRPr>
          </a:p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设备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51563" name="矩形 151562"/>
          <p:cNvSpPr/>
          <p:nvPr/>
        </p:nvSpPr>
        <p:spPr>
          <a:xfrm>
            <a:off x="4859338" y="5373688"/>
            <a:ext cx="1008062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网络</a:t>
            </a:r>
            <a:endParaRPr lang="zh-CN" altLang="en-US" b="1" dirty="0">
              <a:latin typeface="Arial" panose="020B0604020202020204" pitchFamily="34" charset="0"/>
            </a:endParaRPr>
          </a:p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设备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51564" name="直接连接符 151563"/>
          <p:cNvSpPr/>
          <p:nvPr/>
        </p:nvSpPr>
        <p:spPr>
          <a:xfrm>
            <a:off x="3851275" y="2924175"/>
            <a:ext cx="0" cy="433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5" name="直接连接符 151564"/>
          <p:cNvSpPr/>
          <p:nvPr/>
        </p:nvSpPr>
        <p:spPr>
          <a:xfrm>
            <a:off x="3852863" y="400526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6" name="直接连接符 151565"/>
          <p:cNvSpPr/>
          <p:nvPr/>
        </p:nvSpPr>
        <p:spPr>
          <a:xfrm>
            <a:off x="2411413" y="400526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7" name="直接连接符 151566"/>
          <p:cNvSpPr/>
          <p:nvPr/>
        </p:nvSpPr>
        <p:spPr>
          <a:xfrm>
            <a:off x="5364163" y="400526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8" name="直接连接符 151567"/>
          <p:cNvSpPr/>
          <p:nvPr/>
        </p:nvSpPr>
        <p:spPr>
          <a:xfrm>
            <a:off x="2411413" y="494188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69" name="直接连接符 151568"/>
          <p:cNvSpPr/>
          <p:nvPr/>
        </p:nvSpPr>
        <p:spPr>
          <a:xfrm>
            <a:off x="3852863" y="494188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70" name="直接连接符 151569"/>
          <p:cNvSpPr/>
          <p:nvPr/>
        </p:nvSpPr>
        <p:spPr>
          <a:xfrm>
            <a:off x="5364163" y="494188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1571" name="标题 151570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Linux</a:t>
            </a:r>
            <a:r>
              <a:rPr lang="zh-CN" altLang="en-US" b="1" dirty="0"/>
              <a:t>文件系统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2659" name="表格 152658"/>
          <p:cNvGraphicFramePr/>
          <p:nvPr/>
        </p:nvGraphicFramePr>
        <p:xfrm>
          <a:off x="971550" y="3141663"/>
          <a:ext cx="6648450" cy="466725"/>
        </p:xfrm>
        <a:graphic>
          <a:graphicData uri="http://schemas.openxmlformats.org/drawingml/2006/table">
            <a:tbl>
              <a:tblPr/>
              <a:tblGrid>
                <a:gridCol w="950913"/>
                <a:gridCol w="947737"/>
                <a:gridCol w="950913"/>
                <a:gridCol w="966787"/>
                <a:gridCol w="933450"/>
                <a:gridCol w="947738"/>
                <a:gridCol w="950912"/>
              </a:tblGrid>
              <a:tr h="4667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引导块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块组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块组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块组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块组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656" name="表格 152655"/>
          <p:cNvGraphicFramePr/>
          <p:nvPr/>
        </p:nvGraphicFramePr>
        <p:xfrm>
          <a:off x="2173288" y="4579938"/>
          <a:ext cx="5135563" cy="433388"/>
        </p:xfrm>
        <a:graphic>
          <a:graphicData uri="http://schemas.openxmlformats.org/drawingml/2006/table">
            <a:tbl>
              <a:tblPr/>
              <a:tblGrid>
                <a:gridCol w="1027113"/>
                <a:gridCol w="1027112"/>
                <a:gridCol w="1027113"/>
                <a:gridCol w="1027112"/>
                <a:gridCol w="1027113"/>
              </a:tblGrid>
              <a:tr h="4333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超级块</a:t>
                      </a:r>
                      <a:endParaRPr lang="zh-CN" altLang="en-US" sz="20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组描述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位示图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err="1"/>
                        <a:t>inode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文件块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52" name="直接连接符 152651"/>
          <p:cNvSpPr/>
          <p:nvPr/>
        </p:nvSpPr>
        <p:spPr>
          <a:xfrm>
            <a:off x="4787900" y="36449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2653" name="直接连接符 152652"/>
          <p:cNvSpPr/>
          <p:nvPr/>
        </p:nvSpPr>
        <p:spPr>
          <a:xfrm flipH="1">
            <a:off x="2195513" y="3644900"/>
            <a:ext cx="2592387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2655" name="直接连接符 152654"/>
          <p:cNvSpPr/>
          <p:nvPr/>
        </p:nvSpPr>
        <p:spPr>
          <a:xfrm>
            <a:off x="5724525" y="3644900"/>
            <a:ext cx="1584325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2658" name="标题 1526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Ext2fs</a:t>
            </a:r>
            <a:endParaRPr lang="en-US" altLang="zh-CN" b="1"/>
          </a:p>
        </p:txBody>
      </p:sp>
      <p:sp>
        <p:nvSpPr>
          <p:cNvPr id="152660" name="云形标注 152659"/>
          <p:cNvSpPr/>
          <p:nvPr/>
        </p:nvSpPr>
        <p:spPr>
          <a:xfrm>
            <a:off x="5364163" y="1844675"/>
            <a:ext cx="1944687" cy="1081088"/>
          </a:xfrm>
          <a:prstGeom prst="cloudCallout">
            <a:avLst>
              <a:gd name="adj1" fmla="val -45102"/>
              <a:gd name="adj2" fmla="val 6336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一组相邻的柱面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标题 1546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Ext2fs</a:t>
            </a:r>
            <a:r>
              <a:rPr lang="zh-CN" altLang="en-US" b="1" dirty="0"/>
              <a:t>与</a:t>
            </a:r>
            <a:r>
              <a:rPr lang="en-US" altLang="zh-CN" b="1" dirty="0"/>
              <a:t>VFS</a:t>
            </a:r>
            <a:r>
              <a:rPr lang="zh-CN" altLang="en-US" b="1" dirty="0"/>
              <a:t>差别</a:t>
            </a:r>
            <a:endParaRPr lang="zh-CN" altLang="en-US" b="1" dirty="0"/>
          </a:p>
        </p:txBody>
      </p:sp>
      <p:sp>
        <p:nvSpPr>
          <p:cNvPr id="154627" name="文本占位符 15462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存储块管理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en-US" altLang="zh-CN" b="1" dirty="0"/>
              <a:t>VFS</a:t>
            </a:r>
            <a:r>
              <a:rPr lang="zh-CN" altLang="en-US" b="1" dirty="0"/>
              <a:t>采用大块（</a:t>
            </a:r>
            <a:r>
              <a:rPr lang="en-US" altLang="zh-CN" b="1" dirty="0"/>
              <a:t>large block, up to 8K)</a:t>
            </a:r>
            <a:r>
              <a:rPr lang="zh-CN" altLang="en-US" b="1" dirty="0"/>
              <a:t>＋碎块（</a:t>
            </a:r>
            <a:r>
              <a:rPr lang="en-US" altLang="zh-CN" b="1"/>
              <a:t>fragment</a:t>
            </a:r>
            <a:r>
              <a:rPr lang="zh-CN" altLang="en-US" b="1"/>
              <a:t>）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en-US" altLang="zh-CN" b="1" dirty="0"/>
              <a:t>Ext2fs </a:t>
            </a:r>
            <a:r>
              <a:rPr lang="zh-CN" altLang="en-US" b="1" dirty="0"/>
              <a:t>采用统一长度块（</a:t>
            </a:r>
            <a:r>
              <a:rPr lang="en-US" altLang="zh-CN" b="1"/>
              <a:t>1kb,2kb,4kb)</a:t>
            </a:r>
            <a:endParaRPr lang="en-US" altLang="zh-CN" b="1"/>
          </a:p>
          <a:p>
            <a:pPr>
              <a:lnSpc>
                <a:spcPct val="90000"/>
              </a:lnSpc>
            </a:pPr>
            <a:r>
              <a:rPr lang="zh-CN" altLang="en-US" b="1" dirty="0"/>
              <a:t>空闲块管理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en-US" altLang="zh-CN" b="1"/>
              <a:t>Bit map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使一个文件物理块尽量连续或临近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预先分配，未用完盘块在文件关闭时释放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9" name="标题 101378"/>
          <p:cNvSpPr>
            <a:spLocks noGrp="1"/>
          </p:cNvSpPr>
          <p:nvPr>
            <p:ph type="title"/>
          </p:nvPr>
        </p:nvSpPr>
        <p:spPr>
          <a:xfrm>
            <a:off x="1366838" y="723900"/>
            <a:ext cx="7361237" cy="914400"/>
          </a:xfrm>
        </p:spPr>
        <p:txBody>
          <a:bodyPr lIns="92075" tIns="46038" rIns="92075" bIns="46038" anchor="ctr"/>
          <a:p>
            <a:r>
              <a:rPr lang="en-US" altLang="zh-CN" b="1" dirty="0"/>
              <a:t>8.12 </a:t>
            </a:r>
            <a:r>
              <a:rPr lang="zh-CN" altLang="en-US" b="1" dirty="0"/>
              <a:t>文件系统效率</a:t>
            </a:r>
            <a:endParaRPr lang="zh-CN" altLang="en-US" b="1"/>
          </a:p>
        </p:txBody>
      </p:sp>
      <p:sp>
        <p:nvSpPr>
          <p:cNvPr id="101380" name="矩形 101379"/>
          <p:cNvSpPr/>
          <p:nvPr/>
        </p:nvSpPr>
        <p:spPr>
          <a:xfrm>
            <a:off x="304800" y="1447800"/>
            <a:ext cx="85344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Times New Roman" panose="02020603050405020304" pitchFamily="18" charset="0"/>
              </a:rPr>
              <a:t>caching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keep file blocks in core memory, whenever possible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18" charset="0"/>
              </a:rPr>
              <a:t>keep read-in block buffers associated with file blocks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18" charset="0"/>
              </a:rPr>
              <a:t>keep write-out block buffers associated with file blocks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Times New Roman" panose="02020603050405020304" pitchFamily="18" charset="0"/>
              </a:rPr>
              <a:t>read ahead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for sequential access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18" charset="0"/>
              </a:rPr>
              <a:t>current file block #15, next possible #16(read ahead)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implementation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18" charset="0"/>
              </a:rPr>
              <a:t>access bit for each open file, open set to  0(sequential)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i="1">
                <a:latin typeface="Times New Roman" panose="02020603050405020304" pitchFamily="18" charset="0"/>
              </a:rPr>
              <a:t>seek</a:t>
            </a:r>
            <a:r>
              <a:rPr lang="en-US" altLang="zh-CN" sz="2400" b="1">
                <a:latin typeface="Times New Roman" panose="02020603050405020304" pitchFamily="18" charset="0"/>
              </a:rPr>
              <a:t> turn over the flag(non sequential)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3" name="标题 102402"/>
          <p:cNvSpPr>
            <a:spLocks noGrp="1"/>
          </p:cNvSpPr>
          <p:nvPr>
            <p:ph type="title"/>
          </p:nvPr>
        </p:nvSpPr>
        <p:spPr>
          <a:xfrm>
            <a:off x="1366838" y="723900"/>
            <a:ext cx="7361237" cy="914400"/>
          </a:xfrm>
        </p:spPr>
        <p:txBody>
          <a:bodyPr lIns="92075" tIns="46038" rIns="92075" bIns="46038" anchor="ctr"/>
          <a:p>
            <a:r>
              <a:rPr lang="en-US" altLang="zh-CN" b="1" dirty="0"/>
              <a:t>8.11 </a:t>
            </a:r>
            <a:r>
              <a:rPr lang="zh-CN" altLang="en-US" b="1" dirty="0"/>
              <a:t>文件系统的效率</a:t>
            </a:r>
            <a:endParaRPr lang="zh-CN" altLang="en-US" b="1"/>
          </a:p>
        </p:txBody>
      </p:sp>
      <p:sp>
        <p:nvSpPr>
          <p:cNvPr id="102404" name="矩形 102403"/>
          <p:cNvSpPr/>
          <p:nvPr/>
        </p:nvSpPr>
        <p:spPr>
          <a:xfrm>
            <a:off x="457200" y="1676400"/>
            <a:ext cx="83058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Times New Roman" panose="02020603050405020304" pitchFamily="18" charset="0"/>
              </a:rPr>
              <a:t>delayed write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write is postponed until </a:t>
            </a:r>
            <a:r>
              <a:rPr lang="en-US" altLang="zh-CN" sz="2800" b="1" i="1">
                <a:latin typeface="Times New Roman" panose="02020603050405020304" pitchFamily="18" charset="0"/>
              </a:rPr>
              <a:t>absolutely</a:t>
            </a:r>
            <a:r>
              <a:rPr lang="en-US" altLang="zh-CN" sz="2800" b="1">
                <a:latin typeface="Times New Roman" panose="02020603050405020304" pitchFamily="18" charset="0"/>
              </a:rPr>
              <a:t> necessary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18" charset="0"/>
              </a:rPr>
              <a:t>no free buffer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18" charset="0"/>
              </a:rPr>
              <a:t>upon file close (all user close, i_count=0)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18" charset="0"/>
              </a:rPr>
              <a:t>system flush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Times New Roman" panose="02020603050405020304" pitchFamily="18" charset="0"/>
              </a:rPr>
              <a:t>reducing disk arm motion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allocating contiguous disk blocks to a file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request to access disk are served in </a:t>
            </a:r>
            <a:r>
              <a:rPr lang="en-US" altLang="zh-CN" sz="2800" b="1" i="1">
                <a:latin typeface="Times New Roman" panose="02020603050405020304" pitchFamily="18" charset="0"/>
              </a:rPr>
              <a:t>scan</a:t>
            </a:r>
            <a:r>
              <a:rPr lang="en-US" altLang="zh-CN" sz="2800" b="1">
                <a:latin typeface="Times New Roman" panose="02020603050405020304" pitchFamily="18" charset="0"/>
              </a:rPr>
              <a:t> order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框 17409"/>
          <p:cNvSpPr txBox="1"/>
          <p:nvPr/>
        </p:nvSpPr>
        <p:spPr>
          <a:xfrm>
            <a:off x="457200" y="609600"/>
            <a:ext cx="8291513" cy="5751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Hash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结构：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计算地址：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err="1">
                <a:latin typeface="Times New Roman" panose="02020603050405020304" pitchFamily="18" charset="0"/>
              </a:rPr>
              <a:t>hash(key)=addr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zh-CN" altLang="en-US" sz="2400" b="1" dirty="0">
                <a:latin typeface="Times New Roman" panose="02020603050405020304" pitchFamily="18" charset="0"/>
              </a:rPr>
              <a:t>在磁盘或文件中的存放位置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问题：给定</a:t>
            </a:r>
            <a:r>
              <a:rPr lang="en-US" altLang="zh-CN" sz="2400" b="1">
                <a:latin typeface="Times New Roman" panose="02020603050405020304" pitchFamily="18" charset="0"/>
              </a:rPr>
              <a:t>key1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Times New Roman" panose="02020603050405020304" pitchFamily="18" charset="0"/>
              </a:rPr>
              <a:t>key2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    hash(key1)=addr1;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    hash(key2)=addr2;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    addr1=addr2 (conflict)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Conflict resolution: 顺序探查法：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如发生冲突，则在冲突位置开始顺序探查第一个空闲的存储位置。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15068</Words>
  <Application>WPS 演示</Application>
  <PresentationFormat>在屏幕上显示</PresentationFormat>
  <Paragraphs>1487</Paragraphs>
  <Slides>88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Arial</vt:lpstr>
      <vt:lpstr>宋体</vt:lpstr>
      <vt:lpstr>Wingdings</vt:lpstr>
      <vt:lpstr>Tahoma</vt:lpstr>
      <vt:lpstr>Times New Roman</vt:lpstr>
      <vt:lpstr>Comic Sans MS</vt:lpstr>
      <vt:lpstr>Symbol</vt:lpstr>
      <vt:lpstr>微软雅黑</vt:lpstr>
      <vt:lpstr>Arial Unicode MS</vt:lpstr>
      <vt:lpstr>Blends</vt:lpstr>
      <vt:lpstr>第七章 文件系统</vt:lpstr>
      <vt:lpstr>  UNIX文件分类</vt:lpstr>
      <vt:lpstr>7.2 文件的访问方式</vt:lpstr>
      <vt:lpstr>7.3 文件的组织</vt:lpstr>
      <vt:lpstr>7.3.2 文件的物理组织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文件目录</vt:lpstr>
      <vt:lpstr>PowerPoint 演示文稿</vt:lpstr>
      <vt:lpstr>PowerPoint 演示文稿</vt:lpstr>
      <vt:lpstr>PowerPoint 演示文稿</vt:lpstr>
      <vt:lpstr>PowerPoint 演示文稿</vt:lpstr>
      <vt:lpstr> 文件目录的查找</vt:lpstr>
      <vt:lpstr>文件目录的改进</vt:lpstr>
      <vt:lpstr>PowerPoint 演示文稿</vt:lpstr>
      <vt:lpstr>7.5 文件的共享</vt:lpstr>
      <vt:lpstr>文件的共享</vt:lpstr>
      <vt:lpstr>7.6 文件的保护、保密与安全</vt:lpstr>
      <vt:lpstr>7.6.1文件的保护(Protection)</vt:lpstr>
      <vt:lpstr>PowerPoint 演示文稿</vt:lpstr>
      <vt:lpstr>PowerPoint 演示文稿</vt:lpstr>
      <vt:lpstr>7.6.2 文件保密</vt:lpstr>
      <vt:lpstr>PowerPoint 演示文稿</vt:lpstr>
      <vt:lpstr>7.6.3 文件系统的安全</vt:lpstr>
      <vt:lpstr>7.7 文件系统的实现</vt:lpstr>
      <vt:lpstr>7.7 文件系统的实现</vt:lpstr>
      <vt:lpstr>7.7 文件系统的实现</vt:lpstr>
      <vt:lpstr>外存空间的管理</vt:lpstr>
      <vt:lpstr>PowerPoint 演示文稿</vt:lpstr>
      <vt:lpstr>PowerPoint 演示文稿</vt:lpstr>
      <vt:lpstr>7.8 文件系统的界面</vt:lpstr>
      <vt:lpstr>7.8 文件系统的界面</vt:lpstr>
      <vt:lpstr>7.8 文件系统的界面</vt:lpstr>
      <vt:lpstr>7.8 文件系统的界面</vt:lpstr>
      <vt:lpstr>7.8 文件系统的界面</vt:lpstr>
      <vt:lpstr>7.8 文件系统的界面</vt:lpstr>
      <vt:lpstr>7.8 文件系统的界面</vt:lpstr>
      <vt:lpstr>7.8 文件系统的界面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文件系统界面(UNIX系统调用)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7.9日志结构文件系统</vt:lpstr>
      <vt:lpstr>7.9日志结构文件系统</vt:lpstr>
      <vt:lpstr>Log Structured File System</vt:lpstr>
      <vt:lpstr>日志结构文件系统</vt:lpstr>
      <vt:lpstr>PowerPoint 演示文稿</vt:lpstr>
      <vt:lpstr>日志结构文件系统</vt:lpstr>
      <vt:lpstr>7.10 内存映射文件</vt:lpstr>
      <vt:lpstr>PowerPoint 演示文稿</vt:lpstr>
      <vt:lpstr>7.11 系统举例</vt:lpstr>
      <vt:lpstr>Linux文件系统</vt:lpstr>
      <vt:lpstr>Ext2fs</vt:lpstr>
      <vt:lpstr>Ext2fs与VFS差别</vt:lpstr>
      <vt:lpstr>7.12 文件系统效率</vt:lpstr>
      <vt:lpstr>7.11 文件系统的效率</vt:lpstr>
    </vt:vector>
  </TitlesOfParts>
  <Company>bt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文件管理</dc:title>
  <dc:creator>左万利</dc:creator>
  <cp:lastModifiedBy>Administrator</cp:lastModifiedBy>
  <cp:revision>308</cp:revision>
  <cp:lastPrinted>2002-10-23T01:02:00Z</cp:lastPrinted>
  <dcterms:created xsi:type="dcterms:W3CDTF">2002-10-16T05:47:00Z</dcterms:created>
  <dcterms:modified xsi:type="dcterms:W3CDTF">2020-02-10T08:29:58Z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