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
  </p:notesMasterIdLst>
  <p:handoutMasterIdLst>
    <p:handoutMasterId r:id="rId12"/>
  </p:handoutMasterIdLst>
  <p:sldIdLst>
    <p:sldId id="2236" r:id="rId2"/>
    <p:sldId id="2301" r:id="rId3"/>
    <p:sldId id="2296" r:id="rId4"/>
    <p:sldId id="2291" r:id="rId5"/>
    <p:sldId id="2292" r:id="rId6"/>
    <p:sldId id="2293" r:id="rId7"/>
    <p:sldId id="2300" r:id="rId8"/>
    <p:sldId id="2299" r:id="rId9"/>
    <p:sldId id="2295" r:id="rId10"/>
  </p:sldIdLst>
  <p:sldSz cx="9144000" cy="6858000" type="screen4x3"/>
  <p:notesSz cx="6797675" cy="9928225"/>
  <p:custDataLst>
    <p:tags r:id="rId13"/>
  </p:custDataLst>
  <p:defaultTextStyle>
    <a:defPPr>
      <a:defRPr lang="en-GB"/>
    </a:defPPr>
    <a:lvl1pPr algn="l" defTabSz="44958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宋体" panose="02010600030101010101" pitchFamily="2" charset="-122"/>
        <a:cs typeface="+mn-cs"/>
      </a:defRPr>
    </a:lvl1pPr>
    <a:lvl2pPr marL="742950" indent="-285750" algn="l" defTabSz="44958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宋体" panose="02010600030101010101" pitchFamily="2" charset="-122"/>
        <a:cs typeface="+mn-cs"/>
      </a:defRPr>
    </a:lvl2pPr>
    <a:lvl3pPr marL="1143000" indent="-228600" algn="l" defTabSz="44958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宋体" panose="02010600030101010101" pitchFamily="2" charset="-122"/>
        <a:cs typeface="+mn-cs"/>
      </a:defRPr>
    </a:lvl3pPr>
    <a:lvl4pPr marL="1600200" indent="-228600" algn="l" defTabSz="44958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宋体" panose="02010600030101010101" pitchFamily="2" charset="-122"/>
        <a:cs typeface="+mn-cs"/>
      </a:defRPr>
    </a:lvl4pPr>
    <a:lvl5pPr marL="2057400" indent="-228600" algn="l" defTabSz="449580"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4" userDrawn="1">
          <p15:clr>
            <a:srgbClr val="A4A3A4"/>
          </p15:clr>
        </p15:guide>
        <p15:guide id="2" pos="2877" userDrawn="1">
          <p15:clr>
            <a:srgbClr val="A4A3A4"/>
          </p15:clr>
        </p15:guide>
      </p15:sldGuideLst>
    </p:ext>
    <p:ext uri="{2D200454-40CA-4A62-9FC3-DE9A4176ACB9}">
      <p15:notesGuideLst xmlns:p15="http://schemas.microsoft.com/office/powerpoint/2012/main">
        <p15:guide id="1" orient="horz" pos="3061">
          <p15:clr>
            <a:srgbClr val="A4A3A4"/>
          </p15:clr>
        </p15:guide>
        <p15:guide id="2" pos="213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倪 培双" initials="倪"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9C6"/>
    <a:srgbClr val="00956F"/>
    <a:srgbClr val="0000FF"/>
    <a:srgbClr val="203864"/>
    <a:srgbClr val="009900"/>
    <a:srgbClr val="002060"/>
    <a:srgbClr val="BB9405"/>
    <a:srgbClr val="DEEBF7"/>
    <a:srgbClr val="FFFFFF"/>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31" autoAdjust="0"/>
    <p:restoredTop sz="88260" autoAdjust="0"/>
  </p:normalViewPr>
  <p:slideViewPr>
    <p:cSldViewPr showGuides="1">
      <p:cViewPr varScale="1">
        <p:scale>
          <a:sx n="99" d="100"/>
          <a:sy n="99" d="100"/>
        </p:scale>
        <p:origin x="1764" y="90"/>
      </p:cViewPr>
      <p:guideLst>
        <p:guide orient="horz" pos="2114"/>
        <p:guide pos="2877"/>
      </p:guideLst>
    </p:cSldViewPr>
  </p:slideViewPr>
  <p:outlineViewPr>
    <p:cViewPr varScale="1">
      <p:scale>
        <a:sx n="170" d="200"/>
        <a:sy n="170" d="2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p:cViewPr varScale="1">
        <p:scale>
          <a:sx n="87" d="100"/>
          <a:sy n="87" d="100"/>
        </p:scale>
        <p:origin x="4238" y="67"/>
      </p:cViewPr>
      <p:guideLst>
        <p:guide orient="horz" pos="3061"/>
        <p:guide pos="213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45659" cy="496411"/>
          </a:xfrm>
          <a:prstGeom prst="rect">
            <a:avLst/>
          </a:prstGeom>
        </p:spPr>
        <p:txBody>
          <a:bodyPr vert="horz" lIns="90994" tIns="45498" rIns="90994" bIns="45498" rtlCol="0"/>
          <a:lstStyle>
            <a:lvl1pPr algn="l">
              <a:defRPr sz="1200"/>
            </a:lvl1pPr>
          </a:lstStyle>
          <a:p>
            <a:endParaRPr lang="zh-CN" altLang="en-US"/>
          </a:p>
        </p:txBody>
      </p:sp>
      <p:sp>
        <p:nvSpPr>
          <p:cNvPr id="3" name="日期占位符 2"/>
          <p:cNvSpPr>
            <a:spLocks noGrp="1"/>
          </p:cNvSpPr>
          <p:nvPr>
            <p:ph type="dt" sz="quarter" idx="1"/>
          </p:nvPr>
        </p:nvSpPr>
        <p:spPr>
          <a:xfrm>
            <a:off x="3850444" y="1"/>
            <a:ext cx="2945659" cy="496411"/>
          </a:xfrm>
          <a:prstGeom prst="rect">
            <a:avLst/>
          </a:prstGeom>
        </p:spPr>
        <p:txBody>
          <a:bodyPr vert="horz" lIns="90994" tIns="45498" rIns="90994" bIns="45498" rtlCol="0"/>
          <a:lstStyle>
            <a:lvl1pPr algn="r">
              <a:defRPr sz="1200"/>
            </a:lvl1pPr>
          </a:lstStyle>
          <a:p>
            <a:fld id="{1313D169-6541-417D-B6C7-25C93E16E01B}" type="datetimeFigureOut">
              <a:rPr lang="zh-CN" altLang="en-US" smtClean="0"/>
              <a:t>2024/10/16</a:t>
            </a:fld>
            <a:endParaRPr lang="zh-CN" altLang="en-US"/>
          </a:p>
        </p:txBody>
      </p:sp>
      <p:sp>
        <p:nvSpPr>
          <p:cNvPr id="4" name="页脚占位符 3"/>
          <p:cNvSpPr>
            <a:spLocks noGrp="1"/>
          </p:cNvSpPr>
          <p:nvPr>
            <p:ph type="ftr" sz="quarter" idx="2"/>
          </p:nvPr>
        </p:nvSpPr>
        <p:spPr>
          <a:xfrm>
            <a:off x="1" y="9430091"/>
            <a:ext cx="2945659" cy="496411"/>
          </a:xfrm>
          <a:prstGeom prst="rect">
            <a:avLst/>
          </a:prstGeom>
        </p:spPr>
        <p:txBody>
          <a:bodyPr vert="horz" lIns="90994" tIns="45498" rIns="90994" bIns="454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4" y="9430091"/>
            <a:ext cx="2945659" cy="496411"/>
          </a:xfrm>
          <a:prstGeom prst="rect">
            <a:avLst/>
          </a:prstGeom>
        </p:spPr>
        <p:txBody>
          <a:bodyPr vert="horz" lIns="90994" tIns="45498" rIns="90994" bIns="45498" rtlCol="0" anchor="b"/>
          <a:lstStyle>
            <a:lvl1pPr algn="r">
              <a:defRPr sz="1200"/>
            </a:lvl1pPr>
          </a:lstStyle>
          <a:p>
            <a:fld id="{2BE01E2E-0CE6-4C93-837E-22259FC7163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Rot="1" noChangeAspect="1" noChangeArrowheads="1"/>
          </p:cNvSpPr>
          <p:nvPr>
            <p:ph type="sldImg"/>
          </p:nvPr>
        </p:nvSpPr>
        <p:spPr bwMode="auto">
          <a:xfrm>
            <a:off x="0" y="754063"/>
            <a:ext cx="0" cy="0"/>
          </a:xfrm>
          <a:prstGeom prst="rect">
            <a:avLst/>
          </a:prstGeom>
          <a:noFill/>
          <a:ln w="9525">
            <a:noFill/>
            <a:miter lim="800000"/>
          </a:ln>
          <a:effectLst/>
        </p:spPr>
      </p:sp>
      <p:sp>
        <p:nvSpPr>
          <p:cNvPr id="3074" name="Rectangle 2"/>
          <p:cNvSpPr>
            <a:spLocks noGrp="1" noChangeArrowheads="1"/>
          </p:cNvSpPr>
          <p:nvPr>
            <p:ph type="body"/>
          </p:nvPr>
        </p:nvSpPr>
        <p:spPr bwMode="auto">
          <a:xfrm>
            <a:off x="679770" y="4715909"/>
            <a:ext cx="5436567" cy="4465978"/>
          </a:xfrm>
          <a:prstGeom prst="rect">
            <a:avLst/>
          </a:prstGeom>
          <a:noFill/>
          <a:ln w="9525">
            <a:noFill/>
            <a:miter lim="800000"/>
          </a:ln>
          <a:effectLst/>
        </p:spPr>
        <p:txBody>
          <a:bodyPr vert="horz" wrap="square" lIns="0" tIns="0" rIns="0" bIns="0" numCol="1" anchor="t" anchorCtr="0" compatLnSpc="1"/>
          <a:lstStyle/>
          <a:p>
            <a:pPr lvl="0"/>
            <a:endParaRPr lang="zh-CN" altLang="zh-CN"/>
          </a:p>
        </p:txBody>
      </p:sp>
    </p:spTree>
  </p:cSld>
  <p:clrMap bg1="lt1" tx1="dk1" bg2="lt2" tx2="dk2" accent1="accent1" accent2="accent2" accent3="accent3" accent4="accent4" accent5="accent5" accent6="accent6" hlink="hlink" folHlink="folHlink"/>
  <p:notesStyle>
    <a:lvl1pPr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45000"/>
              </a:lnSpc>
              <a:spcBef>
                <a:spcPts val="500"/>
              </a:spcBef>
              <a:defRPr/>
            </a:pPr>
            <a:r>
              <a:rPr lang="en-US" altLang="zh-CN" dirty="0"/>
              <a:t>As a </a:t>
            </a:r>
            <a:r>
              <a:rPr lang="en-US" altLang="zh-CN" sz="1800" dirty="0">
                <a:solidFill>
                  <a:srgbClr val="000000"/>
                </a:solidFill>
                <a:effectLst/>
                <a:latin typeface="NimbusRomNo9L-Regu"/>
              </a:rPr>
              <a:t>crucial tool for simultaneous searching and detection,  phased array millimeter-wave radar has recognized advantages of </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Long operational range, Small size, Low-cost; and Wide scene coverage through beam scanning and so on.   Nowadays, phased array radar </a:t>
            </a:r>
            <a:r>
              <a:rPr lang="en-US" altLang="zh-CN" sz="1200" dirty="0">
                <a:solidFill>
                  <a:srgbClr val="324029"/>
                </a:solidFill>
                <a:latin typeface="Times New Roman" panose="02020603050405020304" pitchFamily="18" charset="0"/>
                <a:cs typeface="Times New Roman" panose="02020603050405020304" pitchFamily="18" charset="0"/>
              </a:rPr>
              <a:t>has been widely</a:t>
            </a:r>
            <a:r>
              <a:rPr lang="en-US" altLang="zh-CN" sz="1200" baseline="0" dirty="0">
                <a:solidFill>
                  <a:srgbClr val="324029"/>
                </a:solidFill>
                <a:latin typeface="Times New Roman" panose="02020603050405020304" pitchFamily="18" charset="0"/>
                <a:cs typeface="Times New Roman" panose="02020603050405020304" pitchFamily="18" charset="0"/>
              </a:rPr>
              <a:t> </a:t>
            </a:r>
            <a:r>
              <a:rPr lang="en-US" altLang="zh-CN" sz="1200" dirty="0">
                <a:solidFill>
                  <a:srgbClr val="324029"/>
                </a:solidFill>
                <a:latin typeface="Times New Roman" panose="02020603050405020304" pitchFamily="18" charset="0"/>
                <a:cs typeface="Times New Roman" panose="02020603050405020304" pitchFamily="18" charset="0"/>
              </a:rPr>
              <a:t>applied to </a:t>
            </a:r>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Vehicle sensing, medical imaging  and so on</a:t>
            </a:r>
            <a:endPar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45000"/>
              </a:lnSpc>
              <a:spcBef>
                <a:spcPts val="500"/>
              </a:spcBef>
              <a:defRPr/>
            </a:pPr>
            <a:r>
              <a:rPr lang="en-US" altLang="zh-CN" dirty="0"/>
              <a:t>As a </a:t>
            </a:r>
            <a:r>
              <a:rPr lang="en-US" altLang="zh-CN" sz="1800" dirty="0">
                <a:solidFill>
                  <a:srgbClr val="000000"/>
                </a:solidFill>
                <a:effectLst/>
                <a:latin typeface="NimbusRomNo9L-Regu"/>
              </a:rPr>
              <a:t>crucial tool for simultaneous searching and detection,  phased array millimeter-wave radar has recognized advantages of </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Long operational range, Small size, Low-cost; and Wide scene coverage through beam scanning and so on.   Nowadays, phased array radar </a:t>
            </a:r>
            <a:r>
              <a:rPr lang="en-US" altLang="zh-CN" sz="1200" dirty="0">
                <a:solidFill>
                  <a:srgbClr val="324029"/>
                </a:solidFill>
                <a:latin typeface="Times New Roman" panose="02020603050405020304" pitchFamily="18" charset="0"/>
                <a:cs typeface="Times New Roman" panose="02020603050405020304" pitchFamily="18" charset="0"/>
              </a:rPr>
              <a:t>has been widely</a:t>
            </a:r>
            <a:r>
              <a:rPr lang="en-US" altLang="zh-CN" sz="1200" baseline="0" dirty="0">
                <a:solidFill>
                  <a:srgbClr val="324029"/>
                </a:solidFill>
                <a:latin typeface="Times New Roman" panose="02020603050405020304" pitchFamily="18" charset="0"/>
                <a:cs typeface="Times New Roman" panose="02020603050405020304" pitchFamily="18" charset="0"/>
              </a:rPr>
              <a:t> </a:t>
            </a:r>
            <a:r>
              <a:rPr lang="en-US" altLang="zh-CN" sz="1200" dirty="0">
                <a:solidFill>
                  <a:srgbClr val="324029"/>
                </a:solidFill>
                <a:latin typeface="Times New Roman" panose="02020603050405020304" pitchFamily="18" charset="0"/>
                <a:cs typeface="Times New Roman" panose="02020603050405020304" pitchFamily="18" charset="0"/>
              </a:rPr>
              <a:t>applied to </a:t>
            </a:r>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Vehicle sensing, medical imaging  and so on</a:t>
            </a:r>
            <a:endPar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1281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2B95C-3038-25CE-1A33-935ED144FCF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D0489D-0DF0-FFC6-346C-625F77A814C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47919FC-045D-E2CB-004D-8A8B2BDFDAB0}"/>
              </a:ext>
            </a:extLst>
          </p:cNvPr>
          <p:cNvSpPr>
            <a:spLocks noGrp="1"/>
          </p:cNvSpPr>
          <p:nvPr>
            <p:ph type="body" idx="1"/>
          </p:nvPr>
        </p:nvSpPr>
        <p:spPr/>
        <p:txBody>
          <a:bodyPr/>
          <a:lstStyle/>
          <a:p>
            <a:pPr>
              <a:lnSpc>
                <a:spcPct val="145000"/>
              </a:lnSpc>
              <a:spcBef>
                <a:spcPts val="500"/>
              </a:spcBef>
              <a:defRPr/>
            </a:pPr>
            <a:r>
              <a:rPr lang="en-US" altLang="zh-CN" dirty="0"/>
              <a:t>As a </a:t>
            </a:r>
            <a:r>
              <a:rPr lang="en-US" altLang="zh-CN" sz="1800" dirty="0">
                <a:solidFill>
                  <a:srgbClr val="000000"/>
                </a:solidFill>
                <a:effectLst/>
                <a:latin typeface="NimbusRomNo9L-Regu"/>
              </a:rPr>
              <a:t>crucial tool for simultaneous searching and detection,  phased array millimeter-wave radar has recognized advantages of </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Long operational range, Small size, Low-cost; and Wide scene coverage through beam scanning and so on.   Nowadays, phased array radar </a:t>
            </a:r>
            <a:r>
              <a:rPr lang="en-US" altLang="zh-CN" sz="1200" dirty="0">
                <a:solidFill>
                  <a:srgbClr val="324029"/>
                </a:solidFill>
                <a:latin typeface="Times New Roman" panose="02020603050405020304" pitchFamily="18" charset="0"/>
                <a:cs typeface="Times New Roman" panose="02020603050405020304" pitchFamily="18" charset="0"/>
              </a:rPr>
              <a:t>has been widely</a:t>
            </a:r>
            <a:r>
              <a:rPr lang="en-US" altLang="zh-CN" sz="1200" baseline="0" dirty="0">
                <a:solidFill>
                  <a:srgbClr val="324029"/>
                </a:solidFill>
                <a:latin typeface="Times New Roman" panose="02020603050405020304" pitchFamily="18" charset="0"/>
                <a:cs typeface="Times New Roman" panose="02020603050405020304" pitchFamily="18" charset="0"/>
              </a:rPr>
              <a:t> </a:t>
            </a:r>
            <a:r>
              <a:rPr lang="en-US" altLang="zh-CN" sz="1200" dirty="0">
                <a:solidFill>
                  <a:srgbClr val="324029"/>
                </a:solidFill>
                <a:latin typeface="Times New Roman" panose="02020603050405020304" pitchFamily="18" charset="0"/>
                <a:cs typeface="Times New Roman" panose="02020603050405020304" pitchFamily="18" charset="0"/>
              </a:rPr>
              <a:t>applied to </a:t>
            </a:r>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Vehicle sensing, medical imaging  and so on</a:t>
            </a:r>
            <a:endPar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69890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19306-FFC6-5595-A5C3-1AE0B4B480C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8F9DA32-A76E-2B5D-3F26-E4B8AAD2B6D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FFA0E3A-F8B6-D0BC-F0FF-B1D576B7DD16}"/>
              </a:ext>
            </a:extLst>
          </p:cNvPr>
          <p:cNvSpPr>
            <a:spLocks noGrp="1"/>
          </p:cNvSpPr>
          <p:nvPr>
            <p:ph type="body" idx="1"/>
          </p:nvPr>
        </p:nvSpPr>
        <p:spPr/>
        <p:txBody>
          <a:bodyPr/>
          <a:lstStyle/>
          <a:p>
            <a:pPr>
              <a:lnSpc>
                <a:spcPct val="145000"/>
              </a:lnSpc>
              <a:spcBef>
                <a:spcPts val="500"/>
              </a:spcBef>
              <a:defRPr/>
            </a:pPr>
            <a:r>
              <a:rPr lang="en-US" altLang="zh-CN" dirty="0"/>
              <a:t>As a </a:t>
            </a:r>
            <a:r>
              <a:rPr lang="en-US" altLang="zh-CN" sz="1800" dirty="0">
                <a:solidFill>
                  <a:srgbClr val="000000"/>
                </a:solidFill>
                <a:effectLst/>
                <a:latin typeface="NimbusRomNo9L-Regu"/>
              </a:rPr>
              <a:t>crucial tool for simultaneous searching and detection,  phased array millimeter-wave radar has recognized advantages of </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Long operational range, Small size, Low-cost; and Wide scene coverage through beam scanning and so on.   Nowadays, phased array radar </a:t>
            </a:r>
            <a:r>
              <a:rPr lang="en-US" altLang="zh-CN" sz="1200" dirty="0">
                <a:solidFill>
                  <a:srgbClr val="324029"/>
                </a:solidFill>
                <a:latin typeface="Times New Roman" panose="02020603050405020304" pitchFamily="18" charset="0"/>
                <a:cs typeface="Times New Roman" panose="02020603050405020304" pitchFamily="18" charset="0"/>
              </a:rPr>
              <a:t>has been widely</a:t>
            </a:r>
            <a:r>
              <a:rPr lang="en-US" altLang="zh-CN" sz="1200" baseline="0" dirty="0">
                <a:solidFill>
                  <a:srgbClr val="324029"/>
                </a:solidFill>
                <a:latin typeface="Times New Roman" panose="02020603050405020304" pitchFamily="18" charset="0"/>
                <a:cs typeface="Times New Roman" panose="02020603050405020304" pitchFamily="18" charset="0"/>
              </a:rPr>
              <a:t> </a:t>
            </a:r>
            <a:r>
              <a:rPr lang="en-US" altLang="zh-CN" sz="1200" dirty="0">
                <a:solidFill>
                  <a:srgbClr val="324029"/>
                </a:solidFill>
                <a:latin typeface="Times New Roman" panose="02020603050405020304" pitchFamily="18" charset="0"/>
                <a:cs typeface="Times New Roman" panose="02020603050405020304" pitchFamily="18" charset="0"/>
              </a:rPr>
              <a:t>applied to </a:t>
            </a:r>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Vehicle sensing, medical imaging  and so on</a:t>
            </a:r>
            <a:endPar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85996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0303E-12AC-E580-A900-C688CE6CA95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DA9AB5F-F49C-1ADE-1F6F-3FE930CCFFE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5759B4E-3A4B-BC45-7645-A1A7B5B5279A}"/>
              </a:ext>
            </a:extLst>
          </p:cNvPr>
          <p:cNvSpPr>
            <a:spLocks noGrp="1"/>
          </p:cNvSpPr>
          <p:nvPr>
            <p:ph type="body" idx="1"/>
          </p:nvPr>
        </p:nvSpPr>
        <p:spPr/>
        <p:txBody>
          <a:bodyPr/>
          <a:lstStyle/>
          <a:p>
            <a:pPr>
              <a:lnSpc>
                <a:spcPct val="145000"/>
              </a:lnSpc>
              <a:spcBef>
                <a:spcPts val="500"/>
              </a:spcBef>
              <a:defRPr/>
            </a:pPr>
            <a:r>
              <a:rPr lang="en-US" altLang="zh-CN" dirty="0"/>
              <a:t>As a </a:t>
            </a:r>
            <a:r>
              <a:rPr lang="en-US" altLang="zh-CN" sz="1800" dirty="0">
                <a:solidFill>
                  <a:srgbClr val="000000"/>
                </a:solidFill>
                <a:effectLst/>
                <a:latin typeface="NimbusRomNo9L-Regu"/>
              </a:rPr>
              <a:t>crucial tool for simultaneous searching and detection,  phased array millimeter-wave radar has recognized advantages of </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Long operational range, Small size, Low-cost; and Wide scene coverage through beam scanning and so on.   Nowadays, phased array radar </a:t>
            </a:r>
            <a:r>
              <a:rPr lang="en-US" altLang="zh-CN" sz="1200" dirty="0">
                <a:solidFill>
                  <a:srgbClr val="324029"/>
                </a:solidFill>
                <a:latin typeface="Times New Roman" panose="02020603050405020304" pitchFamily="18" charset="0"/>
                <a:cs typeface="Times New Roman" panose="02020603050405020304" pitchFamily="18" charset="0"/>
              </a:rPr>
              <a:t>has been widely</a:t>
            </a:r>
            <a:r>
              <a:rPr lang="en-US" altLang="zh-CN" sz="1200" baseline="0" dirty="0">
                <a:solidFill>
                  <a:srgbClr val="324029"/>
                </a:solidFill>
                <a:latin typeface="Times New Roman" panose="02020603050405020304" pitchFamily="18" charset="0"/>
                <a:cs typeface="Times New Roman" panose="02020603050405020304" pitchFamily="18" charset="0"/>
              </a:rPr>
              <a:t> </a:t>
            </a:r>
            <a:r>
              <a:rPr lang="en-US" altLang="zh-CN" sz="1200" dirty="0">
                <a:solidFill>
                  <a:srgbClr val="324029"/>
                </a:solidFill>
                <a:latin typeface="Times New Roman" panose="02020603050405020304" pitchFamily="18" charset="0"/>
                <a:cs typeface="Times New Roman" panose="02020603050405020304" pitchFamily="18" charset="0"/>
              </a:rPr>
              <a:t>applied to </a:t>
            </a:r>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Vehicle sensing, medical imaging  and so on</a:t>
            </a:r>
            <a:endPar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72779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0056E-F5BC-B495-ED1B-028E29D0D21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C906BD0-3D1D-D40E-D94A-5F97E8F4C7D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124EEBB-4DA7-C4DA-68CC-51E86F1BB5E4}"/>
              </a:ext>
            </a:extLst>
          </p:cNvPr>
          <p:cNvSpPr>
            <a:spLocks noGrp="1"/>
          </p:cNvSpPr>
          <p:nvPr>
            <p:ph type="body" idx="1"/>
          </p:nvPr>
        </p:nvSpPr>
        <p:spPr/>
        <p:txBody>
          <a:bodyPr/>
          <a:lstStyle/>
          <a:p>
            <a:pPr>
              <a:lnSpc>
                <a:spcPct val="145000"/>
              </a:lnSpc>
              <a:spcBef>
                <a:spcPts val="500"/>
              </a:spcBef>
              <a:defRPr/>
            </a:pPr>
            <a:r>
              <a:rPr lang="en-US" altLang="zh-CN" dirty="0"/>
              <a:t>As a </a:t>
            </a:r>
            <a:r>
              <a:rPr lang="en-US" altLang="zh-CN" sz="1800" dirty="0">
                <a:solidFill>
                  <a:srgbClr val="000000"/>
                </a:solidFill>
                <a:effectLst/>
                <a:latin typeface="NimbusRomNo9L-Regu"/>
              </a:rPr>
              <a:t>crucial tool for simultaneous searching and detection,  phased array millimeter-wave radar has recognized advantages of </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Long operational range, Small size, Low-cost; and Wide scene coverage through beam scanning and so on.   Nowadays, phased array radar </a:t>
            </a:r>
            <a:r>
              <a:rPr lang="en-US" altLang="zh-CN" sz="1200" dirty="0">
                <a:solidFill>
                  <a:srgbClr val="324029"/>
                </a:solidFill>
                <a:latin typeface="Times New Roman" panose="02020603050405020304" pitchFamily="18" charset="0"/>
                <a:cs typeface="Times New Roman" panose="02020603050405020304" pitchFamily="18" charset="0"/>
              </a:rPr>
              <a:t>has been widely</a:t>
            </a:r>
            <a:r>
              <a:rPr lang="en-US" altLang="zh-CN" sz="1200" baseline="0" dirty="0">
                <a:solidFill>
                  <a:srgbClr val="324029"/>
                </a:solidFill>
                <a:latin typeface="Times New Roman" panose="02020603050405020304" pitchFamily="18" charset="0"/>
                <a:cs typeface="Times New Roman" panose="02020603050405020304" pitchFamily="18" charset="0"/>
              </a:rPr>
              <a:t> </a:t>
            </a:r>
            <a:r>
              <a:rPr lang="en-US" altLang="zh-CN" sz="1200" dirty="0">
                <a:solidFill>
                  <a:srgbClr val="324029"/>
                </a:solidFill>
                <a:latin typeface="Times New Roman" panose="02020603050405020304" pitchFamily="18" charset="0"/>
                <a:cs typeface="Times New Roman" panose="02020603050405020304" pitchFamily="18" charset="0"/>
              </a:rPr>
              <a:t>applied to </a:t>
            </a:r>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Vehicle sensing, medical imaging  and so on</a:t>
            </a:r>
            <a:endPar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39414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224F8-E16C-492A-954F-E2AA63DA5F3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4020A69-A449-BE47-D7EF-A6DF8362023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2DAA85A-1CDC-9D48-F848-A9EB3F9DF63B}"/>
              </a:ext>
            </a:extLst>
          </p:cNvPr>
          <p:cNvSpPr>
            <a:spLocks noGrp="1"/>
          </p:cNvSpPr>
          <p:nvPr>
            <p:ph type="body" idx="1"/>
          </p:nvPr>
        </p:nvSpPr>
        <p:spPr/>
        <p:txBody>
          <a:bodyPr/>
          <a:lstStyle/>
          <a:p>
            <a:pPr>
              <a:lnSpc>
                <a:spcPct val="145000"/>
              </a:lnSpc>
              <a:spcBef>
                <a:spcPts val="500"/>
              </a:spcBef>
              <a:defRPr/>
            </a:pPr>
            <a:r>
              <a:rPr lang="en-US" altLang="zh-CN" dirty="0"/>
              <a:t>As a </a:t>
            </a:r>
            <a:r>
              <a:rPr lang="en-US" altLang="zh-CN" sz="1800" dirty="0">
                <a:solidFill>
                  <a:srgbClr val="000000"/>
                </a:solidFill>
                <a:effectLst/>
                <a:latin typeface="NimbusRomNo9L-Regu"/>
              </a:rPr>
              <a:t>crucial tool for simultaneous searching and detection,  phased array millimeter-wave radar has recognized advantages of </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Long operational range, Small size, Low-cost; and Wide scene coverage through beam scanning and so on.   Nowadays, phased array radar </a:t>
            </a:r>
            <a:r>
              <a:rPr lang="en-US" altLang="zh-CN" sz="1200" dirty="0">
                <a:solidFill>
                  <a:srgbClr val="324029"/>
                </a:solidFill>
                <a:latin typeface="Times New Roman" panose="02020603050405020304" pitchFamily="18" charset="0"/>
                <a:cs typeface="Times New Roman" panose="02020603050405020304" pitchFamily="18" charset="0"/>
              </a:rPr>
              <a:t>has been widely</a:t>
            </a:r>
            <a:r>
              <a:rPr lang="en-US" altLang="zh-CN" sz="1200" baseline="0" dirty="0">
                <a:solidFill>
                  <a:srgbClr val="324029"/>
                </a:solidFill>
                <a:latin typeface="Times New Roman" panose="02020603050405020304" pitchFamily="18" charset="0"/>
                <a:cs typeface="Times New Roman" panose="02020603050405020304" pitchFamily="18" charset="0"/>
              </a:rPr>
              <a:t> </a:t>
            </a:r>
            <a:r>
              <a:rPr lang="en-US" altLang="zh-CN" sz="1200" dirty="0">
                <a:solidFill>
                  <a:srgbClr val="324029"/>
                </a:solidFill>
                <a:latin typeface="Times New Roman" panose="02020603050405020304" pitchFamily="18" charset="0"/>
                <a:cs typeface="Times New Roman" panose="02020603050405020304" pitchFamily="18" charset="0"/>
              </a:rPr>
              <a:t>applied to </a:t>
            </a:r>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Vehicle sensing, medical imaging  and so on</a:t>
            </a:r>
            <a:endPar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71303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F397E-9ABF-39F2-71A6-571E686DDC3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78B619A-698B-3613-21DC-DC2C9324E78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5A410BF-2BA7-84FE-5B64-41F09000FC2B}"/>
              </a:ext>
            </a:extLst>
          </p:cNvPr>
          <p:cNvSpPr>
            <a:spLocks noGrp="1"/>
          </p:cNvSpPr>
          <p:nvPr>
            <p:ph type="body" idx="1"/>
          </p:nvPr>
        </p:nvSpPr>
        <p:spPr/>
        <p:txBody>
          <a:bodyPr/>
          <a:lstStyle/>
          <a:p>
            <a:pPr>
              <a:lnSpc>
                <a:spcPct val="145000"/>
              </a:lnSpc>
              <a:spcBef>
                <a:spcPts val="500"/>
              </a:spcBef>
              <a:defRPr/>
            </a:pPr>
            <a:r>
              <a:rPr lang="en-US" altLang="zh-CN" dirty="0"/>
              <a:t>As a </a:t>
            </a:r>
            <a:r>
              <a:rPr lang="en-US" altLang="zh-CN" sz="1800" dirty="0">
                <a:solidFill>
                  <a:srgbClr val="000000"/>
                </a:solidFill>
                <a:effectLst/>
                <a:latin typeface="NimbusRomNo9L-Regu"/>
              </a:rPr>
              <a:t>crucial tool for simultaneous searching and detection,  phased array millimeter-wave radar has recognized advantages of </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Long operational range, Small size, Low-cost; and Wide scene coverage through beam scanning and so on.   Nowadays, phased array radar </a:t>
            </a:r>
            <a:r>
              <a:rPr lang="en-US" altLang="zh-CN" sz="1200" dirty="0">
                <a:solidFill>
                  <a:srgbClr val="324029"/>
                </a:solidFill>
                <a:latin typeface="Times New Roman" panose="02020603050405020304" pitchFamily="18" charset="0"/>
                <a:cs typeface="Times New Roman" panose="02020603050405020304" pitchFamily="18" charset="0"/>
              </a:rPr>
              <a:t>has been widely</a:t>
            </a:r>
            <a:r>
              <a:rPr lang="en-US" altLang="zh-CN" sz="1200" baseline="0" dirty="0">
                <a:solidFill>
                  <a:srgbClr val="324029"/>
                </a:solidFill>
                <a:latin typeface="Times New Roman" panose="02020603050405020304" pitchFamily="18" charset="0"/>
                <a:cs typeface="Times New Roman" panose="02020603050405020304" pitchFamily="18" charset="0"/>
              </a:rPr>
              <a:t> </a:t>
            </a:r>
            <a:r>
              <a:rPr lang="en-US" altLang="zh-CN" sz="1200" dirty="0">
                <a:solidFill>
                  <a:srgbClr val="324029"/>
                </a:solidFill>
                <a:latin typeface="Times New Roman" panose="02020603050405020304" pitchFamily="18" charset="0"/>
                <a:cs typeface="Times New Roman" panose="02020603050405020304" pitchFamily="18" charset="0"/>
              </a:rPr>
              <a:t>applied to </a:t>
            </a:r>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Vehicle sensing, medical imaging  and so on</a:t>
            </a:r>
            <a:endPar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51442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09592-8AF0-71E8-8F29-94D7AA8DCBF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2A2F03C-7EB6-0830-7017-324FF421766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560BCC8-B4CC-4767-61D6-33302F31E33E}"/>
              </a:ext>
            </a:extLst>
          </p:cNvPr>
          <p:cNvSpPr>
            <a:spLocks noGrp="1"/>
          </p:cNvSpPr>
          <p:nvPr>
            <p:ph type="body" idx="1"/>
          </p:nvPr>
        </p:nvSpPr>
        <p:spPr/>
        <p:txBody>
          <a:bodyPr/>
          <a:lstStyle/>
          <a:p>
            <a:pPr>
              <a:lnSpc>
                <a:spcPct val="145000"/>
              </a:lnSpc>
              <a:spcBef>
                <a:spcPts val="500"/>
              </a:spcBef>
              <a:defRPr/>
            </a:pPr>
            <a:r>
              <a:rPr lang="en-US" altLang="zh-CN" dirty="0"/>
              <a:t>As a </a:t>
            </a:r>
            <a:r>
              <a:rPr lang="en-US" altLang="zh-CN" sz="1800" dirty="0">
                <a:solidFill>
                  <a:srgbClr val="000000"/>
                </a:solidFill>
                <a:effectLst/>
                <a:latin typeface="NimbusRomNo9L-Regu"/>
              </a:rPr>
              <a:t>crucial tool for simultaneous searching and detection,  phased array millimeter-wave radar has recognized advantages of </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Long operational range, Small size, Low-cost; and Wide scene coverage through beam scanning and so on.   Nowadays, phased array radar </a:t>
            </a:r>
            <a:r>
              <a:rPr lang="en-US" altLang="zh-CN" sz="1200" dirty="0">
                <a:solidFill>
                  <a:srgbClr val="324029"/>
                </a:solidFill>
                <a:latin typeface="Times New Roman" panose="02020603050405020304" pitchFamily="18" charset="0"/>
                <a:cs typeface="Times New Roman" panose="02020603050405020304" pitchFamily="18" charset="0"/>
              </a:rPr>
              <a:t>has been widely</a:t>
            </a:r>
            <a:r>
              <a:rPr lang="en-US" altLang="zh-CN" sz="1200" baseline="0" dirty="0">
                <a:solidFill>
                  <a:srgbClr val="324029"/>
                </a:solidFill>
                <a:latin typeface="Times New Roman" panose="02020603050405020304" pitchFamily="18" charset="0"/>
                <a:cs typeface="Times New Roman" panose="02020603050405020304" pitchFamily="18" charset="0"/>
              </a:rPr>
              <a:t> </a:t>
            </a:r>
            <a:r>
              <a:rPr lang="en-US" altLang="zh-CN" sz="1200" dirty="0">
                <a:solidFill>
                  <a:srgbClr val="324029"/>
                </a:solidFill>
                <a:latin typeface="Times New Roman" panose="02020603050405020304" pitchFamily="18" charset="0"/>
                <a:cs typeface="Times New Roman" panose="02020603050405020304" pitchFamily="18" charset="0"/>
              </a:rPr>
              <a:t>applied to </a:t>
            </a:r>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Vehicle sensing, medical imaging  and so on</a:t>
            </a:r>
            <a:endPar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38922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8013" cy="690563"/>
          </a:xfrm>
        </p:spPr>
        <p:txBody>
          <a:bodyPr/>
          <a:lstStyle/>
          <a:p>
            <a:r>
              <a:rPr lang="zh-CN" altLang="en-US"/>
              <a:t>单击此处编辑母版标题样式</a:t>
            </a:r>
          </a:p>
        </p:txBody>
      </p:sp>
      <p:sp>
        <p:nvSpPr>
          <p:cNvPr id="3" name="内容占位符 2"/>
          <p:cNvSpPr>
            <a:spLocks noGrp="1"/>
          </p:cNvSpPr>
          <p:nvPr>
            <p:ph idx="1"/>
          </p:nvPr>
        </p:nvSpPr>
        <p:spPr>
          <a:xfrm>
            <a:off x="394844" y="1093366"/>
            <a:ext cx="8228013" cy="5287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6"/>
          <p:cNvSpPr txBox="1"/>
          <p:nvPr userDrawn="1"/>
        </p:nvSpPr>
        <p:spPr>
          <a:xfrm>
            <a:off x="8534295" y="6412928"/>
            <a:ext cx="430193"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A33A3003-1682-4A10-8673-78E2C3C37E56}" type="slidenum">
              <a:rPr kumimoji="0" lang="zh-CN" altLang="en-US" sz="10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cxnSp>
        <p:nvCxnSpPr>
          <p:cNvPr id="5" name="直接连接符 14"/>
          <p:cNvCxnSpPr>
            <a:cxnSpLocks noChangeShapeType="1"/>
          </p:cNvCxnSpPr>
          <p:nvPr userDrawn="1"/>
        </p:nvCxnSpPr>
        <p:spPr bwMode="auto">
          <a:xfrm flipV="1">
            <a:off x="0" y="692696"/>
            <a:ext cx="9144000" cy="72008"/>
          </a:xfrm>
          <a:prstGeom prst="line">
            <a:avLst/>
          </a:prstGeom>
          <a:noFill/>
          <a:ln w="28575">
            <a:solidFill>
              <a:schemeClr val="bg1">
                <a:lumMod val="50000"/>
              </a:schemeClr>
            </a:solidFill>
            <a:miter lim="800000"/>
          </a:ln>
          <a:extLst>
            <a:ext uri="{909E8E84-426E-40DD-AFC4-6F175D3DCCD1}">
              <a14:hiddenFill xmlns:a14="http://schemas.microsoft.com/office/drawing/2010/main">
                <a:noFill/>
              </a14:hiddenFill>
            </a:ext>
          </a:extLst>
        </p:spPr>
      </p:cxnSp>
      <p:sp>
        <p:nvSpPr>
          <p:cNvPr id="6" name="灯片编号占位符 6"/>
          <p:cNvSpPr txBox="1"/>
          <p:nvPr userDrawn="1"/>
        </p:nvSpPr>
        <p:spPr>
          <a:xfrm>
            <a:off x="8534295" y="6412928"/>
            <a:ext cx="430193"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A33A3003-1682-4A10-8673-78E2C3C37E56}" type="slidenum">
              <a:rPr kumimoji="0" lang="zh-CN" altLang="en-US" sz="1000" b="0" i="0" u="none" strike="noStrike" kern="120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Times New Roman" panose="02020603050405020304" pitchFamily="18" charset="0"/>
              </a:rPr>
              <a:t>‹#›</a:t>
            </a:fld>
            <a:endParaRPr kumimoji="0" lang="zh-CN" altLang="en-US" sz="10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555875" y="5516563"/>
            <a:ext cx="863600" cy="1343025"/>
          </a:xfrm>
          <a:prstGeom prst="rect">
            <a:avLst/>
          </a:prstGeom>
          <a:gradFill rotWithShape="0">
            <a:gsLst>
              <a:gs pos="0">
                <a:srgbClr val="FFFFFF"/>
              </a:gs>
              <a:gs pos="100000">
                <a:srgbClr val="FFFFFF">
                  <a:alpha val="0"/>
                </a:srgbClr>
              </a:gs>
            </a:gsLst>
            <a:lin ang="10800000" scaled="1"/>
          </a:gradFill>
          <a:ln w="9525">
            <a:noFill/>
            <a:miter lim="800000"/>
          </a:ln>
          <a:effectLst/>
        </p:spPr>
        <p:txBody>
          <a:bodyPr wrap="none" anchor="ctr"/>
          <a:lstStyle/>
          <a:p>
            <a:endParaRPr lang="zh-CN" altLang="en-US"/>
          </a:p>
        </p:txBody>
      </p:sp>
      <p:sp>
        <p:nvSpPr>
          <p:cNvPr id="1028" name="Rectangle 4"/>
          <p:cNvSpPr>
            <a:spLocks noChangeArrowheads="1"/>
          </p:cNvSpPr>
          <p:nvPr/>
        </p:nvSpPr>
        <p:spPr bwMode="auto">
          <a:xfrm>
            <a:off x="0" y="260350"/>
            <a:ext cx="9144000" cy="288925"/>
          </a:xfrm>
          <a:prstGeom prst="rect">
            <a:avLst/>
          </a:prstGeom>
          <a:solidFill>
            <a:srgbClr val="FFFFFF">
              <a:alpha val="59999"/>
            </a:srgbClr>
          </a:solidFill>
          <a:ln w="9525">
            <a:noFill/>
            <a:miter lim="800000"/>
          </a:ln>
          <a:effectLst/>
        </p:spPr>
        <p:txBody>
          <a:bodyPr wrap="none" anchor="ctr"/>
          <a:lstStyle/>
          <a:p>
            <a:endParaRPr lang="zh-CN" altLang="en-US"/>
          </a:p>
        </p:txBody>
      </p:sp>
      <p:sp>
        <p:nvSpPr>
          <p:cNvPr id="1029" name="Rectangle 5"/>
          <p:cNvSpPr>
            <a:spLocks noChangeArrowheads="1"/>
          </p:cNvSpPr>
          <p:nvPr/>
        </p:nvSpPr>
        <p:spPr bwMode="auto">
          <a:xfrm>
            <a:off x="0" y="404813"/>
            <a:ext cx="9144000" cy="288925"/>
          </a:xfrm>
          <a:prstGeom prst="rect">
            <a:avLst/>
          </a:prstGeom>
          <a:solidFill>
            <a:srgbClr val="FFFFFF">
              <a:alpha val="31000"/>
            </a:srgbClr>
          </a:solidFill>
          <a:ln w="9525">
            <a:noFill/>
            <a:miter lim="800000"/>
          </a:ln>
          <a:effectLst/>
        </p:spPr>
        <p:txBody>
          <a:bodyPr wrap="none" anchor="ctr"/>
          <a:lstStyle/>
          <a:p>
            <a:endParaRPr lang="zh-CN" altLang="en-US"/>
          </a:p>
        </p:txBody>
      </p:sp>
      <p:sp>
        <p:nvSpPr>
          <p:cNvPr id="1030" name="Rectangle 6"/>
          <p:cNvSpPr>
            <a:spLocks noGrp="1" noChangeArrowheads="1"/>
          </p:cNvSpPr>
          <p:nvPr>
            <p:ph type="title"/>
          </p:nvPr>
        </p:nvSpPr>
        <p:spPr bwMode="auto">
          <a:xfrm>
            <a:off x="457200" y="0"/>
            <a:ext cx="8228013" cy="690563"/>
          </a:xfrm>
          <a:prstGeom prst="rect">
            <a:avLst/>
          </a:prstGeom>
          <a:noFill/>
          <a:ln w="9525">
            <a:noFill/>
            <a:miter lim="800000"/>
          </a:ln>
          <a:effectLst/>
        </p:spPr>
        <p:txBody>
          <a:bodyPr vert="horz" wrap="square" lIns="90000" tIns="46800" rIns="90000" bIns="46800" numCol="1" anchor="ctr" anchorCtr="0" compatLnSpc="1"/>
          <a:lstStyle/>
          <a:p>
            <a:pPr lvl="0"/>
            <a:r>
              <a:rPr lang="zh-CN" altLang="en-GB"/>
              <a:t>单击此处编辑标题文的格式</a:t>
            </a:r>
          </a:p>
        </p:txBody>
      </p:sp>
      <p:sp>
        <p:nvSpPr>
          <p:cNvPr id="1031" name="Rectangle 7"/>
          <p:cNvSpPr>
            <a:spLocks noGrp="1" noChangeArrowheads="1"/>
          </p:cNvSpPr>
          <p:nvPr>
            <p:ph type="body" idx="1"/>
          </p:nvPr>
        </p:nvSpPr>
        <p:spPr bwMode="auto">
          <a:xfrm>
            <a:off x="457200" y="836613"/>
            <a:ext cx="8228013" cy="5287962"/>
          </a:xfrm>
          <a:prstGeom prst="rect">
            <a:avLst/>
          </a:prstGeom>
          <a:noFill/>
          <a:ln w="9525">
            <a:noFill/>
            <a:miter lim="800000"/>
          </a:ln>
          <a:effectLst/>
        </p:spPr>
        <p:txBody>
          <a:bodyPr vert="horz" wrap="square" lIns="90000" tIns="46800" rIns="90000" bIns="46800" numCol="1" anchor="t" anchorCtr="0" compatLnSpc="1"/>
          <a:lstStyle/>
          <a:p>
            <a:pPr lvl="0"/>
            <a:r>
              <a:rPr lang="zh-CN" altLang="en-GB"/>
              <a:t>单击此处编辑大纲正文的格式</a:t>
            </a:r>
          </a:p>
          <a:p>
            <a:pPr lvl="1"/>
            <a:r>
              <a:rPr lang="zh-CN" altLang="en-GB"/>
              <a:t>第二个大纲级</a:t>
            </a:r>
          </a:p>
          <a:p>
            <a:pPr lvl="2"/>
            <a:r>
              <a:rPr lang="zh-CN" altLang="en-GB"/>
              <a:t>第三个大纲级</a:t>
            </a:r>
          </a:p>
          <a:p>
            <a:pPr lvl="3"/>
            <a:r>
              <a:rPr lang="zh-CN" altLang="en-GB"/>
              <a:t>第四个大纲级</a:t>
            </a:r>
          </a:p>
          <a:p>
            <a:pPr lvl="4"/>
            <a:r>
              <a:rPr lang="zh-CN" altLang="en-GB"/>
              <a:t>第五个大纲级</a:t>
            </a:r>
          </a:p>
          <a:p>
            <a:pPr lvl="4"/>
            <a:r>
              <a:rPr lang="zh-CN" altLang="en-GB"/>
              <a:t>第六个大纲级</a:t>
            </a:r>
          </a:p>
          <a:p>
            <a:pPr lvl="4"/>
            <a:r>
              <a:rPr lang="zh-CN" altLang="en-GB"/>
              <a:t>第七个大纲级</a:t>
            </a:r>
          </a:p>
          <a:p>
            <a:pPr lvl="4"/>
            <a:r>
              <a:rPr lang="zh-CN" altLang="en-GB"/>
              <a:t>第八个大纲级</a:t>
            </a:r>
          </a:p>
          <a:p>
            <a:pPr lvl="4"/>
            <a:r>
              <a:rPr lang="zh-CN" altLang="en-GB"/>
              <a:t>第九个大纲级</a:t>
            </a:r>
          </a:p>
        </p:txBody>
      </p:sp>
      <p:sp>
        <p:nvSpPr>
          <p:cNvPr id="1032" name="Text Box 8"/>
          <p:cNvSpPr txBox="1">
            <a:spLocks noChangeArrowheads="1"/>
          </p:cNvSpPr>
          <p:nvPr/>
        </p:nvSpPr>
        <p:spPr bwMode="auto">
          <a:xfrm>
            <a:off x="457200" y="6245225"/>
            <a:ext cx="2133600" cy="476250"/>
          </a:xfrm>
          <a:prstGeom prst="rect">
            <a:avLst/>
          </a:prstGeom>
          <a:noFill/>
          <a:ln w="9525">
            <a:noFill/>
            <a:miter lim="800000"/>
          </a:ln>
          <a:effectLst/>
        </p:spPr>
        <p:txBody>
          <a:bodyPr wrap="none" anchor="ctr"/>
          <a:lstStyle/>
          <a:p>
            <a:endParaRPr lang="zh-CN" altLang="en-US"/>
          </a:p>
        </p:txBody>
      </p:sp>
      <p:sp>
        <p:nvSpPr>
          <p:cNvPr id="1033" name="Text Box 9"/>
          <p:cNvSpPr txBox="1">
            <a:spLocks noChangeArrowheads="1"/>
          </p:cNvSpPr>
          <p:nvPr/>
        </p:nvSpPr>
        <p:spPr bwMode="auto">
          <a:xfrm>
            <a:off x="3124200" y="6245225"/>
            <a:ext cx="2895600" cy="476250"/>
          </a:xfrm>
          <a:prstGeom prst="rect">
            <a:avLst/>
          </a:prstGeom>
          <a:noFill/>
          <a:ln w="9525">
            <a:noFill/>
            <a:miter lim="800000"/>
          </a:ln>
          <a:effec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449580" rtl="0" eaLnBrk="0" fontAlgn="base" hangingPunct="0">
        <a:spcBef>
          <a:spcPct val="0"/>
        </a:spcBef>
        <a:spcAft>
          <a:spcPct val="0"/>
        </a:spcAft>
        <a:buClr>
          <a:srgbClr val="000000"/>
        </a:buClr>
        <a:buSzPct val="100000"/>
        <a:buFont typeface="Times New Roman" panose="02020603050405020304" pitchFamily="18" charset="0"/>
        <a:defRPr sz="3200">
          <a:solidFill>
            <a:srgbClr val="000000"/>
          </a:solidFill>
          <a:latin typeface="+mj-lt"/>
          <a:ea typeface="+mj-ea"/>
          <a:cs typeface="+mj-cs"/>
        </a:defRPr>
      </a:lvl1pPr>
      <a:lvl2pPr marL="742950" indent="-285750" algn="ctr" defTabSz="449580" rtl="0" eaLnBrk="0" fontAlgn="base" hangingPunct="0">
        <a:spcBef>
          <a:spcPct val="0"/>
        </a:spcBef>
        <a:spcAft>
          <a:spcPct val="0"/>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华文细黑" panose="02010600040101010101" charset="-122"/>
        </a:defRPr>
      </a:lvl2pPr>
      <a:lvl3pPr marL="11430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华文细黑" panose="02010600040101010101" charset="-122"/>
        </a:defRPr>
      </a:lvl3pPr>
      <a:lvl4pPr marL="16002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华文细黑" panose="02010600040101010101" charset="-122"/>
        </a:defRPr>
      </a:lvl4pPr>
      <a:lvl5pPr marL="20574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华文细黑" panose="02010600040101010101" charset="-122"/>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华文细黑" panose="02010600040101010101" charset="-122"/>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华文细黑" panose="02010600040101010101" charset="-122"/>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华文细黑" panose="02010600040101010101" charset="-122"/>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华文细黑" panose="02010600040101010101" charset="-122"/>
        </a:defRPr>
      </a:lvl9pPr>
    </p:titleStyle>
    <p:bodyStyle>
      <a:lvl1pPr marL="303530" indent="-303530" algn="l" defTabSz="449580" rtl="0" eaLnBrk="0" fontAlgn="base" hangingPunct="0">
        <a:spcBef>
          <a:spcPts val="715"/>
        </a:spcBef>
        <a:spcAft>
          <a:spcPct val="0"/>
        </a:spcAft>
        <a:buClr>
          <a:srgbClr val="000000"/>
        </a:buClr>
        <a:buSzPct val="100000"/>
        <a:buFont typeface="Arial" panose="020B0604020202020204" pitchFamily="34" charset="0"/>
        <a:buChar char="•"/>
        <a:defRPr sz="3200">
          <a:solidFill>
            <a:srgbClr val="000000"/>
          </a:solidFill>
          <a:latin typeface="+mn-lt"/>
          <a:ea typeface="+mn-ea"/>
          <a:cs typeface="+mn-cs"/>
        </a:defRPr>
      </a:lvl1pPr>
      <a:lvl2pPr marL="659130" indent="-254000" algn="l" defTabSz="449580" rtl="0" eaLnBrk="0" fontAlgn="base" hangingPunct="0">
        <a:spcBef>
          <a:spcPts val="625"/>
        </a:spcBef>
        <a:spcAft>
          <a:spcPct val="0"/>
        </a:spcAft>
        <a:buClr>
          <a:srgbClr val="000000"/>
        </a:buClr>
        <a:buSzPct val="100000"/>
        <a:buFont typeface="Arial" panose="020B0604020202020204" pitchFamily="34" charset="0"/>
        <a:buChar char="–"/>
        <a:defRPr sz="2800">
          <a:solidFill>
            <a:srgbClr val="000000"/>
          </a:solidFill>
          <a:latin typeface="+mn-lt"/>
          <a:ea typeface="+mn-ea"/>
        </a:defRPr>
      </a:lvl2pPr>
      <a:lvl3pPr marL="1014730" indent="-203200" algn="l" defTabSz="449580" rtl="0" eaLnBrk="0" fontAlgn="base" hangingPunct="0">
        <a:spcBef>
          <a:spcPts val="540"/>
        </a:spcBef>
        <a:spcAft>
          <a:spcPct val="0"/>
        </a:spcAft>
        <a:buClr>
          <a:srgbClr val="000000"/>
        </a:buClr>
        <a:buSzPct val="100000"/>
        <a:buFont typeface="Arial" panose="020B0604020202020204" pitchFamily="34" charset="0"/>
        <a:buChar char="•"/>
        <a:defRPr sz="2400">
          <a:solidFill>
            <a:srgbClr val="000000"/>
          </a:solidFill>
          <a:latin typeface="+mn-lt"/>
          <a:ea typeface="+mn-ea"/>
        </a:defRPr>
      </a:lvl3pPr>
      <a:lvl4pPr marL="1421130" indent="-203200" algn="l" defTabSz="449580" rtl="0" eaLnBrk="0" fontAlgn="base" hangingPunct="0">
        <a:spcBef>
          <a:spcPts val="45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4pPr>
      <a:lvl5pPr marL="1828800" indent="-203200" algn="l" defTabSz="449580" rtl="0" eaLnBrk="0" fontAlgn="base" hangingPunct="0">
        <a:spcBef>
          <a:spcPts val="45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5pPr>
      <a:lvl6pPr marL="2286000" indent="-203200" algn="l" defTabSz="449580" rtl="0" eaLnBrk="0" fontAlgn="base" hangingPunct="0">
        <a:spcBef>
          <a:spcPts val="45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6pPr>
      <a:lvl7pPr marL="2743200" indent="-203200" algn="l" defTabSz="449580" rtl="0" eaLnBrk="0" fontAlgn="base" hangingPunct="0">
        <a:spcBef>
          <a:spcPts val="45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7pPr>
      <a:lvl8pPr marL="3200400" indent="-203200" algn="l" defTabSz="449580" rtl="0" eaLnBrk="0" fontAlgn="base" hangingPunct="0">
        <a:spcBef>
          <a:spcPts val="45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8pPr>
      <a:lvl9pPr marL="3657600" indent="-203200" algn="l" defTabSz="449580" rtl="0" eaLnBrk="0" fontAlgn="base" hangingPunct="0">
        <a:spcBef>
          <a:spcPts val="450"/>
        </a:spcBef>
        <a:spcAft>
          <a:spcPct val="0"/>
        </a:spcAft>
        <a:buClr>
          <a:srgbClr val="000000"/>
        </a:buClr>
        <a:buSzPct val="100000"/>
        <a:buFont typeface="Arial" panose="020B0604020202020204" pitchFamily="34" charset="0"/>
        <a:buChar char="»"/>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7"/>
          <p:cNvSpPr>
            <a:spLocks noChangeArrowheads="1"/>
          </p:cNvSpPr>
          <p:nvPr/>
        </p:nvSpPr>
        <p:spPr bwMode="auto">
          <a:xfrm>
            <a:off x="2839589" y="119992"/>
            <a:ext cx="27815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defTabSz="457200">
              <a:buClrTx/>
              <a:buSzTx/>
            </a:pPr>
            <a:r>
              <a:rPr lang="en-US" altLang="zh-CN" sz="2800" b="1" dirty="0">
                <a:solidFill>
                  <a:srgbClr val="C00000"/>
                </a:solidFill>
                <a:latin typeface="Arial" panose="020B0604020202020204" pitchFamily="34" charset="0"/>
                <a:ea typeface="微软雅黑" panose="020B0503020204020204" pitchFamily="34" charset="-122"/>
              </a:rPr>
              <a:t>Getting Started</a:t>
            </a:r>
            <a:endParaRPr lang="zh-CN" altLang="en-US" sz="2800" b="1" dirty="0">
              <a:solidFill>
                <a:srgbClr val="C00000"/>
              </a:solidFill>
              <a:latin typeface="Arial" panose="020B0604020202020204" pitchFamily="34" charset="0"/>
              <a:ea typeface="微软雅黑" panose="020B0503020204020204" pitchFamily="34" charset="-122"/>
            </a:endParaRPr>
          </a:p>
        </p:txBody>
      </p:sp>
      <p:sp>
        <p:nvSpPr>
          <p:cNvPr id="69" name="矩形 68"/>
          <p:cNvSpPr/>
          <p:nvPr/>
        </p:nvSpPr>
        <p:spPr>
          <a:xfrm>
            <a:off x="2695061" y="4584452"/>
            <a:ext cx="3820892" cy="960328"/>
          </a:xfrm>
          <a:prstGeom prst="rect">
            <a:avLst/>
          </a:prstGeom>
        </p:spPr>
        <p:txBody>
          <a:bodyPr wrap="square">
            <a:spAutoFit/>
          </a:bodyPr>
          <a:lstStyle/>
          <a:p>
            <a:pPr algn="ctr">
              <a:lnSpc>
                <a:spcPct val="150000"/>
              </a:lnSpc>
            </a:pPr>
            <a:r>
              <a:rPr lang="en-US" altLang="zh-CN" sz="2000" b="1" dirty="0">
                <a:solidFill>
                  <a:srgbClr val="1C49C6"/>
                </a:solidFill>
                <a:latin typeface="Times New Roman" panose="02020603050405020304" pitchFamily="18" charset="0"/>
                <a:ea typeface="等线" panose="02010600030101010101" charset="-122"/>
                <a:cs typeface="Times New Roman" panose="02020603050405020304" pitchFamily="18" charset="0"/>
              </a:rPr>
              <a:t>Unintentional </a:t>
            </a:r>
            <a:r>
              <a:rPr lang="en-US" altLang="zh-CN" sz="2000" b="1" dirty="0">
                <a:solidFill>
                  <a:schemeClr val="tx1"/>
                </a:solidFill>
                <a:latin typeface="Times New Roman" panose="02020603050405020304" pitchFamily="18" charset="0"/>
                <a:ea typeface="等线" panose="02010600030101010101" charset="-122"/>
                <a:cs typeface="Times New Roman" panose="02020603050405020304" pitchFamily="18" charset="0"/>
              </a:rPr>
              <a:t>Non-starting</a:t>
            </a:r>
          </a:p>
          <a:p>
            <a:pPr algn="ctr">
              <a:lnSpc>
                <a:spcPct val="150000"/>
              </a:lnSpc>
            </a:pPr>
            <a:r>
              <a:rPr lang="en-US" altLang="zh-CN" sz="2000" b="1" dirty="0">
                <a:solidFill>
                  <a:srgbClr val="1C49C6"/>
                </a:solidFill>
                <a:latin typeface="Times New Roman" panose="02020603050405020304" pitchFamily="18" charset="0"/>
                <a:ea typeface="等线" panose="02010600030101010101" charset="-122"/>
                <a:cs typeface="Times New Roman" panose="02020603050405020304" pitchFamily="18" charset="0"/>
              </a:rPr>
              <a:t>Intentional</a:t>
            </a:r>
            <a:r>
              <a:rPr lang="en-US" altLang="zh-CN" sz="2000" b="1" dirty="0">
                <a:solidFill>
                  <a:schemeClr val="tx1"/>
                </a:solidFill>
                <a:latin typeface="Times New Roman" panose="02020603050405020304" pitchFamily="18" charset="0"/>
                <a:ea typeface="等线" panose="02010600030101010101" charset="-122"/>
                <a:cs typeface="Times New Roman" panose="02020603050405020304" pitchFamily="18" charset="0"/>
              </a:rPr>
              <a:t> Non-starting</a:t>
            </a:r>
            <a:endParaRPr lang="zh-CN" altLang="en-US" sz="2000" b="1" dirty="0">
              <a:solidFill>
                <a:schemeClr val="tx1"/>
              </a:solidFill>
              <a:latin typeface="Times New Roman" panose="02020603050405020304" pitchFamily="18" charset="0"/>
              <a:ea typeface="等线" panose="02010600030101010101" charset="-122"/>
              <a:cs typeface="Times New Roman" panose="02020603050405020304" pitchFamily="18" charset="0"/>
            </a:endParaRPr>
          </a:p>
        </p:txBody>
      </p:sp>
      <p:pic>
        <p:nvPicPr>
          <p:cNvPr id="1026" name="Picture 2" descr="约翰·斯坦贝克">
            <a:extLst>
              <a:ext uri="{FF2B5EF4-FFF2-40B4-BE49-F238E27FC236}">
                <a16:creationId xmlns:a16="http://schemas.microsoft.com/office/drawing/2014/main" id="{1478D491-BF3A-4DBE-8941-663AE273DE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1821199"/>
            <a:ext cx="1308415" cy="1704569"/>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8B44C293-0434-4889-8A27-C0200AC9B9D5}"/>
              </a:ext>
            </a:extLst>
          </p:cNvPr>
          <p:cNvSpPr txBox="1"/>
          <p:nvPr/>
        </p:nvSpPr>
        <p:spPr>
          <a:xfrm>
            <a:off x="2430021" y="1823329"/>
            <a:ext cx="6336704" cy="1704569"/>
          </a:xfrm>
          <a:prstGeom prst="rect">
            <a:avLst/>
          </a:prstGeom>
          <a:noFill/>
        </p:spPr>
        <p:txBody>
          <a:bodyPr wrap="square">
            <a:spAutoFit/>
          </a:bodyPr>
          <a:lstStyle/>
          <a:p>
            <a:pPr>
              <a:lnSpc>
                <a:spcPct val="150000"/>
              </a:lnSpc>
            </a:pPr>
            <a:r>
              <a:rPr lang="en-US" altLang="zh-CN" sz="1800" b="1" i="0" u="none" strike="noStrike" baseline="0" dirty="0">
                <a:solidFill>
                  <a:schemeClr val="tx1"/>
                </a:solidFill>
                <a:latin typeface="Times New Roman" panose="02020603050405020304" pitchFamily="18" charset="0"/>
                <a:cs typeface="Times New Roman" panose="02020603050405020304" pitchFamily="18" charset="0"/>
              </a:rPr>
              <a:t>“I suffer . . . from the fear of putting down the first line. It is amazing the terrors, the magics, the prayers, the straightening shyness that assails one” and if he had trouble starting, it can’t be surprising if you or I do (Steinbeck 1969; 13 Feb. 1951, 9).</a:t>
            </a:r>
            <a:endParaRPr lang="zh-CN" altLang="en-US" b="1" dirty="0">
              <a:solidFill>
                <a:schemeClr val="tx1"/>
              </a:solidFill>
              <a:latin typeface="Times New Roman" panose="02020603050405020304" pitchFamily="18" charset="0"/>
              <a:cs typeface="Times New Roman" panose="02020603050405020304" pitchFamily="18" charset="0"/>
            </a:endParaRPr>
          </a:p>
        </p:txBody>
      </p:sp>
      <p:sp>
        <p:nvSpPr>
          <p:cNvPr id="13" name="圆角矩形 25">
            <a:extLst>
              <a:ext uri="{FF2B5EF4-FFF2-40B4-BE49-F238E27FC236}">
                <a16:creationId xmlns:a16="http://schemas.microsoft.com/office/drawing/2014/main" id="{2B6032C5-8A5E-4044-B22E-894A0C01CA99}"/>
              </a:ext>
            </a:extLst>
          </p:cNvPr>
          <p:cNvSpPr/>
          <p:nvPr/>
        </p:nvSpPr>
        <p:spPr>
          <a:xfrm>
            <a:off x="467544" y="1677184"/>
            <a:ext cx="8299181" cy="2039848"/>
          </a:xfrm>
          <a:prstGeom prst="round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5" name="右大括号 4">
            <a:extLst>
              <a:ext uri="{FF2B5EF4-FFF2-40B4-BE49-F238E27FC236}">
                <a16:creationId xmlns:a16="http://schemas.microsoft.com/office/drawing/2014/main" id="{0908D331-0977-4671-BEFE-A89FAE9B2873}"/>
              </a:ext>
            </a:extLst>
          </p:cNvPr>
          <p:cNvSpPr/>
          <p:nvPr/>
        </p:nvSpPr>
        <p:spPr bwMode="auto">
          <a:xfrm>
            <a:off x="6099280" y="4678450"/>
            <a:ext cx="206827" cy="982798"/>
          </a:xfrm>
          <a:prstGeom prst="rightBrace">
            <a:avLst/>
          </a:prstGeom>
          <a:noFill/>
          <a:ln w="1905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endParaRPr kumimoji="0" lang="zh-CN" altLang="en-US" sz="180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p:txBody>
      </p:sp>
      <p:sp>
        <p:nvSpPr>
          <p:cNvPr id="18" name="文本框 17">
            <a:extLst>
              <a:ext uri="{FF2B5EF4-FFF2-40B4-BE49-F238E27FC236}">
                <a16:creationId xmlns:a16="http://schemas.microsoft.com/office/drawing/2014/main" id="{4658C2BC-5B46-46E5-B1CD-893462ECC485}"/>
              </a:ext>
            </a:extLst>
          </p:cNvPr>
          <p:cNvSpPr txBox="1"/>
          <p:nvPr/>
        </p:nvSpPr>
        <p:spPr>
          <a:xfrm>
            <a:off x="444214" y="4688935"/>
            <a:ext cx="2498115" cy="873252"/>
          </a:xfrm>
          <a:prstGeom prst="rect">
            <a:avLst/>
          </a:prstGeom>
          <a:noFill/>
        </p:spPr>
        <p:txBody>
          <a:bodyPr wrap="square">
            <a:spAutoFit/>
          </a:bodyPr>
          <a:lstStyle/>
          <a:p>
            <a:pPr algn="ctr">
              <a:lnSpc>
                <a:spcPct val="150000"/>
              </a:lnSpc>
            </a:pPr>
            <a:r>
              <a:rPr lang="en-US" altLang="zh-CN" sz="1800" b="1" dirty="0">
                <a:solidFill>
                  <a:schemeClr val="tx1"/>
                </a:solidFill>
                <a:effectLst/>
                <a:latin typeface="Times New Roman" panose="02020603050405020304" pitchFamily="18" charset="0"/>
                <a:ea typeface="等线" panose="02010600030101010101" pitchFamily="2" charset="-122"/>
              </a:rPr>
              <a:t>End up in same place—</a:t>
            </a:r>
            <a:r>
              <a:rPr lang="en-US" altLang="zh-CN" sz="1800" b="1" dirty="0">
                <a:solidFill>
                  <a:srgbClr val="1C49C6"/>
                </a:solidFill>
                <a:effectLst/>
                <a:latin typeface="Times New Roman" panose="02020603050405020304" pitchFamily="18" charset="0"/>
                <a:ea typeface="等线" panose="02010600030101010101" pitchFamily="2" charset="-122"/>
              </a:rPr>
              <a:t>not having started</a:t>
            </a:r>
            <a:endParaRPr lang="zh-CN" altLang="en-US" b="1" dirty="0">
              <a:solidFill>
                <a:srgbClr val="1C49C6"/>
              </a:solidFill>
            </a:endParaRPr>
          </a:p>
        </p:txBody>
      </p:sp>
      <p:sp>
        <p:nvSpPr>
          <p:cNvPr id="20" name="右大括号 19">
            <a:extLst>
              <a:ext uri="{FF2B5EF4-FFF2-40B4-BE49-F238E27FC236}">
                <a16:creationId xmlns:a16="http://schemas.microsoft.com/office/drawing/2014/main" id="{383755F5-3AA7-4F46-82CC-EA66495C1115}"/>
              </a:ext>
            </a:extLst>
          </p:cNvPr>
          <p:cNvSpPr/>
          <p:nvPr/>
        </p:nvSpPr>
        <p:spPr bwMode="auto">
          <a:xfrm rot="10800000">
            <a:off x="2942330" y="4678450"/>
            <a:ext cx="206827" cy="982798"/>
          </a:xfrm>
          <a:prstGeom prst="rightBrace">
            <a:avLst/>
          </a:prstGeom>
          <a:noFill/>
          <a:ln w="1905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endParaRPr kumimoji="0" lang="zh-CN" altLang="en-US" sz="180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p:txBody>
      </p:sp>
      <p:sp>
        <p:nvSpPr>
          <p:cNvPr id="21" name="文本框 20">
            <a:extLst>
              <a:ext uri="{FF2B5EF4-FFF2-40B4-BE49-F238E27FC236}">
                <a16:creationId xmlns:a16="http://schemas.microsoft.com/office/drawing/2014/main" id="{487D7FA8-7BE1-48B0-B924-F85C3A00CEE1}"/>
              </a:ext>
            </a:extLst>
          </p:cNvPr>
          <p:cNvSpPr txBox="1"/>
          <p:nvPr/>
        </p:nvSpPr>
        <p:spPr>
          <a:xfrm>
            <a:off x="6502166" y="4846683"/>
            <a:ext cx="2264634" cy="646331"/>
          </a:xfrm>
          <a:prstGeom prst="rect">
            <a:avLst/>
          </a:prstGeom>
          <a:noFill/>
        </p:spPr>
        <p:txBody>
          <a:bodyPr wrap="square">
            <a:spAutoFit/>
          </a:bodyPr>
          <a:lstStyle/>
          <a:p>
            <a:pPr algn="ctr"/>
            <a:r>
              <a:rPr lang="zh-CN" altLang="en-US" b="1" dirty="0">
                <a:solidFill>
                  <a:schemeClr val="tx1"/>
                </a:solidFill>
                <a:latin typeface="Times New Roman" panose="02020603050405020304" pitchFamily="18" charset="0"/>
                <a:cs typeface="Times New Roman" panose="02020603050405020304" pitchFamily="18" charset="0"/>
              </a:rPr>
              <a:t>Distinguish them by </a:t>
            </a:r>
            <a:r>
              <a:rPr lang="zh-CN" altLang="en-US" b="1" dirty="0">
                <a:solidFill>
                  <a:srgbClr val="1C49C6"/>
                </a:solidFill>
                <a:latin typeface="Times New Roman" panose="02020603050405020304" pitchFamily="18" charset="0"/>
                <a:cs typeface="Times New Roman" panose="02020603050405020304" pitchFamily="18" charset="0"/>
              </a:rPr>
              <a:t>behavior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7"/>
          <p:cNvSpPr>
            <a:spLocks noChangeArrowheads="1"/>
          </p:cNvSpPr>
          <p:nvPr/>
        </p:nvSpPr>
        <p:spPr bwMode="auto">
          <a:xfrm>
            <a:off x="2839589" y="119992"/>
            <a:ext cx="27815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defTabSz="457200">
              <a:buClrTx/>
              <a:buSzTx/>
            </a:pPr>
            <a:r>
              <a:rPr lang="en-US" altLang="zh-CN" sz="2800" b="1" dirty="0">
                <a:solidFill>
                  <a:srgbClr val="C00000"/>
                </a:solidFill>
                <a:latin typeface="Arial" panose="020B0604020202020204" pitchFamily="34" charset="0"/>
                <a:ea typeface="微软雅黑" panose="020B0503020204020204" pitchFamily="34" charset="-122"/>
              </a:rPr>
              <a:t>Getting Started</a:t>
            </a:r>
            <a:endParaRPr lang="zh-CN" altLang="en-US" sz="2800" b="1" dirty="0">
              <a:solidFill>
                <a:srgbClr val="C00000"/>
              </a:solidFill>
              <a:latin typeface="Arial" panose="020B0604020202020204" pitchFamily="34" charset="0"/>
              <a:ea typeface="微软雅黑" panose="020B0503020204020204" pitchFamily="34" charset="-122"/>
            </a:endParaRPr>
          </a:p>
        </p:txBody>
      </p:sp>
      <p:sp>
        <p:nvSpPr>
          <p:cNvPr id="69" name="矩形 68"/>
          <p:cNvSpPr/>
          <p:nvPr/>
        </p:nvSpPr>
        <p:spPr>
          <a:xfrm>
            <a:off x="333250" y="1019325"/>
            <a:ext cx="5462886" cy="461665"/>
          </a:xfrm>
          <a:prstGeom prst="rect">
            <a:avLst/>
          </a:prstGeom>
        </p:spPr>
        <p:txBody>
          <a:bodyPr wrap="square">
            <a:spAutoFit/>
          </a:bodyPr>
          <a:lstStyle/>
          <a:p>
            <a:pPr marL="342900" indent="-342900">
              <a:buFont typeface="Wingdings" panose="05000000000000000000" pitchFamily="2" charset="2"/>
              <a:buChar char="Ø"/>
            </a:pPr>
            <a:r>
              <a:rPr lang="en-US" altLang="zh-CN" sz="2400" b="1" dirty="0">
                <a:solidFill>
                  <a:srgbClr val="1C49C6"/>
                </a:solidFill>
                <a:latin typeface="Times New Roman" panose="02020603050405020304" pitchFamily="18" charset="0"/>
                <a:ea typeface="等线" panose="02010600030101010101" charset="-122"/>
                <a:cs typeface="Times New Roman" panose="02020603050405020304" pitchFamily="18" charset="0"/>
              </a:rPr>
              <a:t>Unintentional Non-starting</a:t>
            </a:r>
            <a:endParaRPr lang="zh-CN" altLang="en-US" sz="2400" b="1" dirty="0">
              <a:solidFill>
                <a:srgbClr val="1C49C6"/>
              </a:solidFill>
              <a:latin typeface="Times New Roman" panose="02020603050405020304" pitchFamily="18" charset="0"/>
              <a:ea typeface="等线" panose="02010600030101010101" charset="-122"/>
              <a:cs typeface="Times New Roman" panose="02020603050405020304" pitchFamily="18" charset="0"/>
            </a:endParaRPr>
          </a:p>
        </p:txBody>
      </p:sp>
      <p:grpSp>
        <p:nvGrpSpPr>
          <p:cNvPr id="3" name="组合 2"/>
          <p:cNvGrpSpPr/>
          <p:nvPr/>
        </p:nvGrpSpPr>
        <p:grpSpPr>
          <a:xfrm>
            <a:off x="683568" y="2060848"/>
            <a:ext cx="6696743" cy="2899152"/>
            <a:chOff x="1030348" y="1195362"/>
            <a:chExt cx="6698975" cy="2899152"/>
          </a:xfrm>
        </p:grpSpPr>
        <p:sp>
          <p:nvSpPr>
            <p:cNvPr id="70" name="TextBox 7"/>
            <p:cNvSpPr txBox="1">
              <a:spLocks noChangeArrowheads="1"/>
            </p:cNvSpPr>
            <p:nvPr/>
          </p:nvSpPr>
          <p:spPr bwMode="auto">
            <a:xfrm>
              <a:off x="1102379" y="1195362"/>
              <a:ext cx="6626944" cy="281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2857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45000"/>
                </a:lnSpc>
                <a:spcBef>
                  <a:spcPts val="500"/>
                </a:spcBef>
                <a:buFont typeface="Wingdings" panose="05000000000000000000" pitchFamily="2" charset="2"/>
                <a:buChar char="Ø"/>
                <a:defRPr/>
              </a:pPr>
              <a:r>
                <a:rPr lang="en-US" altLang="zh-CN" sz="1800" b="1" i="1" u="none" strike="noStrike" baseline="0" dirty="0">
                  <a:solidFill>
                    <a:schemeClr val="tx1"/>
                  </a:solidFill>
                  <a:latin typeface="Times New Roman" panose="02020603050405020304" pitchFamily="18" charset="0"/>
                  <a:cs typeface="Times New Roman" panose="02020603050405020304" pitchFamily="18" charset="0"/>
                </a:rPr>
                <a:t>A </a:t>
              </a:r>
              <a:r>
                <a:rPr lang="zh-CN" altLang="en-US" sz="1800" b="1" i="1" u="none" strike="noStrike" baseline="0" dirty="0">
                  <a:solidFill>
                    <a:schemeClr val="tx1"/>
                  </a:solidFill>
                  <a:latin typeface="Times New Roman" panose="02020603050405020304" pitchFamily="18" charset="0"/>
                  <a:cs typeface="Times New Roman" panose="02020603050405020304" pitchFamily="18" charset="0"/>
                </a:rPr>
                <a:t>∝ </a:t>
              </a:r>
              <a:r>
                <a:rPr lang="en-US" altLang="zh-CN" sz="1800" b="1" i="1" u="none" strike="noStrike" baseline="0" dirty="0">
                  <a:solidFill>
                    <a:schemeClr val="tx1"/>
                  </a:solidFill>
                  <a:latin typeface="Times New Roman" panose="02020603050405020304" pitchFamily="18" charset="0"/>
                  <a:cs typeface="Times New Roman" panose="02020603050405020304" pitchFamily="18" charset="0"/>
                </a:rPr>
                <a:t>( E * V </a:t>
              </a:r>
              <a:r>
                <a:rPr lang="en-US" altLang="zh-CN" sz="1800" b="1" i="1" dirty="0">
                  <a:latin typeface="Times New Roman" panose="02020603050405020304" pitchFamily="18" charset="0"/>
                  <a:cs typeface="Times New Roman" panose="02020603050405020304" pitchFamily="18" charset="0"/>
                </a:rPr>
                <a:t>) / (</a:t>
              </a:r>
              <a:r>
                <a:rPr lang="el-GR" altLang="zh-CN" sz="1800" b="1" i="1" dirty="0">
                  <a:latin typeface="Times New Roman" panose="02020603050405020304" pitchFamily="18" charset="0"/>
                  <a:cs typeface="Times New Roman" panose="02020603050405020304" pitchFamily="18" charset="0"/>
                </a:rPr>
                <a:t> Γ</a:t>
              </a:r>
              <a:r>
                <a:rPr lang="en-US" altLang="zh-CN" sz="1800" b="1" i="1" dirty="0">
                  <a:latin typeface="Times New Roman" panose="02020603050405020304" pitchFamily="18" charset="0"/>
                  <a:cs typeface="Times New Roman" panose="02020603050405020304" pitchFamily="18" charset="0"/>
                </a:rPr>
                <a:t> * D )</a:t>
              </a:r>
            </a:p>
            <a:p>
              <a:pPr eaLnBrk="1" hangingPunct="1">
                <a:lnSpc>
                  <a:spcPct val="145000"/>
                </a:lnSpc>
                <a:spcBef>
                  <a:spcPts val="500"/>
                </a:spcBef>
                <a:buFont typeface="Wingdings" panose="05000000000000000000" pitchFamily="2" charset="2"/>
                <a:buChar char="Ø"/>
                <a:defRPr/>
              </a:pPr>
              <a:endParaRPr lang="en-US" altLang="zh-CN" sz="1800" b="1" i="1" dirty="0">
                <a:latin typeface="Times New Roman" panose="02020603050405020304" pitchFamily="18" charset="0"/>
                <a:cs typeface="Times New Roman" panose="02020603050405020304" pitchFamily="18" charset="0"/>
              </a:endParaRPr>
            </a:p>
            <a:p>
              <a:pPr eaLnBrk="1" hangingPunct="1">
                <a:lnSpc>
                  <a:spcPct val="145000"/>
                </a:lnSpc>
                <a:spcBef>
                  <a:spcPts val="500"/>
                </a:spcBef>
                <a:buFont typeface="Wingdings" panose="05000000000000000000" pitchFamily="2" charset="2"/>
                <a:buChar char="Ø"/>
                <a:defRPr/>
              </a:pPr>
              <a:r>
                <a:rPr lang="en-US" altLang="zh-CN" sz="1400" b="1" i="1" kern="100" dirty="0">
                  <a:latin typeface="Times New Roman" panose="02020603050405020304" pitchFamily="18" charset="0"/>
                  <a:ea typeface="等线" panose="02010600030101010101" pitchFamily="2" charset="-122"/>
                  <a:cs typeface="Times New Roman" panose="02020603050405020304" pitchFamily="18" charset="0"/>
                </a:rPr>
                <a:t>A </a:t>
              </a:r>
              <a:r>
                <a:rPr lang="en-US" alt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(Attractiveness)</a:t>
              </a:r>
              <a:endParaRPr lang="en-US" altLang="zh-CN" sz="1400" b="1" i="1" kern="100" dirty="0">
                <a:effectLst/>
                <a:latin typeface="Times New Roman" panose="02020603050405020304" pitchFamily="18" charset="0"/>
                <a:ea typeface="等线" panose="02010600030101010101" pitchFamily="2" charset="-122"/>
                <a:cs typeface="Times New Roman" panose="02020603050405020304" pitchFamily="18" charset="0"/>
              </a:endParaRPr>
            </a:p>
            <a:p>
              <a:pPr eaLnBrk="1" hangingPunct="1">
                <a:lnSpc>
                  <a:spcPct val="145000"/>
                </a:lnSpc>
                <a:spcBef>
                  <a:spcPts val="500"/>
                </a:spcBef>
                <a:buFont typeface="Wingdings" panose="05000000000000000000" pitchFamily="2" charset="2"/>
                <a:buChar char="Ø"/>
                <a:defRPr/>
              </a:pPr>
              <a:r>
                <a:rPr lang="en-US" altLang="zh-CN" sz="1400" b="1" i="1" kern="100" dirty="0">
                  <a:latin typeface="Times New Roman" panose="02020603050405020304" pitchFamily="18" charset="0"/>
                  <a:ea typeface="等线" panose="02010600030101010101" pitchFamily="2" charset="-122"/>
                  <a:cs typeface="Times New Roman" panose="02020603050405020304" pitchFamily="18" charset="0"/>
                </a:rPr>
                <a:t>E </a:t>
              </a:r>
              <a:r>
                <a:rPr lang="en-US" alt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(Expectancy)</a:t>
              </a:r>
            </a:p>
            <a:p>
              <a:pPr eaLnBrk="1" hangingPunct="1">
                <a:lnSpc>
                  <a:spcPct val="145000"/>
                </a:lnSpc>
                <a:spcBef>
                  <a:spcPts val="500"/>
                </a:spcBef>
                <a:buFont typeface="Wingdings" panose="05000000000000000000" pitchFamily="2" charset="2"/>
                <a:buChar char="Ø"/>
                <a:defRPr/>
              </a:pPr>
              <a:r>
                <a:rPr lang="en-US" altLang="zh-CN" sz="1400" b="1" i="1" kern="100" dirty="0">
                  <a:latin typeface="Times New Roman" panose="02020603050405020304" pitchFamily="18" charset="0"/>
                  <a:ea typeface="等线" panose="02010600030101010101" pitchFamily="2" charset="-122"/>
                  <a:cs typeface="Times New Roman" panose="02020603050405020304" pitchFamily="18" charset="0"/>
                </a:rPr>
                <a:t>V</a:t>
              </a:r>
              <a:r>
                <a:rPr lang="en-US" alt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 (Value)</a:t>
              </a:r>
            </a:p>
            <a:p>
              <a:pPr eaLnBrk="1" hangingPunct="1">
                <a:lnSpc>
                  <a:spcPct val="145000"/>
                </a:lnSpc>
                <a:spcBef>
                  <a:spcPts val="500"/>
                </a:spcBef>
                <a:buFont typeface="Wingdings" panose="05000000000000000000" pitchFamily="2" charset="2"/>
                <a:buChar char="Ø"/>
                <a:defRPr/>
              </a:pPr>
              <a:r>
                <a:rPr lang="en-US" alt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400" b="1" i="1" kern="100" dirty="0">
                  <a:effectLst/>
                  <a:latin typeface="Times New Roman" panose="02020603050405020304" pitchFamily="18" charset="0"/>
                  <a:ea typeface="等线" panose="02010600030101010101" pitchFamily="2" charset="-122"/>
                  <a:cs typeface="Times New Roman" panose="02020603050405020304" pitchFamily="18" charset="0"/>
                </a:rPr>
                <a:t>Γ </a:t>
              </a:r>
              <a:r>
                <a:rPr lang="en-US" alt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(Discounting)</a:t>
              </a:r>
            </a:p>
            <a:p>
              <a:pPr eaLnBrk="1" hangingPunct="1">
                <a:lnSpc>
                  <a:spcPct val="145000"/>
                </a:lnSpc>
                <a:spcBef>
                  <a:spcPts val="500"/>
                </a:spcBef>
                <a:buFont typeface="Wingdings" panose="05000000000000000000" pitchFamily="2" charset="2"/>
                <a:buChar char="Ø"/>
                <a:defRPr/>
              </a:pPr>
              <a:r>
                <a:rPr lang="en-US" alt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400" b="1" i="1" kern="100" dirty="0">
                  <a:latin typeface="Times New Roman" panose="02020603050405020304" pitchFamily="18" charset="0"/>
                  <a:ea typeface="等线" panose="02010600030101010101" pitchFamily="2" charset="-122"/>
                  <a:cs typeface="Times New Roman" panose="02020603050405020304" pitchFamily="18" charset="0"/>
                </a:rPr>
                <a:t>D</a:t>
              </a:r>
              <a:r>
                <a:rPr lang="en-US" alt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 (Delay)</a:t>
              </a:r>
              <a:endPar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8" name="圆角矩形 25"/>
            <p:cNvSpPr/>
            <p:nvPr/>
          </p:nvSpPr>
          <p:spPr>
            <a:xfrm>
              <a:off x="1030348" y="2042439"/>
              <a:ext cx="1959480" cy="2052075"/>
            </a:xfrm>
            <a:prstGeom prst="round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圆角矩形 25">
            <a:extLst>
              <a:ext uri="{FF2B5EF4-FFF2-40B4-BE49-F238E27FC236}">
                <a16:creationId xmlns:a16="http://schemas.microsoft.com/office/drawing/2014/main" id="{70C565D2-3E17-EA6D-81DB-8E6AF08AD46F}"/>
              </a:ext>
            </a:extLst>
          </p:cNvPr>
          <p:cNvSpPr/>
          <p:nvPr/>
        </p:nvSpPr>
        <p:spPr>
          <a:xfrm>
            <a:off x="3707904" y="2193280"/>
            <a:ext cx="4752528" cy="3614492"/>
          </a:xfrm>
          <a:prstGeom prst="round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BA7584D8-B5CB-A7B8-D320-4ED438C6A3BD}"/>
              </a:ext>
            </a:extLst>
          </p:cNvPr>
          <p:cNvSpPr txBox="1"/>
          <p:nvPr/>
        </p:nvSpPr>
        <p:spPr>
          <a:xfrm>
            <a:off x="3929597" y="2281534"/>
            <a:ext cx="4582160" cy="3331938"/>
          </a:xfrm>
          <a:prstGeom prst="rect">
            <a:avLst/>
          </a:prstGeom>
          <a:noFill/>
        </p:spPr>
        <p:txBody>
          <a:bodyPr wrap="square">
            <a:spAutoFit/>
          </a:bodyPr>
          <a:lstStyle/>
          <a:p>
            <a:pPr>
              <a:lnSpc>
                <a:spcPct val="200000"/>
              </a:lnSpc>
            </a:pPr>
            <a:r>
              <a:rPr lang="en-US" altLang="zh-CN" sz="1800" b="1" dirty="0">
                <a:solidFill>
                  <a:schemeClr val="tx1"/>
                </a:solidFill>
                <a:effectLst/>
                <a:latin typeface="Times New Roman" panose="02020603050405020304" pitchFamily="18" charset="0"/>
                <a:ea typeface="等线" panose="02010600030101010101" pitchFamily="2" charset="-122"/>
              </a:rPr>
              <a:t>Temporal motivation theory models task choice as the outcome of a calculation of the attractiveness of each task, with the most attractive being chosen. Task attractiveness depends on four major factors: </a:t>
            </a:r>
            <a:r>
              <a:rPr lang="en-US" altLang="zh-CN" sz="1800" b="1" dirty="0">
                <a:solidFill>
                  <a:srgbClr val="1C49C6"/>
                </a:solidFill>
                <a:effectLst/>
                <a:latin typeface="Times New Roman" panose="02020603050405020304" pitchFamily="18" charset="0"/>
                <a:ea typeface="等线" panose="02010600030101010101" pitchFamily="2" charset="-122"/>
              </a:rPr>
              <a:t>Expectancy</a:t>
            </a:r>
            <a:r>
              <a:rPr lang="en-US" altLang="zh-CN" sz="1800" b="1" dirty="0">
                <a:solidFill>
                  <a:schemeClr val="tx1"/>
                </a:solidFill>
                <a:effectLst/>
                <a:latin typeface="Times New Roman" panose="02020603050405020304" pitchFamily="18" charset="0"/>
                <a:ea typeface="等线" panose="02010600030101010101" pitchFamily="2" charset="-122"/>
              </a:rPr>
              <a:t>, </a:t>
            </a:r>
            <a:r>
              <a:rPr lang="en-US" altLang="zh-CN" b="1" dirty="0">
                <a:solidFill>
                  <a:srgbClr val="1C49C6"/>
                </a:solidFill>
                <a:latin typeface="Times New Roman" panose="02020603050405020304" pitchFamily="18" charset="0"/>
                <a:ea typeface="等线" panose="02010600030101010101" pitchFamily="2" charset="-122"/>
              </a:rPr>
              <a:t>Value</a:t>
            </a:r>
            <a:r>
              <a:rPr lang="en-US" altLang="zh-CN" sz="1800" b="1" dirty="0">
                <a:solidFill>
                  <a:schemeClr val="tx1"/>
                </a:solidFill>
                <a:effectLst/>
                <a:latin typeface="Times New Roman" panose="02020603050405020304" pitchFamily="18" charset="0"/>
                <a:ea typeface="等线" panose="02010600030101010101" pitchFamily="2" charset="-122"/>
              </a:rPr>
              <a:t>, </a:t>
            </a:r>
            <a:r>
              <a:rPr lang="en-US" altLang="zh-CN" b="1" dirty="0">
                <a:solidFill>
                  <a:srgbClr val="1C49C6"/>
                </a:solidFill>
                <a:latin typeface="Times New Roman" panose="02020603050405020304" pitchFamily="18" charset="0"/>
                <a:ea typeface="等线" panose="02010600030101010101" pitchFamily="2" charset="-122"/>
              </a:rPr>
              <a:t>Discounting</a:t>
            </a:r>
            <a:r>
              <a:rPr lang="en-US" altLang="zh-CN" sz="1800" b="1" dirty="0">
                <a:solidFill>
                  <a:schemeClr val="tx1"/>
                </a:solidFill>
                <a:effectLst/>
                <a:latin typeface="Times New Roman" panose="02020603050405020304" pitchFamily="18" charset="0"/>
                <a:ea typeface="等线" panose="02010600030101010101" pitchFamily="2" charset="-122"/>
              </a:rPr>
              <a:t> and </a:t>
            </a:r>
            <a:r>
              <a:rPr lang="en-US" altLang="zh-CN" b="1" dirty="0">
                <a:solidFill>
                  <a:srgbClr val="1C49C6"/>
                </a:solidFill>
                <a:latin typeface="Times New Roman" panose="02020603050405020304" pitchFamily="18" charset="0"/>
                <a:ea typeface="等线" panose="02010600030101010101" pitchFamily="2" charset="-122"/>
              </a:rPr>
              <a:t>Delay</a:t>
            </a:r>
            <a:r>
              <a:rPr lang="en-US" altLang="zh-CN" sz="1800" b="1" dirty="0">
                <a:solidFill>
                  <a:schemeClr val="tx1"/>
                </a:solidFill>
                <a:effectLst/>
                <a:latin typeface="Times New Roman" panose="02020603050405020304" pitchFamily="18" charset="0"/>
                <a:ea typeface="等线" panose="02010600030101010101" pitchFamily="2" charset="-122"/>
              </a:rPr>
              <a:t>. </a:t>
            </a:r>
            <a:endParaRPr lang="zh-CN" alt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857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D9A22-AFA6-6BB3-FD65-794DD3247B99}"/>
            </a:ext>
          </a:extLst>
        </p:cNvPr>
        <p:cNvGrpSpPr/>
        <p:nvPr/>
      </p:nvGrpSpPr>
      <p:grpSpPr>
        <a:xfrm>
          <a:off x="0" y="0"/>
          <a:ext cx="0" cy="0"/>
          <a:chOff x="0" y="0"/>
          <a:chExt cx="0" cy="0"/>
        </a:xfrm>
      </p:grpSpPr>
      <p:sp>
        <p:nvSpPr>
          <p:cNvPr id="2" name="矩形 7">
            <a:extLst>
              <a:ext uri="{FF2B5EF4-FFF2-40B4-BE49-F238E27FC236}">
                <a16:creationId xmlns:a16="http://schemas.microsoft.com/office/drawing/2014/main" id="{95801D26-C5C0-B15A-C590-5D3089237927}"/>
              </a:ext>
            </a:extLst>
          </p:cNvPr>
          <p:cNvSpPr>
            <a:spLocks noChangeArrowheads="1"/>
          </p:cNvSpPr>
          <p:nvPr/>
        </p:nvSpPr>
        <p:spPr bwMode="auto">
          <a:xfrm>
            <a:off x="2839589" y="119992"/>
            <a:ext cx="27815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defTabSz="457200">
              <a:buClrTx/>
              <a:buSzTx/>
            </a:pPr>
            <a:r>
              <a:rPr lang="en-US" altLang="zh-CN" sz="2800" b="1" dirty="0">
                <a:solidFill>
                  <a:srgbClr val="C00000"/>
                </a:solidFill>
                <a:latin typeface="Arial" panose="020B0604020202020204" pitchFamily="34" charset="0"/>
                <a:ea typeface="微软雅黑" panose="020B0503020204020204" pitchFamily="34" charset="-122"/>
              </a:rPr>
              <a:t>Getting Started</a:t>
            </a:r>
            <a:endParaRPr lang="zh-CN" altLang="en-US" sz="2800" b="1" dirty="0">
              <a:solidFill>
                <a:srgbClr val="C00000"/>
              </a:solidFill>
              <a:latin typeface="Arial" panose="020B0604020202020204" pitchFamily="34" charset="0"/>
              <a:ea typeface="微软雅黑" panose="020B0503020204020204" pitchFamily="34" charset="-122"/>
            </a:endParaRPr>
          </a:p>
        </p:txBody>
      </p:sp>
      <p:sp>
        <p:nvSpPr>
          <p:cNvPr id="69" name="矩形 68">
            <a:extLst>
              <a:ext uri="{FF2B5EF4-FFF2-40B4-BE49-F238E27FC236}">
                <a16:creationId xmlns:a16="http://schemas.microsoft.com/office/drawing/2014/main" id="{385364C3-08DC-79C5-6681-4A2EC95FC1BB}"/>
              </a:ext>
            </a:extLst>
          </p:cNvPr>
          <p:cNvSpPr/>
          <p:nvPr/>
        </p:nvSpPr>
        <p:spPr>
          <a:xfrm>
            <a:off x="333250" y="1019325"/>
            <a:ext cx="5462886" cy="461665"/>
          </a:xfrm>
          <a:prstGeom prst="rect">
            <a:avLst/>
          </a:prstGeom>
        </p:spPr>
        <p:txBody>
          <a:bodyPr wrap="square">
            <a:spAutoFit/>
          </a:bodyPr>
          <a:lstStyle/>
          <a:p>
            <a:pPr marL="342900" indent="-342900">
              <a:buFont typeface="Wingdings" panose="05000000000000000000" pitchFamily="2" charset="2"/>
              <a:buChar char="Ø"/>
            </a:pPr>
            <a:r>
              <a:rPr lang="en-US" altLang="zh-CN" sz="2400" b="1" dirty="0">
                <a:solidFill>
                  <a:srgbClr val="1C49C6"/>
                </a:solidFill>
                <a:latin typeface="Times New Roman" panose="02020603050405020304" pitchFamily="18" charset="0"/>
                <a:ea typeface="等线" panose="02010600030101010101" charset="-122"/>
                <a:cs typeface="Times New Roman" panose="02020603050405020304" pitchFamily="18" charset="0"/>
              </a:rPr>
              <a:t>Unintentional Non-starting</a:t>
            </a:r>
            <a:endParaRPr lang="zh-CN" altLang="en-US" sz="2400" b="1" dirty="0">
              <a:solidFill>
                <a:srgbClr val="1C49C6"/>
              </a:solidFill>
              <a:latin typeface="Times New Roman" panose="02020603050405020304" pitchFamily="18" charset="0"/>
              <a:ea typeface="等线" panose="02010600030101010101" charset="-122"/>
              <a:cs typeface="Times New Roman" panose="02020603050405020304" pitchFamily="18" charset="0"/>
            </a:endParaRPr>
          </a:p>
        </p:txBody>
      </p:sp>
      <p:grpSp>
        <p:nvGrpSpPr>
          <p:cNvPr id="3" name="组合 2">
            <a:extLst>
              <a:ext uri="{FF2B5EF4-FFF2-40B4-BE49-F238E27FC236}">
                <a16:creationId xmlns:a16="http://schemas.microsoft.com/office/drawing/2014/main" id="{A67D0EB0-EBBF-249D-09D6-2B20C3907828}"/>
              </a:ext>
            </a:extLst>
          </p:cNvPr>
          <p:cNvGrpSpPr/>
          <p:nvPr/>
        </p:nvGrpSpPr>
        <p:grpSpPr>
          <a:xfrm>
            <a:off x="683568" y="2060848"/>
            <a:ext cx="6696743" cy="2899152"/>
            <a:chOff x="1030348" y="1195362"/>
            <a:chExt cx="6698975" cy="2899152"/>
          </a:xfrm>
        </p:grpSpPr>
        <p:sp>
          <p:nvSpPr>
            <p:cNvPr id="70" name="TextBox 7">
              <a:extLst>
                <a:ext uri="{FF2B5EF4-FFF2-40B4-BE49-F238E27FC236}">
                  <a16:creationId xmlns:a16="http://schemas.microsoft.com/office/drawing/2014/main" id="{11A291E9-EA53-0044-7907-6BDE47F70291}"/>
                </a:ext>
              </a:extLst>
            </p:cNvPr>
            <p:cNvSpPr txBox="1">
              <a:spLocks noChangeArrowheads="1"/>
            </p:cNvSpPr>
            <p:nvPr/>
          </p:nvSpPr>
          <p:spPr bwMode="auto">
            <a:xfrm>
              <a:off x="1102379" y="1195362"/>
              <a:ext cx="6626944" cy="281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2857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45000"/>
                </a:lnSpc>
                <a:spcBef>
                  <a:spcPts val="500"/>
                </a:spcBef>
                <a:buFont typeface="Wingdings" panose="05000000000000000000" pitchFamily="2" charset="2"/>
                <a:buChar char="Ø"/>
                <a:defRPr/>
              </a:pPr>
              <a:r>
                <a:rPr lang="en-US" altLang="zh-CN" sz="1800" b="1" i="1" u="none" strike="noStrike" baseline="0" dirty="0">
                  <a:solidFill>
                    <a:schemeClr val="tx1"/>
                  </a:solidFill>
                  <a:latin typeface="Times New Roman" panose="02020603050405020304" pitchFamily="18" charset="0"/>
                  <a:cs typeface="Times New Roman" panose="02020603050405020304" pitchFamily="18" charset="0"/>
                </a:rPr>
                <a:t>A </a:t>
              </a:r>
              <a:r>
                <a:rPr lang="zh-CN" altLang="en-US" sz="1800" b="1" i="1" u="none" strike="noStrike" baseline="0" dirty="0">
                  <a:solidFill>
                    <a:schemeClr val="tx1"/>
                  </a:solidFill>
                  <a:latin typeface="Times New Roman" panose="02020603050405020304" pitchFamily="18" charset="0"/>
                  <a:cs typeface="Times New Roman" panose="02020603050405020304" pitchFamily="18" charset="0"/>
                </a:rPr>
                <a:t>∝ </a:t>
              </a:r>
              <a:r>
                <a:rPr lang="en-US" altLang="zh-CN" sz="1800" b="1" i="1" u="none" strike="noStrike" baseline="0" dirty="0">
                  <a:solidFill>
                    <a:schemeClr val="tx1"/>
                  </a:solidFill>
                  <a:latin typeface="Times New Roman" panose="02020603050405020304" pitchFamily="18" charset="0"/>
                  <a:cs typeface="Times New Roman" panose="02020603050405020304" pitchFamily="18" charset="0"/>
                </a:rPr>
                <a:t>( E * V </a:t>
              </a:r>
              <a:r>
                <a:rPr lang="en-US" altLang="zh-CN" sz="1800" b="1" i="1" dirty="0">
                  <a:latin typeface="Times New Roman" panose="02020603050405020304" pitchFamily="18" charset="0"/>
                  <a:cs typeface="Times New Roman" panose="02020603050405020304" pitchFamily="18" charset="0"/>
                </a:rPr>
                <a:t>) / (</a:t>
              </a:r>
              <a:r>
                <a:rPr lang="el-GR" altLang="zh-CN" sz="1800" b="1" i="1" dirty="0">
                  <a:latin typeface="Times New Roman" panose="02020603050405020304" pitchFamily="18" charset="0"/>
                  <a:cs typeface="Times New Roman" panose="02020603050405020304" pitchFamily="18" charset="0"/>
                </a:rPr>
                <a:t> Γ</a:t>
              </a:r>
              <a:r>
                <a:rPr lang="en-US" altLang="zh-CN" sz="1800" b="1" i="1" dirty="0">
                  <a:latin typeface="Times New Roman" panose="02020603050405020304" pitchFamily="18" charset="0"/>
                  <a:cs typeface="Times New Roman" panose="02020603050405020304" pitchFamily="18" charset="0"/>
                </a:rPr>
                <a:t> * D )</a:t>
              </a:r>
            </a:p>
            <a:p>
              <a:pPr eaLnBrk="1" hangingPunct="1">
                <a:lnSpc>
                  <a:spcPct val="145000"/>
                </a:lnSpc>
                <a:spcBef>
                  <a:spcPts val="500"/>
                </a:spcBef>
                <a:buFont typeface="Wingdings" panose="05000000000000000000" pitchFamily="2" charset="2"/>
                <a:buChar char="Ø"/>
                <a:defRPr/>
              </a:pPr>
              <a:endParaRPr lang="en-US" altLang="zh-CN" sz="1800" b="1" i="1" dirty="0">
                <a:latin typeface="Times New Roman" panose="02020603050405020304" pitchFamily="18" charset="0"/>
                <a:cs typeface="Times New Roman" panose="02020603050405020304" pitchFamily="18" charset="0"/>
              </a:endParaRPr>
            </a:p>
            <a:p>
              <a:pPr eaLnBrk="1" hangingPunct="1">
                <a:lnSpc>
                  <a:spcPct val="145000"/>
                </a:lnSpc>
                <a:spcBef>
                  <a:spcPts val="500"/>
                </a:spcBef>
                <a:buFont typeface="Wingdings" panose="05000000000000000000" pitchFamily="2" charset="2"/>
                <a:buChar char="Ø"/>
                <a:defRPr/>
              </a:pPr>
              <a:r>
                <a:rPr lang="en-US" altLang="zh-CN" sz="1400" b="1" i="1" kern="100" dirty="0">
                  <a:solidFill>
                    <a:schemeClr val="bg1">
                      <a:lumMod val="65000"/>
                    </a:schemeClr>
                  </a:solidFill>
                  <a:latin typeface="Times New Roman" panose="02020603050405020304" pitchFamily="18" charset="0"/>
                  <a:ea typeface="等线" panose="02010600030101010101" pitchFamily="2" charset="-122"/>
                  <a:cs typeface="Times New Roman" panose="02020603050405020304" pitchFamily="18" charset="0"/>
                </a:rPr>
                <a:t>A </a:t>
              </a:r>
              <a:r>
                <a:rPr lang="en-US" altLang="zh-CN" sz="1400" b="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(Attractiveness)</a:t>
              </a:r>
              <a:endParaRPr lang="en-US" altLang="zh-CN" sz="1400" b="1" i="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endParaRPr>
            </a:p>
            <a:p>
              <a:pPr eaLnBrk="1" hangingPunct="1">
                <a:lnSpc>
                  <a:spcPct val="145000"/>
                </a:lnSpc>
                <a:spcBef>
                  <a:spcPts val="500"/>
                </a:spcBef>
                <a:buFont typeface="Wingdings" panose="05000000000000000000" pitchFamily="2" charset="2"/>
                <a:buChar char="Ø"/>
                <a:defRPr/>
              </a:pPr>
              <a:r>
                <a:rPr lang="en-US" altLang="zh-CN" sz="1400" b="1" i="1" kern="100" dirty="0">
                  <a:latin typeface="Times New Roman" panose="02020603050405020304" pitchFamily="18" charset="0"/>
                  <a:ea typeface="等线" panose="02010600030101010101" pitchFamily="2" charset="-122"/>
                  <a:cs typeface="Times New Roman" panose="02020603050405020304" pitchFamily="18" charset="0"/>
                </a:rPr>
                <a:t>E </a:t>
              </a:r>
              <a:r>
                <a:rPr lang="en-US" alt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(Expectancy)</a:t>
              </a:r>
            </a:p>
            <a:p>
              <a:pPr eaLnBrk="1" hangingPunct="1">
                <a:lnSpc>
                  <a:spcPct val="145000"/>
                </a:lnSpc>
                <a:spcBef>
                  <a:spcPts val="500"/>
                </a:spcBef>
                <a:buFont typeface="Wingdings" panose="05000000000000000000" pitchFamily="2" charset="2"/>
                <a:buChar char="Ø"/>
                <a:defRPr/>
              </a:pPr>
              <a:r>
                <a:rPr lang="en-US" altLang="zh-CN" sz="1400" b="1" i="1" kern="100" dirty="0">
                  <a:solidFill>
                    <a:schemeClr val="bg1">
                      <a:lumMod val="65000"/>
                    </a:schemeClr>
                  </a:solidFill>
                  <a:latin typeface="Times New Roman" panose="02020603050405020304" pitchFamily="18" charset="0"/>
                  <a:ea typeface="等线" panose="02010600030101010101" pitchFamily="2" charset="-122"/>
                  <a:cs typeface="Times New Roman" panose="02020603050405020304" pitchFamily="18" charset="0"/>
                </a:rPr>
                <a:t>V</a:t>
              </a:r>
              <a:r>
                <a:rPr lang="en-US" altLang="zh-CN" sz="1400" b="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 (Value)</a:t>
              </a:r>
            </a:p>
            <a:p>
              <a:pPr eaLnBrk="1" hangingPunct="1">
                <a:lnSpc>
                  <a:spcPct val="145000"/>
                </a:lnSpc>
                <a:spcBef>
                  <a:spcPts val="500"/>
                </a:spcBef>
                <a:buFont typeface="Wingdings" panose="05000000000000000000" pitchFamily="2" charset="2"/>
                <a:buChar char="Ø"/>
                <a:defRPr/>
              </a:pPr>
              <a:r>
                <a:rPr lang="en-US" altLang="zh-CN" sz="1400" b="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400" b="1" i="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Γ </a:t>
              </a:r>
              <a:r>
                <a:rPr lang="en-US" altLang="zh-CN" sz="1400" b="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(Discounting)</a:t>
              </a:r>
            </a:p>
            <a:p>
              <a:pPr eaLnBrk="1" hangingPunct="1">
                <a:lnSpc>
                  <a:spcPct val="145000"/>
                </a:lnSpc>
                <a:spcBef>
                  <a:spcPts val="500"/>
                </a:spcBef>
                <a:buFont typeface="Wingdings" panose="05000000000000000000" pitchFamily="2" charset="2"/>
                <a:buChar char="Ø"/>
                <a:defRPr/>
              </a:pPr>
              <a:r>
                <a:rPr lang="en-US" altLang="zh-CN" sz="1400" b="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400" b="1" i="1" kern="100" dirty="0">
                  <a:solidFill>
                    <a:schemeClr val="bg1">
                      <a:lumMod val="65000"/>
                    </a:schemeClr>
                  </a:solidFill>
                  <a:latin typeface="Times New Roman" panose="02020603050405020304" pitchFamily="18" charset="0"/>
                  <a:ea typeface="等线" panose="02010600030101010101" pitchFamily="2" charset="-122"/>
                  <a:cs typeface="Times New Roman" panose="02020603050405020304" pitchFamily="18" charset="0"/>
                </a:rPr>
                <a:t>D</a:t>
              </a:r>
              <a:r>
                <a:rPr lang="en-US" altLang="zh-CN" sz="1400" b="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 (Delay)</a:t>
              </a:r>
              <a:endParaRPr lang="zh-CN" altLang="zh-CN" sz="1400" b="1" kern="100" dirty="0">
                <a:solidFill>
                  <a:schemeClr val="bg1">
                    <a:lumMod val="6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8" name="圆角矩形 25">
              <a:extLst>
                <a:ext uri="{FF2B5EF4-FFF2-40B4-BE49-F238E27FC236}">
                  <a16:creationId xmlns:a16="http://schemas.microsoft.com/office/drawing/2014/main" id="{9F0C9C65-A476-7E60-937B-85B5C6B0FD09}"/>
                </a:ext>
              </a:extLst>
            </p:cNvPr>
            <p:cNvSpPr/>
            <p:nvPr/>
          </p:nvSpPr>
          <p:spPr>
            <a:xfrm>
              <a:off x="1030348" y="2042439"/>
              <a:ext cx="1959480" cy="2052075"/>
            </a:xfrm>
            <a:prstGeom prst="round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圆角矩形 25">
            <a:extLst>
              <a:ext uri="{FF2B5EF4-FFF2-40B4-BE49-F238E27FC236}">
                <a16:creationId xmlns:a16="http://schemas.microsoft.com/office/drawing/2014/main" id="{0EC5D8A5-13CD-FB3C-231B-7DCBE1E16E0A}"/>
              </a:ext>
            </a:extLst>
          </p:cNvPr>
          <p:cNvSpPr/>
          <p:nvPr/>
        </p:nvSpPr>
        <p:spPr>
          <a:xfrm>
            <a:off x="4062275" y="2843080"/>
            <a:ext cx="4752528" cy="1967678"/>
          </a:xfrm>
          <a:prstGeom prst="round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DADEE967-0FAE-8F16-397F-298A9EC96AEC}"/>
              </a:ext>
            </a:extLst>
          </p:cNvPr>
          <p:cNvCxnSpPr>
            <a:cxnSpLocks/>
          </p:cNvCxnSpPr>
          <p:nvPr/>
        </p:nvCxnSpPr>
        <p:spPr bwMode="auto">
          <a:xfrm>
            <a:off x="2771800" y="3573016"/>
            <a:ext cx="1080120" cy="0"/>
          </a:xfrm>
          <a:prstGeom prst="straightConnector1">
            <a:avLst/>
          </a:prstGeom>
          <a:ln>
            <a:solidFill>
              <a:srgbClr val="00956F"/>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19" name="文本框 18">
            <a:extLst>
              <a:ext uri="{FF2B5EF4-FFF2-40B4-BE49-F238E27FC236}">
                <a16:creationId xmlns:a16="http://schemas.microsoft.com/office/drawing/2014/main" id="{194F1572-30B9-2988-70CC-12625FBDC72D}"/>
              </a:ext>
            </a:extLst>
          </p:cNvPr>
          <p:cNvSpPr txBox="1"/>
          <p:nvPr/>
        </p:nvSpPr>
        <p:spPr>
          <a:xfrm>
            <a:off x="4147459" y="2835917"/>
            <a:ext cx="4582160" cy="1674946"/>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en-US" altLang="zh-CN" sz="1800" b="1" i="0" u="none" strike="noStrike" baseline="0" dirty="0">
                <a:solidFill>
                  <a:schemeClr val="tx1"/>
                </a:solidFill>
                <a:latin typeface="Times New Roman" panose="02020603050405020304" pitchFamily="18" charset="0"/>
                <a:cs typeface="Times New Roman" panose="02020603050405020304" pitchFamily="18" charset="0"/>
              </a:rPr>
              <a:t>make writing seem </a:t>
            </a:r>
            <a:r>
              <a:rPr lang="en-US" altLang="zh-CN" sz="1800" b="1" i="0" u="none" strike="noStrike" baseline="0" dirty="0">
                <a:solidFill>
                  <a:srgbClr val="1C49C6"/>
                </a:solidFill>
                <a:latin typeface="Times New Roman" panose="02020603050405020304" pitchFamily="18" charset="0"/>
                <a:cs typeface="Times New Roman" panose="02020603050405020304" pitchFamily="18" charset="0"/>
              </a:rPr>
              <a:t>easier</a:t>
            </a:r>
          </a:p>
          <a:p>
            <a:pPr marL="285750" indent="-285750">
              <a:lnSpc>
                <a:spcPct val="200000"/>
              </a:lnSpc>
              <a:buFont typeface="Wingdings" panose="05000000000000000000" pitchFamily="2" charset="2"/>
              <a:buChar char="Ø"/>
            </a:pPr>
            <a:r>
              <a:rPr lang="en-US" altLang="zh-CN" sz="1800" b="1" i="0" u="none" strike="noStrike" baseline="0" dirty="0">
                <a:solidFill>
                  <a:schemeClr val="tx1"/>
                </a:solidFill>
                <a:latin typeface="Times New Roman" panose="02020603050405020304" pitchFamily="18" charset="0"/>
                <a:cs typeface="Times New Roman" panose="02020603050405020304" pitchFamily="18" charset="0"/>
              </a:rPr>
              <a:t>work to </a:t>
            </a:r>
            <a:r>
              <a:rPr lang="en-US" altLang="zh-CN" b="1" dirty="0">
                <a:solidFill>
                  <a:srgbClr val="1C49C6"/>
                </a:solidFill>
                <a:latin typeface="Times New Roman" panose="02020603050405020304" pitchFamily="18" charset="0"/>
                <a:cs typeface="Times New Roman" panose="02020603050405020304" pitchFamily="18" charset="0"/>
              </a:rPr>
              <a:t>get better </a:t>
            </a:r>
            <a:r>
              <a:rPr lang="en-US" altLang="zh-CN" sz="1800" b="1" i="0" u="none" strike="noStrike" baseline="0" dirty="0">
                <a:solidFill>
                  <a:schemeClr val="tx1"/>
                </a:solidFill>
                <a:latin typeface="Times New Roman" panose="02020603050405020304" pitchFamily="18" charset="0"/>
                <a:cs typeface="Times New Roman" panose="02020603050405020304" pitchFamily="18" charset="0"/>
              </a:rPr>
              <a:t>at writing</a:t>
            </a:r>
          </a:p>
          <a:p>
            <a:pPr marL="285750" indent="-285750">
              <a:lnSpc>
                <a:spcPct val="200000"/>
              </a:lnSpc>
              <a:buFont typeface="Wingdings" panose="05000000000000000000" pitchFamily="2" charset="2"/>
              <a:buChar char="Ø"/>
            </a:pPr>
            <a:r>
              <a:rPr lang="en-US" altLang="zh-CN" sz="1800" b="1" i="0" u="none" strike="noStrike" baseline="0" dirty="0">
                <a:solidFill>
                  <a:schemeClr val="tx1"/>
                </a:solidFill>
                <a:latin typeface="Times New Roman" panose="02020603050405020304" pitchFamily="18" charset="0"/>
                <a:cs typeface="Times New Roman" panose="02020603050405020304" pitchFamily="18" charset="0"/>
              </a:rPr>
              <a:t>think more </a:t>
            </a:r>
            <a:r>
              <a:rPr lang="en-US" altLang="zh-CN" b="1" dirty="0">
                <a:solidFill>
                  <a:srgbClr val="1C49C6"/>
                </a:solidFill>
                <a:latin typeface="Times New Roman" panose="02020603050405020304" pitchFamily="18" charset="0"/>
                <a:cs typeface="Times New Roman" panose="02020603050405020304" pitchFamily="18" charset="0"/>
              </a:rPr>
              <a:t>highly</a:t>
            </a:r>
            <a:r>
              <a:rPr lang="en-US" altLang="zh-CN" sz="1800" b="1" i="0" u="none" strike="noStrike" baseline="0" dirty="0">
                <a:solidFill>
                  <a:schemeClr val="tx1"/>
                </a:solidFill>
                <a:latin typeface="Times New Roman" panose="02020603050405020304" pitchFamily="18" charset="0"/>
                <a:cs typeface="Times New Roman" panose="02020603050405020304" pitchFamily="18" charset="0"/>
              </a:rPr>
              <a:t> of yourself as a writer</a:t>
            </a:r>
            <a:endParaRPr lang="zh-CN" alt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385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C5B7F-79F1-2899-2407-BA81F35F9234}"/>
            </a:ext>
          </a:extLst>
        </p:cNvPr>
        <p:cNvGrpSpPr/>
        <p:nvPr/>
      </p:nvGrpSpPr>
      <p:grpSpPr>
        <a:xfrm>
          <a:off x="0" y="0"/>
          <a:ext cx="0" cy="0"/>
          <a:chOff x="0" y="0"/>
          <a:chExt cx="0" cy="0"/>
        </a:xfrm>
      </p:grpSpPr>
      <p:sp>
        <p:nvSpPr>
          <p:cNvPr id="19" name="文本框 18">
            <a:extLst>
              <a:ext uri="{FF2B5EF4-FFF2-40B4-BE49-F238E27FC236}">
                <a16:creationId xmlns:a16="http://schemas.microsoft.com/office/drawing/2014/main" id="{5B9A2A17-E3C8-3AE5-42D5-D2AA74A66662}"/>
              </a:ext>
            </a:extLst>
          </p:cNvPr>
          <p:cNvSpPr txBox="1"/>
          <p:nvPr/>
        </p:nvSpPr>
        <p:spPr>
          <a:xfrm>
            <a:off x="3707904" y="1713089"/>
            <a:ext cx="5106899" cy="4439933"/>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en-US" altLang="zh-CN" sz="1800" b="1" i="0" u="none" strike="noStrike" baseline="0" dirty="0">
                <a:solidFill>
                  <a:schemeClr val="tx1"/>
                </a:solidFill>
                <a:latin typeface="Times New Roman" panose="02020603050405020304" pitchFamily="18" charset="0"/>
                <a:cs typeface="Times New Roman" panose="02020603050405020304" pitchFamily="18" charset="0"/>
              </a:rPr>
              <a:t>Increase the </a:t>
            </a:r>
            <a:r>
              <a:rPr lang="en-US" altLang="zh-CN" b="1" kern="100" dirty="0">
                <a:solidFill>
                  <a:srgbClr val="1C49C6"/>
                </a:solidFill>
                <a:latin typeface="Times New Roman" panose="02020603050405020304" pitchFamily="18" charset="0"/>
                <a:ea typeface="等线" panose="02010600030101010101" pitchFamily="2" charset="-122"/>
                <a:cs typeface="Times New Roman" panose="02020603050405020304" pitchFamily="18" charset="0"/>
              </a:rPr>
              <a:t>rewards</a:t>
            </a:r>
            <a:r>
              <a:rPr lang="en-US" altLang="zh-CN" sz="1800" b="1" i="0" u="none" strike="noStrike" baseline="0" dirty="0">
                <a:solidFill>
                  <a:schemeClr val="tx1"/>
                </a:solidFill>
                <a:latin typeface="Times New Roman" panose="02020603050405020304" pitchFamily="18" charset="0"/>
                <a:cs typeface="Times New Roman" panose="02020603050405020304" pitchFamily="18" charset="0"/>
              </a:rPr>
              <a:t> associated with writing</a:t>
            </a:r>
          </a:p>
          <a:p>
            <a:pPr marL="1028700" lvl="1">
              <a:lnSpc>
                <a:spcPct val="200000"/>
              </a:lnSpc>
              <a:buFont typeface="Wingdings" panose="05000000000000000000" pitchFamily="2" charset="2"/>
              <a:buChar char="Ø"/>
            </a:pPr>
            <a:r>
              <a:rPr lang="zh-CN" altLang="en-US" b="1" dirty="0">
                <a:solidFill>
                  <a:schemeClr val="tx1"/>
                </a:solidFill>
                <a:latin typeface="Times New Roman" panose="02020603050405020304" pitchFamily="18" charset="0"/>
                <a:cs typeface="Times New Roman" panose="02020603050405020304" pitchFamily="18" charset="0"/>
              </a:rPr>
              <a:t>🍫</a:t>
            </a:r>
            <a:r>
              <a:rPr lang="en-US" altLang="zh-CN" b="1" dirty="0">
                <a:solidFill>
                  <a:schemeClr val="tx1"/>
                </a:solidFill>
                <a:latin typeface="Times New Roman" panose="02020603050405020304" pitchFamily="18" charset="0"/>
                <a:cs typeface="Times New Roman" panose="02020603050405020304" pitchFamily="18" charset="0"/>
              </a:rPr>
              <a:t>	,  </a:t>
            </a:r>
            <a:r>
              <a:rPr lang="zh-CN" altLang="en-US" b="1" dirty="0">
                <a:solidFill>
                  <a:schemeClr val="tx1"/>
                </a:solidFill>
                <a:latin typeface="Times New Roman" panose="02020603050405020304" pitchFamily="18" charset="0"/>
                <a:cs typeface="Times New Roman" panose="02020603050405020304" pitchFamily="18" charset="0"/>
              </a:rPr>
              <a:t>😴</a:t>
            </a:r>
            <a:r>
              <a:rPr lang="en-US" altLang="zh-CN" b="1" dirty="0">
                <a:solidFill>
                  <a:schemeClr val="tx1"/>
                </a:solidFill>
                <a:latin typeface="Times New Roman" panose="02020603050405020304" pitchFamily="18" charset="0"/>
                <a:cs typeface="Times New Roman" panose="02020603050405020304" pitchFamily="18" charset="0"/>
              </a:rPr>
              <a:t>, ……</a:t>
            </a:r>
          </a:p>
          <a:p>
            <a:pPr marL="1028700" lvl="1">
              <a:lnSpc>
                <a:spcPct val="200000"/>
              </a:lnSpc>
              <a:buFont typeface="Wingdings" panose="05000000000000000000" pitchFamily="2" charset="2"/>
              <a:buChar char="Ø"/>
            </a:pPr>
            <a:r>
              <a:rPr lang="zh-CN" altLang="en-US" b="1" dirty="0">
                <a:solidFill>
                  <a:schemeClr val="tx1"/>
                </a:solidFill>
                <a:latin typeface="Times New Roman" panose="02020603050405020304" pitchFamily="18" charset="0"/>
                <a:cs typeface="Times New Roman" panose="02020603050405020304" pitchFamily="18" charset="0"/>
              </a:rPr>
              <a:t>💺</a:t>
            </a:r>
            <a:r>
              <a:rPr lang="en-US" altLang="zh-CN" b="1" dirty="0">
                <a:solidFill>
                  <a:schemeClr val="tx1"/>
                </a:solidFill>
                <a:latin typeface="Times New Roman" panose="02020603050405020304" pitchFamily="18" charset="0"/>
                <a:cs typeface="Times New Roman" panose="02020603050405020304" pitchFamily="18" charset="0"/>
              </a:rPr>
              <a:t>	, </a:t>
            </a:r>
            <a:r>
              <a:rPr lang="zh-CN" altLang="en-US" b="1" dirty="0">
                <a:solidFill>
                  <a:schemeClr val="tx1"/>
                </a:solidFill>
                <a:latin typeface="Times New Roman" panose="02020603050405020304" pitchFamily="18" charset="0"/>
                <a:cs typeface="Times New Roman" panose="02020603050405020304" pitchFamily="18" charset="0"/>
              </a:rPr>
              <a:t>🥤</a:t>
            </a:r>
            <a:r>
              <a:rPr lang="en-US" altLang="zh-CN" b="1" dirty="0">
                <a:solidFill>
                  <a:schemeClr val="tx1"/>
                </a:solidFill>
                <a:latin typeface="Times New Roman" panose="02020603050405020304" pitchFamily="18" charset="0"/>
                <a:cs typeface="Times New Roman" panose="02020603050405020304" pitchFamily="18" charset="0"/>
              </a:rPr>
              <a:t>, ……</a:t>
            </a:r>
            <a:endParaRPr lang="en-US" altLang="zh-CN" sz="1800" b="1" i="0" u="none" strike="noStrike" baseline="0" dirty="0">
              <a:solidFill>
                <a:schemeClr val="tx1"/>
              </a:solidFill>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US" altLang="zh-CN" sz="18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These self-rewards, when linked to task completion, can make the writing experience more enjoyable. Embrace these strategies, and you’ll find writing becomes </a:t>
            </a:r>
            <a:r>
              <a:rPr lang="en-US" altLang="zh-CN" sz="1800" b="1" kern="100" dirty="0">
                <a:solidFill>
                  <a:srgbClr val="1C49C6"/>
                </a:solidFill>
                <a:effectLst/>
                <a:latin typeface="Times New Roman" panose="02020603050405020304" pitchFamily="18" charset="0"/>
                <a:ea typeface="等线" panose="02010600030101010101" pitchFamily="2" charset="-122"/>
                <a:cs typeface="Times New Roman" panose="02020603050405020304" pitchFamily="18" charset="0"/>
              </a:rPr>
              <a:t>not just a task</a:t>
            </a:r>
            <a:r>
              <a:rPr lang="en-US" altLang="zh-CN" sz="18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but a </a:t>
            </a:r>
            <a:r>
              <a:rPr lang="en-US" altLang="zh-CN" b="1" kern="100" dirty="0">
                <a:solidFill>
                  <a:srgbClr val="1C49C6"/>
                </a:solidFill>
                <a:latin typeface="Times New Roman" panose="02020603050405020304" pitchFamily="18" charset="0"/>
                <a:ea typeface="等线" panose="02010600030101010101" pitchFamily="2" charset="-122"/>
                <a:cs typeface="Times New Roman" panose="02020603050405020304" pitchFamily="18" charset="0"/>
              </a:rPr>
              <a:t>rewarding experience</a:t>
            </a:r>
            <a:r>
              <a:rPr lang="en-US" altLang="zh-CN" sz="18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en-US" altLang="zh-CN" sz="1800" b="1" i="0" u="none" strike="noStrike" baseline="0" dirty="0">
              <a:solidFill>
                <a:schemeClr val="tx1"/>
              </a:solidFill>
              <a:latin typeface="Times New Roman" panose="02020603050405020304" pitchFamily="18" charset="0"/>
              <a:cs typeface="Times New Roman" panose="02020603050405020304" pitchFamily="18" charset="0"/>
            </a:endParaRPr>
          </a:p>
        </p:txBody>
      </p:sp>
      <p:sp>
        <p:nvSpPr>
          <p:cNvPr id="2" name="矩形 7">
            <a:extLst>
              <a:ext uri="{FF2B5EF4-FFF2-40B4-BE49-F238E27FC236}">
                <a16:creationId xmlns:a16="http://schemas.microsoft.com/office/drawing/2014/main" id="{E38C31EB-45A5-6A06-A424-5BCD20ACF0A4}"/>
              </a:ext>
            </a:extLst>
          </p:cNvPr>
          <p:cNvSpPr>
            <a:spLocks noChangeArrowheads="1"/>
          </p:cNvSpPr>
          <p:nvPr/>
        </p:nvSpPr>
        <p:spPr bwMode="auto">
          <a:xfrm>
            <a:off x="2839589" y="119992"/>
            <a:ext cx="27815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defTabSz="457200">
              <a:buClrTx/>
              <a:buSzTx/>
            </a:pPr>
            <a:r>
              <a:rPr lang="en-US" altLang="zh-CN" sz="2800" b="1" dirty="0">
                <a:solidFill>
                  <a:srgbClr val="C00000"/>
                </a:solidFill>
                <a:latin typeface="Arial" panose="020B0604020202020204" pitchFamily="34" charset="0"/>
                <a:ea typeface="微软雅黑" panose="020B0503020204020204" pitchFamily="34" charset="-122"/>
              </a:rPr>
              <a:t>Getting Started</a:t>
            </a:r>
            <a:endParaRPr lang="zh-CN" altLang="en-US" sz="2800" b="1" dirty="0">
              <a:solidFill>
                <a:srgbClr val="C00000"/>
              </a:solidFill>
              <a:latin typeface="Arial" panose="020B0604020202020204" pitchFamily="34" charset="0"/>
              <a:ea typeface="微软雅黑" panose="020B0503020204020204" pitchFamily="34" charset="-122"/>
            </a:endParaRPr>
          </a:p>
        </p:txBody>
      </p:sp>
      <p:sp>
        <p:nvSpPr>
          <p:cNvPr id="69" name="矩形 68">
            <a:extLst>
              <a:ext uri="{FF2B5EF4-FFF2-40B4-BE49-F238E27FC236}">
                <a16:creationId xmlns:a16="http://schemas.microsoft.com/office/drawing/2014/main" id="{06869DBC-EE50-A041-AE13-643F693F2AF5}"/>
              </a:ext>
            </a:extLst>
          </p:cNvPr>
          <p:cNvSpPr/>
          <p:nvPr/>
        </p:nvSpPr>
        <p:spPr>
          <a:xfrm>
            <a:off x="333250" y="1019325"/>
            <a:ext cx="5462886" cy="461665"/>
          </a:xfrm>
          <a:prstGeom prst="rect">
            <a:avLst/>
          </a:prstGeom>
        </p:spPr>
        <p:txBody>
          <a:bodyPr wrap="square">
            <a:spAutoFit/>
          </a:bodyPr>
          <a:lstStyle/>
          <a:p>
            <a:pPr marL="342900" indent="-342900">
              <a:buFont typeface="Wingdings" panose="05000000000000000000" pitchFamily="2" charset="2"/>
              <a:buChar char="Ø"/>
            </a:pPr>
            <a:r>
              <a:rPr lang="en-US" altLang="zh-CN" sz="2400" b="1" dirty="0">
                <a:solidFill>
                  <a:srgbClr val="1C49C6"/>
                </a:solidFill>
                <a:latin typeface="Times New Roman" panose="02020603050405020304" pitchFamily="18" charset="0"/>
                <a:ea typeface="等线" panose="02010600030101010101" charset="-122"/>
                <a:cs typeface="Times New Roman" panose="02020603050405020304" pitchFamily="18" charset="0"/>
              </a:rPr>
              <a:t>Unintentional Non-starting</a:t>
            </a:r>
            <a:endParaRPr lang="zh-CN" altLang="en-US" sz="2400" b="1" dirty="0">
              <a:solidFill>
                <a:srgbClr val="1C49C6"/>
              </a:solidFill>
              <a:latin typeface="Times New Roman" panose="02020603050405020304" pitchFamily="18" charset="0"/>
              <a:ea typeface="等线" panose="02010600030101010101" charset="-122"/>
              <a:cs typeface="Times New Roman" panose="02020603050405020304" pitchFamily="18" charset="0"/>
            </a:endParaRPr>
          </a:p>
        </p:txBody>
      </p:sp>
      <p:grpSp>
        <p:nvGrpSpPr>
          <p:cNvPr id="3" name="组合 2">
            <a:extLst>
              <a:ext uri="{FF2B5EF4-FFF2-40B4-BE49-F238E27FC236}">
                <a16:creationId xmlns:a16="http://schemas.microsoft.com/office/drawing/2014/main" id="{DA07D279-60D2-FF53-FC05-D19DB4498EA9}"/>
              </a:ext>
            </a:extLst>
          </p:cNvPr>
          <p:cNvGrpSpPr/>
          <p:nvPr/>
        </p:nvGrpSpPr>
        <p:grpSpPr>
          <a:xfrm>
            <a:off x="683568" y="2060848"/>
            <a:ext cx="6696743" cy="2899152"/>
            <a:chOff x="1030348" y="1195362"/>
            <a:chExt cx="6698975" cy="2899152"/>
          </a:xfrm>
        </p:grpSpPr>
        <p:sp>
          <p:nvSpPr>
            <p:cNvPr id="70" name="TextBox 7">
              <a:extLst>
                <a:ext uri="{FF2B5EF4-FFF2-40B4-BE49-F238E27FC236}">
                  <a16:creationId xmlns:a16="http://schemas.microsoft.com/office/drawing/2014/main" id="{CEBA46B2-B03F-3BA5-2B4E-BA62824DFEFF}"/>
                </a:ext>
              </a:extLst>
            </p:cNvPr>
            <p:cNvSpPr txBox="1">
              <a:spLocks noChangeArrowheads="1"/>
            </p:cNvSpPr>
            <p:nvPr/>
          </p:nvSpPr>
          <p:spPr bwMode="auto">
            <a:xfrm>
              <a:off x="1102379" y="1195362"/>
              <a:ext cx="6626944" cy="281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2857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45000"/>
                </a:lnSpc>
                <a:spcBef>
                  <a:spcPts val="500"/>
                </a:spcBef>
                <a:buFont typeface="Wingdings" panose="05000000000000000000" pitchFamily="2" charset="2"/>
                <a:buChar char="Ø"/>
                <a:defRPr/>
              </a:pPr>
              <a:r>
                <a:rPr lang="en-US" altLang="zh-CN" sz="1800" b="1" i="1" u="none" strike="noStrike" baseline="0" dirty="0">
                  <a:solidFill>
                    <a:schemeClr val="tx1"/>
                  </a:solidFill>
                  <a:latin typeface="Times New Roman" panose="02020603050405020304" pitchFamily="18" charset="0"/>
                  <a:cs typeface="Times New Roman" panose="02020603050405020304" pitchFamily="18" charset="0"/>
                </a:rPr>
                <a:t>A </a:t>
              </a:r>
              <a:r>
                <a:rPr lang="zh-CN" altLang="en-US" sz="1800" b="1" i="1" u="none" strike="noStrike" baseline="0" dirty="0">
                  <a:solidFill>
                    <a:schemeClr val="tx1"/>
                  </a:solidFill>
                  <a:latin typeface="Times New Roman" panose="02020603050405020304" pitchFamily="18" charset="0"/>
                  <a:cs typeface="Times New Roman" panose="02020603050405020304" pitchFamily="18" charset="0"/>
                </a:rPr>
                <a:t>∝ </a:t>
              </a:r>
              <a:r>
                <a:rPr lang="en-US" altLang="zh-CN" sz="1800" b="1" i="1" u="none" strike="noStrike" baseline="0" dirty="0">
                  <a:solidFill>
                    <a:schemeClr val="tx1"/>
                  </a:solidFill>
                  <a:latin typeface="Times New Roman" panose="02020603050405020304" pitchFamily="18" charset="0"/>
                  <a:cs typeface="Times New Roman" panose="02020603050405020304" pitchFamily="18" charset="0"/>
                </a:rPr>
                <a:t>( E * V </a:t>
              </a:r>
              <a:r>
                <a:rPr lang="en-US" altLang="zh-CN" sz="1800" b="1" i="1" dirty="0">
                  <a:latin typeface="Times New Roman" panose="02020603050405020304" pitchFamily="18" charset="0"/>
                  <a:cs typeface="Times New Roman" panose="02020603050405020304" pitchFamily="18" charset="0"/>
                </a:rPr>
                <a:t>) / (</a:t>
              </a:r>
              <a:r>
                <a:rPr lang="el-GR" altLang="zh-CN" sz="1800" b="1" i="1" dirty="0">
                  <a:latin typeface="Times New Roman" panose="02020603050405020304" pitchFamily="18" charset="0"/>
                  <a:cs typeface="Times New Roman" panose="02020603050405020304" pitchFamily="18" charset="0"/>
                </a:rPr>
                <a:t> Γ</a:t>
              </a:r>
              <a:r>
                <a:rPr lang="en-US" altLang="zh-CN" sz="1800" b="1" i="1" dirty="0">
                  <a:latin typeface="Times New Roman" panose="02020603050405020304" pitchFamily="18" charset="0"/>
                  <a:cs typeface="Times New Roman" panose="02020603050405020304" pitchFamily="18" charset="0"/>
                </a:rPr>
                <a:t> * D )</a:t>
              </a:r>
            </a:p>
            <a:p>
              <a:pPr eaLnBrk="1" hangingPunct="1">
                <a:lnSpc>
                  <a:spcPct val="145000"/>
                </a:lnSpc>
                <a:spcBef>
                  <a:spcPts val="500"/>
                </a:spcBef>
                <a:buFont typeface="Wingdings" panose="05000000000000000000" pitchFamily="2" charset="2"/>
                <a:buChar char="Ø"/>
                <a:defRPr/>
              </a:pPr>
              <a:endParaRPr lang="en-US" altLang="zh-CN" sz="1800" b="1" i="1" dirty="0">
                <a:latin typeface="Times New Roman" panose="02020603050405020304" pitchFamily="18" charset="0"/>
                <a:cs typeface="Times New Roman" panose="02020603050405020304" pitchFamily="18" charset="0"/>
              </a:endParaRPr>
            </a:p>
            <a:p>
              <a:pPr eaLnBrk="1" hangingPunct="1">
                <a:lnSpc>
                  <a:spcPct val="145000"/>
                </a:lnSpc>
                <a:spcBef>
                  <a:spcPts val="500"/>
                </a:spcBef>
                <a:buFont typeface="Wingdings" panose="05000000000000000000" pitchFamily="2" charset="2"/>
                <a:buChar char="Ø"/>
                <a:defRPr/>
              </a:pPr>
              <a:r>
                <a:rPr lang="en-US" altLang="zh-CN" sz="1400" b="1" i="1" kern="100" dirty="0">
                  <a:solidFill>
                    <a:schemeClr val="bg1">
                      <a:lumMod val="65000"/>
                    </a:schemeClr>
                  </a:solidFill>
                  <a:latin typeface="Times New Roman" panose="02020603050405020304" pitchFamily="18" charset="0"/>
                  <a:ea typeface="等线" panose="02010600030101010101" pitchFamily="2" charset="-122"/>
                  <a:cs typeface="Times New Roman" panose="02020603050405020304" pitchFamily="18" charset="0"/>
                </a:rPr>
                <a:t>A </a:t>
              </a:r>
              <a:r>
                <a:rPr lang="en-US" altLang="zh-CN" sz="1400" b="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(Attractiveness)</a:t>
              </a:r>
              <a:endParaRPr lang="en-US" altLang="zh-CN" sz="1400" b="1" i="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endParaRPr>
            </a:p>
            <a:p>
              <a:pPr eaLnBrk="1" hangingPunct="1">
                <a:lnSpc>
                  <a:spcPct val="145000"/>
                </a:lnSpc>
                <a:spcBef>
                  <a:spcPts val="500"/>
                </a:spcBef>
                <a:buFont typeface="Wingdings" panose="05000000000000000000" pitchFamily="2" charset="2"/>
                <a:buChar char="Ø"/>
                <a:defRPr/>
              </a:pPr>
              <a:r>
                <a:rPr lang="en-US" altLang="zh-CN" sz="1400" b="1" i="1" kern="100" dirty="0">
                  <a:solidFill>
                    <a:schemeClr val="bg1">
                      <a:lumMod val="65000"/>
                    </a:schemeClr>
                  </a:solidFill>
                  <a:latin typeface="Times New Roman" panose="02020603050405020304" pitchFamily="18" charset="0"/>
                  <a:ea typeface="等线" panose="02010600030101010101" pitchFamily="2" charset="-122"/>
                  <a:cs typeface="Times New Roman" panose="02020603050405020304" pitchFamily="18" charset="0"/>
                </a:rPr>
                <a:t>E </a:t>
              </a:r>
              <a:r>
                <a:rPr lang="en-US" altLang="zh-CN" sz="1400" b="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(Expectancy)</a:t>
              </a:r>
            </a:p>
            <a:p>
              <a:pPr eaLnBrk="1" hangingPunct="1">
                <a:lnSpc>
                  <a:spcPct val="145000"/>
                </a:lnSpc>
                <a:spcBef>
                  <a:spcPts val="500"/>
                </a:spcBef>
                <a:buFont typeface="Wingdings" panose="05000000000000000000" pitchFamily="2" charset="2"/>
                <a:buChar char="Ø"/>
                <a:defRPr/>
              </a:pPr>
              <a:r>
                <a:rPr lang="en-US" altLang="zh-CN" sz="1400" b="1" i="1" kern="100" dirty="0">
                  <a:latin typeface="Times New Roman" panose="02020603050405020304" pitchFamily="18" charset="0"/>
                  <a:ea typeface="等线" panose="02010600030101010101" pitchFamily="2" charset="-122"/>
                  <a:cs typeface="Times New Roman" panose="02020603050405020304" pitchFamily="18" charset="0"/>
                </a:rPr>
                <a:t>V</a:t>
              </a:r>
              <a:r>
                <a:rPr lang="en-US" alt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 (Value)</a:t>
              </a:r>
            </a:p>
            <a:p>
              <a:pPr eaLnBrk="1" hangingPunct="1">
                <a:lnSpc>
                  <a:spcPct val="145000"/>
                </a:lnSpc>
                <a:spcBef>
                  <a:spcPts val="500"/>
                </a:spcBef>
                <a:buFont typeface="Wingdings" panose="05000000000000000000" pitchFamily="2" charset="2"/>
                <a:buChar char="Ø"/>
                <a:defRPr/>
              </a:pPr>
              <a:r>
                <a:rPr lang="en-US" altLang="zh-CN" sz="1400" b="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400" b="1" i="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Γ </a:t>
              </a:r>
              <a:r>
                <a:rPr lang="en-US" altLang="zh-CN" sz="1400" b="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(Discounting)</a:t>
              </a:r>
            </a:p>
            <a:p>
              <a:pPr eaLnBrk="1" hangingPunct="1">
                <a:lnSpc>
                  <a:spcPct val="145000"/>
                </a:lnSpc>
                <a:spcBef>
                  <a:spcPts val="500"/>
                </a:spcBef>
                <a:buFont typeface="Wingdings" panose="05000000000000000000" pitchFamily="2" charset="2"/>
                <a:buChar char="Ø"/>
                <a:defRPr/>
              </a:pPr>
              <a:r>
                <a:rPr lang="en-US" altLang="zh-CN" sz="1400" b="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400" b="1" i="1" kern="100" dirty="0">
                  <a:solidFill>
                    <a:schemeClr val="bg1">
                      <a:lumMod val="65000"/>
                    </a:schemeClr>
                  </a:solidFill>
                  <a:latin typeface="Times New Roman" panose="02020603050405020304" pitchFamily="18" charset="0"/>
                  <a:ea typeface="等线" panose="02010600030101010101" pitchFamily="2" charset="-122"/>
                  <a:cs typeface="Times New Roman" panose="02020603050405020304" pitchFamily="18" charset="0"/>
                </a:rPr>
                <a:t>D</a:t>
              </a:r>
              <a:r>
                <a:rPr lang="en-US" altLang="zh-CN" sz="1400" b="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 (Delay)</a:t>
              </a:r>
              <a:endParaRPr lang="zh-CN" altLang="zh-CN" sz="1400" b="1" kern="100" dirty="0">
                <a:solidFill>
                  <a:schemeClr val="bg1">
                    <a:lumMod val="6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8" name="圆角矩形 25">
              <a:extLst>
                <a:ext uri="{FF2B5EF4-FFF2-40B4-BE49-F238E27FC236}">
                  <a16:creationId xmlns:a16="http://schemas.microsoft.com/office/drawing/2014/main" id="{82AAC55A-A4B6-22DE-BB4A-88F387F4B01E}"/>
                </a:ext>
              </a:extLst>
            </p:cNvPr>
            <p:cNvSpPr/>
            <p:nvPr/>
          </p:nvSpPr>
          <p:spPr>
            <a:xfrm>
              <a:off x="1030348" y="2042439"/>
              <a:ext cx="1959480" cy="2052075"/>
            </a:xfrm>
            <a:prstGeom prst="round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圆角矩形 25">
            <a:extLst>
              <a:ext uri="{FF2B5EF4-FFF2-40B4-BE49-F238E27FC236}">
                <a16:creationId xmlns:a16="http://schemas.microsoft.com/office/drawing/2014/main" id="{F0CF5B43-B80D-6C9D-B816-7F92B6F674D9}"/>
              </a:ext>
            </a:extLst>
          </p:cNvPr>
          <p:cNvSpPr/>
          <p:nvPr/>
        </p:nvSpPr>
        <p:spPr>
          <a:xfrm>
            <a:off x="3563888" y="1554897"/>
            <a:ext cx="5193518" cy="4756316"/>
          </a:xfrm>
          <a:prstGeom prst="round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148E8F34-1FC8-F6A1-A333-70BD2642A282}"/>
              </a:ext>
            </a:extLst>
          </p:cNvPr>
          <p:cNvCxnSpPr>
            <a:cxnSpLocks/>
          </p:cNvCxnSpPr>
          <p:nvPr/>
        </p:nvCxnSpPr>
        <p:spPr bwMode="auto">
          <a:xfrm>
            <a:off x="2771800" y="3933056"/>
            <a:ext cx="720080" cy="0"/>
          </a:xfrm>
          <a:prstGeom prst="straightConnector1">
            <a:avLst/>
          </a:prstGeom>
          <a:ln>
            <a:solidFill>
              <a:srgbClr val="00956F"/>
            </a:solidFill>
            <a:headEnd type="none" w="med" len="med"/>
            <a:tailEnd type="triangle"/>
          </a:ln>
        </p:spPr>
        <p:style>
          <a:lnRef idx="3">
            <a:schemeClr val="dk1"/>
          </a:lnRef>
          <a:fillRef idx="0">
            <a:schemeClr val="dk1"/>
          </a:fillRef>
          <a:effectRef idx="2">
            <a:schemeClr val="dk1"/>
          </a:effectRef>
          <a:fontRef idx="minor">
            <a:schemeClr val="tx1"/>
          </a:fontRef>
        </p:style>
      </p:cxnSp>
      <p:pic>
        <p:nvPicPr>
          <p:cNvPr id="6" name="图片 5">
            <a:extLst>
              <a:ext uri="{FF2B5EF4-FFF2-40B4-BE49-F238E27FC236}">
                <a16:creationId xmlns:a16="http://schemas.microsoft.com/office/drawing/2014/main" id="{B3109F5D-09A9-CD54-6564-0D133005294B}"/>
              </a:ext>
            </a:extLst>
          </p:cNvPr>
          <p:cNvPicPr>
            <a:picLocks noChangeAspect="1"/>
          </p:cNvPicPr>
          <p:nvPr/>
        </p:nvPicPr>
        <p:blipFill>
          <a:blip r:embed="rId3"/>
          <a:stretch>
            <a:fillRect/>
          </a:stretch>
        </p:blipFill>
        <p:spPr>
          <a:xfrm>
            <a:off x="4211960" y="2382540"/>
            <a:ext cx="2184110" cy="1080120"/>
          </a:xfrm>
          <a:prstGeom prst="rect">
            <a:avLst/>
          </a:prstGeom>
        </p:spPr>
      </p:pic>
    </p:spTree>
    <p:extLst>
      <p:ext uri="{BB962C8B-B14F-4D97-AF65-F5344CB8AC3E}">
        <p14:creationId xmlns:p14="http://schemas.microsoft.com/office/powerpoint/2010/main" val="887366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33DBB-E887-F4D0-A5A9-88B21D58AD37}"/>
            </a:ext>
          </a:extLst>
        </p:cNvPr>
        <p:cNvGrpSpPr/>
        <p:nvPr/>
      </p:nvGrpSpPr>
      <p:grpSpPr>
        <a:xfrm>
          <a:off x="0" y="0"/>
          <a:ext cx="0" cy="0"/>
          <a:chOff x="0" y="0"/>
          <a:chExt cx="0" cy="0"/>
        </a:xfrm>
      </p:grpSpPr>
      <p:sp>
        <p:nvSpPr>
          <p:cNvPr id="2" name="矩形 7">
            <a:extLst>
              <a:ext uri="{FF2B5EF4-FFF2-40B4-BE49-F238E27FC236}">
                <a16:creationId xmlns:a16="http://schemas.microsoft.com/office/drawing/2014/main" id="{98B2DA87-A3E9-114D-D5FC-EDA965033A1E}"/>
              </a:ext>
            </a:extLst>
          </p:cNvPr>
          <p:cNvSpPr>
            <a:spLocks noChangeArrowheads="1"/>
          </p:cNvSpPr>
          <p:nvPr/>
        </p:nvSpPr>
        <p:spPr bwMode="auto">
          <a:xfrm>
            <a:off x="2839589" y="119992"/>
            <a:ext cx="27815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defTabSz="457200">
              <a:buClrTx/>
              <a:buSzTx/>
            </a:pPr>
            <a:r>
              <a:rPr lang="en-US" altLang="zh-CN" sz="2800" b="1" dirty="0">
                <a:solidFill>
                  <a:srgbClr val="C00000"/>
                </a:solidFill>
                <a:latin typeface="Arial" panose="020B0604020202020204" pitchFamily="34" charset="0"/>
                <a:ea typeface="微软雅黑" panose="020B0503020204020204" pitchFamily="34" charset="-122"/>
              </a:rPr>
              <a:t>Getting Started</a:t>
            </a:r>
            <a:endParaRPr lang="zh-CN" altLang="en-US" sz="2800" b="1" dirty="0">
              <a:solidFill>
                <a:srgbClr val="C00000"/>
              </a:solidFill>
              <a:latin typeface="Arial" panose="020B0604020202020204" pitchFamily="34" charset="0"/>
              <a:ea typeface="微软雅黑" panose="020B0503020204020204" pitchFamily="34" charset="-122"/>
            </a:endParaRPr>
          </a:p>
        </p:txBody>
      </p:sp>
      <p:sp>
        <p:nvSpPr>
          <p:cNvPr id="69" name="矩形 68">
            <a:extLst>
              <a:ext uri="{FF2B5EF4-FFF2-40B4-BE49-F238E27FC236}">
                <a16:creationId xmlns:a16="http://schemas.microsoft.com/office/drawing/2014/main" id="{CECC7792-F805-BDA2-1BF0-B627AE6041EB}"/>
              </a:ext>
            </a:extLst>
          </p:cNvPr>
          <p:cNvSpPr/>
          <p:nvPr/>
        </p:nvSpPr>
        <p:spPr>
          <a:xfrm>
            <a:off x="333250" y="1019325"/>
            <a:ext cx="5462886" cy="461665"/>
          </a:xfrm>
          <a:prstGeom prst="rect">
            <a:avLst/>
          </a:prstGeom>
        </p:spPr>
        <p:txBody>
          <a:bodyPr wrap="square">
            <a:spAutoFit/>
          </a:bodyPr>
          <a:lstStyle/>
          <a:p>
            <a:pPr marL="342900" indent="-342900">
              <a:buFont typeface="Wingdings" panose="05000000000000000000" pitchFamily="2" charset="2"/>
              <a:buChar char="Ø"/>
            </a:pPr>
            <a:r>
              <a:rPr lang="en-US" altLang="zh-CN" sz="2400" b="1" dirty="0">
                <a:solidFill>
                  <a:srgbClr val="1C49C6"/>
                </a:solidFill>
                <a:latin typeface="Times New Roman" panose="02020603050405020304" pitchFamily="18" charset="0"/>
                <a:ea typeface="等线" panose="02010600030101010101" charset="-122"/>
                <a:cs typeface="Times New Roman" panose="02020603050405020304" pitchFamily="18" charset="0"/>
              </a:rPr>
              <a:t>Unintentional Non-starting</a:t>
            </a:r>
            <a:endParaRPr lang="zh-CN" altLang="en-US" sz="2400" b="1" dirty="0">
              <a:solidFill>
                <a:srgbClr val="1C49C6"/>
              </a:solidFill>
              <a:latin typeface="Times New Roman" panose="02020603050405020304" pitchFamily="18" charset="0"/>
              <a:ea typeface="等线" panose="02010600030101010101" charset="-122"/>
              <a:cs typeface="Times New Roman" panose="02020603050405020304" pitchFamily="18" charset="0"/>
            </a:endParaRPr>
          </a:p>
        </p:txBody>
      </p:sp>
      <p:grpSp>
        <p:nvGrpSpPr>
          <p:cNvPr id="3" name="组合 2">
            <a:extLst>
              <a:ext uri="{FF2B5EF4-FFF2-40B4-BE49-F238E27FC236}">
                <a16:creationId xmlns:a16="http://schemas.microsoft.com/office/drawing/2014/main" id="{9CD77814-F876-9AD4-5B7A-6FDDFA1E82A0}"/>
              </a:ext>
            </a:extLst>
          </p:cNvPr>
          <p:cNvGrpSpPr/>
          <p:nvPr/>
        </p:nvGrpSpPr>
        <p:grpSpPr>
          <a:xfrm>
            <a:off x="683568" y="2060848"/>
            <a:ext cx="6696743" cy="2899152"/>
            <a:chOff x="1030348" y="1195362"/>
            <a:chExt cx="6698975" cy="2899152"/>
          </a:xfrm>
        </p:grpSpPr>
        <p:sp>
          <p:nvSpPr>
            <p:cNvPr id="70" name="TextBox 7">
              <a:extLst>
                <a:ext uri="{FF2B5EF4-FFF2-40B4-BE49-F238E27FC236}">
                  <a16:creationId xmlns:a16="http://schemas.microsoft.com/office/drawing/2014/main" id="{EE5ADEDD-3F60-8261-8BF0-9863EBA9FEBA}"/>
                </a:ext>
              </a:extLst>
            </p:cNvPr>
            <p:cNvSpPr txBox="1">
              <a:spLocks noChangeArrowheads="1"/>
            </p:cNvSpPr>
            <p:nvPr/>
          </p:nvSpPr>
          <p:spPr bwMode="auto">
            <a:xfrm>
              <a:off x="1102379" y="1195362"/>
              <a:ext cx="6626944" cy="281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2857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45000"/>
                </a:lnSpc>
                <a:spcBef>
                  <a:spcPts val="500"/>
                </a:spcBef>
                <a:buFont typeface="Wingdings" panose="05000000000000000000" pitchFamily="2" charset="2"/>
                <a:buChar char="Ø"/>
                <a:defRPr/>
              </a:pPr>
              <a:r>
                <a:rPr lang="en-US" altLang="zh-CN" sz="1800" b="1" i="1" u="none" strike="noStrike" baseline="0" dirty="0">
                  <a:solidFill>
                    <a:schemeClr val="tx1"/>
                  </a:solidFill>
                  <a:latin typeface="Times New Roman" panose="02020603050405020304" pitchFamily="18" charset="0"/>
                  <a:cs typeface="Times New Roman" panose="02020603050405020304" pitchFamily="18" charset="0"/>
                </a:rPr>
                <a:t>A </a:t>
              </a:r>
              <a:r>
                <a:rPr lang="zh-CN" altLang="en-US" sz="1800" b="1" i="1" u="none" strike="noStrike" baseline="0" dirty="0">
                  <a:solidFill>
                    <a:schemeClr val="tx1"/>
                  </a:solidFill>
                  <a:latin typeface="Times New Roman" panose="02020603050405020304" pitchFamily="18" charset="0"/>
                  <a:cs typeface="Times New Roman" panose="02020603050405020304" pitchFamily="18" charset="0"/>
                </a:rPr>
                <a:t>∝ </a:t>
              </a:r>
              <a:r>
                <a:rPr lang="en-US" altLang="zh-CN" sz="1800" b="1" i="1" u="none" strike="noStrike" baseline="0" dirty="0">
                  <a:solidFill>
                    <a:schemeClr val="tx1"/>
                  </a:solidFill>
                  <a:latin typeface="Times New Roman" panose="02020603050405020304" pitchFamily="18" charset="0"/>
                  <a:cs typeface="Times New Roman" panose="02020603050405020304" pitchFamily="18" charset="0"/>
                </a:rPr>
                <a:t>( E * V </a:t>
              </a:r>
              <a:r>
                <a:rPr lang="en-US" altLang="zh-CN" sz="1800" b="1" i="1" dirty="0">
                  <a:latin typeface="Times New Roman" panose="02020603050405020304" pitchFamily="18" charset="0"/>
                  <a:cs typeface="Times New Roman" panose="02020603050405020304" pitchFamily="18" charset="0"/>
                </a:rPr>
                <a:t>) / (</a:t>
              </a:r>
              <a:r>
                <a:rPr lang="el-GR" altLang="zh-CN" sz="1800" b="1" i="1" dirty="0">
                  <a:latin typeface="Times New Roman" panose="02020603050405020304" pitchFamily="18" charset="0"/>
                  <a:cs typeface="Times New Roman" panose="02020603050405020304" pitchFamily="18" charset="0"/>
                </a:rPr>
                <a:t> Γ</a:t>
              </a:r>
              <a:r>
                <a:rPr lang="en-US" altLang="zh-CN" sz="1800" b="1" i="1" dirty="0">
                  <a:latin typeface="Times New Roman" panose="02020603050405020304" pitchFamily="18" charset="0"/>
                  <a:cs typeface="Times New Roman" panose="02020603050405020304" pitchFamily="18" charset="0"/>
                </a:rPr>
                <a:t> * D )</a:t>
              </a:r>
            </a:p>
            <a:p>
              <a:pPr eaLnBrk="1" hangingPunct="1">
                <a:lnSpc>
                  <a:spcPct val="145000"/>
                </a:lnSpc>
                <a:spcBef>
                  <a:spcPts val="500"/>
                </a:spcBef>
                <a:buFont typeface="Wingdings" panose="05000000000000000000" pitchFamily="2" charset="2"/>
                <a:buChar char="Ø"/>
                <a:defRPr/>
              </a:pPr>
              <a:endParaRPr lang="en-US" altLang="zh-CN" sz="1800" b="1" i="1" dirty="0">
                <a:latin typeface="Times New Roman" panose="02020603050405020304" pitchFamily="18" charset="0"/>
                <a:cs typeface="Times New Roman" panose="02020603050405020304" pitchFamily="18" charset="0"/>
              </a:endParaRPr>
            </a:p>
            <a:p>
              <a:pPr eaLnBrk="1" hangingPunct="1">
                <a:lnSpc>
                  <a:spcPct val="145000"/>
                </a:lnSpc>
                <a:spcBef>
                  <a:spcPts val="500"/>
                </a:spcBef>
                <a:buFont typeface="Wingdings" panose="05000000000000000000" pitchFamily="2" charset="2"/>
                <a:buChar char="Ø"/>
                <a:defRPr/>
              </a:pPr>
              <a:r>
                <a:rPr lang="en-US" altLang="zh-CN" sz="1400" b="1" i="1" kern="100" dirty="0">
                  <a:solidFill>
                    <a:schemeClr val="bg1">
                      <a:lumMod val="65000"/>
                    </a:schemeClr>
                  </a:solidFill>
                  <a:latin typeface="Times New Roman" panose="02020603050405020304" pitchFamily="18" charset="0"/>
                  <a:ea typeface="等线" panose="02010600030101010101" pitchFamily="2" charset="-122"/>
                  <a:cs typeface="Times New Roman" panose="02020603050405020304" pitchFamily="18" charset="0"/>
                </a:rPr>
                <a:t>A </a:t>
              </a:r>
              <a:r>
                <a:rPr lang="en-US" altLang="zh-CN" sz="1400" b="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(Attractiveness)</a:t>
              </a:r>
              <a:endParaRPr lang="en-US" altLang="zh-CN" sz="1400" b="1" i="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endParaRPr>
            </a:p>
            <a:p>
              <a:pPr eaLnBrk="1" hangingPunct="1">
                <a:lnSpc>
                  <a:spcPct val="145000"/>
                </a:lnSpc>
                <a:spcBef>
                  <a:spcPts val="500"/>
                </a:spcBef>
                <a:buFont typeface="Wingdings" panose="05000000000000000000" pitchFamily="2" charset="2"/>
                <a:buChar char="Ø"/>
                <a:defRPr/>
              </a:pPr>
              <a:r>
                <a:rPr lang="en-US" altLang="zh-CN" sz="1400" b="1" i="1" kern="100" dirty="0">
                  <a:solidFill>
                    <a:schemeClr val="bg1">
                      <a:lumMod val="65000"/>
                    </a:schemeClr>
                  </a:solidFill>
                  <a:latin typeface="Times New Roman" panose="02020603050405020304" pitchFamily="18" charset="0"/>
                  <a:ea typeface="等线" panose="02010600030101010101" pitchFamily="2" charset="-122"/>
                  <a:cs typeface="Times New Roman" panose="02020603050405020304" pitchFamily="18" charset="0"/>
                </a:rPr>
                <a:t>E </a:t>
              </a:r>
              <a:r>
                <a:rPr lang="en-US" altLang="zh-CN" sz="1400" b="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(Expectancy)</a:t>
              </a:r>
            </a:p>
            <a:p>
              <a:pPr eaLnBrk="1" hangingPunct="1">
                <a:lnSpc>
                  <a:spcPct val="145000"/>
                </a:lnSpc>
                <a:spcBef>
                  <a:spcPts val="500"/>
                </a:spcBef>
                <a:buFont typeface="Wingdings" panose="05000000000000000000" pitchFamily="2" charset="2"/>
                <a:buChar char="Ø"/>
                <a:defRPr/>
              </a:pPr>
              <a:r>
                <a:rPr lang="en-US" altLang="zh-CN" sz="1400" b="1" i="1" kern="100" dirty="0">
                  <a:solidFill>
                    <a:schemeClr val="bg1">
                      <a:lumMod val="65000"/>
                    </a:schemeClr>
                  </a:solidFill>
                  <a:latin typeface="Times New Roman" panose="02020603050405020304" pitchFamily="18" charset="0"/>
                  <a:ea typeface="等线" panose="02010600030101010101" pitchFamily="2" charset="-122"/>
                  <a:cs typeface="Times New Roman" panose="02020603050405020304" pitchFamily="18" charset="0"/>
                </a:rPr>
                <a:t>V</a:t>
              </a:r>
              <a:r>
                <a:rPr lang="en-US" altLang="zh-CN" sz="1400" b="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 (Value)</a:t>
              </a:r>
            </a:p>
            <a:p>
              <a:pPr eaLnBrk="1" hangingPunct="1">
                <a:lnSpc>
                  <a:spcPct val="145000"/>
                </a:lnSpc>
                <a:spcBef>
                  <a:spcPts val="500"/>
                </a:spcBef>
                <a:buFont typeface="Wingdings" panose="05000000000000000000" pitchFamily="2" charset="2"/>
                <a:buChar char="Ø"/>
                <a:defRPr/>
              </a:pPr>
              <a:r>
                <a:rPr lang="en-US" alt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400" b="1" i="1" kern="100" dirty="0">
                  <a:effectLst/>
                  <a:latin typeface="Times New Roman" panose="02020603050405020304" pitchFamily="18" charset="0"/>
                  <a:ea typeface="等线" panose="02010600030101010101" pitchFamily="2" charset="-122"/>
                  <a:cs typeface="Times New Roman" panose="02020603050405020304" pitchFamily="18" charset="0"/>
                </a:rPr>
                <a:t>Γ </a:t>
              </a:r>
              <a:r>
                <a:rPr lang="en-US" alt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(Discounting)</a:t>
              </a:r>
            </a:p>
            <a:p>
              <a:pPr eaLnBrk="1" hangingPunct="1">
                <a:lnSpc>
                  <a:spcPct val="145000"/>
                </a:lnSpc>
                <a:spcBef>
                  <a:spcPts val="500"/>
                </a:spcBef>
                <a:buFont typeface="Wingdings" panose="05000000000000000000" pitchFamily="2" charset="2"/>
                <a:buChar char="Ø"/>
                <a:defRPr/>
              </a:pPr>
              <a:r>
                <a:rPr lang="en-US" altLang="zh-CN" sz="1400" b="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400" b="1" i="1" kern="100" dirty="0">
                  <a:solidFill>
                    <a:schemeClr val="bg1">
                      <a:lumMod val="65000"/>
                    </a:schemeClr>
                  </a:solidFill>
                  <a:latin typeface="Times New Roman" panose="02020603050405020304" pitchFamily="18" charset="0"/>
                  <a:ea typeface="等线" panose="02010600030101010101" pitchFamily="2" charset="-122"/>
                  <a:cs typeface="Times New Roman" panose="02020603050405020304" pitchFamily="18" charset="0"/>
                </a:rPr>
                <a:t>D</a:t>
              </a:r>
              <a:r>
                <a:rPr lang="en-US" altLang="zh-CN" sz="1400" b="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 (Delay)</a:t>
              </a:r>
              <a:endParaRPr lang="zh-CN" altLang="zh-CN" sz="1400" b="1" kern="100" dirty="0">
                <a:solidFill>
                  <a:schemeClr val="bg1">
                    <a:lumMod val="65000"/>
                  </a:schemeClr>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8" name="圆角矩形 25">
              <a:extLst>
                <a:ext uri="{FF2B5EF4-FFF2-40B4-BE49-F238E27FC236}">
                  <a16:creationId xmlns:a16="http://schemas.microsoft.com/office/drawing/2014/main" id="{AC5ABF10-5455-4C88-F09D-036D87E7C9BE}"/>
                </a:ext>
              </a:extLst>
            </p:cNvPr>
            <p:cNvSpPr/>
            <p:nvPr/>
          </p:nvSpPr>
          <p:spPr>
            <a:xfrm>
              <a:off x="1030348" y="2042439"/>
              <a:ext cx="1959480" cy="2052075"/>
            </a:xfrm>
            <a:prstGeom prst="round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圆角矩形 25">
            <a:extLst>
              <a:ext uri="{FF2B5EF4-FFF2-40B4-BE49-F238E27FC236}">
                <a16:creationId xmlns:a16="http://schemas.microsoft.com/office/drawing/2014/main" id="{2FE0FF46-3077-6DF8-9EC7-5C4903993DE7}"/>
              </a:ext>
            </a:extLst>
          </p:cNvPr>
          <p:cNvSpPr/>
          <p:nvPr/>
        </p:nvSpPr>
        <p:spPr>
          <a:xfrm>
            <a:off x="4062275" y="2420889"/>
            <a:ext cx="4398157" cy="2736298"/>
          </a:xfrm>
          <a:prstGeom prst="round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77336EE1-AFCE-FFCF-9E0F-380B808C9575}"/>
              </a:ext>
            </a:extLst>
          </p:cNvPr>
          <p:cNvCxnSpPr>
            <a:cxnSpLocks/>
          </p:cNvCxnSpPr>
          <p:nvPr/>
        </p:nvCxnSpPr>
        <p:spPr bwMode="auto">
          <a:xfrm>
            <a:off x="2771800" y="4293096"/>
            <a:ext cx="1080120" cy="0"/>
          </a:xfrm>
          <a:prstGeom prst="straightConnector1">
            <a:avLst/>
          </a:prstGeom>
          <a:ln>
            <a:solidFill>
              <a:srgbClr val="00956F"/>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19" name="文本框 18">
            <a:extLst>
              <a:ext uri="{FF2B5EF4-FFF2-40B4-BE49-F238E27FC236}">
                <a16:creationId xmlns:a16="http://schemas.microsoft.com/office/drawing/2014/main" id="{2363E346-2176-854A-1346-E5CDB2FC210B}"/>
              </a:ext>
            </a:extLst>
          </p:cNvPr>
          <p:cNvSpPr txBox="1"/>
          <p:nvPr/>
        </p:nvSpPr>
        <p:spPr>
          <a:xfrm>
            <a:off x="4355976" y="2492896"/>
            <a:ext cx="3907277" cy="2535566"/>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US" altLang="zh-CN" sz="1800" b="1" i="0" u="none" strike="noStrike" baseline="0" dirty="0">
                <a:solidFill>
                  <a:schemeClr val="tx1"/>
                </a:solidFill>
                <a:latin typeface="Times New Roman" panose="02020603050405020304" pitchFamily="18" charset="0"/>
                <a:cs typeface="Times New Roman" panose="02020603050405020304" pitchFamily="18" charset="0"/>
              </a:rPr>
              <a:t>If you have a job offer contingent on defending your thesis, </a:t>
            </a:r>
            <a:r>
              <a:rPr lang="en-US" altLang="zh-CN" b="1" kern="100" dirty="0">
                <a:solidFill>
                  <a:srgbClr val="1C49C6"/>
                </a:solidFill>
                <a:latin typeface="Times New Roman" panose="02020603050405020304" pitchFamily="18" charset="0"/>
                <a:ea typeface="等线" panose="02010600030101010101" pitchFamily="2" charset="-122"/>
                <a:cs typeface="Times New Roman" panose="02020603050405020304" pitchFamily="18" charset="0"/>
              </a:rPr>
              <a:t>display it over your computer screen</a:t>
            </a:r>
            <a:r>
              <a:rPr lang="en-US" altLang="zh-CN" sz="1800" b="1" i="0" u="none" strike="noStrike" baseline="0" dirty="0">
                <a:solidFill>
                  <a:schemeClr val="tx1"/>
                </a:solidFill>
                <a:latin typeface="Times New Roman" panose="02020603050405020304" pitchFamily="18" charset="0"/>
                <a:cs typeface="Times New Roman" panose="02020603050405020304" pitchFamily="18" charset="0"/>
              </a:rPr>
              <a:t>. </a:t>
            </a:r>
          </a:p>
          <a:p>
            <a:pPr marL="285750" indent="-285750" algn="l">
              <a:lnSpc>
                <a:spcPct val="150000"/>
              </a:lnSpc>
              <a:buFont typeface="Wingdings" panose="05000000000000000000" pitchFamily="2" charset="2"/>
              <a:buChar char="Ø"/>
            </a:pPr>
            <a:r>
              <a:rPr lang="en-US" altLang="zh-CN" sz="1800" b="1" i="0" u="none" strike="noStrike" baseline="0" dirty="0">
                <a:solidFill>
                  <a:schemeClr val="tx1"/>
                </a:solidFill>
                <a:latin typeface="Times New Roman" panose="02020603050405020304" pitchFamily="18" charset="0"/>
                <a:cs typeface="Times New Roman" panose="02020603050405020304" pitchFamily="18" charset="0"/>
              </a:rPr>
              <a:t>If you are writing a journal paper, </a:t>
            </a:r>
            <a:r>
              <a:rPr lang="en-US" altLang="zh-CN" b="1" kern="100" dirty="0">
                <a:solidFill>
                  <a:srgbClr val="1C49C6"/>
                </a:solidFill>
                <a:latin typeface="Times New Roman" panose="02020603050405020304" pitchFamily="18" charset="0"/>
                <a:ea typeface="等线" panose="02010600030101010101" pitchFamily="2" charset="-122"/>
                <a:cs typeface="Times New Roman" panose="02020603050405020304" pitchFamily="18" charset="0"/>
              </a:rPr>
              <a:t>display a mockup of how its title will appear on the cover.</a:t>
            </a:r>
            <a:endParaRPr lang="zh-CN" altLang="en-US" b="1" kern="100" dirty="0">
              <a:solidFill>
                <a:srgbClr val="1C49C6"/>
              </a:solidFill>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98895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3B05B-EABA-7E6B-2670-4301254C416A}"/>
            </a:ext>
          </a:extLst>
        </p:cNvPr>
        <p:cNvGrpSpPr/>
        <p:nvPr/>
      </p:nvGrpSpPr>
      <p:grpSpPr>
        <a:xfrm>
          <a:off x="0" y="0"/>
          <a:ext cx="0" cy="0"/>
          <a:chOff x="0" y="0"/>
          <a:chExt cx="0" cy="0"/>
        </a:xfrm>
      </p:grpSpPr>
      <p:sp>
        <p:nvSpPr>
          <p:cNvPr id="19" name="文本框 18">
            <a:extLst>
              <a:ext uri="{FF2B5EF4-FFF2-40B4-BE49-F238E27FC236}">
                <a16:creationId xmlns:a16="http://schemas.microsoft.com/office/drawing/2014/main" id="{6DE76B91-6CB6-240F-D22A-C1DC81482196}"/>
              </a:ext>
            </a:extLst>
          </p:cNvPr>
          <p:cNvSpPr txBox="1"/>
          <p:nvPr/>
        </p:nvSpPr>
        <p:spPr>
          <a:xfrm>
            <a:off x="4167542" y="2348880"/>
            <a:ext cx="4673013" cy="2777940"/>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en-US" altLang="zh-CN" sz="18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Offering </a:t>
            </a:r>
            <a:r>
              <a:rPr lang="en-US" altLang="zh-CN" sz="1800" b="1" kern="100" dirty="0">
                <a:solidFill>
                  <a:srgbClr val="1C49C6"/>
                </a:solidFill>
                <a:effectLst/>
                <a:latin typeface="Times New Roman" panose="02020603050405020304" pitchFamily="18" charset="0"/>
                <a:ea typeface="等线" panose="02010600030101010101" pitchFamily="2" charset="-122"/>
                <a:cs typeface="Times New Roman" panose="02020603050405020304" pitchFamily="18" charset="0"/>
              </a:rPr>
              <a:t>small rewards</a:t>
            </a:r>
            <a:r>
              <a:rPr lang="en-US" altLang="zh-CN" sz="18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 for incremental progress—</a:t>
            </a:r>
            <a:r>
              <a:rPr lang="en-US" altLang="zh-CN" sz="1800" b="1" kern="100" dirty="0">
                <a:solidFill>
                  <a:srgbClr val="1C49C6"/>
                </a:solidFill>
                <a:effectLst/>
                <a:latin typeface="Times New Roman" panose="02020603050405020304" pitchFamily="18" charset="0"/>
                <a:ea typeface="等线" panose="02010600030101010101" pitchFamily="2" charset="-122"/>
                <a:cs typeface="Times New Roman" panose="02020603050405020304" pitchFamily="18" charset="0"/>
              </a:rPr>
              <a:t>rather than a big reward </a:t>
            </a:r>
            <a:r>
              <a:rPr lang="en-US" altLang="zh-CN" sz="1800" b="1"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for completing the entire task—can significantly motivate you to start writing and reduce procrastination.</a:t>
            </a:r>
            <a:endParaRPr lang="zh-CN" altLang="en-US" b="1" dirty="0">
              <a:solidFill>
                <a:schemeClr val="tx1"/>
              </a:solidFill>
              <a:latin typeface="Times New Roman" panose="02020603050405020304" pitchFamily="18" charset="0"/>
              <a:cs typeface="Times New Roman" panose="02020603050405020304" pitchFamily="18" charset="0"/>
            </a:endParaRPr>
          </a:p>
        </p:txBody>
      </p:sp>
      <p:sp>
        <p:nvSpPr>
          <p:cNvPr id="2" name="矩形 7">
            <a:extLst>
              <a:ext uri="{FF2B5EF4-FFF2-40B4-BE49-F238E27FC236}">
                <a16:creationId xmlns:a16="http://schemas.microsoft.com/office/drawing/2014/main" id="{1A71039A-83FA-34E3-B51B-2232234F2FC7}"/>
              </a:ext>
            </a:extLst>
          </p:cNvPr>
          <p:cNvSpPr>
            <a:spLocks noChangeArrowheads="1"/>
          </p:cNvSpPr>
          <p:nvPr/>
        </p:nvSpPr>
        <p:spPr bwMode="auto">
          <a:xfrm>
            <a:off x="2839589" y="119992"/>
            <a:ext cx="27815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defTabSz="457200">
              <a:buClrTx/>
              <a:buSzTx/>
            </a:pPr>
            <a:r>
              <a:rPr lang="en-US" altLang="zh-CN" sz="2800" b="1" dirty="0">
                <a:solidFill>
                  <a:srgbClr val="C00000"/>
                </a:solidFill>
                <a:latin typeface="Arial" panose="020B0604020202020204" pitchFamily="34" charset="0"/>
                <a:ea typeface="微软雅黑" panose="020B0503020204020204" pitchFamily="34" charset="-122"/>
              </a:rPr>
              <a:t>Getting Started</a:t>
            </a:r>
            <a:endParaRPr lang="zh-CN" altLang="en-US" sz="2800" b="1" dirty="0">
              <a:solidFill>
                <a:srgbClr val="C00000"/>
              </a:solidFill>
              <a:latin typeface="Arial" panose="020B0604020202020204" pitchFamily="34" charset="0"/>
              <a:ea typeface="微软雅黑" panose="020B0503020204020204" pitchFamily="34" charset="-122"/>
            </a:endParaRPr>
          </a:p>
        </p:txBody>
      </p:sp>
      <p:sp>
        <p:nvSpPr>
          <p:cNvPr id="69" name="矩形 68">
            <a:extLst>
              <a:ext uri="{FF2B5EF4-FFF2-40B4-BE49-F238E27FC236}">
                <a16:creationId xmlns:a16="http://schemas.microsoft.com/office/drawing/2014/main" id="{12F6FF73-9358-E1D2-A86C-8D8DBB673826}"/>
              </a:ext>
            </a:extLst>
          </p:cNvPr>
          <p:cNvSpPr/>
          <p:nvPr/>
        </p:nvSpPr>
        <p:spPr>
          <a:xfrm>
            <a:off x="333250" y="1019325"/>
            <a:ext cx="5462886" cy="461665"/>
          </a:xfrm>
          <a:prstGeom prst="rect">
            <a:avLst/>
          </a:prstGeom>
        </p:spPr>
        <p:txBody>
          <a:bodyPr wrap="square">
            <a:spAutoFit/>
          </a:bodyPr>
          <a:lstStyle/>
          <a:p>
            <a:pPr marL="342900" indent="-342900">
              <a:buFont typeface="Wingdings" panose="05000000000000000000" pitchFamily="2" charset="2"/>
              <a:buChar char="Ø"/>
            </a:pPr>
            <a:r>
              <a:rPr lang="en-US" altLang="zh-CN" sz="2400" b="1" dirty="0">
                <a:solidFill>
                  <a:srgbClr val="1C49C6"/>
                </a:solidFill>
                <a:latin typeface="Times New Roman" panose="02020603050405020304" pitchFamily="18" charset="0"/>
                <a:ea typeface="等线" panose="02010600030101010101" charset="-122"/>
                <a:cs typeface="Times New Roman" panose="02020603050405020304" pitchFamily="18" charset="0"/>
              </a:rPr>
              <a:t>Unintentional Non-starting</a:t>
            </a:r>
            <a:endParaRPr lang="zh-CN" altLang="en-US" sz="2400" b="1" dirty="0">
              <a:solidFill>
                <a:srgbClr val="1C49C6"/>
              </a:solidFill>
              <a:latin typeface="Times New Roman" panose="02020603050405020304" pitchFamily="18" charset="0"/>
              <a:ea typeface="等线" panose="02010600030101010101" charset="-122"/>
              <a:cs typeface="Times New Roman" panose="02020603050405020304" pitchFamily="18" charset="0"/>
            </a:endParaRPr>
          </a:p>
        </p:txBody>
      </p:sp>
      <p:grpSp>
        <p:nvGrpSpPr>
          <p:cNvPr id="3" name="组合 2">
            <a:extLst>
              <a:ext uri="{FF2B5EF4-FFF2-40B4-BE49-F238E27FC236}">
                <a16:creationId xmlns:a16="http://schemas.microsoft.com/office/drawing/2014/main" id="{7351B3C3-5930-4676-6967-AA68FA2AA5D8}"/>
              </a:ext>
            </a:extLst>
          </p:cNvPr>
          <p:cNvGrpSpPr/>
          <p:nvPr/>
        </p:nvGrpSpPr>
        <p:grpSpPr>
          <a:xfrm>
            <a:off x="683568" y="2060848"/>
            <a:ext cx="6696743" cy="2899152"/>
            <a:chOff x="1030348" y="1195362"/>
            <a:chExt cx="6698975" cy="2899152"/>
          </a:xfrm>
        </p:grpSpPr>
        <p:sp>
          <p:nvSpPr>
            <p:cNvPr id="70" name="TextBox 7">
              <a:extLst>
                <a:ext uri="{FF2B5EF4-FFF2-40B4-BE49-F238E27FC236}">
                  <a16:creationId xmlns:a16="http://schemas.microsoft.com/office/drawing/2014/main" id="{DC8E472D-188F-BC14-8B74-9A990E2A676D}"/>
                </a:ext>
              </a:extLst>
            </p:cNvPr>
            <p:cNvSpPr txBox="1">
              <a:spLocks noChangeArrowheads="1"/>
            </p:cNvSpPr>
            <p:nvPr/>
          </p:nvSpPr>
          <p:spPr bwMode="auto">
            <a:xfrm>
              <a:off x="1102379" y="1195362"/>
              <a:ext cx="6626944" cy="281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2857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45000"/>
                </a:lnSpc>
                <a:spcBef>
                  <a:spcPts val="500"/>
                </a:spcBef>
                <a:buFont typeface="Wingdings" panose="05000000000000000000" pitchFamily="2" charset="2"/>
                <a:buChar char="Ø"/>
                <a:defRPr/>
              </a:pPr>
              <a:r>
                <a:rPr lang="en-US" altLang="zh-CN" sz="1800" b="1" i="1" u="none" strike="noStrike" baseline="0" dirty="0">
                  <a:solidFill>
                    <a:schemeClr val="tx1"/>
                  </a:solidFill>
                  <a:latin typeface="Times New Roman" panose="02020603050405020304" pitchFamily="18" charset="0"/>
                  <a:cs typeface="Times New Roman" panose="02020603050405020304" pitchFamily="18" charset="0"/>
                </a:rPr>
                <a:t>A </a:t>
              </a:r>
              <a:r>
                <a:rPr lang="zh-CN" altLang="en-US" sz="1800" b="1" i="1" u="none" strike="noStrike" baseline="0" dirty="0">
                  <a:solidFill>
                    <a:schemeClr val="tx1"/>
                  </a:solidFill>
                  <a:latin typeface="Times New Roman" panose="02020603050405020304" pitchFamily="18" charset="0"/>
                  <a:cs typeface="Times New Roman" panose="02020603050405020304" pitchFamily="18" charset="0"/>
                </a:rPr>
                <a:t>∝ </a:t>
              </a:r>
              <a:r>
                <a:rPr lang="en-US" altLang="zh-CN" sz="1800" b="1" i="1" u="none" strike="noStrike" baseline="0" dirty="0">
                  <a:solidFill>
                    <a:schemeClr val="tx1"/>
                  </a:solidFill>
                  <a:latin typeface="Times New Roman" panose="02020603050405020304" pitchFamily="18" charset="0"/>
                  <a:cs typeface="Times New Roman" panose="02020603050405020304" pitchFamily="18" charset="0"/>
                </a:rPr>
                <a:t>( E * V </a:t>
              </a:r>
              <a:r>
                <a:rPr lang="en-US" altLang="zh-CN" sz="1800" b="1" i="1" dirty="0">
                  <a:latin typeface="Times New Roman" panose="02020603050405020304" pitchFamily="18" charset="0"/>
                  <a:cs typeface="Times New Roman" panose="02020603050405020304" pitchFamily="18" charset="0"/>
                </a:rPr>
                <a:t>) / (</a:t>
              </a:r>
              <a:r>
                <a:rPr lang="el-GR" altLang="zh-CN" sz="1800" b="1" i="1" dirty="0">
                  <a:latin typeface="Times New Roman" panose="02020603050405020304" pitchFamily="18" charset="0"/>
                  <a:cs typeface="Times New Roman" panose="02020603050405020304" pitchFamily="18" charset="0"/>
                </a:rPr>
                <a:t> Γ</a:t>
              </a:r>
              <a:r>
                <a:rPr lang="en-US" altLang="zh-CN" sz="1800" b="1" i="1" dirty="0">
                  <a:latin typeface="Times New Roman" panose="02020603050405020304" pitchFamily="18" charset="0"/>
                  <a:cs typeface="Times New Roman" panose="02020603050405020304" pitchFamily="18" charset="0"/>
                </a:rPr>
                <a:t> * D )</a:t>
              </a:r>
            </a:p>
            <a:p>
              <a:pPr eaLnBrk="1" hangingPunct="1">
                <a:lnSpc>
                  <a:spcPct val="145000"/>
                </a:lnSpc>
                <a:spcBef>
                  <a:spcPts val="500"/>
                </a:spcBef>
                <a:buFont typeface="Wingdings" panose="05000000000000000000" pitchFamily="2" charset="2"/>
                <a:buChar char="Ø"/>
                <a:defRPr/>
              </a:pPr>
              <a:endParaRPr lang="en-US" altLang="zh-CN" sz="1800" b="1" i="1" dirty="0">
                <a:latin typeface="Times New Roman" panose="02020603050405020304" pitchFamily="18" charset="0"/>
                <a:cs typeface="Times New Roman" panose="02020603050405020304" pitchFamily="18" charset="0"/>
              </a:endParaRPr>
            </a:p>
            <a:p>
              <a:pPr eaLnBrk="1" hangingPunct="1">
                <a:lnSpc>
                  <a:spcPct val="145000"/>
                </a:lnSpc>
                <a:spcBef>
                  <a:spcPts val="500"/>
                </a:spcBef>
                <a:buFont typeface="Wingdings" panose="05000000000000000000" pitchFamily="2" charset="2"/>
                <a:buChar char="Ø"/>
                <a:defRPr/>
              </a:pPr>
              <a:r>
                <a:rPr lang="en-US" altLang="zh-CN" sz="1400" b="1" i="1" kern="100" dirty="0">
                  <a:solidFill>
                    <a:schemeClr val="bg1">
                      <a:lumMod val="65000"/>
                    </a:schemeClr>
                  </a:solidFill>
                  <a:latin typeface="Times New Roman" panose="02020603050405020304" pitchFamily="18" charset="0"/>
                  <a:ea typeface="等线" panose="02010600030101010101" pitchFamily="2" charset="-122"/>
                  <a:cs typeface="Times New Roman" panose="02020603050405020304" pitchFamily="18" charset="0"/>
                </a:rPr>
                <a:t>A </a:t>
              </a:r>
              <a:r>
                <a:rPr lang="en-US" altLang="zh-CN" sz="1400" b="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(Attractiveness)</a:t>
              </a:r>
              <a:endParaRPr lang="en-US" altLang="zh-CN" sz="1400" b="1" i="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endParaRPr>
            </a:p>
            <a:p>
              <a:pPr eaLnBrk="1" hangingPunct="1">
                <a:lnSpc>
                  <a:spcPct val="145000"/>
                </a:lnSpc>
                <a:spcBef>
                  <a:spcPts val="500"/>
                </a:spcBef>
                <a:buFont typeface="Wingdings" panose="05000000000000000000" pitchFamily="2" charset="2"/>
                <a:buChar char="Ø"/>
                <a:defRPr/>
              </a:pPr>
              <a:r>
                <a:rPr lang="en-US" altLang="zh-CN" sz="1400" b="1" i="1" kern="100" dirty="0">
                  <a:solidFill>
                    <a:schemeClr val="bg1">
                      <a:lumMod val="65000"/>
                    </a:schemeClr>
                  </a:solidFill>
                  <a:latin typeface="Times New Roman" panose="02020603050405020304" pitchFamily="18" charset="0"/>
                  <a:ea typeface="等线" panose="02010600030101010101" pitchFamily="2" charset="-122"/>
                  <a:cs typeface="Times New Roman" panose="02020603050405020304" pitchFamily="18" charset="0"/>
                </a:rPr>
                <a:t>E </a:t>
              </a:r>
              <a:r>
                <a:rPr lang="en-US" altLang="zh-CN" sz="1400" b="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(Expectancy)</a:t>
              </a:r>
            </a:p>
            <a:p>
              <a:pPr eaLnBrk="1" hangingPunct="1">
                <a:lnSpc>
                  <a:spcPct val="145000"/>
                </a:lnSpc>
                <a:spcBef>
                  <a:spcPts val="500"/>
                </a:spcBef>
                <a:buFont typeface="Wingdings" panose="05000000000000000000" pitchFamily="2" charset="2"/>
                <a:buChar char="Ø"/>
                <a:defRPr/>
              </a:pPr>
              <a:r>
                <a:rPr lang="en-US" altLang="zh-CN" sz="1400" b="1" i="1" kern="100" dirty="0">
                  <a:solidFill>
                    <a:schemeClr val="bg1">
                      <a:lumMod val="65000"/>
                    </a:schemeClr>
                  </a:solidFill>
                  <a:latin typeface="Times New Roman" panose="02020603050405020304" pitchFamily="18" charset="0"/>
                  <a:ea typeface="等线" panose="02010600030101010101" pitchFamily="2" charset="-122"/>
                  <a:cs typeface="Times New Roman" panose="02020603050405020304" pitchFamily="18" charset="0"/>
                </a:rPr>
                <a:t>V</a:t>
              </a:r>
              <a:r>
                <a:rPr lang="en-US" altLang="zh-CN" sz="1400" b="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 (Value)</a:t>
              </a:r>
            </a:p>
            <a:p>
              <a:pPr eaLnBrk="1" hangingPunct="1">
                <a:lnSpc>
                  <a:spcPct val="145000"/>
                </a:lnSpc>
                <a:spcBef>
                  <a:spcPts val="500"/>
                </a:spcBef>
                <a:buFont typeface="Wingdings" panose="05000000000000000000" pitchFamily="2" charset="2"/>
                <a:buChar char="Ø"/>
                <a:defRPr/>
              </a:pPr>
              <a:r>
                <a:rPr lang="en-US" altLang="zh-CN" sz="1400" b="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400" b="1" i="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Γ </a:t>
              </a:r>
              <a:r>
                <a:rPr lang="en-US" altLang="zh-CN" sz="1400" b="1" kern="100" dirty="0">
                  <a:solidFill>
                    <a:schemeClr val="bg1">
                      <a:lumMod val="65000"/>
                    </a:schemeClr>
                  </a:solidFill>
                  <a:effectLst/>
                  <a:latin typeface="Times New Roman" panose="02020603050405020304" pitchFamily="18" charset="0"/>
                  <a:ea typeface="等线" panose="02010600030101010101" pitchFamily="2" charset="-122"/>
                  <a:cs typeface="Times New Roman" panose="02020603050405020304" pitchFamily="18" charset="0"/>
                </a:rPr>
                <a:t>(Discounting)</a:t>
              </a:r>
            </a:p>
            <a:p>
              <a:pPr eaLnBrk="1" hangingPunct="1">
                <a:lnSpc>
                  <a:spcPct val="145000"/>
                </a:lnSpc>
                <a:spcBef>
                  <a:spcPts val="500"/>
                </a:spcBef>
                <a:buFont typeface="Wingdings" panose="05000000000000000000" pitchFamily="2" charset="2"/>
                <a:buChar char="Ø"/>
                <a:defRPr/>
              </a:pPr>
              <a:r>
                <a:rPr lang="en-US" alt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400" b="1" i="1" kern="100" dirty="0">
                  <a:latin typeface="Times New Roman" panose="02020603050405020304" pitchFamily="18" charset="0"/>
                  <a:ea typeface="等线" panose="02010600030101010101" pitchFamily="2" charset="-122"/>
                  <a:cs typeface="Times New Roman" panose="02020603050405020304" pitchFamily="18" charset="0"/>
                </a:rPr>
                <a:t>D</a:t>
              </a:r>
              <a:r>
                <a:rPr lang="en-US" altLang="zh-CN" sz="1400" b="1" kern="100" dirty="0">
                  <a:effectLst/>
                  <a:latin typeface="Times New Roman" panose="02020603050405020304" pitchFamily="18" charset="0"/>
                  <a:ea typeface="等线" panose="02010600030101010101" pitchFamily="2" charset="-122"/>
                  <a:cs typeface="Times New Roman" panose="02020603050405020304" pitchFamily="18" charset="0"/>
                </a:rPr>
                <a:t> (Delay)</a:t>
              </a:r>
              <a:endParaRPr lang="zh-CN" alt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8" name="圆角矩形 25">
              <a:extLst>
                <a:ext uri="{FF2B5EF4-FFF2-40B4-BE49-F238E27FC236}">
                  <a16:creationId xmlns:a16="http://schemas.microsoft.com/office/drawing/2014/main" id="{E53BEAF5-B14A-1A17-2CCF-967F3EB1C109}"/>
                </a:ext>
              </a:extLst>
            </p:cNvPr>
            <p:cNvSpPr/>
            <p:nvPr/>
          </p:nvSpPr>
          <p:spPr>
            <a:xfrm>
              <a:off x="1030348" y="2042439"/>
              <a:ext cx="1959480" cy="2052075"/>
            </a:xfrm>
            <a:prstGeom prst="round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圆角矩形 25">
            <a:extLst>
              <a:ext uri="{FF2B5EF4-FFF2-40B4-BE49-F238E27FC236}">
                <a16:creationId xmlns:a16="http://schemas.microsoft.com/office/drawing/2014/main" id="{DE446FBC-30CF-9F32-6523-62D9CA951971}"/>
              </a:ext>
            </a:extLst>
          </p:cNvPr>
          <p:cNvSpPr/>
          <p:nvPr/>
        </p:nvSpPr>
        <p:spPr>
          <a:xfrm>
            <a:off x="4062275" y="2348880"/>
            <a:ext cx="4752528" cy="2952328"/>
          </a:xfrm>
          <a:prstGeom prst="round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D8487F5D-0BEB-9794-BE07-B7B4F8DEEEBB}"/>
              </a:ext>
            </a:extLst>
          </p:cNvPr>
          <p:cNvCxnSpPr>
            <a:cxnSpLocks/>
          </p:cNvCxnSpPr>
          <p:nvPr/>
        </p:nvCxnSpPr>
        <p:spPr bwMode="auto">
          <a:xfrm>
            <a:off x="2771800" y="4725144"/>
            <a:ext cx="1080120" cy="0"/>
          </a:xfrm>
          <a:prstGeom prst="straightConnector1">
            <a:avLst/>
          </a:prstGeom>
          <a:ln>
            <a:solidFill>
              <a:srgbClr val="00956F"/>
            </a:solidFill>
            <a:headEnd type="none" w="med" len="med"/>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303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B5EB7-055E-68A0-E659-42BEAC01C5FC}"/>
            </a:ext>
          </a:extLst>
        </p:cNvPr>
        <p:cNvGrpSpPr/>
        <p:nvPr/>
      </p:nvGrpSpPr>
      <p:grpSpPr>
        <a:xfrm>
          <a:off x="0" y="0"/>
          <a:ext cx="0" cy="0"/>
          <a:chOff x="0" y="0"/>
          <a:chExt cx="0" cy="0"/>
        </a:xfrm>
      </p:grpSpPr>
      <p:sp>
        <p:nvSpPr>
          <p:cNvPr id="2" name="矩形 7">
            <a:extLst>
              <a:ext uri="{FF2B5EF4-FFF2-40B4-BE49-F238E27FC236}">
                <a16:creationId xmlns:a16="http://schemas.microsoft.com/office/drawing/2014/main" id="{032D1EB6-087D-C6BF-3B94-B96C30F74A66}"/>
              </a:ext>
            </a:extLst>
          </p:cNvPr>
          <p:cNvSpPr>
            <a:spLocks noChangeArrowheads="1"/>
          </p:cNvSpPr>
          <p:nvPr/>
        </p:nvSpPr>
        <p:spPr bwMode="auto">
          <a:xfrm>
            <a:off x="2839589" y="119992"/>
            <a:ext cx="27815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defTabSz="457200">
              <a:buClrTx/>
              <a:buSzTx/>
            </a:pPr>
            <a:r>
              <a:rPr lang="en-US" altLang="zh-CN" sz="2800" b="1" dirty="0">
                <a:solidFill>
                  <a:srgbClr val="C00000"/>
                </a:solidFill>
                <a:latin typeface="Arial" panose="020B0604020202020204" pitchFamily="34" charset="0"/>
                <a:ea typeface="微软雅黑" panose="020B0503020204020204" pitchFamily="34" charset="-122"/>
              </a:rPr>
              <a:t>Getting Started</a:t>
            </a:r>
            <a:endParaRPr lang="zh-CN" altLang="en-US" sz="2800" b="1" dirty="0">
              <a:solidFill>
                <a:srgbClr val="C00000"/>
              </a:solidFill>
              <a:latin typeface="Arial" panose="020B0604020202020204" pitchFamily="34" charset="0"/>
              <a:ea typeface="微软雅黑" panose="020B0503020204020204" pitchFamily="34" charset="-122"/>
            </a:endParaRPr>
          </a:p>
        </p:txBody>
      </p:sp>
      <p:sp>
        <p:nvSpPr>
          <p:cNvPr id="69" name="矩形 68">
            <a:extLst>
              <a:ext uri="{FF2B5EF4-FFF2-40B4-BE49-F238E27FC236}">
                <a16:creationId xmlns:a16="http://schemas.microsoft.com/office/drawing/2014/main" id="{6F85DF11-FACA-E159-4266-4DE8CD1B4E19}"/>
              </a:ext>
            </a:extLst>
          </p:cNvPr>
          <p:cNvSpPr/>
          <p:nvPr/>
        </p:nvSpPr>
        <p:spPr>
          <a:xfrm>
            <a:off x="333250" y="1019325"/>
            <a:ext cx="5462886" cy="461665"/>
          </a:xfrm>
          <a:prstGeom prst="rect">
            <a:avLst/>
          </a:prstGeom>
        </p:spPr>
        <p:txBody>
          <a:bodyPr wrap="square">
            <a:spAutoFit/>
          </a:bodyPr>
          <a:lstStyle/>
          <a:p>
            <a:pPr marL="342900" indent="-342900">
              <a:buFont typeface="Wingdings" panose="05000000000000000000" pitchFamily="2" charset="2"/>
              <a:buChar char="Ø"/>
            </a:pPr>
            <a:r>
              <a:rPr lang="en-US" altLang="zh-CN" sz="2400" b="1" dirty="0">
                <a:solidFill>
                  <a:srgbClr val="1C49C6"/>
                </a:solidFill>
                <a:latin typeface="Times New Roman" panose="02020603050405020304" pitchFamily="18" charset="0"/>
                <a:ea typeface="等线" panose="02010600030101010101" charset="-122"/>
                <a:cs typeface="Times New Roman" panose="02020603050405020304" pitchFamily="18" charset="0"/>
              </a:rPr>
              <a:t>Intentional Non-starting</a:t>
            </a:r>
            <a:endParaRPr lang="zh-CN" altLang="en-US" sz="2400" b="1" dirty="0">
              <a:solidFill>
                <a:srgbClr val="1C49C6"/>
              </a:solidFill>
              <a:latin typeface="Times New Roman" panose="02020603050405020304" pitchFamily="18" charset="0"/>
              <a:ea typeface="等线" panose="02010600030101010101" charset="-122"/>
              <a:cs typeface="Times New Roman" panose="02020603050405020304" pitchFamily="18" charset="0"/>
            </a:endParaRPr>
          </a:p>
        </p:txBody>
      </p:sp>
      <p:pic>
        <p:nvPicPr>
          <p:cNvPr id="7" name="图片 6">
            <a:extLst>
              <a:ext uri="{FF2B5EF4-FFF2-40B4-BE49-F238E27FC236}">
                <a16:creationId xmlns:a16="http://schemas.microsoft.com/office/drawing/2014/main" id="{72AF9EB3-D4A2-1D4E-0CE0-F1C885782DF5}"/>
              </a:ext>
            </a:extLst>
          </p:cNvPr>
          <p:cNvPicPr>
            <a:picLocks noChangeAspect="1"/>
          </p:cNvPicPr>
          <p:nvPr/>
        </p:nvPicPr>
        <p:blipFill>
          <a:blip r:embed="rId3" cstate="print">
            <a:extLst>
              <a:ext uri="{28A0092B-C50C-407E-A947-70E740481C1C}">
                <a14:useLocalDpi xmlns:a14="http://schemas.microsoft.com/office/drawing/2010/main" val="0"/>
              </a:ext>
            </a:extLst>
          </a:blip>
          <a:srcRect t="22700" b="16401"/>
          <a:stretch/>
        </p:blipFill>
        <p:spPr>
          <a:xfrm>
            <a:off x="269076" y="4749929"/>
            <a:ext cx="1296144" cy="1709763"/>
          </a:xfrm>
          <a:prstGeom prst="rect">
            <a:avLst/>
          </a:prstGeom>
        </p:spPr>
      </p:pic>
      <p:sp>
        <p:nvSpPr>
          <p:cNvPr id="13" name="箭头: 右 12">
            <a:extLst>
              <a:ext uri="{FF2B5EF4-FFF2-40B4-BE49-F238E27FC236}">
                <a16:creationId xmlns:a16="http://schemas.microsoft.com/office/drawing/2014/main" id="{4CF3759C-A19E-DE00-FC9F-8BD439AD05FA}"/>
              </a:ext>
            </a:extLst>
          </p:cNvPr>
          <p:cNvSpPr/>
          <p:nvPr/>
        </p:nvSpPr>
        <p:spPr bwMode="auto">
          <a:xfrm rot="6983964">
            <a:off x="1289317" y="4542302"/>
            <a:ext cx="746996" cy="568287"/>
          </a:xfrm>
          <a:prstGeom prst="rightArrow">
            <a:avLst/>
          </a:prstGeom>
          <a:solidFill>
            <a:schemeClr val="accent5">
              <a:lumMod val="60000"/>
              <a:lumOff val="40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1" name="椭圆 10">
            <a:extLst>
              <a:ext uri="{FF2B5EF4-FFF2-40B4-BE49-F238E27FC236}">
                <a16:creationId xmlns:a16="http://schemas.microsoft.com/office/drawing/2014/main" id="{FD7BB5C3-C7DC-CB2C-651F-BA6ACCAE20AB}"/>
              </a:ext>
            </a:extLst>
          </p:cNvPr>
          <p:cNvSpPr/>
          <p:nvPr/>
        </p:nvSpPr>
        <p:spPr bwMode="auto">
          <a:xfrm>
            <a:off x="1098219" y="4221088"/>
            <a:ext cx="4673013" cy="921772"/>
          </a:xfrm>
          <a:prstGeom prst="ellipse">
            <a:avLst/>
          </a:prstGeom>
          <a:solidFill>
            <a:schemeClr val="accent5">
              <a:lumMod val="60000"/>
              <a:lumOff val="40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0" name="文本框 9">
            <a:extLst>
              <a:ext uri="{FF2B5EF4-FFF2-40B4-BE49-F238E27FC236}">
                <a16:creationId xmlns:a16="http://schemas.microsoft.com/office/drawing/2014/main" id="{21B631CF-BB41-B48A-B5C1-B234ECA524EA}"/>
              </a:ext>
            </a:extLst>
          </p:cNvPr>
          <p:cNvSpPr txBox="1"/>
          <p:nvPr/>
        </p:nvSpPr>
        <p:spPr>
          <a:xfrm>
            <a:off x="1441074" y="4457113"/>
            <a:ext cx="4050787" cy="369332"/>
          </a:xfrm>
          <a:prstGeom prst="rect">
            <a:avLst/>
          </a:prstGeom>
          <a:noFill/>
        </p:spPr>
        <p:txBody>
          <a:bodyPr wrap="square">
            <a:spAutoFit/>
          </a:bodyPr>
          <a:lstStyle/>
          <a:p>
            <a:r>
              <a:rPr lang="en-US" altLang="zh-CN" sz="1800" b="1" dirty="0">
                <a:solidFill>
                  <a:schemeClr val="tx1"/>
                </a:solidFill>
                <a:effectLst/>
                <a:latin typeface="Times New Roman" panose="02020603050405020304" pitchFamily="18" charset="0"/>
                <a:ea typeface="等线" panose="02010600030101010101" pitchFamily="2" charset="-122"/>
              </a:rPr>
              <a:t>I don’t know what I’m going to say yet.</a:t>
            </a:r>
            <a:endParaRPr lang="zh-CN" altLang="en-US" b="1" dirty="0"/>
          </a:p>
        </p:txBody>
      </p:sp>
      <p:pic>
        <p:nvPicPr>
          <p:cNvPr id="21" name="图片 20">
            <a:extLst>
              <a:ext uri="{FF2B5EF4-FFF2-40B4-BE49-F238E27FC236}">
                <a16:creationId xmlns:a16="http://schemas.microsoft.com/office/drawing/2014/main" id="{901D3DAB-21F5-E521-CA11-C7C383CAAE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9110" y="1907946"/>
            <a:ext cx="1344087" cy="1669191"/>
          </a:xfrm>
          <a:prstGeom prst="rect">
            <a:avLst/>
          </a:prstGeom>
        </p:spPr>
      </p:pic>
      <p:sp>
        <p:nvSpPr>
          <p:cNvPr id="22" name="椭圆 21">
            <a:extLst>
              <a:ext uri="{FF2B5EF4-FFF2-40B4-BE49-F238E27FC236}">
                <a16:creationId xmlns:a16="http://schemas.microsoft.com/office/drawing/2014/main" id="{6CECBD5E-2C50-2CAF-C588-EC0C2C552C61}"/>
              </a:ext>
            </a:extLst>
          </p:cNvPr>
          <p:cNvSpPr/>
          <p:nvPr/>
        </p:nvSpPr>
        <p:spPr bwMode="auto">
          <a:xfrm>
            <a:off x="3284614" y="1507356"/>
            <a:ext cx="4673013" cy="921772"/>
          </a:xfrm>
          <a:prstGeom prst="ellipse">
            <a:avLst/>
          </a:prstGeom>
          <a:solidFill>
            <a:schemeClr val="accent5">
              <a:lumMod val="60000"/>
              <a:lumOff val="40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23" name="箭头: 右 22">
            <a:extLst>
              <a:ext uri="{FF2B5EF4-FFF2-40B4-BE49-F238E27FC236}">
                <a16:creationId xmlns:a16="http://schemas.microsoft.com/office/drawing/2014/main" id="{4261E2A6-F430-D748-15E8-97DE7844E3EC}"/>
              </a:ext>
            </a:extLst>
          </p:cNvPr>
          <p:cNvSpPr/>
          <p:nvPr/>
        </p:nvSpPr>
        <p:spPr bwMode="auto">
          <a:xfrm rot="3012896">
            <a:off x="7232717" y="1785161"/>
            <a:ext cx="628616" cy="568287"/>
          </a:xfrm>
          <a:prstGeom prst="rightArrow">
            <a:avLst/>
          </a:prstGeom>
          <a:solidFill>
            <a:schemeClr val="accent5">
              <a:lumMod val="60000"/>
              <a:lumOff val="40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9" name="文本框 18">
            <a:extLst>
              <a:ext uri="{FF2B5EF4-FFF2-40B4-BE49-F238E27FC236}">
                <a16:creationId xmlns:a16="http://schemas.microsoft.com/office/drawing/2014/main" id="{263CB384-07F0-A1D4-B881-CB24CA5D21F0}"/>
              </a:ext>
            </a:extLst>
          </p:cNvPr>
          <p:cNvSpPr txBox="1"/>
          <p:nvPr/>
        </p:nvSpPr>
        <p:spPr>
          <a:xfrm>
            <a:off x="3644654" y="1532012"/>
            <a:ext cx="4673013" cy="561949"/>
          </a:xfrm>
          <a:prstGeom prst="rect">
            <a:avLst/>
          </a:prstGeom>
          <a:noFill/>
        </p:spPr>
        <p:txBody>
          <a:bodyPr wrap="square">
            <a:spAutoFit/>
          </a:bodyPr>
          <a:lstStyle/>
          <a:p>
            <a:pPr>
              <a:lnSpc>
                <a:spcPct val="200000"/>
              </a:lnSpc>
            </a:pPr>
            <a:r>
              <a:rPr lang="en-US" altLang="zh-CN" sz="1800" b="1" dirty="0">
                <a:solidFill>
                  <a:schemeClr val="tx1"/>
                </a:solidFill>
                <a:effectLst/>
                <a:latin typeface="Times New Roman" panose="02020603050405020304" pitchFamily="18" charset="0"/>
                <a:ea typeface="等线" panose="02010600030101010101" pitchFamily="2" charset="-122"/>
              </a:rPr>
              <a:t>I don’t have all the data or analyses yet.</a:t>
            </a:r>
          </a:p>
        </p:txBody>
      </p:sp>
      <p:sp>
        <p:nvSpPr>
          <p:cNvPr id="3" name="文本框 2">
            <a:extLst>
              <a:ext uri="{FF2B5EF4-FFF2-40B4-BE49-F238E27FC236}">
                <a16:creationId xmlns:a16="http://schemas.microsoft.com/office/drawing/2014/main" id="{9A6EF646-436E-564F-CBAF-368E5498EDE7}"/>
              </a:ext>
            </a:extLst>
          </p:cNvPr>
          <p:cNvSpPr txBox="1"/>
          <p:nvPr/>
        </p:nvSpPr>
        <p:spPr>
          <a:xfrm>
            <a:off x="346337" y="2556568"/>
            <a:ext cx="7105983" cy="96032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sz="2000" b="1" dirty="0">
                <a:solidFill>
                  <a:schemeClr val="tx1"/>
                </a:solidFill>
                <a:latin typeface="Times New Roman" panose="02020603050405020304" pitchFamily="18" charset="0"/>
                <a:ea typeface="等线" panose="02010600030101010101" pitchFamily="2" charset="-122"/>
              </a:rPr>
              <a:t>T</a:t>
            </a:r>
            <a:r>
              <a:rPr lang="en-US" altLang="zh-CN" sz="2000" b="1" dirty="0">
                <a:solidFill>
                  <a:schemeClr val="tx1"/>
                </a:solidFill>
                <a:effectLst/>
                <a:latin typeface="Times New Roman" panose="02020603050405020304" pitchFamily="18" charset="0"/>
                <a:ea typeface="等线" panose="02010600030101010101" pitchFamily="2" charset="-122"/>
              </a:rPr>
              <a:t>hey worry that if they begin writing too soon, the last analysis will change the story, and their effort will be wasted. </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6C340B76-BE38-EF8C-EC2C-2413094BA6E7}"/>
              </a:ext>
            </a:extLst>
          </p:cNvPr>
          <p:cNvSpPr txBox="1"/>
          <p:nvPr/>
        </p:nvSpPr>
        <p:spPr>
          <a:xfrm>
            <a:off x="1532092" y="5333794"/>
            <a:ext cx="7561636" cy="96032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sz="2000" b="1" dirty="0">
                <a:solidFill>
                  <a:schemeClr val="bg1">
                    <a:lumMod val="75000"/>
                  </a:schemeClr>
                </a:solidFill>
                <a:latin typeface="Times New Roman" panose="02020603050405020304" pitchFamily="18" charset="0"/>
                <a:ea typeface="等线" panose="02010600030101010101" pitchFamily="2" charset="-122"/>
              </a:rPr>
              <a:t>They wait to write until their ideas are perfectly clear, believing that starting early would waste effort due to necessary revisions. </a:t>
            </a:r>
            <a:endParaRPr lang="zh-CN" altLang="en-US" sz="2000" b="1" dirty="0">
              <a:solidFill>
                <a:schemeClr val="bg1">
                  <a:lumMod val="75000"/>
                </a:schemeClr>
              </a:solidFill>
              <a:latin typeface="Times New Roman" panose="02020603050405020304" pitchFamily="18" charset="0"/>
              <a:ea typeface="等线" panose="02010600030101010101" pitchFamily="2" charset="-122"/>
            </a:endParaRPr>
          </a:p>
        </p:txBody>
      </p:sp>
      <p:cxnSp>
        <p:nvCxnSpPr>
          <p:cNvPr id="8" name="直接连接符 7">
            <a:extLst>
              <a:ext uri="{FF2B5EF4-FFF2-40B4-BE49-F238E27FC236}">
                <a16:creationId xmlns:a16="http://schemas.microsoft.com/office/drawing/2014/main" id="{D673AE0C-FE8B-DDD6-9D54-85258DF4E56C}"/>
              </a:ext>
            </a:extLst>
          </p:cNvPr>
          <p:cNvCxnSpPr>
            <a:cxnSpLocks/>
          </p:cNvCxnSpPr>
          <p:nvPr/>
        </p:nvCxnSpPr>
        <p:spPr bwMode="auto">
          <a:xfrm flipV="1">
            <a:off x="601475" y="3885921"/>
            <a:ext cx="7704856" cy="54613"/>
          </a:xfrm>
          <a:prstGeom prst="line">
            <a:avLst/>
          </a:prstGeom>
          <a:ln>
            <a:solidFill>
              <a:srgbClr val="1C49C6"/>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69341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6B604-8F11-4DDB-7642-0A89446394C5}"/>
            </a:ext>
          </a:extLst>
        </p:cNvPr>
        <p:cNvGrpSpPr/>
        <p:nvPr/>
      </p:nvGrpSpPr>
      <p:grpSpPr>
        <a:xfrm>
          <a:off x="0" y="0"/>
          <a:ext cx="0" cy="0"/>
          <a:chOff x="0" y="0"/>
          <a:chExt cx="0" cy="0"/>
        </a:xfrm>
      </p:grpSpPr>
      <p:sp>
        <p:nvSpPr>
          <p:cNvPr id="2" name="矩形 7">
            <a:extLst>
              <a:ext uri="{FF2B5EF4-FFF2-40B4-BE49-F238E27FC236}">
                <a16:creationId xmlns:a16="http://schemas.microsoft.com/office/drawing/2014/main" id="{C13544AC-CF27-FDFF-9733-3BBC6BD90755}"/>
              </a:ext>
            </a:extLst>
          </p:cNvPr>
          <p:cNvSpPr>
            <a:spLocks noChangeArrowheads="1"/>
          </p:cNvSpPr>
          <p:nvPr/>
        </p:nvSpPr>
        <p:spPr bwMode="auto">
          <a:xfrm>
            <a:off x="2839589" y="119992"/>
            <a:ext cx="27815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defTabSz="457200">
              <a:buClrTx/>
              <a:buSzTx/>
            </a:pPr>
            <a:r>
              <a:rPr lang="en-US" altLang="zh-CN" sz="2800" b="1" dirty="0">
                <a:solidFill>
                  <a:srgbClr val="C00000"/>
                </a:solidFill>
                <a:latin typeface="Arial" panose="020B0604020202020204" pitchFamily="34" charset="0"/>
                <a:ea typeface="微软雅黑" panose="020B0503020204020204" pitchFamily="34" charset="-122"/>
              </a:rPr>
              <a:t>Getting Started</a:t>
            </a:r>
            <a:endParaRPr lang="zh-CN" altLang="en-US" sz="2800" b="1" dirty="0">
              <a:solidFill>
                <a:srgbClr val="C00000"/>
              </a:solidFill>
              <a:latin typeface="Arial" panose="020B0604020202020204" pitchFamily="34" charset="0"/>
              <a:ea typeface="微软雅黑" panose="020B0503020204020204" pitchFamily="34" charset="-122"/>
            </a:endParaRPr>
          </a:p>
        </p:txBody>
      </p:sp>
      <p:sp>
        <p:nvSpPr>
          <p:cNvPr id="69" name="矩形 68">
            <a:extLst>
              <a:ext uri="{FF2B5EF4-FFF2-40B4-BE49-F238E27FC236}">
                <a16:creationId xmlns:a16="http://schemas.microsoft.com/office/drawing/2014/main" id="{4F344598-473B-DB9C-52EE-5D8C77DFC91D}"/>
              </a:ext>
            </a:extLst>
          </p:cNvPr>
          <p:cNvSpPr/>
          <p:nvPr/>
        </p:nvSpPr>
        <p:spPr>
          <a:xfrm>
            <a:off x="333250" y="1019325"/>
            <a:ext cx="5462886" cy="461665"/>
          </a:xfrm>
          <a:prstGeom prst="rect">
            <a:avLst/>
          </a:prstGeom>
        </p:spPr>
        <p:txBody>
          <a:bodyPr wrap="square">
            <a:spAutoFit/>
          </a:bodyPr>
          <a:lstStyle/>
          <a:p>
            <a:pPr marL="342900" indent="-342900">
              <a:buFont typeface="Wingdings" panose="05000000000000000000" pitchFamily="2" charset="2"/>
              <a:buChar char="Ø"/>
            </a:pPr>
            <a:r>
              <a:rPr lang="en-US" altLang="zh-CN" sz="2400" b="1" dirty="0">
                <a:solidFill>
                  <a:srgbClr val="1C49C6"/>
                </a:solidFill>
                <a:latin typeface="Times New Roman" panose="02020603050405020304" pitchFamily="18" charset="0"/>
                <a:ea typeface="等线" panose="02010600030101010101" charset="-122"/>
                <a:cs typeface="Times New Roman" panose="02020603050405020304" pitchFamily="18" charset="0"/>
              </a:rPr>
              <a:t>Intentional Non-starting</a:t>
            </a:r>
            <a:endParaRPr lang="zh-CN" altLang="en-US" sz="2400" b="1" dirty="0">
              <a:solidFill>
                <a:srgbClr val="1C49C6"/>
              </a:solidFill>
              <a:latin typeface="Times New Roman" panose="02020603050405020304" pitchFamily="18" charset="0"/>
              <a:ea typeface="等线" panose="02010600030101010101" charset="-122"/>
              <a:cs typeface="Times New Roman" panose="02020603050405020304" pitchFamily="18" charset="0"/>
            </a:endParaRPr>
          </a:p>
        </p:txBody>
      </p:sp>
      <p:pic>
        <p:nvPicPr>
          <p:cNvPr id="7" name="图片 6">
            <a:extLst>
              <a:ext uri="{FF2B5EF4-FFF2-40B4-BE49-F238E27FC236}">
                <a16:creationId xmlns:a16="http://schemas.microsoft.com/office/drawing/2014/main" id="{5EA90B6B-AF32-4ADB-EBCF-AC222C7FAA35}"/>
              </a:ext>
            </a:extLst>
          </p:cNvPr>
          <p:cNvPicPr>
            <a:picLocks noChangeAspect="1"/>
          </p:cNvPicPr>
          <p:nvPr/>
        </p:nvPicPr>
        <p:blipFill>
          <a:blip r:embed="rId3" cstate="print">
            <a:extLst>
              <a:ext uri="{28A0092B-C50C-407E-A947-70E740481C1C}">
                <a14:useLocalDpi xmlns:a14="http://schemas.microsoft.com/office/drawing/2010/main" val="0"/>
              </a:ext>
            </a:extLst>
          </a:blip>
          <a:srcRect t="22700" b="16401"/>
          <a:stretch/>
        </p:blipFill>
        <p:spPr>
          <a:xfrm>
            <a:off x="269076" y="4749929"/>
            <a:ext cx="1296144" cy="1709763"/>
          </a:xfrm>
          <a:prstGeom prst="rect">
            <a:avLst/>
          </a:prstGeom>
        </p:spPr>
      </p:pic>
      <p:sp>
        <p:nvSpPr>
          <p:cNvPr id="13" name="箭头: 右 12">
            <a:extLst>
              <a:ext uri="{FF2B5EF4-FFF2-40B4-BE49-F238E27FC236}">
                <a16:creationId xmlns:a16="http://schemas.microsoft.com/office/drawing/2014/main" id="{C01F55F7-4C6F-D06D-BF92-E709DEB8142D}"/>
              </a:ext>
            </a:extLst>
          </p:cNvPr>
          <p:cNvSpPr/>
          <p:nvPr/>
        </p:nvSpPr>
        <p:spPr bwMode="auto">
          <a:xfrm rot="6983964">
            <a:off x="1289317" y="4542302"/>
            <a:ext cx="746996" cy="568287"/>
          </a:xfrm>
          <a:prstGeom prst="rightArrow">
            <a:avLst/>
          </a:prstGeom>
          <a:solidFill>
            <a:schemeClr val="accent5">
              <a:lumMod val="60000"/>
              <a:lumOff val="40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1" name="椭圆 10">
            <a:extLst>
              <a:ext uri="{FF2B5EF4-FFF2-40B4-BE49-F238E27FC236}">
                <a16:creationId xmlns:a16="http://schemas.microsoft.com/office/drawing/2014/main" id="{75DB28DE-08A2-6A24-B4C9-8D354F3FE3C2}"/>
              </a:ext>
            </a:extLst>
          </p:cNvPr>
          <p:cNvSpPr/>
          <p:nvPr/>
        </p:nvSpPr>
        <p:spPr bwMode="auto">
          <a:xfrm>
            <a:off x="1098219" y="4221088"/>
            <a:ext cx="4673013" cy="921772"/>
          </a:xfrm>
          <a:prstGeom prst="ellipse">
            <a:avLst/>
          </a:prstGeom>
          <a:solidFill>
            <a:schemeClr val="accent5">
              <a:lumMod val="60000"/>
              <a:lumOff val="40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0" name="文本框 9">
            <a:extLst>
              <a:ext uri="{FF2B5EF4-FFF2-40B4-BE49-F238E27FC236}">
                <a16:creationId xmlns:a16="http://schemas.microsoft.com/office/drawing/2014/main" id="{49EE19B1-35B1-E117-1811-AC5DCE28110B}"/>
              </a:ext>
            </a:extLst>
          </p:cNvPr>
          <p:cNvSpPr txBox="1"/>
          <p:nvPr/>
        </p:nvSpPr>
        <p:spPr>
          <a:xfrm>
            <a:off x="1441074" y="4457113"/>
            <a:ext cx="4050787" cy="369332"/>
          </a:xfrm>
          <a:prstGeom prst="rect">
            <a:avLst/>
          </a:prstGeom>
          <a:noFill/>
        </p:spPr>
        <p:txBody>
          <a:bodyPr wrap="square">
            <a:spAutoFit/>
          </a:bodyPr>
          <a:lstStyle/>
          <a:p>
            <a:r>
              <a:rPr lang="en-US" altLang="zh-CN" sz="1800" b="1" dirty="0">
                <a:solidFill>
                  <a:schemeClr val="tx1"/>
                </a:solidFill>
                <a:effectLst/>
                <a:latin typeface="Times New Roman" panose="02020603050405020304" pitchFamily="18" charset="0"/>
                <a:ea typeface="等线" panose="02010600030101010101" pitchFamily="2" charset="-122"/>
              </a:rPr>
              <a:t>I don’t know what I’m going to say yet.</a:t>
            </a:r>
            <a:endParaRPr lang="zh-CN" altLang="en-US" b="1" dirty="0"/>
          </a:p>
        </p:txBody>
      </p:sp>
      <p:pic>
        <p:nvPicPr>
          <p:cNvPr id="21" name="图片 20">
            <a:extLst>
              <a:ext uri="{FF2B5EF4-FFF2-40B4-BE49-F238E27FC236}">
                <a16:creationId xmlns:a16="http://schemas.microsoft.com/office/drawing/2014/main" id="{3232F2FE-52FE-89DD-CF1B-1AE748E9E8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9110" y="1907946"/>
            <a:ext cx="1344087" cy="1669191"/>
          </a:xfrm>
          <a:prstGeom prst="rect">
            <a:avLst/>
          </a:prstGeom>
        </p:spPr>
      </p:pic>
      <p:sp>
        <p:nvSpPr>
          <p:cNvPr id="22" name="椭圆 21">
            <a:extLst>
              <a:ext uri="{FF2B5EF4-FFF2-40B4-BE49-F238E27FC236}">
                <a16:creationId xmlns:a16="http://schemas.microsoft.com/office/drawing/2014/main" id="{53074E77-CB52-A206-9702-453669E01517}"/>
              </a:ext>
            </a:extLst>
          </p:cNvPr>
          <p:cNvSpPr/>
          <p:nvPr/>
        </p:nvSpPr>
        <p:spPr bwMode="auto">
          <a:xfrm>
            <a:off x="3284614" y="1507356"/>
            <a:ext cx="4673013" cy="921772"/>
          </a:xfrm>
          <a:prstGeom prst="ellipse">
            <a:avLst/>
          </a:prstGeom>
          <a:solidFill>
            <a:schemeClr val="accent5">
              <a:lumMod val="60000"/>
              <a:lumOff val="40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23" name="箭头: 右 22">
            <a:extLst>
              <a:ext uri="{FF2B5EF4-FFF2-40B4-BE49-F238E27FC236}">
                <a16:creationId xmlns:a16="http://schemas.microsoft.com/office/drawing/2014/main" id="{1A9B8D03-29BF-45EC-1117-F3BBCEA13E0C}"/>
              </a:ext>
            </a:extLst>
          </p:cNvPr>
          <p:cNvSpPr/>
          <p:nvPr/>
        </p:nvSpPr>
        <p:spPr bwMode="auto">
          <a:xfrm rot="3012896">
            <a:off x="7232717" y="1785161"/>
            <a:ext cx="628616" cy="568287"/>
          </a:xfrm>
          <a:prstGeom prst="rightArrow">
            <a:avLst/>
          </a:prstGeom>
          <a:solidFill>
            <a:schemeClr val="accent5">
              <a:lumMod val="60000"/>
              <a:lumOff val="40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9" name="文本框 18">
            <a:extLst>
              <a:ext uri="{FF2B5EF4-FFF2-40B4-BE49-F238E27FC236}">
                <a16:creationId xmlns:a16="http://schemas.microsoft.com/office/drawing/2014/main" id="{C5559719-DD5F-DD5B-93D9-2A4B501B844F}"/>
              </a:ext>
            </a:extLst>
          </p:cNvPr>
          <p:cNvSpPr txBox="1"/>
          <p:nvPr/>
        </p:nvSpPr>
        <p:spPr>
          <a:xfrm>
            <a:off x="3644654" y="1532012"/>
            <a:ext cx="4673013" cy="561949"/>
          </a:xfrm>
          <a:prstGeom prst="rect">
            <a:avLst/>
          </a:prstGeom>
          <a:noFill/>
        </p:spPr>
        <p:txBody>
          <a:bodyPr wrap="square">
            <a:spAutoFit/>
          </a:bodyPr>
          <a:lstStyle/>
          <a:p>
            <a:pPr>
              <a:lnSpc>
                <a:spcPct val="200000"/>
              </a:lnSpc>
            </a:pPr>
            <a:r>
              <a:rPr lang="en-US" altLang="zh-CN" sz="1800" b="1" dirty="0">
                <a:solidFill>
                  <a:schemeClr val="tx1"/>
                </a:solidFill>
                <a:effectLst/>
                <a:latin typeface="Times New Roman" panose="02020603050405020304" pitchFamily="18" charset="0"/>
                <a:ea typeface="等线" panose="02010600030101010101" pitchFamily="2" charset="-122"/>
              </a:rPr>
              <a:t>I don’t have all the data or analyses yet.</a:t>
            </a:r>
          </a:p>
        </p:txBody>
      </p:sp>
      <p:sp>
        <p:nvSpPr>
          <p:cNvPr id="3" name="文本框 2">
            <a:extLst>
              <a:ext uri="{FF2B5EF4-FFF2-40B4-BE49-F238E27FC236}">
                <a16:creationId xmlns:a16="http://schemas.microsoft.com/office/drawing/2014/main" id="{5C6258CA-C1E8-2D3A-025E-23A1C9731070}"/>
              </a:ext>
            </a:extLst>
          </p:cNvPr>
          <p:cNvSpPr txBox="1"/>
          <p:nvPr/>
        </p:nvSpPr>
        <p:spPr>
          <a:xfrm>
            <a:off x="346337" y="2556568"/>
            <a:ext cx="7105983" cy="96032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sz="2000" b="1" dirty="0">
                <a:solidFill>
                  <a:schemeClr val="bg1">
                    <a:lumMod val="75000"/>
                  </a:schemeClr>
                </a:solidFill>
                <a:latin typeface="Times New Roman" panose="02020603050405020304" pitchFamily="18" charset="0"/>
                <a:ea typeface="等线" panose="02010600030101010101" pitchFamily="2" charset="-122"/>
              </a:rPr>
              <a:t>T</a:t>
            </a:r>
            <a:r>
              <a:rPr lang="en-US" altLang="zh-CN" sz="2000" b="1" dirty="0">
                <a:solidFill>
                  <a:schemeClr val="bg1">
                    <a:lumMod val="75000"/>
                  </a:schemeClr>
                </a:solidFill>
                <a:effectLst/>
                <a:latin typeface="Times New Roman" panose="02020603050405020304" pitchFamily="18" charset="0"/>
                <a:ea typeface="等线" panose="02010600030101010101" pitchFamily="2" charset="-122"/>
              </a:rPr>
              <a:t>hey worry that if they begin writing too soon, the last analysis will change the story, and their effort will be wasted. </a:t>
            </a:r>
            <a:endParaRPr lang="zh-CN" altLang="en-US" sz="2000" b="1"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B2DE929B-63D0-A6FA-C390-525E5C8924C7}"/>
              </a:ext>
            </a:extLst>
          </p:cNvPr>
          <p:cNvSpPr txBox="1"/>
          <p:nvPr/>
        </p:nvSpPr>
        <p:spPr>
          <a:xfrm>
            <a:off x="1532092" y="5333794"/>
            <a:ext cx="7561636" cy="96032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sz="2000" b="1" dirty="0">
                <a:solidFill>
                  <a:schemeClr val="tx1"/>
                </a:solidFill>
                <a:latin typeface="Times New Roman" panose="02020603050405020304" pitchFamily="18" charset="0"/>
                <a:ea typeface="等线" panose="02010600030101010101" pitchFamily="2" charset="-122"/>
              </a:rPr>
              <a:t>They wait to write until their ideas are perfectly clear, believing that starting early would waste effort due to necessary revisions. </a:t>
            </a:r>
            <a:endParaRPr lang="zh-CN" altLang="en-US" sz="2000" b="1" dirty="0">
              <a:solidFill>
                <a:schemeClr val="tx1"/>
              </a:solidFill>
              <a:latin typeface="Times New Roman" panose="02020603050405020304" pitchFamily="18" charset="0"/>
              <a:ea typeface="等线" panose="02010600030101010101" pitchFamily="2" charset="-122"/>
            </a:endParaRPr>
          </a:p>
        </p:txBody>
      </p:sp>
      <p:cxnSp>
        <p:nvCxnSpPr>
          <p:cNvPr id="8" name="直接连接符 7">
            <a:extLst>
              <a:ext uri="{FF2B5EF4-FFF2-40B4-BE49-F238E27FC236}">
                <a16:creationId xmlns:a16="http://schemas.microsoft.com/office/drawing/2014/main" id="{E2B44F31-D67C-3BDC-1C85-FBB077ADEB09}"/>
              </a:ext>
            </a:extLst>
          </p:cNvPr>
          <p:cNvCxnSpPr>
            <a:cxnSpLocks/>
          </p:cNvCxnSpPr>
          <p:nvPr/>
        </p:nvCxnSpPr>
        <p:spPr bwMode="auto">
          <a:xfrm flipV="1">
            <a:off x="601475" y="3885921"/>
            <a:ext cx="7704856" cy="54613"/>
          </a:xfrm>
          <a:prstGeom prst="line">
            <a:avLst/>
          </a:prstGeom>
          <a:ln>
            <a:solidFill>
              <a:srgbClr val="1C49C6"/>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74617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8FF0E-71A6-0C73-2CF6-86C8380EFD9F}"/>
            </a:ext>
          </a:extLst>
        </p:cNvPr>
        <p:cNvGrpSpPr/>
        <p:nvPr/>
      </p:nvGrpSpPr>
      <p:grpSpPr>
        <a:xfrm>
          <a:off x="0" y="0"/>
          <a:ext cx="0" cy="0"/>
          <a:chOff x="0" y="0"/>
          <a:chExt cx="0" cy="0"/>
        </a:xfrm>
      </p:grpSpPr>
      <p:sp>
        <p:nvSpPr>
          <p:cNvPr id="2" name="矩形 7">
            <a:extLst>
              <a:ext uri="{FF2B5EF4-FFF2-40B4-BE49-F238E27FC236}">
                <a16:creationId xmlns:a16="http://schemas.microsoft.com/office/drawing/2014/main" id="{FAD7918C-E7C1-4F9E-C218-17EA08B4B2AB}"/>
              </a:ext>
            </a:extLst>
          </p:cNvPr>
          <p:cNvSpPr>
            <a:spLocks noChangeArrowheads="1"/>
          </p:cNvSpPr>
          <p:nvPr/>
        </p:nvSpPr>
        <p:spPr bwMode="auto">
          <a:xfrm>
            <a:off x="2839589" y="119992"/>
            <a:ext cx="27815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defTabSz="457200">
              <a:buClrTx/>
              <a:buSzTx/>
            </a:pPr>
            <a:r>
              <a:rPr lang="en-US" altLang="zh-CN" sz="2800" b="1" dirty="0">
                <a:solidFill>
                  <a:srgbClr val="C00000"/>
                </a:solidFill>
                <a:latin typeface="Arial" panose="020B0604020202020204" pitchFamily="34" charset="0"/>
                <a:ea typeface="微软雅黑" panose="020B0503020204020204" pitchFamily="34" charset="-122"/>
              </a:rPr>
              <a:t>Getting Started</a:t>
            </a:r>
            <a:endParaRPr lang="zh-CN" altLang="en-US" sz="2800" b="1" dirty="0">
              <a:solidFill>
                <a:srgbClr val="C00000"/>
              </a:solidFill>
              <a:latin typeface="Arial" panose="020B0604020202020204" pitchFamily="34" charset="0"/>
              <a:ea typeface="微软雅黑" panose="020B0503020204020204" pitchFamily="34" charset="-122"/>
            </a:endParaRPr>
          </a:p>
        </p:txBody>
      </p:sp>
      <p:sp>
        <p:nvSpPr>
          <p:cNvPr id="69" name="矩形 68">
            <a:extLst>
              <a:ext uri="{FF2B5EF4-FFF2-40B4-BE49-F238E27FC236}">
                <a16:creationId xmlns:a16="http://schemas.microsoft.com/office/drawing/2014/main" id="{A02CC622-BEDF-6A32-55EE-00A2B5137632}"/>
              </a:ext>
            </a:extLst>
          </p:cNvPr>
          <p:cNvSpPr/>
          <p:nvPr/>
        </p:nvSpPr>
        <p:spPr>
          <a:xfrm>
            <a:off x="405258" y="1705025"/>
            <a:ext cx="5462886" cy="461665"/>
          </a:xfrm>
          <a:prstGeom prst="rect">
            <a:avLst/>
          </a:prstGeom>
        </p:spPr>
        <p:txBody>
          <a:bodyPr wrap="square">
            <a:spAutoFit/>
          </a:bodyPr>
          <a:lstStyle/>
          <a:p>
            <a:pPr marL="342900" indent="-342900">
              <a:buFont typeface="Wingdings" panose="05000000000000000000" pitchFamily="2" charset="2"/>
              <a:buChar char="Ø"/>
            </a:pPr>
            <a:r>
              <a:rPr lang="en-US" altLang="zh-CN" sz="2400" b="1" dirty="0">
                <a:solidFill>
                  <a:srgbClr val="1C49C6"/>
                </a:solidFill>
                <a:latin typeface="Times New Roman" panose="02020603050405020304" pitchFamily="18" charset="0"/>
                <a:ea typeface="等线" panose="02010600030101010101" charset="-122"/>
                <a:cs typeface="Times New Roman" panose="02020603050405020304" pitchFamily="18" charset="0"/>
              </a:rPr>
              <a:t>Early Writing</a:t>
            </a:r>
            <a:endParaRPr lang="zh-CN" altLang="en-US" sz="2400" b="1" dirty="0">
              <a:solidFill>
                <a:srgbClr val="1C49C6"/>
              </a:solidFill>
              <a:latin typeface="Times New Roman" panose="02020603050405020304" pitchFamily="18" charset="0"/>
              <a:ea typeface="等线" panose="02010600030101010101" charset="-122"/>
              <a:cs typeface="Times New Roman" panose="02020603050405020304" pitchFamily="18" charset="0"/>
            </a:endParaRPr>
          </a:p>
        </p:txBody>
      </p:sp>
      <p:sp>
        <p:nvSpPr>
          <p:cNvPr id="3" name="矩形 2">
            <a:extLst>
              <a:ext uri="{FF2B5EF4-FFF2-40B4-BE49-F238E27FC236}">
                <a16:creationId xmlns:a16="http://schemas.microsoft.com/office/drawing/2014/main" id="{38F25053-B98B-84F8-C281-E5D8BAE1D552}"/>
              </a:ext>
            </a:extLst>
          </p:cNvPr>
          <p:cNvSpPr/>
          <p:nvPr/>
        </p:nvSpPr>
        <p:spPr>
          <a:xfrm>
            <a:off x="405258" y="3167629"/>
            <a:ext cx="5462886" cy="461665"/>
          </a:xfrm>
          <a:prstGeom prst="rect">
            <a:avLst/>
          </a:prstGeom>
        </p:spPr>
        <p:txBody>
          <a:bodyPr wrap="square">
            <a:spAutoFit/>
          </a:bodyPr>
          <a:lstStyle/>
          <a:p>
            <a:pPr marL="342900" indent="-342900">
              <a:buFont typeface="Wingdings" panose="05000000000000000000" pitchFamily="2" charset="2"/>
              <a:buChar char="Ø"/>
            </a:pPr>
            <a:r>
              <a:rPr lang="en-US" altLang="zh-CN" sz="2400" b="1" dirty="0">
                <a:solidFill>
                  <a:srgbClr val="1C49C6"/>
                </a:solidFill>
                <a:latin typeface="Times New Roman" panose="02020603050405020304" pitchFamily="18" charset="0"/>
                <a:ea typeface="等线" panose="02010600030101010101" charset="-122"/>
                <a:cs typeface="Times New Roman" panose="02020603050405020304" pitchFamily="18" charset="0"/>
              </a:rPr>
              <a:t>Easing In</a:t>
            </a:r>
            <a:endParaRPr lang="zh-CN" altLang="en-US" sz="2400" b="1" dirty="0">
              <a:solidFill>
                <a:srgbClr val="1C49C6"/>
              </a:solidFill>
              <a:latin typeface="Times New Roman" panose="02020603050405020304" pitchFamily="18" charset="0"/>
              <a:ea typeface="等线" panose="02010600030101010101" charset="-122"/>
              <a:cs typeface="Times New Roman" panose="02020603050405020304" pitchFamily="18" charset="0"/>
            </a:endParaRPr>
          </a:p>
        </p:txBody>
      </p:sp>
      <p:sp>
        <p:nvSpPr>
          <p:cNvPr id="6" name="文本框 5">
            <a:extLst>
              <a:ext uri="{FF2B5EF4-FFF2-40B4-BE49-F238E27FC236}">
                <a16:creationId xmlns:a16="http://schemas.microsoft.com/office/drawing/2014/main" id="{3E86B6DD-9D4B-9917-89DA-4F8F9A021F56}"/>
              </a:ext>
            </a:extLst>
          </p:cNvPr>
          <p:cNvSpPr txBox="1"/>
          <p:nvPr/>
        </p:nvSpPr>
        <p:spPr>
          <a:xfrm>
            <a:off x="755576" y="2242492"/>
            <a:ext cx="7344816" cy="849335"/>
          </a:xfrm>
          <a:prstGeom prst="rect">
            <a:avLst/>
          </a:prstGeom>
          <a:noFill/>
        </p:spPr>
        <p:txBody>
          <a:bodyPr wrap="square">
            <a:spAutoFit/>
          </a:bodyPr>
          <a:lstStyle/>
          <a:p>
            <a:pPr eaLnBrk="1" hangingPunct="1">
              <a:lnSpc>
                <a:spcPct val="145000"/>
              </a:lnSpc>
              <a:spcBef>
                <a:spcPts val="500"/>
              </a:spcBef>
              <a:buFont typeface="Wingdings" panose="05000000000000000000" pitchFamily="2" charset="2"/>
              <a:buChar char="Ø"/>
              <a:defRPr/>
            </a:pPr>
            <a:r>
              <a:rPr lang="en-US" altLang="zh-CN" sz="1800" b="1" u="none" strike="noStrike" baseline="0" dirty="0">
                <a:solidFill>
                  <a:schemeClr val="tx1"/>
                </a:solidFill>
                <a:latin typeface="Times New Roman" panose="02020603050405020304" pitchFamily="18" charset="0"/>
                <a:cs typeface="Times New Roman" panose="02020603050405020304" pitchFamily="18" charset="0"/>
              </a:rPr>
              <a:t>This approach integrates writing with research planning and execution, making it a continuous thread rather than a separate task.</a:t>
            </a:r>
            <a:endParaRPr lang="en-US" altLang="zh-CN" sz="18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1E6587CE-7DEC-8E1E-EAEA-C1EE0A5ABD02}"/>
              </a:ext>
            </a:extLst>
          </p:cNvPr>
          <p:cNvSpPr txBox="1"/>
          <p:nvPr/>
        </p:nvSpPr>
        <p:spPr>
          <a:xfrm>
            <a:off x="755576" y="3717032"/>
            <a:ext cx="7344816" cy="1716752"/>
          </a:xfrm>
          <a:prstGeom prst="rect">
            <a:avLst/>
          </a:prstGeom>
          <a:noFill/>
        </p:spPr>
        <p:txBody>
          <a:bodyPr wrap="square">
            <a:spAutoFit/>
          </a:bodyPr>
          <a:lstStyle/>
          <a:p>
            <a:pPr eaLnBrk="1" hangingPunct="1">
              <a:lnSpc>
                <a:spcPct val="145000"/>
              </a:lnSpc>
              <a:spcBef>
                <a:spcPts val="500"/>
              </a:spcBef>
              <a:buFont typeface="Wingdings" panose="05000000000000000000" pitchFamily="2" charset="2"/>
              <a:buChar char="Ø"/>
              <a:defRPr/>
            </a:pPr>
            <a:r>
              <a:rPr lang="en-US" altLang="zh-CN" sz="1800" b="1" u="none" strike="noStrike" baseline="0" dirty="0">
                <a:solidFill>
                  <a:schemeClr val="tx1"/>
                </a:solidFill>
                <a:latin typeface="Times New Roman" panose="02020603050405020304" pitchFamily="18" charset="0"/>
                <a:cs typeface="Times New Roman" panose="02020603050405020304" pitchFamily="18" charset="0"/>
              </a:rPr>
              <a:t>start with writing acknowledgments, drafting figures or tables, or outlining your paper. </a:t>
            </a:r>
          </a:p>
          <a:p>
            <a:pPr eaLnBrk="1" hangingPunct="1">
              <a:lnSpc>
                <a:spcPct val="145000"/>
              </a:lnSpc>
              <a:spcBef>
                <a:spcPts val="500"/>
              </a:spcBef>
              <a:buFont typeface="Wingdings" panose="05000000000000000000" pitchFamily="2" charset="2"/>
              <a:buChar char="Ø"/>
              <a:defRPr/>
            </a:pPr>
            <a:r>
              <a:rPr lang="en-US" altLang="zh-CN" sz="1800" b="1" u="none" strike="noStrike" baseline="0" dirty="0">
                <a:solidFill>
                  <a:schemeClr val="tx1"/>
                </a:solidFill>
                <a:latin typeface="Times New Roman" panose="02020603050405020304" pitchFamily="18" charset="0"/>
                <a:cs typeface="Times New Roman" panose="02020603050405020304" pitchFamily="18" charset="0"/>
              </a:rPr>
              <a:t>helps build momentum and makes the transition to more challenging parts of the writing process smoother.</a:t>
            </a:r>
            <a:endParaRPr lang="en-US" altLang="zh-C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4126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2M2NmEwYzliMGFiNDRiOGQ4MmVhNjNlYTFiMTU5ZGEifQ=="/>
</p:tagLst>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Arial"/>
        <a:ea typeface="华文细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solidFill>
              <a:schemeClr val="bg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东南大学</Template>
  <TotalTime>153</TotalTime>
  <Words>1167</Words>
  <Application>Microsoft Office PowerPoint</Application>
  <PresentationFormat>全屏显示(4:3)</PresentationFormat>
  <Paragraphs>89</Paragraphs>
  <Slides>9</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NimbusRomNo9L-Regu</vt:lpstr>
      <vt:lpstr>等线</vt:lpstr>
      <vt:lpstr>黑体</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徐刚</dc:creator>
  <cp:lastModifiedBy>根文 陈</cp:lastModifiedBy>
  <cp:revision>1983</cp:revision>
  <cp:lastPrinted>2016-02-17T10:40:00Z</cp:lastPrinted>
  <dcterms:created xsi:type="dcterms:W3CDTF">2009-09-03T01:21:00Z</dcterms:created>
  <dcterms:modified xsi:type="dcterms:W3CDTF">2024-10-15T22:44:58Z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CF32D94BD5144D1BBF912618D5B7A54C_13</vt:lpwstr>
  </property>
</Properties>
</file>