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423" r:id="rId4"/>
    <p:sldId id="417" r:id="rId5"/>
    <p:sldId id="263" r:id="rId6"/>
    <p:sldId id="269" r:id="rId7"/>
    <p:sldId id="274" r:id="rId8"/>
    <p:sldId id="275" r:id="rId9"/>
    <p:sldId id="276" r:id="rId10"/>
    <p:sldId id="277" r:id="rId11"/>
    <p:sldId id="271" r:id="rId12"/>
    <p:sldId id="343" r:id="rId13"/>
    <p:sldId id="396" r:id="rId14"/>
    <p:sldId id="273" r:id="rId15"/>
    <p:sldId id="262" r:id="rId16"/>
  </p:sldIdLst>
  <p:sldSz cx="12192000" cy="6858000"/>
  <p:notesSz cx="7104063" cy="10234613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co" initials="c" lastIdx="1" clrIdx="0">
    <p:extLst>
      <p:ext uri="{19B8F6BF-5375-455C-9EA6-DF929625EA0E}">
        <p15:presenceInfo xmlns:p15="http://schemas.microsoft.com/office/powerpoint/2012/main" userId="co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56" y="9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某些专业文内夹注格式有不同。比如</a:t>
            </a:r>
            <a:r>
              <a:rPr lang="en-US" altLang="zh-CN" dirty="0"/>
              <a:t>《</a:t>
            </a:r>
            <a:r>
              <a:rPr lang="zh-CN" altLang="en-US" dirty="0"/>
              <a:t>通讯学报</a:t>
            </a:r>
            <a:r>
              <a:rPr lang="en-US" altLang="zh-CN" dirty="0"/>
              <a:t>》</a:t>
            </a:r>
            <a:r>
              <a:rPr lang="zh-CN" altLang="en-US" dirty="0"/>
              <a:t>：文献［</a:t>
            </a:r>
            <a:r>
              <a:rPr lang="en-US" altLang="zh-CN" dirty="0"/>
              <a:t>10</a:t>
            </a:r>
            <a:r>
              <a:rPr lang="zh-CN" altLang="en-US" dirty="0"/>
              <a:t>］的观点是。。。有的</a:t>
            </a:r>
            <a:r>
              <a:rPr lang="en-US" altLang="zh-CN" dirty="0" err="1"/>
              <a:t>sci</a:t>
            </a:r>
            <a:r>
              <a:rPr lang="zh-CN" altLang="en-US" dirty="0"/>
              <a:t>编码不是上标，如。。。。［</a:t>
            </a:r>
            <a:r>
              <a:rPr lang="en-US" altLang="zh-CN" dirty="0"/>
              <a:t>10</a:t>
            </a:r>
            <a:r>
              <a:rPr lang="zh-CN" altLang="en-US" dirty="0"/>
              <a:t>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F4E2F-D4D4-8142-9E18-3949CBFB81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7">
            <a:extLst>
              <a:ext uri="{FF2B5EF4-FFF2-40B4-BE49-F238E27FC236}">
                <a16:creationId xmlns:a16="http://schemas.microsoft.com/office/drawing/2014/main" id="{21BB6655-C6DF-7F4B-84A6-05A29B73EB0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695326" y="739777"/>
            <a:ext cx="11498263" cy="3016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74" tIns="25137" rIns="50274" bIns="25137" anchor="ctr"/>
          <a:lstStyle/>
          <a:p>
            <a:pPr algn="ctr" eaLnBrk="1" hangingPunct="1">
              <a:defRPr/>
            </a:pPr>
            <a:endParaRPr lang="zh-CN" altLang="en-US" sz="1050">
              <a:sym typeface="Arial" panose="020B0604020202020204" pitchFamily="34" charset="0"/>
            </a:endParaRPr>
          </a:p>
        </p:txBody>
      </p:sp>
      <p:sp>
        <p:nvSpPr>
          <p:cNvPr id="3" name="任意多边形 8">
            <a:extLst>
              <a:ext uri="{FF2B5EF4-FFF2-40B4-BE49-F238E27FC236}">
                <a16:creationId xmlns:a16="http://schemas.microsoft.com/office/drawing/2014/main" id="{6C4F798D-DED6-6847-AF6E-B99D0D9E5D0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260350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74" tIns="25137" rIns="50274" bIns="25137" anchor="ctr"/>
          <a:lstStyle/>
          <a:p>
            <a:pPr algn="ctr" eaLnBrk="1" hangingPunct="1">
              <a:defRPr/>
            </a:pPr>
            <a:endParaRPr lang="zh-CN" altLang="en-US" sz="1050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7177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1st TA Task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Structure of the term paper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008"/>
            <a:ext cx="10922977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Title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Abstract </a:t>
            </a:r>
            <a:r>
              <a:rPr lang="zh-CN" altLang="en-US" sz="2800" dirty="0"/>
              <a:t>（不需要在最后展示的时候一起）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Introduction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Literature Review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Method and materials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Results </a:t>
            </a:r>
            <a:r>
              <a:rPr lang="zh-CN" altLang="en-US" sz="2800" dirty="0"/>
              <a:t>（客观）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Discussion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Conclusion</a:t>
            </a:r>
          </a:p>
          <a:p>
            <a:pPr>
              <a:lnSpc>
                <a:spcPct val="12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672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069" y="61546"/>
            <a:ext cx="7020931" cy="53281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/>
              <a:t>Discussion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56570"/>
            <a:ext cx="4785946" cy="34405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Topic Selection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Work division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(Abstract – 1, Introduction – 1, Literature Review – 1, Methodology –1-2, Results-1 Discussion – 1, Conclusion – 1)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个人演示时间</a:t>
            </a:r>
            <a:r>
              <a:rPr lang="en-US" altLang="zh-CN" dirty="0"/>
              <a:t>2-3</a:t>
            </a:r>
            <a:r>
              <a:rPr lang="zh-CN" altLang="en-US" dirty="0"/>
              <a:t>分钟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726545" y="5389684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问卷调查</a:t>
            </a:r>
            <a:r>
              <a:rPr lang="en-US" altLang="zh-CN" dirty="0"/>
              <a:t> – 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 微型实证研究 </a:t>
            </a:r>
            <a:r>
              <a:rPr lang="en-US" altLang="zh-CN" dirty="0"/>
              <a:t>(</a:t>
            </a:r>
            <a:r>
              <a:rPr lang="en-US" altLang="zh-CN" dirty="0" err="1"/>
              <a:t>spss</a:t>
            </a:r>
            <a:r>
              <a:rPr lang="zh-CN" altLang="en-US" dirty="0"/>
              <a:t>分析数据等</a:t>
            </a:r>
            <a:r>
              <a:rPr lang="en-US" altLang="zh-CN" dirty="0"/>
              <a:t>) – 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本专业论文</a:t>
            </a:r>
            <a:r>
              <a:rPr lang="en-US" altLang="zh-CN" dirty="0"/>
              <a:t> – ×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Tense (in different part of the paper)</a:t>
            </a:r>
          </a:p>
          <a:p>
            <a:r>
              <a:rPr lang="en-US" dirty="0"/>
              <a:t>Citing verbs</a:t>
            </a:r>
          </a:p>
          <a:p>
            <a:pPr lvl="1"/>
            <a:r>
              <a:rPr lang="en-US" dirty="0"/>
              <a:t>Some verbs to avoid</a:t>
            </a:r>
          </a:p>
          <a:p>
            <a:pPr lvl="2"/>
            <a:r>
              <a:rPr lang="en-US" dirty="0"/>
              <a:t>Accuracy (hyponyms preferred)</a:t>
            </a:r>
            <a:r>
              <a:rPr lang="zh-CN" altLang="en-US" dirty="0"/>
              <a:t> </a:t>
            </a:r>
            <a:r>
              <a:rPr lang="en-US" altLang="zh-CN" dirty="0"/>
              <a:t>say</a:t>
            </a:r>
            <a:r>
              <a:rPr lang="zh-CN" altLang="en-US" dirty="0"/>
              <a:t>，</a:t>
            </a:r>
            <a:r>
              <a:rPr lang="en-US" altLang="zh-CN" dirty="0"/>
              <a:t>think</a:t>
            </a:r>
            <a:r>
              <a:rPr lang="zh-CN" altLang="en-US" dirty="0"/>
              <a:t>，</a:t>
            </a:r>
            <a:r>
              <a:rPr lang="en-US" altLang="zh-CN" dirty="0"/>
              <a:t>state</a:t>
            </a:r>
            <a:endParaRPr lang="en-US" dirty="0"/>
          </a:p>
          <a:p>
            <a:pPr lvl="2"/>
            <a:r>
              <a:rPr lang="en-US" dirty="0"/>
              <a:t>Critical thinking</a:t>
            </a:r>
          </a:p>
          <a:p>
            <a:pPr lvl="1"/>
            <a:r>
              <a:rPr lang="en-US" dirty="0"/>
              <a:t>Neutral/tentative/strong</a:t>
            </a:r>
          </a:p>
          <a:p>
            <a:r>
              <a:rPr lang="en-US" dirty="0"/>
              <a:t>Using reference(in-text </a:t>
            </a:r>
            <a:r>
              <a:rPr lang="en-US" dirty="0" err="1"/>
              <a:t>citation文内夹注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Information prominent</a:t>
            </a:r>
          </a:p>
          <a:p>
            <a:pPr lvl="1"/>
            <a:r>
              <a:rPr lang="en-US" dirty="0"/>
              <a:t>Author prominent</a:t>
            </a:r>
          </a:p>
          <a:p>
            <a:pPr lvl="1"/>
            <a:r>
              <a:rPr lang="en-US" dirty="0"/>
              <a:t>Week author prominent</a:t>
            </a:r>
          </a:p>
        </p:txBody>
      </p:sp>
    </p:spTree>
    <p:extLst>
      <p:ext uri="{BB962C8B-B14F-4D97-AF65-F5344CB8AC3E}">
        <p14:creationId xmlns:p14="http://schemas.microsoft.com/office/powerpoint/2010/main" val="96922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40625" r="21289" b="5000"/>
          <a:stretch>
            <a:fillRect/>
          </a:stretch>
        </p:blipFill>
        <p:spPr bwMode="auto">
          <a:xfrm>
            <a:off x="1919289" y="1878014"/>
            <a:ext cx="778668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矩形 9"/>
          <p:cNvSpPr>
            <a:spLocks noChangeArrowheads="1"/>
          </p:cNvSpPr>
          <p:nvPr/>
        </p:nvSpPr>
        <p:spPr bwMode="auto">
          <a:xfrm>
            <a:off x="2135189" y="1341439"/>
            <a:ext cx="6408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5113" indent="-265113"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2400">
                <a:ea typeface="宋体" charset="0"/>
                <a:cs typeface="宋体" charset="0"/>
              </a:rPr>
              <a:t>a common way to deal with data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64200" y="1989138"/>
            <a:ext cx="2616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>
                <a:solidFill>
                  <a:srgbClr val="FF0000"/>
                </a:solidFill>
                <a:ea typeface="宋体" charset="0"/>
                <a:cs typeface="宋体" charset="0"/>
              </a:rPr>
              <a:t>To show similarities</a:t>
            </a:r>
            <a:endParaRPr lang="zh-CN" altLang="en-US" sz="2200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75276" y="3933826"/>
            <a:ext cx="2676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>
                <a:solidFill>
                  <a:srgbClr val="FF0000"/>
                </a:solidFill>
                <a:ea typeface="宋体" charset="0"/>
                <a:cs typeface="宋体" charset="0"/>
              </a:rPr>
              <a:t>To show differences</a:t>
            </a:r>
            <a:endParaRPr lang="zh-CN" altLang="en-US" sz="2200">
              <a:solidFill>
                <a:srgbClr val="FF0000"/>
              </a:solidFill>
              <a:ea typeface="宋体" charset="0"/>
              <a:cs typeface="宋体" charset="0"/>
            </a:endParaRPr>
          </a:p>
        </p:txBody>
      </p:sp>
      <p:sp>
        <p:nvSpPr>
          <p:cNvPr id="33798" name="矩形 6"/>
          <p:cNvSpPr>
            <a:spLocks noChangeArrowheads="1"/>
          </p:cNvSpPr>
          <p:nvPr/>
        </p:nvSpPr>
        <p:spPr bwMode="auto">
          <a:xfrm>
            <a:off x="3309938" y="415925"/>
            <a:ext cx="4760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>
                <a:solidFill>
                  <a:srgbClr val="0000FF"/>
                </a:solidFill>
                <a:ea typeface="宋体" charset="0"/>
                <a:cs typeface="宋体" charset="0"/>
              </a:rPr>
              <a:t>Comparison and contrast</a:t>
            </a:r>
            <a:endParaRPr lang="zh-CN" altLang="en-US" sz="3200">
              <a:solidFill>
                <a:srgbClr val="0000FF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479341"/>
            <a:ext cx="10515600" cy="103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/>
              <a:t>Notes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5095"/>
            <a:ext cx="10515600" cy="34405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请组长记录选题、分工，并整理提交 </a:t>
            </a:r>
            <a:r>
              <a:rPr lang="en-US" altLang="zh-CN" sz="1800" dirty="0"/>
              <a:t>(</a:t>
            </a:r>
            <a:r>
              <a:rPr lang="zh-CN" altLang="en-US" sz="1800" dirty="0"/>
              <a:t>下周五前</a:t>
            </a:r>
            <a:r>
              <a:rPr lang="en-US" altLang="zh-C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49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35787"/>
            <a:ext cx="9144000" cy="218700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That’s all.</a:t>
            </a:r>
            <a:br>
              <a:rPr lang="en-US" altLang="zh-CN" dirty="0"/>
            </a:br>
            <a:r>
              <a:rPr lang="en-US" altLang="zh-CN" dirty="0"/>
              <a:t>:)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FAA7F1D-1156-1A44-BE40-A6DC408A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5BB3C2-2E24-C743-9776-7D9D1541B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854" y="653143"/>
            <a:ext cx="10022446" cy="54730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7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7D94E-181C-4ACE-B9F5-2EAAF7FD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445" y="1176339"/>
            <a:ext cx="8139113" cy="485775"/>
          </a:xfrm>
        </p:spPr>
        <p:txBody>
          <a:bodyPr/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Academic English Writing</a:t>
            </a:r>
          </a:p>
        </p:txBody>
      </p:sp>
      <p:sp>
        <p:nvSpPr>
          <p:cNvPr id="7170" name="内容占位符 2">
            <a:extLst>
              <a:ext uri="{FF2B5EF4-FFF2-40B4-BE49-F238E27FC236}">
                <a16:creationId xmlns:a16="http://schemas.microsoft.com/office/drawing/2014/main" id="{7A7C454A-293C-467E-882D-1C6CA513A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445" y="1972866"/>
            <a:ext cx="8302229" cy="3894534"/>
          </a:xfrm>
        </p:spPr>
        <p:txBody>
          <a:bodyPr/>
          <a:lstStyle/>
          <a:p>
            <a:pPr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Cambria" panose="02040503050406030204" charset="0"/>
                <a:sym typeface="微软雅黑" panose="020B0503020204020204" charset="-122"/>
              </a:rPr>
              <a:t>Mooc</a:t>
            </a:r>
            <a:r>
              <a:rPr sz="1800" b="1" dirty="0">
                <a:solidFill>
                  <a:srgbClr val="C00000"/>
                </a:solidFill>
                <a:latin typeface="Cambria" panose="02040503050406030204" charset="0"/>
                <a:sym typeface="微软雅黑" panose="020B0503020204020204" charset="-122"/>
              </a:rPr>
              <a:t>：</a:t>
            </a:r>
            <a:r>
              <a:rPr lang="en-US" altLang="zh-CN" sz="1800" b="1" dirty="0">
                <a:solidFill>
                  <a:srgbClr val="C00000"/>
                </a:solidFill>
                <a:latin typeface="Cambria" panose="02040503050406030204" charset="0"/>
                <a:sym typeface="微软雅黑" panose="020B0503020204020204" charset="-122"/>
              </a:rPr>
              <a:t> Academic English Writing </a:t>
            </a:r>
            <a:r>
              <a:rPr sz="1800" b="1" dirty="0">
                <a:solidFill>
                  <a:srgbClr val="C00000"/>
                </a:solidFill>
                <a:latin typeface="Cambria" panose="02040503050406030204" charset="0"/>
                <a:sym typeface="微软雅黑" panose="020B0503020204020204" charset="-122"/>
              </a:rPr>
              <a:t>（中国大学</a:t>
            </a:r>
            <a:r>
              <a:rPr lang="en-US" altLang="zh-CN" sz="1800" b="1" dirty="0">
                <a:solidFill>
                  <a:srgbClr val="C00000"/>
                </a:solidFill>
                <a:latin typeface="Cambria" panose="02040503050406030204" charset="0"/>
                <a:sym typeface="微软雅黑" panose="020B0503020204020204" charset="-122"/>
              </a:rPr>
              <a:t>MOOC</a:t>
            </a:r>
            <a:r>
              <a:rPr sz="1800" b="1" dirty="0">
                <a:solidFill>
                  <a:srgbClr val="C00000"/>
                </a:solidFill>
                <a:latin typeface="Cambria" panose="02040503050406030204" charset="0"/>
                <a:sym typeface="微软雅黑" panose="020B0503020204020204" charset="-122"/>
              </a:rPr>
              <a:t>）</a:t>
            </a:r>
            <a:endParaRPr lang="en-US" altLang="zh-CN" sz="1800" b="1" dirty="0">
              <a:solidFill>
                <a:srgbClr val="C00000"/>
              </a:solidFill>
              <a:latin typeface="Cambria" panose="02040503050406030204" charset="0"/>
              <a:sym typeface="微软雅黑" panose="020B0503020204020204" charset="-122"/>
            </a:endParaRPr>
          </a:p>
          <a:p>
            <a:pPr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zh-CN" sz="1800" dirty="0">
                <a:latin typeface="Cambria" panose="02040503050406030204" charset="0"/>
                <a:sym typeface="微软雅黑" panose="020B0503020204020204" charset="-122"/>
              </a:rPr>
              <a:t>	     https://www.icourse163.org/course/SEU-1462660161</a:t>
            </a:r>
          </a:p>
          <a:p>
            <a:pPr indent="0">
              <a:spcBef>
                <a:spcPts val="450"/>
              </a:spcBef>
              <a:spcAft>
                <a:spcPts val="450"/>
              </a:spcAft>
              <a:buNone/>
            </a:pPr>
            <a:endParaRPr lang="en-US" altLang="zh-CN" sz="1800" dirty="0">
              <a:latin typeface="Cambria" panose="02040503050406030204" charset="0"/>
              <a:sym typeface="微软雅黑" panose="020B0503020204020204" charset="-122"/>
            </a:endParaRPr>
          </a:p>
        </p:txBody>
      </p:sp>
      <p:sp>
        <p:nvSpPr>
          <p:cNvPr id="15364" name="文本框 99">
            <a:extLst>
              <a:ext uri="{FF2B5EF4-FFF2-40B4-BE49-F238E27FC236}">
                <a16:creationId xmlns:a16="http://schemas.microsoft.com/office/drawing/2014/main" id="{A8875D0E-555D-4A4E-83C1-16E55D41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044" y="4851235"/>
            <a:ext cx="6653213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31763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1500" b="1" dirty="0">
                <a:solidFill>
                  <a:srgbClr val="2F5597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昵称格式：SEU-研XX班-校区(九/四/丁/苏/无)—学号(6位)—姓名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500" b="1" i="1" dirty="0">
                <a:solidFill>
                  <a:srgbClr val="2F5597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            e.g., </a:t>
            </a:r>
            <a:r>
              <a:rPr lang="zh-CN" altLang="zh-CN" sz="1500" b="1" dirty="0">
                <a:solidFill>
                  <a:srgbClr val="2F5597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SEU-研09班-四-</a:t>
            </a:r>
            <a:r>
              <a:rPr lang="en-US" altLang="zh-CN" sz="1500" b="1" dirty="0">
                <a:solidFill>
                  <a:srgbClr val="2F5597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1500" b="1" dirty="0">
                <a:solidFill>
                  <a:srgbClr val="2F5597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1234-王东南</a:t>
            </a:r>
            <a:endParaRPr lang="zh-CN" altLang="en-US" sz="1500" b="1" dirty="0">
              <a:solidFill>
                <a:srgbClr val="2F5597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pic>
        <p:nvPicPr>
          <p:cNvPr id="15365" name="图片 4">
            <a:extLst>
              <a:ext uri="{FF2B5EF4-FFF2-40B4-BE49-F238E27FC236}">
                <a16:creationId xmlns:a16="http://schemas.microsoft.com/office/drawing/2014/main" id="{60E9AC67-D34F-44C4-8FF0-C391C65F9D6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" t="8456" r="4135" b="9329"/>
          <a:stretch>
            <a:fillRect/>
          </a:stretch>
        </p:blipFill>
        <p:spPr bwMode="auto">
          <a:xfrm>
            <a:off x="2903053" y="2810430"/>
            <a:ext cx="2997698" cy="170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http://mooc-image.nosdn.127.net/_PhotoUploadUtils_35db8150-b249-4fae-a261-1b021592abcd.png">
            <a:extLst>
              <a:ext uri="{FF2B5EF4-FFF2-40B4-BE49-F238E27FC236}">
                <a16:creationId xmlns:a16="http://schemas.microsoft.com/office/drawing/2014/main" id="{C38BCD01-9A85-4B4A-AE81-51B48C6FD44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072" y="1445079"/>
            <a:ext cx="1211283" cy="109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91B4F2-2CBE-4D1F-9D42-317940D24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545" y="2794198"/>
            <a:ext cx="2873829" cy="17165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E3F64E-1681-4E72-8851-690B23C91866}"/>
              </a:ext>
            </a:extLst>
          </p:cNvPr>
          <p:cNvSpPr/>
          <p:nvPr/>
        </p:nvSpPr>
        <p:spPr>
          <a:xfrm>
            <a:off x="5956466" y="3107831"/>
            <a:ext cx="1724891" cy="25808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38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Box 1">
            <a:extLst>
              <a:ext uri="{FF2B5EF4-FFF2-40B4-BE49-F238E27FC236}">
                <a16:creationId xmlns:a16="http://schemas.microsoft.com/office/drawing/2014/main" id="{5E34827C-7881-E048-9696-13576FD0A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906" y="1445478"/>
            <a:ext cx="5694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400" dirty="0"/>
              <a:t>Assignment</a:t>
            </a:r>
            <a:r>
              <a:rPr lang="zh-CN" altLang="en-US" sz="2400" dirty="0"/>
              <a:t>（</a:t>
            </a:r>
            <a:r>
              <a:rPr lang="en-US" altLang="zh-CN" sz="2400" dirty="0"/>
              <a:t>week</a:t>
            </a:r>
            <a:r>
              <a:rPr lang="zh-CN" altLang="en-US" sz="2400" dirty="0"/>
              <a:t> </a:t>
            </a:r>
            <a:r>
              <a:rPr lang="en-US" altLang="zh-CN" sz="2400" dirty="0"/>
              <a:t>3</a:t>
            </a:r>
            <a:r>
              <a:rPr lang="zh-CN" altLang="en-US" sz="2400" dirty="0"/>
              <a:t> 或根据教师安排）</a:t>
            </a:r>
            <a:r>
              <a:rPr lang="en-US" altLang="zh-CN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33A80-99F5-9848-8F12-051C1252A899}"/>
              </a:ext>
            </a:extLst>
          </p:cNvPr>
          <p:cNvSpPr txBox="1"/>
          <p:nvPr/>
        </p:nvSpPr>
        <p:spPr>
          <a:xfrm>
            <a:off x="2189561" y="2240758"/>
            <a:ext cx="7968853" cy="245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TW" sz="2100" dirty="0"/>
              <a:t>Presentation</a:t>
            </a:r>
            <a:r>
              <a:rPr lang="zh-CN" altLang="en-US" sz="2100" dirty="0"/>
              <a:t>（每组一个代表）</a:t>
            </a:r>
            <a:r>
              <a:rPr lang="en-US" altLang="zh-TW" sz="2100" dirty="0"/>
              <a:t>: </a:t>
            </a:r>
            <a:r>
              <a:rPr lang="zh-TW" altLang="en-US" sz="2100" dirty="0"/>
              <a:t>结合</a:t>
            </a:r>
            <a:r>
              <a:rPr lang="en-US" altLang="zh-TW" sz="2100" dirty="0"/>
              <a:t>MOOC</a:t>
            </a:r>
            <a:r>
              <a:rPr lang="zh-CN" altLang="en-US" sz="2100" dirty="0"/>
              <a:t>，</a:t>
            </a:r>
            <a:r>
              <a:rPr lang="zh-TW" altLang="en-US" sz="2100" dirty="0"/>
              <a:t>分析本专业高水平文献的</a:t>
            </a:r>
            <a:r>
              <a:rPr lang="zh-CN" altLang="en-US" sz="2100" dirty="0"/>
              <a:t>文体</a:t>
            </a:r>
            <a:r>
              <a:rPr lang="zh-TW" altLang="en-US" sz="2100" dirty="0"/>
              <a:t>语言特征。</a:t>
            </a:r>
            <a:endParaRPr lang="en-US" altLang="zh-TW" sz="2100" dirty="0"/>
          </a:p>
          <a:p>
            <a:pPr marL="942975" lvl="2" indent="-257175">
              <a:lnSpc>
                <a:spcPct val="150000"/>
              </a:lnSpc>
              <a:buFont typeface="Arial"/>
              <a:buChar char="•"/>
              <a:defRPr/>
            </a:pPr>
            <a:r>
              <a:rPr lang="zh-CN" altLang="en-US" sz="2100" dirty="0"/>
              <a:t>文章信息（题目，作者，日期，杂志名称，</a:t>
            </a:r>
            <a:r>
              <a:rPr lang="en-US" altLang="zh-CN" sz="2100" dirty="0"/>
              <a:t>IF</a:t>
            </a:r>
            <a:r>
              <a:rPr lang="zh-CN" altLang="en-US" sz="2100" dirty="0"/>
              <a:t>）</a:t>
            </a:r>
            <a:endParaRPr lang="en-US" altLang="zh-CN" sz="2100" dirty="0"/>
          </a:p>
          <a:p>
            <a:pPr marL="942975" lvl="2" indent="-257175">
              <a:lnSpc>
                <a:spcPct val="150000"/>
              </a:lnSpc>
              <a:buFont typeface="Arial"/>
              <a:buChar char="•"/>
              <a:defRPr/>
            </a:pPr>
            <a:r>
              <a:rPr lang="zh-CN" altLang="en-US" sz="2100" dirty="0"/>
              <a:t>人称、名词化、句子复杂程度、选词、标题五个语言纬度在本文有何特点？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103484259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How to write a title</a:t>
            </a:r>
          </a:p>
          <a:p>
            <a:pPr>
              <a:lnSpc>
                <a:spcPct val="150000"/>
              </a:lnSpc>
            </a:pPr>
            <a:r>
              <a:rPr lang="en-US" altLang="zh-CN" sz="4000" dirty="0"/>
              <a:t>Discussion (Topic selection + Work division)</a:t>
            </a:r>
          </a:p>
          <a:p>
            <a:pPr>
              <a:lnSpc>
                <a:spcPct val="150000"/>
              </a:lnSpc>
            </a:pPr>
            <a:r>
              <a:rPr lang="en-US" altLang="zh-CN" sz="4000" dirty="0"/>
              <a:t>APA</a:t>
            </a:r>
            <a:r>
              <a:rPr lang="zh-CN" altLang="en-US" sz="4000" dirty="0"/>
              <a:t>格式教学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How to write a title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637287"/>
            <a:ext cx="6197360" cy="4351338"/>
          </a:xfrm>
        </p:spPr>
      </p:pic>
      <p:sp>
        <p:nvSpPr>
          <p:cNvPr id="8" name="文本框 7"/>
          <p:cNvSpPr txBox="1"/>
          <p:nvPr/>
        </p:nvSpPr>
        <p:spPr>
          <a:xfrm>
            <a:off x="7244862" y="1969477"/>
            <a:ext cx="4053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Topics that we are quite familiar with: abortion, teenage marriage, substance abuse, global warming the death penalty.</a:t>
            </a:r>
          </a:p>
          <a:p>
            <a:endParaRPr lang="en-US" altLang="zh-CN" dirty="0"/>
          </a:p>
          <a:p>
            <a:r>
              <a:rPr lang="en-US" altLang="zh-CN" dirty="0"/>
              <a:t>If you have to write about an overused topic, try to approach it from a new angle to produce something new and to distinguish yourself from the familiar cliché.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What makes a good title?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922977" cy="4351338"/>
          </a:xfrm>
        </p:spPr>
        <p:txBody>
          <a:bodyPr/>
          <a:lstStyle/>
          <a:p>
            <a:r>
              <a:rPr lang="en-US" altLang="zh-CN" dirty="0"/>
              <a:t>SCI principles:</a:t>
            </a:r>
          </a:p>
          <a:p>
            <a:endParaRPr lang="en-US" altLang="zh-CN" dirty="0"/>
          </a:p>
          <a:p>
            <a:r>
              <a:rPr lang="en-US" altLang="zh-CN" dirty="0"/>
              <a:t>S – specific, a title cannot be too broad or general</a:t>
            </a:r>
          </a:p>
          <a:p>
            <a:endParaRPr lang="en-US" altLang="zh-CN" dirty="0"/>
          </a:p>
          <a:p>
            <a:r>
              <a:rPr lang="en-US" altLang="zh-CN" dirty="0"/>
              <a:t>C – concise, a title contains as few words as possible, usually of noun phrases</a:t>
            </a:r>
          </a:p>
          <a:p>
            <a:endParaRPr lang="en-US" altLang="zh-CN" dirty="0"/>
          </a:p>
          <a:p>
            <a:r>
              <a:rPr lang="en-US" altLang="zh-CN" dirty="0"/>
              <a:t>I --  informative, a title should contain all key words of the research objectives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37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3-step method to write a title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1" y="1509981"/>
            <a:ext cx="8710244" cy="36446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063" y="5377288"/>
            <a:ext cx="496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Choose a topic (interesting)</a:t>
            </a:r>
          </a:p>
          <a:p>
            <a:pPr algn="ctr"/>
            <a:r>
              <a:rPr lang="en-US" altLang="zh-CN" dirty="0"/>
              <a:t>Narrowing down (adding determiners-specific)</a:t>
            </a:r>
          </a:p>
          <a:p>
            <a:pPr algn="ctr"/>
            <a:r>
              <a:rPr lang="en-US" altLang="zh-CN" dirty="0"/>
              <a:t>Paraphrasing (noun phrase less than 15 words)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0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Examples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" y="1803821"/>
            <a:ext cx="5748959" cy="3480361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73" y="1803821"/>
            <a:ext cx="5645044" cy="34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0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66c3453-ecca-4471-a71c-087f6742016d"/>
  <p:tag name="COMMONDATA" val="eyJoZGlkIjoiNTc2YjNjOWZiMjNmYWJiMGZhZjY1MzM5Y2Q2YzJhN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96,&quot;width&quot;:599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517</Words>
  <Application>Microsoft Office PowerPoint</Application>
  <PresentationFormat>宽屏</PresentationFormat>
  <Paragraphs>70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Arial Black</vt:lpstr>
      <vt:lpstr>Calibri</vt:lpstr>
      <vt:lpstr>Cambria</vt:lpstr>
      <vt:lpstr>Wingdings</vt:lpstr>
      <vt:lpstr>Office 主题​​</vt:lpstr>
      <vt:lpstr>1st TA Task</vt:lpstr>
      <vt:lpstr>PowerPoint 演示文稿</vt:lpstr>
      <vt:lpstr>Academic English Writing</vt:lpstr>
      <vt:lpstr>PowerPoint 演示文稿</vt:lpstr>
      <vt:lpstr>PowerPoint 演示文稿</vt:lpstr>
      <vt:lpstr>How to write a title</vt:lpstr>
      <vt:lpstr>What makes a good title?</vt:lpstr>
      <vt:lpstr>3-step method to write a title</vt:lpstr>
      <vt:lpstr>Examples</vt:lpstr>
      <vt:lpstr>Structure of the term paper</vt:lpstr>
      <vt:lpstr>Discussion</vt:lpstr>
      <vt:lpstr>Language focus</vt:lpstr>
      <vt:lpstr>PowerPoint 演示文稿</vt:lpstr>
      <vt:lpstr>Notes</vt:lpstr>
      <vt:lpstr>That’s all.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TA Task</dc:title>
  <dc:creator>dhp</dc:creator>
  <cp:lastModifiedBy>钦宜 祁</cp:lastModifiedBy>
  <cp:revision>30</cp:revision>
  <dcterms:created xsi:type="dcterms:W3CDTF">2022-09-12T13:12:00Z</dcterms:created>
  <dcterms:modified xsi:type="dcterms:W3CDTF">2024-03-02T01:30:08Z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B7DDED8C5E624E54A5FBD38742D2C41C</vt:lpwstr>
  </property>
</Properties>
</file>