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72" r:id="rId2"/>
    <p:sldId id="676" r:id="rId3"/>
    <p:sldId id="678" r:id="rId4"/>
    <p:sldId id="679" r:id="rId5"/>
    <p:sldId id="680" r:id="rId6"/>
    <p:sldId id="681" r:id="rId7"/>
    <p:sldId id="682" r:id="rId8"/>
    <p:sldId id="683" r:id="rId9"/>
    <p:sldId id="674" r:id="rId10"/>
    <p:sldId id="67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215"/>
    <a:srgbClr val="E7C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54E96B-967F-4650-956E-FAD04150EB3E}" v="9" dt="2024-10-22T14:59:33.7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根文 陈" userId="c00b4d6d038386f0" providerId="LiveId" clId="{B354E96B-967F-4650-956E-FAD04150EB3E}"/>
    <pc:docChg chg="custSel addSld delSld modSld addSection modSection">
      <pc:chgData name="根文 陈" userId="c00b4d6d038386f0" providerId="LiveId" clId="{B354E96B-967F-4650-956E-FAD04150EB3E}" dt="2024-10-22T15:02:37.117" v="1502" actId="20577"/>
      <pc:docMkLst>
        <pc:docMk/>
      </pc:docMkLst>
      <pc:sldChg chg="new del">
        <pc:chgData name="根文 陈" userId="c00b4d6d038386f0" providerId="LiveId" clId="{B354E96B-967F-4650-956E-FAD04150EB3E}" dt="2024-10-22T11:45:14.016" v="4" actId="47"/>
        <pc:sldMkLst>
          <pc:docMk/>
          <pc:sldMk cId="3115737617" sldId="706"/>
        </pc:sldMkLst>
      </pc:sldChg>
      <pc:sldChg chg="modSp add mod">
        <pc:chgData name="根文 陈" userId="c00b4d6d038386f0" providerId="LiveId" clId="{B354E96B-967F-4650-956E-FAD04150EB3E}" dt="2024-10-22T11:45:19.310" v="12" actId="20577"/>
        <pc:sldMkLst>
          <pc:docMk/>
          <pc:sldMk cId="4215968852" sldId="707"/>
        </pc:sldMkLst>
        <pc:spChg chg="mod">
          <ac:chgData name="根文 陈" userId="c00b4d6d038386f0" providerId="LiveId" clId="{B354E96B-967F-4650-956E-FAD04150EB3E}" dt="2024-10-22T11:45:19.310" v="12" actId="20577"/>
          <ac:spMkLst>
            <pc:docMk/>
            <pc:sldMk cId="4215968852" sldId="707"/>
            <ac:spMk id="6" creationId="{B12284EF-87E3-CAA3-F938-47B139ADBE4F}"/>
          </ac:spMkLst>
        </pc:spChg>
      </pc:sldChg>
      <pc:sldChg chg="addSp delSp modSp add mod">
        <pc:chgData name="根文 陈" userId="c00b4d6d038386f0" providerId="LiveId" clId="{B354E96B-967F-4650-956E-FAD04150EB3E}" dt="2024-10-22T14:50:47.740" v="284" actId="20577"/>
        <pc:sldMkLst>
          <pc:docMk/>
          <pc:sldMk cId="1770387562" sldId="708"/>
        </pc:sldMkLst>
        <pc:spChg chg="mod">
          <ac:chgData name="根文 陈" userId="c00b4d6d038386f0" providerId="LiveId" clId="{B354E96B-967F-4650-956E-FAD04150EB3E}" dt="2024-10-22T11:45:31.009" v="21" actId="20577"/>
          <ac:spMkLst>
            <pc:docMk/>
            <pc:sldMk cId="1770387562" sldId="708"/>
            <ac:spMk id="2" creationId="{F30DB4B1-2B74-3F68-978A-8052E1B491C0}"/>
          </ac:spMkLst>
        </pc:spChg>
        <pc:spChg chg="mod">
          <ac:chgData name="根文 陈" userId="c00b4d6d038386f0" providerId="LiveId" clId="{B354E96B-967F-4650-956E-FAD04150EB3E}" dt="2024-10-22T14:50:47.740" v="284" actId="20577"/>
          <ac:spMkLst>
            <pc:docMk/>
            <pc:sldMk cId="1770387562" sldId="708"/>
            <ac:spMk id="7" creationId="{C4FC59DF-3867-ECF5-9047-EFE6B573F7C4}"/>
          </ac:spMkLst>
        </pc:spChg>
        <pc:picChg chg="add del">
          <ac:chgData name="根文 陈" userId="c00b4d6d038386f0" providerId="LiveId" clId="{B354E96B-967F-4650-956E-FAD04150EB3E}" dt="2024-10-22T12:21:39.570" v="162" actId="21"/>
          <ac:picMkLst>
            <pc:docMk/>
            <pc:sldMk cId="1770387562" sldId="708"/>
            <ac:picMk id="4" creationId="{2390CE0B-9C6F-A34D-2797-5504D7151050}"/>
          </ac:picMkLst>
        </pc:picChg>
      </pc:sldChg>
      <pc:sldChg chg="addSp modSp add mod">
        <pc:chgData name="根文 陈" userId="c00b4d6d038386f0" providerId="LiveId" clId="{B354E96B-967F-4650-956E-FAD04150EB3E}" dt="2024-10-22T14:59:21.164" v="1227" actId="1076"/>
        <pc:sldMkLst>
          <pc:docMk/>
          <pc:sldMk cId="1082981837" sldId="709"/>
        </pc:sldMkLst>
        <pc:spChg chg="add mod">
          <ac:chgData name="根文 陈" userId="c00b4d6d038386f0" providerId="LiveId" clId="{B354E96B-967F-4650-956E-FAD04150EB3E}" dt="2024-10-22T14:53:14.550" v="373" actId="15"/>
          <ac:spMkLst>
            <pc:docMk/>
            <pc:sldMk cId="1082981837" sldId="709"/>
            <ac:spMk id="3" creationId="{44FA872C-B851-D8B1-F74A-690EA0D21EE2}"/>
          </ac:spMkLst>
        </pc:spChg>
        <pc:spChg chg="add mod">
          <ac:chgData name="根文 陈" userId="c00b4d6d038386f0" providerId="LiveId" clId="{B354E96B-967F-4650-956E-FAD04150EB3E}" dt="2024-10-22T14:59:14.405" v="1225" actId="1076"/>
          <ac:spMkLst>
            <pc:docMk/>
            <pc:sldMk cId="1082981837" sldId="709"/>
            <ac:spMk id="4" creationId="{558EF034-91DB-0831-E9E4-FB16FF19AE93}"/>
          </ac:spMkLst>
        </pc:spChg>
        <pc:spChg chg="add mod">
          <ac:chgData name="根文 陈" userId="c00b4d6d038386f0" providerId="LiveId" clId="{B354E96B-967F-4650-956E-FAD04150EB3E}" dt="2024-10-22T14:59:21.164" v="1227" actId="1076"/>
          <ac:spMkLst>
            <pc:docMk/>
            <pc:sldMk cId="1082981837" sldId="709"/>
            <ac:spMk id="5" creationId="{5844D115-37EF-EF2C-999F-9CAFFB3A69C3}"/>
          </ac:spMkLst>
        </pc:spChg>
        <pc:spChg chg="add mod">
          <ac:chgData name="根文 陈" userId="c00b4d6d038386f0" providerId="LiveId" clId="{B354E96B-967F-4650-956E-FAD04150EB3E}" dt="2024-10-22T14:59:14.405" v="1225" actId="1076"/>
          <ac:spMkLst>
            <pc:docMk/>
            <pc:sldMk cId="1082981837" sldId="709"/>
            <ac:spMk id="6" creationId="{23D5E450-3214-1F88-6715-5A83BC466B79}"/>
          </ac:spMkLst>
        </pc:spChg>
        <pc:spChg chg="mod">
          <ac:chgData name="根文 陈" userId="c00b4d6d038386f0" providerId="LiveId" clId="{B354E96B-967F-4650-956E-FAD04150EB3E}" dt="2024-10-22T14:52:24.683" v="311" actId="1076"/>
          <ac:spMkLst>
            <pc:docMk/>
            <pc:sldMk cId="1082981837" sldId="709"/>
            <ac:spMk id="7" creationId="{8B891EE2-BEB0-F6C1-F6F7-1AC4B80F24BF}"/>
          </ac:spMkLst>
        </pc:spChg>
      </pc:sldChg>
      <pc:sldChg chg="modSp add mod">
        <pc:chgData name="根文 陈" userId="c00b4d6d038386f0" providerId="LiveId" clId="{B354E96B-967F-4650-956E-FAD04150EB3E}" dt="2024-10-22T15:02:37.117" v="1502" actId="20577"/>
        <pc:sldMkLst>
          <pc:docMk/>
          <pc:sldMk cId="844068840" sldId="710"/>
        </pc:sldMkLst>
        <pc:spChg chg="mod">
          <ac:chgData name="根文 陈" userId="c00b4d6d038386f0" providerId="LiveId" clId="{B354E96B-967F-4650-956E-FAD04150EB3E}" dt="2024-10-22T14:59:40.375" v="1238" actId="20577"/>
          <ac:spMkLst>
            <pc:docMk/>
            <pc:sldMk cId="844068840" sldId="710"/>
            <ac:spMk id="2" creationId="{EFE36A0D-51D5-C7CF-A9FC-4A5A91D0F973}"/>
          </ac:spMkLst>
        </pc:spChg>
        <pc:spChg chg="mod">
          <ac:chgData name="根文 陈" userId="c00b4d6d038386f0" providerId="LiveId" clId="{B354E96B-967F-4650-956E-FAD04150EB3E}" dt="2024-10-22T15:02:37.117" v="1502" actId="20577"/>
          <ac:spMkLst>
            <pc:docMk/>
            <pc:sldMk cId="844068840" sldId="710"/>
            <ac:spMk id="7" creationId="{1946694C-4C7A-3A79-3335-22E04FAE2B92}"/>
          </ac:spMkLst>
        </pc:spChg>
      </pc:sldChg>
      <pc:sldChg chg="add del">
        <pc:chgData name="根文 陈" userId="c00b4d6d038386f0" providerId="LiveId" clId="{B354E96B-967F-4650-956E-FAD04150EB3E}" dt="2024-10-22T14:59:30.619" v="1229" actId="47"/>
        <pc:sldMkLst>
          <pc:docMk/>
          <pc:sldMk cId="3479423135" sldId="710"/>
        </pc:sldMkLst>
      </pc:sldChg>
    </pc:docChg>
  </pc:docChgLst>
  <pc:docChgLst>
    <pc:chgData name="根文 陈" userId="c00b4d6d038386f0" providerId="LiveId" clId="{656D5E92-B938-4383-BA8D-5947E39929F1}"/>
    <pc:docChg chg="modSld">
      <pc:chgData name="根文 陈" userId="c00b4d6d038386f0" providerId="LiveId" clId="{656D5E92-B938-4383-BA8D-5947E39929F1}" dt="2024-09-25T01:31:17.072" v="96" actId="20577"/>
      <pc:docMkLst>
        <pc:docMk/>
      </pc:docMkLst>
      <pc:sldChg chg="modSp mod">
        <pc:chgData name="根文 陈" userId="c00b4d6d038386f0" providerId="LiveId" clId="{656D5E92-B938-4383-BA8D-5947E39929F1}" dt="2024-09-25T01:31:17.072" v="96" actId="20577"/>
        <pc:sldMkLst>
          <pc:docMk/>
          <pc:sldMk cId="2777443568" sldId="704"/>
        </pc:sldMkLst>
        <pc:spChg chg="mod">
          <ac:chgData name="根文 陈" userId="c00b4d6d038386f0" providerId="LiveId" clId="{656D5E92-B938-4383-BA8D-5947E39929F1}" dt="2024-09-25T01:31:17.072" v="96" actId="20577"/>
          <ac:spMkLst>
            <pc:docMk/>
            <pc:sldMk cId="2777443568" sldId="704"/>
            <ac:spMk id="7" creationId="{F6FD25E0-A615-44CF-A104-8AB5EF1A26A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F2FDDB9-F344-4713-A47A-24C1060436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9C653F-B460-459F-9A87-18C121F3DB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94FAE-DF2C-4540-8F9C-2B61B8C41A76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AB1F7F-65F4-4D0C-9882-59BFBBF84D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89DCCD-03D7-40C4-BE75-AF86619F0E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C9B84-7DF0-4890-A8EC-1355A1601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503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4CE-BFEE-4ABB-AA6B-412355F5EB20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8606D-5728-4509-A9E2-14F78A5B0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1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C57AD-BAAA-01BC-D7E5-E1DBD989B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23ABA8F-4818-9445-00AD-6A4948EBC8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2CB43AF-A041-B63E-320D-AE79C3F70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BEFB71-D397-5EF4-F033-73D35251D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36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ED33F-ED98-A084-75D3-399F7C97B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2F7C837-D784-8294-DBAC-46AB1CE3C6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C02D40D-0610-0947-0F2F-53A638C48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E0201C-651C-9F84-48D0-719ECF094F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0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E918372-12F0-4D49-94B4-4A000FAED7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412" y="306877"/>
            <a:ext cx="1375700" cy="43728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9D88211B-ACF8-4C49-B965-5E1FCAA7812E}"/>
              </a:ext>
            </a:extLst>
          </p:cNvPr>
          <p:cNvGrpSpPr>
            <a:grpSpLocks/>
          </p:cNvGrpSpPr>
          <p:nvPr userDrawn="1"/>
        </p:nvGrpSpPr>
        <p:grpSpPr>
          <a:xfrm>
            <a:off x="799888" y="359391"/>
            <a:ext cx="384771" cy="384771"/>
            <a:chOff x="669869" y="597306"/>
            <a:chExt cx="409972" cy="409973"/>
          </a:xfrm>
        </p:grpSpPr>
        <p:sp>
          <p:nvSpPr>
            <p:cNvPr id="11" name="íṥļîḓê">
              <a:extLst>
                <a:ext uri="{FF2B5EF4-FFF2-40B4-BE49-F238E27FC236}">
                  <a16:creationId xmlns:a16="http://schemas.microsoft.com/office/drawing/2014/main" id="{36EF817B-4217-48C7-B562-C5F6FCD8923F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rgbClr val="40621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íṥlíḓê">
              <a:extLst>
                <a:ext uri="{FF2B5EF4-FFF2-40B4-BE49-F238E27FC236}">
                  <a16:creationId xmlns:a16="http://schemas.microsoft.com/office/drawing/2014/main" id="{29ADFA5D-AB4A-4688-B5EC-C3F90E1496D3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rgbClr val="40621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" name="ïśļiḑé">
              <a:extLst>
                <a:ext uri="{FF2B5EF4-FFF2-40B4-BE49-F238E27FC236}">
                  <a16:creationId xmlns:a16="http://schemas.microsoft.com/office/drawing/2014/main" id="{A414AFD6-A821-4C00-A444-E3AD186473BF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514D2D1-8A78-4E50-906F-D0E4D0A17EC0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占位符 4">
            <a:extLst>
              <a:ext uri="{FF2B5EF4-FFF2-40B4-BE49-F238E27FC236}">
                <a16:creationId xmlns:a16="http://schemas.microsoft.com/office/drawing/2014/main" id="{48FF9701-95ED-45FE-AD31-F5231914CB8A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406215"/>
                </a:solidFill>
              </a:defRPr>
            </a:lvl1pPr>
          </a:lstStyle>
          <a:p>
            <a:r>
              <a:rPr lang="zh-CN" altLang="en-US" i="1" spc="300" dirty="0">
                <a:latin typeface="+mn-ea"/>
              </a:rPr>
              <a:t>止于至善</a:t>
            </a:r>
            <a:endParaRPr lang="zh-CN" altLang="en-US" spc="300" dirty="0"/>
          </a:p>
        </p:txBody>
      </p:sp>
    </p:spTree>
    <p:extLst>
      <p:ext uri="{BB962C8B-B14F-4D97-AF65-F5344CB8AC3E}">
        <p14:creationId xmlns:p14="http://schemas.microsoft.com/office/powerpoint/2010/main" val="267943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树, 户外, 建筑物, 道路&#10;&#10;自动生成的说明">
            <a:extLst>
              <a:ext uri="{FF2B5EF4-FFF2-40B4-BE49-F238E27FC236}">
                <a16:creationId xmlns:a16="http://schemas.microsoft.com/office/drawing/2014/main" id="{D5F2FF8C-FBEA-41BC-ADC8-FDE3EE4E02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8" r="35125" b="7878"/>
          <a:stretch/>
        </p:blipFill>
        <p:spPr>
          <a:xfrm>
            <a:off x="4282440" y="0"/>
            <a:ext cx="7909560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CCD45BE-7C88-44E2-9130-06D78B8EC1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1D05365-1BF4-4713-A76C-4EC23572C3D6}"/>
              </a:ext>
            </a:extLst>
          </p:cNvPr>
          <p:cNvGrpSpPr/>
          <p:nvPr userDrawn="1"/>
        </p:nvGrpSpPr>
        <p:grpSpPr>
          <a:xfrm>
            <a:off x="10402823" y="853956"/>
            <a:ext cx="1875342" cy="6834393"/>
            <a:chOff x="10402823" y="853956"/>
            <a:chExt cx="1875342" cy="6834393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6842D6C9-68A1-442A-A76A-99D0802FFA31}"/>
                </a:ext>
              </a:extLst>
            </p:cNvPr>
            <p:cNvSpPr/>
            <p:nvPr userDrawn="1"/>
          </p:nvSpPr>
          <p:spPr>
            <a:xfrm rot="17975649">
              <a:off x="7764318" y="3492461"/>
              <a:ext cx="6834393" cy="1557383"/>
            </a:xfrm>
            <a:custGeom>
              <a:avLst/>
              <a:gdLst>
                <a:gd name="connsiteX0" fmla="*/ 4887162 w 6834393"/>
                <a:gd name="connsiteY0" fmla="*/ 1105918 h 1557383"/>
                <a:gd name="connsiteX1" fmla="*/ 4092251 w 6834393"/>
                <a:gd name="connsiteY1" fmla="*/ 1557383 h 1557383"/>
                <a:gd name="connsiteX2" fmla="*/ 884506 w 6834393"/>
                <a:gd name="connsiteY2" fmla="*/ 1557383 h 1557383"/>
                <a:gd name="connsiteX3" fmla="*/ 628100 w 6834393"/>
                <a:gd name="connsiteY3" fmla="*/ 1105918 h 1557383"/>
                <a:gd name="connsiteX4" fmla="*/ 6834393 w 6834393"/>
                <a:gd name="connsiteY4" fmla="*/ 0 h 1557383"/>
                <a:gd name="connsiteX5" fmla="*/ 6039483 w 6834393"/>
                <a:gd name="connsiteY5" fmla="*/ 451465 h 1557383"/>
                <a:gd name="connsiteX6" fmla="*/ 256407 w 6834393"/>
                <a:gd name="connsiteY6" fmla="*/ 451465 h 1557383"/>
                <a:gd name="connsiteX7" fmla="*/ 0 w 6834393"/>
                <a:gd name="connsiteY7" fmla="*/ 0 h 155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34393" h="1557383">
                  <a:moveTo>
                    <a:pt x="4887162" y="1105918"/>
                  </a:moveTo>
                  <a:lnTo>
                    <a:pt x="4092251" y="1557383"/>
                  </a:lnTo>
                  <a:lnTo>
                    <a:pt x="884506" y="1557383"/>
                  </a:lnTo>
                  <a:lnTo>
                    <a:pt x="628100" y="1105918"/>
                  </a:lnTo>
                  <a:close/>
                  <a:moveTo>
                    <a:pt x="6834393" y="0"/>
                  </a:moveTo>
                  <a:lnTo>
                    <a:pt x="6039483" y="451465"/>
                  </a:lnTo>
                  <a:lnTo>
                    <a:pt x="256407" y="451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C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8EA7B55-B4F3-45CE-9637-C50F15FC2A40}"/>
                </a:ext>
              </a:extLst>
            </p:cNvPr>
            <p:cNvSpPr/>
            <p:nvPr userDrawn="1"/>
          </p:nvSpPr>
          <p:spPr>
            <a:xfrm rot="17975649">
              <a:off x="8726108" y="4052302"/>
              <a:ext cx="5546729" cy="1557384"/>
            </a:xfrm>
            <a:custGeom>
              <a:avLst/>
              <a:gdLst>
                <a:gd name="connsiteX0" fmla="*/ 3599499 w 5546729"/>
                <a:gd name="connsiteY0" fmla="*/ 1105919 h 1557384"/>
                <a:gd name="connsiteX1" fmla="*/ 2804588 w 5546729"/>
                <a:gd name="connsiteY1" fmla="*/ 1557384 h 1557384"/>
                <a:gd name="connsiteX2" fmla="*/ 884507 w 5546729"/>
                <a:gd name="connsiteY2" fmla="*/ 1557383 h 1557384"/>
                <a:gd name="connsiteX3" fmla="*/ 628100 w 5546729"/>
                <a:gd name="connsiteY3" fmla="*/ 1105919 h 1557384"/>
                <a:gd name="connsiteX4" fmla="*/ 5546729 w 5546729"/>
                <a:gd name="connsiteY4" fmla="*/ 1 h 1557384"/>
                <a:gd name="connsiteX5" fmla="*/ 4751818 w 5546729"/>
                <a:gd name="connsiteY5" fmla="*/ 451466 h 1557384"/>
                <a:gd name="connsiteX6" fmla="*/ 256407 w 5546729"/>
                <a:gd name="connsiteY6" fmla="*/ 451465 h 1557384"/>
                <a:gd name="connsiteX7" fmla="*/ 0 w 5546729"/>
                <a:gd name="connsiteY7" fmla="*/ 0 h 155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6729" h="1557384">
                  <a:moveTo>
                    <a:pt x="3599499" y="1105919"/>
                  </a:moveTo>
                  <a:lnTo>
                    <a:pt x="2804588" y="1557384"/>
                  </a:lnTo>
                  <a:lnTo>
                    <a:pt x="884507" y="1557383"/>
                  </a:lnTo>
                  <a:lnTo>
                    <a:pt x="628100" y="1105919"/>
                  </a:lnTo>
                  <a:close/>
                  <a:moveTo>
                    <a:pt x="5546729" y="1"/>
                  </a:moveTo>
                  <a:lnTo>
                    <a:pt x="4751818" y="451466"/>
                  </a:lnTo>
                  <a:lnTo>
                    <a:pt x="256407" y="451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62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7" name="图片 16" descr="图片包含 树, 户外, 建筑物, 道路&#10;&#10;自动生成的说明">
            <a:extLst>
              <a:ext uri="{FF2B5EF4-FFF2-40B4-BE49-F238E27FC236}">
                <a16:creationId xmlns:a16="http://schemas.microsoft.com/office/drawing/2014/main" id="{2025EF58-6E70-4740-B931-8916FAB1B1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" t="7878" r="35125" b="7878"/>
          <a:stretch/>
        </p:blipFill>
        <p:spPr>
          <a:xfrm>
            <a:off x="5178924" y="0"/>
            <a:ext cx="7013076" cy="6858000"/>
          </a:xfrm>
          <a:custGeom>
            <a:avLst/>
            <a:gdLst>
              <a:gd name="connsiteX0" fmla="*/ 3877363 w 7013076"/>
              <a:gd name="connsiteY0" fmla="*/ 0 h 6858000"/>
              <a:gd name="connsiteX1" fmla="*/ 7013076 w 7013076"/>
              <a:gd name="connsiteY1" fmla="*/ 0 h 6858000"/>
              <a:gd name="connsiteX2" fmla="*/ 7013076 w 7013076"/>
              <a:gd name="connsiteY2" fmla="*/ 692654 h 6858000"/>
              <a:gd name="connsiteX3" fmla="*/ 3527325 w 7013076"/>
              <a:gd name="connsiteY3" fmla="*/ 6858000 h 6858000"/>
              <a:gd name="connsiteX4" fmla="*/ 0 w 701307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3076" h="6858000">
                <a:moveTo>
                  <a:pt x="3877363" y="0"/>
                </a:moveTo>
                <a:lnTo>
                  <a:pt x="7013076" y="0"/>
                </a:lnTo>
                <a:lnTo>
                  <a:pt x="7013076" y="692654"/>
                </a:lnTo>
                <a:lnTo>
                  <a:pt x="35273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74A19CC-EEC7-4F0B-8C9B-6FF38FE57D83}"/>
              </a:ext>
            </a:extLst>
          </p:cNvPr>
          <p:cNvCxnSpPr>
            <a:cxnSpLocks/>
          </p:cNvCxnSpPr>
          <p:nvPr userDrawn="1"/>
        </p:nvCxnSpPr>
        <p:spPr>
          <a:xfrm>
            <a:off x="667503" y="4839800"/>
            <a:ext cx="493268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2A0043C8-5BE9-465F-B287-BE41D765D1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A0EE99DC-08FE-44BF-BA3E-74CF605C7A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03" y="2749690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1" spc="100" baseline="0">
                <a:solidFill>
                  <a:srgbClr val="40621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请输入你的大标题</a:t>
            </a:r>
            <a:endParaRPr lang="en-US" altLang="zh-CN" dirty="0"/>
          </a:p>
        </p:txBody>
      </p:sp>
      <p:sp>
        <p:nvSpPr>
          <p:cNvPr id="27" name="文本占位符 25">
            <a:extLst>
              <a:ext uri="{FF2B5EF4-FFF2-40B4-BE49-F238E27FC236}">
                <a16:creationId xmlns:a16="http://schemas.microsoft.com/office/drawing/2014/main" id="{14776B52-187C-4162-B5D7-D69B3A9513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503" y="1869834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0" spc="100" baseline="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请输入答辩类型</a:t>
            </a:r>
            <a:endParaRPr lang="en-US" altLang="zh-CN" dirty="0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88BA8AD3-B6D3-4025-81B6-B4747DB7E2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7503" y="3641672"/>
            <a:ext cx="5798382" cy="286232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lnSpc>
                <a:spcPct val="100000"/>
              </a:lnSpc>
              <a:buNone/>
              <a:defRPr sz="1200" spc="55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Supporting Your Text Here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C949B4-03CD-4689-B188-A6956850FF4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6215"/>
                </a:solidFill>
              </a:defRPr>
            </a:lvl1pPr>
          </a:lstStyle>
          <a:p>
            <a:r>
              <a:rPr lang="zh-CN" altLang="en-US" i="1" spc="300" dirty="0">
                <a:latin typeface="+mn-ea"/>
              </a:rPr>
              <a:t>止于至善</a:t>
            </a:r>
            <a:endParaRPr lang="zh-CN" altLang="en-US" spc="300" dirty="0"/>
          </a:p>
        </p:txBody>
      </p:sp>
    </p:spTree>
    <p:extLst>
      <p:ext uri="{BB962C8B-B14F-4D97-AF65-F5344CB8AC3E}">
        <p14:creationId xmlns:p14="http://schemas.microsoft.com/office/powerpoint/2010/main" val="333026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27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12D92-6662-143F-158D-79A36DBB5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4B6E52-A26B-B63F-9B05-07227CD15F8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zh-CN" altLang="en-US" i="1" spc="300" dirty="0">
                <a:latin typeface="+mn-ea"/>
              </a:rPr>
              <a:t>止于至善</a:t>
            </a:r>
            <a:endParaRPr lang="zh-CN" altLang="en-US" spc="3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6972CC-013A-8E67-7419-641B6855FD5B}"/>
              </a:ext>
            </a:extLst>
          </p:cNvPr>
          <p:cNvSpPr/>
          <p:nvPr/>
        </p:nvSpPr>
        <p:spPr>
          <a:xfrm>
            <a:off x="983426" y="4420556"/>
            <a:ext cx="2491594" cy="40011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C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陈根文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0511D97-714B-0B49-E9CE-33B0EA14A7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26" y="1998024"/>
            <a:ext cx="5798382" cy="878840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4062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小世界模型与</a:t>
            </a:r>
            <a:endParaRPr lang="en-US" altLang="zh-CN" dirty="0">
              <a:solidFill>
                <a:srgbClr val="4062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rgbClr val="4062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可搜索问题研究</a:t>
            </a:r>
            <a:endParaRPr lang="en-US" altLang="zh-CN" dirty="0">
              <a:solidFill>
                <a:srgbClr val="4062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499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DADEF-864D-458E-7D5A-5945A6902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240183-4152-91AC-DE8E-8054561E835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zh-CN" altLang="en-US" i="1" spc="300" dirty="0">
                <a:latin typeface="+mn-ea"/>
              </a:rPr>
              <a:t>止于至善</a:t>
            </a:r>
            <a:endParaRPr lang="zh-CN" altLang="en-US" spc="3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70D0E5-8244-81E1-B326-E919A2FA0C9B}"/>
              </a:ext>
            </a:extLst>
          </p:cNvPr>
          <p:cNvSpPr/>
          <p:nvPr/>
        </p:nvSpPr>
        <p:spPr>
          <a:xfrm>
            <a:off x="983426" y="4420556"/>
            <a:ext cx="2491594" cy="40011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C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陈根文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AAB51CA-83BA-EE48-B0CF-70D1BC7891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829" y="2437444"/>
            <a:ext cx="5798382" cy="878840"/>
          </a:xfrm>
        </p:spPr>
        <p:txBody>
          <a:bodyPr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感谢聆听！</a:t>
            </a:r>
            <a:endParaRPr lang="en-US" altLang="zh-CN" dirty="0">
              <a:solidFill>
                <a:srgbClr val="4062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915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A0B68-28F8-3C4F-558D-DC7EEDFE0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4637EC3-6EEB-8331-4C7E-1D67227DCB36}"/>
              </a:ext>
            </a:extLst>
          </p:cNvPr>
          <p:cNvSpPr txBox="1">
            <a:spLocks/>
          </p:cNvSpPr>
          <p:nvPr/>
        </p:nvSpPr>
        <p:spPr>
          <a:xfrm>
            <a:off x="1262200" y="383465"/>
            <a:ext cx="8920029" cy="4022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40621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论文主要内容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2264C9A7-6A00-A944-7511-9378EFEF0CD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止于至善</a:t>
            </a:r>
            <a:endParaRPr lang="zh-CN" altLang="en-US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EA2198-E4B1-44FD-B1F5-7CAC0CC20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115" y="3730845"/>
            <a:ext cx="5103661" cy="28896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E49E0FF-32B7-41BE-A323-CA0C5201604B}"/>
              </a:ext>
            </a:extLst>
          </p:cNvPr>
          <p:cNvSpPr txBox="1"/>
          <p:nvPr/>
        </p:nvSpPr>
        <p:spPr>
          <a:xfrm>
            <a:off x="328224" y="1403302"/>
            <a:ext cx="115355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Watts D J, </a:t>
            </a:r>
            <a:r>
              <a:rPr lang="en-US" altLang="zh-CN" sz="200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Strogatz</a:t>
            </a:r>
            <a:r>
              <a:rPr lang="en-US" altLang="zh-CN" sz="20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 H. </a:t>
            </a:r>
            <a:r>
              <a:rPr lang="en-US" altLang="zh-CN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Collective dynamics of ‘small-</a:t>
            </a:r>
            <a:r>
              <a:rPr lang="en-US" altLang="zh-CN" sz="20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world’networks</a:t>
            </a:r>
            <a:r>
              <a:rPr lang="en-US" altLang="zh-CN" sz="20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[J]. nature, 1998, 393(6684): 440-442.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EF551A-60F6-4B51-BC30-609BAB97208E}"/>
              </a:ext>
            </a:extLst>
          </p:cNvPr>
          <p:cNvSpPr txBox="1"/>
          <p:nvPr/>
        </p:nvSpPr>
        <p:spPr>
          <a:xfrm>
            <a:off x="2726032" y="1910383"/>
            <a:ext cx="10669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Words</a:t>
            </a:r>
            <a:r>
              <a:rPr lang="en-US" altLang="zh-CN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2038F1-14F2-4004-9523-6DFD17CE6CAC}"/>
              </a:ext>
            </a:extLst>
          </p:cNvPr>
          <p:cNvSpPr txBox="1"/>
          <p:nvPr/>
        </p:nvSpPr>
        <p:spPr>
          <a:xfrm>
            <a:off x="2726032" y="2187409"/>
            <a:ext cx="33426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"small-world"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clustering coefficient (C)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 path length (L)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dynamical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 spreading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4C0256-6DA2-4105-AA9A-6D4E0F71BD31}"/>
              </a:ext>
            </a:extLst>
          </p:cNvPr>
          <p:cNvSpPr txBox="1"/>
          <p:nvPr/>
        </p:nvSpPr>
        <p:spPr>
          <a:xfrm>
            <a:off x="6972760" y="2187409"/>
            <a:ext cx="33426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rewiring</a:t>
            </a:r>
            <a:endParaRPr lang="en-US" altLang="zh-CN" dirty="0">
              <a:solidFill>
                <a:srgbClr val="06060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signal-propagation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synchronizability</a:t>
            </a:r>
            <a:endParaRPr lang="en-US" altLang="zh-CN" b="0" i="0" dirty="0">
              <a:solidFill>
                <a:srgbClr val="06060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topology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06060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F7943B5-12E7-4141-BBB0-6798EDB94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73" y="5208724"/>
            <a:ext cx="5817447" cy="14117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EBB7B11-58BA-484C-8AB2-5EAB3A2F2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73" y="3730845"/>
            <a:ext cx="5817447" cy="14117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1CBCD6F-7792-4E48-BCCD-23A01DCC790B}"/>
              </a:ext>
            </a:extLst>
          </p:cNvPr>
          <p:cNvSpPr txBox="1"/>
          <p:nvPr/>
        </p:nvSpPr>
        <p:spPr>
          <a:xfrm>
            <a:off x="1995106" y="967861"/>
            <a:ext cx="89200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Milgram S. </a:t>
            </a:r>
            <a:r>
              <a:rPr lang="en-US" altLang="zh-CN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small world problem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[J]. Psychology today, 1967, 2(1): 60-67.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67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A0B68-28F8-3C4F-558D-DC7EEDFE0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4637EC3-6EEB-8331-4C7E-1D67227DCB36}"/>
              </a:ext>
            </a:extLst>
          </p:cNvPr>
          <p:cNvSpPr txBox="1">
            <a:spLocks/>
          </p:cNvSpPr>
          <p:nvPr/>
        </p:nvSpPr>
        <p:spPr>
          <a:xfrm>
            <a:off x="1262200" y="383465"/>
            <a:ext cx="8920029" cy="4022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40621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论文主要内容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2264C9A7-6A00-A944-7511-9378EFEF0CD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止于至善</a:t>
            </a:r>
            <a:endParaRPr lang="zh-CN" altLang="en-US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49E0FF-32B7-41BE-A323-CA0C5201604B}"/>
              </a:ext>
            </a:extLst>
          </p:cNvPr>
          <p:cNvSpPr txBox="1"/>
          <p:nvPr/>
        </p:nvSpPr>
        <p:spPr>
          <a:xfrm>
            <a:off x="328224" y="1058360"/>
            <a:ext cx="11535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Kleinberg J. </a:t>
            </a:r>
            <a:r>
              <a:rPr lang="en-US" altLang="zh-CN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small-world phenomenon: An algorithmic perspective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[C]//Proceedings of the thirty-second annual ACM symposium on Theory of computing. 2000: 163-170.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EF551A-60F6-4B51-BC30-609BAB97208E}"/>
              </a:ext>
            </a:extLst>
          </p:cNvPr>
          <p:cNvSpPr txBox="1"/>
          <p:nvPr/>
        </p:nvSpPr>
        <p:spPr>
          <a:xfrm>
            <a:off x="2726032" y="1712218"/>
            <a:ext cx="10669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Words</a:t>
            </a:r>
            <a:r>
              <a:rPr lang="en-US" altLang="zh-CN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2038F1-14F2-4004-9523-6DFD17CE6CAC}"/>
              </a:ext>
            </a:extLst>
          </p:cNvPr>
          <p:cNvSpPr txBox="1"/>
          <p:nvPr/>
        </p:nvSpPr>
        <p:spPr>
          <a:xfrm>
            <a:off x="2726032" y="2187409"/>
            <a:ext cx="41093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small-world phenomenon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six degrees of separation</a:t>
            </a:r>
            <a:endParaRPr lang="en-US" altLang="zh-CN" dirty="0">
              <a:solidFill>
                <a:srgbClr val="06060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information</a:t>
            </a:r>
            <a:endParaRPr lang="en-US" altLang="zh-CN" dirty="0">
              <a:solidFill>
                <a:srgbClr val="06060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short paths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7A6F2A-7AF1-4324-9D1C-F8747563F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54" y="4020033"/>
            <a:ext cx="6263035" cy="24268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0564F99-15BB-4C7B-B49C-445A9B85514A}"/>
              </a:ext>
            </a:extLst>
          </p:cNvPr>
          <p:cNvSpPr txBox="1"/>
          <p:nvPr/>
        </p:nvSpPr>
        <p:spPr>
          <a:xfrm>
            <a:off x="6972760" y="2187409"/>
            <a:ext cx="33426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Watts-</a:t>
            </a:r>
            <a:r>
              <a:rPr lang="en-US" altLang="zh-CN" b="0" i="0" dirty="0" err="1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Strogatz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altLang="zh-CN" dirty="0">
              <a:solidFill>
                <a:srgbClr val="06060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inverse </a:t>
            </a:r>
            <a:r>
              <a:rPr lang="en-US" altLang="zh-CN" b="0" i="0" dirty="0" err="1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rth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-power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lattice distance</a:t>
            </a:r>
            <a:endParaRPr lang="en-US" altLang="zh-CN" dirty="0">
              <a:solidFill>
                <a:srgbClr val="06060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rate</a:t>
            </a:r>
          </a:p>
        </p:txBody>
      </p:sp>
    </p:spTree>
    <p:extLst>
      <p:ext uri="{BB962C8B-B14F-4D97-AF65-F5344CB8AC3E}">
        <p14:creationId xmlns:p14="http://schemas.microsoft.com/office/powerpoint/2010/main" val="319610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A0B68-28F8-3C4F-558D-DC7EEDFE0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4637EC3-6EEB-8331-4C7E-1D67227DCB36}"/>
              </a:ext>
            </a:extLst>
          </p:cNvPr>
          <p:cNvSpPr txBox="1">
            <a:spLocks/>
          </p:cNvSpPr>
          <p:nvPr/>
        </p:nvSpPr>
        <p:spPr>
          <a:xfrm>
            <a:off x="1262200" y="383465"/>
            <a:ext cx="8920029" cy="4022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40621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论文主要内容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2264C9A7-6A00-A944-7511-9378EFEF0CD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止于至善</a:t>
            </a:r>
            <a:endParaRPr lang="zh-CN" altLang="en-US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49E0FF-32B7-41BE-A323-CA0C5201604B}"/>
              </a:ext>
            </a:extLst>
          </p:cNvPr>
          <p:cNvSpPr txBox="1"/>
          <p:nvPr/>
        </p:nvSpPr>
        <p:spPr>
          <a:xfrm>
            <a:off x="328224" y="1058360"/>
            <a:ext cx="11535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Adamic L A, </a:t>
            </a:r>
            <a:r>
              <a:rPr lang="en-US" altLang="zh-CN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Lukose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 M, </a:t>
            </a:r>
            <a:r>
              <a:rPr lang="en-US" altLang="zh-CN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Puniyani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R, et al. </a:t>
            </a:r>
            <a:r>
              <a:rPr lang="en-US" altLang="zh-CN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in power-law networks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[J]. Physical review E, 2001, 64(4): 046135.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EF551A-60F6-4B51-BC30-609BAB97208E}"/>
              </a:ext>
            </a:extLst>
          </p:cNvPr>
          <p:cNvSpPr txBox="1"/>
          <p:nvPr/>
        </p:nvSpPr>
        <p:spPr>
          <a:xfrm>
            <a:off x="2726032" y="1712218"/>
            <a:ext cx="10669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Words</a:t>
            </a:r>
            <a:r>
              <a:rPr lang="en-US" altLang="zh-CN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2038F1-14F2-4004-9523-6DFD17CE6CAC}"/>
              </a:ext>
            </a:extLst>
          </p:cNvPr>
          <p:cNvSpPr txBox="1"/>
          <p:nvPr/>
        </p:nvSpPr>
        <p:spPr>
          <a:xfrm>
            <a:off x="2726032" y="2187409"/>
            <a:ext cx="33426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Power-law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degree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Sub-linear scaling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6060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4C0256-6DA2-4105-AA9A-6D4E0F71BD31}"/>
              </a:ext>
            </a:extLst>
          </p:cNvPr>
          <p:cNvSpPr txBox="1"/>
          <p:nvPr/>
        </p:nvSpPr>
        <p:spPr>
          <a:xfrm>
            <a:off x="6972759" y="2187409"/>
            <a:ext cx="41811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Gnutella peer-to-peer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search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and social networks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6060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CB133B-F5C8-49C4-99D1-0BF90A43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71"/>
          <a:stretch/>
        </p:blipFill>
        <p:spPr>
          <a:xfrm>
            <a:off x="188197" y="4525017"/>
            <a:ext cx="5621476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24D55C-2BA2-45AA-8A21-BD307B392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082" y="3664737"/>
            <a:ext cx="5742585" cy="30517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886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A0B68-28F8-3C4F-558D-DC7EEDFE0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4637EC3-6EEB-8331-4C7E-1D67227DCB36}"/>
              </a:ext>
            </a:extLst>
          </p:cNvPr>
          <p:cNvSpPr txBox="1">
            <a:spLocks/>
          </p:cNvSpPr>
          <p:nvPr/>
        </p:nvSpPr>
        <p:spPr>
          <a:xfrm>
            <a:off x="1262200" y="383465"/>
            <a:ext cx="8920029" cy="4022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40621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论文主要内容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2264C9A7-6A00-A944-7511-9378EFEF0CD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止于至善</a:t>
            </a:r>
            <a:endParaRPr lang="zh-CN" altLang="en-US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49E0FF-32B7-41BE-A323-CA0C5201604B}"/>
              </a:ext>
            </a:extLst>
          </p:cNvPr>
          <p:cNvSpPr txBox="1"/>
          <p:nvPr/>
        </p:nvSpPr>
        <p:spPr>
          <a:xfrm>
            <a:off x="328224" y="1058360"/>
            <a:ext cx="11535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Kleinberg J. </a:t>
            </a:r>
            <a:r>
              <a:rPr lang="en-US" altLang="zh-CN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Small-world phenomena and the dynamics of information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[J]. Advances in neural information processing systems, 2001, 14.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EF551A-60F6-4B51-BC30-609BAB97208E}"/>
              </a:ext>
            </a:extLst>
          </p:cNvPr>
          <p:cNvSpPr txBox="1"/>
          <p:nvPr/>
        </p:nvSpPr>
        <p:spPr>
          <a:xfrm>
            <a:off x="2726032" y="1712218"/>
            <a:ext cx="10669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Words</a:t>
            </a:r>
            <a:r>
              <a:rPr lang="en-US" altLang="zh-CN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2038F1-14F2-4004-9523-6DFD17CE6CAC}"/>
              </a:ext>
            </a:extLst>
          </p:cNvPr>
          <p:cNvSpPr txBox="1"/>
          <p:nvPr/>
        </p:nvSpPr>
        <p:spPr>
          <a:xfrm>
            <a:off x="2726032" y="2187409"/>
            <a:ext cx="33426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"small-world"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clustering coefficient (C)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 path length (L)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dynamical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 spreading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4C0256-6DA2-4105-AA9A-6D4E0F71BD31}"/>
              </a:ext>
            </a:extLst>
          </p:cNvPr>
          <p:cNvSpPr txBox="1"/>
          <p:nvPr/>
        </p:nvSpPr>
        <p:spPr>
          <a:xfrm>
            <a:off x="6972760" y="2187409"/>
            <a:ext cx="33426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rewiring</a:t>
            </a:r>
            <a:endParaRPr lang="en-US" altLang="zh-CN" dirty="0">
              <a:solidFill>
                <a:srgbClr val="06060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signal-propagation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synchronizability</a:t>
            </a:r>
            <a:endParaRPr lang="en-US" altLang="zh-CN" b="0" i="0" dirty="0">
              <a:solidFill>
                <a:srgbClr val="06060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topology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06060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68019A-6003-437B-A22E-EB0BB05F6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072" y="3770596"/>
            <a:ext cx="6119199" cy="29223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847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A0B68-28F8-3C4F-558D-DC7EEDFE0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4637EC3-6EEB-8331-4C7E-1D67227DCB36}"/>
              </a:ext>
            </a:extLst>
          </p:cNvPr>
          <p:cNvSpPr txBox="1">
            <a:spLocks/>
          </p:cNvSpPr>
          <p:nvPr/>
        </p:nvSpPr>
        <p:spPr>
          <a:xfrm>
            <a:off x="1262200" y="383465"/>
            <a:ext cx="8920029" cy="4022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40621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论文主要内容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2264C9A7-6A00-A944-7511-9378EFEF0CD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止于至善</a:t>
            </a:r>
            <a:endParaRPr lang="zh-CN" altLang="en-US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49E0FF-32B7-41BE-A323-CA0C5201604B}"/>
              </a:ext>
            </a:extLst>
          </p:cNvPr>
          <p:cNvSpPr txBox="1"/>
          <p:nvPr/>
        </p:nvSpPr>
        <p:spPr>
          <a:xfrm>
            <a:off x="328224" y="1058360"/>
            <a:ext cx="11535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Watts D J, </a:t>
            </a:r>
            <a:r>
              <a:rPr lang="en-US" altLang="zh-CN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Dodds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 S, Newman M E J. </a:t>
            </a:r>
            <a:r>
              <a:rPr lang="en-US" altLang="zh-CN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Identity and search in social networks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[J]. science, 2002, 296(5571): 1302-1305.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EF551A-60F6-4B51-BC30-609BAB97208E}"/>
              </a:ext>
            </a:extLst>
          </p:cNvPr>
          <p:cNvSpPr txBox="1"/>
          <p:nvPr/>
        </p:nvSpPr>
        <p:spPr>
          <a:xfrm>
            <a:off x="2726032" y="1712218"/>
            <a:ext cx="10669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Words</a:t>
            </a:r>
            <a:r>
              <a:rPr lang="en-US" altLang="zh-CN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2038F1-14F2-4004-9523-6DFD17CE6CAC}"/>
              </a:ext>
            </a:extLst>
          </p:cNvPr>
          <p:cNvSpPr txBox="1"/>
          <p:nvPr/>
        </p:nvSpPr>
        <p:spPr>
          <a:xfrm>
            <a:off x="2726032" y="2187409"/>
            <a:ext cx="33426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US" altLang="zh-CN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 identities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categorization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4C0256-6DA2-4105-AA9A-6D4E0F71BD31}"/>
              </a:ext>
            </a:extLst>
          </p:cNvPr>
          <p:cNvSpPr txBox="1"/>
          <p:nvPr/>
        </p:nvSpPr>
        <p:spPr>
          <a:xfrm>
            <a:off x="6972760" y="2187409"/>
            <a:ext cx="33426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distance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search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606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Small-world problem</a:t>
            </a:r>
            <a:endParaRPr lang="en-US" altLang="zh-CN" b="0" i="0" dirty="0">
              <a:solidFill>
                <a:srgbClr val="06060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9A7F26D-6193-4696-8DE9-075DC4E22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540" y="3530836"/>
            <a:ext cx="5650919" cy="30201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042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A0B68-28F8-3C4F-558D-DC7EEDFE0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4637EC3-6EEB-8331-4C7E-1D67227DCB36}"/>
              </a:ext>
            </a:extLst>
          </p:cNvPr>
          <p:cNvSpPr txBox="1">
            <a:spLocks/>
          </p:cNvSpPr>
          <p:nvPr/>
        </p:nvSpPr>
        <p:spPr>
          <a:xfrm>
            <a:off x="1262200" y="383465"/>
            <a:ext cx="8920029" cy="4022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40621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论文主要内容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2264C9A7-6A00-A944-7511-9378EFEF0CD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796202" y="62631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止于至善</a:t>
            </a:r>
            <a:endParaRPr lang="zh-CN" altLang="en-US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49E0FF-32B7-41BE-A323-CA0C5201604B}"/>
              </a:ext>
            </a:extLst>
          </p:cNvPr>
          <p:cNvSpPr txBox="1"/>
          <p:nvPr/>
        </p:nvSpPr>
        <p:spPr>
          <a:xfrm>
            <a:off x="328224" y="1058360"/>
            <a:ext cx="115355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Adamic L, Adar E. </a:t>
            </a:r>
            <a:r>
              <a:rPr lang="en-US" altLang="zh-CN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search a social network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[J]. Social networks, 2005, 27(3): 187-203.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EF551A-60F6-4B51-BC30-609BAB97208E}"/>
              </a:ext>
            </a:extLst>
          </p:cNvPr>
          <p:cNvSpPr txBox="1"/>
          <p:nvPr/>
        </p:nvSpPr>
        <p:spPr>
          <a:xfrm>
            <a:off x="2726032" y="1712218"/>
            <a:ext cx="10669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Words</a:t>
            </a:r>
            <a:r>
              <a:rPr lang="en-US" altLang="zh-CN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2038F1-14F2-4004-9523-6DFD17CE6CAC}"/>
              </a:ext>
            </a:extLst>
          </p:cNvPr>
          <p:cNvSpPr txBox="1"/>
          <p:nvPr/>
        </p:nvSpPr>
        <p:spPr>
          <a:xfrm>
            <a:off x="2726032" y="2187409"/>
            <a:ext cx="33426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 world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search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06060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4C0256-6DA2-4105-AA9A-6D4E0F71BD31}"/>
              </a:ext>
            </a:extLst>
          </p:cNvPr>
          <p:cNvSpPr txBox="1"/>
          <p:nvPr/>
        </p:nvSpPr>
        <p:spPr>
          <a:xfrm>
            <a:off x="6972760" y="2187409"/>
            <a:ext cx="33426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Greedy search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hierarchy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Physical proximity</a:t>
            </a:r>
          </a:p>
          <a:p>
            <a:endParaRPr lang="en-US" altLang="zh-CN" b="0" i="0" dirty="0">
              <a:solidFill>
                <a:srgbClr val="06060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DD7289-9128-4E6A-8520-2D93A1BCB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39" y="3941736"/>
            <a:ext cx="4807814" cy="26864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11E43CA-7643-4210-B714-5E0837638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01" y="3941735"/>
            <a:ext cx="4422151" cy="2686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4826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A0B68-28F8-3C4F-558D-DC7EEDFE0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4637EC3-6EEB-8331-4C7E-1D67227DCB36}"/>
              </a:ext>
            </a:extLst>
          </p:cNvPr>
          <p:cNvSpPr txBox="1">
            <a:spLocks/>
          </p:cNvSpPr>
          <p:nvPr/>
        </p:nvSpPr>
        <p:spPr>
          <a:xfrm>
            <a:off x="1262200" y="383465"/>
            <a:ext cx="8920029" cy="4022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40621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论文主要内容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2264C9A7-6A00-A944-7511-9378EFEF0CD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止于至善</a:t>
            </a:r>
            <a:endParaRPr lang="zh-CN" altLang="en-US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49E0FF-32B7-41BE-A323-CA0C5201604B}"/>
              </a:ext>
            </a:extLst>
          </p:cNvPr>
          <p:cNvSpPr txBox="1"/>
          <p:nvPr/>
        </p:nvSpPr>
        <p:spPr>
          <a:xfrm>
            <a:off x="328224" y="1058360"/>
            <a:ext cx="115355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Sandberg O, Clarke I. </a:t>
            </a:r>
            <a:r>
              <a:rPr lang="en-US" altLang="zh-CN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evolution of navigable small-world networks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[J]. </a:t>
            </a:r>
            <a:r>
              <a:rPr lang="en-US" altLang="zh-CN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preprint cs/0607025, 2006.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EF551A-60F6-4B51-BC30-609BAB97208E}"/>
              </a:ext>
            </a:extLst>
          </p:cNvPr>
          <p:cNvSpPr txBox="1"/>
          <p:nvPr/>
        </p:nvSpPr>
        <p:spPr>
          <a:xfrm>
            <a:off x="2726032" y="1712218"/>
            <a:ext cx="10669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Words</a:t>
            </a:r>
            <a:r>
              <a:rPr lang="en-US" altLang="zh-CN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2038F1-14F2-4004-9523-6DFD17CE6CAC}"/>
              </a:ext>
            </a:extLst>
          </p:cNvPr>
          <p:cNvSpPr txBox="1"/>
          <p:nvPr/>
        </p:nvSpPr>
        <p:spPr>
          <a:xfrm>
            <a:off x="2726032" y="2187409"/>
            <a:ext cx="33426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Small-world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Navigable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graph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model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06060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4C0256-6DA2-4105-AA9A-6D4E0F71BD31}"/>
              </a:ext>
            </a:extLst>
          </p:cNvPr>
          <p:cNvSpPr txBox="1"/>
          <p:nvPr/>
        </p:nvSpPr>
        <p:spPr>
          <a:xfrm>
            <a:off x="6972760" y="2187409"/>
            <a:ext cx="33426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Greedy walks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Rewiring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06060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4CBF3C-CEBF-4DEF-BCBA-F7E61078D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772" y="3770596"/>
            <a:ext cx="7249799" cy="28969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6268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DF730-6BE1-9464-865B-77A4F78C5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346A008-1750-E8CC-449E-57BB9E17C1C7}"/>
              </a:ext>
            </a:extLst>
          </p:cNvPr>
          <p:cNvSpPr txBox="1">
            <a:spLocks/>
          </p:cNvSpPr>
          <p:nvPr/>
        </p:nvSpPr>
        <p:spPr>
          <a:xfrm>
            <a:off x="1262200" y="383465"/>
            <a:ext cx="8920029" cy="4022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4062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思考与讨论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EDAA5275-EF6D-D820-9381-3C4C87F3CD37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latin typeface="+mn-ea"/>
              </a:rPr>
              <a:t>止于至善</a:t>
            </a:r>
            <a:endParaRPr lang="zh-CN" altLang="en-US" spc="3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BED812-6C50-4639-AF35-D327647EB683}"/>
              </a:ext>
            </a:extLst>
          </p:cNvPr>
          <p:cNvSpPr txBox="1"/>
          <p:nvPr/>
        </p:nvSpPr>
        <p:spPr>
          <a:xfrm>
            <a:off x="2307126" y="1720158"/>
            <a:ext cx="177976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srgbClr val="4062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局限性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361AED-8CD0-42AF-9F45-087FC20D5481}"/>
              </a:ext>
            </a:extLst>
          </p:cNvPr>
          <p:cNvSpPr txBox="1"/>
          <p:nvPr/>
        </p:nvSpPr>
        <p:spPr>
          <a:xfrm>
            <a:off x="2127564" y="2446912"/>
            <a:ext cx="3168713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62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模型简化</a:t>
            </a:r>
            <a:endParaRPr lang="en-US" altLang="zh-CN" b="1" dirty="0">
              <a:solidFill>
                <a:srgbClr val="4062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62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数据依赖较强</a:t>
            </a:r>
            <a:endParaRPr lang="en-US" altLang="zh-CN" b="1" dirty="0">
              <a:solidFill>
                <a:srgbClr val="4062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62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算法复杂</a:t>
            </a:r>
            <a:endParaRPr lang="en-US" altLang="zh-CN" b="1" dirty="0">
              <a:solidFill>
                <a:srgbClr val="4062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62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局部最优解</a:t>
            </a:r>
            <a:endParaRPr lang="en-US" altLang="zh-CN" b="1" dirty="0">
              <a:solidFill>
                <a:srgbClr val="4062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62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动态网络适应性不足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4CB2CD-1966-4B5B-A4F7-30299CFE7B0A}"/>
              </a:ext>
            </a:extLst>
          </p:cNvPr>
          <p:cNvSpPr txBox="1"/>
          <p:nvPr/>
        </p:nvSpPr>
        <p:spPr>
          <a:xfrm>
            <a:off x="7824453" y="1720158"/>
            <a:ext cx="177976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srgbClr val="4062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未来展望</a:t>
            </a:r>
            <a:endParaRPr lang="en-US" altLang="zh-CN" sz="2400" b="1" dirty="0">
              <a:solidFill>
                <a:srgbClr val="4062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D133ED-E8A8-41A7-BF57-61C39D37A238}"/>
              </a:ext>
            </a:extLst>
          </p:cNvPr>
          <p:cNvSpPr txBox="1"/>
          <p:nvPr/>
        </p:nvSpPr>
        <p:spPr>
          <a:xfrm>
            <a:off x="7521920" y="2654560"/>
            <a:ext cx="3985034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62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endParaRPr lang="en-US" altLang="zh-CN" b="1" dirty="0">
              <a:solidFill>
                <a:srgbClr val="4062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62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学科交叉</a:t>
            </a:r>
            <a:endParaRPr lang="en-US" altLang="zh-CN" b="1" dirty="0">
              <a:solidFill>
                <a:srgbClr val="4062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62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大数据与人工智能技术优化</a:t>
            </a:r>
            <a:endParaRPr lang="en-US" altLang="zh-CN" b="1" dirty="0">
              <a:solidFill>
                <a:srgbClr val="4062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62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复杂系统研究</a:t>
            </a:r>
          </a:p>
        </p:txBody>
      </p:sp>
    </p:spTree>
    <p:extLst>
      <p:ext uri="{BB962C8B-B14F-4D97-AF65-F5344CB8AC3E}">
        <p14:creationId xmlns:p14="http://schemas.microsoft.com/office/powerpoint/2010/main" val="160223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484</Words>
  <Application>Microsoft Office PowerPoint</Application>
  <PresentationFormat>宽屏</PresentationFormat>
  <Paragraphs>112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根文 陈</dc:creator>
  <cp:lastModifiedBy>根文 陈</cp:lastModifiedBy>
  <cp:revision>25</cp:revision>
  <dcterms:created xsi:type="dcterms:W3CDTF">2024-07-01T10:11:22Z</dcterms:created>
  <dcterms:modified xsi:type="dcterms:W3CDTF">2024-10-31T01:17:01Z</dcterms:modified>
</cp:coreProperties>
</file>