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7" r:id="rId2"/>
  </p:sldMasterIdLst>
  <p:notesMasterIdLst>
    <p:notesMasterId r:id="rId25"/>
  </p:notesMasterIdLst>
  <p:sldIdLst>
    <p:sldId id="256" r:id="rId3"/>
    <p:sldId id="265" r:id="rId4"/>
    <p:sldId id="257" r:id="rId5"/>
    <p:sldId id="279" r:id="rId6"/>
    <p:sldId id="258" r:id="rId7"/>
    <p:sldId id="315" r:id="rId8"/>
    <p:sldId id="319" r:id="rId9"/>
    <p:sldId id="320" r:id="rId10"/>
    <p:sldId id="321" r:id="rId11"/>
    <p:sldId id="322" r:id="rId12"/>
    <p:sldId id="260" r:id="rId13"/>
    <p:sldId id="323" r:id="rId14"/>
    <p:sldId id="324" r:id="rId15"/>
    <p:sldId id="325" r:id="rId16"/>
    <p:sldId id="327" r:id="rId17"/>
    <p:sldId id="326" r:id="rId18"/>
    <p:sldId id="295" r:id="rId19"/>
    <p:sldId id="328" r:id="rId20"/>
    <p:sldId id="329" r:id="rId21"/>
    <p:sldId id="330" r:id="rId22"/>
    <p:sldId id="331" r:id="rId23"/>
    <p:sldId id="314" r:id="rId24"/>
  </p:sldIdLst>
  <p:sldSz cx="9144000" cy="5143500" type="screen16x9"/>
  <p:notesSz cx="6858000" cy="9144000"/>
  <p:embeddedFontLst>
    <p:embeddedFont>
      <p:font typeface="微软雅黑" panose="020B0503020204020204" pitchFamily="34" charset="-122"/>
      <p:regular r:id="rId26"/>
      <p:bold r:id="rId27"/>
    </p:embeddedFont>
    <p:embeddedFont>
      <p:font typeface="幼圆" panose="02010509060101010101" pitchFamily="49" charset="-122"/>
      <p:regular r:id="rId28"/>
    </p:embeddedFont>
  </p:embeddedFont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2F559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23" autoAdjust="0"/>
    <p:restoredTop sz="87304" autoAdjust="0"/>
  </p:normalViewPr>
  <p:slideViewPr>
    <p:cSldViewPr>
      <p:cViewPr varScale="1">
        <p:scale>
          <a:sx n="143" d="100"/>
          <a:sy n="143" d="100"/>
        </p:scale>
        <p:origin x="102" y="102"/>
      </p:cViewPr>
      <p:guideLst>
        <p:guide orient="horz" pos="1620"/>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C0C75-D563-4E89-8F6B-8D3B275022CB}" type="datetimeFigureOut">
              <a:rPr lang="zh-CN" altLang="en-US" smtClean="0"/>
              <a:pPr/>
              <a:t>2024/4/17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82346-28DF-410B-ADA9-85BC784E1A75}" type="slidenum">
              <a:rPr lang="zh-CN" altLang="en-US" smtClean="0"/>
              <a:pPr/>
              <a:t>‹#›</a:t>
            </a:fld>
            <a:endParaRPr lang="zh-CN" altLang="en-US"/>
          </a:p>
        </p:txBody>
      </p:sp>
    </p:spTree>
    <p:extLst>
      <p:ext uri="{BB962C8B-B14F-4D97-AF65-F5344CB8AC3E}">
        <p14:creationId xmlns:p14="http://schemas.microsoft.com/office/powerpoint/2010/main" val="29199105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1</a:t>
            </a:fld>
            <a:endParaRPr lang="zh-CN" altLang="en-US"/>
          </a:p>
        </p:txBody>
      </p:sp>
    </p:spTree>
    <p:extLst>
      <p:ext uri="{BB962C8B-B14F-4D97-AF65-F5344CB8AC3E}">
        <p14:creationId xmlns:p14="http://schemas.microsoft.com/office/powerpoint/2010/main" val="2348170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10</a:t>
            </a:fld>
            <a:endParaRPr lang="zh-CN" altLang="en-US"/>
          </a:p>
        </p:txBody>
      </p:sp>
    </p:spTree>
    <p:extLst>
      <p:ext uri="{BB962C8B-B14F-4D97-AF65-F5344CB8AC3E}">
        <p14:creationId xmlns:p14="http://schemas.microsoft.com/office/powerpoint/2010/main" val="201221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11</a:t>
            </a:fld>
            <a:endParaRPr lang="zh-CN" altLang="en-US"/>
          </a:p>
        </p:txBody>
      </p:sp>
    </p:spTree>
    <p:extLst>
      <p:ext uri="{BB962C8B-B14F-4D97-AF65-F5344CB8AC3E}">
        <p14:creationId xmlns:p14="http://schemas.microsoft.com/office/powerpoint/2010/main" val="34198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12</a:t>
            </a:fld>
            <a:endParaRPr lang="zh-CN" altLang="en-US"/>
          </a:p>
        </p:txBody>
      </p:sp>
    </p:spTree>
    <p:extLst>
      <p:ext uri="{BB962C8B-B14F-4D97-AF65-F5344CB8AC3E}">
        <p14:creationId xmlns:p14="http://schemas.microsoft.com/office/powerpoint/2010/main" val="17230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13</a:t>
            </a:fld>
            <a:endParaRPr lang="zh-CN" altLang="en-US"/>
          </a:p>
        </p:txBody>
      </p:sp>
    </p:spTree>
    <p:extLst>
      <p:ext uri="{BB962C8B-B14F-4D97-AF65-F5344CB8AC3E}">
        <p14:creationId xmlns:p14="http://schemas.microsoft.com/office/powerpoint/2010/main" val="349379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14</a:t>
            </a:fld>
            <a:endParaRPr lang="zh-CN" altLang="en-US"/>
          </a:p>
        </p:txBody>
      </p:sp>
    </p:spTree>
    <p:extLst>
      <p:ext uri="{BB962C8B-B14F-4D97-AF65-F5344CB8AC3E}">
        <p14:creationId xmlns:p14="http://schemas.microsoft.com/office/powerpoint/2010/main" val="1339000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15</a:t>
            </a:fld>
            <a:endParaRPr lang="zh-CN" altLang="en-US"/>
          </a:p>
        </p:txBody>
      </p:sp>
    </p:spTree>
    <p:extLst>
      <p:ext uri="{BB962C8B-B14F-4D97-AF65-F5344CB8AC3E}">
        <p14:creationId xmlns:p14="http://schemas.microsoft.com/office/powerpoint/2010/main" val="2717005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16</a:t>
            </a:fld>
            <a:endParaRPr lang="zh-CN" altLang="en-US"/>
          </a:p>
        </p:txBody>
      </p:sp>
    </p:spTree>
    <p:extLst>
      <p:ext uri="{BB962C8B-B14F-4D97-AF65-F5344CB8AC3E}">
        <p14:creationId xmlns:p14="http://schemas.microsoft.com/office/powerpoint/2010/main" val="1990437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17</a:t>
            </a:fld>
            <a:endParaRPr lang="zh-CN" altLang="en-US"/>
          </a:p>
        </p:txBody>
      </p:sp>
    </p:spTree>
    <p:extLst>
      <p:ext uri="{BB962C8B-B14F-4D97-AF65-F5344CB8AC3E}">
        <p14:creationId xmlns:p14="http://schemas.microsoft.com/office/powerpoint/2010/main" val="3144178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18</a:t>
            </a:fld>
            <a:endParaRPr lang="zh-CN" altLang="en-US"/>
          </a:p>
        </p:txBody>
      </p:sp>
    </p:spTree>
    <p:extLst>
      <p:ext uri="{BB962C8B-B14F-4D97-AF65-F5344CB8AC3E}">
        <p14:creationId xmlns:p14="http://schemas.microsoft.com/office/powerpoint/2010/main" val="810025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19</a:t>
            </a:fld>
            <a:endParaRPr lang="zh-CN" altLang="en-US"/>
          </a:p>
        </p:txBody>
      </p:sp>
    </p:spTree>
    <p:extLst>
      <p:ext uri="{BB962C8B-B14F-4D97-AF65-F5344CB8AC3E}">
        <p14:creationId xmlns:p14="http://schemas.microsoft.com/office/powerpoint/2010/main" val="791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2</a:t>
            </a:fld>
            <a:endParaRPr lang="zh-CN" altLang="en-US"/>
          </a:p>
        </p:txBody>
      </p:sp>
    </p:spTree>
    <p:extLst>
      <p:ext uri="{BB962C8B-B14F-4D97-AF65-F5344CB8AC3E}">
        <p14:creationId xmlns:p14="http://schemas.microsoft.com/office/powerpoint/2010/main" val="4072308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20</a:t>
            </a:fld>
            <a:endParaRPr lang="zh-CN" altLang="en-US"/>
          </a:p>
        </p:txBody>
      </p:sp>
    </p:spTree>
    <p:extLst>
      <p:ext uri="{BB962C8B-B14F-4D97-AF65-F5344CB8AC3E}">
        <p14:creationId xmlns:p14="http://schemas.microsoft.com/office/powerpoint/2010/main" val="3970926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21</a:t>
            </a:fld>
            <a:endParaRPr lang="zh-CN" altLang="en-US"/>
          </a:p>
        </p:txBody>
      </p:sp>
    </p:spTree>
    <p:extLst>
      <p:ext uri="{BB962C8B-B14F-4D97-AF65-F5344CB8AC3E}">
        <p14:creationId xmlns:p14="http://schemas.microsoft.com/office/powerpoint/2010/main" val="789350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22</a:t>
            </a:fld>
            <a:endParaRPr lang="zh-CN" altLang="en-US"/>
          </a:p>
        </p:txBody>
      </p:sp>
    </p:spTree>
    <p:extLst>
      <p:ext uri="{BB962C8B-B14F-4D97-AF65-F5344CB8AC3E}">
        <p14:creationId xmlns:p14="http://schemas.microsoft.com/office/powerpoint/2010/main" val="116665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3</a:t>
            </a:fld>
            <a:endParaRPr lang="zh-CN" altLang="en-US"/>
          </a:p>
        </p:txBody>
      </p:sp>
    </p:spTree>
    <p:extLst>
      <p:ext uri="{BB962C8B-B14F-4D97-AF65-F5344CB8AC3E}">
        <p14:creationId xmlns:p14="http://schemas.microsoft.com/office/powerpoint/2010/main" val="383563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4</a:t>
            </a:fld>
            <a:endParaRPr lang="zh-CN" altLang="en-US"/>
          </a:p>
        </p:txBody>
      </p:sp>
    </p:spTree>
    <p:extLst>
      <p:ext uri="{BB962C8B-B14F-4D97-AF65-F5344CB8AC3E}">
        <p14:creationId xmlns:p14="http://schemas.microsoft.com/office/powerpoint/2010/main" val="370245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5</a:t>
            </a:fld>
            <a:endParaRPr lang="zh-CN" altLang="en-US"/>
          </a:p>
        </p:txBody>
      </p:sp>
    </p:spTree>
    <p:extLst>
      <p:ext uri="{BB962C8B-B14F-4D97-AF65-F5344CB8AC3E}">
        <p14:creationId xmlns:p14="http://schemas.microsoft.com/office/powerpoint/2010/main" val="120991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6</a:t>
            </a:fld>
            <a:endParaRPr lang="zh-CN" altLang="en-US"/>
          </a:p>
        </p:txBody>
      </p:sp>
    </p:spTree>
    <p:extLst>
      <p:ext uri="{BB962C8B-B14F-4D97-AF65-F5344CB8AC3E}">
        <p14:creationId xmlns:p14="http://schemas.microsoft.com/office/powerpoint/2010/main" val="6918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7</a:t>
            </a:fld>
            <a:endParaRPr lang="zh-CN" altLang="en-US"/>
          </a:p>
        </p:txBody>
      </p:sp>
    </p:spTree>
    <p:extLst>
      <p:ext uri="{BB962C8B-B14F-4D97-AF65-F5344CB8AC3E}">
        <p14:creationId xmlns:p14="http://schemas.microsoft.com/office/powerpoint/2010/main" val="6672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8</a:t>
            </a:fld>
            <a:endParaRPr lang="zh-CN" altLang="en-US"/>
          </a:p>
        </p:txBody>
      </p:sp>
    </p:spTree>
    <p:extLst>
      <p:ext uri="{BB962C8B-B14F-4D97-AF65-F5344CB8AC3E}">
        <p14:creationId xmlns:p14="http://schemas.microsoft.com/office/powerpoint/2010/main" val="1382394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9</a:t>
            </a:fld>
            <a:endParaRPr lang="zh-CN" altLang="en-US"/>
          </a:p>
        </p:txBody>
      </p:sp>
    </p:spTree>
    <p:extLst>
      <p:ext uri="{BB962C8B-B14F-4D97-AF65-F5344CB8AC3E}">
        <p14:creationId xmlns:p14="http://schemas.microsoft.com/office/powerpoint/2010/main" val="168870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9" name="组合 8"/>
          <p:cNvGrpSpPr/>
          <p:nvPr userDrawn="1"/>
        </p:nvGrpSpPr>
        <p:grpSpPr>
          <a:xfrm>
            <a:off x="3028950" y="1083716"/>
            <a:ext cx="2796547" cy="2795454"/>
            <a:chOff x="4869483" y="2046100"/>
            <a:chExt cx="2448272" cy="2448272"/>
          </a:xfrm>
        </p:grpSpPr>
        <p:grpSp>
          <p:nvGrpSpPr>
            <p:cNvPr id="10" name="组合 9"/>
            <p:cNvGrpSpPr/>
            <p:nvPr userDrawn="1"/>
          </p:nvGrpSpPr>
          <p:grpSpPr>
            <a:xfrm>
              <a:off x="4869483" y="2046100"/>
              <a:ext cx="2448272" cy="2448272"/>
              <a:chOff x="6897738" y="2060848"/>
              <a:chExt cx="2448272" cy="2448272"/>
            </a:xfrm>
          </p:grpSpPr>
          <p:sp>
            <p:nvSpPr>
              <p:cNvPr id="13" name="空心弧 12"/>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14" name="空心弧 13"/>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1"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a:solidFill>
                    <a:srgbClr val="2F5596"/>
                  </a:solidFill>
                  <a:latin typeface="微软雅黑" panose="020B0503020204020204" pitchFamily="34" charset="-122"/>
                  <a:ea typeface="微软雅黑" panose="020B0503020204020204" pitchFamily="34" charset="-122"/>
                </a:rPr>
                <a:t>5</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9" name="组合 8"/>
          <p:cNvGrpSpPr/>
          <p:nvPr userDrawn="1"/>
        </p:nvGrpSpPr>
        <p:grpSpPr>
          <a:xfrm>
            <a:off x="3028950" y="1083716"/>
            <a:ext cx="2796547" cy="2795454"/>
            <a:chOff x="4869483" y="2046100"/>
            <a:chExt cx="2448272" cy="2448272"/>
          </a:xfrm>
        </p:grpSpPr>
        <p:grpSp>
          <p:nvGrpSpPr>
            <p:cNvPr id="10" name="组合 9"/>
            <p:cNvGrpSpPr/>
            <p:nvPr userDrawn="1"/>
          </p:nvGrpSpPr>
          <p:grpSpPr>
            <a:xfrm>
              <a:off x="4869483" y="2046100"/>
              <a:ext cx="2448272" cy="2448272"/>
              <a:chOff x="6897738" y="2060848"/>
              <a:chExt cx="2448272" cy="2448272"/>
            </a:xfrm>
          </p:grpSpPr>
          <p:sp>
            <p:nvSpPr>
              <p:cNvPr id="13" name="空心弧 12"/>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14" name="空心弧 13"/>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1"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a:solidFill>
                    <a:srgbClr val="2F5596"/>
                  </a:solidFill>
                  <a:latin typeface="微软雅黑" panose="020B0503020204020204" pitchFamily="34" charset="-122"/>
                  <a:ea typeface="微软雅黑" panose="020B0503020204020204" pitchFamily="34" charset="-122"/>
                </a:rPr>
                <a:t>6</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12" name="矩形 11"/>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14" name="矩形 13"/>
          <p:cNvSpPr/>
          <p:nvPr userDrawn="1"/>
        </p:nvSpPr>
        <p:spPr>
          <a:xfrm>
            <a:off x="9011886" y="0"/>
            <a:ext cx="136646" cy="411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6" name="矩形 15"/>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cxnSp>
        <p:nvCxnSpPr>
          <p:cNvPr id="18" name="直接连接符 17"/>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1914806" y="0"/>
            <a:ext cx="945369" cy="62753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rPr>
              <a:t>Part 3</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userDrawn="1"/>
        </p:nvSpPr>
        <p:spPr>
          <a:xfrm>
            <a:off x="-433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23" name="矩形 22"/>
          <p:cNvSpPr/>
          <p:nvPr userDrawn="1"/>
        </p:nvSpPr>
        <p:spPr>
          <a:xfrm>
            <a:off x="94817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24" name="矩形 23"/>
          <p:cNvSpPr/>
          <p:nvPr userDrawn="1"/>
        </p:nvSpPr>
        <p:spPr>
          <a:xfrm>
            <a:off x="2877432"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
        <p:nvSpPr>
          <p:cNvPr id="25" name="矩形 24"/>
          <p:cNvSpPr/>
          <p:nvPr userDrawn="1"/>
        </p:nvSpPr>
        <p:spPr>
          <a:xfrm>
            <a:off x="382362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26" name="矩形 25"/>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1"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 y="0"/>
            <a:ext cx="9143999" cy="257175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userDrawn="1"/>
        </p:nvGrpSpPr>
        <p:grpSpPr>
          <a:xfrm>
            <a:off x="3173726" y="1285875"/>
            <a:ext cx="2796547" cy="2795454"/>
            <a:chOff x="4869483" y="2046100"/>
            <a:chExt cx="2448272" cy="2448272"/>
          </a:xfrm>
        </p:grpSpPr>
        <p:grpSp>
          <p:nvGrpSpPr>
            <p:cNvPr id="16" name="组合 15"/>
            <p:cNvGrpSpPr/>
            <p:nvPr userDrawn="1"/>
          </p:nvGrpSpPr>
          <p:grpSpPr>
            <a:xfrm>
              <a:off x="4869483" y="2046100"/>
              <a:ext cx="2448272" cy="2448272"/>
              <a:chOff x="6897738" y="2060848"/>
              <a:chExt cx="2448272" cy="2448272"/>
            </a:xfrm>
          </p:grpSpPr>
          <p:sp>
            <p:nvSpPr>
              <p:cNvPr id="19" name="空心弧 18"/>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20" name="空心弧 19"/>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7"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a:solidFill>
                    <a:srgbClr val="2F5596"/>
                  </a:solidFill>
                  <a:latin typeface="微软雅黑" panose="020B0503020204020204" pitchFamily="34" charset="-122"/>
                  <a:ea typeface="微软雅黑" panose="020B0503020204020204" pitchFamily="34" charset="-122"/>
                </a:rPr>
                <a:t>1</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276A82-C17C-4B4B-BE4C-9C3C9AC26639}" type="datetimeFigureOut">
              <a:rPr lang="zh-CN" altLang="en-US" smtClean="0"/>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userDrawn="1"/>
        </p:nvGrpSpPr>
        <p:grpSpPr>
          <a:xfrm>
            <a:off x="3028950" y="1083716"/>
            <a:ext cx="2796547" cy="2795454"/>
            <a:chOff x="4869483" y="2046100"/>
            <a:chExt cx="2448272" cy="2448272"/>
          </a:xfrm>
        </p:grpSpPr>
        <p:grpSp>
          <p:nvGrpSpPr>
            <p:cNvPr id="17" name="组合 16"/>
            <p:cNvGrpSpPr/>
            <p:nvPr userDrawn="1"/>
          </p:nvGrpSpPr>
          <p:grpSpPr>
            <a:xfrm>
              <a:off x="4869483" y="2046100"/>
              <a:ext cx="2448272" cy="2448272"/>
              <a:chOff x="6897738" y="2060848"/>
              <a:chExt cx="2448272" cy="2448272"/>
            </a:xfrm>
          </p:grpSpPr>
          <p:sp>
            <p:nvSpPr>
              <p:cNvPr id="20" name="空心弧 1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21" name="空心弧 2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8"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9"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a:solidFill>
                    <a:srgbClr val="2F5596"/>
                  </a:solidFill>
                  <a:latin typeface="微软雅黑" panose="020B0503020204020204" pitchFamily="34" charset="-122"/>
                  <a:ea typeface="微软雅黑" panose="020B0503020204020204" pitchFamily="34" charset="-122"/>
                </a:rPr>
                <a:t>2</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6"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userDrawn="1"/>
        </p:nvGrpSpPr>
        <p:grpSpPr>
          <a:xfrm>
            <a:off x="3028950" y="1083716"/>
            <a:ext cx="2796547" cy="2795454"/>
            <a:chOff x="4869483" y="2046100"/>
            <a:chExt cx="2448272" cy="2448272"/>
          </a:xfrm>
        </p:grpSpPr>
        <p:grpSp>
          <p:nvGrpSpPr>
            <p:cNvPr id="15" name="组合 14"/>
            <p:cNvGrpSpPr/>
            <p:nvPr userDrawn="1"/>
          </p:nvGrpSpPr>
          <p:grpSpPr>
            <a:xfrm>
              <a:off x="4869483" y="2046100"/>
              <a:ext cx="2448272" cy="2448272"/>
              <a:chOff x="6897738" y="2060848"/>
              <a:chExt cx="2448272" cy="2448272"/>
            </a:xfrm>
          </p:grpSpPr>
          <p:sp>
            <p:nvSpPr>
              <p:cNvPr id="18" name="空心弧 17"/>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19" name="空心弧 18"/>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6"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7"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a:solidFill>
                    <a:srgbClr val="2F5596"/>
                  </a:solidFill>
                  <a:latin typeface="微软雅黑" panose="020B0503020204020204" pitchFamily="34" charset="-122"/>
                  <a:ea typeface="微软雅黑" panose="020B0503020204020204" pitchFamily="34" charset="-122"/>
                </a:rPr>
                <a:t>3</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0CE79-49FB-443D-BEF8-6B709DE8FD0C}" type="datetimeFigureOut">
              <a:rPr lang="zh-CN" altLang="en-US" smtClean="0"/>
              <a:pPr/>
              <a:t>2024/4/17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pPr/>
              <a:t>‹#›</a:t>
            </a:fld>
            <a:endParaRPr lang="zh-CN" altLang="en-US"/>
          </a:p>
        </p:txBody>
      </p:sp>
      <p:sp>
        <p:nvSpPr>
          <p:cNvPr id="5" name="矩形 4"/>
          <p:cNvSpPr/>
          <p:nvPr userDrawn="1"/>
        </p:nvSpPr>
        <p:spPr>
          <a:xfrm>
            <a:off x="9011886" y="0"/>
            <a:ext cx="136646" cy="4115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矩形 5"/>
          <p:cNvSpPr/>
          <p:nvPr userDrawn="1"/>
        </p:nvSpPr>
        <p:spPr>
          <a:xfrm>
            <a:off x="1" y="4948014"/>
            <a:ext cx="9138869"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椭圆 6"/>
          <p:cNvSpPr/>
          <p:nvPr userDrawn="1"/>
        </p:nvSpPr>
        <p:spPr>
          <a:xfrm>
            <a:off x="4382906" y="4852827"/>
            <a:ext cx="378190" cy="378042"/>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chemeClr val="accent5">
                    <a:lumMod val="75000"/>
                  </a:schemeClr>
                </a:solidFill>
              </a:rPr>
              <a:pPr algn="ctr"/>
              <a:t>‹#›</a:t>
            </a:fld>
            <a:endParaRPr lang="zh-CN" altLang="en-US" sz="1350" dirty="0">
              <a:solidFill>
                <a:schemeClr val="accent5">
                  <a:lumMod val="75000"/>
                </a:schemeClr>
              </a:solidFill>
            </a:endParaRPr>
          </a:p>
        </p:txBody>
      </p:sp>
      <p:cxnSp>
        <p:nvCxnSpPr>
          <p:cNvPr id="8" name="直接连接符 7"/>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921098" y="0"/>
            <a:ext cx="945369"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微软雅黑" panose="020B0503020204020204" pitchFamily="34" charset="-122"/>
                <a:ea typeface="微软雅黑" panose="020B0503020204020204" pitchFamily="34" charset="-122"/>
              </a:rPr>
              <a:t>Part 3</a:t>
            </a:r>
            <a:endParaRPr lang="zh-CN" altLang="en-US" sz="2100" b="1"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1862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11" name="矩形 10"/>
          <p:cNvSpPr/>
          <p:nvPr userDrawn="1"/>
        </p:nvSpPr>
        <p:spPr>
          <a:xfrm>
            <a:off x="951898"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12" name="矩形 11"/>
          <p:cNvSpPr/>
          <p:nvPr userDrawn="1"/>
        </p:nvSpPr>
        <p:spPr>
          <a:xfrm>
            <a:off x="2877432"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
        <p:nvSpPr>
          <p:cNvPr id="13" name="矩形 12"/>
          <p:cNvSpPr/>
          <p:nvPr userDrawn="1"/>
        </p:nvSpPr>
        <p:spPr>
          <a:xfrm>
            <a:off x="3831485"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14" name="矩形 13"/>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userDrawn="1"/>
        </p:nvGrpSpPr>
        <p:grpSpPr>
          <a:xfrm>
            <a:off x="3028950" y="1083716"/>
            <a:ext cx="2796547" cy="2795454"/>
            <a:chOff x="4869483" y="2046100"/>
            <a:chExt cx="2448272" cy="2448272"/>
          </a:xfrm>
        </p:grpSpPr>
        <p:grpSp>
          <p:nvGrpSpPr>
            <p:cNvPr id="17" name="组合 16"/>
            <p:cNvGrpSpPr/>
            <p:nvPr userDrawn="1"/>
          </p:nvGrpSpPr>
          <p:grpSpPr>
            <a:xfrm>
              <a:off x="4869483" y="2046100"/>
              <a:ext cx="2448272" cy="2448272"/>
              <a:chOff x="6897738" y="2060848"/>
              <a:chExt cx="2448272" cy="2448272"/>
            </a:xfrm>
          </p:grpSpPr>
          <p:sp>
            <p:nvSpPr>
              <p:cNvPr id="20" name="空心弧 1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21" name="空心弧 2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8"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9"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a:solidFill>
                    <a:srgbClr val="2F5596"/>
                  </a:solidFill>
                  <a:latin typeface="微软雅黑" panose="020B0503020204020204" pitchFamily="34" charset="-122"/>
                  <a:ea typeface="微软雅黑" panose="020B0503020204020204" pitchFamily="34" charset="-122"/>
                </a:rPr>
                <a:t>4</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633BD4-2AC8-48E4-853A-1FDA0C57337A}" type="datetimeFigureOut">
              <a:rPr lang="zh-CN" altLang="en-US" smtClean="0"/>
              <a:pPr/>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633BD4-2AC8-48E4-853A-1FDA0C57337A}" type="datetimeFigureOut">
              <a:rPr lang="zh-CN" altLang="en-US" smtClean="0"/>
              <a:pPr/>
              <a:t>2024/4/17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1BC1D0-4AE0-4CA0-BD1D-5B89170BC9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4276A82-C17C-4B4B-BE4C-9C3C9AC26639}" type="datetimeFigureOut">
              <a:rPr lang="zh-CN" altLang="en-US" smtClean="0"/>
              <a:t>2024/4/17</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6845B498-7A39-415A-8DB1-A0FA5904CD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http://pic17.nipic.com/20110914/7807978_105643065000_2.jpg"/>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558692"/>
            <a:ext cx="9164304" cy="2714414"/>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1984563" y="1221073"/>
            <a:ext cx="6315307" cy="972488"/>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TextBox 2"/>
          <p:cNvSpPr txBox="1"/>
          <p:nvPr/>
        </p:nvSpPr>
        <p:spPr>
          <a:xfrm>
            <a:off x="3329377" y="2841886"/>
            <a:ext cx="3943979" cy="328360"/>
          </a:xfrm>
          <a:prstGeom prst="rect">
            <a:avLst/>
          </a:prstGeom>
          <a:noFill/>
        </p:spPr>
        <p:txBody>
          <a:bodyPr wrap="square" rtlCol="0">
            <a:spAutoFit/>
          </a:bodyPr>
          <a:lstStyle/>
          <a:p>
            <a:pPr algn="ctr">
              <a:lnSpc>
                <a:spcPct val="125000"/>
              </a:lnSpc>
            </a:pPr>
            <a:r>
              <a:rPr lang="zh-CN" altLang="en-US" sz="1350" dirty="0">
                <a:solidFill>
                  <a:srgbClr val="2F5596"/>
                </a:solidFill>
                <a:latin typeface="微软雅黑" panose="020B0503020204020204" pitchFamily="34" charset="-122"/>
                <a:ea typeface="微软雅黑" panose="020B0503020204020204" pitchFamily="34" charset="-122"/>
              </a:rPr>
              <a:t>第</a:t>
            </a:r>
            <a:r>
              <a:rPr lang="en-US" altLang="zh-CN" sz="1350" dirty="0">
                <a:solidFill>
                  <a:srgbClr val="2F5596"/>
                </a:solidFill>
                <a:latin typeface="微软雅黑" panose="020B0503020204020204" pitchFamily="34" charset="-122"/>
                <a:ea typeface="微软雅黑" panose="020B0503020204020204" pitchFamily="34" charset="-122"/>
              </a:rPr>
              <a:t>8</a:t>
            </a:r>
            <a:r>
              <a:rPr lang="zh-CN" altLang="en-US" sz="1350" dirty="0">
                <a:solidFill>
                  <a:srgbClr val="2F5596"/>
                </a:solidFill>
                <a:latin typeface="微软雅黑" panose="020B0503020204020204" pitchFamily="34" charset="-122"/>
                <a:ea typeface="微软雅黑" panose="020B0503020204020204" pitchFamily="34" charset="-122"/>
              </a:rPr>
              <a:t>组：王赫冰、朱玉、陈根文</a:t>
            </a:r>
          </a:p>
        </p:txBody>
      </p:sp>
      <p:sp>
        <p:nvSpPr>
          <p:cNvPr id="16" name="标题 15"/>
          <p:cNvSpPr>
            <a:spLocks noGrp="1"/>
          </p:cNvSpPr>
          <p:nvPr>
            <p:ph type="ctrTitle"/>
          </p:nvPr>
        </p:nvSpPr>
        <p:spPr>
          <a:xfrm>
            <a:off x="2143712" y="1165796"/>
            <a:ext cx="6315307" cy="826843"/>
          </a:xfrm>
        </p:spPr>
        <p:txBody>
          <a:bodyPr>
            <a:noAutofit/>
          </a:bodyPr>
          <a:lstStyle/>
          <a:p>
            <a:r>
              <a:rPr lang="zh-CN" altLang="en-US" sz="3200" dirty="0">
                <a:solidFill>
                  <a:schemeClr val="bg2"/>
                </a:solidFill>
              </a:rPr>
              <a:t>车钥匙的多维射频指纹提取</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613442"/>
            <a:ext cx="2187750" cy="2187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342182" y="195486"/>
            <a:ext cx="2459634"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数据收集与预处理</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8" name="文本框 7">
            <a:extLst>
              <a:ext uri="{FF2B5EF4-FFF2-40B4-BE49-F238E27FC236}">
                <a16:creationId xmlns:a16="http://schemas.microsoft.com/office/drawing/2014/main" id="{87A22147-D789-B099-5EB7-A12DB228E608}"/>
              </a:ext>
            </a:extLst>
          </p:cNvPr>
          <p:cNvSpPr txBox="1"/>
          <p:nvPr/>
        </p:nvSpPr>
        <p:spPr>
          <a:xfrm>
            <a:off x="1799690" y="1059582"/>
            <a:ext cx="5544617" cy="369332"/>
          </a:xfrm>
          <a:prstGeom prst="rect">
            <a:avLst/>
          </a:prstGeom>
          <a:noFill/>
        </p:spPr>
        <p:txBody>
          <a:bodyPr wrap="square" rtlCol="0">
            <a:spAutoFit/>
          </a:bodyPr>
          <a:lstStyle/>
          <a:p>
            <a:pPr algn="ctr"/>
            <a:r>
              <a:rPr lang="zh-CN" altLang="en-US" sz="1800" dirty="0"/>
              <a:t>确定前导序列的起始位置：双滑窗能量比值检测法</a:t>
            </a:r>
          </a:p>
        </p:txBody>
      </p:sp>
      <p:pic>
        <p:nvPicPr>
          <p:cNvPr id="10" name="图片 9">
            <a:extLst>
              <a:ext uri="{FF2B5EF4-FFF2-40B4-BE49-F238E27FC236}">
                <a16:creationId xmlns:a16="http://schemas.microsoft.com/office/drawing/2014/main" id="{1EB8BFAA-7DBE-2B02-6276-6556038BC17A}"/>
              </a:ext>
            </a:extLst>
          </p:cNvPr>
          <p:cNvPicPr>
            <a:picLocks noChangeAspect="1"/>
          </p:cNvPicPr>
          <p:nvPr/>
        </p:nvPicPr>
        <p:blipFill>
          <a:blip r:embed="rId3"/>
          <a:stretch>
            <a:fillRect/>
          </a:stretch>
        </p:blipFill>
        <p:spPr>
          <a:xfrm>
            <a:off x="3980284" y="2295185"/>
            <a:ext cx="2160240" cy="1273210"/>
          </a:xfrm>
          <a:prstGeom prst="rect">
            <a:avLst/>
          </a:prstGeom>
        </p:spPr>
      </p:pic>
      <p:pic>
        <p:nvPicPr>
          <p:cNvPr id="11" name="图片 10">
            <a:extLst>
              <a:ext uri="{FF2B5EF4-FFF2-40B4-BE49-F238E27FC236}">
                <a16:creationId xmlns:a16="http://schemas.microsoft.com/office/drawing/2014/main" id="{5BF7F754-F2EE-98C1-41C4-0AACEE782DAA}"/>
              </a:ext>
            </a:extLst>
          </p:cNvPr>
          <p:cNvPicPr>
            <a:picLocks noChangeAspect="1"/>
          </p:cNvPicPr>
          <p:nvPr/>
        </p:nvPicPr>
        <p:blipFill>
          <a:blip r:embed="rId4"/>
          <a:stretch>
            <a:fillRect/>
          </a:stretch>
        </p:blipFill>
        <p:spPr>
          <a:xfrm>
            <a:off x="6725312" y="2392555"/>
            <a:ext cx="2247900" cy="1019175"/>
          </a:xfrm>
          <a:prstGeom prst="rect">
            <a:avLst/>
          </a:prstGeom>
        </p:spPr>
      </p:pic>
      <p:sp>
        <p:nvSpPr>
          <p:cNvPr id="12" name="矩形 11">
            <a:extLst>
              <a:ext uri="{FF2B5EF4-FFF2-40B4-BE49-F238E27FC236}">
                <a16:creationId xmlns:a16="http://schemas.microsoft.com/office/drawing/2014/main" id="{30322448-E914-6890-3493-113CF30A482F}"/>
              </a:ext>
            </a:extLst>
          </p:cNvPr>
          <p:cNvSpPr/>
          <p:nvPr/>
        </p:nvSpPr>
        <p:spPr>
          <a:xfrm>
            <a:off x="611560" y="2211710"/>
            <a:ext cx="864096" cy="72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S1</a:t>
            </a:r>
            <a:endParaRPr lang="zh-CN" altLang="en-US" dirty="0"/>
          </a:p>
        </p:txBody>
      </p:sp>
      <p:sp>
        <p:nvSpPr>
          <p:cNvPr id="13" name="矩形 12">
            <a:extLst>
              <a:ext uri="{FF2B5EF4-FFF2-40B4-BE49-F238E27FC236}">
                <a16:creationId xmlns:a16="http://schemas.microsoft.com/office/drawing/2014/main" id="{5BB99EAA-9849-A4E2-4DA7-7BA9471E494D}"/>
              </a:ext>
            </a:extLst>
          </p:cNvPr>
          <p:cNvSpPr/>
          <p:nvPr/>
        </p:nvSpPr>
        <p:spPr>
          <a:xfrm>
            <a:off x="616174" y="3115047"/>
            <a:ext cx="864096" cy="72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S2</a:t>
            </a:r>
            <a:endParaRPr lang="zh-CN" altLang="en-US" dirty="0"/>
          </a:p>
        </p:txBody>
      </p:sp>
      <p:sp>
        <p:nvSpPr>
          <p:cNvPr id="14" name="右大括号 13">
            <a:extLst>
              <a:ext uri="{FF2B5EF4-FFF2-40B4-BE49-F238E27FC236}">
                <a16:creationId xmlns:a16="http://schemas.microsoft.com/office/drawing/2014/main" id="{CC2E28DC-A7A6-B17A-8F57-C74786406862}"/>
              </a:ext>
            </a:extLst>
          </p:cNvPr>
          <p:cNvSpPr/>
          <p:nvPr/>
        </p:nvSpPr>
        <p:spPr>
          <a:xfrm>
            <a:off x="1619672" y="2499742"/>
            <a:ext cx="180018" cy="9488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FA805C-7419-2F96-3A09-3FE211408474}"/>
              </a:ext>
            </a:extLst>
          </p:cNvPr>
          <p:cNvSpPr txBox="1"/>
          <p:nvPr/>
        </p:nvSpPr>
        <p:spPr>
          <a:xfrm>
            <a:off x="1829021" y="2470125"/>
            <a:ext cx="1563403" cy="923330"/>
          </a:xfrm>
          <a:prstGeom prst="rect">
            <a:avLst/>
          </a:prstGeom>
          <a:noFill/>
        </p:spPr>
        <p:txBody>
          <a:bodyPr wrap="square" rtlCol="0">
            <a:spAutoFit/>
          </a:bodyPr>
          <a:lstStyle/>
          <a:p>
            <a:pPr algn="ctr"/>
            <a:r>
              <a:rPr lang="zh-CN" altLang="en-US" sz="1800" dirty="0">
                <a:latin typeface="Times New Roman" panose="02020603050405020304" pitchFamily="18" charset="0"/>
                <a:cs typeface="Times New Roman" panose="02020603050405020304" pitchFamily="18" charset="0"/>
              </a:rPr>
              <a:t>长度：</a:t>
            </a:r>
            <a:r>
              <a:rPr lang="en-US" altLang="zh-CN" sz="1800" dirty="0">
                <a:latin typeface="Times New Roman" panose="02020603050405020304" pitchFamily="18" charset="0"/>
                <a:cs typeface="Times New Roman" panose="02020603050405020304" pitchFamily="18" charset="0"/>
              </a:rPr>
              <a:t>L</a:t>
            </a:r>
            <a:r>
              <a:rPr lang="zh-CN" altLang="en-US" sz="1800" dirty="0">
                <a:latin typeface="Times New Roman" panose="02020603050405020304" pitchFamily="18" charset="0"/>
                <a:cs typeface="Times New Roman" panose="02020603050405020304" pitchFamily="18" charset="0"/>
              </a:rPr>
              <a:t>，即前导序列中单个符号的宽度</a:t>
            </a:r>
          </a:p>
        </p:txBody>
      </p:sp>
      <p:cxnSp>
        <p:nvCxnSpPr>
          <p:cNvPr id="17" name="直接箭头连接符 16">
            <a:extLst>
              <a:ext uri="{FF2B5EF4-FFF2-40B4-BE49-F238E27FC236}">
                <a16:creationId xmlns:a16="http://schemas.microsoft.com/office/drawing/2014/main" id="{577E6F9F-16B5-E7F4-9033-BF3D037B6163}"/>
              </a:ext>
            </a:extLst>
          </p:cNvPr>
          <p:cNvCxnSpPr/>
          <p:nvPr/>
        </p:nvCxnSpPr>
        <p:spPr>
          <a:xfrm>
            <a:off x="3635896" y="2931790"/>
            <a:ext cx="2160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D7A2E0E3-F24E-4F22-F6B7-F67F67FA1729}"/>
              </a:ext>
            </a:extLst>
          </p:cNvPr>
          <p:cNvCxnSpPr/>
          <p:nvPr/>
        </p:nvCxnSpPr>
        <p:spPr>
          <a:xfrm>
            <a:off x="6300192" y="2881182"/>
            <a:ext cx="2160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5082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5"/>
          <p:cNvSpPr txBox="1"/>
          <p:nvPr/>
        </p:nvSpPr>
        <p:spPr>
          <a:xfrm>
            <a:off x="395536" y="627534"/>
            <a:ext cx="3165094" cy="692562"/>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en-US" altLang="zh-CN" sz="4050" dirty="0">
                <a:solidFill>
                  <a:schemeClr val="bg1"/>
                </a:solidFill>
                <a:ea typeface="幼圆" panose="02010509060101010101" charset="-122"/>
              </a:rPr>
              <a:t>RFF</a:t>
            </a:r>
            <a:r>
              <a:rPr lang="zh-CN" altLang="en-US" sz="4050" dirty="0">
                <a:solidFill>
                  <a:schemeClr val="bg1"/>
                </a:solidFill>
                <a:ea typeface="幼圆" panose="02010509060101010101" charset="-122"/>
              </a:rPr>
              <a:t>特征提取</a:t>
            </a:r>
            <a:endParaRPr lang="zh-CN" altLang="zh-CN" sz="4050" dirty="0">
              <a:solidFill>
                <a:schemeClr val="bg1"/>
              </a:solidFill>
              <a:ea typeface="幼圆" panose="02010509060101010101" charset="-122"/>
            </a:endParaRPr>
          </a:p>
        </p:txBody>
      </p:sp>
      <p:sp>
        <p:nvSpPr>
          <p:cNvPr id="6"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635896" y="226872"/>
            <a:ext cx="1860110"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RFF</a:t>
            </a: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特征提取</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椭圆 1">
            <a:extLst>
              <a:ext uri="{FF2B5EF4-FFF2-40B4-BE49-F238E27FC236}">
                <a16:creationId xmlns:a16="http://schemas.microsoft.com/office/drawing/2014/main" id="{DF2FAE4C-3B0A-35A4-490C-0F53DF95A0DD}"/>
              </a:ext>
            </a:extLst>
          </p:cNvPr>
          <p:cNvSpPr/>
          <p:nvPr/>
        </p:nvSpPr>
        <p:spPr>
          <a:xfrm>
            <a:off x="3218825" y="1079030"/>
            <a:ext cx="270634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多维</a:t>
            </a:r>
            <a:r>
              <a:rPr lang="en-US" altLang="zh-CN" dirty="0"/>
              <a:t>RFF</a:t>
            </a:r>
            <a:r>
              <a:rPr lang="zh-CN" altLang="en-US" dirty="0"/>
              <a:t>特征</a:t>
            </a:r>
          </a:p>
        </p:txBody>
      </p:sp>
      <p:sp>
        <p:nvSpPr>
          <p:cNvPr id="3" name="椭圆 2">
            <a:extLst>
              <a:ext uri="{FF2B5EF4-FFF2-40B4-BE49-F238E27FC236}">
                <a16:creationId xmlns:a16="http://schemas.microsoft.com/office/drawing/2014/main" id="{7C328146-ED2C-9E92-B97D-1C4FCC16BD0C}"/>
              </a:ext>
            </a:extLst>
          </p:cNvPr>
          <p:cNvSpPr/>
          <p:nvPr/>
        </p:nvSpPr>
        <p:spPr>
          <a:xfrm>
            <a:off x="3430385" y="3023566"/>
            <a:ext cx="2283230" cy="10081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前导信号包络的功率谱</a:t>
            </a:r>
          </a:p>
        </p:txBody>
      </p:sp>
      <p:sp>
        <p:nvSpPr>
          <p:cNvPr id="4" name="椭圆 3">
            <a:extLst>
              <a:ext uri="{FF2B5EF4-FFF2-40B4-BE49-F238E27FC236}">
                <a16:creationId xmlns:a16="http://schemas.microsoft.com/office/drawing/2014/main" id="{2DF3BC41-F0F2-9C5A-3CA2-9213653E4403}"/>
              </a:ext>
            </a:extLst>
          </p:cNvPr>
          <p:cNvSpPr/>
          <p:nvPr/>
        </p:nvSpPr>
        <p:spPr>
          <a:xfrm>
            <a:off x="6029366" y="3024310"/>
            <a:ext cx="2283230" cy="10081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基于最小均方自适应滤波器系数</a:t>
            </a:r>
          </a:p>
        </p:txBody>
      </p:sp>
      <p:sp>
        <p:nvSpPr>
          <p:cNvPr id="5" name="椭圆 4">
            <a:extLst>
              <a:ext uri="{FF2B5EF4-FFF2-40B4-BE49-F238E27FC236}">
                <a16:creationId xmlns:a16="http://schemas.microsoft.com/office/drawing/2014/main" id="{78B6EE4A-B63B-57BE-1134-E8CDE2DE0293}"/>
              </a:ext>
            </a:extLst>
          </p:cNvPr>
          <p:cNvSpPr/>
          <p:nvPr/>
        </p:nvSpPr>
        <p:spPr>
          <a:xfrm>
            <a:off x="827584" y="3023566"/>
            <a:ext cx="2283230" cy="10081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载波频偏估计</a:t>
            </a:r>
          </a:p>
        </p:txBody>
      </p:sp>
      <p:cxnSp>
        <p:nvCxnSpPr>
          <p:cNvPr id="7" name="直接箭头连接符 6">
            <a:extLst>
              <a:ext uri="{FF2B5EF4-FFF2-40B4-BE49-F238E27FC236}">
                <a16:creationId xmlns:a16="http://schemas.microsoft.com/office/drawing/2014/main" id="{BE91B6F9-3714-0473-6FE4-CBA3ADB000BD}"/>
              </a:ext>
            </a:extLst>
          </p:cNvPr>
          <p:cNvCxnSpPr>
            <a:endCxn id="5" idx="0"/>
          </p:cNvCxnSpPr>
          <p:nvPr/>
        </p:nvCxnSpPr>
        <p:spPr>
          <a:xfrm flipH="1">
            <a:off x="1969199" y="1871118"/>
            <a:ext cx="2458785" cy="11524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1261C9AC-BD99-C0A1-DA28-3678DC7AB8E8}"/>
              </a:ext>
            </a:extLst>
          </p:cNvPr>
          <p:cNvCxnSpPr>
            <a:cxnSpLocks/>
            <a:stCxn id="2" idx="4"/>
            <a:endCxn id="3" idx="0"/>
          </p:cNvCxnSpPr>
          <p:nvPr/>
        </p:nvCxnSpPr>
        <p:spPr>
          <a:xfrm>
            <a:off x="4572000" y="1871118"/>
            <a:ext cx="0" cy="11524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33C32A4B-BD98-1818-ADD1-A19261E50E98}"/>
              </a:ext>
            </a:extLst>
          </p:cNvPr>
          <p:cNvCxnSpPr>
            <a:cxnSpLocks/>
            <a:endCxn id="4" idx="0"/>
          </p:cNvCxnSpPr>
          <p:nvPr/>
        </p:nvCxnSpPr>
        <p:spPr>
          <a:xfrm>
            <a:off x="4743735" y="1871118"/>
            <a:ext cx="2427246" cy="1153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574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635896" y="226872"/>
            <a:ext cx="1860110"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RFF</a:t>
            </a: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特征提取</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椭圆 1">
            <a:extLst>
              <a:ext uri="{FF2B5EF4-FFF2-40B4-BE49-F238E27FC236}">
                <a16:creationId xmlns:a16="http://schemas.microsoft.com/office/drawing/2014/main" id="{DF2FAE4C-3B0A-35A4-490C-0F53DF95A0DD}"/>
              </a:ext>
            </a:extLst>
          </p:cNvPr>
          <p:cNvSpPr/>
          <p:nvPr/>
        </p:nvSpPr>
        <p:spPr>
          <a:xfrm>
            <a:off x="3212776" y="798370"/>
            <a:ext cx="270634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载波频偏估计</a:t>
            </a:r>
          </a:p>
        </p:txBody>
      </p:sp>
      <p:sp>
        <p:nvSpPr>
          <p:cNvPr id="8" name="文本框 7">
            <a:extLst>
              <a:ext uri="{FF2B5EF4-FFF2-40B4-BE49-F238E27FC236}">
                <a16:creationId xmlns:a16="http://schemas.microsoft.com/office/drawing/2014/main" id="{F5322033-4B29-AF9C-2113-B83D52ABB636}"/>
              </a:ext>
            </a:extLst>
          </p:cNvPr>
          <p:cNvSpPr txBox="1"/>
          <p:nvPr/>
        </p:nvSpPr>
        <p:spPr>
          <a:xfrm>
            <a:off x="539552" y="1832213"/>
            <a:ext cx="2016224" cy="646331"/>
          </a:xfrm>
          <a:prstGeom prst="rect">
            <a:avLst/>
          </a:prstGeom>
          <a:noFill/>
        </p:spPr>
        <p:txBody>
          <a:bodyPr wrap="square">
            <a:spAutoFit/>
          </a:bodyPr>
          <a:lstStyle/>
          <a:p>
            <a:r>
              <a:rPr lang="zh-CN" altLang="zh-CN" sz="1200" dirty="0">
                <a:effectLst/>
                <a:latin typeface="Times New Roman" panose="02020603050405020304" pitchFamily="18" charset="0"/>
                <a:ea typeface="+mj-ea"/>
                <a:cs typeface="Times New Roman" panose="02020603050405020304" pitchFamily="18" charset="0"/>
              </a:rPr>
              <a:t>前导序列</a:t>
            </a:r>
            <a:r>
              <a:rPr lang="en-US" altLang="zh-CN" sz="1200" dirty="0">
                <a:effectLst/>
                <a:latin typeface="Times New Roman" panose="02020603050405020304" pitchFamily="18" charset="0"/>
                <a:ea typeface="+mj-ea"/>
                <a:cs typeface="Times New Roman" panose="02020603050405020304" pitchFamily="18" charset="0"/>
              </a:rPr>
              <a:t>s(n) </a:t>
            </a:r>
            <a:r>
              <a:rPr lang="zh-CN" altLang="zh-CN" sz="1200" dirty="0">
                <a:effectLst/>
                <a:latin typeface="Times New Roman" panose="02020603050405020304" pitchFamily="18" charset="0"/>
                <a:ea typeface="+mj-ea"/>
                <a:cs typeface="Times New Roman" panose="02020603050405020304" pitchFamily="18" charset="0"/>
              </a:rPr>
              <a:t>中单个符号的长度为 </a:t>
            </a:r>
            <a:r>
              <a:rPr lang="en-US" altLang="zh-CN" sz="1200" dirty="0">
                <a:effectLst/>
                <a:latin typeface="Times New Roman" panose="02020603050405020304" pitchFamily="18" charset="0"/>
                <a:ea typeface="+mj-ea"/>
                <a:cs typeface="Times New Roman" panose="02020603050405020304" pitchFamily="18" charset="0"/>
              </a:rPr>
              <a:t>L </a:t>
            </a:r>
            <a:r>
              <a:rPr lang="zh-CN" altLang="zh-CN" sz="1200" dirty="0">
                <a:effectLst/>
                <a:latin typeface="Times New Roman" panose="02020603050405020304" pitchFamily="18" charset="0"/>
                <a:ea typeface="+mj-ea"/>
                <a:cs typeface="Times New Roman" panose="02020603050405020304" pitchFamily="18" charset="0"/>
              </a:rPr>
              <a:t>，间隔为 </a:t>
            </a:r>
            <a:r>
              <a:rPr lang="en-US" altLang="zh-CN" sz="1200" dirty="0">
                <a:effectLst/>
                <a:latin typeface="Times New Roman" panose="02020603050405020304" pitchFamily="18" charset="0"/>
                <a:ea typeface="+mj-ea"/>
                <a:cs typeface="Times New Roman" panose="02020603050405020304" pitchFamily="18" charset="0"/>
              </a:rPr>
              <a:t>D </a:t>
            </a:r>
            <a:r>
              <a:rPr lang="zh-CN" altLang="zh-CN" sz="1200" dirty="0">
                <a:effectLst/>
                <a:latin typeface="Times New Roman" panose="02020603050405020304" pitchFamily="18" charset="0"/>
                <a:ea typeface="+mj-ea"/>
                <a:cs typeface="Times New Roman" panose="02020603050405020304" pitchFamily="18" charset="0"/>
              </a:rPr>
              <a:t>的两个符号序列的共轭相关</a:t>
            </a:r>
            <a:endParaRPr lang="zh-CN" altLang="en-US" dirty="0">
              <a:latin typeface="Times New Roman" panose="02020603050405020304" pitchFamily="18" charset="0"/>
              <a:ea typeface="+mj-ea"/>
              <a:cs typeface="Times New Roman" panose="02020603050405020304" pitchFamily="18" charset="0"/>
            </a:endParaRPr>
          </a:p>
        </p:txBody>
      </p:sp>
      <p:pic>
        <p:nvPicPr>
          <p:cNvPr id="10" name="图片 9">
            <a:extLst>
              <a:ext uri="{FF2B5EF4-FFF2-40B4-BE49-F238E27FC236}">
                <a16:creationId xmlns:a16="http://schemas.microsoft.com/office/drawing/2014/main" id="{DE9E9DFB-5595-BF21-5D53-8475C8DB660F}"/>
              </a:ext>
            </a:extLst>
          </p:cNvPr>
          <p:cNvPicPr>
            <a:picLocks noChangeAspect="1"/>
          </p:cNvPicPr>
          <p:nvPr/>
        </p:nvPicPr>
        <p:blipFill>
          <a:blip r:embed="rId3"/>
          <a:stretch>
            <a:fillRect/>
          </a:stretch>
        </p:blipFill>
        <p:spPr>
          <a:xfrm>
            <a:off x="323527" y="2571750"/>
            <a:ext cx="3043095" cy="2095649"/>
          </a:xfrm>
          <a:prstGeom prst="rect">
            <a:avLst/>
          </a:prstGeom>
        </p:spPr>
      </p:pic>
      <p:sp>
        <p:nvSpPr>
          <p:cNvPr id="12" name="文本框 11">
            <a:extLst>
              <a:ext uri="{FF2B5EF4-FFF2-40B4-BE49-F238E27FC236}">
                <a16:creationId xmlns:a16="http://schemas.microsoft.com/office/drawing/2014/main" id="{CDF7C3AB-098E-16DA-87CB-268D3154F552}"/>
              </a:ext>
            </a:extLst>
          </p:cNvPr>
          <p:cNvSpPr txBox="1"/>
          <p:nvPr/>
        </p:nvSpPr>
        <p:spPr>
          <a:xfrm>
            <a:off x="3270930" y="1878381"/>
            <a:ext cx="2706349" cy="276999"/>
          </a:xfrm>
          <a:prstGeom prst="rect">
            <a:avLst/>
          </a:prstGeom>
          <a:noFill/>
        </p:spPr>
        <p:txBody>
          <a:bodyPr wrap="square">
            <a:spAutoFit/>
          </a:bodyPr>
          <a:lstStyle/>
          <a:p>
            <a:pPr indent="266700" algn="just"/>
            <a:r>
              <a:rPr lang="zh-CN" altLang="zh-CN" sz="1200" kern="100" dirty="0">
                <a:effectLst/>
                <a:latin typeface="+mj-ea"/>
                <a:ea typeface="+mj-ea"/>
                <a:cs typeface="Times New Roman" panose="02020603050405020304" pitchFamily="18" charset="0"/>
              </a:rPr>
              <a:t>两个重复符号序列间的相位差为</a:t>
            </a:r>
            <a:endParaRPr lang="zh-CN" altLang="zh-CN" sz="1000" kern="100" dirty="0">
              <a:effectLst/>
              <a:latin typeface="+mj-ea"/>
              <a:ea typeface="+mj-ea"/>
              <a:cs typeface="Times New Roman" panose="02020603050405020304" pitchFamily="18" charset="0"/>
            </a:endParaRPr>
          </a:p>
        </p:txBody>
      </p:sp>
      <p:pic>
        <p:nvPicPr>
          <p:cNvPr id="13" name="图片 12">
            <a:extLst>
              <a:ext uri="{FF2B5EF4-FFF2-40B4-BE49-F238E27FC236}">
                <a16:creationId xmlns:a16="http://schemas.microsoft.com/office/drawing/2014/main" id="{15A51422-3F7F-5636-5808-33F34BEA878B}"/>
              </a:ext>
            </a:extLst>
          </p:cNvPr>
          <p:cNvPicPr>
            <a:picLocks noChangeAspect="1"/>
          </p:cNvPicPr>
          <p:nvPr/>
        </p:nvPicPr>
        <p:blipFill rotWithShape="1">
          <a:blip r:embed="rId4"/>
          <a:srcRect r="13010"/>
          <a:stretch/>
        </p:blipFill>
        <p:spPr>
          <a:xfrm>
            <a:off x="3462716" y="2617916"/>
            <a:ext cx="2520280" cy="821310"/>
          </a:xfrm>
          <a:prstGeom prst="rect">
            <a:avLst/>
          </a:prstGeom>
        </p:spPr>
      </p:pic>
      <p:sp>
        <p:nvSpPr>
          <p:cNvPr id="15" name="文本框 14">
            <a:extLst>
              <a:ext uri="{FF2B5EF4-FFF2-40B4-BE49-F238E27FC236}">
                <a16:creationId xmlns:a16="http://schemas.microsoft.com/office/drawing/2014/main" id="{E2B79BF3-FCBD-C448-E766-40E19ADA561F}"/>
              </a:ext>
            </a:extLst>
          </p:cNvPr>
          <p:cNvSpPr txBox="1"/>
          <p:nvPr/>
        </p:nvSpPr>
        <p:spPr>
          <a:xfrm>
            <a:off x="7223820" y="1878380"/>
            <a:ext cx="1268164" cy="276999"/>
          </a:xfrm>
          <a:prstGeom prst="rect">
            <a:avLst/>
          </a:prstGeom>
          <a:noFill/>
        </p:spPr>
        <p:txBody>
          <a:bodyPr wrap="square">
            <a:spAutoFit/>
          </a:bodyPr>
          <a:lstStyle/>
          <a:p>
            <a:r>
              <a:rPr lang="zh-CN" altLang="zh-CN" sz="1200" dirty="0">
                <a:effectLst/>
                <a:latin typeface="+mj-ea"/>
                <a:ea typeface="+mj-ea"/>
                <a:cs typeface="Times New Roman" panose="02020603050405020304" pitchFamily="18" charset="0"/>
              </a:rPr>
              <a:t>信号的载波频偏</a:t>
            </a:r>
            <a:endParaRPr lang="zh-CN" altLang="en-US" dirty="0">
              <a:latin typeface="+mj-ea"/>
              <a:ea typeface="+mj-ea"/>
            </a:endParaRPr>
          </a:p>
        </p:txBody>
      </p:sp>
      <p:pic>
        <p:nvPicPr>
          <p:cNvPr id="16" name="图片 15">
            <a:extLst>
              <a:ext uri="{FF2B5EF4-FFF2-40B4-BE49-F238E27FC236}">
                <a16:creationId xmlns:a16="http://schemas.microsoft.com/office/drawing/2014/main" id="{659323B2-FCAB-56D4-B8EB-80E80BE8C8C6}"/>
              </a:ext>
            </a:extLst>
          </p:cNvPr>
          <p:cNvPicPr>
            <a:picLocks noChangeAspect="1"/>
          </p:cNvPicPr>
          <p:nvPr/>
        </p:nvPicPr>
        <p:blipFill>
          <a:blip r:embed="rId5"/>
          <a:stretch>
            <a:fillRect/>
          </a:stretch>
        </p:blipFill>
        <p:spPr>
          <a:xfrm>
            <a:off x="6713832" y="2617916"/>
            <a:ext cx="2288139" cy="635594"/>
          </a:xfrm>
          <a:prstGeom prst="rect">
            <a:avLst/>
          </a:prstGeom>
        </p:spPr>
      </p:pic>
    </p:spTree>
    <p:extLst>
      <p:ext uri="{BB962C8B-B14F-4D97-AF65-F5344CB8AC3E}">
        <p14:creationId xmlns:p14="http://schemas.microsoft.com/office/powerpoint/2010/main" val="163002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635896" y="226872"/>
            <a:ext cx="1860110"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RFF</a:t>
            </a: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特征提取</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椭圆 1">
            <a:extLst>
              <a:ext uri="{FF2B5EF4-FFF2-40B4-BE49-F238E27FC236}">
                <a16:creationId xmlns:a16="http://schemas.microsoft.com/office/drawing/2014/main" id="{DF2FAE4C-3B0A-35A4-490C-0F53DF95A0DD}"/>
              </a:ext>
            </a:extLst>
          </p:cNvPr>
          <p:cNvSpPr/>
          <p:nvPr/>
        </p:nvSpPr>
        <p:spPr>
          <a:xfrm>
            <a:off x="3094251" y="987574"/>
            <a:ext cx="2943400"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前导信号包络的功率谱</a:t>
            </a:r>
          </a:p>
        </p:txBody>
      </p:sp>
      <p:pic>
        <p:nvPicPr>
          <p:cNvPr id="3" name="图片 2">
            <a:extLst>
              <a:ext uri="{FF2B5EF4-FFF2-40B4-BE49-F238E27FC236}">
                <a16:creationId xmlns:a16="http://schemas.microsoft.com/office/drawing/2014/main" id="{2B54D196-D40C-9964-046F-B13D50DF0CD5}"/>
              </a:ext>
            </a:extLst>
          </p:cNvPr>
          <p:cNvPicPr>
            <a:picLocks noChangeAspect="1"/>
          </p:cNvPicPr>
          <p:nvPr/>
        </p:nvPicPr>
        <p:blipFill>
          <a:blip r:embed="rId3"/>
          <a:stretch>
            <a:fillRect/>
          </a:stretch>
        </p:blipFill>
        <p:spPr>
          <a:xfrm>
            <a:off x="1403648" y="2060729"/>
            <a:ext cx="2732303" cy="2606220"/>
          </a:xfrm>
          <a:prstGeom prst="rect">
            <a:avLst/>
          </a:prstGeom>
          <a:ln>
            <a:solidFill>
              <a:schemeClr val="tx1"/>
            </a:solidFill>
          </a:ln>
        </p:spPr>
      </p:pic>
      <p:pic>
        <p:nvPicPr>
          <p:cNvPr id="4" name="图片 3">
            <a:extLst>
              <a:ext uri="{FF2B5EF4-FFF2-40B4-BE49-F238E27FC236}">
                <a16:creationId xmlns:a16="http://schemas.microsoft.com/office/drawing/2014/main" id="{BC04B7D6-3599-8B64-912E-A76791F1C777}"/>
              </a:ext>
            </a:extLst>
          </p:cNvPr>
          <p:cNvPicPr>
            <a:picLocks noChangeAspect="1"/>
          </p:cNvPicPr>
          <p:nvPr/>
        </p:nvPicPr>
        <p:blipFill>
          <a:blip r:embed="rId4"/>
          <a:stretch>
            <a:fillRect/>
          </a:stretch>
        </p:blipFill>
        <p:spPr>
          <a:xfrm>
            <a:off x="5024525" y="2060729"/>
            <a:ext cx="2809983" cy="2606220"/>
          </a:xfrm>
          <a:prstGeom prst="rect">
            <a:avLst/>
          </a:prstGeom>
          <a:ln>
            <a:solidFill>
              <a:schemeClr val="tx1"/>
            </a:solidFill>
          </a:ln>
        </p:spPr>
      </p:pic>
    </p:spTree>
    <p:extLst>
      <p:ext uri="{BB962C8B-B14F-4D97-AF65-F5344CB8AC3E}">
        <p14:creationId xmlns:p14="http://schemas.microsoft.com/office/powerpoint/2010/main" val="384414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635896" y="226872"/>
            <a:ext cx="1860110"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RFF</a:t>
            </a: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特征提取</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椭圆 1">
            <a:extLst>
              <a:ext uri="{FF2B5EF4-FFF2-40B4-BE49-F238E27FC236}">
                <a16:creationId xmlns:a16="http://schemas.microsoft.com/office/drawing/2014/main" id="{DF2FAE4C-3B0A-35A4-490C-0F53DF95A0DD}"/>
              </a:ext>
            </a:extLst>
          </p:cNvPr>
          <p:cNvSpPr/>
          <p:nvPr/>
        </p:nvSpPr>
        <p:spPr>
          <a:xfrm>
            <a:off x="3094251" y="987574"/>
            <a:ext cx="2943400"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前导信号包络的功率谱</a:t>
            </a:r>
          </a:p>
        </p:txBody>
      </p:sp>
      <p:sp>
        <p:nvSpPr>
          <p:cNvPr id="8" name="文本框 7">
            <a:extLst>
              <a:ext uri="{FF2B5EF4-FFF2-40B4-BE49-F238E27FC236}">
                <a16:creationId xmlns:a16="http://schemas.microsoft.com/office/drawing/2014/main" id="{AFEE9DE7-C0B7-B364-E847-1BC8E850B8C4}"/>
              </a:ext>
            </a:extLst>
          </p:cNvPr>
          <p:cNvSpPr txBox="1"/>
          <p:nvPr/>
        </p:nvSpPr>
        <p:spPr>
          <a:xfrm>
            <a:off x="344985" y="1906108"/>
            <a:ext cx="3500517" cy="830997"/>
          </a:xfrm>
          <a:prstGeom prst="rect">
            <a:avLst/>
          </a:prstGeom>
          <a:noFill/>
        </p:spPr>
        <p:txBody>
          <a:bodyPr wrap="square">
            <a:spAutoFit/>
          </a:bodyPr>
          <a:lstStyle/>
          <a:p>
            <a:r>
              <a:rPr lang="zh-CN" altLang="zh-CN" sz="1200" dirty="0">
                <a:effectLst/>
                <a:latin typeface="+mj-ea"/>
                <a:ea typeface="+mj-ea"/>
                <a:cs typeface="Times New Roman" panose="02020603050405020304" pitchFamily="18" charset="0"/>
              </a:rPr>
              <a:t>在从前导信号包络中提取特征之前，需要对信号进行进一步的处理，包括差分处理和载波频率偏移补偿。这是为了抵消由于载波频率偏移和相位偏差引起的信号畸变。差分处理的原理如下所示</a:t>
            </a:r>
            <a:endParaRPr lang="zh-CN" altLang="en-US" dirty="0">
              <a:latin typeface="+mj-ea"/>
              <a:ea typeface="+mj-ea"/>
            </a:endParaRPr>
          </a:p>
        </p:txBody>
      </p:sp>
      <p:pic>
        <p:nvPicPr>
          <p:cNvPr id="9" name="图片 8">
            <a:extLst>
              <a:ext uri="{FF2B5EF4-FFF2-40B4-BE49-F238E27FC236}">
                <a16:creationId xmlns:a16="http://schemas.microsoft.com/office/drawing/2014/main" id="{FEA7BCEB-9559-3AAA-C34F-983D49194324}"/>
              </a:ext>
            </a:extLst>
          </p:cNvPr>
          <p:cNvPicPr>
            <a:picLocks noChangeAspect="1"/>
          </p:cNvPicPr>
          <p:nvPr/>
        </p:nvPicPr>
        <p:blipFill rotWithShape="1">
          <a:blip r:embed="rId3"/>
          <a:srcRect l="115" r="6197" b="20179"/>
          <a:stretch/>
        </p:blipFill>
        <p:spPr>
          <a:xfrm>
            <a:off x="251520" y="2863551"/>
            <a:ext cx="3816424" cy="378158"/>
          </a:xfrm>
          <a:prstGeom prst="rect">
            <a:avLst/>
          </a:prstGeom>
        </p:spPr>
      </p:pic>
      <p:pic>
        <p:nvPicPr>
          <p:cNvPr id="10" name="图片 9">
            <a:extLst>
              <a:ext uri="{FF2B5EF4-FFF2-40B4-BE49-F238E27FC236}">
                <a16:creationId xmlns:a16="http://schemas.microsoft.com/office/drawing/2014/main" id="{D3F7880B-39E5-A213-9E42-11C82FDF7C48}"/>
              </a:ext>
            </a:extLst>
          </p:cNvPr>
          <p:cNvPicPr>
            <a:picLocks noChangeAspect="1"/>
          </p:cNvPicPr>
          <p:nvPr/>
        </p:nvPicPr>
        <p:blipFill>
          <a:blip r:embed="rId4"/>
          <a:stretch>
            <a:fillRect/>
          </a:stretch>
        </p:blipFill>
        <p:spPr>
          <a:xfrm>
            <a:off x="4842462" y="1981788"/>
            <a:ext cx="4195445" cy="2533650"/>
          </a:xfrm>
          <a:prstGeom prst="rect">
            <a:avLst/>
          </a:prstGeom>
        </p:spPr>
      </p:pic>
    </p:spTree>
    <p:extLst>
      <p:ext uri="{BB962C8B-B14F-4D97-AF65-F5344CB8AC3E}">
        <p14:creationId xmlns:p14="http://schemas.microsoft.com/office/powerpoint/2010/main" val="238276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635896" y="226872"/>
            <a:ext cx="1860110"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RFF</a:t>
            </a: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特征提取</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椭圆 1">
            <a:extLst>
              <a:ext uri="{FF2B5EF4-FFF2-40B4-BE49-F238E27FC236}">
                <a16:creationId xmlns:a16="http://schemas.microsoft.com/office/drawing/2014/main" id="{DF2FAE4C-3B0A-35A4-490C-0F53DF95A0DD}"/>
              </a:ext>
            </a:extLst>
          </p:cNvPr>
          <p:cNvSpPr/>
          <p:nvPr/>
        </p:nvSpPr>
        <p:spPr>
          <a:xfrm>
            <a:off x="3212776" y="987574"/>
            <a:ext cx="270634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基于最小均方自适应滤波器系数</a:t>
            </a:r>
          </a:p>
        </p:txBody>
      </p:sp>
      <p:pic>
        <p:nvPicPr>
          <p:cNvPr id="3" name="图片 2">
            <a:extLst>
              <a:ext uri="{FF2B5EF4-FFF2-40B4-BE49-F238E27FC236}">
                <a16:creationId xmlns:a16="http://schemas.microsoft.com/office/drawing/2014/main" id="{D0603FAC-E80D-FAE3-5DAA-8178C2FDD87B}"/>
              </a:ext>
            </a:extLst>
          </p:cNvPr>
          <p:cNvPicPr>
            <a:picLocks noChangeAspect="1"/>
          </p:cNvPicPr>
          <p:nvPr/>
        </p:nvPicPr>
        <p:blipFill>
          <a:blip r:embed="rId3"/>
          <a:stretch>
            <a:fillRect/>
          </a:stretch>
        </p:blipFill>
        <p:spPr>
          <a:xfrm>
            <a:off x="1928795" y="2715766"/>
            <a:ext cx="5274310" cy="589915"/>
          </a:xfrm>
          <a:prstGeom prst="rect">
            <a:avLst/>
          </a:prstGeom>
        </p:spPr>
      </p:pic>
    </p:spTree>
    <p:extLst>
      <p:ext uri="{BB962C8B-B14F-4D97-AF65-F5344CB8AC3E}">
        <p14:creationId xmlns:p14="http://schemas.microsoft.com/office/powerpoint/2010/main" val="67808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0"/>
          <p:cNvSpPr txBox="1"/>
          <p:nvPr/>
        </p:nvSpPr>
        <p:spPr>
          <a:xfrm>
            <a:off x="580848" y="950937"/>
            <a:ext cx="2743504" cy="692562"/>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4050" dirty="0">
                <a:solidFill>
                  <a:schemeClr val="bg1"/>
                </a:solidFill>
                <a:ea typeface="幼圆" panose="02010509060101010101" charset="-122"/>
              </a:rPr>
              <a:t>分类与验证</a:t>
            </a:r>
            <a:endParaRPr lang="zh-CN" altLang="zh-CN" sz="4050" dirty="0">
              <a:solidFill>
                <a:schemeClr val="bg1"/>
              </a:solidFill>
              <a:ea typeface="幼圆" panose="02010509060101010101" charset="-122"/>
            </a:endParaRPr>
          </a:p>
        </p:txBody>
      </p:sp>
      <p:sp>
        <p:nvSpPr>
          <p:cNvPr id="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635896" y="226872"/>
            <a:ext cx="1860110"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利用</a:t>
            </a:r>
            <a:r>
              <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RFF</a:t>
            </a: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分类</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椭圆 1">
            <a:extLst>
              <a:ext uri="{FF2B5EF4-FFF2-40B4-BE49-F238E27FC236}">
                <a16:creationId xmlns:a16="http://schemas.microsoft.com/office/drawing/2014/main" id="{DF2FAE4C-3B0A-35A4-490C-0F53DF95A0DD}"/>
              </a:ext>
            </a:extLst>
          </p:cNvPr>
          <p:cNvSpPr/>
          <p:nvPr/>
        </p:nvSpPr>
        <p:spPr>
          <a:xfrm>
            <a:off x="3212776" y="987574"/>
            <a:ext cx="270634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多维</a:t>
            </a:r>
            <a:r>
              <a:rPr lang="en-US" altLang="zh-CN" dirty="0"/>
              <a:t>(36)</a:t>
            </a:r>
            <a:r>
              <a:rPr lang="zh-CN" altLang="en-US" dirty="0"/>
              <a:t>维射频指纹</a:t>
            </a:r>
          </a:p>
        </p:txBody>
      </p:sp>
      <p:sp>
        <p:nvSpPr>
          <p:cNvPr id="4" name="椭圆 3">
            <a:extLst>
              <a:ext uri="{FF2B5EF4-FFF2-40B4-BE49-F238E27FC236}">
                <a16:creationId xmlns:a16="http://schemas.microsoft.com/office/drawing/2014/main" id="{6E35F526-5629-BF69-F42B-2EF9023FE4A1}"/>
              </a:ext>
            </a:extLst>
          </p:cNvPr>
          <p:cNvSpPr/>
          <p:nvPr/>
        </p:nvSpPr>
        <p:spPr>
          <a:xfrm>
            <a:off x="3149046" y="3156099"/>
            <a:ext cx="2869807" cy="79208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前导信号包络的功率谱</a:t>
            </a:r>
            <a:endParaRPr lang="en-US" altLang="zh-CN" dirty="0"/>
          </a:p>
          <a:p>
            <a:pPr algn="ctr"/>
            <a:r>
              <a:rPr lang="en-US" altLang="zh-CN" dirty="0"/>
              <a:t>3</a:t>
            </a:r>
            <a:r>
              <a:rPr lang="zh-CN" altLang="en-US" dirty="0"/>
              <a:t>维</a:t>
            </a:r>
          </a:p>
        </p:txBody>
      </p:sp>
      <p:sp>
        <p:nvSpPr>
          <p:cNvPr id="5" name="椭圆 4">
            <a:extLst>
              <a:ext uri="{FF2B5EF4-FFF2-40B4-BE49-F238E27FC236}">
                <a16:creationId xmlns:a16="http://schemas.microsoft.com/office/drawing/2014/main" id="{C0885456-6688-D93B-7164-0C649A2BDF98}"/>
              </a:ext>
            </a:extLst>
          </p:cNvPr>
          <p:cNvSpPr/>
          <p:nvPr/>
        </p:nvSpPr>
        <p:spPr>
          <a:xfrm>
            <a:off x="6468107" y="3156099"/>
            <a:ext cx="2431066" cy="8846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基于最小均方自适应滤波器系数</a:t>
            </a:r>
            <a:endParaRPr lang="en-US" altLang="zh-CN" dirty="0"/>
          </a:p>
          <a:p>
            <a:pPr algn="ctr"/>
            <a:r>
              <a:rPr lang="en-US" altLang="zh-CN" dirty="0"/>
              <a:t>32</a:t>
            </a:r>
            <a:r>
              <a:rPr lang="zh-CN" altLang="en-US" dirty="0"/>
              <a:t>维</a:t>
            </a:r>
          </a:p>
        </p:txBody>
      </p:sp>
      <p:sp>
        <p:nvSpPr>
          <p:cNvPr id="6" name="椭圆 5">
            <a:extLst>
              <a:ext uri="{FF2B5EF4-FFF2-40B4-BE49-F238E27FC236}">
                <a16:creationId xmlns:a16="http://schemas.microsoft.com/office/drawing/2014/main" id="{838D5CA1-3FA1-20F0-666F-1EEF90A21331}"/>
              </a:ext>
            </a:extLst>
          </p:cNvPr>
          <p:cNvSpPr/>
          <p:nvPr/>
        </p:nvSpPr>
        <p:spPr>
          <a:xfrm>
            <a:off x="827584" y="3291830"/>
            <a:ext cx="1872208" cy="739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载波频偏估计</a:t>
            </a:r>
            <a:endParaRPr lang="en-US" altLang="zh-CN" dirty="0"/>
          </a:p>
          <a:p>
            <a:pPr algn="ctr"/>
            <a:r>
              <a:rPr lang="en-US" altLang="zh-CN" dirty="0"/>
              <a:t>1</a:t>
            </a:r>
            <a:r>
              <a:rPr lang="zh-CN" altLang="en-US" dirty="0"/>
              <a:t>维</a:t>
            </a:r>
          </a:p>
        </p:txBody>
      </p:sp>
      <p:cxnSp>
        <p:nvCxnSpPr>
          <p:cNvPr id="8" name="直接箭头连接符 7">
            <a:extLst>
              <a:ext uri="{FF2B5EF4-FFF2-40B4-BE49-F238E27FC236}">
                <a16:creationId xmlns:a16="http://schemas.microsoft.com/office/drawing/2014/main" id="{97EA720C-4D8A-5B70-12F3-81A1160A2330}"/>
              </a:ext>
            </a:extLst>
          </p:cNvPr>
          <p:cNvCxnSpPr>
            <a:cxnSpLocks/>
          </p:cNvCxnSpPr>
          <p:nvPr/>
        </p:nvCxnSpPr>
        <p:spPr>
          <a:xfrm flipH="1">
            <a:off x="2123728" y="1851670"/>
            <a:ext cx="2442222" cy="1368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5E54575-6D8F-AADD-B6A8-4C9BF81BFC31}"/>
              </a:ext>
            </a:extLst>
          </p:cNvPr>
          <p:cNvCxnSpPr>
            <a:cxnSpLocks/>
          </p:cNvCxnSpPr>
          <p:nvPr/>
        </p:nvCxnSpPr>
        <p:spPr>
          <a:xfrm>
            <a:off x="4676987" y="1847528"/>
            <a:ext cx="0" cy="123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838B1B3-1A7F-57BF-852D-317A05B6A350}"/>
              </a:ext>
            </a:extLst>
          </p:cNvPr>
          <p:cNvCxnSpPr>
            <a:cxnSpLocks/>
          </p:cNvCxnSpPr>
          <p:nvPr/>
        </p:nvCxnSpPr>
        <p:spPr>
          <a:xfrm>
            <a:off x="4788024" y="1851670"/>
            <a:ext cx="2736304"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8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4317601" y="259208"/>
            <a:ext cx="718772"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验证</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椭圆 1">
            <a:extLst>
              <a:ext uri="{FF2B5EF4-FFF2-40B4-BE49-F238E27FC236}">
                <a16:creationId xmlns:a16="http://schemas.microsoft.com/office/drawing/2014/main" id="{DF2FAE4C-3B0A-35A4-490C-0F53DF95A0DD}"/>
              </a:ext>
            </a:extLst>
          </p:cNvPr>
          <p:cNvSpPr/>
          <p:nvPr/>
        </p:nvSpPr>
        <p:spPr>
          <a:xfrm>
            <a:off x="894362" y="1228910"/>
            <a:ext cx="270634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分类算法选择</a:t>
            </a:r>
          </a:p>
        </p:txBody>
      </p:sp>
      <p:sp>
        <p:nvSpPr>
          <p:cNvPr id="4" name="椭圆 3">
            <a:extLst>
              <a:ext uri="{FF2B5EF4-FFF2-40B4-BE49-F238E27FC236}">
                <a16:creationId xmlns:a16="http://schemas.microsoft.com/office/drawing/2014/main" id="{6E35F526-5629-BF69-F42B-2EF9023FE4A1}"/>
              </a:ext>
            </a:extLst>
          </p:cNvPr>
          <p:cNvSpPr/>
          <p:nvPr/>
        </p:nvSpPr>
        <p:spPr>
          <a:xfrm>
            <a:off x="2477062" y="3103859"/>
            <a:ext cx="184053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SVM</a:t>
            </a:r>
            <a:endParaRPr lang="zh-CN" altLang="en-US" dirty="0"/>
          </a:p>
        </p:txBody>
      </p:sp>
      <p:sp>
        <p:nvSpPr>
          <p:cNvPr id="6" name="椭圆 5">
            <a:extLst>
              <a:ext uri="{FF2B5EF4-FFF2-40B4-BE49-F238E27FC236}">
                <a16:creationId xmlns:a16="http://schemas.microsoft.com/office/drawing/2014/main" id="{838D5CA1-3FA1-20F0-666F-1EEF90A21331}"/>
              </a:ext>
            </a:extLst>
          </p:cNvPr>
          <p:cNvSpPr/>
          <p:nvPr/>
        </p:nvSpPr>
        <p:spPr>
          <a:xfrm>
            <a:off x="107504" y="3156099"/>
            <a:ext cx="1872208" cy="739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决策树</a:t>
            </a:r>
          </a:p>
        </p:txBody>
      </p:sp>
      <p:cxnSp>
        <p:nvCxnSpPr>
          <p:cNvPr id="8" name="直接箭头连接符 7">
            <a:extLst>
              <a:ext uri="{FF2B5EF4-FFF2-40B4-BE49-F238E27FC236}">
                <a16:creationId xmlns:a16="http://schemas.microsoft.com/office/drawing/2014/main" id="{97EA720C-4D8A-5B70-12F3-81A1160A2330}"/>
              </a:ext>
            </a:extLst>
          </p:cNvPr>
          <p:cNvCxnSpPr>
            <a:cxnSpLocks/>
            <a:stCxn id="2" idx="4"/>
            <a:endCxn id="6" idx="0"/>
          </p:cNvCxnSpPr>
          <p:nvPr/>
        </p:nvCxnSpPr>
        <p:spPr>
          <a:xfrm flipH="1">
            <a:off x="1043608" y="2020998"/>
            <a:ext cx="1203929" cy="113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5E54575-6D8F-AADD-B6A8-4C9BF81BFC31}"/>
              </a:ext>
            </a:extLst>
          </p:cNvPr>
          <p:cNvCxnSpPr>
            <a:cxnSpLocks/>
            <a:stCxn id="2" idx="4"/>
            <a:endCxn id="4" idx="0"/>
          </p:cNvCxnSpPr>
          <p:nvPr/>
        </p:nvCxnSpPr>
        <p:spPr>
          <a:xfrm>
            <a:off x="2247537" y="2020998"/>
            <a:ext cx="1149795" cy="1082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838B1B3-1A7F-57BF-852D-317A05B6A350}"/>
              </a:ext>
            </a:extLst>
          </p:cNvPr>
          <p:cNvCxnSpPr>
            <a:cxnSpLocks/>
            <a:stCxn id="3" idx="4"/>
            <a:endCxn id="25" idx="0"/>
          </p:cNvCxnSpPr>
          <p:nvPr/>
        </p:nvCxnSpPr>
        <p:spPr>
          <a:xfrm flipH="1">
            <a:off x="5446079" y="2001760"/>
            <a:ext cx="1111722" cy="1102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90A9A7F8-2871-8887-997F-D4F6EE7750F5}"/>
              </a:ext>
            </a:extLst>
          </p:cNvPr>
          <p:cNvSpPr/>
          <p:nvPr/>
        </p:nvSpPr>
        <p:spPr>
          <a:xfrm>
            <a:off x="5204626" y="1209672"/>
            <a:ext cx="270634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数据集分配</a:t>
            </a:r>
          </a:p>
        </p:txBody>
      </p:sp>
      <p:cxnSp>
        <p:nvCxnSpPr>
          <p:cNvPr id="7" name="直接箭头连接符 6">
            <a:extLst>
              <a:ext uri="{FF2B5EF4-FFF2-40B4-BE49-F238E27FC236}">
                <a16:creationId xmlns:a16="http://schemas.microsoft.com/office/drawing/2014/main" id="{DB2876DD-C9A5-D9BE-25B7-BA5AD91D7038}"/>
              </a:ext>
            </a:extLst>
          </p:cNvPr>
          <p:cNvCxnSpPr>
            <a:cxnSpLocks/>
            <a:stCxn id="3" idx="4"/>
            <a:endCxn id="26" idx="0"/>
          </p:cNvCxnSpPr>
          <p:nvPr/>
        </p:nvCxnSpPr>
        <p:spPr>
          <a:xfrm>
            <a:off x="6557801" y="2001760"/>
            <a:ext cx="1147607" cy="1102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701BADC2-612E-B250-5D74-43C8AB5D97DE}"/>
              </a:ext>
            </a:extLst>
          </p:cNvPr>
          <p:cNvSpPr/>
          <p:nvPr/>
        </p:nvSpPr>
        <p:spPr>
          <a:xfrm>
            <a:off x="4525809" y="3103859"/>
            <a:ext cx="184053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训练集：</a:t>
            </a:r>
            <a:r>
              <a:rPr lang="en-US" altLang="zh-CN" dirty="0"/>
              <a:t>70%</a:t>
            </a:r>
            <a:endParaRPr lang="zh-CN" altLang="en-US" dirty="0"/>
          </a:p>
        </p:txBody>
      </p:sp>
      <p:sp>
        <p:nvSpPr>
          <p:cNvPr id="26" name="椭圆 25">
            <a:extLst>
              <a:ext uri="{FF2B5EF4-FFF2-40B4-BE49-F238E27FC236}">
                <a16:creationId xmlns:a16="http://schemas.microsoft.com/office/drawing/2014/main" id="{C321E599-20E5-590C-CE13-969C5914E1E7}"/>
              </a:ext>
            </a:extLst>
          </p:cNvPr>
          <p:cNvSpPr/>
          <p:nvPr/>
        </p:nvSpPr>
        <p:spPr>
          <a:xfrm>
            <a:off x="6785138" y="3103859"/>
            <a:ext cx="1840539" cy="7920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测试集：</a:t>
            </a:r>
            <a:r>
              <a:rPr lang="en-US" altLang="zh-CN" dirty="0"/>
              <a:t>30%</a:t>
            </a:r>
            <a:endParaRPr lang="zh-CN" altLang="en-US" dirty="0"/>
          </a:p>
        </p:txBody>
      </p:sp>
    </p:spTree>
    <p:extLst>
      <p:ext uri="{BB962C8B-B14F-4D97-AF65-F5344CB8AC3E}">
        <p14:creationId xmlns:p14="http://schemas.microsoft.com/office/powerpoint/2010/main" val="198211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http://pic17.nipic.com/20110914/7807978_105643065000_2.jpg"/>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47291" b="26761"/>
          <a:stretch>
            <a:fillRect/>
          </a:stretch>
        </p:blipFill>
        <p:spPr bwMode="auto">
          <a:xfrm>
            <a:off x="-20303" y="3531181"/>
            <a:ext cx="9128272" cy="157984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33578" y="-1563"/>
            <a:ext cx="162081" cy="13704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884988" y="683649"/>
            <a:ext cx="162081" cy="685212"/>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extBox 6"/>
          <p:cNvSpPr txBox="1"/>
          <p:nvPr/>
        </p:nvSpPr>
        <p:spPr>
          <a:xfrm>
            <a:off x="1071908" y="610341"/>
            <a:ext cx="1230954" cy="507960"/>
          </a:xfrm>
          <a:prstGeom prst="rect">
            <a:avLst/>
          </a:prstGeom>
          <a:noFill/>
        </p:spPr>
        <p:txBody>
          <a:bodyPr wrap="square" rtlCol="0">
            <a:spAutoFit/>
          </a:bodyPr>
          <a:lstStyle/>
          <a:p>
            <a:pPr algn="ctr"/>
            <a:r>
              <a:rPr lang="zh-CN" altLang="en-US" sz="2700" b="1" dirty="0">
                <a:solidFill>
                  <a:srgbClr val="2F5596"/>
                </a:solidFill>
                <a:latin typeface="微软雅黑" panose="020B0503020204020204" pitchFamily="34" charset="-122"/>
                <a:ea typeface="微软雅黑" panose="020B0503020204020204" pitchFamily="34" charset="-122"/>
              </a:rPr>
              <a:t>目录页</a:t>
            </a:r>
          </a:p>
        </p:txBody>
      </p:sp>
      <p:sp>
        <p:nvSpPr>
          <p:cNvPr id="8" name="TextBox 7"/>
          <p:cNvSpPr txBox="1"/>
          <p:nvPr/>
        </p:nvSpPr>
        <p:spPr>
          <a:xfrm>
            <a:off x="1125413" y="1176272"/>
            <a:ext cx="1555638" cy="508088"/>
          </a:xfrm>
          <a:prstGeom prst="rect">
            <a:avLst/>
          </a:prstGeom>
          <a:noFill/>
        </p:spPr>
        <p:txBody>
          <a:bodyPr wrap="square" rtlCol="0">
            <a:spAutoFit/>
          </a:bodyPr>
          <a:lstStyle/>
          <a:p>
            <a:pPr algn="ctr"/>
            <a:r>
              <a:rPr lang="en-US" altLang="zh-CN" sz="1350" dirty="0">
                <a:solidFill>
                  <a:schemeClr val="tx1">
                    <a:lumMod val="65000"/>
                    <a:lumOff val="35000"/>
                  </a:schemeClr>
                </a:solidFill>
                <a:latin typeface="微软雅黑" panose="020B0503020204020204" pitchFamily="34" charset="-122"/>
                <a:ea typeface="微软雅黑" panose="020B0503020204020204" pitchFamily="34" charset="-122"/>
              </a:rPr>
              <a:t>CONTENTS PAGE</a:t>
            </a: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AutoShape 5" descr="http://img5.imgtn.bdimg.com/it/u=2495480723,1032560664&amp;fm=21&amp;gp=0.jpg"/>
          <p:cNvSpPr>
            <a:spLocks noChangeAspect="1" noChangeArrowheads="1"/>
          </p:cNvSpPr>
          <p:nvPr/>
        </p:nvSpPr>
        <p:spPr bwMode="auto">
          <a:xfrm>
            <a:off x="116728" y="-109394"/>
            <a:ext cx="228689" cy="228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607" tIns="34304" rIns="68607" bIns="34304" numCol="1" anchor="t" anchorCtr="0" compatLnSpc="1"/>
          <a:lstStyle/>
          <a:p>
            <a:endParaRPr lang="zh-CN" altLang="en-US" sz="1350"/>
          </a:p>
        </p:txBody>
      </p:sp>
      <p:sp>
        <p:nvSpPr>
          <p:cNvPr id="12" name="AutoShape 7" descr="http://img5.imgtn.bdimg.com/it/u=2495480723,1032560664&amp;fm=21&amp;gp=0.jpg"/>
          <p:cNvSpPr>
            <a:spLocks noChangeAspect="1" noChangeArrowheads="1"/>
          </p:cNvSpPr>
          <p:nvPr/>
        </p:nvSpPr>
        <p:spPr bwMode="auto">
          <a:xfrm>
            <a:off x="231072" y="4951"/>
            <a:ext cx="228689" cy="2286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607" tIns="34304" rIns="68607" bIns="34304" numCol="1" anchor="t" anchorCtr="0" compatLnSpc="1"/>
          <a:lstStyle/>
          <a:p>
            <a:endParaRPr lang="zh-CN" altLang="en-US" sz="1350"/>
          </a:p>
        </p:txBody>
      </p:sp>
      <p:sp>
        <p:nvSpPr>
          <p:cNvPr id="40" name="矩形 39"/>
          <p:cNvSpPr/>
          <p:nvPr/>
        </p:nvSpPr>
        <p:spPr>
          <a:xfrm>
            <a:off x="1876868" y="2875063"/>
            <a:ext cx="1068366" cy="346313"/>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工作概述</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1" name="矩形 40"/>
          <p:cNvSpPr/>
          <p:nvPr/>
        </p:nvSpPr>
        <p:spPr>
          <a:xfrm>
            <a:off x="3368635" y="2867815"/>
            <a:ext cx="1068366" cy="623312"/>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数据收集</a:t>
            </a:r>
            <a:endParaRPr lang="en-US"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与预处理</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2" name="矩形 41"/>
          <p:cNvSpPr/>
          <p:nvPr/>
        </p:nvSpPr>
        <p:spPr>
          <a:xfrm>
            <a:off x="4742765" y="2867815"/>
            <a:ext cx="1419424" cy="346313"/>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en-US"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RFF</a:t>
            </a: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特征提取</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3" name="矩形 42"/>
          <p:cNvSpPr/>
          <p:nvPr/>
        </p:nvSpPr>
        <p:spPr>
          <a:xfrm>
            <a:off x="6342984" y="2867815"/>
            <a:ext cx="1300801" cy="346313"/>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分类与验证</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grpSp>
        <p:nvGrpSpPr>
          <p:cNvPr id="46" name="组合 45"/>
          <p:cNvGrpSpPr/>
          <p:nvPr/>
        </p:nvGrpSpPr>
        <p:grpSpPr>
          <a:xfrm>
            <a:off x="2005891" y="1948491"/>
            <a:ext cx="810317" cy="810317"/>
            <a:chOff x="1816562" y="1445477"/>
            <a:chExt cx="988080" cy="851793"/>
          </a:xfrm>
          <a:solidFill>
            <a:schemeClr val="accent1"/>
          </a:solidFill>
        </p:grpSpPr>
        <p:sp>
          <p:nvSpPr>
            <p:cNvPr id="67" name="菱形 66"/>
            <p:cNvSpPr/>
            <p:nvPr/>
          </p:nvSpPr>
          <p:spPr>
            <a:xfrm>
              <a:off x="1816562"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8" name="文本框 1"/>
            <p:cNvSpPr txBox="1"/>
            <p:nvPr/>
          </p:nvSpPr>
          <p:spPr>
            <a:xfrm>
              <a:off x="2093438" y="1560390"/>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1</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47" name="组合 46"/>
          <p:cNvGrpSpPr/>
          <p:nvPr/>
        </p:nvGrpSpPr>
        <p:grpSpPr>
          <a:xfrm>
            <a:off x="3506413" y="1944423"/>
            <a:ext cx="810317" cy="810317"/>
            <a:chOff x="3397245" y="1445477"/>
            <a:chExt cx="988080" cy="851793"/>
          </a:xfrm>
          <a:solidFill>
            <a:schemeClr val="accent1"/>
          </a:solidFill>
        </p:grpSpPr>
        <p:sp>
          <p:nvSpPr>
            <p:cNvPr id="65" name="菱形 64"/>
            <p:cNvSpPr/>
            <p:nvPr/>
          </p:nvSpPr>
          <p:spPr>
            <a:xfrm>
              <a:off x="3397245"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6" name="文本框 36"/>
            <p:cNvSpPr txBox="1"/>
            <p:nvPr/>
          </p:nvSpPr>
          <p:spPr>
            <a:xfrm>
              <a:off x="3668653" y="1560390"/>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2</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52" name="组合 51"/>
          <p:cNvGrpSpPr/>
          <p:nvPr/>
        </p:nvGrpSpPr>
        <p:grpSpPr>
          <a:xfrm>
            <a:off x="5047319" y="1922566"/>
            <a:ext cx="810317" cy="810317"/>
            <a:chOff x="4977928" y="1445477"/>
            <a:chExt cx="988080" cy="851793"/>
          </a:xfrm>
          <a:solidFill>
            <a:schemeClr val="accent1"/>
          </a:solidFill>
        </p:grpSpPr>
        <p:sp>
          <p:nvSpPr>
            <p:cNvPr id="63" name="菱形 62"/>
            <p:cNvSpPr/>
            <p:nvPr/>
          </p:nvSpPr>
          <p:spPr>
            <a:xfrm>
              <a:off x="4977928"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4" name="文本框 22"/>
            <p:cNvSpPr txBox="1"/>
            <p:nvPr/>
          </p:nvSpPr>
          <p:spPr>
            <a:xfrm>
              <a:off x="5254804" y="1560391"/>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3</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53" name="组合 52"/>
          <p:cNvGrpSpPr/>
          <p:nvPr/>
        </p:nvGrpSpPr>
        <p:grpSpPr>
          <a:xfrm>
            <a:off x="6588224" y="1918498"/>
            <a:ext cx="810317" cy="810317"/>
            <a:chOff x="6558611" y="1445477"/>
            <a:chExt cx="988080" cy="851793"/>
          </a:xfrm>
          <a:solidFill>
            <a:schemeClr val="accent1"/>
          </a:solidFill>
        </p:grpSpPr>
        <p:sp>
          <p:nvSpPr>
            <p:cNvPr id="61" name="菱形 60"/>
            <p:cNvSpPr/>
            <p:nvPr/>
          </p:nvSpPr>
          <p:spPr>
            <a:xfrm>
              <a:off x="6558611"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2" name="文本框 24"/>
            <p:cNvSpPr txBox="1"/>
            <p:nvPr/>
          </p:nvSpPr>
          <p:spPr>
            <a:xfrm>
              <a:off x="6835487" y="1560391"/>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4</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sp>
        <p:nvSpPr>
          <p:cNvPr id="33"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777398" y="252750"/>
            <a:ext cx="1589203"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结果与验证</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5" name="文本框 4">
            <a:extLst>
              <a:ext uri="{FF2B5EF4-FFF2-40B4-BE49-F238E27FC236}">
                <a16:creationId xmlns:a16="http://schemas.microsoft.com/office/drawing/2014/main" id="{B13FE5C1-7907-077B-3724-590952742B60}"/>
              </a:ext>
            </a:extLst>
          </p:cNvPr>
          <p:cNvSpPr txBox="1"/>
          <p:nvPr/>
        </p:nvSpPr>
        <p:spPr>
          <a:xfrm>
            <a:off x="709726" y="915566"/>
            <a:ext cx="2808312" cy="300082"/>
          </a:xfrm>
          <a:prstGeom prst="rect">
            <a:avLst/>
          </a:prstGeom>
          <a:noFill/>
        </p:spPr>
        <p:txBody>
          <a:bodyPr wrap="square" rtlCol="0">
            <a:spAutoFit/>
          </a:bodyPr>
          <a:lstStyle/>
          <a:p>
            <a:pPr algn="ctr"/>
            <a:r>
              <a:rPr lang="zh-CN" altLang="en-US" dirty="0"/>
              <a:t>使用决策树准确率与混淆矩阵</a:t>
            </a:r>
          </a:p>
        </p:txBody>
      </p:sp>
      <p:sp>
        <p:nvSpPr>
          <p:cNvPr id="9" name="文本框 8">
            <a:extLst>
              <a:ext uri="{FF2B5EF4-FFF2-40B4-BE49-F238E27FC236}">
                <a16:creationId xmlns:a16="http://schemas.microsoft.com/office/drawing/2014/main" id="{9901163F-7CF0-772E-4CD4-3383EBC53EAD}"/>
              </a:ext>
            </a:extLst>
          </p:cNvPr>
          <p:cNvSpPr txBox="1"/>
          <p:nvPr/>
        </p:nvSpPr>
        <p:spPr>
          <a:xfrm>
            <a:off x="5220072" y="915566"/>
            <a:ext cx="3141211" cy="300082"/>
          </a:xfrm>
          <a:prstGeom prst="rect">
            <a:avLst/>
          </a:prstGeom>
          <a:noFill/>
        </p:spPr>
        <p:txBody>
          <a:bodyPr wrap="square" rtlCol="0">
            <a:spAutoFit/>
          </a:bodyPr>
          <a:lstStyle/>
          <a:p>
            <a:pPr algn="ctr"/>
            <a:r>
              <a:rPr lang="zh-CN" altLang="en-US" dirty="0"/>
              <a:t>使用</a:t>
            </a:r>
            <a:r>
              <a:rPr lang="en-US" altLang="zh-CN" dirty="0"/>
              <a:t>SVM</a:t>
            </a:r>
            <a:r>
              <a:rPr lang="zh-CN" altLang="en-US" dirty="0"/>
              <a:t>准确率与混淆矩阵</a:t>
            </a:r>
          </a:p>
        </p:txBody>
      </p:sp>
      <p:pic>
        <p:nvPicPr>
          <p:cNvPr id="12" name="图片 11">
            <a:extLst>
              <a:ext uri="{FF2B5EF4-FFF2-40B4-BE49-F238E27FC236}">
                <a16:creationId xmlns:a16="http://schemas.microsoft.com/office/drawing/2014/main" id="{608CEA76-6364-BD3B-6E4A-6A4DA999E889}"/>
              </a:ext>
            </a:extLst>
          </p:cNvPr>
          <p:cNvPicPr>
            <a:picLocks noChangeAspect="1"/>
          </p:cNvPicPr>
          <p:nvPr/>
        </p:nvPicPr>
        <p:blipFill>
          <a:blip r:embed="rId3"/>
          <a:stretch>
            <a:fillRect/>
          </a:stretch>
        </p:blipFill>
        <p:spPr>
          <a:xfrm>
            <a:off x="573042" y="1491630"/>
            <a:ext cx="3168352" cy="463847"/>
          </a:xfrm>
          <a:prstGeom prst="rect">
            <a:avLst/>
          </a:prstGeom>
          <a:ln>
            <a:solidFill>
              <a:schemeClr val="tx1"/>
            </a:solidFill>
          </a:ln>
        </p:spPr>
      </p:pic>
      <p:pic>
        <p:nvPicPr>
          <p:cNvPr id="13" name="图片 12">
            <a:extLst>
              <a:ext uri="{FF2B5EF4-FFF2-40B4-BE49-F238E27FC236}">
                <a16:creationId xmlns:a16="http://schemas.microsoft.com/office/drawing/2014/main" id="{38626865-1481-1BC1-EEA5-2EAA30FE0E78}"/>
              </a:ext>
            </a:extLst>
          </p:cNvPr>
          <p:cNvPicPr>
            <a:picLocks noChangeAspect="1"/>
          </p:cNvPicPr>
          <p:nvPr/>
        </p:nvPicPr>
        <p:blipFill>
          <a:blip r:embed="rId4"/>
          <a:stretch>
            <a:fillRect/>
          </a:stretch>
        </p:blipFill>
        <p:spPr>
          <a:xfrm>
            <a:off x="609046" y="2139702"/>
            <a:ext cx="3096344" cy="2468687"/>
          </a:xfrm>
          <a:prstGeom prst="rect">
            <a:avLst/>
          </a:prstGeom>
        </p:spPr>
      </p:pic>
      <p:pic>
        <p:nvPicPr>
          <p:cNvPr id="15" name="图片 14">
            <a:extLst>
              <a:ext uri="{FF2B5EF4-FFF2-40B4-BE49-F238E27FC236}">
                <a16:creationId xmlns:a16="http://schemas.microsoft.com/office/drawing/2014/main" id="{43645F38-F0AA-781E-DB7A-AF13A6B2E72B}"/>
              </a:ext>
            </a:extLst>
          </p:cNvPr>
          <p:cNvPicPr>
            <a:picLocks noChangeAspect="1"/>
          </p:cNvPicPr>
          <p:nvPr/>
        </p:nvPicPr>
        <p:blipFill>
          <a:blip r:embed="rId5"/>
          <a:stretch>
            <a:fillRect/>
          </a:stretch>
        </p:blipFill>
        <p:spPr>
          <a:xfrm>
            <a:off x="5282728" y="2135766"/>
            <a:ext cx="3141211" cy="2472623"/>
          </a:xfrm>
          <a:prstGeom prst="rect">
            <a:avLst/>
          </a:prstGeom>
        </p:spPr>
      </p:pic>
      <p:pic>
        <p:nvPicPr>
          <p:cNvPr id="16" name="图片 15">
            <a:extLst>
              <a:ext uri="{FF2B5EF4-FFF2-40B4-BE49-F238E27FC236}">
                <a16:creationId xmlns:a16="http://schemas.microsoft.com/office/drawing/2014/main" id="{815E4A5C-3435-2960-E5BC-30708921F274}"/>
              </a:ext>
            </a:extLst>
          </p:cNvPr>
          <p:cNvPicPr>
            <a:picLocks noChangeAspect="1"/>
          </p:cNvPicPr>
          <p:nvPr/>
        </p:nvPicPr>
        <p:blipFill>
          <a:blip r:embed="rId6"/>
          <a:stretch>
            <a:fillRect/>
          </a:stretch>
        </p:blipFill>
        <p:spPr>
          <a:xfrm>
            <a:off x="5131459" y="1491077"/>
            <a:ext cx="3450185" cy="464400"/>
          </a:xfrm>
          <a:prstGeom prst="rect">
            <a:avLst/>
          </a:prstGeom>
          <a:ln>
            <a:solidFill>
              <a:schemeClr val="tx1"/>
            </a:solidFill>
          </a:ln>
        </p:spPr>
      </p:pic>
    </p:spTree>
    <p:extLst>
      <p:ext uri="{BB962C8B-B14F-4D97-AF65-F5344CB8AC3E}">
        <p14:creationId xmlns:p14="http://schemas.microsoft.com/office/powerpoint/2010/main" val="156368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777398" y="252750"/>
            <a:ext cx="1589203"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结果与验证</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2" name="文本框 1">
            <a:extLst>
              <a:ext uri="{FF2B5EF4-FFF2-40B4-BE49-F238E27FC236}">
                <a16:creationId xmlns:a16="http://schemas.microsoft.com/office/drawing/2014/main" id="{DD7B029B-7ABF-DDE3-5793-A708ED129C37}"/>
              </a:ext>
            </a:extLst>
          </p:cNvPr>
          <p:cNvSpPr txBox="1"/>
          <p:nvPr/>
        </p:nvSpPr>
        <p:spPr>
          <a:xfrm>
            <a:off x="1547663" y="1266343"/>
            <a:ext cx="6048672"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为了</a:t>
            </a:r>
            <a:r>
              <a:rPr lang="zh-CN" altLang="zh-CN" dirty="0">
                <a:latin typeface="Times New Roman" panose="02020603050405020304" pitchFamily="18" charset="0"/>
                <a:cs typeface="Times New Roman" panose="02020603050405020304" pitchFamily="18" charset="0"/>
              </a:rPr>
              <a:t>确保没有过度学习，应用了</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折交叉验证，实验中中</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的值取为</a:t>
            </a:r>
            <a:r>
              <a:rPr lang="en-US" altLang="zh-CN" dirty="0">
                <a:latin typeface="Times New Roman" panose="02020603050405020304" pitchFamily="18" charset="0"/>
                <a:cs typeface="Times New Roman" panose="02020603050405020304" pitchFamily="18" charset="0"/>
              </a:rPr>
              <a:t>10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折交叉验证是将测试信号集分割成</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个不相交的子集，一个用于训练，剩下的</a:t>
            </a:r>
            <a:r>
              <a:rPr lang="en-US" altLang="zh-CN" dirty="0">
                <a:latin typeface="Times New Roman" panose="02020603050405020304" pitchFamily="18" charset="0"/>
                <a:cs typeface="Times New Roman" panose="02020603050405020304" pitchFamily="18" charset="0"/>
              </a:rPr>
              <a:t>k-1</a:t>
            </a:r>
            <a:r>
              <a:rPr lang="zh-CN" altLang="zh-CN" dirty="0">
                <a:latin typeface="Times New Roman" panose="02020603050405020304" pitchFamily="18" charset="0"/>
                <a:cs typeface="Times New Roman" panose="02020603050405020304" pitchFamily="18" charset="0"/>
              </a:rPr>
              <a:t>个用于测试，以避免过度学习。使用的基于载波频偏</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前导信号包络功率谱和自适应滤波器的多维特征作为</a:t>
            </a:r>
            <a:r>
              <a:rPr lang="en-US" altLang="zh-CN" dirty="0">
                <a:latin typeface="Times New Roman" panose="02020603050405020304" pitchFamily="18" charset="0"/>
                <a:cs typeface="Times New Roman" panose="02020603050405020304" pitchFamily="18" charset="0"/>
              </a:rPr>
              <a:t>RFF</a:t>
            </a:r>
            <a:r>
              <a:rPr lang="zh-CN" altLang="zh-CN" dirty="0">
                <a:latin typeface="Times New Roman" panose="02020603050405020304" pitchFamily="18" charset="0"/>
                <a:cs typeface="Times New Roman" panose="02020603050405020304" pitchFamily="18" charset="0"/>
              </a:rPr>
              <a:t>可以较为准确的区分出这两把钥匙</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143CCD58-C57D-229E-0E08-9E440FAD7169}"/>
              </a:ext>
            </a:extLst>
          </p:cNvPr>
          <p:cNvSpPr txBox="1"/>
          <p:nvPr/>
        </p:nvSpPr>
        <p:spPr>
          <a:xfrm>
            <a:off x="1628027" y="2787774"/>
            <a:ext cx="5968308" cy="923330"/>
          </a:xfrm>
          <a:prstGeom prst="rect">
            <a:avLst/>
          </a:prstGeom>
          <a:noFill/>
        </p:spPr>
        <p:txBody>
          <a:bodyPr wrap="square">
            <a:spAutoFit/>
          </a:bodyPr>
          <a:lstStyle/>
          <a:p>
            <a:pPr indent="266700"/>
            <a:r>
              <a:rPr lang="zh-CN" altLang="en-US" dirty="0">
                <a:latin typeface="Times New Roman" panose="02020603050405020304" pitchFamily="18" charset="0"/>
                <a:cs typeface="Times New Roman" panose="02020603050405020304" pitchFamily="18" charset="0"/>
              </a:rPr>
              <a:t>实验结果：</a:t>
            </a:r>
            <a:r>
              <a:rPr lang="zh-CN" altLang="zh-CN"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SVM</a:t>
            </a:r>
            <a:r>
              <a:rPr lang="zh-CN" altLang="zh-CN" dirty="0">
                <a:latin typeface="Times New Roman" panose="02020603050405020304" pitchFamily="18" charset="0"/>
                <a:cs typeface="Times New Roman" panose="02020603050405020304" pitchFamily="18" charset="0"/>
              </a:rPr>
              <a:t>的分类效果最佳，由于</a:t>
            </a:r>
            <a:r>
              <a:rPr lang="en-US" altLang="zh-CN" dirty="0">
                <a:latin typeface="Times New Roman" panose="02020603050405020304" pitchFamily="18" charset="0"/>
                <a:cs typeface="Times New Roman" panose="02020603050405020304" pitchFamily="18" charset="0"/>
              </a:rPr>
              <a:t>fob1</a:t>
            </a:r>
            <a:r>
              <a:rPr lang="zh-CN" altLang="zh-CN" dirty="0">
                <a:latin typeface="Times New Roman" panose="02020603050405020304" pitchFamily="18" charset="0"/>
                <a:cs typeface="Times New Roman" panose="02020603050405020304" pitchFamily="18" charset="0"/>
              </a:rPr>
              <a:t>的前导信号上升沿存在显著的尖峰，而</a:t>
            </a:r>
            <a:r>
              <a:rPr lang="en-US" altLang="zh-CN" dirty="0">
                <a:latin typeface="Times New Roman" panose="02020603050405020304" pitchFamily="18" charset="0"/>
                <a:cs typeface="Times New Roman" panose="02020603050405020304" pitchFamily="18" charset="0"/>
              </a:rPr>
              <a:t>fob2</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fob3</a:t>
            </a:r>
            <a:r>
              <a:rPr lang="zh-CN" altLang="zh-CN" dirty="0">
                <a:latin typeface="Times New Roman" panose="02020603050405020304" pitchFamily="18" charset="0"/>
                <a:cs typeface="Times New Roman" panose="02020603050405020304" pitchFamily="18" charset="0"/>
              </a:rPr>
              <a:t>没有，从分类结果上也可以看出对</a:t>
            </a:r>
            <a:r>
              <a:rPr lang="en-US" altLang="zh-CN" dirty="0">
                <a:latin typeface="Times New Roman" panose="02020603050405020304" pitchFamily="18" charset="0"/>
                <a:cs typeface="Times New Roman" panose="02020603050405020304" pitchFamily="18" charset="0"/>
              </a:rPr>
              <a:t>fob1</a:t>
            </a:r>
            <a:r>
              <a:rPr lang="zh-CN" altLang="zh-CN" dirty="0">
                <a:latin typeface="Times New Roman" panose="02020603050405020304" pitchFamily="18" charset="0"/>
                <a:cs typeface="Times New Roman" panose="02020603050405020304" pitchFamily="18" charset="0"/>
              </a:rPr>
              <a:t>的识别表现很完美，由于</a:t>
            </a:r>
            <a:r>
              <a:rPr lang="en-US" altLang="zh-CN" dirty="0">
                <a:latin typeface="Times New Roman" panose="02020603050405020304" pitchFamily="18" charset="0"/>
                <a:cs typeface="Times New Roman" panose="02020603050405020304" pitchFamily="18" charset="0"/>
              </a:rPr>
              <a:t>fob2</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fob3</a:t>
            </a:r>
            <a:r>
              <a:rPr lang="zh-CN" altLang="zh-CN" dirty="0">
                <a:latin typeface="Times New Roman" panose="02020603050405020304" pitchFamily="18" charset="0"/>
                <a:cs typeface="Times New Roman" panose="02020603050405020304" pitchFamily="18" charset="0"/>
              </a:rPr>
              <a:t>在特征上有较大的相似性，在区分它们时还是会产生少量的混淆。</a:t>
            </a:r>
          </a:p>
        </p:txBody>
      </p:sp>
    </p:spTree>
    <p:extLst>
      <p:ext uri="{BB962C8B-B14F-4D97-AF65-F5344CB8AC3E}">
        <p14:creationId xmlns:p14="http://schemas.microsoft.com/office/powerpoint/2010/main" val="75977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http://pic17.nipic.com/20110914/7807978_105643065000_2.jpg"/>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47291" b="8126"/>
          <a:stretch>
            <a:fillRect/>
          </a:stretch>
        </p:blipFill>
        <p:spPr bwMode="auto">
          <a:xfrm>
            <a:off x="0" y="2558692"/>
            <a:ext cx="9164304" cy="2714414"/>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1984563" y="1221073"/>
            <a:ext cx="6315307" cy="972488"/>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标题 15"/>
          <p:cNvSpPr>
            <a:spLocks noGrp="1"/>
          </p:cNvSpPr>
          <p:nvPr>
            <p:ph type="ctrTitle"/>
          </p:nvPr>
        </p:nvSpPr>
        <p:spPr>
          <a:xfrm>
            <a:off x="2143712" y="1196925"/>
            <a:ext cx="6315307" cy="826843"/>
          </a:xfrm>
        </p:spPr>
        <p:txBody>
          <a:bodyPr>
            <a:noAutofit/>
          </a:bodyPr>
          <a:lstStyle/>
          <a:p>
            <a:r>
              <a:rPr lang="zh-CN" altLang="en-US" sz="3600" dirty="0">
                <a:solidFill>
                  <a:schemeClr val="bg2"/>
                </a:solidFill>
              </a:rPr>
              <a:t>感谢观看！恳请批评指正！</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613442"/>
            <a:ext cx="2187750" cy="2187750"/>
          </a:xfrm>
          <a:prstGeom prst="rect">
            <a:avLst/>
          </a:prstGeom>
        </p:spPr>
      </p:pic>
      <p:sp>
        <p:nvSpPr>
          <p:cNvPr id="6" name="TextBox 2">
            <a:extLst>
              <a:ext uri="{FF2B5EF4-FFF2-40B4-BE49-F238E27FC236}">
                <a16:creationId xmlns:a16="http://schemas.microsoft.com/office/drawing/2014/main" id="{24DBAAA2-F008-54BC-B4DF-254EA758F8C1}"/>
              </a:ext>
            </a:extLst>
          </p:cNvPr>
          <p:cNvSpPr txBox="1"/>
          <p:nvPr/>
        </p:nvSpPr>
        <p:spPr>
          <a:xfrm>
            <a:off x="3329377" y="2841886"/>
            <a:ext cx="3943979" cy="328360"/>
          </a:xfrm>
          <a:prstGeom prst="rect">
            <a:avLst/>
          </a:prstGeom>
          <a:noFill/>
        </p:spPr>
        <p:txBody>
          <a:bodyPr wrap="square" rtlCol="0">
            <a:spAutoFit/>
          </a:bodyPr>
          <a:lstStyle/>
          <a:p>
            <a:pPr algn="ctr">
              <a:lnSpc>
                <a:spcPct val="125000"/>
              </a:lnSpc>
            </a:pPr>
            <a:r>
              <a:rPr lang="zh-CN" altLang="en-US" sz="1350" dirty="0">
                <a:solidFill>
                  <a:srgbClr val="2F5596"/>
                </a:solidFill>
                <a:latin typeface="微软雅黑" panose="020B0503020204020204" pitchFamily="34" charset="-122"/>
                <a:ea typeface="微软雅黑" panose="020B0503020204020204" pitchFamily="34" charset="-122"/>
              </a:rPr>
              <a:t>第</a:t>
            </a:r>
            <a:r>
              <a:rPr lang="en-US" altLang="zh-CN" sz="1350" dirty="0">
                <a:solidFill>
                  <a:srgbClr val="2F5596"/>
                </a:solidFill>
                <a:latin typeface="微软雅黑" panose="020B0503020204020204" pitchFamily="34" charset="-122"/>
                <a:ea typeface="微软雅黑" panose="020B0503020204020204" pitchFamily="34" charset="-122"/>
              </a:rPr>
              <a:t>8</a:t>
            </a:r>
            <a:r>
              <a:rPr lang="zh-CN" altLang="en-US" sz="1350" dirty="0">
                <a:solidFill>
                  <a:srgbClr val="2F5596"/>
                </a:solidFill>
                <a:latin typeface="微软雅黑" panose="020B0503020204020204" pitchFamily="34" charset="-122"/>
                <a:ea typeface="微软雅黑" panose="020B0503020204020204" pitchFamily="34" charset="-122"/>
              </a:rPr>
              <a:t>组：王赫冰、朱玉、陈根文</a:t>
            </a:r>
          </a:p>
        </p:txBody>
      </p:sp>
    </p:spTree>
    <p:extLst>
      <p:ext uri="{BB962C8B-B14F-4D97-AF65-F5344CB8AC3E}">
        <p14:creationId xmlns:p14="http://schemas.microsoft.com/office/powerpoint/2010/main" val="58024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1078135" y="882361"/>
            <a:ext cx="2222528" cy="692562"/>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4050" dirty="0">
                <a:solidFill>
                  <a:schemeClr val="bg1"/>
                </a:solidFill>
                <a:ea typeface="幼圆" panose="02010509060101010101" charset="-122"/>
              </a:rPr>
              <a:t>工作概述</a:t>
            </a:r>
          </a:p>
        </p:txBody>
      </p:sp>
      <p:sp>
        <p:nvSpPr>
          <p:cNvPr id="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922468" y="627534"/>
            <a:ext cx="1299059"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工作概述</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3" name="文本框 2">
            <a:extLst>
              <a:ext uri="{FF2B5EF4-FFF2-40B4-BE49-F238E27FC236}">
                <a16:creationId xmlns:a16="http://schemas.microsoft.com/office/drawing/2014/main" id="{E0FC7FBF-E4AF-6BE2-6307-5C7861F9BF76}"/>
              </a:ext>
            </a:extLst>
          </p:cNvPr>
          <p:cNvSpPr txBox="1"/>
          <p:nvPr/>
        </p:nvSpPr>
        <p:spPr>
          <a:xfrm>
            <a:off x="1691678" y="1347614"/>
            <a:ext cx="5760640" cy="2104422"/>
          </a:xfrm>
          <a:prstGeom prst="rect">
            <a:avLst/>
          </a:prstGeom>
          <a:noFill/>
        </p:spPr>
        <p:txBody>
          <a:bodyPr wrap="square">
            <a:spAutoFit/>
          </a:bodyPr>
          <a:lstStyle/>
          <a:p>
            <a:pPr>
              <a:lnSpc>
                <a:spcPct val="200000"/>
              </a:lnSpc>
            </a:pPr>
            <a:r>
              <a:rPr lang="en-US" altLang="zh-CN" dirty="0">
                <a:latin typeface="Times New Roman" panose="02020603050405020304" pitchFamily="18" charset="0"/>
                <a:ea typeface="+mj-ea"/>
                <a:cs typeface="Times New Roman" panose="02020603050405020304" pitchFamily="18" charset="0"/>
              </a:rPr>
              <a:t>        </a:t>
            </a:r>
            <a:r>
              <a:rPr lang="zh-CN" altLang="en-US" dirty="0">
                <a:latin typeface="Times New Roman" panose="02020603050405020304" pitchFamily="18" charset="0"/>
                <a:ea typeface="+mj-ea"/>
                <a:cs typeface="Times New Roman" panose="02020603050405020304" pitchFamily="18" charset="0"/>
              </a:rPr>
              <a:t>本次课程作业，本小组利用</a:t>
            </a:r>
            <a:r>
              <a:rPr lang="en-US" altLang="zh-CN" dirty="0">
                <a:latin typeface="Times New Roman" panose="02020603050405020304" pitchFamily="18" charset="0"/>
                <a:ea typeface="+mj-ea"/>
                <a:cs typeface="Times New Roman" panose="02020603050405020304" pitchFamily="18" charset="0"/>
              </a:rPr>
              <a:t>USRP</a:t>
            </a:r>
            <a:r>
              <a:rPr lang="zh-CN" altLang="en-US" dirty="0">
                <a:latin typeface="Times New Roman" panose="02020603050405020304" pitchFamily="18" charset="0"/>
                <a:ea typeface="+mj-ea"/>
                <a:cs typeface="Times New Roman" panose="02020603050405020304" pitchFamily="18" charset="0"/>
              </a:rPr>
              <a:t>设备采集到了三把</a:t>
            </a:r>
            <a:r>
              <a:rPr lang="en-US" altLang="zh-CN" dirty="0">
                <a:latin typeface="Times New Roman" panose="02020603050405020304" pitchFamily="18" charset="0"/>
                <a:ea typeface="+mj-ea"/>
                <a:cs typeface="Times New Roman" panose="02020603050405020304" pitchFamily="18" charset="0"/>
              </a:rPr>
              <a:t>2012</a:t>
            </a:r>
            <a:r>
              <a:rPr lang="zh-CN" altLang="en-US" dirty="0">
                <a:latin typeface="Times New Roman" panose="02020603050405020304" pitchFamily="18" charset="0"/>
                <a:ea typeface="+mj-ea"/>
                <a:cs typeface="Times New Roman" panose="02020603050405020304" pitchFamily="18" charset="0"/>
              </a:rPr>
              <a:t>别克君越车钥匙的信号，对采集到的信号经过裁剪和去噪的预处理之后，利用前导信号包络功率谱来提取特征，</a:t>
            </a:r>
            <a:r>
              <a:rPr lang="zh-CN" altLang="en-US"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采用了载波频率偏移和基于最小均方自适应滤波器作为辅助特征形成多维的射频指纹。</a:t>
            </a:r>
            <a:r>
              <a:rPr lang="zh-CN" altLang="en-US" dirty="0">
                <a:solidFill>
                  <a:srgbClr val="0D0D0D"/>
                </a:solidFill>
                <a:highlight>
                  <a:srgbClr val="FFFFFF"/>
                </a:highlight>
                <a:latin typeface="Times New Roman" panose="02020603050405020304" pitchFamily="18" charset="0"/>
                <a:ea typeface="+mj-ea"/>
                <a:cs typeface="Times New Roman" panose="02020603050405020304" pitchFamily="18" charset="0"/>
              </a:rPr>
              <a:t>最后，</a:t>
            </a:r>
            <a:r>
              <a:rPr lang="zh-CN" altLang="en-US"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利用决策树和支持向量机</a:t>
            </a:r>
            <a:r>
              <a:rPr lang="en-US" altLang="zh-CN"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SVM</a:t>
            </a:r>
            <a:r>
              <a:rPr lang="zh-CN" altLang="en-US"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用来进行分类验证，其中用</a:t>
            </a:r>
            <a:r>
              <a:rPr lang="en-US" altLang="zh-CN"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SVM</a:t>
            </a:r>
            <a:r>
              <a:rPr lang="zh-CN" altLang="en-US"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分类的准确率较好，可以达到</a:t>
            </a:r>
            <a:r>
              <a:rPr lang="en-US" altLang="zh-CN"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92%</a:t>
            </a:r>
            <a:r>
              <a:rPr lang="zh-CN" altLang="en-US" b="0" i="0" dirty="0">
                <a:solidFill>
                  <a:srgbClr val="0D0D0D"/>
                </a:solidFill>
                <a:effectLst/>
                <a:highlight>
                  <a:srgbClr val="FFFFFF"/>
                </a:highlight>
                <a:latin typeface="Times New Roman" panose="02020603050405020304" pitchFamily="18" charset="0"/>
                <a:ea typeface="+mj-ea"/>
                <a:cs typeface="Times New Roman" panose="02020603050405020304" pitchFamily="18" charset="0"/>
              </a:rPr>
              <a:t>。</a:t>
            </a:r>
            <a:endParaRPr lang="zh-CN" altLang="en-US"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342182" y="205421"/>
            <a:ext cx="2459634"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Times New Roman" panose="02020603050405020304" pitchFamily="18" charset="0"/>
                <a:ea typeface="幼圆" panose="02010509060101010101" charset="-122"/>
                <a:cs typeface="Times New Roman" panose="02020603050405020304" pitchFamily="18" charset="0"/>
                <a:sym typeface="Impact" panose="020B0806030902050204" pitchFamily="34" charset="0"/>
              </a:rPr>
              <a:t>数据收集与预处理</a:t>
            </a:r>
            <a:endParaRPr lang="zh-CN" altLang="en-US" sz="2250" b="1" dirty="0">
              <a:solidFill>
                <a:schemeClr val="tx1">
                  <a:lumMod val="75000"/>
                  <a:lumOff val="25000"/>
                </a:schemeClr>
              </a:solidFill>
              <a:latin typeface="Times New Roman" panose="02020603050405020304" pitchFamily="18" charset="0"/>
              <a:ea typeface="幼圆" panose="02010509060101010101" charset="-122"/>
              <a:cs typeface="Times New Roman" panose="02020603050405020304" pitchFamily="18" charset="0"/>
            </a:endParaRPr>
          </a:p>
        </p:txBody>
      </p:sp>
      <p:sp>
        <p:nvSpPr>
          <p:cNvPr id="29" name="TextBox 152"/>
          <p:cNvSpPr txBox="1"/>
          <p:nvPr/>
        </p:nvSpPr>
        <p:spPr>
          <a:xfrm>
            <a:off x="10609990" y="6382589"/>
            <a:ext cx="704039" cy="30008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延时符</a:t>
            </a:r>
          </a:p>
        </p:txBody>
      </p:sp>
      <p:graphicFrame>
        <p:nvGraphicFramePr>
          <p:cNvPr id="2" name="表格 1">
            <a:extLst>
              <a:ext uri="{FF2B5EF4-FFF2-40B4-BE49-F238E27FC236}">
                <a16:creationId xmlns:a16="http://schemas.microsoft.com/office/drawing/2014/main" id="{037819B3-BE3F-4D20-A868-C2CF8EE23296}"/>
              </a:ext>
            </a:extLst>
          </p:cNvPr>
          <p:cNvGraphicFramePr>
            <a:graphicFrameLocks noGrp="1"/>
          </p:cNvGraphicFramePr>
          <p:nvPr>
            <p:extLst>
              <p:ext uri="{D42A27DB-BD31-4B8C-83A1-F6EECF244321}">
                <p14:modId xmlns:p14="http://schemas.microsoft.com/office/powerpoint/2010/main" val="3924126686"/>
              </p:ext>
            </p:extLst>
          </p:nvPr>
        </p:nvGraphicFramePr>
        <p:xfrm>
          <a:off x="2539999" y="1059582"/>
          <a:ext cx="4064000" cy="3337560"/>
        </p:xfrm>
        <a:graphic>
          <a:graphicData uri="http://schemas.openxmlformats.org/drawingml/2006/table">
            <a:tbl>
              <a:tblPr firstRow="1" bandRow="1">
                <a:tableStyleId>{0505E3EF-67EA-436B-97B2-0124C06EBD24}</a:tableStyleId>
              </a:tblPr>
              <a:tblGrid>
                <a:gridCol w="1440160">
                  <a:extLst>
                    <a:ext uri="{9D8B030D-6E8A-4147-A177-3AD203B41FA5}">
                      <a16:colId xmlns:a16="http://schemas.microsoft.com/office/drawing/2014/main" val="3320746003"/>
                    </a:ext>
                  </a:extLst>
                </a:gridCol>
                <a:gridCol w="1872208">
                  <a:extLst>
                    <a:ext uri="{9D8B030D-6E8A-4147-A177-3AD203B41FA5}">
                      <a16:colId xmlns:a16="http://schemas.microsoft.com/office/drawing/2014/main" val="3884880582"/>
                    </a:ext>
                  </a:extLst>
                </a:gridCol>
                <a:gridCol w="751632">
                  <a:extLst>
                    <a:ext uri="{9D8B030D-6E8A-4147-A177-3AD203B41FA5}">
                      <a16:colId xmlns:a16="http://schemas.microsoft.com/office/drawing/2014/main" val="3096697832"/>
                    </a:ext>
                  </a:extLst>
                </a:gridCol>
              </a:tblGrid>
              <a:tr h="370840">
                <a:tc gridSpan="3">
                  <a:txBody>
                    <a:bodyPr/>
                    <a:lstStyle/>
                    <a:p>
                      <a:pPr algn="ctr"/>
                      <a:r>
                        <a:rPr lang="zh-CN" altLang="en-US" dirty="0"/>
                        <a:t>数据收集</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ltLang="zh-CN"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zh-CN" alt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8090191"/>
                  </a:ext>
                </a:extLst>
              </a:tr>
              <a:tr h="370840">
                <a:tc rowSpan="2">
                  <a:txBody>
                    <a:bodyPr/>
                    <a:lstStyle/>
                    <a:p>
                      <a:pPr algn="ctr"/>
                      <a:r>
                        <a:rPr lang="zh-CN" altLang="en-US" dirty="0">
                          <a:latin typeface="Times New Roman" panose="02020603050405020304" pitchFamily="18" charset="0"/>
                          <a:ea typeface="+mj-ea"/>
                          <a:cs typeface="Times New Roman" panose="02020603050405020304" pitchFamily="18" charset="0"/>
                        </a:rPr>
                        <a:t>采集工具</a:t>
                      </a:r>
                    </a:p>
                  </a:txBody>
                  <a:tcPr anchor="ctr">
                    <a:lnL w="12700" cmpd="sng">
                      <a:noFill/>
                    </a:lnL>
                    <a:lnR w="12700" cmpd="sng">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altLang="zh-CN" dirty="0">
                          <a:latin typeface="Times New Roman" panose="02020603050405020304" pitchFamily="18" charset="0"/>
                          <a:ea typeface="+mj-ea"/>
                          <a:cs typeface="Times New Roman" panose="02020603050405020304" pitchFamily="18" charset="0"/>
                        </a:rPr>
                        <a:t>USRP b205</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altLang="zh-CN"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1658652"/>
                  </a:ext>
                </a:extLst>
              </a:tr>
              <a:tr h="370840">
                <a:tc vMerge="1">
                  <a:txBody>
                    <a:bodyPr/>
                    <a:lstStyle/>
                    <a:p>
                      <a:endParaRPr lang="zh-CN" altLang="en-US" dirty="0"/>
                    </a:p>
                  </a:txBody>
                  <a:tcPr/>
                </a:tc>
                <a:tc gridSpan="2">
                  <a:txBody>
                    <a:bodyPr/>
                    <a:lstStyle/>
                    <a:p>
                      <a:pPr algn="ctr"/>
                      <a:r>
                        <a:rPr lang="en-US" altLang="zh-CN" dirty="0">
                          <a:latin typeface="Times New Roman" panose="02020603050405020304" pitchFamily="18" charset="0"/>
                          <a:ea typeface="+mj-ea"/>
                          <a:cs typeface="Times New Roman" panose="02020603050405020304" pitchFamily="18" charset="0"/>
                        </a:rPr>
                        <a:t>GNU Radio</a:t>
                      </a:r>
                      <a:endParaRPr lang="zh-CN" altLang="en-US" dirty="0">
                        <a:latin typeface="Times New Roman" panose="02020603050405020304" pitchFamily="18" charset="0"/>
                        <a:ea typeface="+mj-ea"/>
                        <a:cs typeface="Times New Roman" panose="02020603050405020304" pitchFamily="18" charset="0"/>
                      </a:endParaRPr>
                    </a:p>
                  </a:txBody>
                  <a:tcPr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dirty="0"/>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93458"/>
                  </a:ext>
                </a:extLst>
              </a:tr>
              <a:tr h="370840">
                <a:tc>
                  <a:txBody>
                    <a:bodyPr/>
                    <a:lstStyle/>
                    <a:p>
                      <a:pPr algn="ctr"/>
                      <a:r>
                        <a:rPr lang="zh-CN" altLang="en-US" dirty="0">
                          <a:latin typeface="Times New Roman" panose="02020603050405020304" pitchFamily="18" charset="0"/>
                          <a:ea typeface="+mj-ea"/>
                          <a:cs typeface="Times New Roman" panose="02020603050405020304" pitchFamily="18" charset="0"/>
                        </a:rPr>
                        <a:t>信号来源</a:t>
                      </a:r>
                    </a:p>
                  </a:txBody>
                  <a:tcPr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2012</a:t>
                      </a:r>
                      <a:r>
                        <a:rPr lang="zh-CN" altLang="en-US" dirty="0">
                          <a:latin typeface="Times New Roman" panose="02020603050405020304" pitchFamily="18" charset="0"/>
                          <a:ea typeface="+mj-ea"/>
                          <a:cs typeface="Times New Roman" panose="02020603050405020304" pitchFamily="18" charset="0"/>
                        </a:rPr>
                        <a:t>别克君越车钥匙</a:t>
                      </a:r>
                    </a:p>
                  </a:txBody>
                  <a:tcPr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3</a:t>
                      </a:r>
                      <a:r>
                        <a:rPr lang="zh-CN" altLang="en-US" dirty="0">
                          <a:latin typeface="Times New Roman" panose="02020603050405020304" pitchFamily="18" charset="0"/>
                          <a:ea typeface="+mj-ea"/>
                          <a:cs typeface="Times New Roman" panose="02020603050405020304" pitchFamily="18" charset="0"/>
                        </a:rPr>
                        <a:t>把</a:t>
                      </a:r>
                    </a:p>
                  </a:txBody>
                  <a:tcPr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9206641"/>
                  </a:ext>
                </a:extLst>
              </a:tr>
              <a:tr h="370840">
                <a:tc>
                  <a:txBody>
                    <a:bodyPr/>
                    <a:lstStyle/>
                    <a:p>
                      <a:pPr algn="ctr"/>
                      <a:r>
                        <a:rPr lang="zh-CN" altLang="en-US" dirty="0">
                          <a:latin typeface="Times New Roman" panose="02020603050405020304" pitchFamily="18" charset="0"/>
                          <a:ea typeface="+mj-ea"/>
                          <a:cs typeface="Times New Roman" panose="02020603050405020304" pitchFamily="18" charset="0"/>
                        </a:rPr>
                        <a:t>调制方式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altLang="zh-CN" dirty="0">
                          <a:latin typeface="Times New Roman" panose="02020603050405020304" pitchFamily="18" charset="0"/>
                          <a:ea typeface="+mj-ea"/>
                          <a:cs typeface="Times New Roman" panose="02020603050405020304" pitchFamily="18" charset="0"/>
                        </a:rPr>
                        <a:t>ASK</a:t>
                      </a:r>
                      <a:endParaRPr lang="zh-CN" altLang="en-US" dirty="0">
                        <a:latin typeface="Times New Roman" panose="02020603050405020304" pitchFamily="18" charset="0"/>
                        <a:ea typeface="+mj-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7011196"/>
                  </a:ext>
                </a:extLst>
              </a:tr>
              <a:tr h="370840">
                <a:tc>
                  <a:txBody>
                    <a:bodyPr/>
                    <a:lstStyle/>
                    <a:p>
                      <a:pPr algn="ctr"/>
                      <a:r>
                        <a:rPr lang="zh-CN" altLang="en-US" dirty="0">
                          <a:latin typeface="Times New Roman" panose="02020603050405020304" pitchFamily="18" charset="0"/>
                          <a:ea typeface="+mj-ea"/>
                          <a:cs typeface="Times New Roman" panose="02020603050405020304" pitchFamily="18" charset="0"/>
                        </a:rPr>
                        <a:t>采样频率</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altLang="zh-CN" dirty="0">
                          <a:latin typeface="Times New Roman" panose="02020603050405020304" pitchFamily="18" charset="0"/>
                          <a:ea typeface="+mj-ea"/>
                          <a:cs typeface="Times New Roman" panose="02020603050405020304" pitchFamily="18" charset="0"/>
                        </a:rPr>
                        <a:t>2MHz</a:t>
                      </a:r>
                      <a:endParaRPr lang="zh-CN" altLang="en-US" dirty="0">
                        <a:latin typeface="Times New Roman" panose="02020603050405020304" pitchFamily="18" charset="0"/>
                        <a:ea typeface="+mj-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ltLang="en-US"/>
                    </a:p>
                  </a:txBody>
                  <a:tcPr/>
                </a:tc>
                <a:extLst>
                  <a:ext uri="{0D108BD9-81ED-4DB2-BD59-A6C34878D82A}">
                    <a16:rowId xmlns:a16="http://schemas.microsoft.com/office/drawing/2014/main" val="695353352"/>
                  </a:ext>
                </a:extLst>
              </a:tr>
              <a:tr h="370840">
                <a:tc rowSpan="3">
                  <a:txBody>
                    <a:bodyPr/>
                    <a:lstStyle/>
                    <a:p>
                      <a:pPr algn="ctr"/>
                      <a:r>
                        <a:rPr lang="zh-CN" altLang="en-US" dirty="0">
                          <a:latin typeface="Times New Roman" panose="02020603050405020304" pitchFamily="18" charset="0"/>
                          <a:ea typeface="+mj-ea"/>
                          <a:cs typeface="Times New Roman" panose="02020603050405020304" pitchFamily="18" charset="0"/>
                        </a:rPr>
                        <a:t>信号采集数量</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Fob1</a:t>
                      </a:r>
                      <a:endParaRPr lang="zh-CN" altLang="en-US" dirty="0">
                        <a:latin typeface="Times New Roman" panose="02020603050405020304" pitchFamily="18" charset="0"/>
                        <a:ea typeface="+mj-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42</a:t>
                      </a:r>
                      <a:r>
                        <a:rPr lang="zh-CN" altLang="en-US" dirty="0">
                          <a:latin typeface="Times New Roman" panose="02020603050405020304" pitchFamily="18" charset="0"/>
                          <a:ea typeface="+mj-ea"/>
                          <a:cs typeface="Times New Roman" panose="02020603050405020304" pitchFamily="18" charset="0"/>
                        </a:rPr>
                        <a:t>个</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8550016"/>
                  </a:ext>
                </a:extLst>
              </a:tr>
              <a:tr h="370840">
                <a:tc vMerge="1">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Fob2</a:t>
                      </a:r>
                      <a:endParaRPr lang="zh-CN" altLang="en-US" dirty="0">
                        <a:latin typeface="Times New Roman" panose="02020603050405020304" pitchFamily="18" charset="0"/>
                        <a:ea typeface="+mj-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41</a:t>
                      </a:r>
                      <a:r>
                        <a:rPr lang="zh-CN" altLang="en-US" dirty="0">
                          <a:latin typeface="Times New Roman" panose="02020603050405020304" pitchFamily="18" charset="0"/>
                          <a:ea typeface="+mj-ea"/>
                          <a:cs typeface="Times New Roman" panose="02020603050405020304" pitchFamily="18" charset="0"/>
                        </a:rPr>
                        <a:t>个</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6840051"/>
                  </a:ext>
                </a:extLst>
              </a:tr>
              <a:tr h="370840">
                <a:tc vMerge="1">
                  <a:txBody>
                    <a:bodyPr/>
                    <a:lstStyle/>
                    <a:p>
                      <a:pPr algn="ct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Fob3</a:t>
                      </a:r>
                      <a:endParaRPr lang="zh-CN" altLang="en-US" dirty="0">
                        <a:latin typeface="Times New Roman" panose="02020603050405020304" pitchFamily="18" charset="0"/>
                        <a:ea typeface="+mj-ea"/>
                        <a:cs typeface="Times New Roman" panose="02020603050405020304" pitchFamily="18" charset="0"/>
                      </a:endParaRP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latin typeface="Times New Roman" panose="02020603050405020304" pitchFamily="18" charset="0"/>
                          <a:ea typeface="+mj-ea"/>
                          <a:cs typeface="Times New Roman" panose="02020603050405020304" pitchFamily="18" charset="0"/>
                        </a:rPr>
                        <a:t>49</a:t>
                      </a:r>
                      <a:r>
                        <a:rPr lang="zh-CN" altLang="en-US" dirty="0">
                          <a:latin typeface="Times New Roman" panose="02020603050405020304" pitchFamily="18" charset="0"/>
                          <a:ea typeface="+mj-ea"/>
                          <a:cs typeface="Times New Roman" panose="02020603050405020304" pitchFamily="18" charset="0"/>
                        </a:rPr>
                        <a:t>个</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8033290"/>
                  </a:ext>
                </a:extLst>
              </a:tr>
            </a:tbl>
          </a:graphicData>
        </a:graphic>
      </p:graphicFrame>
    </p:spTree>
    <p:extLst>
      <p:ext uri="{BB962C8B-B14F-4D97-AF65-F5344CB8AC3E}">
        <p14:creationId xmlns:p14="http://schemas.microsoft.com/office/powerpoint/2010/main" val="162061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342182" y="205421"/>
            <a:ext cx="2459634"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数据收集与预处理</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3" name="椭圆 2">
            <a:extLst>
              <a:ext uri="{FF2B5EF4-FFF2-40B4-BE49-F238E27FC236}">
                <a16:creationId xmlns:a16="http://schemas.microsoft.com/office/drawing/2014/main" id="{9D1F11A3-B69C-8FDB-D6E7-ADC8336DD2A2}"/>
              </a:ext>
            </a:extLst>
          </p:cNvPr>
          <p:cNvSpPr/>
          <p:nvPr/>
        </p:nvSpPr>
        <p:spPr>
          <a:xfrm>
            <a:off x="899592" y="1347614"/>
            <a:ext cx="1584176"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数据预处理</a:t>
            </a:r>
          </a:p>
        </p:txBody>
      </p:sp>
      <p:sp>
        <p:nvSpPr>
          <p:cNvPr id="4" name="椭圆 3">
            <a:extLst>
              <a:ext uri="{FF2B5EF4-FFF2-40B4-BE49-F238E27FC236}">
                <a16:creationId xmlns:a16="http://schemas.microsoft.com/office/drawing/2014/main" id="{F626B2DB-EE4F-CF23-1771-69E7438E9093}"/>
              </a:ext>
            </a:extLst>
          </p:cNvPr>
          <p:cNvSpPr/>
          <p:nvPr/>
        </p:nvSpPr>
        <p:spPr>
          <a:xfrm>
            <a:off x="467544" y="2595921"/>
            <a:ext cx="1080120"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裁剪前导信号</a:t>
            </a:r>
          </a:p>
        </p:txBody>
      </p:sp>
      <p:sp>
        <p:nvSpPr>
          <p:cNvPr id="5" name="椭圆 4">
            <a:extLst>
              <a:ext uri="{FF2B5EF4-FFF2-40B4-BE49-F238E27FC236}">
                <a16:creationId xmlns:a16="http://schemas.microsoft.com/office/drawing/2014/main" id="{6E20FDCC-7C6A-0A45-7AC7-CEABAF61E0F2}"/>
              </a:ext>
            </a:extLst>
          </p:cNvPr>
          <p:cNvSpPr/>
          <p:nvPr/>
        </p:nvSpPr>
        <p:spPr>
          <a:xfrm>
            <a:off x="1852464" y="2595921"/>
            <a:ext cx="1080120"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去噪</a:t>
            </a:r>
          </a:p>
        </p:txBody>
      </p:sp>
      <p:cxnSp>
        <p:nvCxnSpPr>
          <p:cNvPr id="7" name="直接箭头连接符 6">
            <a:extLst>
              <a:ext uri="{FF2B5EF4-FFF2-40B4-BE49-F238E27FC236}">
                <a16:creationId xmlns:a16="http://schemas.microsoft.com/office/drawing/2014/main" id="{FF235862-9AF0-78D8-838E-195346D8EDF2}"/>
              </a:ext>
            </a:extLst>
          </p:cNvPr>
          <p:cNvCxnSpPr>
            <a:stCxn id="3" idx="4"/>
            <a:endCxn id="4" idx="0"/>
          </p:cNvCxnSpPr>
          <p:nvPr/>
        </p:nvCxnSpPr>
        <p:spPr>
          <a:xfrm flipH="1">
            <a:off x="1007604" y="2211710"/>
            <a:ext cx="684076" cy="38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24C0534-F356-19B4-F2E8-90ACEA5B71C2}"/>
              </a:ext>
            </a:extLst>
          </p:cNvPr>
          <p:cNvCxnSpPr>
            <a:stCxn id="3" idx="4"/>
            <a:endCxn id="5" idx="0"/>
          </p:cNvCxnSpPr>
          <p:nvPr/>
        </p:nvCxnSpPr>
        <p:spPr>
          <a:xfrm>
            <a:off x="1691680" y="2211710"/>
            <a:ext cx="700844" cy="38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7E61B1BB-5AE3-14AE-53B9-8D342F29CA90}"/>
              </a:ext>
            </a:extLst>
          </p:cNvPr>
          <p:cNvPicPr>
            <a:picLocks noChangeAspect="1"/>
          </p:cNvPicPr>
          <p:nvPr/>
        </p:nvPicPr>
        <p:blipFill rotWithShape="1">
          <a:blip r:embed="rId3"/>
          <a:srcRect r="19450"/>
          <a:stretch/>
        </p:blipFill>
        <p:spPr>
          <a:xfrm>
            <a:off x="4337974" y="2260027"/>
            <a:ext cx="4248472" cy="527050"/>
          </a:xfrm>
          <a:prstGeom prst="rect">
            <a:avLst/>
          </a:prstGeom>
        </p:spPr>
      </p:pic>
      <p:sp>
        <p:nvSpPr>
          <p:cNvPr id="12" name="椭圆 11">
            <a:extLst>
              <a:ext uri="{FF2B5EF4-FFF2-40B4-BE49-F238E27FC236}">
                <a16:creationId xmlns:a16="http://schemas.microsoft.com/office/drawing/2014/main" id="{2C1FD642-FB7E-CBCA-E88A-B764B5C2037E}"/>
              </a:ext>
            </a:extLst>
          </p:cNvPr>
          <p:cNvSpPr/>
          <p:nvPr/>
        </p:nvSpPr>
        <p:spPr>
          <a:xfrm>
            <a:off x="5580112" y="987574"/>
            <a:ext cx="1980220"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获取的信号方程</a:t>
            </a:r>
          </a:p>
        </p:txBody>
      </p:sp>
      <p:cxnSp>
        <p:nvCxnSpPr>
          <p:cNvPr id="14" name="直接箭头连接符 13">
            <a:extLst>
              <a:ext uri="{FF2B5EF4-FFF2-40B4-BE49-F238E27FC236}">
                <a16:creationId xmlns:a16="http://schemas.microsoft.com/office/drawing/2014/main" id="{0FB2079B-13C6-F604-6EA4-EB99503939DE}"/>
              </a:ext>
            </a:extLst>
          </p:cNvPr>
          <p:cNvCxnSpPr/>
          <p:nvPr/>
        </p:nvCxnSpPr>
        <p:spPr>
          <a:xfrm>
            <a:off x="6570222" y="1985049"/>
            <a:ext cx="0" cy="26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3">
            <a:extLst>
              <a:ext uri="{FF2B5EF4-FFF2-40B4-BE49-F238E27FC236}">
                <a16:creationId xmlns:a16="http://schemas.microsoft.com/office/drawing/2014/main" id="{D99DFF41-BB48-F679-A917-A159E73CF7EB}"/>
              </a:ext>
            </a:extLst>
          </p:cNvPr>
          <p:cNvSpPr>
            <a:spLocks noChangeArrowheads="1"/>
          </p:cNvSpPr>
          <p:nvPr/>
        </p:nvSpPr>
        <p:spPr bwMode="auto">
          <a:xfrm>
            <a:off x="4644008" y="2931790"/>
            <a:ext cx="3009464" cy="15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en-US" altLang="zh-CN" sz="1350" i="1" dirty="0">
                <a:latin typeface="Times New Roman" panose="02020603050405020304" pitchFamily="18" charset="0"/>
                <a:ea typeface="+mn-ea"/>
                <a:cs typeface="Times New Roman" panose="02020603050405020304" pitchFamily="18" charset="0"/>
                <a:sym typeface="Impact" panose="020B0806030902050204" pitchFamily="34" charset="0"/>
              </a:rPr>
              <a:t>n(k)</a:t>
            </a:r>
            <a:r>
              <a:rPr lang="en-US" altLang="zh-CN" sz="1350" dirty="0">
                <a:latin typeface="Times New Roman" panose="02020603050405020304" pitchFamily="18" charset="0"/>
                <a:ea typeface="+mn-ea"/>
                <a:cs typeface="Times New Roman" panose="02020603050405020304" pitchFamily="18" charset="0"/>
                <a:sym typeface="Impact" panose="020B0806030902050204" pitchFamily="34" charset="0"/>
              </a:rPr>
              <a:t>:</a:t>
            </a:r>
            <a:r>
              <a:rPr lang="zh-CN" altLang="en-US" sz="1350" dirty="0">
                <a:latin typeface="Times New Roman" panose="02020603050405020304" pitchFamily="18" charset="0"/>
                <a:ea typeface="+mn-ea"/>
                <a:cs typeface="Times New Roman" panose="02020603050405020304" pitchFamily="18" charset="0"/>
                <a:sym typeface="Impact" panose="020B0806030902050204" pitchFamily="34" charset="0"/>
              </a:rPr>
              <a:t> 信道噪声</a:t>
            </a:r>
            <a:endParaRPr lang="en-US" altLang="zh-CN" sz="1350" dirty="0">
              <a:latin typeface="Times New Roman" panose="02020603050405020304" pitchFamily="18" charset="0"/>
              <a:ea typeface="+mn-ea"/>
              <a:cs typeface="Times New Roman" panose="02020603050405020304" pitchFamily="18" charset="0"/>
              <a:sym typeface="Impact" panose="020B0806030902050204" pitchFamily="34" charset="0"/>
            </a:endParaRPr>
          </a:p>
          <a:p>
            <a:pPr>
              <a:lnSpc>
                <a:spcPct val="150000"/>
              </a:lnSpc>
              <a:spcBef>
                <a:spcPct val="0"/>
              </a:spcBef>
              <a:buNone/>
            </a:pPr>
            <a:r>
              <a:rPr lang="zh-CN" altLang="zh-CN" sz="1350" dirty="0">
                <a:latin typeface="Times New Roman" panose="02020603050405020304" pitchFamily="18" charset="0"/>
                <a:ea typeface="+mn-ea"/>
                <a:cs typeface="Times New Roman" panose="02020603050405020304" pitchFamily="18" charset="0"/>
              </a:rPr>
              <a:t>∆</a:t>
            </a:r>
            <a:r>
              <a:rPr lang="en-US" altLang="zh-CN" sz="1350" i="1" dirty="0">
                <a:latin typeface="Times New Roman" panose="02020603050405020304" pitchFamily="18" charset="0"/>
                <a:ea typeface="+mn-ea"/>
                <a:cs typeface="Times New Roman" panose="02020603050405020304" pitchFamily="18" charset="0"/>
              </a:rPr>
              <a:t>f </a:t>
            </a:r>
            <a:r>
              <a:rPr lang="en-US" altLang="zh-CN" sz="1350" dirty="0">
                <a:latin typeface="Times New Roman" panose="02020603050405020304" pitchFamily="18" charset="0"/>
                <a:ea typeface="+mn-ea"/>
                <a:cs typeface="Times New Roman" panose="02020603050405020304" pitchFamily="18" charset="0"/>
                <a:sym typeface="Impact" panose="020B0806030902050204" pitchFamily="34" charset="0"/>
              </a:rPr>
              <a:t>:</a:t>
            </a:r>
            <a:r>
              <a:rPr lang="zh-CN" altLang="en-US" sz="1350" dirty="0">
                <a:latin typeface="Times New Roman" panose="02020603050405020304" pitchFamily="18" charset="0"/>
                <a:ea typeface="+mn-ea"/>
                <a:cs typeface="Times New Roman" panose="02020603050405020304" pitchFamily="18" charset="0"/>
                <a:sym typeface="Impact" panose="020B0806030902050204" pitchFamily="34" charset="0"/>
              </a:rPr>
              <a:t> 接收机本地频率与载波频率的偏差</a:t>
            </a:r>
            <a:endParaRPr lang="en-US" altLang="zh-CN" sz="1350" dirty="0">
              <a:latin typeface="Times New Roman" panose="02020603050405020304" pitchFamily="18" charset="0"/>
              <a:ea typeface="+mn-ea"/>
              <a:cs typeface="Times New Roman" panose="02020603050405020304" pitchFamily="18" charset="0"/>
              <a:sym typeface="Impact" panose="020B0806030902050204" pitchFamily="34" charset="0"/>
            </a:endParaRPr>
          </a:p>
          <a:p>
            <a:pPr>
              <a:lnSpc>
                <a:spcPct val="150000"/>
              </a:lnSpc>
              <a:spcBef>
                <a:spcPct val="0"/>
              </a:spcBef>
              <a:buNone/>
            </a:pPr>
            <a:r>
              <a:rPr lang="en-US" altLang="zh-CN" sz="1350" i="1" dirty="0">
                <a:latin typeface="Times New Roman" panose="02020603050405020304" pitchFamily="18" charset="0"/>
                <a:ea typeface="+mn-ea"/>
                <a:cs typeface="Times New Roman" panose="02020603050405020304" pitchFamily="18" charset="0"/>
                <a:sym typeface="Impact" panose="020B0806030902050204" pitchFamily="34" charset="0"/>
              </a:rPr>
              <a:t>Ts</a:t>
            </a:r>
            <a:r>
              <a:rPr lang="en-US" altLang="zh-CN" sz="1350" dirty="0">
                <a:latin typeface="Times New Roman" panose="02020603050405020304" pitchFamily="18" charset="0"/>
                <a:ea typeface="+mn-ea"/>
                <a:cs typeface="Times New Roman" panose="02020603050405020304" pitchFamily="18" charset="0"/>
                <a:sym typeface="Impact" panose="020B0806030902050204" pitchFamily="34" charset="0"/>
              </a:rPr>
              <a:t>: </a:t>
            </a:r>
            <a:r>
              <a:rPr lang="zh-CN" altLang="en-US" sz="1350" dirty="0">
                <a:latin typeface="Times New Roman" panose="02020603050405020304" pitchFamily="18" charset="0"/>
                <a:ea typeface="+mn-ea"/>
                <a:cs typeface="Times New Roman" panose="02020603050405020304" pitchFamily="18" charset="0"/>
                <a:sym typeface="Impact" panose="020B0806030902050204" pitchFamily="34" charset="0"/>
              </a:rPr>
              <a:t>符号周期</a:t>
            </a:r>
            <a:endParaRPr lang="en-US" altLang="zh-CN" sz="1350" dirty="0">
              <a:latin typeface="Times New Roman" panose="02020603050405020304" pitchFamily="18" charset="0"/>
              <a:ea typeface="+mn-ea"/>
              <a:cs typeface="Times New Roman" panose="02020603050405020304" pitchFamily="18" charset="0"/>
              <a:sym typeface="Impact" panose="020B0806030902050204" pitchFamily="34" charset="0"/>
            </a:endParaRPr>
          </a:p>
          <a:p>
            <a:pPr>
              <a:lnSpc>
                <a:spcPct val="150000"/>
              </a:lnSpc>
              <a:spcBef>
                <a:spcPct val="0"/>
              </a:spcBef>
              <a:buNone/>
            </a:pPr>
            <a:r>
              <a:rPr lang="el-GR" altLang="zh-CN" sz="1350" i="1" dirty="0">
                <a:latin typeface="Times New Roman" panose="02020603050405020304" pitchFamily="18" charset="0"/>
                <a:ea typeface="+mn-ea"/>
                <a:cs typeface="Times New Roman" panose="02020603050405020304" pitchFamily="18" charset="0"/>
              </a:rPr>
              <a:t>Θ</a:t>
            </a:r>
            <a:r>
              <a:rPr lang="en-US" altLang="zh-CN" sz="1350" dirty="0">
                <a:latin typeface="Times New Roman" panose="02020603050405020304" pitchFamily="18" charset="0"/>
                <a:cs typeface="Times New Roman" panose="02020603050405020304" pitchFamily="18" charset="0"/>
                <a:sym typeface="Impact" panose="020B0806030902050204" pitchFamily="34" charset="0"/>
              </a:rPr>
              <a:t> :</a:t>
            </a:r>
            <a:r>
              <a:rPr lang="zh-CN" altLang="en-US" sz="1350" dirty="0">
                <a:latin typeface="Times New Roman" panose="02020603050405020304" pitchFamily="18" charset="0"/>
                <a:ea typeface="+mn-ea"/>
                <a:cs typeface="Times New Roman" panose="02020603050405020304" pitchFamily="18" charset="0"/>
              </a:rPr>
              <a:t>载波初始相位</a:t>
            </a:r>
            <a:endParaRPr lang="en-US" altLang="zh-CN" sz="1350" dirty="0">
              <a:latin typeface="Times New Roman" panose="02020603050405020304" pitchFamily="18" charset="0"/>
              <a:ea typeface="+mn-ea"/>
              <a:cs typeface="Times New Roman" panose="02020603050405020304" pitchFamily="18" charset="0"/>
            </a:endParaRPr>
          </a:p>
          <a:p>
            <a:pPr>
              <a:lnSpc>
                <a:spcPct val="150000"/>
              </a:lnSpc>
              <a:spcBef>
                <a:spcPct val="0"/>
              </a:spcBef>
              <a:buNone/>
            </a:pPr>
            <a:r>
              <a:rPr lang="en-US" altLang="zh-CN" sz="1350" i="1" dirty="0">
                <a:latin typeface="Times New Roman" panose="02020603050405020304" pitchFamily="18" charset="0"/>
                <a:ea typeface="+mn-ea"/>
                <a:cs typeface="Times New Roman" panose="02020603050405020304" pitchFamily="18" charset="0"/>
              </a:rPr>
              <a:t>N</a:t>
            </a:r>
            <a:r>
              <a:rPr lang="en-US" altLang="zh-CN" sz="1350" dirty="0">
                <a:latin typeface="Times New Roman" panose="02020603050405020304" pitchFamily="18" charset="0"/>
                <a:cs typeface="Times New Roman" panose="02020603050405020304" pitchFamily="18" charset="0"/>
                <a:sym typeface="Impact" panose="020B0806030902050204" pitchFamily="34" charset="0"/>
              </a:rPr>
              <a:t> :</a:t>
            </a:r>
            <a:r>
              <a:rPr lang="zh-CN" altLang="en-US" sz="1350" dirty="0">
                <a:latin typeface="Times New Roman" panose="02020603050405020304" pitchFamily="18" charset="0"/>
                <a:ea typeface="+mn-ea"/>
                <a:cs typeface="Times New Roman" panose="02020603050405020304" pitchFamily="18" charset="0"/>
              </a:rPr>
              <a:t>采样数</a:t>
            </a:r>
          </a:p>
        </p:txBody>
      </p:sp>
    </p:spTree>
    <p:extLst>
      <p:ext uri="{BB962C8B-B14F-4D97-AF65-F5344CB8AC3E}">
        <p14:creationId xmlns:p14="http://schemas.microsoft.com/office/powerpoint/2010/main" val="23490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342182" y="205421"/>
            <a:ext cx="2459634"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数据收集与预处理</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3" name="椭圆 2">
            <a:extLst>
              <a:ext uri="{FF2B5EF4-FFF2-40B4-BE49-F238E27FC236}">
                <a16:creationId xmlns:a16="http://schemas.microsoft.com/office/drawing/2014/main" id="{9D1F11A3-B69C-8FDB-D6E7-ADC8336DD2A2}"/>
              </a:ext>
            </a:extLst>
          </p:cNvPr>
          <p:cNvSpPr/>
          <p:nvPr/>
        </p:nvSpPr>
        <p:spPr>
          <a:xfrm>
            <a:off x="827584" y="1574275"/>
            <a:ext cx="1800200" cy="72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前导序列检测</a:t>
            </a:r>
          </a:p>
        </p:txBody>
      </p:sp>
      <p:sp>
        <p:nvSpPr>
          <p:cNvPr id="4" name="椭圆 3">
            <a:extLst>
              <a:ext uri="{FF2B5EF4-FFF2-40B4-BE49-F238E27FC236}">
                <a16:creationId xmlns:a16="http://schemas.microsoft.com/office/drawing/2014/main" id="{F626B2DB-EE4F-CF23-1771-69E7438E9093}"/>
              </a:ext>
            </a:extLst>
          </p:cNvPr>
          <p:cNvSpPr/>
          <p:nvPr/>
        </p:nvSpPr>
        <p:spPr>
          <a:xfrm>
            <a:off x="467544" y="2595921"/>
            <a:ext cx="1080120"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序列</a:t>
            </a:r>
            <a:endParaRPr lang="en-US" altLang="zh-CN" dirty="0"/>
          </a:p>
          <a:p>
            <a:pPr algn="ctr"/>
            <a:r>
              <a:rPr lang="zh-CN" altLang="en-US" dirty="0"/>
              <a:t>长度</a:t>
            </a:r>
          </a:p>
        </p:txBody>
      </p:sp>
      <p:sp>
        <p:nvSpPr>
          <p:cNvPr id="5" name="椭圆 4">
            <a:extLst>
              <a:ext uri="{FF2B5EF4-FFF2-40B4-BE49-F238E27FC236}">
                <a16:creationId xmlns:a16="http://schemas.microsoft.com/office/drawing/2014/main" id="{6E20FDCC-7C6A-0A45-7AC7-CEABAF61E0F2}"/>
              </a:ext>
            </a:extLst>
          </p:cNvPr>
          <p:cNvSpPr/>
          <p:nvPr/>
        </p:nvSpPr>
        <p:spPr>
          <a:xfrm>
            <a:off x="1852464" y="2595921"/>
            <a:ext cx="1080120"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序列起始位置</a:t>
            </a:r>
          </a:p>
        </p:txBody>
      </p:sp>
      <p:cxnSp>
        <p:nvCxnSpPr>
          <p:cNvPr id="7" name="直接箭头连接符 6">
            <a:extLst>
              <a:ext uri="{FF2B5EF4-FFF2-40B4-BE49-F238E27FC236}">
                <a16:creationId xmlns:a16="http://schemas.microsoft.com/office/drawing/2014/main" id="{FF235862-9AF0-78D8-838E-195346D8EDF2}"/>
              </a:ext>
            </a:extLst>
          </p:cNvPr>
          <p:cNvCxnSpPr>
            <a:cxnSpLocks/>
            <a:stCxn id="3" idx="4"/>
            <a:endCxn id="4" idx="0"/>
          </p:cNvCxnSpPr>
          <p:nvPr/>
        </p:nvCxnSpPr>
        <p:spPr>
          <a:xfrm flipH="1">
            <a:off x="1007604" y="2294355"/>
            <a:ext cx="720080" cy="3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24C0534-F356-19B4-F2E8-90ACEA5B71C2}"/>
              </a:ext>
            </a:extLst>
          </p:cNvPr>
          <p:cNvCxnSpPr>
            <a:cxnSpLocks/>
            <a:stCxn id="3" idx="4"/>
            <a:endCxn id="5" idx="0"/>
          </p:cNvCxnSpPr>
          <p:nvPr/>
        </p:nvCxnSpPr>
        <p:spPr>
          <a:xfrm>
            <a:off x="1727684" y="2294355"/>
            <a:ext cx="664840" cy="3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98D7AFFE-3424-1019-B687-11E1BF1EE14B}"/>
              </a:ext>
            </a:extLst>
          </p:cNvPr>
          <p:cNvPicPr>
            <a:picLocks noChangeAspect="1"/>
          </p:cNvPicPr>
          <p:nvPr/>
        </p:nvPicPr>
        <p:blipFill>
          <a:blip r:embed="rId3"/>
          <a:stretch>
            <a:fillRect/>
          </a:stretch>
        </p:blipFill>
        <p:spPr>
          <a:xfrm>
            <a:off x="4015174" y="925155"/>
            <a:ext cx="4392488" cy="986274"/>
          </a:xfrm>
          <a:prstGeom prst="rect">
            <a:avLst/>
          </a:prstGeom>
          <a:ln>
            <a:solidFill>
              <a:schemeClr val="tx1"/>
            </a:solidFill>
          </a:ln>
        </p:spPr>
      </p:pic>
      <p:pic>
        <p:nvPicPr>
          <p:cNvPr id="19" name="图片 18">
            <a:extLst>
              <a:ext uri="{FF2B5EF4-FFF2-40B4-BE49-F238E27FC236}">
                <a16:creationId xmlns:a16="http://schemas.microsoft.com/office/drawing/2014/main" id="{D5BFC051-877A-42BE-E952-5F8755B01A23}"/>
              </a:ext>
            </a:extLst>
          </p:cNvPr>
          <p:cNvPicPr>
            <a:picLocks noChangeAspect="1"/>
          </p:cNvPicPr>
          <p:nvPr/>
        </p:nvPicPr>
        <p:blipFill>
          <a:blip r:embed="rId4"/>
          <a:stretch>
            <a:fillRect/>
          </a:stretch>
        </p:blipFill>
        <p:spPr>
          <a:xfrm>
            <a:off x="4015174" y="1850249"/>
            <a:ext cx="4392488" cy="994206"/>
          </a:xfrm>
          <a:prstGeom prst="rect">
            <a:avLst/>
          </a:prstGeom>
          <a:ln>
            <a:solidFill>
              <a:schemeClr val="tx1"/>
            </a:solidFill>
          </a:ln>
        </p:spPr>
      </p:pic>
      <p:pic>
        <p:nvPicPr>
          <p:cNvPr id="20" name="图片 19">
            <a:extLst>
              <a:ext uri="{FF2B5EF4-FFF2-40B4-BE49-F238E27FC236}">
                <a16:creationId xmlns:a16="http://schemas.microsoft.com/office/drawing/2014/main" id="{650E832D-7513-0928-9D63-77EA9A689296}"/>
              </a:ext>
            </a:extLst>
          </p:cNvPr>
          <p:cNvPicPr>
            <a:picLocks noChangeAspect="1"/>
          </p:cNvPicPr>
          <p:nvPr/>
        </p:nvPicPr>
        <p:blipFill>
          <a:blip r:embed="rId5"/>
          <a:stretch>
            <a:fillRect/>
          </a:stretch>
        </p:blipFill>
        <p:spPr>
          <a:xfrm>
            <a:off x="4015174" y="2844455"/>
            <a:ext cx="4392488" cy="1231124"/>
          </a:xfrm>
          <a:prstGeom prst="rect">
            <a:avLst/>
          </a:prstGeom>
          <a:ln>
            <a:solidFill>
              <a:schemeClr val="tx1"/>
            </a:solidFill>
          </a:ln>
        </p:spPr>
      </p:pic>
    </p:spTree>
    <p:extLst>
      <p:ext uri="{BB962C8B-B14F-4D97-AF65-F5344CB8AC3E}">
        <p14:creationId xmlns:p14="http://schemas.microsoft.com/office/powerpoint/2010/main" val="191823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3342182" y="205421"/>
            <a:ext cx="2459634" cy="41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数据收集与预处理</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a:cs typeface="+mn-ea"/>
              </a:rPr>
              <a:t>延时符</a:t>
            </a:r>
          </a:p>
        </p:txBody>
      </p:sp>
      <p:sp>
        <p:nvSpPr>
          <p:cNvPr id="3" name="椭圆 2">
            <a:extLst>
              <a:ext uri="{FF2B5EF4-FFF2-40B4-BE49-F238E27FC236}">
                <a16:creationId xmlns:a16="http://schemas.microsoft.com/office/drawing/2014/main" id="{9D1F11A3-B69C-8FDB-D6E7-ADC8336DD2A2}"/>
              </a:ext>
            </a:extLst>
          </p:cNvPr>
          <p:cNvSpPr/>
          <p:nvPr/>
        </p:nvSpPr>
        <p:spPr>
          <a:xfrm>
            <a:off x="827584" y="1574275"/>
            <a:ext cx="1800200" cy="72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前导序列检测</a:t>
            </a:r>
          </a:p>
        </p:txBody>
      </p:sp>
      <p:sp>
        <p:nvSpPr>
          <p:cNvPr id="4" name="椭圆 3">
            <a:extLst>
              <a:ext uri="{FF2B5EF4-FFF2-40B4-BE49-F238E27FC236}">
                <a16:creationId xmlns:a16="http://schemas.microsoft.com/office/drawing/2014/main" id="{F626B2DB-EE4F-CF23-1771-69E7438E9093}"/>
              </a:ext>
            </a:extLst>
          </p:cNvPr>
          <p:cNvSpPr/>
          <p:nvPr/>
        </p:nvSpPr>
        <p:spPr>
          <a:xfrm>
            <a:off x="467544" y="2595921"/>
            <a:ext cx="1080120"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序列</a:t>
            </a:r>
            <a:endParaRPr lang="en-US" altLang="zh-CN" dirty="0"/>
          </a:p>
          <a:p>
            <a:pPr algn="ctr"/>
            <a:r>
              <a:rPr lang="zh-CN" altLang="en-US" dirty="0"/>
              <a:t>长度</a:t>
            </a:r>
          </a:p>
        </p:txBody>
      </p:sp>
      <p:sp>
        <p:nvSpPr>
          <p:cNvPr id="5" name="椭圆 4">
            <a:extLst>
              <a:ext uri="{FF2B5EF4-FFF2-40B4-BE49-F238E27FC236}">
                <a16:creationId xmlns:a16="http://schemas.microsoft.com/office/drawing/2014/main" id="{6E20FDCC-7C6A-0A45-7AC7-CEABAF61E0F2}"/>
              </a:ext>
            </a:extLst>
          </p:cNvPr>
          <p:cNvSpPr/>
          <p:nvPr/>
        </p:nvSpPr>
        <p:spPr>
          <a:xfrm>
            <a:off x="1852464" y="2595921"/>
            <a:ext cx="1080120" cy="864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序列起始位置</a:t>
            </a:r>
          </a:p>
        </p:txBody>
      </p:sp>
      <p:cxnSp>
        <p:nvCxnSpPr>
          <p:cNvPr id="7" name="直接箭头连接符 6">
            <a:extLst>
              <a:ext uri="{FF2B5EF4-FFF2-40B4-BE49-F238E27FC236}">
                <a16:creationId xmlns:a16="http://schemas.microsoft.com/office/drawing/2014/main" id="{FF235862-9AF0-78D8-838E-195346D8EDF2}"/>
              </a:ext>
            </a:extLst>
          </p:cNvPr>
          <p:cNvCxnSpPr>
            <a:cxnSpLocks/>
            <a:stCxn id="3" idx="4"/>
            <a:endCxn id="4" idx="0"/>
          </p:cNvCxnSpPr>
          <p:nvPr/>
        </p:nvCxnSpPr>
        <p:spPr>
          <a:xfrm flipH="1">
            <a:off x="1007604" y="2294355"/>
            <a:ext cx="720080" cy="3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24C0534-F356-19B4-F2E8-90ACEA5B71C2}"/>
              </a:ext>
            </a:extLst>
          </p:cNvPr>
          <p:cNvCxnSpPr>
            <a:cxnSpLocks/>
            <a:stCxn id="3" idx="4"/>
            <a:endCxn id="5" idx="0"/>
          </p:cNvCxnSpPr>
          <p:nvPr/>
        </p:nvCxnSpPr>
        <p:spPr>
          <a:xfrm>
            <a:off x="1727684" y="2294355"/>
            <a:ext cx="664840" cy="3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BC9AD2B-712F-A797-24ED-ADEB801B2F7C}"/>
              </a:ext>
            </a:extLst>
          </p:cNvPr>
          <p:cNvPicPr>
            <a:picLocks noChangeAspect="1"/>
          </p:cNvPicPr>
          <p:nvPr/>
        </p:nvPicPr>
        <p:blipFill>
          <a:blip r:embed="rId3"/>
          <a:stretch>
            <a:fillRect/>
          </a:stretch>
        </p:blipFill>
        <p:spPr>
          <a:xfrm>
            <a:off x="3309994" y="1972159"/>
            <a:ext cx="5427131" cy="944261"/>
          </a:xfrm>
          <a:prstGeom prst="rect">
            <a:avLst/>
          </a:prstGeom>
        </p:spPr>
      </p:pic>
      <p:sp>
        <p:nvSpPr>
          <p:cNvPr id="6" name="矩形 3">
            <a:extLst>
              <a:ext uri="{FF2B5EF4-FFF2-40B4-BE49-F238E27FC236}">
                <a16:creationId xmlns:a16="http://schemas.microsoft.com/office/drawing/2014/main" id="{0D27FC7A-1A73-5516-EDED-F46179F651A2}"/>
              </a:ext>
            </a:extLst>
          </p:cNvPr>
          <p:cNvSpPr>
            <a:spLocks noChangeArrowheads="1"/>
          </p:cNvSpPr>
          <p:nvPr/>
        </p:nvSpPr>
        <p:spPr bwMode="auto">
          <a:xfrm>
            <a:off x="4793742" y="3054075"/>
            <a:ext cx="2600698"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Arial" panose="020B0604020202020204" pitchFamily="34" charset="0"/>
                <a:sym typeface="Impact" panose="020B0806030902050204" pitchFamily="34" charset="0"/>
              </a:rPr>
              <a:t>解调后的前导序列</a:t>
            </a:r>
            <a:endPar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18376657"/>
      </p:ext>
    </p:extLst>
  </p:cSld>
  <p:clrMapOvr>
    <a:masterClrMapping/>
  </p:clrMapOvr>
</p:sld>
</file>

<file path=ppt/theme/theme1.xml><?xml version="1.0" encoding="utf-8"?>
<a:theme xmlns:a="http://schemas.openxmlformats.org/drawingml/2006/main" name="亮亮图文旗舰店">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2044</TotalTime>
  <Words>740</Words>
  <Application>Microsoft Office PowerPoint</Application>
  <PresentationFormat>全屏显示(16:9)</PresentationFormat>
  <Paragraphs>148</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Times New Roman</vt:lpstr>
      <vt:lpstr>Calibri Light</vt:lpstr>
      <vt:lpstr>宋体</vt:lpstr>
      <vt:lpstr>Arial</vt:lpstr>
      <vt:lpstr>Calibri</vt:lpstr>
      <vt:lpstr>微软雅黑</vt:lpstr>
      <vt:lpstr>幼圆</vt:lpstr>
      <vt:lpstr>亮亮图文旗舰店</vt:lpstr>
      <vt:lpstr>自定义设计方案</vt:lpstr>
      <vt:lpstr>车钥匙的多维射频指纹提取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感谢观看！恳请批评指正！</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根文 陈</cp:lastModifiedBy>
  <cp:revision>71</cp:revision>
  <dcterms:created xsi:type="dcterms:W3CDTF">2014-05-22T15:27:00Z</dcterms:created>
  <dcterms:modified xsi:type="dcterms:W3CDTF">2024-04-17T14:02:52Z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