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9" r:id="rId2"/>
    <p:sldId id="270" r:id="rId3"/>
    <p:sldId id="271" r:id="rId4"/>
    <p:sldId id="272" r:id="rId5"/>
    <p:sldId id="273" r:id="rId6"/>
    <p:sldId id="274" r:id="rId7"/>
    <p:sldId id="275" r:id="rId8"/>
    <p:sldId id="27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C0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7" autoAdjust="0"/>
    <p:restoredTop sz="94660"/>
  </p:normalViewPr>
  <p:slideViewPr>
    <p:cSldViewPr snapToGrid="0">
      <p:cViewPr varScale="1">
        <p:scale>
          <a:sx n="69" d="100"/>
          <a:sy n="69" d="100"/>
        </p:scale>
        <p:origin x="4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390BB-1EC7-42F5-AD2F-A304CCF3A229}" type="datetimeFigureOut">
              <a:rPr lang="en-ZA" smtClean="0"/>
              <a:t>2020/05/08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E0A7F-A002-43AA-BE6D-9F5796092F29}" type="slidenum">
              <a:rPr lang="en-ZA" smtClean="0"/>
              <a:t>‹#›</a:t>
            </a:fld>
            <a:endParaRPr lang="en-ZA"/>
          </a:p>
        </p:txBody>
      </p:sp>
    </p:spTree>
    <p:extLst>
      <p:ext uri="{BB962C8B-B14F-4D97-AF65-F5344CB8AC3E}">
        <p14:creationId xmlns:p14="http://schemas.microsoft.com/office/powerpoint/2010/main" val="101177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1270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50329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642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A181B6-B371-4031-9CBE-ED0985B01CB6}" type="slidenum">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4" y="285750"/>
            <a:ext cx="12193588"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sz="1800">
              <a:solidFill>
                <a:schemeClr val="lt1"/>
              </a:solidFill>
            </a:endParaRPr>
          </a:p>
        </p:txBody>
      </p:sp>
      <p:sp>
        <p:nvSpPr>
          <p:cNvPr id="2" name="Title 1"/>
          <p:cNvSpPr>
            <a:spLocks noGrp="1"/>
          </p:cNvSpPr>
          <p:nvPr>
            <p:ph type="ctrTitle"/>
          </p:nvPr>
        </p:nvSpPr>
        <p:spPr>
          <a:xfrm>
            <a:off x="1217930" y="1828800"/>
            <a:ext cx="9756141"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931" y="5029200"/>
            <a:ext cx="7850644"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2376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50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85800"/>
            <a:ext cx="213487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930" y="685800"/>
            <a:ext cx="7418070"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3647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4016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931" y="3429001"/>
            <a:ext cx="9756141"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466" y="685802"/>
            <a:ext cx="7855109"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050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600" y="1828800"/>
            <a:ext cx="4709961"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4110" y="1828800"/>
            <a:ext cx="4709961"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2791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931" y="274638"/>
            <a:ext cx="9756141"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931" y="1828800"/>
            <a:ext cx="4710387"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931" y="2743201"/>
            <a:ext cx="4710387"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3685" y="1828800"/>
            <a:ext cx="4710387"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3685" y="2743201"/>
            <a:ext cx="4710387"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0643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1424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1120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518136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2" name="Title 1"/>
          <p:cNvSpPr>
            <a:spLocks noGrp="1"/>
          </p:cNvSpPr>
          <p:nvPr>
            <p:ph type="title"/>
          </p:nvPr>
        </p:nvSpPr>
        <p:spPr>
          <a:xfrm>
            <a:off x="684391" y="685800"/>
            <a:ext cx="3887212"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7342" y="685800"/>
            <a:ext cx="564026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391" y="4876800"/>
            <a:ext cx="3887212"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7076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0"/>
            <a:ext cx="518136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2" name="Title 1"/>
          <p:cNvSpPr>
            <a:spLocks noGrp="1"/>
          </p:cNvSpPr>
          <p:nvPr>
            <p:ph type="title"/>
          </p:nvPr>
        </p:nvSpPr>
        <p:spPr>
          <a:xfrm>
            <a:off x="684391" y="685800"/>
            <a:ext cx="3887212"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7341" y="685800"/>
            <a:ext cx="5640269"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391" y="4876800"/>
            <a:ext cx="3887212"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6796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98000"/>
          </a:schemeClr>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92127"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931" y="274638"/>
            <a:ext cx="9756141"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931" y="1828800"/>
            <a:ext cx="9756141"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9151" y="6448427"/>
            <a:ext cx="6639905"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3936" y="6448427"/>
            <a:ext cx="1396623"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5/8/2020</a:t>
            </a:fld>
            <a:endParaRPr lang="en-US" dirty="0"/>
          </a:p>
        </p:txBody>
      </p:sp>
      <p:sp>
        <p:nvSpPr>
          <p:cNvPr id="6" name="Slide Number Placeholder 5"/>
          <p:cNvSpPr>
            <a:spLocks noGrp="1"/>
          </p:cNvSpPr>
          <p:nvPr>
            <p:ph type="sldNum" sz="quarter" idx="4"/>
          </p:nvPr>
        </p:nvSpPr>
        <p:spPr>
          <a:xfrm>
            <a:off x="9830772" y="6448427"/>
            <a:ext cx="1143299"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41000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New_York_Cit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8C00"/>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9338" y="1891862"/>
            <a:ext cx="12370676" cy="2669627"/>
          </a:xfrm>
        </p:spPr>
        <p:txBody>
          <a:bodyPr>
            <a:normAutofit/>
          </a:bodyPr>
          <a:lstStyle/>
          <a:p>
            <a:pPr algn="ctr"/>
            <a:r>
              <a:rPr lang="en-IN" b="1" dirty="0">
                <a:solidFill>
                  <a:schemeClr val="tx1"/>
                </a:solidFill>
              </a:rPr>
              <a:t>The Battle of Neighbourhoods</a:t>
            </a:r>
            <a:br>
              <a:rPr lang="en-IN" b="1" dirty="0">
                <a:solidFill>
                  <a:schemeClr val="tx1"/>
                </a:solidFill>
              </a:rPr>
            </a:br>
            <a:r>
              <a:rPr lang="en-IN" b="1" dirty="0">
                <a:solidFill>
                  <a:schemeClr val="tx1"/>
                </a:solidFill>
              </a:rPr>
              <a:t>-</a:t>
            </a:r>
            <a:br>
              <a:rPr lang="en-IN" b="1" dirty="0">
                <a:solidFill>
                  <a:schemeClr val="tx1"/>
                </a:solidFill>
              </a:rPr>
            </a:br>
            <a:r>
              <a:rPr lang="en-IN" b="1" dirty="0">
                <a:solidFill>
                  <a:schemeClr val="tx1"/>
                </a:solidFill>
              </a:rPr>
              <a:t> </a:t>
            </a:r>
            <a:r>
              <a:rPr lang="en-US" b="1" dirty="0">
                <a:solidFill>
                  <a:schemeClr val="tx1"/>
                </a:solidFill>
              </a:rPr>
              <a:t>CHINESE restaurant </a:t>
            </a:r>
            <a:r>
              <a:rPr lang="en-IN" b="1" dirty="0">
                <a:solidFill>
                  <a:schemeClr val="tx1"/>
                </a:solidFill>
              </a:rPr>
              <a:t>location in New York CITY</a:t>
            </a:r>
            <a:endParaRPr lang="en-US" dirty="0">
              <a:solidFill>
                <a:schemeClr val="tx1"/>
              </a:solidFill>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5360" y="260648"/>
            <a:ext cx="11593288" cy="691480"/>
          </a:xfrm>
        </p:spPr>
        <p:txBody>
          <a:bodyPr/>
          <a:lstStyle/>
          <a:p>
            <a:r>
              <a:rPr lang="en-IN" b="1" dirty="0">
                <a:solidFill>
                  <a:schemeClr val="tx1"/>
                </a:solidFill>
              </a:rPr>
              <a:t>Introduction: </a:t>
            </a:r>
            <a:endParaRPr lang="en-IN" dirty="0">
              <a:solidFill>
                <a:schemeClr val="tx1"/>
              </a:solidFill>
            </a:endParaRPr>
          </a:p>
        </p:txBody>
      </p:sp>
      <p:sp>
        <p:nvSpPr>
          <p:cNvPr id="2" name="Content Placeholder 1"/>
          <p:cNvSpPr>
            <a:spLocks noGrp="1"/>
          </p:cNvSpPr>
          <p:nvPr>
            <p:ph idx="1"/>
          </p:nvPr>
        </p:nvSpPr>
        <p:spPr>
          <a:xfrm>
            <a:off x="479376" y="1196753"/>
            <a:ext cx="11305256" cy="3065282"/>
          </a:xfrm>
        </p:spPr>
        <p:txBody>
          <a:bodyPr>
            <a:normAutofit/>
          </a:bodyPr>
          <a:lstStyle/>
          <a:p>
            <a:r>
              <a:rPr lang="en-US" dirty="0">
                <a:latin typeface="Arial" panose="020B0604020202020204" pitchFamily="34" charset="0"/>
                <a:cs typeface="Arial" panose="020B0604020202020204" pitchFamily="34" charset="0"/>
              </a:rPr>
              <a:t>As the most famous city in the world, New York City is seen as a business hub with a variety of people. Whilst being a business district and hub, New York is in a major hunt to ensure people have the opportunity to enjoy the worldwide food. </a:t>
            </a:r>
          </a:p>
          <a:p>
            <a:r>
              <a:rPr lang="en-US" dirty="0">
                <a:latin typeface="Arial" panose="020B0604020202020204" pitchFamily="34" charset="0"/>
                <a:cs typeface="Arial" panose="020B0604020202020204" pitchFamily="34" charset="0"/>
              </a:rPr>
              <a:t>In the meantime, Chinese food has been very popular over the western world. </a:t>
            </a:r>
            <a:r>
              <a:rPr lang="en-ZA" dirty="0">
                <a:latin typeface="Arial" panose="020B0604020202020204" pitchFamily="34" charset="0"/>
                <a:cs typeface="Arial" panose="020B0604020202020204" pitchFamily="34" charset="0"/>
              </a:rPr>
              <a:t>Hotpot, as one of the most Chinese cooking method, </a:t>
            </a:r>
            <a:r>
              <a:rPr lang="en-US" dirty="0">
                <a:latin typeface="Arial" panose="020B0604020202020204" pitchFamily="34" charset="0"/>
                <a:cs typeface="Arial" panose="020B0604020202020204" pitchFamily="34" charset="0"/>
              </a:rPr>
              <a:t>has already become the major attraction </a:t>
            </a:r>
            <a:r>
              <a:rPr lang="en-US" altLang="zh-CN" dirty="0">
                <a:latin typeface="Arial" panose="020B0604020202020204" pitchFamily="34" charset="0"/>
                <a:cs typeface="Arial" panose="020B0604020202020204" pitchFamily="34" charset="0"/>
              </a:rPr>
              <a:t>across North America.</a:t>
            </a:r>
            <a:endParaRPr lang="en-US" dirty="0">
              <a:latin typeface="Arial" panose="020B0604020202020204" pitchFamily="34" charset="0"/>
              <a:cs typeface="Arial" panose="020B0604020202020204" pitchFamily="34" charset="0"/>
            </a:endParaRPr>
          </a:p>
        </p:txBody>
      </p:sp>
      <p:pic>
        <p:nvPicPr>
          <p:cNvPr id="5" name="图片 4" descr="桌子上放着许多食物&#10;&#10;描述已自动生成">
            <a:extLst>
              <a:ext uri="{FF2B5EF4-FFF2-40B4-BE49-F238E27FC236}">
                <a16:creationId xmlns:a16="http://schemas.microsoft.com/office/drawing/2014/main" id="{1E2B1FDC-C39D-4724-BD2D-A49218CA6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446" y="3703782"/>
            <a:ext cx="3948546" cy="2632364"/>
          </a:xfrm>
          <a:prstGeom prst="rect">
            <a:avLst/>
          </a:prstGeom>
        </p:spPr>
      </p:pic>
      <p:pic>
        <p:nvPicPr>
          <p:cNvPr id="7" name="图片 6" descr="红色的桌子上放着许多食物&#10;&#10;描述已自动生成">
            <a:extLst>
              <a:ext uri="{FF2B5EF4-FFF2-40B4-BE49-F238E27FC236}">
                <a16:creationId xmlns:a16="http://schemas.microsoft.com/office/drawing/2014/main" id="{3E0D2456-F11A-48D4-BDAD-1E3BE6D5A0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191" y="3703782"/>
            <a:ext cx="4028801" cy="2632364"/>
          </a:xfrm>
          <a:prstGeom prst="rect">
            <a:avLst/>
          </a:prstGeom>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282" y="260648"/>
            <a:ext cx="11737304" cy="691480"/>
          </a:xfrm>
        </p:spPr>
        <p:txBody>
          <a:bodyPr/>
          <a:lstStyle/>
          <a:p>
            <a:r>
              <a:rPr lang="en-IN" b="1" dirty="0">
                <a:solidFill>
                  <a:schemeClr val="tx1"/>
                </a:solidFill>
              </a:rPr>
              <a:t>Problem:</a:t>
            </a:r>
            <a:endParaRPr lang="en-IN" dirty="0">
              <a:solidFill>
                <a:schemeClr val="tx1"/>
              </a:solidFill>
            </a:endParaRPr>
          </a:p>
        </p:txBody>
      </p:sp>
      <p:sp>
        <p:nvSpPr>
          <p:cNvPr id="2" name="Content Placeholder 1"/>
          <p:cNvSpPr>
            <a:spLocks noGrp="1"/>
          </p:cNvSpPr>
          <p:nvPr>
            <p:ph sz="half" idx="1"/>
          </p:nvPr>
        </p:nvSpPr>
        <p:spPr>
          <a:xfrm>
            <a:off x="623391" y="952128"/>
            <a:ext cx="10759311" cy="5816534"/>
          </a:xfrm>
        </p:spPr>
        <p:txBody>
          <a:bodyPr>
            <a:normAutofit/>
          </a:bodyPr>
          <a:lstStyle/>
          <a:p>
            <a:r>
              <a:rPr lang="en-US" dirty="0">
                <a:latin typeface="Arial" panose="020B0604020202020204" pitchFamily="34" charset="0"/>
                <a:cs typeface="Arial" panose="020B0604020202020204" pitchFamily="34" charset="0"/>
              </a:rPr>
              <a:t>A traditional Chinese hot pot group is looking to open a flagship restaurant in one of New York’s neighborhoods. This will be the first restaurant of that hot pot brand in the US. It does not understand the area and the availability of Chinese restaurant in each neighborhood and requires an investigation to take place in order to determine the best place for the flagship. </a:t>
            </a:r>
          </a:p>
          <a:p>
            <a:r>
              <a:rPr lang="en-ZA" i="1" u="sng" dirty="0">
                <a:latin typeface="Arial" panose="020B0604020202020204" pitchFamily="34" charset="0"/>
                <a:cs typeface="Arial" panose="020B0604020202020204" pitchFamily="34" charset="0"/>
              </a:rPr>
              <a:t>Decision Metrics:</a:t>
            </a:r>
          </a:p>
          <a:p>
            <a:pPr marL="502920" indent="-457200">
              <a:buAutoNum type="arabicPeriod"/>
            </a:pPr>
            <a:r>
              <a:rPr lang="en-ZA" dirty="0">
                <a:latin typeface="Arial" panose="020B0604020202020204" pitchFamily="34" charset="0"/>
                <a:cs typeface="Arial" panose="020B0604020202020204" pitchFamily="34" charset="0"/>
              </a:rPr>
              <a:t>Density of people for each Borough</a:t>
            </a:r>
          </a:p>
          <a:p>
            <a:pPr marL="502920" indent="-457200">
              <a:buAutoNum type="arabicPeriod"/>
            </a:pPr>
            <a:r>
              <a:rPr lang="en-ZA" dirty="0">
                <a:latin typeface="Arial" panose="020B0604020202020204" pitchFamily="34" charset="0"/>
                <a:cs typeface="Arial" panose="020B0604020202020204" pitchFamily="34" charset="0"/>
              </a:rPr>
              <a:t>Number of Neighbourhoods in each Borough</a:t>
            </a:r>
          </a:p>
          <a:p>
            <a:pPr marL="502920" indent="-457200">
              <a:buAutoNum type="arabicPeriod"/>
            </a:pPr>
            <a:r>
              <a:rPr lang="en-ZA" dirty="0">
                <a:latin typeface="Arial" panose="020B0604020202020204" pitchFamily="34" charset="0"/>
                <a:cs typeface="Arial" panose="020B0604020202020204" pitchFamily="34" charset="0"/>
              </a:rPr>
              <a:t>Number of </a:t>
            </a:r>
            <a:r>
              <a:rPr lang="en-US" altLang="zh-CN" dirty="0">
                <a:latin typeface="Arial" panose="020B0604020202020204" pitchFamily="34" charset="0"/>
                <a:cs typeface="Arial" panose="020B0604020202020204" pitchFamily="34" charset="0"/>
              </a:rPr>
              <a:t>Chinese restaurant</a:t>
            </a:r>
            <a:r>
              <a:rPr lang="en-ZA" dirty="0">
                <a:latin typeface="Arial" panose="020B0604020202020204" pitchFamily="34" charset="0"/>
                <a:cs typeface="Arial" panose="020B0604020202020204" pitchFamily="34" charset="0"/>
              </a:rPr>
              <a:t> in each Borough</a:t>
            </a:r>
          </a:p>
          <a:p>
            <a:pPr marL="502920" indent="-457200">
              <a:buAutoNum type="arabicPeriod"/>
            </a:pPr>
            <a:r>
              <a:rPr lang="en-US" altLang="zh-CN" dirty="0">
                <a:latin typeface="Arial" panose="020B0604020202020204" pitchFamily="34" charset="0"/>
                <a:cs typeface="Arial" panose="020B0604020202020204" pitchFamily="34" charset="0"/>
              </a:rPr>
              <a:t>Chinese restaurants</a:t>
            </a:r>
            <a:r>
              <a:rPr lang="en-ZA" dirty="0">
                <a:latin typeface="Arial" panose="020B0604020202020204" pitchFamily="34" charset="0"/>
                <a:cs typeface="Arial" panose="020B0604020202020204" pitchFamily="34" charset="0"/>
              </a:rPr>
              <a:t> in the Neighbourhood with the best density metric per gym</a:t>
            </a:r>
          </a:p>
          <a:p>
            <a:pPr marL="502920" indent="-457200">
              <a:buAutoNum type="arabicPeriod"/>
            </a:pPr>
            <a:r>
              <a:rPr lang="en-ZA" dirty="0">
                <a:latin typeface="Arial" panose="020B0604020202020204" pitchFamily="34" charset="0"/>
                <a:cs typeface="Arial" panose="020B0604020202020204" pitchFamily="34" charset="0"/>
              </a:rPr>
              <a:t>Cluster </a:t>
            </a:r>
            <a:r>
              <a:rPr lang="en-US" altLang="zh-CN" dirty="0">
                <a:latin typeface="Arial" panose="020B0604020202020204" pitchFamily="34" charset="0"/>
                <a:cs typeface="Arial" panose="020B0604020202020204" pitchFamily="34" charset="0"/>
              </a:rPr>
              <a:t>Chinese restaurants</a:t>
            </a:r>
            <a:r>
              <a:rPr lang="en-ZA" dirty="0">
                <a:latin typeface="Arial" panose="020B0604020202020204" pitchFamily="34" charset="0"/>
                <a:cs typeface="Arial" panose="020B0604020202020204" pitchFamily="34" charset="0"/>
              </a:rPr>
              <a:t> in Neighbourhood with the best density metric per gym</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344" y="260648"/>
            <a:ext cx="11809312" cy="691480"/>
          </a:xfrm>
        </p:spPr>
        <p:txBody>
          <a:bodyPr/>
          <a:lstStyle/>
          <a:p>
            <a:r>
              <a:rPr lang="en-IN" b="1" dirty="0">
                <a:solidFill>
                  <a:schemeClr val="tx1"/>
                </a:solidFill>
              </a:rPr>
              <a:t>Data Section:</a:t>
            </a:r>
            <a:endParaRPr lang="en-IN" dirty="0">
              <a:solidFill>
                <a:schemeClr val="tx1"/>
              </a:solidFill>
            </a:endParaRPr>
          </a:p>
        </p:txBody>
      </p:sp>
      <p:sp>
        <p:nvSpPr>
          <p:cNvPr id="3" name="Text Placeholder 2"/>
          <p:cNvSpPr>
            <a:spLocks noGrp="1"/>
          </p:cNvSpPr>
          <p:nvPr>
            <p:ph sz="half" idx="1"/>
          </p:nvPr>
        </p:nvSpPr>
        <p:spPr>
          <a:xfrm>
            <a:off x="174276" y="1196752"/>
            <a:ext cx="11809312" cy="5400600"/>
          </a:xfrm>
        </p:spPr>
        <p:txBody>
          <a:bodyPr>
            <a:normAutofit/>
          </a:bodyPr>
          <a:lstStyle/>
          <a:p>
            <a:r>
              <a:rPr lang="en-ZA" dirty="0">
                <a:latin typeface="Arial" panose="020B0604020202020204" pitchFamily="34" charset="0"/>
                <a:cs typeface="Arial" panose="020B0604020202020204" pitchFamily="34" charset="0"/>
              </a:rPr>
              <a:t>For the investigation, the following data sources will be used:</a:t>
            </a:r>
          </a:p>
          <a:p>
            <a:pPr marL="502920" lvl="0" indent="-457200">
              <a:buFont typeface="+mj-lt"/>
              <a:buAutoNum type="arabicPeriod"/>
            </a:pPr>
            <a:r>
              <a:rPr lang="en-ZA" dirty="0">
                <a:latin typeface="Arial" panose="020B0604020202020204" pitchFamily="34" charset="0"/>
                <a:cs typeface="Arial" panose="020B0604020202020204" pitchFamily="34" charset="0"/>
              </a:rPr>
              <a:t>Wikipedia to obtain density of each Borough in New York city. </a:t>
            </a:r>
          </a:p>
          <a:p>
            <a:pPr lvl="1"/>
            <a:r>
              <a:rPr lang="en-ZA" dirty="0">
                <a:latin typeface="Arial" panose="020B0604020202020204" pitchFamily="34" charset="0"/>
                <a:cs typeface="Arial" panose="020B0604020202020204" pitchFamily="34" charset="0"/>
              </a:rPr>
              <a:t>Source: </a:t>
            </a:r>
            <a:r>
              <a:rPr lang="en-ZA" u="sng" dirty="0">
                <a:latin typeface="Arial" panose="020B0604020202020204" pitchFamily="34" charset="0"/>
                <a:cs typeface="Arial" panose="020B0604020202020204" pitchFamily="34" charset="0"/>
                <a:hlinkClick r:id="rId3"/>
              </a:rPr>
              <a:t>https://en.wikipedia.org/wiki/New_York_City</a:t>
            </a:r>
            <a:endParaRPr lang="en-ZA" dirty="0">
              <a:latin typeface="Arial" panose="020B0604020202020204" pitchFamily="34" charset="0"/>
              <a:cs typeface="Arial" panose="020B0604020202020204" pitchFamily="34" charset="0"/>
            </a:endParaRPr>
          </a:p>
          <a:p>
            <a:pPr lvl="1"/>
            <a:r>
              <a:rPr lang="en-ZA" dirty="0">
                <a:latin typeface="Arial" panose="020B0604020202020204" pitchFamily="34" charset="0"/>
                <a:cs typeface="Arial" panose="020B0604020202020204" pitchFamily="34" charset="0"/>
              </a:rPr>
              <a:t>Description: New York Boroughs and the density of each Borough in the New York area.</a:t>
            </a:r>
          </a:p>
          <a:p>
            <a:pPr marL="502920" indent="-457200">
              <a:buFont typeface="+mj-lt"/>
              <a:buAutoNum type="arabicPeriod"/>
            </a:pPr>
            <a:r>
              <a:rPr lang="en-ZA" dirty="0">
                <a:latin typeface="Arial" panose="020B0604020202020204" pitchFamily="34" charset="0"/>
                <a:cs typeface="Arial" panose="020B0604020202020204" pitchFamily="34" charset="0"/>
              </a:rPr>
              <a:t> New York City data that contains list Boroughs, Neighbourhoods along with their latitude and longitude.</a:t>
            </a:r>
          </a:p>
          <a:p>
            <a:pPr lvl="1"/>
            <a:r>
              <a:rPr lang="en-ZA" dirty="0">
                <a:latin typeface="Arial" panose="020B0604020202020204" pitchFamily="34" charset="0"/>
                <a:cs typeface="Arial" panose="020B0604020202020204" pitchFamily="34" charset="0"/>
              </a:rPr>
              <a:t>Source: </a:t>
            </a:r>
            <a:r>
              <a:rPr lang="en-ZA" u="sng" dirty="0">
                <a:latin typeface="Arial" panose="020B0604020202020204" pitchFamily="34" charset="0"/>
                <a:cs typeface="Arial" panose="020B0604020202020204" pitchFamily="34" charset="0"/>
                <a:hlinkClick r:id="rId4"/>
              </a:rPr>
              <a:t>https://cocl.us/new_york_dataset</a:t>
            </a:r>
            <a:endParaRPr lang="en-ZA" dirty="0">
              <a:latin typeface="Arial" panose="020B0604020202020204" pitchFamily="34" charset="0"/>
              <a:cs typeface="Arial" panose="020B0604020202020204" pitchFamily="34" charset="0"/>
            </a:endParaRPr>
          </a:p>
          <a:p>
            <a:pPr lvl="1"/>
            <a:r>
              <a:rPr lang="en-ZA" dirty="0">
                <a:latin typeface="Arial" panose="020B0604020202020204" pitchFamily="34" charset="0"/>
                <a:cs typeface="Arial" panose="020B0604020202020204" pitchFamily="34" charset="0"/>
              </a:rPr>
              <a:t>This contains the data as mentioned above and will be used for investigating the Borough and Neighbourhoods using Foursquare API.</a:t>
            </a:r>
          </a:p>
          <a:p>
            <a:pPr marL="502920" lvl="0" indent="-457200">
              <a:buFont typeface="+mj-lt"/>
              <a:buAutoNum type="arabicPeriod"/>
            </a:pPr>
            <a:r>
              <a:rPr lang="en-IN" altLang="zh-CN" dirty="0">
                <a:latin typeface="Arial" panose="020B0604020202020204" pitchFamily="34" charset="0"/>
                <a:cs typeface="Arial" panose="020B0604020202020204" pitchFamily="34" charset="0"/>
              </a:rPr>
              <a:t>Chinese restaurants</a:t>
            </a:r>
            <a:r>
              <a:rPr lang="en-ZA" dirty="0">
                <a:latin typeface="Arial" panose="020B0604020202020204" pitchFamily="34" charset="0"/>
                <a:cs typeface="Arial" panose="020B0604020202020204" pitchFamily="34" charset="0"/>
              </a:rPr>
              <a:t> in each neighbourhood of New York city.</a:t>
            </a:r>
          </a:p>
          <a:p>
            <a:pPr lvl="1"/>
            <a:r>
              <a:rPr lang="en-ZA" dirty="0">
                <a:latin typeface="Arial" panose="020B0604020202020204" pitchFamily="34" charset="0"/>
                <a:cs typeface="Arial" panose="020B0604020202020204" pitchFamily="34" charset="0"/>
              </a:rPr>
              <a:t>Source: Foursquare API</a:t>
            </a:r>
          </a:p>
          <a:p>
            <a:pPr lvl="1"/>
            <a:r>
              <a:rPr lang="en-ZA" dirty="0">
                <a:latin typeface="Arial" panose="020B0604020202020204" pitchFamily="34" charset="0"/>
                <a:cs typeface="Arial" panose="020B0604020202020204" pitchFamily="34" charset="0"/>
              </a:rPr>
              <a:t>The API will return all known </a:t>
            </a:r>
            <a:r>
              <a:rPr lang="en-IN" altLang="zh-CN" dirty="0">
                <a:latin typeface="Arial" panose="020B0604020202020204" pitchFamily="34" charset="0"/>
                <a:cs typeface="Arial" panose="020B0604020202020204" pitchFamily="34" charset="0"/>
              </a:rPr>
              <a:t>restaurants</a:t>
            </a:r>
            <a:r>
              <a:rPr lang="en-ZA" dirty="0">
                <a:latin typeface="Arial" panose="020B0604020202020204" pitchFamily="34" charset="0"/>
                <a:cs typeface="Arial" panose="020B0604020202020204" pitchFamily="34" charset="0"/>
              </a:rPr>
              <a:t> in each Borough and Neighbourhood.</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chemeClr val="tx1"/>
                </a:solidFill>
              </a:rPr>
              <a:t>Methodology:</a:t>
            </a:r>
            <a:endParaRPr lang="en-IN" dirty="0">
              <a:solidFill>
                <a:schemeClr val="tx1"/>
              </a:solidFill>
            </a:endParaRPr>
          </a:p>
        </p:txBody>
      </p:sp>
      <p:sp>
        <p:nvSpPr>
          <p:cNvPr id="6" name="Content Placeholder 5"/>
          <p:cNvSpPr>
            <a:spLocks noGrp="1"/>
          </p:cNvSpPr>
          <p:nvPr>
            <p:ph sz="half" idx="1"/>
          </p:nvPr>
        </p:nvSpPr>
        <p:spPr>
          <a:xfrm>
            <a:off x="191344" y="1268760"/>
            <a:ext cx="11809312" cy="5400600"/>
          </a:xfrm>
        </p:spPr>
        <p:txBody>
          <a:bodyPr>
            <a:normAutofit fontScale="92500" lnSpcReduction="10000"/>
          </a:bodyPr>
          <a:lstStyle/>
          <a:p>
            <a:pPr marL="502920" indent="-457200" algn="just">
              <a:buFont typeface="+mj-lt"/>
              <a:buAutoNum type="arabicPeriod"/>
            </a:pPr>
            <a:r>
              <a:rPr lang="en-IN" dirty="0">
                <a:latin typeface="Arial" panose="020B0604020202020204" pitchFamily="34" charset="0"/>
                <a:cs typeface="Arial" panose="020B0604020202020204" pitchFamily="34" charset="0"/>
              </a:rPr>
              <a:t>We begin by collecting the New York city data from the following link "</a:t>
            </a:r>
            <a:r>
              <a:rPr lang="en-IN" dirty="0">
                <a:latin typeface="Arial" panose="020B0604020202020204" pitchFamily="34" charset="0"/>
                <a:cs typeface="Arial" panose="020B0604020202020204" pitchFamily="34" charset="0"/>
                <a:hlinkClick r:id="rId3"/>
              </a:rPr>
              <a:t>https://cocl.us/</a:t>
            </a:r>
            <a:r>
              <a:rPr lang="en-IN" dirty="0" err="1">
                <a:latin typeface="Arial" panose="020B0604020202020204" pitchFamily="34" charset="0"/>
                <a:cs typeface="Arial" panose="020B0604020202020204" pitchFamily="34" charset="0"/>
                <a:hlinkClick r:id="rId3"/>
              </a:rPr>
              <a:t>new_york_dataset</a:t>
            </a:r>
            <a:r>
              <a:rPr lang="en-IN" dirty="0">
                <a:latin typeface="Arial" panose="020B0604020202020204" pitchFamily="34" charset="0"/>
                <a:cs typeface="Arial" panose="020B0604020202020204" pitchFamily="34" charset="0"/>
                <a:hlinkClick r:id="rId3"/>
              </a:rPr>
              <a:t>“</a:t>
            </a:r>
            <a:endParaRPr lang="en-IN" dirty="0">
              <a:latin typeface="Arial" panose="020B0604020202020204" pitchFamily="34" charset="0"/>
              <a:cs typeface="Arial" panose="020B0604020202020204" pitchFamily="34" charset="0"/>
            </a:endParaRPr>
          </a:p>
          <a:p>
            <a:pPr marL="502920" indent="-457200" algn="just">
              <a:buFont typeface="+mj-lt"/>
              <a:buAutoNum type="arabicPeriod"/>
            </a:pPr>
            <a:r>
              <a:rPr lang="en-IN" dirty="0">
                <a:latin typeface="Arial" panose="020B0604020202020204" pitchFamily="34" charset="0"/>
                <a:cs typeface="Arial" panose="020B0604020202020204" pitchFamily="34" charset="0"/>
              </a:rPr>
              <a:t>We will find all venues for each neighbourhood using Foursquare API.</a:t>
            </a:r>
          </a:p>
          <a:p>
            <a:pPr marL="502920" indent="-457200" algn="just">
              <a:buFont typeface="+mj-lt"/>
              <a:buAutoNum type="arabicPeriod"/>
            </a:pPr>
            <a:r>
              <a:rPr lang="en-IN" dirty="0">
                <a:latin typeface="Arial" panose="020B0604020202020204" pitchFamily="34" charset="0"/>
                <a:cs typeface="Arial" panose="020B0604020202020204" pitchFamily="34" charset="0"/>
              </a:rPr>
              <a:t>We will then filter out all venues with Chinese restaurant for further analysis.</a:t>
            </a:r>
          </a:p>
          <a:p>
            <a:pPr marL="502920" indent="-457200" algn="just">
              <a:buFont typeface="+mj-lt"/>
              <a:buAutoNum type="arabicPeriod"/>
            </a:pPr>
            <a:r>
              <a:rPr lang="en-IN" dirty="0">
                <a:latin typeface="Arial" panose="020B0604020202020204" pitchFamily="34" charset="0"/>
                <a:cs typeface="Arial" panose="020B0604020202020204" pitchFamily="34" charset="0"/>
              </a:rPr>
              <a:t>Next using Foursquare API, we will find the Ratings, Tips, and Number of Likes for all the </a:t>
            </a:r>
            <a:r>
              <a:rPr lang="en-IN" altLang="zh-CN" dirty="0">
                <a:latin typeface="Arial" panose="020B0604020202020204" pitchFamily="34" charset="0"/>
                <a:cs typeface="Arial" panose="020B0604020202020204" pitchFamily="34" charset="0"/>
              </a:rPr>
              <a:t>Chinese</a:t>
            </a:r>
            <a:r>
              <a:rPr lang="en-IN" dirty="0">
                <a:latin typeface="Arial" panose="020B0604020202020204" pitchFamily="34" charset="0"/>
                <a:cs typeface="Arial" panose="020B0604020202020204" pitchFamily="34" charset="0"/>
              </a:rPr>
              <a:t> Restaurants.</a:t>
            </a:r>
          </a:p>
          <a:p>
            <a:pPr marL="502920" indent="-457200" algn="just">
              <a:buFont typeface="+mj-lt"/>
              <a:buAutoNum type="arabicPeriod"/>
            </a:pPr>
            <a:r>
              <a:rPr lang="en-IN" dirty="0">
                <a:latin typeface="Arial" panose="020B0604020202020204" pitchFamily="34" charset="0"/>
                <a:cs typeface="Arial" panose="020B0604020202020204" pitchFamily="34" charset="0"/>
              </a:rPr>
              <a:t>We will then sort Neighbourhoods and Borough the data keeping Ratings as the constraint.</a:t>
            </a:r>
          </a:p>
          <a:p>
            <a:pPr marL="502920" indent="-457200" algn="just">
              <a:buFont typeface="+mj-lt"/>
              <a:buAutoNum type="arabicPeriod"/>
            </a:pPr>
            <a:r>
              <a:rPr lang="en-IN" dirty="0">
                <a:latin typeface="Arial" panose="020B0604020202020204" pitchFamily="34" charset="0"/>
                <a:cs typeface="Arial" panose="020B0604020202020204" pitchFamily="34" charset="0"/>
              </a:rPr>
              <a:t>Next we will consider all the neighbourhoods with average rating greater or equal 9.0 to visualize on map.</a:t>
            </a:r>
          </a:p>
          <a:p>
            <a:pPr marL="502920" indent="-457200" algn="just">
              <a:buFont typeface="+mj-lt"/>
              <a:buAutoNum type="arabicPeriod"/>
            </a:pPr>
            <a:r>
              <a:rPr lang="en-IN" dirty="0">
                <a:latin typeface="Arial" panose="020B0604020202020204" pitchFamily="34" charset="0"/>
                <a:cs typeface="Arial" panose="020B0604020202020204" pitchFamily="34" charset="0"/>
              </a:rPr>
              <a:t>We will join this dataset to original New York data to get longitude and latitude.</a:t>
            </a:r>
          </a:p>
          <a:p>
            <a:pPr marL="502920" indent="-457200" algn="just">
              <a:buFont typeface="+mj-lt"/>
              <a:buAutoNum type="arabicPeriod"/>
            </a:pPr>
            <a:r>
              <a:rPr lang="en-IN" dirty="0">
                <a:latin typeface="Arial" panose="020B0604020202020204" pitchFamily="34" charset="0"/>
                <a:cs typeface="Arial" panose="020B0604020202020204" pitchFamily="34" charset="0"/>
              </a:rPr>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chemeClr val="tx1"/>
                </a:solidFill>
              </a:rPr>
              <a:t>Key findings:</a:t>
            </a:r>
            <a:endParaRPr lang="en-IN" dirty="0">
              <a:solidFill>
                <a:schemeClr val="tx1"/>
              </a:solidFill>
            </a:endParaRPr>
          </a:p>
        </p:txBody>
      </p:sp>
      <p:sp>
        <p:nvSpPr>
          <p:cNvPr id="9" name="TextBox 8">
            <a:extLst>
              <a:ext uri="{FF2B5EF4-FFF2-40B4-BE49-F238E27FC236}">
                <a16:creationId xmlns:a16="http://schemas.microsoft.com/office/drawing/2014/main" id="{4642EDD5-9FF7-4C25-B666-D5BA9B7ACB8C}"/>
              </a:ext>
            </a:extLst>
          </p:cNvPr>
          <p:cNvSpPr txBox="1"/>
          <p:nvPr/>
        </p:nvSpPr>
        <p:spPr>
          <a:xfrm>
            <a:off x="641927" y="5617194"/>
            <a:ext cx="10908146" cy="757130"/>
          </a:xfrm>
          <a:prstGeom prst="rect">
            <a:avLst/>
          </a:prstGeom>
          <a:noFill/>
          <a:ln w="19050">
            <a:solidFill>
              <a:schemeClr val="tx1"/>
            </a:solidFill>
          </a:ln>
        </p:spPr>
        <p:txBody>
          <a:bodyPr wrap="square" rtlCol="0">
            <a:spAutoFit/>
          </a:bodyPr>
          <a:lstStyle/>
          <a:p>
            <a:pPr>
              <a:lnSpc>
                <a:spcPct val="90000"/>
              </a:lnSpc>
            </a:pPr>
            <a:r>
              <a:rPr lang="en-ZA" sz="2400" dirty="0">
                <a:latin typeface="Arial" panose="020B0604020202020204" pitchFamily="34" charset="0"/>
                <a:cs typeface="Arial" panose="020B0604020202020204" pitchFamily="34" charset="0"/>
              </a:rPr>
              <a:t>Manhattan has the best population density per </a:t>
            </a:r>
            <a:r>
              <a:rPr lang="en-US" altLang="zh-CN" sz="2400" dirty="0">
                <a:latin typeface="Arial" panose="020B0604020202020204" pitchFamily="34" charset="0"/>
                <a:cs typeface="Arial" panose="020B0604020202020204" pitchFamily="34" charset="0"/>
              </a:rPr>
              <a:t>Chinese restaurants</a:t>
            </a:r>
            <a:r>
              <a:rPr lang="en-ZA" sz="2400" dirty="0">
                <a:latin typeface="Arial" panose="020B0604020202020204" pitchFamily="34" charset="0"/>
                <a:cs typeface="Arial" panose="020B0604020202020204" pitchFamily="34" charset="0"/>
              </a:rPr>
              <a:t> allowing for best chance of attracting people.</a:t>
            </a:r>
          </a:p>
        </p:txBody>
      </p:sp>
      <p:pic>
        <p:nvPicPr>
          <p:cNvPr id="3" name="图片 2">
            <a:extLst>
              <a:ext uri="{FF2B5EF4-FFF2-40B4-BE49-F238E27FC236}">
                <a16:creationId xmlns:a16="http://schemas.microsoft.com/office/drawing/2014/main" id="{646F08B3-C4EF-4D95-BBCD-FD7EECB70BDE}"/>
              </a:ext>
            </a:extLst>
          </p:cNvPr>
          <p:cNvPicPr>
            <a:picLocks noChangeAspect="1"/>
          </p:cNvPicPr>
          <p:nvPr/>
        </p:nvPicPr>
        <p:blipFill>
          <a:blip r:embed="rId3"/>
          <a:stretch>
            <a:fillRect/>
          </a:stretch>
        </p:blipFill>
        <p:spPr>
          <a:xfrm>
            <a:off x="0" y="1184246"/>
            <a:ext cx="5107824" cy="3933190"/>
          </a:xfrm>
          <a:prstGeom prst="rect">
            <a:avLst/>
          </a:prstGeom>
        </p:spPr>
      </p:pic>
      <p:pic>
        <p:nvPicPr>
          <p:cNvPr id="6" name="图片 5">
            <a:extLst>
              <a:ext uri="{FF2B5EF4-FFF2-40B4-BE49-F238E27FC236}">
                <a16:creationId xmlns:a16="http://schemas.microsoft.com/office/drawing/2014/main" id="{27A3ADBB-49FD-42FC-A679-E27E1EED69F4}"/>
              </a:ext>
            </a:extLst>
          </p:cNvPr>
          <p:cNvPicPr>
            <a:picLocks noChangeAspect="1"/>
          </p:cNvPicPr>
          <p:nvPr/>
        </p:nvPicPr>
        <p:blipFill>
          <a:blip r:embed="rId4"/>
          <a:stretch>
            <a:fillRect/>
          </a:stretch>
        </p:blipFill>
        <p:spPr>
          <a:xfrm>
            <a:off x="5107824" y="1184602"/>
            <a:ext cx="7084176" cy="3932478"/>
          </a:xfrm>
          <a:prstGeom prst="rect">
            <a:avLst/>
          </a:prstGeom>
        </p:spPr>
      </p:pic>
    </p:spTree>
    <p:extLst>
      <p:ext uri="{BB962C8B-B14F-4D97-AF65-F5344CB8AC3E}">
        <p14:creationId xmlns:p14="http://schemas.microsoft.com/office/powerpoint/2010/main" val="389673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chemeClr val="tx1"/>
                </a:solidFill>
              </a:rPr>
              <a:t>Key findings:</a:t>
            </a:r>
            <a:endParaRPr lang="en-IN" dirty="0">
              <a:solidFill>
                <a:schemeClr val="tx1"/>
              </a:solidFill>
            </a:endParaRPr>
          </a:p>
        </p:txBody>
      </p:sp>
      <p:sp>
        <p:nvSpPr>
          <p:cNvPr id="12" name="TextBox 11">
            <a:extLst>
              <a:ext uri="{FF2B5EF4-FFF2-40B4-BE49-F238E27FC236}">
                <a16:creationId xmlns:a16="http://schemas.microsoft.com/office/drawing/2014/main" id="{F7D48602-D685-4945-92DD-C2F8E6E20CE3}"/>
              </a:ext>
            </a:extLst>
          </p:cNvPr>
          <p:cNvSpPr txBox="1"/>
          <p:nvPr/>
        </p:nvSpPr>
        <p:spPr>
          <a:xfrm>
            <a:off x="9180945" y="1240569"/>
            <a:ext cx="2512291" cy="3416320"/>
          </a:xfrm>
          <a:prstGeom prst="rect">
            <a:avLst/>
          </a:prstGeom>
          <a:noFill/>
          <a:ln w="19050">
            <a:solidFill>
              <a:schemeClr val="tx1"/>
            </a:solidFill>
          </a:ln>
        </p:spPr>
        <p:txBody>
          <a:bodyPr wrap="square" rtlCol="0">
            <a:spAutoFit/>
          </a:bodyPr>
          <a:lstStyle/>
          <a:p>
            <a:pPr>
              <a:lnSpc>
                <a:spcPct val="90000"/>
              </a:lnSpc>
            </a:pPr>
            <a:r>
              <a:rPr lang="en-ZA" sz="2400" dirty="0">
                <a:latin typeface="Arial" panose="020B0604020202020204" pitchFamily="34" charset="0"/>
                <a:cs typeface="Arial" panose="020B0604020202020204" pitchFamily="34" charset="0"/>
              </a:rPr>
              <a:t>Manhattan density of Chinese restaurants is well spread for robust analysis of </a:t>
            </a:r>
            <a:r>
              <a:rPr lang="en-ZA" altLang="zh-CN" sz="2400" dirty="0">
                <a:latin typeface="Arial" panose="020B0604020202020204" pitchFamily="34" charset="0"/>
                <a:cs typeface="Arial" panose="020B0604020202020204" pitchFamily="34" charset="0"/>
              </a:rPr>
              <a:t>Chinese restaurants</a:t>
            </a:r>
            <a:r>
              <a:rPr lang="en-ZA" sz="2400" dirty="0">
                <a:latin typeface="Arial" panose="020B0604020202020204" pitchFamily="34" charset="0"/>
                <a:cs typeface="Arial" panose="020B0604020202020204" pitchFamily="34" charset="0"/>
              </a:rPr>
              <a:t> in the Manhattan area.</a:t>
            </a:r>
          </a:p>
        </p:txBody>
      </p:sp>
      <p:pic>
        <p:nvPicPr>
          <p:cNvPr id="2" name="图片 1">
            <a:extLst>
              <a:ext uri="{FF2B5EF4-FFF2-40B4-BE49-F238E27FC236}">
                <a16:creationId xmlns:a16="http://schemas.microsoft.com/office/drawing/2014/main" id="{191754C8-6A44-4CEB-B637-F6EC841ED8E6}"/>
              </a:ext>
            </a:extLst>
          </p:cNvPr>
          <p:cNvPicPr>
            <a:picLocks noChangeAspect="1"/>
          </p:cNvPicPr>
          <p:nvPr/>
        </p:nvPicPr>
        <p:blipFill>
          <a:blip r:embed="rId3"/>
          <a:stretch>
            <a:fillRect/>
          </a:stretch>
        </p:blipFill>
        <p:spPr>
          <a:xfrm>
            <a:off x="307462" y="1240569"/>
            <a:ext cx="8347916" cy="5024274"/>
          </a:xfrm>
          <a:prstGeom prst="rect">
            <a:avLst/>
          </a:prstGeom>
        </p:spPr>
      </p:pic>
    </p:spTree>
    <p:extLst>
      <p:ext uri="{BB962C8B-B14F-4D97-AF65-F5344CB8AC3E}">
        <p14:creationId xmlns:p14="http://schemas.microsoft.com/office/powerpoint/2010/main" val="152865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chemeClr val="tx1"/>
                </a:solidFill>
              </a:rPr>
              <a:t>Key findings:</a:t>
            </a:r>
            <a:endParaRPr lang="en-IN" dirty="0">
              <a:solidFill>
                <a:schemeClr val="tx1"/>
              </a:solidFill>
            </a:endParaRPr>
          </a:p>
        </p:txBody>
      </p:sp>
      <p:sp>
        <p:nvSpPr>
          <p:cNvPr id="9" name="TextBox 8">
            <a:extLst>
              <a:ext uri="{FF2B5EF4-FFF2-40B4-BE49-F238E27FC236}">
                <a16:creationId xmlns:a16="http://schemas.microsoft.com/office/drawing/2014/main" id="{C8747108-4F4E-4F61-9DA8-6A450C4D10B9}"/>
              </a:ext>
            </a:extLst>
          </p:cNvPr>
          <p:cNvSpPr txBox="1"/>
          <p:nvPr/>
        </p:nvSpPr>
        <p:spPr>
          <a:xfrm>
            <a:off x="9257456" y="1368128"/>
            <a:ext cx="2740673" cy="5078313"/>
          </a:xfrm>
          <a:prstGeom prst="rect">
            <a:avLst/>
          </a:prstGeom>
          <a:noFill/>
          <a:ln w="19050">
            <a:solidFill>
              <a:schemeClr val="tx1"/>
            </a:solidFill>
          </a:ln>
        </p:spPr>
        <p:txBody>
          <a:bodyPr wrap="square" rtlCol="0">
            <a:spAutoFit/>
          </a:bodyPr>
          <a:lstStyle/>
          <a:p>
            <a:pPr>
              <a:lnSpc>
                <a:spcPct val="90000"/>
              </a:lnSpc>
            </a:pPr>
            <a:r>
              <a:rPr lang="en-ZA" sz="2400" dirty="0">
                <a:latin typeface="Arial" panose="020B0604020202020204" pitchFamily="34" charset="0"/>
                <a:cs typeface="Arial" panose="020B0604020202020204" pitchFamily="34" charset="0"/>
              </a:rPr>
              <a:t>The best neighbourhoods for Chinese restaurants to open as proof of concept is shown in Manhattan as well as spread of </a:t>
            </a:r>
            <a:r>
              <a:rPr lang="en-ZA" altLang="zh-CN" sz="2400" dirty="0">
                <a:latin typeface="Arial" panose="020B0604020202020204" pitchFamily="34" charset="0"/>
                <a:cs typeface="Arial" panose="020B0604020202020204" pitchFamily="34" charset="0"/>
              </a:rPr>
              <a:t>Chinese restaurants</a:t>
            </a:r>
            <a:r>
              <a:rPr lang="en-ZA" sz="2400" dirty="0">
                <a:latin typeface="Arial" panose="020B0604020202020204" pitchFamily="34" charset="0"/>
                <a:cs typeface="Arial" panose="020B0604020202020204" pitchFamily="34" charset="0"/>
              </a:rPr>
              <a:t> across these neighbourhood’s allow for potential customer market steal.</a:t>
            </a:r>
          </a:p>
        </p:txBody>
      </p:sp>
      <p:pic>
        <p:nvPicPr>
          <p:cNvPr id="4" name="图片 3">
            <a:extLst>
              <a:ext uri="{FF2B5EF4-FFF2-40B4-BE49-F238E27FC236}">
                <a16:creationId xmlns:a16="http://schemas.microsoft.com/office/drawing/2014/main" id="{F346DD45-7871-40F3-AA3A-A4C3D778D39B}"/>
              </a:ext>
            </a:extLst>
          </p:cNvPr>
          <p:cNvPicPr>
            <a:picLocks noChangeAspect="1"/>
          </p:cNvPicPr>
          <p:nvPr/>
        </p:nvPicPr>
        <p:blipFill>
          <a:blip r:embed="rId3"/>
          <a:stretch>
            <a:fillRect/>
          </a:stretch>
        </p:blipFill>
        <p:spPr>
          <a:xfrm>
            <a:off x="276184" y="1368128"/>
            <a:ext cx="8698299" cy="4830041"/>
          </a:xfrm>
          <a:prstGeom prst="rect">
            <a:avLst/>
          </a:prstGeom>
        </p:spPr>
      </p:pic>
      <p:sp>
        <p:nvSpPr>
          <p:cNvPr id="2" name="Rectangle 1">
            <a:extLst>
              <a:ext uri="{FF2B5EF4-FFF2-40B4-BE49-F238E27FC236}">
                <a16:creationId xmlns:a16="http://schemas.microsoft.com/office/drawing/2014/main" id="{FFA100D1-C30E-412A-B740-96C28E605FD1}"/>
              </a:ext>
            </a:extLst>
          </p:cNvPr>
          <p:cNvSpPr/>
          <p:nvPr/>
        </p:nvSpPr>
        <p:spPr>
          <a:xfrm>
            <a:off x="720435" y="3626301"/>
            <a:ext cx="4581237" cy="1961699"/>
          </a:xfrm>
          <a:prstGeom prst="rect">
            <a:avLst/>
          </a:prstGeom>
          <a:no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solidFill>
                <a:schemeClr val="tx1"/>
              </a:solidFill>
            </a:endParaRPr>
          </a:p>
        </p:txBody>
      </p:sp>
    </p:spTree>
    <p:extLst>
      <p:ext uri="{BB962C8B-B14F-4D97-AF65-F5344CB8AC3E}">
        <p14:creationId xmlns:p14="http://schemas.microsoft.com/office/powerpoint/2010/main" val="314218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3352" y="332656"/>
            <a:ext cx="11737304" cy="691480"/>
          </a:xfrm>
        </p:spPr>
        <p:txBody>
          <a:bodyPr/>
          <a:lstStyle/>
          <a:p>
            <a:r>
              <a:rPr lang="en-IN" b="1" dirty="0">
                <a:solidFill>
                  <a:schemeClr val="tx1"/>
                </a:solidFill>
              </a:rPr>
              <a:t>Conclusion:</a:t>
            </a:r>
            <a:endParaRPr lang="en-US" dirty="0">
              <a:solidFill>
                <a:schemeClr val="tx1"/>
              </a:solidFill>
            </a:endParaRPr>
          </a:p>
        </p:txBody>
      </p:sp>
      <p:sp>
        <p:nvSpPr>
          <p:cNvPr id="9" name="Content Placeholder 8"/>
          <p:cNvSpPr>
            <a:spLocks noGrp="1"/>
          </p:cNvSpPr>
          <p:nvPr>
            <p:ph idx="1"/>
          </p:nvPr>
        </p:nvSpPr>
        <p:spPr>
          <a:xfrm>
            <a:off x="0" y="1298104"/>
            <a:ext cx="12000656" cy="2674806"/>
          </a:xfrm>
        </p:spPr>
        <p:txBody>
          <a:bodyPr>
            <a:normAutofit/>
          </a:bodyPr>
          <a:lstStyle/>
          <a:p>
            <a:r>
              <a:rPr lang="en-ZA" dirty="0">
                <a:latin typeface="Arial" panose="020B0604020202020204" pitchFamily="34" charset="0"/>
                <a:cs typeface="Arial" panose="020B0604020202020204" pitchFamily="34" charset="0"/>
              </a:rPr>
              <a:t>Manhattan Borough has the best chance of making money when opening a Chinese restaurant.</a:t>
            </a:r>
          </a:p>
          <a:p>
            <a:pPr lvl="1"/>
            <a:r>
              <a:rPr lang="en-ZA" sz="2400" dirty="0">
                <a:latin typeface="Arial" panose="020B0604020202020204" pitchFamily="34" charset="0"/>
                <a:cs typeface="Arial" panose="020B0604020202020204" pitchFamily="34" charset="0"/>
              </a:rPr>
              <a:t>Confirmed with the density of people per </a:t>
            </a:r>
            <a:r>
              <a:rPr lang="en-ZA" altLang="zh-CN" sz="2400" dirty="0">
                <a:latin typeface="Arial" panose="020B0604020202020204" pitchFamily="34" charset="0"/>
                <a:cs typeface="Arial" panose="020B0604020202020204" pitchFamily="34" charset="0"/>
              </a:rPr>
              <a:t>restaurant</a:t>
            </a:r>
            <a:r>
              <a:rPr lang="en-ZA" sz="2400" dirty="0">
                <a:latin typeface="Arial" panose="020B0604020202020204" pitchFamily="34" charset="0"/>
                <a:cs typeface="Arial" panose="020B0604020202020204" pitchFamily="34" charset="0"/>
              </a:rPr>
              <a:t> in the Manhattan area.</a:t>
            </a:r>
          </a:p>
          <a:p>
            <a:pPr lvl="1"/>
            <a:r>
              <a:rPr lang="en-ZA" altLang="zh-CN" sz="2400" dirty="0">
                <a:latin typeface="Arial" panose="020B0604020202020204" pitchFamily="34" charset="0"/>
                <a:cs typeface="Arial" panose="020B0604020202020204" pitchFamily="34" charset="0"/>
              </a:rPr>
              <a:t>Chinese restaurants</a:t>
            </a:r>
            <a:r>
              <a:rPr lang="en-ZA" sz="2400" dirty="0">
                <a:latin typeface="Arial" panose="020B0604020202020204" pitchFamily="34" charset="0"/>
                <a:cs typeface="Arial" panose="020B0604020202020204" pitchFamily="34" charset="0"/>
              </a:rPr>
              <a:t> with the best rating are well spread and determination of the neighbourhood could be based on the neighbourhood </a:t>
            </a:r>
            <a:r>
              <a:rPr lang="en-ZA" altLang="zh-CN" sz="2400" dirty="0">
                <a:latin typeface="Arial" panose="020B0604020202020204" pitchFamily="34" charset="0"/>
                <a:cs typeface="Arial" panose="020B0604020202020204" pitchFamily="34" charset="0"/>
              </a:rPr>
              <a:t>Chinese restaurants</a:t>
            </a:r>
            <a:r>
              <a:rPr lang="en-ZA" sz="2400" dirty="0">
                <a:latin typeface="Arial" panose="020B0604020202020204" pitchFamily="34" charset="0"/>
                <a:cs typeface="Arial" panose="020B0604020202020204" pitchFamily="34" charset="0"/>
              </a:rPr>
              <a:t> count. </a:t>
            </a:r>
          </a:p>
          <a:p>
            <a:pPr lvl="1"/>
            <a:r>
              <a:rPr lang="en-ZA" sz="2400" dirty="0">
                <a:latin typeface="Arial" panose="020B0604020202020204" pitchFamily="34" charset="0"/>
                <a:cs typeface="Arial" panose="020B0604020202020204" pitchFamily="34" charset="0"/>
              </a:rPr>
              <a:t>Any neighbourhood with </a:t>
            </a:r>
            <a:r>
              <a:rPr lang="en-ZA" altLang="zh-CN" sz="2400" dirty="0">
                <a:latin typeface="Arial" panose="020B0604020202020204" pitchFamily="34" charset="0"/>
                <a:cs typeface="Arial" panose="020B0604020202020204" pitchFamily="34" charset="0"/>
              </a:rPr>
              <a:t>Chinese restaurants</a:t>
            </a:r>
            <a:r>
              <a:rPr lang="en-ZA" sz="2400" dirty="0">
                <a:latin typeface="Arial" panose="020B0604020202020204" pitchFamily="34" charset="0"/>
                <a:cs typeface="Arial" panose="020B0604020202020204" pitchFamily="34" charset="0"/>
              </a:rPr>
              <a:t> less than 1 can be opportunity to open a </a:t>
            </a:r>
            <a:r>
              <a:rPr lang="en-ZA" altLang="zh-CN" sz="2400" dirty="0">
                <a:latin typeface="Arial" panose="020B0604020202020204" pitchFamily="34" charset="0"/>
                <a:cs typeface="Arial" panose="020B0604020202020204" pitchFamily="34" charset="0"/>
              </a:rPr>
              <a:t>restaurant</a:t>
            </a:r>
            <a:r>
              <a:rPr lang="en-ZA" sz="2400" dirty="0">
                <a:latin typeface="Arial" panose="020B0604020202020204" pitchFamily="34" charset="0"/>
                <a:cs typeface="Arial" panose="020B0604020202020204" pitchFamily="34" charset="0"/>
              </a:rPr>
              <a:t>. </a:t>
            </a:r>
          </a:p>
          <a:p>
            <a:pPr lvl="1"/>
            <a:endParaRPr lang="en-ZA" dirty="0"/>
          </a:p>
          <a:p>
            <a:pPr marL="45720" indent="0">
              <a:buNone/>
            </a:pPr>
            <a:endParaRPr lang="en-US" dirty="0"/>
          </a:p>
        </p:txBody>
      </p:sp>
      <p:pic>
        <p:nvPicPr>
          <p:cNvPr id="4" name="图片 3">
            <a:extLst>
              <a:ext uri="{FF2B5EF4-FFF2-40B4-BE49-F238E27FC236}">
                <a16:creationId xmlns:a16="http://schemas.microsoft.com/office/drawing/2014/main" id="{C8363A4A-FA3B-43A3-9D47-327834ADED62}"/>
              </a:ext>
            </a:extLst>
          </p:cNvPr>
          <p:cNvPicPr>
            <a:picLocks noChangeAspect="1"/>
          </p:cNvPicPr>
          <p:nvPr/>
        </p:nvPicPr>
        <p:blipFill>
          <a:blip r:embed="rId3"/>
          <a:stretch>
            <a:fillRect/>
          </a:stretch>
        </p:blipFill>
        <p:spPr>
          <a:xfrm>
            <a:off x="5787081" y="3815255"/>
            <a:ext cx="6213575" cy="2821549"/>
          </a:xfrm>
          <a:prstGeom prst="rect">
            <a:avLst/>
          </a:prstGeom>
        </p:spPr>
      </p:pic>
      <p:sp>
        <p:nvSpPr>
          <p:cNvPr id="6" name="文本框 5">
            <a:extLst>
              <a:ext uri="{FF2B5EF4-FFF2-40B4-BE49-F238E27FC236}">
                <a16:creationId xmlns:a16="http://schemas.microsoft.com/office/drawing/2014/main" id="{43A7BF8E-E876-4C83-9B67-ECDAC183675D}"/>
              </a:ext>
            </a:extLst>
          </p:cNvPr>
          <p:cNvSpPr txBox="1"/>
          <p:nvPr/>
        </p:nvSpPr>
        <p:spPr>
          <a:xfrm>
            <a:off x="191344" y="4353827"/>
            <a:ext cx="4948214" cy="1902059"/>
          </a:xfrm>
          <a:prstGeom prst="rect">
            <a:avLst/>
          </a:prstGeom>
          <a:noFill/>
          <a:ln w="19050">
            <a:solidFill>
              <a:schemeClr val="tx1"/>
            </a:solidFill>
          </a:ln>
        </p:spPr>
        <p:txBody>
          <a:bodyPr wrap="square" rtlCol="0">
            <a:spAutoFit/>
          </a:bodyPr>
          <a:lstStyle/>
          <a:p>
            <a:pPr marL="274320" lvl="1" indent="0">
              <a:buNone/>
            </a:pPr>
            <a:r>
              <a:rPr lang="en-ZA" altLang="zh-CN" sz="2400" i="1" dirty="0">
                <a:latin typeface="Arial" panose="020B0604020202020204" pitchFamily="34" charset="0"/>
                <a:cs typeface="Arial" panose="020B0604020202020204" pitchFamily="34" charset="0"/>
              </a:rPr>
              <a:t>Other criteria to take into account:</a:t>
            </a:r>
          </a:p>
          <a:p>
            <a:pPr marL="800100" lvl="1" indent="-342900">
              <a:buFont typeface="Arial" panose="020B0604020202020204" pitchFamily="34" charset="0"/>
              <a:buChar char="•"/>
            </a:pPr>
            <a:r>
              <a:rPr lang="en-ZA" altLang="zh-CN" sz="2400" dirty="0">
                <a:latin typeface="Arial" panose="020B0604020202020204" pitchFamily="34" charset="0"/>
                <a:cs typeface="Arial" panose="020B0604020202020204" pitchFamily="34" charset="0"/>
              </a:rPr>
              <a:t>Costs of location  </a:t>
            </a:r>
          </a:p>
          <a:p>
            <a:pPr marL="800100" lvl="1" indent="-342900">
              <a:buFont typeface="Arial" panose="020B0604020202020204" pitchFamily="34" charset="0"/>
              <a:buChar char="•"/>
            </a:pPr>
            <a:r>
              <a:rPr lang="en-ZA" altLang="zh-CN" sz="2400" dirty="0">
                <a:latin typeface="Arial" panose="020B0604020202020204" pitchFamily="34" charset="0"/>
                <a:cs typeface="Arial" panose="020B0604020202020204" pitchFamily="34" charset="0"/>
              </a:rPr>
              <a:t>Logistics in these areas</a:t>
            </a:r>
          </a:p>
          <a:p>
            <a:pPr marL="800100" lvl="1" indent="-342900">
              <a:buFont typeface="Arial" panose="020B0604020202020204" pitchFamily="34" charset="0"/>
              <a:buChar char="•"/>
            </a:pPr>
            <a:r>
              <a:rPr lang="en-ZA" altLang="zh-CN" sz="2400" dirty="0">
                <a:latin typeface="Arial" panose="020B0604020202020204" pitchFamily="34" charset="0"/>
                <a:cs typeface="Arial" panose="020B0604020202020204" pitchFamily="34" charset="0"/>
              </a:rPr>
              <a:t>Criminal rate of certain area</a:t>
            </a:r>
            <a:endParaRPr lang="en-IN" altLang="zh-CN" sz="2400" dirty="0">
              <a:latin typeface="Arial" panose="020B0604020202020204" pitchFamily="34" charset="0"/>
              <a:cs typeface="Arial" panose="020B0604020202020204" pitchFamily="34" charset="0"/>
            </a:endParaRPr>
          </a:p>
          <a:p>
            <a:pPr>
              <a:lnSpc>
                <a:spcPct val="90000"/>
              </a:lnSpc>
            </a:pPr>
            <a:endParaRPr lang="zh-CN" altLang="en-US" sz="2400" dirty="0" err="1"/>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689</Words>
  <Application>Microsoft Office PowerPoint</Application>
  <PresentationFormat>宽屏</PresentationFormat>
  <Paragraphs>63</Paragraphs>
  <Slides>9</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Century Gothic</vt:lpstr>
      <vt:lpstr>World country report presentation</vt:lpstr>
      <vt:lpstr>The Battle of Neighbourhoods -  CHINESE restaurant location in New York CITY</vt:lpstr>
      <vt:lpstr>Introduction: </vt:lpstr>
      <vt:lpstr>Problem:</vt:lpstr>
      <vt:lpstr>Data Section:</vt:lpstr>
      <vt:lpstr>Methodology:</vt:lpstr>
      <vt:lpstr>Key findings:</vt:lpstr>
      <vt:lpstr>Key findings:</vt:lpstr>
      <vt:lpstr>Key 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  Franchise gym location in New York</dc:title>
  <dc:creator>Robert Muller</dc:creator>
  <cp:lastModifiedBy>Yin Chenhao</cp:lastModifiedBy>
  <cp:revision>14</cp:revision>
  <dcterms:created xsi:type="dcterms:W3CDTF">2020-04-28T16:24:26Z</dcterms:created>
  <dcterms:modified xsi:type="dcterms:W3CDTF">2020-05-07T21:06:49Z</dcterms:modified>
</cp:coreProperties>
</file>