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4" r:id="rId4"/>
    <p:sldId id="267" r:id="rId5"/>
    <p:sldId id="272" r:id="rId6"/>
    <p:sldId id="262" r:id="rId7"/>
    <p:sldId id="265" r:id="rId8"/>
    <p:sldId id="271" r:id="rId9"/>
    <p:sldId id="266" r:id="rId10"/>
    <p:sldId id="268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F9F9F9"/>
    <a:srgbClr val="63C3E0"/>
    <a:srgbClr val="3379B6"/>
    <a:srgbClr val="DB5B57"/>
    <a:srgbClr val="EEEEEE"/>
    <a:srgbClr val="E9E9E9"/>
    <a:srgbClr val="EFEFEF"/>
    <a:srgbClr val="F5F5F5"/>
    <a:srgbClr val="C6C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5" autoAdjust="0"/>
    <p:restoredTop sz="97032" autoAdjust="0"/>
  </p:normalViewPr>
  <p:slideViewPr>
    <p:cSldViewPr snapToGrid="0">
      <p:cViewPr varScale="1">
        <p:scale>
          <a:sx n="85" d="100"/>
          <a:sy n="85" d="100"/>
        </p:scale>
        <p:origin x="5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0608C-91F5-4FDD-9D05-05B0209C2E2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54AD8-341B-41B3-BC06-3B5BDBB63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2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54AD8-341B-41B3-BC06-3B5BDBB63D0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5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54AD8-341B-41B3-BC06-3B5BDBB63D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7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54AD8-341B-41B3-BC06-3B5BDBB63D0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6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54AD8-341B-41B3-BC06-3B5BDBB63D0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0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54AD8-341B-41B3-BC06-3B5BDBB63D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44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54AD8-341B-41B3-BC06-3B5BDBB63D0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54AD8-341B-41B3-BC06-3B5BDBB63D0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27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54AD8-341B-41B3-BC06-3B5BDBB63D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8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54AD8-341B-41B3-BC06-3B5BDBB63D0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54AD8-341B-41B3-BC06-3B5BDBB63D0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5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BA7C-FED0-4778-B6DB-098A642C72C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AA2-EFBF-41DD-BF7C-BA15B1568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9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BA7C-FED0-4778-B6DB-098A642C72C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AA2-EFBF-41DD-BF7C-BA15B1568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5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BA7C-FED0-4778-B6DB-098A642C72C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AA2-EFBF-41DD-BF7C-BA15B1568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6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BA7C-FED0-4778-B6DB-098A642C72C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AA2-EFBF-41DD-BF7C-BA15B1568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0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BA7C-FED0-4778-B6DB-098A642C72C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AA2-EFBF-41DD-BF7C-BA15B1568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6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BA7C-FED0-4778-B6DB-098A642C72C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AA2-EFBF-41DD-BF7C-BA15B1568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5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BA7C-FED0-4778-B6DB-098A642C72C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AA2-EFBF-41DD-BF7C-BA15B1568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6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BA7C-FED0-4778-B6DB-098A642C72C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AA2-EFBF-41DD-BF7C-BA15B1568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BA7C-FED0-4778-B6DB-098A642C72C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AA2-EFBF-41DD-BF7C-BA15B1568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47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BA7C-FED0-4778-B6DB-098A642C72C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AA2-EFBF-41DD-BF7C-BA15B1568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2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BA7C-FED0-4778-B6DB-098A642C72C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FAA2-EFBF-41DD-BF7C-BA15B1568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6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5BA7C-FED0-4778-B6DB-098A642C72C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FAA2-EFBF-41DD-BF7C-BA15B1568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8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4"/>
            <a:ext cx="121920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71002" y="3205067"/>
            <a:ext cx="6231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开题报告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6" t="7644" r="37900" b="61422"/>
          <a:stretch/>
        </p:blipFill>
        <p:spPr>
          <a:xfrm>
            <a:off x="1771002" y="633984"/>
            <a:ext cx="5934342" cy="212140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219329" y="2277147"/>
            <a:ext cx="2514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在线选课系统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77" b="58045"/>
          <a:stretch/>
        </p:blipFill>
        <p:spPr>
          <a:xfrm>
            <a:off x="0" y="2858309"/>
            <a:ext cx="12192000" cy="1219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1002" y="4629388"/>
            <a:ext cx="594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成员：龙沛洵、刘广祺、陈昊、张舒翼、昝文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59466" y="6552607"/>
            <a:ext cx="5949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90000"/>
                  </a:schemeClr>
                </a:solidFill>
              </a:rPr>
              <a:t>龙沛洵、刘广祺、陈昊、张舒翼、昝文 版权所有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</a:rPr>
              <a:t>©2016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71002" y="-2314"/>
            <a:ext cx="38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CourseSelect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</a:t>
            </a:r>
          </a:p>
        </p:txBody>
      </p:sp>
    </p:spTree>
    <p:extLst>
      <p:ext uri="{BB962C8B-B14F-4D97-AF65-F5344CB8AC3E}">
        <p14:creationId xmlns:p14="http://schemas.microsoft.com/office/powerpoint/2010/main" val="310472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9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78"/>
          <a:stretch/>
        </p:blipFill>
        <p:spPr>
          <a:xfrm>
            <a:off x="0" y="6477000"/>
            <a:ext cx="12192000" cy="378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0"/>
          <a:stretch/>
        </p:blipFill>
        <p:spPr>
          <a:xfrm>
            <a:off x="0" y="-2314"/>
            <a:ext cx="12192000" cy="3833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1002" y="-2314"/>
            <a:ext cx="38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CourseSelect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9466" y="6552607"/>
            <a:ext cx="5949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90000"/>
                  </a:schemeClr>
                </a:solidFill>
              </a:rPr>
              <a:t>龙沛洵、刘广祺、陈昊、张舒翼、昝文 版权所有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</a:rPr>
              <a:t>©2016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149600" y="527050"/>
            <a:ext cx="8934244" cy="5645150"/>
          </a:xfrm>
          <a:prstGeom prst="roundRect">
            <a:avLst>
              <a:gd name="adj" fmla="val 808"/>
            </a:avLst>
          </a:prstGeom>
          <a:solidFill>
            <a:schemeClr val="bg1"/>
          </a:solidFill>
          <a:ln>
            <a:solidFill>
              <a:srgbClr val="357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357CB8"/>
                </a:solidFill>
              </a:ln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149599" y="527116"/>
            <a:ext cx="8934245" cy="526115"/>
          </a:xfrm>
          <a:prstGeom prst="roundRect">
            <a:avLst>
              <a:gd name="adj" fmla="val 10523"/>
            </a:avLst>
          </a:prstGeom>
          <a:gradFill>
            <a:gsLst>
              <a:gs pos="14000">
                <a:srgbClr val="3278B4"/>
              </a:gs>
              <a:gs pos="50000">
                <a:srgbClr val="3073AD"/>
              </a:gs>
              <a:gs pos="0">
                <a:srgbClr val="337AB7"/>
              </a:gs>
              <a:gs pos="100000">
                <a:srgbClr val="2F6EA6"/>
              </a:gs>
            </a:gsLst>
            <a:lin ang="5400000" scaled="1"/>
          </a:gradFill>
          <a:ln cap="rnd">
            <a:noFill/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134988" y="527051"/>
            <a:ext cx="2503109" cy="379638"/>
          </a:xfrm>
          <a:prstGeom prst="roundRect">
            <a:avLst>
              <a:gd name="adj" fmla="val 5758"/>
            </a:avLst>
          </a:prstGeom>
          <a:gradFill>
            <a:gsLst>
              <a:gs pos="50000">
                <a:srgbClr val="EFEFEF"/>
              </a:gs>
              <a:gs pos="0">
                <a:srgbClr val="F5F5F5"/>
              </a:gs>
              <a:gs pos="100000">
                <a:srgbClr val="E9E9E9"/>
              </a:gs>
            </a:gsLst>
            <a:lin ang="5400000" scaled="1"/>
          </a:gra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37467" y="540435"/>
            <a:ext cx="133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关于选题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543300" y="139930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543300" y="2145974"/>
            <a:ext cx="842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/>
              <a:t>经过小组成果多次讨论，我们针对成员特点作了如下项目分工。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659477" y="1937740"/>
            <a:ext cx="8187745" cy="0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543300" y="622774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项目计划</a:t>
            </a: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1" b="54074" l="15495" r="21224"/>
                    </a14:imgEffect>
                  </a14:imgLayer>
                </a14:imgProps>
              </a:ext>
            </a:extLst>
          </a:blip>
          <a:srcRect l="16709" t="35137" r="79140" b="51549"/>
          <a:stretch/>
        </p:blipFill>
        <p:spPr>
          <a:xfrm>
            <a:off x="450614" y="566692"/>
            <a:ext cx="305682" cy="275780"/>
          </a:xfrm>
          <a:prstGeom prst="rect">
            <a:avLst/>
          </a:prstGeom>
        </p:spPr>
      </p:pic>
      <p:sp>
        <p:nvSpPr>
          <p:cNvPr id="68" name="矩形: 圆角 67"/>
          <p:cNvSpPr/>
          <p:nvPr/>
        </p:nvSpPr>
        <p:spPr>
          <a:xfrm>
            <a:off x="144011" y="971533"/>
            <a:ext cx="2503109" cy="379638"/>
          </a:xfrm>
          <a:prstGeom prst="roundRect">
            <a:avLst>
              <a:gd name="adj" fmla="val 5758"/>
            </a:avLst>
          </a:prstGeom>
          <a:gradFill>
            <a:gsLst>
              <a:gs pos="50000">
                <a:srgbClr val="EFEFEF"/>
              </a:gs>
              <a:gs pos="0">
                <a:srgbClr val="F5F5F5"/>
              </a:gs>
              <a:gs pos="100000">
                <a:srgbClr val="E9E9E9"/>
              </a:gs>
            </a:gsLst>
            <a:lin ang="5400000" scaled="1"/>
          </a:gra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646490" y="984917"/>
            <a:ext cx="133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功能点分析</a:t>
            </a: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1" b="54074" l="15495" r="21224"/>
                    </a14:imgEffect>
                  </a14:imgLayer>
                </a14:imgProps>
              </a:ext>
            </a:extLst>
          </a:blip>
          <a:srcRect l="16709" t="35137" r="79140" b="51549"/>
          <a:stretch/>
        </p:blipFill>
        <p:spPr>
          <a:xfrm>
            <a:off x="453563" y="996707"/>
            <a:ext cx="305682" cy="275780"/>
          </a:xfrm>
          <a:prstGeom prst="rect">
            <a:avLst/>
          </a:prstGeom>
        </p:spPr>
      </p:pic>
      <p:sp>
        <p:nvSpPr>
          <p:cNvPr id="91" name="矩形: 圆角 90"/>
          <p:cNvSpPr/>
          <p:nvPr/>
        </p:nvSpPr>
        <p:spPr>
          <a:xfrm>
            <a:off x="134988" y="1459233"/>
            <a:ext cx="2503109" cy="696419"/>
          </a:xfrm>
          <a:prstGeom prst="roundRect">
            <a:avLst>
              <a:gd name="adj" fmla="val 1936"/>
            </a:avLst>
          </a:prstGeom>
          <a:solidFill>
            <a:schemeClr val="bg1"/>
          </a:soli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/>
          <p:cNvSpPr/>
          <p:nvPr/>
        </p:nvSpPr>
        <p:spPr>
          <a:xfrm>
            <a:off x="134988" y="1459233"/>
            <a:ext cx="2503109" cy="379638"/>
          </a:xfrm>
          <a:prstGeom prst="roundRect">
            <a:avLst>
              <a:gd name="adj" fmla="val 5758"/>
            </a:avLst>
          </a:prstGeom>
          <a:gradFill>
            <a:gsLst>
              <a:gs pos="50000">
                <a:srgbClr val="EFEFEF"/>
              </a:gs>
              <a:gs pos="0">
                <a:srgbClr val="F5F5F5"/>
              </a:gs>
              <a:gs pos="100000">
                <a:srgbClr val="E9E9E9"/>
              </a:gs>
            </a:gsLst>
            <a:lin ang="5400000" scaled="1"/>
          </a:gra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637467" y="1472617"/>
            <a:ext cx="133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项目计划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646490" y="1878653"/>
            <a:ext cx="250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79B6"/>
                </a:solidFill>
              </a:rPr>
              <a:t>成员分工</a:t>
            </a:r>
          </a:p>
        </p:txBody>
      </p:sp>
      <p:sp>
        <p:nvSpPr>
          <p:cNvPr id="98" name="L 形 97"/>
          <p:cNvSpPr/>
          <p:nvPr/>
        </p:nvSpPr>
        <p:spPr>
          <a:xfrm rot="13555805">
            <a:off x="491721" y="1971563"/>
            <a:ext cx="115568" cy="115568"/>
          </a:xfrm>
          <a:prstGeom prst="corner">
            <a:avLst>
              <a:gd name="adj1" fmla="val 37677"/>
              <a:gd name="adj2" fmla="val 31516"/>
            </a:avLst>
          </a:prstGeom>
          <a:solidFill>
            <a:srgbClr val="337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1" b="54074" l="15495" r="21224"/>
                    </a14:imgEffect>
                  </a14:imgLayer>
                </a14:imgProps>
              </a:ext>
            </a:extLst>
          </a:blip>
          <a:srcRect l="16709" t="35137" r="79140" b="51549"/>
          <a:stretch/>
        </p:blipFill>
        <p:spPr>
          <a:xfrm>
            <a:off x="450614" y="1498874"/>
            <a:ext cx="305682" cy="275780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80969"/>
              </p:ext>
            </p:extLst>
          </p:nvPr>
        </p:nvGraphicFramePr>
        <p:xfrm>
          <a:off x="3659477" y="2888020"/>
          <a:ext cx="5220970" cy="1854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3975063374"/>
                    </a:ext>
                  </a:extLst>
                </a:gridCol>
                <a:gridCol w="3891915">
                  <a:extLst>
                    <a:ext uri="{9D8B030D-6E8A-4147-A177-3AD203B41FA5}">
                      <a16:colId xmlns:a16="http://schemas.microsoft.com/office/drawing/2014/main" val="696638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昝文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</a:tabLst>
                        <a:defRPr/>
                      </a:pPr>
                      <a:r>
                        <a:rPr lang="zh-CN" altLang="en-US" sz="1400" kern="100" dirty="0">
                          <a:effectLst/>
                        </a:rPr>
                        <a:t>完成个人信息编辑功能</a:t>
                      </a:r>
                      <a:endParaRPr lang="zh-CN" altLang="en-US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87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龙沛洵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完成课程过滤功能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116936"/>
                  </a:ext>
                </a:extLst>
              </a:tr>
              <a:tr h="384478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刘广祺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altLang="en-US" sz="1400" kern="100" dirty="0">
                          <a:effectLst/>
                        </a:rPr>
                        <a:t>完成查看个人课表功能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52131"/>
                  </a:ext>
                </a:extLst>
              </a:tr>
              <a:tr h="35714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陈昊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完成课程编号生成功能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2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400" kern="100">
                          <a:effectLst/>
                        </a:rPr>
                        <a:t>张舒翼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完成时间冲突提示功能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33955661"/>
                  </a:ext>
                </a:extLst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134987" y="2226037"/>
            <a:ext cx="2503109" cy="379638"/>
            <a:chOff x="144011" y="1932934"/>
            <a:chExt cx="2503109" cy="379638"/>
          </a:xfrm>
        </p:grpSpPr>
        <p:sp>
          <p:nvSpPr>
            <p:cNvPr id="30" name="矩形: 圆角 29"/>
            <p:cNvSpPr/>
            <p:nvPr/>
          </p:nvSpPr>
          <p:spPr>
            <a:xfrm>
              <a:off x="144011" y="1932934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28248" y="198691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工作进展</a:t>
              </a: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41395" y="2013172"/>
              <a:ext cx="305682" cy="275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771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78"/>
          <a:stretch/>
        </p:blipFill>
        <p:spPr>
          <a:xfrm>
            <a:off x="0" y="6477000"/>
            <a:ext cx="12192000" cy="378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0"/>
          <a:stretch/>
        </p:blipFill>
        <p:spPr>
          <a:xfrm>
            <a:off x="0" y="-2314"/>
            <a:ext cx="12192000" cy="3833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1002" y="-2314"/>
            <a:ext cx="38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CourseSelect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9466" y="6552607"/>
            <a:ext cx="5949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90000"/>
                  </a:schemeClr>
                </a:solidFill>
              </a:rPr>
              <a:t>龙沛洵、刘广祺、陈昊、张舒翼、昝文 版权所有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</a:rPr>
              <a:t>©2016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149600" y="527050"/>
            <a:ext cx="8934244" cy="5645150"/>
          </a:xfrm>
          <a:prstGeom prst="roundRect">
            <a:avLst>
              <a:gd name="adj" fmla="val 808"/>
            </a:avLst>
          </a:prstGeom>
          <a:solidFill>
            <a:schemeClr val="bg1"/>
          </a:solidFill>
          <a:ln>
            <a:solidFill>
              <a:srgbClr val="357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357CB8"/>
                </a:solidFill>
              </a:ln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149599" y="527116"/>
            <a:ext cx="8934245" cy="526115"/>
          </a:xfrm>
          <a:prstGeom prst="roundRect">
            <a:avLst>
              <a:gd name="adj" fmla="val 10523"/>
            </a:avLst>
          </a:prstGeom>
          <a:gradFill>
            <a:gsLst>
              <a:gs pos="14000">
                <a:srgbClr val="3278B4"/>
              </a:gs>
              <a:gs pos="50000">
                <a:srgbClr val="3073AD"/>
              </a:gs>
              <a:gs pos="0">
                <a:srgbClr val="337AB7"/>
              </a:gs>
              <a:gs pos="100000">
                <a:srgbClr val="2F6EA6"/>
              </a:gs>
            </a:gsLst>
            <a:lin ang="5400000" scaled="1"/>
          </a:gradFill>
          <a:ln cap="rnd">
            <a:noFill/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134988" y="527051"/>
            <a:ext cx="2503109" cy="379638"/>
          </a:xfrm>
          <a:prstGeom prst="roundRect">
            <a:avLst>
              <a:gd name="adj" fmla="val 5758"/>
            </a:avLst>
          </a:prstGeom>
          <a:gradFill>
            <a:gsLst>
              <a:gs pos="50000">
                <a:srgbClr val="EFEFEF"/>
              </a:gs>
              <a:gs pos="0">
                <a:srgbClr val="F5F5F5"/>
              </a:gs>
              <a:gs pos="100000">
                <a:srgbClr val="E9E9E9"/>
              </a:gs>
            </a:gsLst>
            <a:lin ang="5400000" scaled="1"/>
          </a:gra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37467" y="540435"/>
            <a:ext cx="133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关于选题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543300" y="139930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遇到的问题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3659477" y="1937740"/>
            <a:ext cx="8187745" cy="0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543300" y="622774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工作进展</a:t>
            </a: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1" b="54074" l="15495" r="21224"/>
                    </a14:imgEffect>
                  </a14:imgLayer>
                </a14:imgProps>
              </a:ext>
            </a:extLst>
          </a:blip>
          <a:srcRect l="16709" t="35137" r="79140" b="51549"/>
          <a:stretch/>
        </p:blipFill>
        <p:spPr>
          <a:xfrm>
            <a:off x="450614" y="566692"/>
            <a:ext cx="305682" cy="275780"/>
          </a:xfrm>
          <a:prstGeom prst="rect">
            <a:avLst/>
          </a:prstGeom>
        </p:spPr>
      </p:pic>
      <p:sp>
        <p:nvSpPr>
          <p:cNvPr id="68" name="矩形: 圆角 67"/>
          <p:cNvSpPr/>
          <p:nvPr/>
        </p:nvSpPr>
        <p:spPr>
          <a:xfrm>
            <a:off x="144011" y="971533"/>
            <a:ext cx="2503109" cy="379638"/>
          </a:xfrm>
          <a:prstGeom prst="roundRect">
            <a:avLst>
              <a:gd name="adj" fmla="val 5758"/>
            </a:avLst>
          </a:prstGeom>
          <a:gradFill>
            <a:gsLst>
              <a:gs pos="50000">
                <a:srgbClr val="EFEFEF"/>
              </a:gs>
              <a:gs pos="0">
                <a:srgbClr val="F5F5F5"/>
              </a:gs>
              <a:gs pos="100000">
                <a:srgbClr val="E9E9E9"/>
              </a:gs>
            </a:gsLst>
            <a:lin ang="5400000" scaled="1"/>
          </a:gra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646490" y="984917"/>
            <a:ext cx="133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功能点分析</a:t>
            </a: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1" b="54074" l="15495" r="21224"/>
                    </a14:imgEffect>
                  </a14:imgLayer>
                </a14:imgProps>
              </a:ext>
            </a:extLst>
          </a:blip>
          <a:srcRect l="16709" t="35137" r="79140" b="51549"/>
          <a:stretch/>
        </p:blipFill>
        <p:spPr>
          <a:xfrm>
            <a:off x="453563" y="996707"/>
            <a:ext cx="305682" cy="275780"/>
          </a:xfrm>
          <a:prstGeom prst="rect">
            <a:avLst/>
          </a:prstGeom>
        </p:spPr>
      </p:pic>
      <p:sp>
        <p:nvSpPr>
          <p:cNvPr id="91" name="矩形: 圆角 90"/>
          <p:cNvSpPr/>
          <p:nvPr/>
        </p:nvSpPr>
        <p:spPr>
          <a:xfrm>
            <a:off x="134988" y="1459233"/>
            <a:ext cx="2503109" cy="365798"/>
          </a:xfrm>
          <a:prstGeom prst="roundRect">
            <a:avLst>
              <a:gd name="adj" fmla="val 1936"/>
            </a:avLst>
          </a:prstGeom>
          <a:solidFill>
            <a:schemeClr val="bg1"/>
          </a:soli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/>
          <p:cNvSpPr/>
          <p:nvPr/>
        </p:nvSpPr>
        <p:spPr>
          <a:xfrm>
            <a:off x="134988" y="1459233"/>
            <a:ext cx="2503109" cy="379638"/>
          </a:xfrm>
          <a:prstGeom prst="roundRect">
            <a:avLst>
              <a:gd name="adj" fmla="val 5758"/>
            </a:avLst>
          </a:prstGeom>
          <a:gradFill>
            <a:gsLst>
              <a:gs pos="50000">
                <a:srgbClr val="EFEFEF"/>
              </a:gs>
              <a:gs pos="0">
                <a:srgbClr val="F5F5F5"/>
              </a:gs>
              <a:gs pos="100000">
                <a:srgbClr val="E9E9E9"/>
              </a:gs>
            </a:gsLst>
            <a:lin ang="5400000" scaled="1"/>
          </a:gra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637467" y="1472617"/>
            <a:ext cx="133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项目计划</a:t>
            </a: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1" b="54074" l="15495" r="21224"/>
                    </a14:imgEffect>
                  </a14:imgLayer>
                </a14:imgProps>
              </a:ext>
            </a:extLst>
          </a:blip>
          <a:srcRect l="16709" t="35137" r="79140" b="51549"/>
          <a:stretch/>
        </p:blipFill>
        <p:spPr>
          <a:xfrm>
            <a:off x="450614" y="1498874"/>
            <a:ext cx="305682" cy="275780"/>
          </a:xfrm>
          <a:prstGeom prst="rect">
            <a:avLst/>
          </a:prstGeom>
        </p:spPr>
      </p:pic>
      <p:sp>
        <p:nvSpPr>
          <p:cNvPr id="30" name="矩形: 圆角 29"/>
          <p:cNvSpPr/>
          <p:nvPr/>
        </p:nvSpPr>
        <p:spPr>
          <a:xfrm>
            <a:off x="144011" y="1950212"/>
            <a:ext cx="2503109" cy="683117"/>
          </a:xfrm>
          <a:prstGeom prst="roundRect">
            <a:avLst>
              <a:gd name="adj" fmla="val 1936"/>
            </a:avLst>
          </a:prstGeom>
          <a:solidFill>
            <a:schemeClr val="bg1"/>
          </a:soli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17294" y="2356330"/>
            <a:ext cx="250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79B6"/>
                </a:solidFill>
              </a:rPr>
              <a:t>遇到的问题</a:t>
            </a:r>
          </a:p>
        </p:txBody>
      </p:sp>
      <p:sp>
        <p:nvSpPr>
          <p:cNvPr id="33" name="L 形 32"/>
          <p:cNvSpPr/>
          <p:nvPr/>
        </p:nvSpPr>
        <p:spPr>
          <a:xfrm rot="13555805">
            <a:off x="473212" y="2427053"/>
            <a:ext cx="109163" cy="109163"/>
          </a:xfrm>
          <a:prstGeom prst="corner">
            <a:avLst>
              <a:gd name="adj1" fmla="val 37677"/>
              <a:gd name="adj2" fmla="val 31516"/>
            </a:avLst>
          </a:prstGeom>
          <a:solidFill>
            <a:srgbClr val="337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44011" y="1932934"/>
            <a:ext cx="2503109" cy="379638"/>
            <a:chOff x="144011" y="1932934"/>
            <a:chExt cx="2503109" cy="379638"/>
          </a:xfrm>
        </p:grpSpPr>
        <p:sp>
          <p:nvSpPr>
            <p:cNvPr id="29" name="矩形: 圆角 28"/>
            <p:cNvSpPr/>
            <p:nvPr/>
          </p:nvSpPr>
          <p:spPr>
            <a:xfrm>
              <a:off x="144011" y="1932934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28248" y="198691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工作进展</a:t>
              </a: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41395" y="2013172"/>
              <a:ext cx="305682" cy="275780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3659477" y="2193903"/>
            <a:ext cx="3351486" cy="1384998"/>
            <a:chOff x="3680862" y="3216440"/>
            <a:chExt cx="8166360" cy="1896369"/>
          </a:xfrm>
        </p:grpSpPr>
        <p:sp>
          <p:nvSpPr>
            <p:cNvPr id="45" name="文本框 44"/>
            <p:cNvSpPr txBox="1"/>
            <p:nvPr/>
          </p:nvSpPr>
          <p:spPr>
            <a:xfrm>
              <a:off x="3707046" y="3216443"/>
              <a:ext cx="8140176" cy="189636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400" dirty="0">
                  <a:solidFill>
                    <a:srgbClr val="C00000"/>
                  </a:solidFill>
                </a:rPr>
                <a:t>技术上问题</a:t>
              </a:r>
              <a:endParaRPr lang="en-US" altLang="zh-CN" sz="1400" dirty="0">
                <a:solidFill>
                  <a:srgbClr val="C00000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原有数据库字段不适合现有需求</a:t>
              </a:r>
              <a:endParaRPr lang="en-US" altLang="zh-CN" sz="1400" dirty="0"/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字段缺失、冗余、类型不合适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3680862" y="3216440"/>
              <a:ext cx="111401" cy="1896369"/>
            </a:xfrm>
            <a:prstGeom prst="rect">
              <a:avLst/>
            </a:prstGeom>
            <a:solidFill>
              <a:srgbClr val="DB5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659477" y="4086154"/>
            <a:ext cx="3350121" cy="954107"/>
            <a:chOff x="3680862" y="3213621"/>
            <a:chExt cx="8163034" cy="1306384"/>
          </a:xfrm>
        </p:grpSpPr>
        <p:sp>
          <p:nvSpPr>
            <p:cNvPr id="48" name="文本框 47"/>
            <p:cNvSpPr txBox="1"/>
            <p:nvPr/>
          </p:nvSpPr>
          <p:spPr>
            <a:xfrm>
              <a:off x="3703720" y="3213621"/>
              <a:ext cx="8140176" cy="130638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400" dirty="0">
                  <a:solidFill>
                    <a:srgbClr val="C00000"/>
                  </a:solidFill>
                </a:rPr>
                <a:t>需求分析的问题</a:t>
              </a:r>
              <a:endParaRPr lang="en-US" altLang="zh-CN" sz="1400" dirty="0">
                <a:solidFill>
                  <a:srgbClr val="C00000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一门课在一周上多次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3680862" y="3216439"/>
              <a:ext cx="111401" cy="1303566"/>
            </a:xfrm>
            <a:prstGeom prst="rect">
              <a:avLst/>
            </a:prstGeom>
            <a:solidFill>
              <a:srgbClr val="DB5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7"/>
          <a:srcRect l="21411" t="44898" r="2323" b="44248"/>
          <a:stretch/>
        </p:blipFill>
        <p:spPr>
          <a:xfrm>
            <a:off x="7753349" y="4377169"/>
            <a:ext cx="3115734" cy="3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1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2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78"/>
          <a:stretch/>
        </p:blipFill>
        <p:spPr>
          <a:xfrm>
            <a:off x="0" y="6477000"/>
            <a:ext cx="12192000" cy="378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0"/>
          <a:stretch/>
        </p:blipFill>
        <p:spPr>
          <a:xfrm>
            <a:off x="0" y="-2314"/>
            <a:ext cx="12192000" cy="3833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1002" y="-2314"/>
            <a:ext cx="38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CourseSelect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9466" y="6552607"/>
            <a:ext cx="5949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90000"/>
                  </a:schemeClr>
                </a:solidFill>
              </a:rPr>
              <a:t>龙沛洵、刘广祺、陈昊、张舒翼、昝文 版权所有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</a:rPr>
              <a:t>©2016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149600" y="527050"/>
            <a:ext cx="8934244" cy="5645150"/>
          </a:xfrm>
          <a:prstGeom prst="roundRect">
            <a:avLst>
              <a:gd name="adj" fmla="val 808"/>
            </a:avLst>
          </a:prstGeom>
          <a:solidFill>
            <a:schemeClr val="bg1"/>
          </a:solidFill>
          <a:ln>
            <a:solidFill>
              <a:srgbClr val="357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357CB8"/>
                </a:solidFill>
              </a:ln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149599" y="527116"/>
            <a:ext cx="8934245" cy="526115"/>
          </a:xfrm>
          <a:prstGeom prst="roundRect">
            <a:avLst>
              <a:gd name="adj" fmla="val 10523"/>
            </a:avLst>
          </a:prstGeom>
          <a:gradFill>
            <a:gsLst>
              <a:gs pos="14000">
                <a:srgbClr val="3278B4"/>
              </a:gs>
              <a:gs pos="50000">
                <a:srgbClr val="3073AD"/>
              </a:gs>
              <a:gs pos="0">
                <a:srgbClr val="337AB7"/>
              </a:gs>
              <a:gs pos="100000">
                <a:srgbClr val="2F6EA6"/>
              </a:gs>
            </a:gsLst>
            <a:lin ang="5400000" scaled="1"/>
          </a:gradFill>
          <a:ln cap="rnd">
            <a:noFill/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134988" y="527051"/>
            <a:ext cx="2503109" cy="1026142"/>
          </a:xfrm>
          <a:prstGeom prst="roundRect">
            <a:avLst>
              <a:gd name="adj" fmla="val 1936"/>
            </a:avLst>
          </a:prstGeom>
          <a:solidFill>
            <a:schemeClr val="bg1"/>
          </a:soli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134988" y="527051"/>
            <a:ext cx="2503109" cy="379638"/>
          </a:xfrm>
          <a:prstGeom prst="roundRect">
            <a:avLst>
              <a:gd name="adj" fmla="val 5758"/>
            </a:avLst>
          </a:prstGeom>
          <a:gradFill>
            <a:gsLst>
              <a:gs pos="50000">
                <a:srgbClr val="EFEFEF"/>
              </a:gs>
              <a:gs pos="0">
                <a:srgbClr val="F5F5F5"/>
              </a:gs>
              <a:gs pos="100000">
                <a:srgbClr val="E9E9E9"/>
              </a:gs>
            </a:gsLst>
            <a:lin ang="5400000" scaled="1"/>
          </a:gra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37467" y="540435"/>
            <a:ext cx="133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关于选题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25749" y="936793"/>
            <a:ext cx="250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79B6"/>
                </a:solidFill>
              </a:rPr>
              <a:t>选题背景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6490" y="1251272"/>
            <a:ext cx="250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79B6"/>
                </a:solidFill>
              </a:rPr>
              <a:t>选题意义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543300" y="139930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选题背景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543300" y="2145974"/>
            <a:ext cx="842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/>
              <a:t>高校学生</a:t>
            </a:r>
            <a:r>
              <a:rPr lang="zh-CN" altLang="zh-CN" sz="1400" dirty="0"/>
              <a:t>在学期间需要</a:t>
            </a:r>
            <a:r>
              <a:rPr lang="zh-CN" altLang="en-US" sz="1400" dirty="0"/>
              <a:t>选择</a:t>
            </a:r>
            <a:r>
              <a:rPr lang="zh-CN" altLang="zh-CN" sz="1400" dirty="0"/>
              <a:t>大量课程</a:t>
            </a:r>
            <a:r>
              <a:rPr lang="zh-CN" altLang="en-US" sz="1400" dirty="0"/>
              <a:t>，而现有的选课系统往往存在着各种问题。本系统旨在解决现有系统存在的问题，并满足广大师生的多方需求。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34988" y="1223470"/>
            <a:ext cx="2503109" cy="0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659477" y="1937740"/>
            <a:ext cx="8187745" cy="0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613758" y="2763423"/>
            <a:ext cx="8166360" cy="1613281"/>
            <a:chOff x="3680862" y="3216439"/>
            <a:chExt cx="8166360" cy="3443858"/>
          </a:xfrm>
        </p:grpSpPr>
        <p:sp>
          <p:nvSpPr>
            <p:cNvPr id="39" name="文本框 38"/>
            <p:cNvSpPr txBox="1"/>
            <p:nvPr/>
          </p:nvSpPr>
          <p:spPr>
            <a:xfrm>
              <a:off x="3707046" y="3216443"/>
              <a:ext cx="8140176" cy="344385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400" dirty="0">
                  <a:solidFill>
                    <a:srgbClr val="C00000"/>
                  </a:solidFill>
                </a:rPr>
                <a:t>现有系统问题</a:t>
              </a:r>
              <a:endParaRPr lang="en-US" altLang="zh-CN" sz="1400" dirty="0">
                <a:solidFill>
                  <a:srgbClr val="C00000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业务逻辑不清晰，用户难以找到信息入口</a:t>
              </a:r>
              <a:endParaRPr lang="en-US" altLang="zh-CN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界面不友好，用户体验差</a:t>
              </a:r>
              <a:endParaRPr lang="en-US" altLang="zh-CN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……</a:t>
              </a:r>
            </a:p>
            <a:p>
              <a:pPr>
                <a:spcBef>
                  <a:spcPts val="600"/>
                </a:spcBef>
              </a:pPr>
              <a:endParaRPr lang="zh-CN" altLang="en-US" sz="16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680862" y="3216439"/>
              <a:ext cx="45719" cy="3443854"/>
            </a:xfrm>
            <a:prstGeom prst="rect">
              <a:avLst/>
            </a:prstGeom>
            <a:solidFill>
              <a:srgbClr val="DB5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613758" y="4490918"/>
            <a:ext cx="8166360" cy="1486120"/>
            <a:chOff x="3680862" y="3399823"/>
            <a:chExt cx="8166360" cy="4175787"/>
          </a:xfrm>
        </p:grpSpPr>
        <p:sp>
          <p:nvSpPr>
            <p:cNvPr id="53" name="文本框 52"/>
            <p:cNvSpPr txBox="1"/>
            <p:nvPr/>
          </p:nvSpPr>
          <p:spPr>
            <a:xfrm>
              <a:off x="3707046" y="3399823"/>
              <a:ext cx="8140176" cy="4175787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400" dirty="0">
                  <a:solidFill>
                    <a:srgbClr val="63C3E0"/>
                  </a:solidFill>
                </a:rPr>
                <a:t>本系统旨在做到</a:t>
              </a:r>
              <a:endParaRPr lang="en-US" altLang="zh-CN" sz="1400" dirty="0">
                <a:solidFill>
                  <a:srgbClr val="63C3E0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逻辑清晰，提供良好信息入口</a:t>
              </a:r>
              <a:endParaRPr lang="en-US" altLang="zh-CN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界面友好，提升用户体验</a:t>
              </a:r>
              <a:endParaRPr lang="en-US" altLang="zh-CN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……</a:t>
              </a:r>
            </a:p>
            <a:p>
              <a:pPr>
                <a:spcBef>
                  <a:spcPts val="600"/>
                </a:spcBef>
              </a:pPr>
              <a:endParaRPr lang="zh-CN" altLang="en-US" sz="16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3680862" y="3399823"/>
              <a:ext cx="45719" cy="4092581"/>
            </a:xfrm>
            <a:prstGeom prst="rect">
              <a:avLst/>
            </a:prstGeom>
            <a:solidFill>
              <a:srgbClr val="63C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63C3E0"/>
                </a:solidFill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3543300" y="622774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关于选题</a:t>
            </a:r>
          </a:p>
        </p:txBody>
      </p:sp>
      <p:sp>
        <p:nvSpPr>
          <p:cNvPr id="60" name="L 形 59"/>
          <p:cNvSpPr/>
          <p:nvPr/>
        </p:nvSpPr>
        <p:spPr>
          <a:xfrm rot="13555805">
            <a:off x="481667" y="1007516"/>
            <a:ext cx="109163" cy="109163"/>
          </a:xfrm>
          <a:prstGeom prst="corner">
            <a:avLst>
              <a:gd name="adj1" fmla="val 37677"/>
              <a:gd name="adj2" fmla="val 31516"/>
            </a:avLst>
          </a:prstGeom>
          <a:solidFill>
            <a:srgbClr val="337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L 形 64"/>
          <p:cNvSpPr/>
          <p:nvPr/>
        </p:nvSpPr>
        <p:spPr>
          <a:xfrm rot="13555805">
            <a:off x="491721" y="1344182"/>
            <a:ext cx="115568" cy="115568"/>
          </a:xfrm>
          <a:prstGeom prst="corner">
            <a:avLst>
              <a:gd name="adj1" fmla="val 37677"/>
              <a:gd name="adj2" fmla="val 31516"/>
            </a:avLst>
          </a:prstGeom>
          <a:solidFill>
            <a:srgbClr val="337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1" b="54074" l="15495" r="21224"/>
                    </a14:imgEffect>
                  </a14:imgLayer>
                </a14:imgProps>
              </a:ext>
            </a:extLst>
          </a:blip>
          <a:srcRect l="16709" t="35137" r="79140" b="51549"/>
          <a:stretch/>
        </p:blipFill>
        <p:spPr>
          <a:xfrm>
            <a:off x="450614" y="566692"/>
            <a:ext cx="305682" cy="275780"/>
          </a:xfrm>
          <a:prstGeom prst="rect">
            <a:avLst/>
          </a:prstGeom>
        </p:spPr>
      </p:pic>
      <p:sp>
        <p:nvSpPr>
          <p:cNvPr id="68" name="矩形: 圆角 67"/>
          <p:cNvSpPr/>
          <p:nvPr/>
        </p:nvSpPr>
        <p:spPr>
          <a:xfrm>
            <a:off x="134988" y="1629912"/>
            <a:ext cx="2503109" cy="379638"/>
          </a:xfrm>
          <a:prstGeom prst="roundRect">
            <a:avLst>
              <a:gd name="adj" fmla="val 5758"/>
            </a:avLst>
          </a:prstGeom>
          <a:gradFill>
            <a:gsLst>
              <a:gs pos="50000">
                <a:srgbClr val="EFEFEF"/>
              </a:gs>
              <a:gs pos="0">
                <a:srgbClr val="F5F5F5"/>
              </a:gs>
              <a:gs pos="100000">
                <a:srgbClr val="E9E9E9"/>
              </a:gs>
            </a:gsLst>
            <a:lin ang="5400000" scaled="1"/>
          </a:gra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637467" y="1643296"/>
            <a:ext cx="133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功能点分析</a:t>
            </a: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1" b="54074" l="15495" r="21224"/>
                    </a14:imgEffect>
                  </a14:imgLayer>
                </a14:imgProps>
              </a:ext>
            </a:extLst>
          </a:blip>
          <a:srcRect l="16709" t="35137" r="79140" b="51549"/>
          <a:stretch/>
        </p:blipFill>
        <p:spPr>
          <a:xfrm>
            <a:off x="444540" y="1655086"/>
            <a:ext cx="305682" cy="275780"/>
          </a:xfrm>
          <a:prstGeom prst="rect">
            <a:avLst/>
          </a:prstGeom>
        </p:spPr>
      </p:pic>
      <p:sp>
        <p:nvSpPr>
          <p:cNvPr id="92" name="矩形: 圆角 91"/>
          <p:cNvSpPr/>
          <p:nvPr/>
        </p:nvSpPr>
        <p:spPr>
          <a:xfrm>
            <a:off x="134988" y="2087677"/>
            <a:ext cx="2503109" cy="379638"/>
          </a:xfrm>
          <a:prstGeom prst="roundRect">
            <a:avLst>
              <a:gd name="adj" fmla="val 5758"/>
            </a:avLst>
          </a:prstGeom>
          <a:gradFill>
            <a:gsLst>
              <a:gs pos="50000">
                <a:srgbClr val="EFEFEF"/>
              </a:gs>
              <a:gs pos="0">
                <a:srgbClr val="F5F5F5"/>
              </a:gs>
              <a:gs pos="100000">
                <a:srgbClr val="E9E9E9"/>
              </a:gs>
            </a:gsLst>
            <a:lin ang="5400000" scaled="1"/>
          </a:gra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637467" y="2101061"/>
            <a:ext cx="133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项目计划</a:t>
            </a: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1" b="54074" l="15495" r="21224"/>
                    </a14:imgEffect>
                  </a14:imgLayer>
                </a14:imgProps>
              </a:ext>
            </a:extLst>
          </a:blip>
          <a:srcRect l="16709" t="35137" r="79140" b="51549"/>
          <a:stretch/>
        </p:blipFill>
        <p:spPr>
          <a:xfrm>
            <a:off x="450614" y="2127318"/>
            <a:ext cx="305682" cy="27578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134988" y="2545442"/>
            <a:ext cx="2503109" cy="379638"/>
            <a:chOff x="144011" y="1932934"/>
            <a:chExt cx="2503109" cy="379638"/>
          </a:xfrm>
        </p:grpSpPr>
        <p:sp>
          <p:nvSpPr>
            <p:cNvPr id="34" name="矩形: 圆角 33"/>
            <p:cNvSpPr/>
            <p:nvPr/>
          </p:nvSpPr>
          <p:spPr>
            <a:xfrm>
              <a:off x="144011" y="1932934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28248" y="198691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工作进展</a:t>
              </a: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41395" y="2013172"/>
              <a:ext cx="305682" cy="275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95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2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78"/>
          <a:stretch/>
        </p:blipFill>
        <p:spPr>
          <a:xfrm>
            <a:off x="0" y="6477000"/>
            <a:ext cx="12192000" cy="378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0"/>
          <a:stretch/>
        </p:blipFill>
        <p:spPr>
          <a:xfrm>
            <a:off x="0" y="-2314"/>
            <a:ext cx="12192000" cy="3833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1002" y="-2314"/>
            <a:ext cx="38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CourseSelect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9466" y="6552607"/>
            <a:ext cx="5949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90000"/>
                  </a:schemeClr>
                </a:solidFill>
              </a:rPr>
              <a:t>龙沛洵、刘广祺、陈昊、张舒翼、昝文 版权所有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</a:rPr>
              <a:t>©2016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149600" y="527050"/>
            <a:ext cx="8934244" cy="5645150"/>
          </a:xfrm>
          <a:prstGeom prst="roundRect">
            <a:avLst>
              <a:gd name="adj" fmla="val 808"/>
            </a:avLst>
          </a:prstGeom>
          <a:solidFill>
            <a:schemeClr val="bg1"/>
          </a:solidFill>
          <a:ln>
            <a:solidFill>
              <a:srgbClr val="357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357CB8"/>
                </a:solidFill>
              </a:ln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149599" y="527116"/>
            <a:ext cx="8934245" cy="526115"/>
          </a:xfrm>
          <a:prstGeom prst="roundRect">
            <a:avLst>
              <a:gd name="adj" fmla="val 10523"/>
            </a:avLst>
          </a:prstGeom>
          <a:gradFill>
            <a:gsLst>
              <a:gs pos="14000">
                <a:srgbClr val="3278B4"/>
              </a:gs>
              <a:gs pos="50000">
                <a:srgbClr val="3073AD"/>
              </a:gs>
              <a:gs pos="0">
                <a:srgbClr val="337AB7"/>
              </a:gs>
              <a:gs pos="100000">
                <a:srgbClr val="2F6EA6"/>
              </a:gs>
            </a:gsLst>
            <a:lin ang="5400000" scaled="1"/>
          </a:gradFill>
          <a:ln cap="rnd">
            <a:noFill/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134988" y="527051"/>
            <a:ext cx="2503109" cy="1026142"/>
          </a:xfrm>
          <a:prstGeom prst="roundRect">
            <a:avLst>
              <a:gd name="adj" fmla="val 1936"/>
            </a:avLst>
          </a:prstGeom>
          <a:solidFill>
            <a:schemeClr val="bg1"/>
          </a:soli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134988" y="527051"/>
            <a:ext cx="2503109" cy="379638"/>
          </a:xfrm>
          <a:prstGeom prst="roundRect">
            <a:avLst>
              <a:gd name="adj" fmla="val 5758"/>
            </a:avLst>
          </a:prstGeom>
          <a:gradFill>
            <a:gsLst>
              <a:gs pos="50000">
                <a:srgbClr val="EFEFEF"/>
              </a:gs>
              <a:gs pos="0">
                <a:srgbClr val="F5F5F5"/>
              </a:gs>
              <a:gs pos="100000">
                <a:srgbClr val="E9E9E9"/>
              </a:gs>
            </a:gsLst>
            <a:lin ang="5400000" scaled="1"/>
          </a:gra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37467" y="540435"/>
            <a:ext cx="133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关于选题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25749" y="936793"/>
            <a:ext cx="250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79B6"/>
                </a:solidFill>
              </a:rPr>
              <a:t>选题背景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6490" y="1251272"/>
            <a:ext cx="250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379B6"/>
                </a:solidFill>
              </a:rPr>
              <a:t>选题意义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543300" y="139930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选题意义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543300" y="2145974"/>
            <a:ext cx="842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200" dirty="0">
                <a:latin typeface="+mn-ea"/>
              </a:rPr>
              <a:t>本课题的选取有多方面的意义，主要体现在一下几个方面。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134988" y="1223470"/>
            <a:ext cx="2503109" cy="0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659477" y="1937740"/>
            <a:ext cx="8187745" cy="0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543300" y="622774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关于选题</a:t>
            </a:r>
          </a:p>
        </p:txBody>
      </p:sp>
      <p:sp>
        <p:nvSpPr>
          <p:cNvPr id="60" name="L 形 59"/>
          <p:cNvSpPr/>
          <p:nvPr/>
        </p:nvSpPr>
        <p:spPr>
          <a:xfrm rot="13555805">
            <a:off x="481667" y="1007516"/>
            <a:ext cx="109163" cy="109163"/>
          </a:xfrm>
          <a:prstGeom prst="corner">
            <a:avLst>
              <a:gd name="adj1" fmla="val 37677"/>
              <a:gd name="adj2" fmla="val 31516"/>
            </a:avLst>
          </a:prstGeom>
          <a:solidFill>
            <a:srgbClr val="337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L 形 64"/>
          <p:cNvSpPr/>
          <p:nvPr/>
        </p:nvSpPr>
        <p:spPr>
          <a:xfrm rot="13555805">
            <a:off x="491721" y="1344182"/>
            <a:ext cx="115568" cy="115568"/>
          </a:xfrm>
          <a:prstGeom prst="corner">
            <a:avLst>
              <a:gd name="adj1" fmla="val 37677"/>
              <a:gd name="adj2" fmla="val 31516"/>
            </a:avLst>
          </a:prstGeom>
          <a:solidFill>
            <a:srgbClr val="337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1" b="54074" l="15495" r="21224"/>
                    </a14:imgEffect>
                  </a14:imgLayer>
                </a14:imgProps>
              </a:ext>
            </a:extLst>
          </a:blip>
          <a:srcRect l="16709" t="35137" r="79140" b="51549"/>
          <a:stretch/>
        </p:blipFill>
        <p:spPr>
          <a:xfrm>
            <a:off x="450614" y="566692"/>
            <a:ext cx="305682" cy="275780"/>
          </a:xfrm>
          <a:prstGeom prst="rect">
            <a:avLst/>
          </a:prstGeom>
        </p:spPr>
      </p:pic>
      <p:sp>
        <p:nvSpPr>
          <p:cNvPr id="68" name="矩形: 圆角 67"/>
          <p:cNvSpPr/>
          <p:nvPr/>
        </p:nvSpPr>
        <p:spPr>
          <a:xfrm>
            <a:off x="134988" y="1629912"/>
            <a:ext cx="2503109" cy="379638"/>
          </a:xfrm>
          <a:prstGeom prst="roundRect">
            <a:avLst>
              <a:gd name="adj" fmla="val 5758"/>
            </a:avLst>
          </a:prstGeom>
          <a:gradFill>
            <a:gsLst>
              <a:gs pos="50000">
                <a:srgbClr val="EFEFEF"/>
              </a:gs>
              <a:gs pos="0">
                <a:srgbClr val="F5F5F5"/>
              </a:gs>
              <a:gs pos="100000">
                <a:srgbClr val="E9E9E9"/>
              </a:gs>
            </a:gsLst>
            <a:lin ang="5400000" scaled="1"/>
          </a:gra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637467" y="1643296"/>
            <a:ext cx="133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功能点分析</a:t>
            </a: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1" b="54074" l="15495" r="21224"/>
                    </a14:imgEffect>
                  </a14:imgLayer>
                </a14:imgProps>
              </a:ext>
            </a:extLst>
          </a:blip>
          <a:srcRect l="16709" t="35137" r="79140" b="51549"/>
          <a:stretch/>
        </p:blipFill>
        <p:spPr>
          <a:xfrm>
            <a:off x="444540" y="1655086"/>
            <a:ext cx="305682" cy="275780"/>
          </a:xfrm>
          <a:prstGeom prst="rect">
            <a:avLst/>
          </a:prstGeom>
        </p:spPr>
      </p:pic>
      <p:sp>
        <p:nvSpPr>
          <p:cNvPr id="92" name="矩形: 圆角 91"/>
          <p:cNvSpPr/>
          <p:nvPr/>
        </p:nvSpPr>
        <p:spPr>
          <a:xfrm>
            <a:off x="134988" y="2087677"/>
            <a:ext cx="2503109" cy="379638"/>
          </a:xfrm>
          <a:prstGeom prst="roundRect">
            <a:avLst>
              <a:gd name="adj" fmla="val 5758"/>
            </a:avLst>
          </a:prstGeom>
          <a:gradFill>
            <a:gsLst>
              <a:gs pos="50000">
                <a:srgbClr val="EFEFEF"/>
              </a:gs>
              <a:gs pos="0">
                <a:srgbClr val="F5F5F5"/>
              </a:gs>
              <a:gs pos="100000">
                <a:srgbClr val="E9E9E9"/>
              </a:gs>
            </a:gsLst>
            <a:lin ang="5400000" scaled="1"/>
          </a:gradFill>
          <a:ln w="6350">
            <a:solidFill>
              <a:srgbClr val="C6C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637467" y="2101061"/>
            <a:ext cx="133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项目计划</a:t>
            </a: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11" b="54074" l="15495" r="21224"/>
                    </a14:imgEffect>
                  </a14:imgLayer>
                </a14:imgProps>
              </a:ext>
            </a:extLst>
          </a:blip>
          <a:srcRect l="16709" t="35137" r="79140" b="51549"/>
          <a:stretch/>
        </p:blipFill>
        <p:spPr>
          <a:xfrm>
            <a:off x="450614" y="2127318"/>
            <a:ext cx="305682" cy="27578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659477" y="2694509"/>
            <a:ext cx="8140176" cy="181588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63C3E0"/>
                </a:solidFill>
              </a:rPr>
              <a:t>技术能力的提高</a:t>
            </a:r>
            <a:endParaRPr lang="en-US" altLang="zh-CN" sz="1400" dirty="0">
              <a:solidFill>
                <a:srgbClr val="63C3E0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/>
              <a:t>Ruby on rails </a:t>
            </a:r>
            <a:r>
              <a:rPr lang="zh-CN" altLang="en-US" sz="1600" dirty="0"/>
              <a:t>框架</a:t>
            </a:r>
            <a:endParaRPr lang="en-US" altLang="zh-CN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在线</a:t>
            </a:r>
            <a:r>
              <a:rPr lang="en-US" altLang="zh-CN" sz="1600" dirty="0"/>
              <a:t>IDE: Cloud9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项目部署平台：</a:t>
            </a:r>
            <a:r>
              <a:rPr lang="en-US" altLang="zh-CN" sz="1600" dirty="0"/>
              <a:t>Heroku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代码托管平台：</a:t>
            </a:r>
            <a:r>
              <a:rPr lang="en-US" altLang="zh-CN" sz="1600" dirty="0" err="1"/>
              <a:t>Github</a:t>
            </a:r>
            <a:endParaRPr lang="en-US" altLang="zh-CN" sz="1600" dirty="0"/>
          </a:p>
        </p:txBody>
      </p:sp>
      <p:sp>
        <p:nvSpPr>
          <p:cNvPr id="34" name="矩形 33"/>
          <p:cNvSpPr/>
          <p:nvPr/>
        </p:nvSpPr>
        <p:spPr>
          <a:xfrm>
            <a:off x="3633293" y="2694510"/>
            <a:ext cx="45719" cy="1815881"/>
          </a:xfrm>
          <a:prstGeom prst="rect">
            <a:avLst/>
          </a:prstGeom>
          <a:solidFill>
            <a:srgbClr val="63C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3C3E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659477" y="4616776"/>
            <a:ext cx="8140176" cy="116955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63C3E0"/>
                </a:solidFill>
              </a:rPr>
              <a:t>软件工程思想的提高</a:t>
            </a:r>
            <a:endParaRPr lang="en-US" altLang="zh-CN" sz="1400" dirty="0">
              <a:solidFill>
                <a:srgbClr val="63C3E0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/>
              <a:t>SaaS</a:t>
            </a:r>
            <a:r>
              <a:rPr lang="zh-CN" altLang="en-US" sz="1600" dirty="0"/>
              <a:t>与敏捷开发</a:t>
            </a:r>
            <a:endParaRPr lang="en-US" altLang="zh-CN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/>
              <a:t>MVC</a:t>
            </a:r>
            <a:r>
              <a:rPr lang="zh-CN" altLang="en-US" sz="1600" dirty="0"/>
              <a:t>模式</a:t>
            </a:r>
            <a:endParaRPr lang="en-US" altLang="zh-CN" sz="1600" dirty="0"/>
          </a:p>
        </p:txBody>
      </p:sp>
      <p:sp>
        <p:nvSpPr>
          <p:cNvPr id="38" name="矩形 37"/>
          <p:cNvSpPr/>
          <p:nvPr/>
        </p:nvSpPr>
        <p:spPr>
          <a:xfrm>
            <a:off x="3633293" y="4616777"/>
            <a:ext cx="45719" cy="1161545"/>
          </a:xfrm>
          <a:prstGeom prst="rect">
            <a:avLst/>
          </a:prstGeom>
          <a:solidFill>
            <a:srgbClr val="63C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3C3E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34988" y="2575748"/>
            <a:ext cx="2503109" cy="379638"/>
            <a:chOff x="144011" y="1932934"/>
            <a:chExt cx="2503109" cy="379638"/>
          </a:xfrm>
        </p:grpSpPr>
        <p:sp>
          <p:nvSpPr>
            <p:cNvPr id="35" name="矩形: 圆角 34"/>
            <p:cNvSpPr/>
            <p:nvPr/>
          </p:nvSpPr>
          <p:spPr>
            <a:xfrm>
              <a:off x="144011" y="1932934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8248" y="198691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工作进展</a:t>
              </a: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41395" y="2013172"/>
              <a:ext cx="305682" cy="275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046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78"/>
          <a:stretch/>
        </p:blipFill>
        <p:spPr>
          <a:xfrm>
            <a:off x="0" y="6477000"/>
            <a:ext cx="12192000" cy="378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0"/>
          <a:stretch/>
        </p:blipFill>
        <p:spPr>
          <a:xfrm>
            <a:off x="0" y="-2314"/>
            <a:ext cx="12192000" cy="3833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1002" y="-2314"/>
            <a:ext cx="38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CourseSelect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9466" y="6552607"/>
            <a:ext cx="5949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90000"/>
                  </a:schemeClr>
                </a:solidFill>
              </a:rPr>
              <a:t>龙沛洵、刘广祺、陈昊、张舒翼、昝文 版权所有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</a:rPr>
              <a:t>©2016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149600" y="527050"/>
            <a:ext cx="8934244" cy="5645150"/>
          </a:xfrm>
          <a:prstGeom prst="roundRect">
            <a:avLst>
              <a:gd name="adj" fmla="val 808"/>
            </a:avLst>
          </a:prstGeom>
          <a:solidFill>
            <a:schemeClr val="bg1"/>
          </a:solidFill>
          <a:ln>
            <a:solidFill>
              <a:srgbClr val="357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357CB8"/>
                </a:solidFill>
              </a:ln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149599" y="527116"/>
            <a:ext cx="8934245" cy="526115"/>
          </a:xfrm>
          <a:prstGeom prst="roundRect">
            <a:avLst>
              <a:gd name="adj" fmla="val 10523"/>
            </a:avLst>
          </a:prstGeom>
          <a:gradFill>
            <a:gsLst>
              <a:gs pos="14000">
                <a:srgbClr val="3278B4"/>
              </a:gs>
              <a:gs pos="50000">
                <a:srgbClr val="3073AD"/>
              </a:gs>
              <a:gs pos="0">
                <a:srgbClr val="337AB7"/>
              </a:gs>
              <a:gs pos="100000">
                <a:srgbClr val="2F6EA6"/>
              </a:gs>
            </a:gsLst>
            <a:lin ang="5400000" scaled="1"/>
          </a:gradFill>
          <a:ln cap="rnd">
            <a:noFill/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543300" y="139930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个人信息编辑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543300" y="2145974"/>
            <a:ext cx="842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200" dirty="0">
                <a:latin typeface="+mn-ea"/>
              </a:rPr>
              <a:t>不同角色对个人信息的编辑有不同限制。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3659477" y="1937740"/>
            <a:ext cx="8187745" cy="0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543300" y="622774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功能点分析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269" y="2219338"/>
            <a:ext cx="3095605" cy="365612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9217" y="2237329"/>
            <a:ext cx="3983708" cy="1277093"/>
          </a:xfrm>
          <a:prstGeom prst="rect">
            <a:avLst/>
          </a:prstGeom>
        </p:spPr>
      </p:pic>
      <p:grpSp>
        <p:nvGrpSpPr>
          <p:cNvPr id="79" name="组合 78"/>
          <p:cNvGrpSpPr/>
          <p:nvPr/>
        </p:nvGrpSpPr>
        <p:grpSpPr>
          <a:xfrm>
            <a:off x="134988" y="527051"/>
            <a:ext cx="3047295" cy="3133356"/>
            <a:chOff x="134988" y="527051"/>
            <a:chExt cx="3047295" cy="3133356"/>
          </a:xfrm>
        </p:grpSpPr>
        <p:sp>
          <p:nvSpPr>
            <p:cNvPr id="80" name="矩形: 圆角 79"/>
            <p:cNvSpPr/>
            <p:nvPr/>
          </p:nvSpPr>
          <p:spPr>
            <a:xfrm>
              <a:off x="134988" y="527051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37467" y="54043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关于选题</a:t>
              </a:r>
            </a:p>
          </p:txBody>
        </p:sp>
        <p:pic>
          <p:nvPicPr>
            <p:cNvPr id="85" name="图片 84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50614" y="566692"/>
              <a:ext cx="305682" cy="275780"/>
            </a:xfrm>
            <a:prstGeom prst="rect">
              <a:avLst/>
            </a:prstGeom>
          </p:spPr>
        </p:pic>
        <p:grpSp>
          <p:nvGrpSpPr>
            <p:cNvPr id="86" name="组合 85"/>
            <p:cNvGrpSpPr/>
            <p:nvPr/>
          </p:nvGrpSpPr>
          <p:grpSpPr>
            <a:xfrm>
              <a:off x="134988" y="971532"/>
              <a:ext cx="3047295" cy="2688875"/>
              <a:chOff x="134988" y="971532"/>
              <a:chExt cx="3047295" cy="2688875"/>
            </a:xfrm>
          </p:grpSpPr>
          <p:sp>
            <p:nvSpPr>
              <p:cNvPr id="87" name="矩形: 圆角 86"/>
              <p:cNvSpPr/>
              <p:nvPr/>
            </p:nvSpPr>
            <p:spPr>
              <a:xfrm>
                <a:off x="144011" y="3280769"/>
                <a:ext cx="2503109" cy="379638"/>
              </a:xfrm>
              <a:prstGeom prst="roundRect">
                <a:avLst>
                  <a:gd name="adj" fmla="val 5758"/>
                </a:avLst>
              </a:prstGeom>
              <a:gradFill>
                <a:gsLst>
                  <a:gs pos="50000">
                    <a:srgbClr val="EFEFEF"/>
                  </a:gs>
                  <a:gs pos="0">
                    <a:srgbClr val="F5F5F5"/>
                  </a:gs>
                  <a:gs pos="100000">
                    <a:srgbClr val="E9E9E9"/>
                  </a:gs>
                </a:gsLst>
                <a:lin ang="5400000" scaled="1"/>
              </a:gradFill>
              <a:ln w="6350">
                <a:solidFill>
                  <a:srgbClr val="C6CE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646490" y="3294153"/>
                <a:ext cx="13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项目计划</a:t>
                </a:r>
              </a:p>
            </p:txBody>
          </p:sp>
          <p:pic>
            <p:nvPicPr>
              <p:cNvPr id="89" name="图片 8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1111" b="54074" l="15495" r="21224"/>
                        </a14:imgEffect>
                      </a14:imgLayer>
                    </a14:imgProps>
                  </a:ext>
                </a:extLst>
              </a:blip>
              <a:srcRect l="16709" t="35137" r="79140" b="51549"/>
              <a:stretch/>
            </p:blipFill>
            <p:spPr>
              <a:xfrm>
                <a:off x="459637" y="3320410"/>
                <a:ext cx="305682" cy="275780"/>
              </a:xfrm>
              <a:prstGeom prst="rect">
                <a:avLst/>
              </a:prstGeom>
            </p:spPr>
          </p:pic>
          <p:grpSp>
            <p:nvGrpSpPr>
              <p:cNvPr id="90" name="组合 89"/>
              <p:cNvGrpSpPr/>
              <p:nvPr/>
            </p:nvGrpSpPr>
            <p:grpSpPr>
              <a:xfrm>
                <a:off x="134988" y="971532"/>
                <a:ext cx="3047295" cy="2191256"/>
                <a:chOff x="134988" y="971532"/>
                <a:chExt cx="3047295" cy="2191256"/>
              </a:xfrm>
            </p:grpSpPr>
            <p:sp>
              <p:nvSpPr>
                <p:cNvPr id="91" name="矩形: 圆角 90"/>
                <p:cNvSpPr/>
                <p:nvPr/>
              </p:nvSpPr>
              <p:spPr>
                <a:xfrm>
                  <a:off x="144011" y="971532"/>
                  <a:ext cx="2503109" cy="2191256"/>
                </a:xfrm>
                <a:prstGeom prst="roundRect">
                  <a:avLst>
                    <a:gd name="adj" fmla="val 1936"/>
                  </a:avLst>
                </a:prstGeom>
                <a:solidFill>
                  <a:schemeClr val="bg1"/>
                </a:solidFill>
                <a:ln w="6350">
                  <a:solidFill>
                    <a:srgbClr val="C6CE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94" name="组合 93"/>
                <p:cNvGrpSpPr/>
                <p:nvPr/>
              </p:nvGrpSpPr>
              <p:grpSpPr>
                <a:xfrm>
                  <a:off x="134988" y="971533"/>
                  <a:ext cx="3047295" cy="2125894"/>
                  <a:chOff x="134988" y="971533"/>
                  <a:chExt cx="3047295" cy="2125894"/>
                </a:xfrm>
              </p:grpSpPr>
              <p:grpSp>
                <p:nvGrpSpPr>
                  <p:cNvPr id="95" name="组合 94"/>
                  <p:cNvGrpSpPr/>
                  <p:nvPr/>
                </p:nvGrpSpPr>
                <p:grpSpPr>
                  <a:xfrm>
                    <a:off x="144011" y="971533"/>
                    <a:ext cx="2503109" cy="379638"/>
                    <a:chOff x="144011" y="971533"/>
                    <a:chExt cx="2503109" cy="379638"/>
                  </a:xfrm>
                </p:grpSpPr>
                <p:sp>
                  <p:nvSpPr>
                    <p:cNvPr id="120" name="矩形: 圆角 119"/>
                    <p:cNvSpPr/>
                    <p:nvPr/>
                  </p:nvSpPr>
                  <p:spPr>
                    <a:xfrm>
                      <a:off x="144011" y="971533"/>
                      <a:ext cx="2503109" cy="379638"/>
                    </a:xfrm>
                    <a:prstGeom prst="roundRect">
                      <a:avLst>
                        <a:gd name="adj" fmla="val 5758"/>
                      </a:avLst>
                    </a:prstGeom>
                    <a:gradFill>
                      <a:gsLst>
                        <a:gs pos="50000">
                          <a:srgbClr val="EFEFEF"/>
                        </a:gs>
                        <a:gs pos="0">
                          <a:srgbClr val="F5F5F5"/>
                        </a:gs>
                        <a:gs pos="100000">
                          <a:srgbClr val="E9E9E9"/>
                        </a:gs>
                      </a:gsLst>
                      <a:lin ang="5400000" scaled="1"/>
                    </a:gradFill>
                    <a:ln w="6350">
                      <a:solidFill>
                        <a:srgbClr val="C6CED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21" name="文本框 120"/>
                    <p:cNvSpPr txBox="1"/>
                    <p:nvPr/>
                  </p:nvSpPr>
                  <p:spPr>
                    <a:xfrm>
                      <a:off x="646490" y="984917"/>
                      <a:ext cx="13337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dirty="0"/>
                        <a:t>功能点分析</a:t>
                      </a:r>
                    </a:p>
                  </p:txBody>
                </p:sp>
                <p:pic>
                  <p:nvPicPr>
                    <p:cNvPr id="122" name="图片 121"/>
                    <p:cNvPicPr>
                      <a:picLocks noChangeAspect="1"/>
                    </p:cNvPicPr>
                    <p:nvPr/>
                  </p:nvPicPr>
                  <p:blipFill rotWithShape="1">
                    <a:blip r:embed="rId7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31111" b="54074" l="15495" r="21224"/>
                              </a14:imgEffect>
                            </a14:imgLayer>
                          </a14:imgProps>
                        </a:ext>
                      </a:extLst>
                    </a:blip>
                    <a:srcRect l="16709" t="35137" r="79140" b="51549"/>
                    <a:stretch/>
                  </p:blipFill>
                  <p:spPr>
                    <a:xfrm>
                      <a:off x="453563" y="996707"/>
                      <a:ext cx="305682" cy="27578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6" name="组合 95"/>
                  <p:cNvGrpSpPr/>
                  <p:nvPr/>
                </p:nvGrpSpPr>
                <p:grpSpPr>
                  <a:xfrm>
                    <a:off x="134988" y="1381275"/>
                    <a:ext cx="3047295" cy="1716152"/>
                    <a:chOff x="134988" y="1381275"/>
                    <a:chExt cx="3047295" cy="1716152"/>
                  </a:xfrm>
                </p:grpSpPr>
                <p:grpSp>
                  <p:nvGrpSpPr>
                    <p:cNvPr id="97" name="组合 96"/>
                    <p:cNvGrpSpPr/>
                    <p:nvPr/>
                  </p:nvGrpSpPr>
                  <p:grpSpPr>
                    <a:xfrm>
                      <a:off x="490690" y="1381275"/>
                      <a:ext cx="2647191" cy="276999"/>
                      <a:chOff x="490690" y="1381275"/>
                      <a:chExt cx="2647191" cy="276999"/>
                    </a:xfrm>
                  </p:grpSpPr>
                  <p:sp>
                    <p:nvSpPr>
                      <p:cNvPr id="118" name="文本框 117"/>
                      <p:cNvSpPr txBox="1"/>
                      <p:nvPr/>
                    </p:nvSpPr>
                    <p:spPr>
                      <a:xfrm>
                        <a:off x="634772" y="1381275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个人信息编辑</a:t>
                        </a:r>
                      </a:p>
                    </p:txBody>
                  </p:sp>
                  <p:sp>
                    <p:nvSpPr>
                      <p:cNvPr id="119" name="L 形 118"/>
                      <p:cNvSpPr/>
                      <p:nvPr/>
                    </p:nvSpPr>
                    <p:spPr>
                      <a:xfrm rot="13555805">
                        <a:off x="490690" y="1451998"/>
                        <a:ext cx="109163" cy="109163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8" name="组合 97"/>
                    <p:cNvGrpSpPr/>
                    <p:nvPr/>
                  </p:nvGrpSpPr>
                  <p:grpSpPr>
                    <a:xfrm>
                      <a:off x="500744" y="1695754"/>
                      <a:ext cx="2657878" cy="276999"/>
                      <a:chOff x="500744" y="1695754"/>
                      <a:chExt cx="2657878" cy="276999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655513" y="1695754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时间冲突提示</a:t>
                        </a:r>
                      </a:p>
                    </p:txBody>
                  </p:sp>
                  <p:sp>
                    <p:nvSpPr>
                      <p:cNvPr id="117" name="L 形 116"/>
                      <p:cNvSpPr/>
                      <p:nvPr/>
                    </p:nvSpPr>
                    <p:spPr>
                      <a:xfrm rot="13555805">
                        <a:off x="500744" y="1788664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3" name="组合 102"/>
                    <p:cNvGrpSpPr/>
                    <p:nvPr/>
                  </p:nvGrpSpPr>
                  <p:grpSpPr>
                    <a:xfrm>
                      <a:off x="524405" y="2448741"/>
                      <a:ext cx="2657878" cy="276999"/>
                      <a:chOff x="482698" y="2799362"/>
                      <a:chExt cx="2657878" cy="276999"/>
                    </a:xfrm>
                  </p:grpSpPr>
                  <p:sp>
                    <p:nvSpPr>
                      <p:cNvPr id="114" name="文本框 113"/>
                      <p:cNvSpPr txBox="1"/>
                      <p:nvPr/>
                    </p:nvSpPr>
                    <p:spPr>
                      <a:xfrm>
                        <a:off x="637467" y="2799362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课程过滤选择</a:t>
                        </a:r>
                      </a:p>
                    </p:txBody>
                  </p:sp>
                  <p:sp>
                    <p:nvSpPr>
                      <p:cNvPr id="115" name="L 形 114"/>
                      <p:cNvSpPr/>
                      <p:nvPr/>
                    </p:nvSpPr>
                    <p:spPr>
                      <a:xfrm rot="13555805">
                        <a:off x="482698" y="2892272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4" name="组合 103"/>
                    <p:cNvGrpSpPr/>
                    <p:nvPr/>
                  </p:nvGrpSpPr>
                  <p:grpSpPr>
                    <a:xfrm>
                      <a:off x="512268" y="2820428"/>
                      <a:ext cx="2657878" cy="276999"/>
                      <a:chOff x="482698" y="2799362"/>
                      <a:chExt cx="2657878" cy="276999"/>
                    </a:xfrm>
                  </p:grpSpPr>
                  <p:sp>
                    <p:nvSpPr>
                      <p:cNvPr id="112" name="文本框 111"/>
                      <p:cNvSpPr txBox="1"/>
                      <p:nvPr/>
                    </p:nvSpPr>
                    <p:spPr>
                      <a:xfrm>
                        <a:off x="637467" y="2799362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课程编号生成</a:t>
                        </a:r>
                      </a:p>
                    </p:txBody>
                  </p:sp>
                  <p:sp>
                    <p:nvSpPr>
                      <p:cNvPr id="113" name="L 形 112"/>
                      <p:cNvSpPr/>
                      <p:nvPr/>
                    </p:nvSpPr>
                    <p:spPr>
                      <a:xfrm rot="13555805">
                        <a:off x="482698" y="2892272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05" name="直接连接符 104"/>
                    <p:cNvCxnSpPr/>
                    <p:nvPr/>
                  </p:nvCxnSpPr>
                  <p:spPr>
                    <a:xfrm>
                      <a:off x="144011" y="1672069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连接符 105"/>
                    <p:cNvCxnSpPr/>
                    <p:nvPr/>
                  </p:nvCxnSpPr>
                  <p:spPr>
                    <a:xfrm>
                      <a:off x="144011" y="2031505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直接连接符 106"/>
                    <p:cNvCxnSpPr/>
                    <p:nvPr/>
                  </p:nvCxnSpPr>
                  <p:spPr>
                    <a:xfrm>
                      <a:off x="176695" y="2774755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8" name="组合 107"/>
                    <p:cNvGrpSpPr/>
                    <p:nvPr/>
                  </p:nvGrpSpPr>
                  <p:grpSpPr>
                    <a:xfrm>
                      <a:off x="491721" y="2086635"/>
                      <a:ext cx="2657878" cy="276999"/>
                      <a:chOff x="491721" y="2086635"/>
                      <a:chExt cx="2657878" cy="276999"/>
                    </a:xfrm>
                  </p:grpSpPr>
                  <p:sp>
                    <p:nvSpPr>
                      <p:cNvPr id="110" name="文本框 109"/>
                      <p:cNvSpPr txBox="1"/>
                      <p:nvPr/>
                    </p:nvSpPr>
                    <p:spPr>
                      <a:xfrm>
                        <a:off x="646490" y="2086635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查看个人课表</a:t>
                        </a:r>
                      </a:p>
                    </p:txBody>
                  </p:sp>
                  <p:sp>
                    <p:nvSpPr>
                      <p:cNvPr id="111" name="L 形 110"/>
                      <p:cNvSpPr/>
                      <p:nvPr/>
                    </p:nvSpPr>
                    <p:spPr>
                      <a:xfrm rot="13555805">
                        <a:off x="491721" y="2179545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09" name="直接连接符 108"/>
                    <p:cNvCxnSpPr/>
                    <p:nvPr/>
                  </p:nvCxnSpPr>
                  <p:spPr>
                    <a:xfrm>
                      <a:off x="134988" y="2422386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123" name="文本框 122"/>
          <p:cNvSpPr txBox="1"/>
          <p:nvPr/>
        </p:nvSpPr>
        <p:spPr>
          <a:xfrm>
            <a:off x="3685661" y="2448741"/>
            <a:ext cx="2980026" cy="33239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400" dirty="0">
                <a:solidFill>
                  <a:srgbClr val="63C3E0"/>
                </a:solidFill>
              </a:rPr>
              <a:t>我叫</a:t>
            </a:r>
            <a:r>
              <a:rPr lang="en-US" altLang="zh-CN" sz="1400" dirty="0">
                <a:solidFill>
                  <a:srgbClr val="63C3E0"/>
                </a:solidFill>
              </a:rPr>
              <a:t>Tom</a:t>
            </a:r>
            <a:r>
              <a:rPr lang="zh-CN" altLang="zh-CN" sz="1400" dirty="0">
                <a:solidFill>
                  <a:srgbClr val="63C3E0"/>
                </a:solidFill>
              </a:rPr>
              <a:t>，是一名教师</a:t>
            </a:r>
            <a:endParaRPr lang="en-US" altLang="zh-CN" sz="1400" dirty="0">
              <a:solidFill>
                <a:srgbClr val="63C3E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 sz="1400" dirty="0"/>
              <a:t>开始时我位于首页</a:t>
            </a:r>
          </a:p>
          <a:p>
            <a:r>
              <a:rPr lang="zh-CN" altLang="zh-CN" sz="1400" dirty="0"/>
              <a:t>当我点击</a:t>
            </a:r>
            <a:r>
              <a:rPr lang="en-US" altLang="zh-CN" sz="1400" dirty="0"/>
              <a:t>”Tom”</a:t>
            </a:r>
            <a:r>
              <a:rPr lang="zh-CN" altLang="zh-CN" sz="1400" dirty="0"/>
              <a:t>链接时</a:t>
            </a:r>
          </a:p>
          <a:p>
            <a:r>
              <a:rPr lang="zh-CN" altLang="zh-CN" sz="1400" dirty="0"/>
              <a:t>跳转到“编辑个人信息”页面</a:t>
            </a:r>
          </a:p>
          <a:p>
            <a:r>
              <a:rPr lang="zh-CN" altLang="zh-CN" sz="1400" dirty="0"/>
              <a:t>我能查看和编辑自己的姓名、邮箱</a:t>
            </a:r>
          </a:p>
          <a:p>
            <a:r>
              <a:rPr lang="zh-CN" altLang="zh-CN" sz="1400" dirty="0"/>
              <a:t>我能查看自己所在的研究所，但不能修改它</a:t>
            </a:r>
          </a:p>
          <a:p>
            <a:r>
              <a:rPr lang="zh-CN" altLang="zh-CN" sz="1400" dirty="0"/>
              <a:t>我能修改自己的登录密码，但不能看到它</a:t>
            </a:r>
          </a:p>
          <a:p>
            <a:r>
              <a:rPr lang="zh-CN" altLang="zh-CN" sz="1400" dirty="0"/>
              <a:t>当我点击“更新”时，保存修改，返回首页</a:t>
            </a:r>
          </a:p>
          <a:p>
            <a:r>
              <a:rPr lang="zh-CN" altLang="zh-CN" sz="1400" dirty="0"/>
              <a:t>当我点击“取消”时，返回首页而不保存修改</a:t>
            </a:r>
            <a:endParaRPr lang="en-US" altLang="zh-CN" sz="1200" dirty="0"/>
          </a:p>
        </p:txBody>
      </p:sp>
      <p:sp>
        <p:nvSpPr>
          <p:cNvPr id="124" name="矩形 123"/>
          <p:cNvSpPr/>
          <p:nvPr/>
        </p:nvSpPr>
        <p:spPr>
          <a:xfrm>
            <a:off x="3659477" y="2448742"/>
            <a:ext cx="45719" cy="3323986"/>
          </a:xfrm>
          <a:prstGeom prst="rect">
            <a:avLst/>
          </a:prstGeom>
          <a:solidFill>
            <a:srgbClr val="63C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3C3E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54970" y="3775388"/>
            <a:ext cx="2503109" cy="379638"/>
            <a:chOff x="144011" y="1932934"/>
            <a:chExt cx="2503109" cy="379638"/>
          </a:xfrm>
        </p:grpSpPr>
        <p:sp>
          <p:nvSpPr>
            <p:cNvPr id="53" name="矩形: 圆角 52"/>
            <p:cNvSpPr/>
            <p:nvPr/>
          </p:nvSpPr>
          <p:spPr>
            <a:xfrm>
              <a:off x="144011" y="1932934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28248" y="198691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工作进展</a:t>
              </a: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41395" y="2013172"/>
              <a:ext cx="305682" cy="275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78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78"/>
          <a:stretch/>
        </p:blipFill>
        <p:spPr>
          <a:xfrm>
            <a:off x="0" y="6477000"/>
            <a:ext cx="12192000" cy="378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0"/>
          <a:stretch/>
        </p:blipFill>
        <p:spPr>
          <a:xfrm>
            <a:off x="0" y="-2314"/>
            <a:ext cx="12192000" cy="3833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1002" y="-2314"/>
            <a:ext cx="38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CourseSelect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9466" y="6552607"/>
            <a:ext cx="5949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90000"/>
                  </a:schemeClr>
                </a:solidFill>
              </a:rPr>
              <a:t>龙沛洵、刘广祺、陈昊、张舒翼、昝文 版权所有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</a:rPr>
              <a:t>©2016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149600" y="527050"/>
            <a:ext cx="8934244" cy="5645150"/>
          </a:xfrm>
          <a:prstGeom prst="roundRect">
            <a:avLst>
              <a:gd name="adj" fmla="val 808"/>
            </a:avLst>
          </a:prstGeom>
          <a:solidFill>
            <a:schemeClr val="bg1"/>
          </a:solidFill>
          <a:ln>
            <a:solidFill>
              <a:srgbClr val="357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357CB8"/>
                </a:solidFill>
              </a:ln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149599" y="527116"/>
            <a:ext cx="8934245" cy="526115"/>
          </a:xfrm>
          <a:prstGeom prst="roundRect">
            <a:avLst>
              <a:gd name="adj" fmla="val 10523"/>
            </a:avLst>
          </a:prstGeom>
          <a:gradFill>
            <a:gsLst>
              <a:gs pos="14000">
                <a:srgbClr val="3278B4"/>
              </a:gs>
              <a:gs pos="50000">
                <a:srgbClr val="3073AD"/>
              </a:gs>
              <a:gs pos="0">
                <a:srgbClr val="337AB7"/>
              </a:gs>
              <a:gs pos="100000">
                <a:srgbClr val="2F6EA6"/>
              </a:gs>
            </a:gsLst>
            <a:lin ang="5400000" scaled="1"/>
          </a:gradFill>
          <a:ln cap="rnd">
            <a:noFill/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543300" y="139930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个人信息编辑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543300" y="2145974"/>
            <a:ext cx="842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200" dirty="0">
                <a:latin typeface="+mn-ea"/>
              </a:rPr>
              <a:t>不同角色对个人信息的编辑有不同限制。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3659477" y="1937740"/>
            <a:ext cx="8187745" cy="0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543300" y="622774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功能点分析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134988" y="527051"/>
            <a:ext cx="3047295" cy="3133356"/>
            <a:chOff x="134988" y="527051"/>
            <a:chExt cx="3047295" cy="3133356"/>
          </a:xfrm>
        </p:grpSpPr>
        <p:sp>
          <p:nvSpPr>
            <p:cNvPr id="80" name="矩形: 圆角 79"/>
            <p:cNvSpPr/>
            <p:nvPr/>
          </p:nvSpPr>
          <p:spPr>
            <a:xfrm>
              <a:off x="134988" y="527051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37467" y="54043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关于选题</a:t>
              </a:r>
            </a:p>
          </p:txBody>
        </p:sp>
        <p:pic>
          <p:nvPicPr>
            <p:cNvPr id="85" name="图片 84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50614" y="566692"/>
              <a:ext cx="305682" cy="275780"/>
            </a:xfrm>
            <a:prstGeom prst="rect">
              <a:avLst/>
            </a:prstGeom>
          </p:spPr>
        </p:pic>
        <p:grpSp>
          <p:nvGrpSpPr>
            <p:cNvPr id="86" name="组合 85"/>
            <p:cNvGrpSpPr/>
            <p:nvPr/>
          </p:nvGrpSpPr>
          <p:grpSpPr>
            <a:xfrm>
              <a:off x="134988" y="971532"/>
              <a:ext cx="3047295" cy="2688875"/>
              <a:chOff x="134988" y="971532"/>
              <a:chExt cx="3047295" cy="2688875"/>
            </a:xfrm>
          </p:grpSpPr>
          <p:sp>
            <p:nvSpPr>
              <p:cNvPr id="87" name="矩形: 圆角 86"/>
              <p:cNvSpPr/>
              <p:nvPr/>
            </p:nvSpPr>
            <p:spPr>
              <a:xfrm>
                <a:off x="144011" y="3280769"/>
                <a:ext cx="2503109" cy="379638"/>
              </a:xfrm>
              <a:prstGeom prst="roundRect">
                <a:avLst>
                  <a:gd name="adj" fmla="val 5758"/>
                </a:avLst>
              </a:prstGeom>
              <a:gradFill>
                <a:gsLst>
                  <a:gs pos="50000">
                    <a:srgbClr val="EFEFEF"/>
                  </a:gs>
                  <a:gs pos="0">
                    <a:srgbClr val="F5F5F5"/>
                  </a:gs>
                  <a:gs pos="100000">
                    <a:srgbClr val="E9E9E9"/>
                  </a:gs>
                </a:gsLst>
                <a:lin ang="5400000" scaled="1"/>
              </a:gradFill>
              <a:ln w="6350">
                <a:solidFill>
                  <a:srgbClr val="C6CE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646490" y="3294153"/>
                <a:ext cx="13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项目计划</a:t>
                </a:r>
              </a:p>
            </p:txBody>
          </p:sp>
          <p:pic>
            <p:nvPicPr>
              <p:cNvPr id="89" name="图片 8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111" b="54074" l="15495" r="21224"/>
                        </a14:imgEffect>
                      </a14:imgLayer>
                    </a14:imgProps>
                  </a:ext>
                </a:extLst>
              </a:blip>
              <a:srcRect l="16709" t="35137" r="79140" b="51549"/>
              <a:stretch/>
            </p:blipFill>
            <p:spPr>
              <a:xfrm>
                <a:off x="459637" y="3320410"/>
                <a:ext cx="305682" cy="275780"/>
              </a:xfrm>
              <a:prstGeom prst="rect">
                <a:avLst/>
              </a:prstGeom>
            </p:spPr>
          </p:pic>
          <p:grpSp>
            <p:nvGrpSpPr>
              <p:cNvPr id="90" name="组合 89"/>
              <p:cNvGrpSpPr/>
              <p:nvPr/>
            </p:nvGrpSpPr>
            <p:grpSpPr>
              <a:xfrm>
                <a:off x="134988" y="971532"/>
                <a:ext cx="3047295" cy="2191256"/>
                <a:chOff x="134988" y="971532"/>
                <a:chExt cx="3047295" cy="2191256"/>
              </a:xfrm>
            </p:grpSpPr>
            <p:sp>
              <p:nvSpPr>
                <p:cNvPr id="91" name="矩形: 圆角 90"/>
                <p:cNvSpPr/>
                <p:nvPr/>
              </p:nvSpPr>
              <p:spPr>
                <a:xfrm>
                  <a:off x="144011" y="971532"/>
                  <a:ext cx="2503109" cy="2191256"/>
                </a:xfrm>
                <a:prstGeom prst="roundRect">
                  <a:avLst>
                    <a:gd name="adj" fmla="val 1936"/>
                  </a:avLst>
                </a:prstGeom>
                <a:solidFill>
                  <a:schemeClr val="bg1"/>
                </a:solidFill>
                <a:ln w="6350">
                  <a:solidFill>
                    <a:srgbClr val="C6CE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94" name="组合 93"/>
                <p:cNvGrpSpPr/>
                <p:nvPr/>
              </p:nvGrpSpPr>
              <p:grpSpPr>
                <a:xfrm>
                  <a:off x="134988" y="971533"/>
                  <a:ext cx="3047295" cy="2125894"/>
                  <a:chOff x="134988" y="971533"/>
                  <a:chExt cx="3047295" cy="2125894"/>
                </a:xfrm>
              </p:grpSpPr>
              <p:grpSp>
                <p:nvGrpSpPr>
                  <p:cNvPr id="95" name="组合 94"/>
                  <p:cNvGrpSpPr/>
                  <p:nvPr/>
                </p:nvGrpSpPr>
                <p:grpSpPr>
                  <a:xfrm>
                    <a:off x="144011" y="971533"/>
                    <a:ext cx="2503109" cy="379638"/>
                    <a:chOff x="144011" y="971533"/>
                    <a:chExt cx="2503109" cy="379638"/>
                  </a:xfrm>
                </p:grpSpPr>
                <p:sp>
                  <p:nvSpPr>
                    <p:cNvPr id="120" name="矩形: 圆角 119"/>
                    <p:cNvSpPr/>
                    <p:nvPr/>
                  </p:nvSpPr>
                  <p:spPr>
                    <a:xfrm>
                      <a:off x="144011" y="971533"/>
                      <a:ext cx="2503109" cy="379638"/>
                    </a:xfrm>
                    <a:prstGeom prst="roundRect">
                      <a:avLst>
                        <a:gd name="adj" fmla="val 5758"/>
                      </a:avLst>
                    </a:prstGeom>
                    <a:gradFill>
                      <a:gsLst>
                        <a:gs pos="50000">
                          <a:srgbClr val="EFEFEF"/>
                        </a:gs>
                        <a:gs pos="0">
                          <a:srgbClr val="F5F5F5"/>
                        </a:gs>
                        <a:gs pos="100000">
                          <a:srgbClr val="E9E9E9"/>
                        </a:gs>
                      </a:gsLst>
                      <a:lin ang="5400000" scaled="1"/>
                    </a:gradFill>
                    <a:ln w="6350">
                      <a:solidFill>
                        <a:srgbClr val="C6CED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21" name="文本框 120"/>
                    <p:cNvSpPr txBox="1"/>
                    <p:nvPr/>
                  </p:nvSpPr>
                  <p:spPr>
                    <a:xfrm>
                      <a:off x="646490" y="984917"/>
                      <a:ext cx="13337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dirty="0"/>
                        <a:t>功能点分析</a:t>
                      </a:r>
                    </a:p>
                  </p:txBody>
                </p:sp>
                <p:pic>
                  <p:nvPicPr>
                    <p:cNvPr id="122" name="图片 121"/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backgroundRemoval t="31111" b="54074" l="15495" r="21224"/>
                              </a14:imgEffect>
                            </a14:imgLayer>
                          </a14:imgProps>
                        </a:ext>
                      </a:extLst>
                    </a:blip>
                    <a:srcRect l="16709" t="35137" r="79140" b="51549"/>
                    <a:stretch/>
                  </p:blipFill>
                  <p:spPr>
                    <a:xfrm>
                      <a:off x="453563" y="996707"/>
                      <a:ext cx="305682" cy="27578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6" name="组合 95"/>
                  <p:cNvGrpSpPr/>
                  <p:nvPr/>
                </p:nvGrpSpPr>
                <p:grpSpPr>
                  <a:xfrm>
                    <a:off x="134988" y="1381275"/>
                    <a:ext cx="3047295" cy="1716152"/>
                    <a:chOff x="134988" y="1381275"/>
                    <a:chExt cx="3047295" cy="1716152"/>
                  </a:xfrm>
                </p:grpSpPr>
                <p:grpSp>
                  <p:nvGrpSpPr>
                    <p:cNvPr id="97" name="组合 96"/>
                    <p:cNvGrpSpPr/>
                    <p:nvPr/>
                  </p:nvGrpSpPr>
                  <p:grpSpPr>
                    <a:xfrm>
                      <a:off x="490690" y="1381275"/>
                      <a:ext cx="2647191" cy="276999"/>
                      <a:chOff x="490690" y="1381275"/>
                      <a:chExt cx="2647191" cy="276999"/>
                    </a:xfrm>
                  </p:grpSpPr>
                  <p:sp>
                    <p:nvSpPr>
                      <p:cNvPr id="118" name="文本框 117"/>
                      <p:cNvSpPr txBox="1"/>
                      <p:nvPr/>
                    </p:nvSpPr>
                    <p:spPr>
                      <a:xfrm>
                        <a:off x="634772" y="1381275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个人信息编辑</a:t>
                        </a:r>
                      </a:p>
                    </p:txBody>
                  </p:sp>
                  <p:sp>
                    <p:nvSpPr>
                      <p:cNvPr id="119" name="L 形 118"/>
                      <p:cNvSpPr/>
                      <p:nvPr/>
                    </p:nvSpPr>
                    <p:spPr>
                      <a:xfrm rot="13555805">
                        <a:off x="490690" y="1451998"/>
                        <a:ext cx="109163" cy="109163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8" name="组合 97"/>
                    <p:cNvGrpSpPr/>
                    <p:nvPr/>
                  </p:nvGrpSpPr>
                  <p:grpSpPr>
                    <a:xfrm>
                      <a:off x="500744" y="1695754"/>
                      <a:ext cx="2657878" cy="276999"/>
                      <a:chOff x="500744" y="1695754"/>
                      <a:chExt cx="2657878" cy="276999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655513" y="1695754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时间冲突提示</a:t>
                        </a:r>
                      </a:p>
                    </p:txBody>
                  </p:sp>
                  <p:sp>
                    <p:nvSpPr>
                      <p:cNvPr id="117" name="L 形 116"/>
                      <p:cNvSpPr/>
                      <p:nvPr/>
                    </p:nvSpPr>
                    <p:spPr>
                      <a:xfrm rot="13555805">
                        <a:off x="500744" y="1788664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3" name="组合 102"/>
                    <p:cNvGrpSpPr/>
                    <p:nvPr/>
                  </p:nvGrpSpPr>
                  <p:grpSpPr>
                    <a:xfrm>
                      <a:off x="524405" y="2448741"/>
                      <a:ext cx="2657878" cy="276999"/>
                      <a:chOff x="482698" y="2799362"/>
                      <a:chExt cx="2657878" cy="276999"/>
                    </a:xfrm>
                  </p:grpSpPr>
                  <p:sp>
                    <p:nvSpPr>
                      <p:cNvPr id="114" name="文本框 113"/>
                      <p:cNvSpPr txBox="1"/>
                      <p:nvPr/>
                    </p:nvSpPr>
                    <p:spPr>
                      <a:xfrm>
                        <a:off x="637467" y="2799362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课程过滤选择</a:t>
                        </a:r>
                      </a:p>
                    </p:txBody>
                  </p:sp>
                  <p:sp>
                    <p:nvSpPr>
                      <p:cNvPr id="115" name="L 形 114"/>
                      <p:cNvSpPr/>
                      <p:nvPr/>
                    </p:nvSpPr>
                    <p:spPr>
                      <a:xfrm rot="13555805">
                        <a:off x="482698" y="2892272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4" name="组合 103"/>
                    <p:cNvGrpSpPr/>
                    <p:nvPr/>
                  </p:nvGrpSpPr>
                  <p:grpSpPr>
                    <a:xfrm>
                      <a:off x="512268" y="2820428"/>
                      <a:ext cx="2657878" cy="276999"/>
                      <a:chOff x="482698" y="2799362"/>
                      <a:chExt cx="2657878" cy="276999"/>
                    </a:xfrm>
                  </p:grpSpPr>
                  <p:sp>
                    <p:nvSpPr>
                      <p:cNvPr id="112" name="文本框 111"/>
                      <p:cNvSpPr txBox="1"/>
                      <p:nvPr/>
                    </p:nvSpPr>
                    <p:spPr>
                      <a:xfrm>
                        <a:off x="637467" y="2799362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课程编号生成</a:t>
                        </a:r>
                      </a:p>
                    </p:txBody>
                  </p:sp>
                  <p:sp>
                    <p:nvSpPr>
                      <p:cNvPr id="113" name="L 形 112"/>
                      <p:cNvSpPr/>
                      <p:nvPr/>
                    </p:nvSpPr>
                    <p:spPr>
                      <a:xfrm rot="13555805">
                        <a:off x="482698" y="2892272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05" name="直接连接符 104"/>
                    <p:cNvCxnSpPr/>
                    <p:nvPr/>
                  </p:nvCxnSpPr>
                  <p:spPr>
                    <a:xfrm>
                      <a:off x="144011" y="1672069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连接符 105"/>
                    <p:cNvCxnSpPr/>
                    <p:nvPr/>
                  </p:nvCxnSpPr>
                  <p:spPr>
                    <a:xfrm>
                      <a:off x="144011" y="2031505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直接连接符 106"/>
                    <p:cNvCxnSpPr/>
                    <p:nvPr/>
                  </p:nvCxnSpPr>
                  <p:spPr>
                    <a:xfrm>
                      <a:off x="176695" y="2774755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8" name="组合 107"/>
                    <p:cNvGrpSpPr/>
                    <p:nvPr/>
                  </p:nvGrpSpPr>
                  <p:grpSpPr>
                    <a:xfrm>
                      <a:off x="491721" y="2086635"/>
                      <a:ext cx="2657878" cy="276999"/>
                      <a:chOff x="491721" y="2086635"/>
                      <a:chExt cx="2657878" cy="276999"/>
                    </a:xfrm>
                  </p:grpSpPr>
                  <p:sp>
                    <p:nvSpPr>
                      <p:cNvPr id="110" name="文本框 109"/>
                      <p:cNvSpPr txBox="1"/>
                      <p:nvPr/>
                    </p:nvSpPr>
                    <p:spPr>
                      <a:xfrm>
                        <a:off x="646490" y="2086635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查看个人课表</a:t>
                        </a:r>
                      </a:p>
                    </p:txBody>
                  </p:sp>
                  <p:sp>
                    <p:nvSpPr>
                      <p:cNvPr id="111" name="L 形 110"/>
                      <p:cNvSpPr/>
                      <p:nvPr/>
                    </p:nvSpPr>
                    <p:spPr>
                      <a:xfrm rot="13555805">
                        <a:off x="491721" y="2179545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09" name="直接连接符 108"/>
                    <p:cNvCxnSpPr/>
                    <p:nvPr/>
                  </p:nvCxnSpPr>
                  <p:spPr>
                    <a:xfrm>
                      <a:off x="134988" y="2422386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123" name="文本框 122"/>
          <p:cNvSpPr txBox="1"/>
          <p:nvPr/>
        </p:nvSpPr>
        <p:spPr>
          <a:xfrm>
            <a:off x="3685661" y="2448741"/>
            <a:ext cx="2980026" cy="34009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zh-CN" sz="1400" dirty="0">
                <a:solidFill>
                  <a:srgbClr val="63C3E0"/>
                </a:solidFill>
              </a:rPr>
              <a:t>我叫</a:t>
            </a:r>
            <a:r>
              <a:rPr lang="en-US" altLang="zh-CN" sz="1400" dirty="0">
                <a:solidFill>
                  <a:srgbClr val="63C3E0"/>
                </a:solidFill>
              </a:rPr>
              <a:t>Jerry</a:t>
            </a:r>
            <a:r>
              <a:rPr lang="zh-CN" altLang="zh-CN" sz="1400" dirty="0">
                <a:solidFill>
                  <a:srgbClr val="63C3E0"/>
                </a:solidFill>
              </a:rPr>
              <a:t>，是一名学生</a:t>
            </a:r>
            <a:endParaRPr lang="en-US" altLang="zh-CN" sz="1400" dirty="0">
              <a:solidFill>
                <a:srgbClr val="63C3E0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zh-CN" sz="1400" dirty="0"/>
              <a:t>开始时我位于首页</a:t>
            </a:r>
          </a:p>
          <a:p>
            <a:r>
              <a:rPr lang="zh-CN" altLang="zh-CN" sz="1400" dirty="0"/>
              <a:t>当我点击</a:t>
            </a:r>
            <a:r>
              <a:rPr lang="en-US" altLang="zh-CN" sz="1400" dirty="0"/>
              <a:t>”Jerry”</a:t>
            </a:r>
            <a:r>
              <a:rPr lang="zh-CN" altLang="zh-CN" sz="1400" dirty="0"/>
              <a:t>链接时</a:t>
            </a:r>
          </a:p>
          <a:p>
            <a:r>
              <a:rPr lang="zh-CN" altLang="zh-CN" sz="1400" dirty="0"/>
              <a:t>跳转到“编辑个人信息”页面</a:t>
            </a:r>
          </a:p>
          <a:p>
            <a:r>
              <a:rPr lang="zh-CN" altLang="zh-CN" sz="1400" dirty="0"/>
              <a:t>我能查看和编辑自己的姓名、邮箱</a:t>
            </a:r>
          </a:p>
          <a:p>
            <a:r>
              <a:rPr lang="zh-CN" altLang="zh-CN" sz="1400" dirty="0"/>
              <a:t>我能查看自己所在的研究所和专业，但不能修改它们</a:t>
            </a:r>
          </a:p>
          <a:p>
            <a:r>
              <a:rPr lang="zh-CN" altLang="zh-CN" sz="1400" dirty="0"/>
              <a:t>我能修改自己的登录密码，但不能看到它</a:t>
            </a:r>
          </a:p>
          <a:p>
            <a:r>
              <a:rPr lang="zh-CN" altLang="zh-CN" sz="1400" dirty="0"/>
              <a:t>当我点击“更新”时，保存修改，返回首页</a:t>
            </a:r>
          </a:p>
          <a:p>
            <a:r>
              <a:rPr lang="zh-CN" altLang="zh-CN" sz="1400" dirty="0"/>
              <a:t>当我点击“取消”时，返回首页而不保存修改</a:t>
            </a:r>
            <a:endParaRPr lang="en-US" altLang="zh-CN" sz="1400" dirty="0"/>
          </a:p>
        </p:txBody>
      </p:sp>
      <p:sp>
        <p:nvSpPr>
          <p:cNvPr id="124" name="矩形 123"/>
          <p:cNvSpPr/>
          <p:nvPr/>
        </p:nvSpPr>
        <p:spPr>
          <a:xfrm>
            <a:off x="3659477" y="2457534"/>
            <a:ext cx="45832" cy="3392138"/>
          </a:xfrm>
          <a:prstGeom prst="rect">
            <a:avLst/>
          </a:prstGeom>
          <a:solidFill>
            <a:srgbClr val="63C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3C3E0"/>
              </a:solidFill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349" y="2373509"/>
            <a:ext cx="3023508" cy="3549067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1030" y="2278989"/>
            <a:ext cx="4001895" cy="1265904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144011" y="3806839"/>
            <a:ext cx="2503109" cy="379638"/>
            <a:chOff x="144011" y="1932934"/>
            <a:chExt cx="2503109" cy="379638"/>
          </a:xfrm>
        </p:grpSpPr>
        <p:sp>
          <p:nvSpPr>
            <p:cNvPr id="56" name="矩形: 圆角 55"/>
            <p:cNvSpPr/>
            <p:nvPr/>
          </p:nvSpPr>
          <p:spPr>
            <a:xfrm>
              <a:off x="144011" y="1932934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28248" y="198691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工作进展</a:t>
              </a: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41395" y="2013172"/>
              <a:ext cx="305682" cy="275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1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78"/>
          <a:stretch/>
        </p:blipFill>
        <p:spPr>
          <a:xfrm>
            <a:off x="0" y="6477000"/>
            <a:ext cx="12192000" cy="378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0"/>
          <a:stretch/>
        </p:blipFill>
        <p:spPr>
          <a:xfrm>
            <a:off x="0" y="-2314"/>
            <a:ext cx="12192000" cy="3833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1002" y="-2314"/>
            <a:ext cx="38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CourseSelect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9466" y="6552607"/>
            <a:ext cx="5949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90000"/>
                  </a:schemeClr>
                </a:solidFill>
              </a:rPr>
              <a:t>龙沛洵、刘广祺、陈昊、张舒翼、昝文 版权所有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</a:rPr>
              <a:t>©2016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149600" y="527050"/>
            <a:ext cx="8934244" cy="5645150"/>
          </a:xfrm>
          <a:prstGeom prst="roundRect">
            <a:avLst>
              <a:gd name="adj" fmla="val 808"/>
            </a:avLst>
          </a:prstGeom>
          <a:solidFill>
            <a:schemeClr val="bg1"/>
          </a:solidFill>
          <a:ln>
            <a:solidFill>
              <a:srgbClr val="357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357CB8"/>
                </a:solidFill>
              </a:ln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149599" y="527116"/>
            <a:ext cx="8934245" cy="526115"/>
          </a:xfrm>
          <a:prstGeom prst="roundRect">
            <a:avLst>
              <a:gd name="adj" fmla="val 10523"/>
            </a:avLst>
          </a:prstGeom>
          <a:gradFill>
            <a:gsLst>
              <a:gs pos="14000">
                <a:srgbClr val="3278B4"/>
              </a:gs>
              <a:gs pos="50000">
                <a:srgbClr val="3073AD"/>
              </a:gs>
              <a:gs pos="0">
                <a:srgbClr val="337AB7"/>
              </a:gs>
              <a:gs pos="100000">
                <a:srgbClr val="2F6EA6"/>
              </a:gs>
            </a:gsLst>
            <a:lin ang="5400000" scaled="1"/>
          </a:gradFill>
          <a:ln cap="rnd">
            <a:noFill/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543300" y="139930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时间冲突提示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543300" y="2145974"/>
            <a:ext cx="842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/>
              <a:t>学生在选择时间有冲突的课程时会得到提示。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659477" y="1937740"/>
            <a:ext cx="8187745" cy="0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543300" y="622774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功能点分析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314" y="2765821"/>
            <a:ext cx="4825476" cy="16669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314" y="2774754"/>
            <a:ext cx="4853189" cy="1674939"/>
          </a:xfrm>
          <a:prstGeom prst="rect">
            <a:avLst/>
          </a:prstGeom>
        </p:spPr>
      </p:pic>
      <p:grpSp>
        <p:nvGrpSpPr>
          <p:cNvPr id="78" name="组合 77"/>
          <p:cNvGrpSpPr/>
          <p:nvPr/>
        </p:nvGrpSpPr>
        <p:grpSpPr>
          <a:xfrm>
            <a:off x="134988" y="527051"/>
            <a:ext cx="3047295" cy="3133356"/>
            <a:chOff x="134988" y="527051"/>
            <a:chExt cx="3047295" cy="3133356"/>
          </a:xfrm>
        </p:grpSpPr>
        <p:sp>
          <p:nvSpPr>
            <p:cNvPr id="79" name="矩形: 圆角 78"/>
            <p:cNvSpPr/>
            <p:nvPr/>
          </p:nvSpPr>
          <p:spPr>
            <a:xfrm>
              <a:off x="134988" y="527051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37467" y="54043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关于选题</a:t>
              </a:r>
            </a:p>
          </p:txBody>
        </p:sp>
        <p:pic>
          <p:nvPicPr>
            <p:cNvPr id="81" name="图片 80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50614" y="566692"/>
              <a:ext cx="305682" cy="275780"/>
            </a:xfrm>
            <a:prstGeom prst="rect">
              <a:avLst/>
            </a:prstGeom>
          </p:spPr>
        </p:pic>
        <p:grpSp>
          <p:nvGrpSpPr>
            <p:cNvPr id="85" name="组合 84"/>
            <p:cNvGrpSpPr/>
            <p:nvPr/>
          </p:nvGrpSpPr>
          <p:grpSpPr>
            <a:xfrm>
              <a:off x="134988" y="971532"/>
              <a:ext cx="3047295" cy="2688875"/>
              <a:chOff x="134988" y="971532"/>
              <a:chExt cx="3047295" cy="2688875"/>
            </a:xfrm>
          </p:grpSpPr>
          <p:sp>
            <p:nvSpPr>
              <p:cNvPr id="86" name="矩形: 圆角 85"/>
              <p:cNvSpPr/>
              <p:nvPr/>
            </p:nvSpPr>
            <p:spPr>
              <a:xfrm>
                <a:off x="144011" y="3280769"/>
                <a:ext cx="2503109" cy="379638"/>
              </a:xfrm>
              <a:prstGeom prst="roundRect">
                <a:avLst>
                  <a:gd name="adj" fmla="val 5758"/>
                </a:avLst>
              </a:prstGeom>
              <a:gradFill>
                <a:gsLst>
                  <a:gs pos="50000">
                    <a:srgbClr val="EFEFEF"/>
                  </a:gs>
                  <a:gs pos="0">
                    <a:srgbClr val="F5F5F5"/>
                  </a:gs>
                  <a:gs pos="100000">
                    <a:srgbClr val="E9E9E9"/>
                  </a:gs>
                </a:gsLst>
                <a:lin ang="5400000" scaled="1"/>
              </a:gradFill>
              <a:ln w="6350">
                <a:solidFill>
                  <a:srgbClr val="C6CE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646490" y="3294153"/>
                <a:ext cx="13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项目计划</a:t>
                </a:r>
              </a:p>
            </p:txBody>
          </p:sp>
          <p:pic>
            <p:nvPicPr>
              <p:cNvPr id="88" name="图片 8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1111" b="54074" l="15495" r="21224"/>
                        </a14:imgEffect>
                      </a14:imgLayer>
                    </a14:imgProps>
                  </a:ext>
                </a:extLst>
              </a:blip>
              <a:srcRect l="16709" t="35137" r="79140" b="51549"/>
              <a:stretch/>
            </p:blipFill>
            <p:spPr>
              <a:xfrm>
                <a:off x="459637" y="3320410"/>
                <a:ext cx="305682" cy="275780"/>
              </a:xfrm>
              <a:prstGeom prst="rect">
                <a:avLst/>
              </a:prstGeom>
            </p:spPr>
          </p:pic>
          <p:grpSp>
            <p:nvGrpSpPr>
              <p:cNvPr id="89" name="组合 88"/>
              <p:cNvGrpSpPr/>
              <p:nvPr/>
            </p:nvGrpSpPr>
            <p:grpSpPr>
              <a:xfrm>
                <a:off x="134988" y="971532"/>
                <a:ext cx="3047295" cy="2191256"/>
                <a:chOff x="134988" y="971532"/>
                <a:chExt cx="3047295" cy="2191256"/>
              </a:xfrm>
            </p:grpSpPr>
            <p:sp>
              <p:nvSpPr>
                <p:cNvPr id="90" name="矩形: 圆角 89"/>
                <p:cNvSpPr/>
                <p:nvPr/>
              </p:nvSpPr>
              <p:spPr>
                <a:xfrm>
                  <a:off x="144011" y="971532"/>
                  <a:ext cx="2503109" cy="2191256"/>
                </a:xfrm>
                <a:prstGeom prst="roundRect">
                  <a:avLst>
                    <a:gd name="adj" fmla="val 1936"/>
                  </a:avLst>
                </a:prstGeom>
                <a:solidFill>
                  <a:schemeClr val="bg1"/>
                </a:solidFill>
                <a:ln w="6350">
                  <a:solidFill>
                    <a:srgbClr val="C6CE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03" name="组合 102"/>
                <p:cNvGrpSpPr/>
                <p:nvPr/>
              </p:nvGrpSpPr>
              <p:grpSpPr>
                <a:xfrm>
                  <a:off x="134988" y="971533"/>
                  <a:ext cx="3047295" cy="2125894"/>
                  <a:chOff x="134988" y="971533"/>
                  <a:chExt cx="3047295" cy="2125894"/>
                </a:xfrm>
              </p:grpSpPr>
              <p:grpSp>
                <p:nvGrpSpPr>
                  <p:cNvPr id="104" name="组合 103"/>
                  <p:cNvGrpSpPr/>
                  <p:nvPr/>
                </p:nvGrpSpPr>
                <p:grpSpPr>
                  <a:xfrm>
                    <a:off x="144011" y="971533"/>
                    <a:ext cx="2503109" cy="379638"/>
                    <a:chOff x="144011" y="971533"/>
                    <a:chExt cx="2503109" cy="379638"/>
                  </a:xfrm>
                </p:grpSpPr>
                <p:sp>
                  <p:nvSpPr>
                    <p:cNvPr id="125" name="矩形: 圆角 124"/>
                    <p:cNvSpPr/>
                    <p:nvPr/>
                  </p:nvSpPr>
                  <p:spPr>
                    <a:xfrm>
                      <a:off x="144011" y="971533"/>
                      <a:ext cx="2503109" cy="379638"/>
                    </a:xfrm>
                    <a:prstGeom prst="roundRect">
                      <a:avLst>
                        <a:gd name="adj" fmla="val 5758"/>
                      </a:avLst>
                    </a:prstGeom>
                    <a:gradFill>
                      <a:gsLst>
                        <a:gs pos="50000">
                          <a:srgbClr val="EFEFEF"/>
                        </a:gs>
                        <a:gs pos="0">
                          <a:srgbClr val="F5F5F5"/>
                        </a:gs>
                        <a:gs pos="100000">
                          <a:srgbClr val="E9E9E9"/>
                        </a:gs>
                      </a:gsLst>
                      <a:lin ang="5400000" scaled="1"/>
                    </a:gradFill>
                    <a:ln w="6350">
                      <a:solidFill>
                        <a:srgbClr val="C6CED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26" name="文本框 125"/>
                    <p:cNvSpPr txBox="1"/>
                    <p:nvPr/>
                  </p:nvSpPr>
                  <p:spPr>
                    <a:xfrm>
                      <a:off x="646490" y="984917"/>
                      <a:ext cx="13337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dirty="0"/>
                        <a:t>功能点分析</a:t>
                      </a:r>
                    </a:p>
                  </p:txBody>
                </p:sp>
                <p:pic>
                  <p:nvPicPr>
                    <p:cNvPr id="127" name="图片 126"/>
                    <p:cNvPicPr>
                      <a:picLocks noChangeAspect="1"/>
                    </p:cNvPicPr>
                    <p:nvPr/>
                  </p:nvPicPr>
                  <p:blipFill rotWithShape="1">
                    <a:blip r:embed="rId7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31111" b="54074" l="15495" r="21224"/>
                              </a14:imgEffect>
                            </a14:imgLayer>
                          </a14:imgProps>
                        </a:ext>
                      </a:extLst>
                    </a:blip>
                    <a:srcRect l="16709" t="35137" r="79140" b="51549"/>
                    <a:stretch/>
                  </p:blipFill>
                  <p:spPr>
                    <a:xfrm>
                      <a:off x="453563" y="996707"/>
                      <a:ext cx="305682" cy="27578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134988" y="1381275"/>
                    <a:ext cx="3047295" cy="1716152"/>
                    <a:chOff x="134988" y="1381275"/>
                    <a:chExt cx="3047295" cy="1716152"/>
                  </a:xfrm>
                </p:grpSpPr>
                <p:grpSp>
                  <p:nvGrpSpPr>
                    <p:cNvPr id="106" name="组合 105"/>
                    <p:cNvGrpSpPr/>
                    <p:nvPr/>
                  </p:nvGrpSpPr>
                  <p:grpSpPr>
                    <a:xfrm>
                      <a:off x="490690" y="1381275"/>
                      <a:ext cx="2647191" cy="276999"/>
                      <a:chOff x="490690" y="1381275"/>
                      <a:chExt cx="2647191" cy="276999"/>
                    </a:xfrm>
                  </p:grpSpPr>
                  <p:sp>
                    <p:nvSpPr>
                      <p:cNvPr id="123" name="文本框 122"/>
                      <p:cNvSpPr txBox="1"/>
                      <p:nvPr/>
                    </p:nvSpPr>
                    <p:spPr>
                      <a:xfrm>
                        <a:off x="634772" y="1381275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个人信息编辑</a:t>
                        </a:r>
                      </a:p>
                    </p:txBody>
                  </p:sp>
                  <p:sp>
                    <p:nvSpPr>
                      <p:cNvPr id="124" name="L 形 123"/>
                      <p:cNvSpPr/>
                      <p:nvPr/>
                    </p:nvSpPr>
                    <p:spPr>
                      <a:xfrm rot="13555805">
                        <a:off x="490690" y="1451998"/>
                        <a:ext cx="109163" cy="109163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7" name="组合 106"/>
                    <p:cNvGrpSpPr/>
                    <p:nvPr/>
                  </p:nvGrpSpPr>
                  <p:grpSpPr>
                    <a:xfrm>
                      <a:off x="500744" y="1695754"/>
                      <a:ext cx="2657878" cy="276999"/>
                      <a:chOff x="500744" y="1695754"/>
                      <a:chExt cx="2657878" cy="276999"/>
                    </a:xfrm>
                  </p:grpSpPr>
                  <p:sp>
                    <p:nvSpPr>
                      <p:cNvPr id="121" name="文本框 120"/>
                      <p:cNvSpPr txBox="1"/>
                      <p:nvPr/>
                    </p:nvSpPr>
                    <p:spPr>
                      <a:xfrm>
                        <a:off x="655513" y="1695754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时间冲突提示</a:t>
                        </a:r>
                      </a:p>
                    </p:txBody>
                  </p:sp>
                  <p:sp>
                    <p:nvSpPr>
                      <p:cNvPr id="122" name="L 形 121"/>
                      <p:cNvSpPr/>
                      <p:nvPr/>
                    </p:nvSpPr>
                    <p:spPr>
                      <a:xfrm rot="13555805">
                        <a:off x="500744" y="1788664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8" name="组合 107"/>
                    <p:cNvGrpSpPr/>
                    <p:nvPr/>
                  </p:nvGrpSpPr>
                  <p:grpSpPr>
                    <a:xfrm>
                      <a:off x="524405" y="2448741"/>
                      <a:ext cx="2657878" cy="276999"/>
                      <a:chOff x="482698" y="2799362"/>
                      <a:chExt cx="2657878" cy="276999"/>
                    </a:xfrm>
                  </p:grpSpPr>
                  <p:sp>
                    <p:nvSpPr>
                      <p:cNvPr id="119" name="文本框 118"/>
                      <p:cNvSpPr txBox="1"/>
                      <p:nvPr/>
                    </p:nvSpPr>
                    <p:spPr>
                      <a:xfrm>
                        <a:off x="637467" y="2799362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课程过滤选择</a:t>
                        </a:r>
                      </a:p>
                    </p:txBody>
                  </p:sp>
                  <p:sp>
                    <p:nvSpPr>
                      <p:cNvPr id="120" name="L 形 119"/>
                      <p:cNvSpPr/>
                      <p:nvPr/>
                    </p:nvSpPr>
                    <p:spPr>
                      <a:xfrm rot="13555805">
                        <a:off x="482698" y="2892272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9" name="组合 108"/>
                    <p:cNvGrpSpPr/>
                    <p:nvPr/>
                  </p:nvGrpSpPr>
                  <p:grpSpPr>
                    <a:xfrm>
                      <a:off x="512268" y="2820428"/>
                      <a:ext cx="2657878" cy="276999"/>
                      <a:chOff x="482698" y="2799362"/>
                      <a:chExt cx="2657878" cy="276999"/>
                    </a:xfrm>
                  </p:grpSpPr>
                  <p:sp>
                    <p:nvSpPr>
                      <p:cNvPr id="117" name="文本框 116"/>
                      <p:cNvSpPr txBox="1"/>
                      <p:nvPr/>
                    </p:nvSpPr>
                    <p:spPr>
                      <a:xfrm>
                        <a:off x="637467" y="2799362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课程编号生成</a:t>
                        </a:r>
                      </a:p>
                    </p:txBody>
                  </p:sp>
                  <p:sp>
                    <p:nvSpPr>
                      <p:cNvPr id="118" name="L 形 117"/>
                      <p:cNvSpPr/>
                      <p:nvPr/>
                    </p:nvSpPr>
                    <p:spPr>
                      <a:xfrm rot="13555805">
                        <a:off x="482698" y="2892272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10" name="直接连接符 109"/>
                    <p:cNvCxnSpPr/>
                    <p:nvPr/>
                  </p:nvCxnSpPr>
                  <p:spPr>
                    <a:xfrm>
                      <a:off x="144011" y="1672069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接连接符 110"/>
                    <p:cNvCxnSpPr/>
                    <p:nvPr/>
                  </p:nvCxnSpPr>
                  <p:spPr>
                    <a:xfrm>
                      <a:off x="144011" y="2031505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直接连接符 111"/>
                    <p:cNvCxnSpPr/>
                    <p:nvPr/>
                  </p:nvCxnSpPr>
                  <p:spPr>
                    <a:xfrm>
                      <a:off x="176695" y="2774755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3" name="组合 112"/>
                    <p:cNvGrpSpPr/>
                    <p:nvPr/>
                  </p:nvGrpSpPr>
                  <p:grpSpPr>
                    <a:xfrm>
                      <a:off x="491721" y="2086635"/>
                      <a:ext cx="2657878" cy="276999"/>
                      <a:chOff x="491721" y="2086635"/>
                      <a:chExt cx="2657878" cy="276999"/>
                    </a:xfrm>
                  </p:grpSpPr>
                  <p:sp>
                    <p:nvSpPr>
                      <p:cNvPr id="115" name="文本框 114"/>
                      <p:cNvSpPr txBox="1"/>
                      <p:nvPr/>
                    </p:nvSpPr>
                    <p:spPr>
                      <a:xfrm>
                        <a:off x="646490" y="2086635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查看个人课表</a:t>
                        </a:r>
                      </a:p>
                    </p:txBody>
                  </p:sp>
                  <p:sp>
                    <p:nvSpPr>
                      <p:cNvPr id="116" name="L 形 115"/>
                      <p:cNvSpPr/>
                      <p:nvPr/>
                    </p:nvSpPr>
                    <p:spPr>
                      <a:xfrm rot="13555805">
                        <a:off x="491721" y="2179545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14" name="直接连接符 113"/>
                    <p:cNvCxnSpPr/>
                    <p:nvPr/>
                  </p:nvCxnSpPr>
                  <p:spPr>
                    <a:xfrm>
                      <a:off x="134988" y="2422386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128" name="文本框 127"/>
          <p:cNvSpPr txBox="1"/>
          <p:nvPr/>
        </p:nvSpPr>
        <p:spPr>
          <a:xfrm>
            <a:off x="3685661" y="2448741"/>
            <a:ext cx="2980026" cy="267765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rgbClr val="63C3E0"/>
                </a:solidFill>
              </a:rPr>
              <a:t>作为一名学生</a:t>
            </a:r>
          </a:p>
          <a:p>
            <a:r>
              <a:rPr lang="zh-CN" altLang="en-US" sz="1400" dirty="0"/>
              <a:t>我已经选择了课程“</a:t>
            </a:r>
            <a:r>
              <a:rPr lang="en-US" altLang="zh-CN" sz="1400" dirty="0"/>
              <a:t>091M4023H</a:t>
            </a:r>
            <a:r>
              <a:rPr lang="zh-CN" altLang="en-US" sz="1400" dirty="0"/>
              <a:t>数理逻辑与程序理论 </a:t>
            </a:r>
            <a:r>
              <a:rPr lang="en-US" altLang="zh-CN" sz="1400" dirty="0"/>
              <a:t>(</a:t>
            </a:r>
            <a:r>
              <a:rPr lang="zh-CN" altLang="en-US" sz="1400" dirty="0"/>
              <a:t>周二</a:t>
            </a:r>
            <a:r>
              <a:rPr lang="en-US" altLang="zh-CN" sz="1400" dirty="0"/>
              <a:t>5,6,7)”</a:t>
            </a:r>
          </a:p>
          <a:p>
            <a:r>
              <a:rPr lang="zh-CN" altLang="en-US" sz="1400" dirty="0"/>
              <a:t>开始时我位于“选修课程”页面</a:t>
            </a:r>
          </a:p>
          <a:p>
            <a:r>
              <a:rPr lang="zh-CN" altLang="en-US" sz="1400" dirty="0"/>
              <a:t>当我对课程“</a:t>
            </a:r>
            <a:r>
              <a:rPr lang="en-US" altLang="zh-CN" sz="1400" dirty="0"/>
              <a:t>09MGB001H</a:t>
            </a:r>
            <a:r>
              <a:rPr lang="zh-CN" altLang="en-US" sz="1400" dirty="0"/>
              <a:t>计算机领域信息检索与利用实用技巧 </a:t>
            </a:r>
            <a:r>
              <a:rPr lang="en-US" altLang="zh-CN" sz="1400" dirty="0"/>
              <a:t>(</a:t>
            </a:r>
            <a:r>
              <a:rPr lang="zh-CN" altLang="en-US" sz="1400" dirty="0"/>
              <a:t>周二 </a:t>
            </a:r>
            <a:r>
              <a:rPr lang="en-US" altLang="zh-CN" sz="1400" dirty="0"/>
              <a:t>5,6,7)”</a:t>
            </a:r>
            <a:r>
              <a:rPr lang="zh-CN" altLang="en-US" sz="1400" dirty="0"/>
              <a:t>点击“加入课程”时</a:t>
            </a:r>
          </a:p>
          <a:p>
            <a:r>
              <a:rPr lang="zh-CN" altLang="en-US" sz="1400" dirty="0"/>
              <a:t>我能看到“操作失败：该课程与已选课程时间冲突”的提示</a:t>
            </a:r>
          </a:p>
          <a:p>
            <a:r>
              <a:rPr lang="zh-CN" altLang="en-US" sz="1400" dirty="0"/>
              <a:t>并且课程“计算机领域信息检索与利用实用技巧”没有选上</a:t>
            </a:r>
          </a:p>
        </p:txBody>
      </p:sp>
      <p:sp>
        <p:nvSpPr>
          <p:cNvPr id="129" name="矩形 128"/>
          <p:cNvSpPr/>
          <p:nvPr/>
        </p:nvSpPr>
        <p:spPr>
          <a:xfrm>
            <a:off x="3659477" y="2448742"/>
            <a:ext cx="45719" cy="2677656"/>
          </a:xfrm>
          <a:prstGeom prst="rect">
            <a:avLst/>
          </a:prstGeom>
          <a:solidFill>
            <a:srgbClr val="63C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3C3E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44011" y="3759144"/>
            <a:ext cx="2503109" cy="379638"/>
            <a:chOff x="144011" y="1932934"/>
            <a:chExt cx="2503109" cy="379638"/>
          </a:xfrm>
        </p:grpSpPr>
        <p:sp>
          <p:nvSpPr>
            <p:cNvPr id="53" name="矩形: 圆角 52"/>
            <p:cNvSpPr/>
            <p:nvPr/>
          </p:nvSpPr>
          <p:spPr>
            <a:xfrm>
              <a:off x="144011" y="1932934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28248" y="198691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工作进展</a:t>
              </a: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41395" y="2013172"/>
              <a:ext cx="305682" cy="275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19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78"/>
          <a:stretch/>
        </p:blipFill>
        <p:spPr>
          <a:xfrm>
            <a:off x="0" y="6477000"/>
            <a:ext cx="12192000" cy="378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0"/>
          <a:stretch/>
        </p:blipFill>
        <p:spPr>
          <a:xfrm>
            <a:off x="0" y="-2314"/>
            <a:ext cx="12192000" cy="3833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1002" y="-2314"/>
            <a:ext cx="38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CourseSelect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9466" y="6552607"/>
            <a:ext cx="5949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90000"/>
                  </a:schemeClr>
                </a:solidFill>
              </a:rPr>
              <a:t>龙沛洵、刘广祺、陈昊、张舒翼、昝文 版权所有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</a:rPr>
              <a:t>©2016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149600" y="527050"/>
            <a:ext cx="8934244" cy="5645150"/>
          </a:xfrm>
          <a:prstGeom prst="roundRect">
            <a:avLst>
              <a:gd name="adj" fmla="val 808"/>
            </a:avLst>
          </a:prstGeom>
          <a:solidFill>
            <a:schemeClr val="bg1"/>
          </a:solidFill>
          <a:ln>
            <a:solidFill>
              <a:srgbClr val="357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357CB8"/>
                </a:solidFill>
              </a:ln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149599" y="527116"/>
            <a:ext cx="8934245" cy="526115"/>
          </a:xfrm>
          <a:prstGeom prst="roundRect">
            <a:avLst>
              <a:gd name="adj" fmla="val 10523"/>
            </a:avLst>
          </a:prstGeom>
          <a:gradFill>
            <a:gsLst>
              <a:gs pos="14000">
                <a:srgbClr val="3278B4"/>
              </a:gs>
              <a:gs pos="50000">
                <a:srgbClr val="3073AD"/>
              </a:gs>
              <a:gs pos="0">
                <a:srgbClr val="337AB7"/>
              </a:gs>
              <a:gs pos="100000">
                <a:srgbClr val="2F6EA6"/>
              </a:gs>
            </a:gsLst>
            <a:lin ang="5400000" scaled="1"/>
          </a:gradFill>
          <a:ln cap="rnd">
            <a:noFill/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543300" y="139930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查看个人课表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543300" y="2145974"/>
            <a:ext cx="842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200" dirty="0">
                <a:latin typeface="+mn-ea"/>
              </a:rPr>
              <a:t>学生能以表格的形式查看选择的课程。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3659477" y="1937740"/>
            <a:ext cx="8187745" cy="0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543300" y="622774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功能点分析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4988" y="527051"/>
            <a:ext cx="3047295" cy="3133356"/>
            <a:chOff x="134988" y="527051"/>
            <a:chExt cx="3047295" cy="3133356"/>
          </a:xfrm>
        </p:grpSpPr>
        <p:sp>
          <p:nvSpPr>
            <p:cNvPr id="17" name="矩形: 圆角 16"/>
            <p:cNvSpPr/>
            <p:nvPr/>
          </p:nvSpPr>
          <p:spPr>
            <a:xfrm>
              <a:off x="134988" y="527051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7467" y="54043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关于选题</a:t>
              </a: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50614" y="566692"/>
              <a:ext cx="305682" cy="275780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34988" y="971532"/>
              <a:ext cx="3047295" cy="2688875"/>
              <a:chOff x="134988" y="971532"/>
              <a:chExt cx="3047295" cy="2688875"/>
            </a:xfrm>
          </p:grpSpPr>
          <p:sp>
            <p:nvSpPr>
              <p:cNvPr id="92" name="矩形: 圆角 91"/>
              <p:cNvSpPr/>
              <p:nvPr/>
            </p:nvSpPr>
            <p:spPr>
              <a:xfrm>
                <a:off x="144011" y="3280769"/>
                <a:ext cx="2503109" cy="379638"/>
              </a:xfrm>
              <a:prstGeom prst="roundRect">
                <a:avLst>
                  <a:gd name="adj" fmla="val 5758"/>
                </a:avLst>
              </a:prstGeom>
              <a:gradFill>
                <a:gsLst>
                  <a:gs pos="50000">
                    <a:srgbClr val="EFEFEF"/>
                  </a:gs>
                  <a:gs pos="0">
                    <a:srgbClr val="F5F5F5"/>
                  </a:gs>
                  <a:gs pos="100000">
                    <a:srgbClr val="E9E9E9"/>
                  </a:gs>
                </a:gsLst>
                <a:lin ang="5400000" scaled="1"/>
              </a:gradFill>
              <a:ln w="6350">
                <a:solidFill>
                  <a:srgbClr val="C6CE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646490" y="3294153"/>
                <a:ext cx="13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项目计划</a:t>
                </a:r>
              </a:p>
            </p:txBody>
          </p:sp>
          <p:pic>
            <p:nvPicPr>
              <p:cNvPr id="99" name="图片 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111" b="54074" l="15495" r="21224"/>
                        </a14:imgEffect>
                      </a14:imgLayer>
                    </a14:imgProps>
                  </a:ext>
                </a:extLst>
              </a:blip>
              <a:srcRect l="16709" t="35137" r="79140" b="51549"/>
              <a:stretch/>
            </p:blipFill>
            <p:spPr>
              <a:xfrm>
                <a:off x="459637" y="3320410"/>
                <a:ext cx="305682" cy="275780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134988" y="971532"/>
                <a:ext cx="3047295" cy="2191256"/>
                <a:chOff x="134988" y="971532"/>
                <a:chExt cx="3047295" cy="2191256"/>
              </a:xfrm>
            </p:grpSpPr>
            <p:sp>
              <p:nvSpPr>
                <p:cNvPr id="67" name="矩形: 圆角 66"/>
                <p:cNvSpPr/>
                <p:nvPr/>
              </p:nvSpPr>
              <p:spPr>
                <a:xfrm>
                  <a:off x="144011" y="971532"/>
                  <a:ext cx="2503109" cy="2191256"/>
                </a:xfrm>
                <a:prstGeom prst="roundRect">
                  <a:avLst>
                    <a:gd name="adj" fmla="val 1936"/>
                  </a:avLst>
                </a:prstGeom>
                <a:solidFill>
                  <a:schemeClr val="bg1"/>
                </a:solidFill>
                <a:ln w="6350">
                  <a:solidFill>
                    <a:srgbClr val="C6CE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0" name="组合 19"/>
                <p:cNvGrpSpPr/>
                <p:nvPr/>
              </p:nvGrpSpPr>
              <p:grpSpPr>
                <a:xfrm>
                  <a:off x="134988" y="971533"/>
                  <a:ext cx="3047295" cy="2125894"/>
                  <a:chOff x="134988" y="971533"/>
                  <a:chExt cx="3047295" cy="2125894"/>
                </a:xfrm>
              </p:grpSpPr>
              <p:grpSp>
                <p:nvGrpSpPr>
                  <p:cNvPr id="5" name="组合 4"/>
                  <p:cNvGrpSpPr/>
                  <p:nvPr/>
                </p:nvGrpSpPr>
                <p:grpSpPr>
                  <a:xfrm>
                    <a:off x="144011" y="971533"/>
                    <a:ext cx="2503109" cy="379638"/>
                    <a:chOff x="144011" y="971533"/>
                    <a:chExt cx="2503109" cy="379638"/>
                  </a:xfrm>
                </p:grpSpPr>
                <p:sp>
                  <p:nvSpPr>
                    <p:cNvPr id="68" name="矩形: 圆角 67"/>
                    <p:cNvSpPr/>
                    <p:nvPr/>
                  </p:nvSpPr>
                  <p:spPr>
                    <a:xfrm>
                      <a:off x="144011" y="971533"/>
                      <a:ext cx="2503109" cy="379638"/>
                    </a:xfrm>
                    <a:prstGeom prst="roundRect">
                      <a:avLst>
                        <a:gd name="adj" fmla="val 5758"/>
                      </a:avLst>
                    </a:prstGeom>
                    <a:gradFill>
                      <a:gsLst>
                        <a:gs pos="50000">
                          <a:srgbClr val="EFEFEF"/>
                        </a:gs>
                        <a:gs pos="0">
                          <a:srgbClr val="F5F5F5"/>
                        </a:gs>
                        <a:gs pos="100000">
                          <a:srgbClr val="E9E9E9"/>
                        </a:gs>
                      </a:gsLst>
                      <a:lin ang="5400000" scaled="1"/>
                    </a:gradFill>
                    <a:ln w="6350">
                      <a:solidFill>
                        <a:srgbClr val="C6CED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69" name="文本框 68"/>
                    <p:cNvSpPr txBox="1"/>
                    <p:nvPr/>
                  </p:nvSpPr>
                  <p:spPr>
                    <a:xfrm>
                      <a:off x="646490" y="984917"/>
                      <a:ext cx="13337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dirty="0"/>
                        <a:t>功能点分析</a:t>
                      </a:r>
                    </a:p>
                  </p:txBody>
                </p:sp>
                <p:pic>
                  <p:nvPicPr>
                    <p:cNvPr id="74" name="图片 73"/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backgroundRemoval t="31111" b="54074" l="15495" r="21224"/>
                              </a14:imgEffect>
                            </a14:imgLayer>
                          </a14:imgProps>
                        </a:ext>
                      </a:extLst>
                    </a:blip>
                    <a:srcRect l="16709" t="35137" r="79140" b="51549"/>
                    <a:stretch/>
                  </p:blipFill>
                  <p:spPr>
                    <a:xfrm>
                      <a:off x="453563" y="996707"/>
                      <a:ext cx="305682" cy="27578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134988" y="1381275"/>
                    <a:ext cx="3047295" cy="1716152"/>
                    <a:chOff x="134988" y="1381275"/>
                    <a:chExt cx="3047295" cy="1716152"/>
                  </a:xfrm>
                </p:grpSpPr>
                <p:grpSp>
                  <p:nvGrpSpPr>
                    <p:cNvPr id="18" name="组合 17"/>
                    <p:cNvGrpSpPr/>
                    <p:nvPr/>
                  </p:nvGrpSpPr>
                  <p:grpSpPr>
                    <a:xfrm>
                      <a:off x="490690" y="1381275"/>
                      <a:ext cx="2647191" cy="276999"/>
                      <a:chOff x="490690" y="1381275"/>
                      <a:chExt cx="2647191" cy="276999"/>
                    </a:xfrm>
                  </p:grpSpPr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634772" y="1381275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个人信息编辑</a:t>
                        </a:r>
                      </a:p>
                    </p:txBody>
                  </p:sp>
                  <p:sp>
                    <p:nvSpPr>
                      <p:cNvPr id="72" name="L 形 71"/>
                      <p:cNvSpPr/>
                      <p:nvPr/>
                    </p:nvSpPr>
                    <p:spPr>
                      <a:xfrm rot="13555805">
                        <a:off x="490690" y="1451998"/>
                        <a:ext cx="109163" cy="109163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500744" y="1695754"/>
                      <a:ext cx="2657878" cy="276999"/>
                      <a:chOff x="500744" y="1695754"/>
                      <a:chExt cx="2657878" cy="276999"/>
                    </a:xfrm>
                  </p:grpSpPr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655513" y="1695754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时间冲突提示</a:t>
                        </a:r>
                      </a:p>
                    </p:txBody>
                  </p:sp>
                  <p:sp>
                    <p:nvSpPr>
                      <p:cNvPr id="73" name="L 形 72"/>
                      <p:cNvSpPr/>
                      <p:nvPr/>
                    </p:nvSpPr>
                    <p:spPr>
                      <a:xfrm rot="13555805">
                        <a:off x="500744" y="1788664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7" name="组合 76"/>
                    <p:cNvGrpSpPr/>
                    <p:nvPr/>
                  </p:nvGrpSpPr>
                  <p:grpSpPr>
                    <a:xfrm>
                      <a:off x="524405" y="2448741"/>
                      <a:ext cx="2657878" cy="276999"/>
                      <a:chOff x="482698" y="2799362"/>
                      <a:chExt cx="2657878" cy="276999"/>
                    </a:xfrm>
                  </p:grpSpPr>
                  <p:sp>
                    <p:nvSpPr>
                      <p:cNvPr id="75" name="文本框 74"/>
                      <p:cNvSpPr txBox="1"/>
                      <p:nvPr/>
                    </p:nvSpPr>
                    <p:spPr>
                      <a:xfrm>
                        <a:off x="637467" y="2799362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课程过滤选择</a:t>
                        </a:r>
                      </a:p>
                    </p:txBody>
                  </p:sp>
                  <p:sp>
                    <p:nvSpPr>
                      <p:cNvPr id="76" name="L 形 75"/>
                      <p:cNvSpPr/>
                      <p:nvPr/>
                    </p:nvSpPr>
                    <p:spPr>
                      <a:xfrm rot="13555805">
                        <a:off x="482698" y="2892272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2" name="组合 81"/>
                    <p:cNvGrpSpPr/>
                    <p:nvPr/>
                  </p:nvGrpSpPr>
                  <p:grpSpPr>
                    <a:xfrm>
                      <a:off x="512268" y="2820428"/>
                      <a:ext cx="2657878" cy="276999"/>
                      <a:chOff x="482698" y="2799362"/>
                      <a:chExt cx="2657878" cy="276999"/>
                    </a:xfrm>
                  </p:grpSpPr>
                  <p:sp>
                    <p:nvSpPr>
                      <p:cNvPr id="83" name="文本框 82"/>
                      <p:cNvSpPr txBox="1"/>
                      <p:nvPr/>
                    </p:nvSpPr>
                    <p:spPr>
                      <a:xfrm>
                        <a:off x="637467" y="2799362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课程编号生成</a:t>
                        </a:r>
                      </a:p>
                    </p:txBody>
                  </p:sp>
                  <p:sp>
                    <p:nvSpPr>
                      <p:cNvPr id="84" name="L 形 83"/>
                      <p:cNvSpPr/>
                      <p:nvPr/>
                    </p:nvSpPr>
                    <p:spPr>
                      <a:xfrm rot="13555805">
                        <a:off x="482698" y="2892272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00" name="直接连接符 99"/>
                    <p:cNvCxnSpPr/>
                    <p:nvPr/>
                  </p:nvCxnSpPr>
                  <p:spPr>
                    <a:xfrm>
                      <a:off x="144011" y="1672069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接连接符 100"/>
                    <p:cNvCxnSpPr/>
                    <p:nvPr/>
                  </p:nvCxnSpPr>
                  <p:spPr>
                    <a:xfrm>
                      <a:off x="144011" y="2031505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接连接符 101"/>
                    <p:cNvCxnSpPr/>
                    <p:nvPr/>
                  </p:nvCxnSpPr>
                  <p:spPr>
                    <a:xfrm>
                      <a:off x="176695" y="2774755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491721" y="2086635"/>
                      <a:ext cx="2657878" cy="276999"/>
                      <a:chOff x="491721" y="2086635"/>
                      <a:chExt cx="2657878" cy="276999"/>
                    </a:xfrm>
                  </p:grpSpPr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646490" y="2086635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查看个人课表</a:t>
                        </a:r>
                      </a:p>
                    </p:txBody>
                  </p:sp>
                  <p:sp>
                    <p:nvSpPr>
                      <p:cNvPr id="48" name="L 形 47"/>
                      <p:cNvSpPr/>
                      <p:nvPr/>
                    </p:nvSpPr>
                    <p:spPr>
                      <a:xfrm rot="13555805">
                        <a:off x="491721" y="2179545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49" name="直接连接符 48"/>
                    <p:cNvCxnSpPr/>
                    <p:nvPr/>
                  </p:nvCxnSpPr>
                  <p:spPr>
                    <a:xfrm>
                      <a:off x="134988" y="2422386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314" y="2955320"/>
            <a:ext cx="4793889" cy="1258506"/>
          </a:xfrm>
          <a:prstGeom prst="rect">
            <a:avLst/>
          </a:prstGeom>
        </p:spPr>
      </p:pic>
      <p:sp>
        <p:nvSpPr>
          <p:cNvPr id="118" name="文本框 117"/>
          <p:cNvSpPr txBox="1"/>
          <p:nvPr/>
        </p:nvSpPr>
        <p:spPr>
          <a:xfrm>
            <a:off x="3685660" y="2448741"/>
            <a:ext cx="2794271" cy="267765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rgbClr val="63C3E0"/>
                </a:solidFill>
              </a:rPr>
              <a:t>作为一名学生</a:t>
            </a:r>
          </a:p>
          <a:p>
            <a:r>
              <a:rPr lang="zh-CN" altLang="en-US" sz="1400" dirty="0"/>
              <a:t>已经选了</a:t>
            </a:r>
            <a:r>
              <a:rPr lang="en-US" altLang="zh-CN" sz="1400" dirty="0"/>
              <a:t>20</a:t>
            </a:r>
            <a:r>
              <a:rPr lang="zh-CN" altLang="en-US" sz="1400" dirty="0"/>
              <a:t>学分的课程</a:t>
            </a:r>
          </a:p>
          <a:p>
            <a:r>
              <a:rPr lang="zh-CN" altLang="en-US" sz="1400" dirty="0"/>
              <a:t>开始时我位于首页</a:t>
            </a:r>
          </a:p>
          <a:p>
            <a:r>
              <a:rPr lang="zh-CN" altLang="en-US" sz="1400" dirty="0"/>
              <a:t>当我点击“我的课表”时</a:t>
            </a:r>
          </a:p>
          <a:p>
            <a:r>
              <a:rPr lang="zh-CN" altLang="en-US" sz="1400" dirty="0"/>
              <a:t>跳转到“我的课表”页面</a:t>
            </a:r>
          </a:p>
          <a:p>
            <a:r>
              <a:rPr lang="zh-CN" altLang="en-US" sz="1400" dirty="0"/>
              <a:t>我能看到一张课程表，行表头</a:t>
            </a:r>
            <a:endParaRPr lang="en-US" altLang="zh-CN" sz="1400" dirty="0"/>
          </a:p>
          <a:p>
            <a:r>
              <a:rPr lang="zh-CN" altLang="en-US" sz="1400" dirty="0"/>
              <a:t>为星期几，列表头为第几节课</a:t>
            </a:r>
          </a:p>
          <a:p>
            <a:r>
              <a:rPr lang="zh-CN" altLang="en-US" sz="1400" dirty="0"/>
              <a:t>我能在课程表中看到我选的</a:t>
            </a:r>
            <a:endParaRPr lang="en-US" altLang="zh-CN" sz="1400" dirty="0"/>
          </a:p>
          <a:p>
            <a:r>
              <a:rPr lang="zh-CN" altLang="en-US" sz="1400" dirty="0"/>
              <a:t>所有课程的上课时间</a:t>
            </a:r>
          </a:p>
          <a:p>
            <a:r>
              <a:rPr lang="zh-CN" altLang="en-US" sz="1400" dirty="0"/>
              <a:t>在课程表下方，我能</a:t>
            </a:r>
            <a:r>
              <a:rPr lang="zh-CN" altLang="en-US" sz="1400"/>
              <a:t>看到“已选学分</a:t>
            </a:r>
            <a:r>
              <a:rPr lang="en-US" altLang="zh-CN" sz="1400"/>
              <a:t>”</a:t>
            </a:r>
            <a:endParaRPr lang="en-US" altLang="zh-CN" sz="1400" dirty="0"/>
          </a:p>
        </p:txBody>
      </p:sp>
      <p:sp>
        <p:nvSpPr>
          <p:cNvPr id="119" name="矩形 118"/>
          <p:cNvSpPr/>
          <p:nvPr/>
        </p:nvSpPr>
        <p:spPr>
          <a:xfrm>
            <a:off x="3659476" y="2448741"/>
            <a:ext cx="57970" cy="2677656"/>
          </a:xfrm>
          <a:prstGeom prst="rect">
            <a:avLst/>
          </a:prstGeom>
          <a:solidFill>
            <a:srgbClr val="63C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3C3E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34987" y="3752546"/>
            <a:ext cx="2503109" cy="379638"/>
            <a:chOff x="144011" y="1932934"/>
            <a:chExt cx="2503109" cy="379638"/>
          </a:xfrm>
        </p:grpSpPr>
        <p:sp>
          <p:nvSpPr>
            <p:cNvPr id="53" name="矩形: 圆角 52"/>
            <p:cNvSpPr/>
            <p:nvPr/>
          </p:nvSpPr>
          <p:spPr>
            <a:xfrm>
              <a:off x="144011" y="1932934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28248" y="198691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工作进展</a:t>
              </a: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41395" y="2013172"/>
              <a:ext cx="305682" cy="275780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8929" y="1950476"/>
            <a:ext cx="4065917" cy="39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8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78"/>
          <a:stretch/>
        </p:blipFill>
        <p:spPr>
          <a:xfrm>
            <a:off x="0" y="6477000"/>
            <a:ext cx="12192000" cy="378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0"/>
          <a:stretch/>
        </p:blipFill>
        <p:spPr>
          <a:xfrm>
            <a:off x="0" y="-2314"/>
            <a:ext cx="12192000" cy="3833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1002" y="-2314"/>
            <a:ext cx="38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CourseSelect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9466" y="6552607"/>
            <a:ext cx="5949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90000"/>
                  </a:schemeClr>
                </a:solidFill>
              </a:rPr>
              <a:t>龙沛洵、刘广祺、陈昊、张舒翼、昝文 版权所有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</a:rPr>
              <a:t>©2016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149600" y="527050"/>
            <a:ext cx="8934244" cy="5645150"/>
          </a:xfrm>
          <a:prstGeom prst="roundRect">
            <a:avLst>
              <a:gd name="adj" fmla="val 808"/>
            </a:avLst>
          </a:prstGeom>
          <a:solidFill>
            <a:schemeClr val="bg1"/>
          </a:solidFill>
          <a:ln>
            <a:solidFill>
              <a:srgbClr val="357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357CB8"/>
                </a:solidFill>
              </a:ln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149599" y="527116"/>
            <a:ext cx="8934245" cy="526115"/>
          </a:xfrm>
          <a:prstGeom prst="roundRect">
            <a:avLst>
              <a:gd name="adj" fmla="val 10523"/>
            </a:avLst>
          </a:prstGeom>
          <a:gradFill>
            <a:gsLst>
              <a:gs pos="14000">
                <a:srgbClr val="3278B4"/>
              </a:gs>
              <a:gs pos="50000">
                <a:srgbClr val="3073AD"/>
              </a:gs>
              <a:gs pos="0">
                <a:srgbClr val="337AB7"/>
              </a:gs>
              <a:gs pos="100000">
                <a:srgbClr val="2F6EA6"/>
              </a:gs>
            </a:gsLst>
            <a:lin ang="5400000" scaled="1"/>
          </a:gradFill>
          <a:ln cap="rnd">
            <a:noFill/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543300" y="139930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课程过滤选择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543300" y="2145974"/>
            <a:ext cx="842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/>
              <a:t>能根据需求对课程进行筛选查看。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659477" y="1937740"/>
            <a:ext cx="8187745" cy="0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543300" y="622774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功能点分析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4988" y="527051"/>
            <a:ext cx="3047295" cy="3133356"/>
            <a:chOff x="134988" y="527051"/>
            <a:chExt cx="3047295" cy="3133356"/>
          </a:xfrm>
        </p:grpSpPr>
        <p:sp>
          <p:nvSpPr>
            <p:cNvPr id="17" name="矩形: 圆角 16"/>
            <p:cNvSpPr/>
            <p:nvPr/>
          </p:nvSpPr>
          <p:spPr>
            <a:xfrm>
              <a:off x="134988" y="527051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7467" y="54043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关于选题</a:t>
              </a: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50614" y="566692"/>
              <a:ext cx="305682" cy="275780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34988" y="971532"/>
              <a:ext cx="3047295" cy="2688875"/>
              <a:chOff x="134988" y="971532"/>
              <a:chExt cx="3047295" cy="2688875"/>
            </a:xfrm>
          </p:grpSpPr>
          <p:sp>
            <p:nvSpPr>
              <p:cNvPr id="92" name="矩形: 圆角 91"/>
              <p:cNvSpPr/>
              <p:nvPr/>
            </p:nvSpPr>
            <p:spPr>
              <a:xfrm>
                <a:off x="144011" y="3280769"/>
                <a:ext cx="2503109" cy="379638"/>
              </a:xfrm>
              <a:prstGeom prst="roundRect">
                <a:avLst>
                  <a:gd name="adj" fmla="val 5758"/>
                </a:avLst>
              </a:prstGeom>
              <a:gradFill>
                <a:gsLst>
                  <a:gs pos="50000">
                    <a:srgbClr val="EFEFEF"/>
                  </a:gs>
                  <a:gs pos="0">
                    <a:srgbClr val="F5F5F5"/>
                  </a:gs>
                  <a:gs pos="100000">
                    <a:srgbClr val="E9E9E9"/>
                  </a:gs>
                </a:gsLst>
                <a:lin ang="5400000" scaled="1"/>
              </a:gradFill>
              <a:ln w="6350">
                <a:solidFill>
                  <a:srgbClr val="C6CE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646490" y="3294153"/>
                <a:ext cx="13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项目计划</a:t>
                </a:r>
              </a:p>
            </p:txBody>
          </p:sp>
          <p:pic>
            <p:nvPicPr>
              <p:cNvPr id="99" name="图片 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111" b="54074" l="15495" r="21224"/>
                        </a14:imgEffect>
                      </a14:imgLayer>
                    </a14:imgProps>
                  </a:ext>
                </a:extLst>
              </a:blip>
              <a:srcRect l="16709" t="35137" r="79140" b="51549"/>
              <a:stretch/>
            </p:blipFill>
            <p:spPr>
              <a:xfrm>
                <a:off x="459637" y="3320410"/>
                <a:ext cx="305682" cy="275780"/>
              </a:xfrm>
              <a:prstGeom prst="rect">
                <a:avLst/>
              </a:prstGeom>
            </p:spPr>
          </p:pic>
          <p:grpSp>
            <p:nvGrpSpPr>
              <p:cNvPr id="21" name="组合 20"/>
              <p:cNvGrpSpPr/>
              <p:nvPr/>
            </p:nvGrpSpPr>
            <p:grpSpPr>
              <a:xfrm>
                <a:off x="134988" y="971532"/>
                <a:ext cx="3047295" cy="2191256"/>
                <a:chOff x="134988" y="971532"/>
                <a:chExt cx="3047295" cy="2191256"/>
              </a:xfrm>
            </p:grpSpPr>
            <p:sp>
              <p:nvSpPr>
                <p:cNvPr id="67" name="矩形: 圆角 66"/>
                <p:cNvSpPr/>
                <p:nvPr/>
              </p:nvSpPr>
              <p:spPr>
                <a:xfrm>
                  <a:off x="144011" y="971532"/>
                  <a:ext cx="2503109" cy="2191256"/>
                </a:xfrm>
                <a:prstGeom prst="roundRect">
                  <a:avLst>
                    <a:gd name="adj" fmla="val 1936"/>
                  </a:avLst>
                </a:prstGeom>
                <a:solidFill>
                  <a:schemeClr val="bg1"/>
                </a:solidFill>
                <a:ln w="6350">
                  <a:solidFill>
                    <a:srgbClr val="C6CE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0" name="组合 19"/>
                <p:cNvGrpSpPr/>
                <p:nvPr/>
              </p:nvGrpSpPr>
              <p:grpSpPr>
                <a:xfrm>
                  <a:off x="134988" y="971533"/>
                  <a:ext cx="3047295" cy="2125894"/>
                  <a:chOff x="134988" y="971533"/>
                  <a:chExt cx="3047295" cy="2125894"/>
                </a:xfrm>
              </p:grpSpPr>
              <p:grpSp>
                <p:nvGrpSpPr>
                  <p:cNvPr id="5" name="组合 4"/>
                  <p:cNvGrpSpPr/>
                  <p:nvPr/>
                </p:nvGrpSpPr>
                <p:grpSpPr>
                  <a:xfrm>
                    <a:off x="144011" y="971533"/>
                    <a:ext cx="2503109" cy="379638"/>
                    <a:chOff x="144011" y="971533"/>
                    <a:chExt cx="2503109" cy="379638"/>
                  </a:xfrm>
                </p:grpSpPr>
                <p:sp>
                  <p:nvSpPr>
                    <p:cNvPr id="68" name="矩形: 圆角 67"/>
                    <p:cNvSpPr/>
                    <p:nvPr/>
                  </p:nvSpPr>
                  <p:spPr>
                    <a:xfrm>
                      <a:off x="144011" y="971533"/>
                      <a:ext cx="2503109" cy="379638"/>
                    </a:xfrm>
                    <a:prstGeom prst="roundRect">
                      <a:avLst>
                        <a:gd name="adj" fmla="val 5758"/>
                      </a:avLst>
                    </a:prstGeom>
                    <a:gradFill>
                      <a:gsLst>
                        <a:gs pos="50000">
                          <a:srgbClr val="EFEFEF"/>
                        </a:gs>
                        <a:gs pos="0">
                          <a:srgbClr val="F5F5F5"/>
                        </a:gs>
                        <a:gs pos="100000">
                          <a:srgbClr val="E9E9E9"/>
                        </a:gs>
                      </a:gsLst>
                      <a:lin ang="5400000" scaled="1"/>
                    </a:gradFill>
                    <a:ln w="6350">
                      <a:solidFill>
                        <a:srgbClr val="C6CED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69" name="文本框 68"/>
                    <p:cNvSpPr txBox="1"/>
                    <p:nvPr/>
                  </p:nvSpPr>
                  <p:spPr>
                    <a:xfrm>
                      <a:off x="646490" y="984917"/>
                      <a:ext cx="13337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dirty="0"/>
                        <a:t>功能点分析</a:t>
                      </a:r>
                    </a:p>
                  </p:txBody>
                </p:sp>
                <p:pic>
                  <p:nvPicPr>
                    <p:cNvPr id="74" name="图片 73"/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backgroundRemoval t="31111" b="54074" l="15495" r="21224"/>
                              </a14:imgEffect>
                            </a14:imgLayer>
                          </a14:imgProps>
                        </a:ext>
                      </a:extLst>
                    </a:blip>
                    <a:srcRect l="16709" t="35137" r="79140" b="51549"/>
                    <a:stretch/>
                  </p:blipFill>
                  <p:spPr>
                    <a:xfrm>
                      <a:off x="453563" y="996707"/>
                      <a:ext cx="305682" cy="27578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134988" y="1381275"/>
                    <a:ext cx="3047295" cy="1716152"/>
                    <a:chOff x="134988" y="1381275"/>
                    <a:chExt cx="3047295" cy="1716152"/>
                  </a:xfrm>
                </p:grpSpPr>
                <p:grpSp>
                  <p:nvGrpSpPr>
                    <p:cNvPr id="18" name="组合 17"/>
                    <p:cNvGrpSpPr/>
                    <p:nvPr/>
                  </p:nvGrpSpPr>
                  <p:grpSpPr>
                    <a:xfrm>
                      <a:off x="490690" y="1381275"/>
                      <a:ext cx="2647191" cy="276999"/>
                      <a:chOff x="490690" y="1381275"/>
                      <a:chExt cx="2647191" cy="276999"/>
                    </a:xfrm>
                  </p:grpSpPr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634772" y="1381275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个人信息编辑</a:t>
                        </a:r>
                      </a:p>
                    </p:txBody>
                  </p:sp>
                  <p:sp>
                    <p:nvSpPr>
                      <p:cNvPr id="72" name="L 形 71"/>
                      <p:cNvSpPr/>
                      <p:nvPr/>
                    </p:nvSpPr>
                    <p:spPr>
                      <a:xfrm rot="13555805">
                        <a:off x="490690" y="1451998"/>
                        <a:ext cx="109163" cy="109163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500744" y="1695754"/>
                      <a:ext cx="2657878" cy="276999"/>
                      <a:chOff x="500744" y="1695754"/>
                      <a:chExt cx="2657878" cy="276999"/>
                    </a:xfrm>
                  </p:grpSpPr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655513" y="1695754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时间冲突提示</a:t>
                        </a:r>
                      </a:p>
                    </p:txBody>
                  </p:sp>
                  <p:sp>
                    <p:nvSpPr>
                      <p:cNvPr id="73" name="L 形 72"/>
                      <p:cNvSpPr/>
                      <p:nvPr/>
                    </p:nvSpPr>
                    <p:spPr>
                      <a:xfrm rot="13555805">
                        <a:off x="500744" y="1788664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7" name="组合 76"/>
                    <p:cNvGrpSpPr/>
                    <p:nvPr/>
                  </p:nvGrpSpPr>
                  <p:grpSpPr>
                    <a:xfrm>
                      <a:off x="524405" y="2448741"/>
                      <a:ext cx="2657878" cy="276999"/>
                      <a:chOff x="482698" y="2799362"/>
                      <a:chExt cx="2657878" cy="276999"/>
                    </a:xfrm>
                  </p:grpSpPr>
                  <p:sp>
                    <p:nvSpPr>
                      <p:cNvPr id="75" name="文本框 74"/>
                      <p:cNvSpPr txBox="1"/>
                      <p:nvPr/>
                    </p:nvSpPr>
                    <p:spPr>
                      <a:xfrm>
                        <a:off x="637467" y="2799362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课程过滤选择</a:t>
                        </a:r>
                      </a:p>
                    </p:txBody>
                  </p:sp>
                  <p:sp>
                    <p:nvSpPr>
                      <p:cNvPr id="76" name="L 形 75"/>
                      <p:cNvSpPr/>
                      <p:nvPr/>
                    </p:nvSpPr>
                    <p:spPr>
                      <a:xfrm rot="13555805">
                        <a:off x="482698" y="2892272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2" name="组合 81"/>
                    <p:cNvGrpSpPr/>
                    <p:nvPr/>
                  </p:nvGrpSpPr>
                  <p:grpSpPr>
                    <a:xfrm>
                      <a:off x="512268" y="2820428"/>
                      <a:ext cx="2657878" cy="276999"/>
                      <a:chOff x="482698" y="2799362"/>
                      <a:chExt cx="2657878" cy="276999"/>
                    </a:xfrm>
                  </p:grpSpPr>
                  <p:sp>
                    <p:nvSpPr>
                      <p:cNvPr id="83" name="文本框 82"/>
                      <p:cNvSpPr txBox="1"/>
                      <p:nvPr/>
                    </p:nvSpPr>
                    <p:spPr>
                      <a:xfrm>
                        <a:off x="637467" y="2799362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课程编号生成</a:t>
                        </a:r>
                      </a:p>
                    </p:txBody>
                  </p:sp>
                  <p:sp>
                    <p:nvSpPr>
                      <p:cNvPr id="84" name="L 形 83"/>
                      <p:cNvSpPr/>
                      <p:nvPr/>
                    </p:nvSpPr>
                    <p:spPr>
                      <a:xfrm rot="13555805">
                        <a:off x="482698" y="2892272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00" name="直接连接符 99"/>
                    <p:cNvCxnSpPr/>
                    <p:nvPr/>
                  </p:nvCxnSpPr>
                  <p:spPr>
                    <a:xfrm>
                      <a:off x="144011" y="1672069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接连接符 100"/>
                    <p:cNvCxnSpPr/>
                    <p:nvPr/>
                  </p:nvCxnSpPr>
                  <p:spPr>
                    <a:xfrm>
                      <a:off x="144011" y="2031505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接连接符 101"/>
                    <p:cNvCxnSpPr/>
                    <p:nvPr/>
                  </p:nvCxnSpPr>
                  <p:spPr>
                    <a:xfrm>
                      <a:off x="176695" y="2774755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491721" y="2086635"/>
                      <a:ext cx="2657878" cy="276999"/>
                      <a:chOff x="491721" y="2086635"/>
                      <a:chExt cx="2657878" cy="276999"/>
                    </a:xfrm>
                  </p:grpSpPr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646490" y="2086635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查看个人课表</a:t>
                        </a:r>
                      </a:p>
                    </p:txBody>
                  </p:sp>
                  <p:sp>
                    <p:nvSpPr>
                      <p:cNvPr id="48" name="L 形 47"/>
                      <p:cNvSpPr/>
                      <p:nvPr/>
                    </p:nvSpPr>
                    <p:spPr>
                      <a:xfrm rot="13555805">
                        <a:off x="491721" y="2179545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49" name="直接连接符 48"/>
                    <p:cNvCxnSpPr/>
                    <p:nvPr/>
                  </p:nvCxnSpPr>
                  <p:spPr>
                    <a:xfrm>
                      <a:off x="134988" y="2422386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8326" y="3248643"/>
            <a:ext cx="3939553" cy="1361874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685660" y="2448741"/>
            <a:ext cx="3929249" cy="244682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rgbClr val="63C3E0"/>
                </a:solidFill>
              </a:rPr>
              <a:t>作为一名学生</a:t>
            </a:r>
            <a:endParaRPr lang="en-US" altLang="zh-CN" sz="1400" dirty="0">
              <a:solidFill>
                <a:srgbClr val="63C3E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1000" dirty="0"/>
              <a:t>我已经选了一些专业课，我想看看在还没有课程安排的时间段，我还有哪些“人文学院”开设的“公共选修课”可以选</a:t>
            </a:r>
          </a:p>
          <a:p>
            <a:r>
              <a:rPr lang="zh-CN" altLang="en-US" sz="1000" dirty="0"/>
              <a:t>开始时我位于“选修课程”页面</a:t>
            </a:r>
          </a:p>
          <a:p>
            <a:r>
              <a:rPr lang="zh-CN" altLang="en-US" sz="1000" dirty="0"/>
              <a:t>当我点击“课程筛选”时</a:t>
            </a:r>
            <a:endParaRPr lang="en-US" altLang="zh-CN" sz="1000" dirty="0"/>
          </a:p>
          <a:p>
            <a:r>
              <a:rPr lang="zh-CN" altLang="en-US" sz="1000" dirty="0"/>
              <a:t> “课程筛选”展开</a:t>
            </a:r>
          </a:p>
          <a:p>
            <a:r>
              <a:rPr lang="zh-CN" altLang="en-US" sz="1000" dirty="0"/>
              <a:t>并且将“开课院系”打上勾，然后在下拉菜单里选择“人文学院”</a:t>
            </a:r>
          </a:p>
          <a:p>
            <a:r>
              <a:rPr lang="zh-CN" altLang="en-US" sz="1000" dirty="0"/>
              <a:t>并且将“课程类型”打上勾，然后在下拉菜单里选择“公共选修课”</a:t>
            </a:r>
          </a:p>
          <a:p>
            <a:r>
              <a:rPr lang="zh-CN" altLang="en-US" sz="1000" dirty="0"/>
              <a:t>并且将“仅列出与已选课程不冲突的课程”打上勾</a:t>
            </a:r>
          </a:p>
          <a:p>
            <a:r>
              <a:rPr lang="zh-CN" altLang="en-US" sz="1000" dirty="0"/>
              <a:t>当我点击“提交”时，显示提交成功，然后返回“选修课程”页面</a:t>
            </a:r>
          </a:p>
          <a:p>
            <a:r>
              <a:rPr lang="zh-CN" altLang="en-US" sz="1000" dirty="0"/>
              <a:t>当我点击“收起”时，恢复到选修课程列表页面</a:t>
            </a:r>
          </a:p>
          <a:p>
            <a:r>
              <a:rPr lang="zh-CN" altLang="en-US" sz="1000" dirty="0"/>
              <a:t>此时，我在“选修课程”列表中仅能看到同时符合上述三个条件的课程</a:t>
            </a:r>
          </a:p>
        </p:txBody>
      </p:sp>
      <p:sp>
        <p:nvSpPr>
          <p:cNvPr id="53" name="矩形 52"/>
          <p:cNvSpPr/>
          <p:nvPr/>
        </p:nvSpPr>
        <p:spPr>
          <a:xfrm>
            <a:off x="3659476" y="2448741"/>
            <a:ext cx="45719" cy="2457629"/>
          </a:xfrm>
          <a:prstGeom prst="rect">
            <a:avLst/>
          </a:prstGeom>
          <a:solidFill>
            <a:srgbClr val="63C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3C3E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9851" y="3519458"/>
            <a:ext cx="3939554" cy="13744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2039" y="2529358"/>
            <a:ext cx="4085341" cy="3120157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144011" y="3739761"/>
            <a:ext cx="2503109" cy="379638"/>
            <a:chOff x="144011" y="1932934"/>
            <a:chExt cx="2503109" cy="379638"/>
          </a:xfrm>
        </p:grpSpPr>
        <p:sp>
          <p:nvSpPr>
            <p:cNvPr id="56" name="矩形: 圆角 55"/>
            <p:cNvSpPr/>
            <p:nvPr/>
          </p:nvSpPr>
          <p:spPr>
            <a:xfrm>
              <a:off x="144011" y="1932934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28248" y="198691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工作进展</a:t>
              </a: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41395" y="2013172"/>
              <a:ext cx="305682" cy="275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614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5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78"/>
          <a:stretch/>
        </p:blipFill>
        <p:spPr>
          <a:xfrm>
            <a:off x="0" y="6477000"/>
            <a:ext cx="12192000" cy="378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0"/>
          <a:stretch/>
        </p:blipFill>
        <p:spPr>
          <a:xfrm>
            <a:off x="0" y="-2314"/>
            <a:ext cx="12192000" cy="3833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1002" y="-2314"/>
            <a:ext cx="38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CourseSelect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9466" y="6552607"/>
            <a:ext cx="5949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90000"/>
                  </a:schemeClr>
                </a:solidFill>
              </a:rPr>
              <a:t>龙沛洵、刘广祺、陈昊、张舒翼、昝文 版权所有</a:t>
            </a:r>
            <a:r>
              <a:rPr lang="en-US" altLang="zh-CN" sz="1200" dirty="0">
                <a:solidFill>
                  <a:schemeClr val="bg2">
                    <a:lumMod val="90000"/>
                  </a:schemeClr>
                </a:solidFill>
              </a:rPr>
              <a:t>©2016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149600" y="527050"/>
            <a:ext cx="8934244" cy="5645150"/>
          </a:xfrm>
          <a:prstGeom prst="roundRect">
            <a:avLst>
              <a:gd name="adj" fmla="val 808"/>
            </a:avLst>
          </a:prstGeom>
          <a:solidFill>
            <a:schemeClr val="bg1"/>
          </a:solidFill>
          <a:ln>
            <a:solidFill>
              <a:srgbClr val="357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357CB8"/>
                </a:solidFill>
              </a:ln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149599" y="527116"/>
            <a:ext cx="8934245" cy="526115"/>
          </a:xfrm>
          <a:prstGeom prst="roundRect">
            <a:avLst>
              <a:gd name="adj" fmla="val 10523"/>
            </a:avLst>
          </a:prstGeom>
          <a:gradFill>
            <a:gsLst>
              <a:gs pos="14000">
                <a:srgbClr val="3278B4"/>
              </a:gs>
              <a:gs pos="50000">
                <a:srgbClr val="3073AD"/>
              </a:gs>
              <a:gs pos="0">
                <a:srgbClr val="337AB7"/>
              </a:gs>
              <a:gs pos="100000">
                <a:srgbClr val="2F6EA6"/>
              </a:gs>
            </a:gsLst>
            <a:lin ang="5400000" scaled="1"/>
          </a:gradFill>
          <a:ln cap="rnd">
            <a:noFill/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543300" y="113459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课程编号生成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543299" y="1530756"/>
            <a:ext cx="842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/>
              <a:t>教师创建课程的时候能自动根据课程信息生成课程编号。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659477" y="1523206"/>
            <a:ext cx="8187745" cy="0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543300" y="622774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功能点分析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134988" y="527051"/>
            <a:ext cx="3047295" cy="3133356"/>
            <a:chOff x="134988" y="527051"/>
            <a:chExt cx="3047295" cy="3133356"/>
          </a:xfrm>
        </p:grpSpPr>
        <p:sp>
          <p:nvSpPr>
            <p:cNvPr id="89" name="矩形: 圆角 88"/>
            <p:cNvSpPr/>
            <p:nvPr/>
          </p:nvSpPr>
          <p:spPr>
            <a:xfrm>
              <a:off x="134988" y="527051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37467" y="54043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关于选题</a:t>
              </a: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50614" y="566692"/>
              <a:ext cx="305682" cy="275780"/>
            </a:xfrm>
            <a:prstGeom prst="rect">
              <a:avLst/>
            </a:prstGeom>
          </p:spPr>
        </p:pic>
        <p:grpSp>
          <p:nvGrpSpPr>
            <p:cNvPr id="94" name="组合 93"/>
            <p:cNvGrpSpPr/>
            <p:nvPr/>
          </p:nvGrpSpPr>
          <p:grpSpPr>
            <a:xfrm>
              <a:off x="134988" y="971532"/>
              <a:ext cx="3047295" cy="2688875"/>
              <a:chOff x="134988" y="971532"/>
              <a:chExt cx="3047295" cy="2688875"/>
            </a:xfrm>
          </p:grpSpPr>
          <p:sp>
            <p:nvSpPr>
              <p:cNvPr id="95" name="矩形: 圆角 94"/>
              <p:cNvSpPr/>
              <p:nvPr/>
            </p:nvSpPr>
            <p:spPr>
              <a:xfrm>
                <a:off x="144011" y="3280769"/>
                <a:ext cx="2503109" cy="379638"/>
              </a:xfrm>
              <a:prstGeom prst="roundRect">
                <a:avLst>
                  <a:gd name="adj" fmla="val 5758"/>
                </a:avLst>
              </a:prstGeom>
              <a:gradFill>
                <a:gsLst>
                  <a:gs pos="50000">
                    <a:srgbClr val="EFEFEF"/>
                  </a:gs>
                  <a:gs pos="0">
                    <a:srgbClr val="F5F5F5"/>
                  </a:gs>
                  <a:gs pos="100000">
                    <a:srgbClr val="E9E9E9"/>
                  </a:gs>
                </a:gsLst>
                <a:lin ang="5400000" scaled="1"/>
              </a:gradFill>
              <a:ln w="6350">
                <a:solidFill>
                  <a:srgbClr val="C6CE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646490" y="3294153"/>
                <a:ext cx="13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项目计划</a:t>
                </a:r>
              </a:p>
            </p:txBody>
          </p:sp>
          <p:pic>
            <p:nvPicPr>
              <p:cNvPr id="97" name="图片 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111" b="54074" l="15495" r="21224"/>
                        </a14:imgEffect>
                      </a14:imgLayer>
                    </a14:imgProps>
                  </a:ext>
                </a:extLst>
              </a:blip>
              <a:srcRect l="16709" t="35137" r="79140" b="51549"/>
              <a:stretch/>
            </p:blipFill>
            <p:spPr>
              <a:xfrm>
                <a:off x="459637" y="3320410"/>
                <a:ext cx="305682" cy="275780"/>
              </a:xfrm>
              <a:prstGeom prst="rect">
                <a:avLst/>
              </a:prstGeom>
            </p:spPr>
          </p:pic>
          <p:grpSp>
            <p:nvGrpSpPr>
              <p:cNvPr id="98" name="组合 97"/>
              <p:cNvGrpSpPr/>
              <p:nvPr/>
            </p:nvGrpSpPr>
            <p:grpSpPr>
              <a:xfrm>
                <a:off x="134988" y="971532"/>
                <a:ext cx="3047295" cy="2191256"/>
                <a:chOff x="134988" y="971532"/>
                <a:chExt cx="3047295" cy="2191256"/>
              </a:xfrm>
            </p:grpSpPr>
            <p:sp>
              <p:nvSpPr>
                <p:cNvPr id="103" name="矩形: 圆角 102"/>
                <p:cNvSpPr/>
                <p:nvPr/>
              </p:nvSpPr>
              <p:spPr>
                <a:xfrm>
                  <a:off x="144011" y="971532"/>
                  <a:ext cx="2503109" cy="2191256"/>
                </a:xfrm>
                <a:prstGeom prst="roundRect">
                  <a:avLst>
                    <a:gd name="adj" fmla="val 1936"/>
                  </a:avLst>
                </a:prstGeom>
                <a:solidFill>
                  <a:schemeClr val="bg1"/>
                </a:solidFill>
                <a:ln w="6350">
                  <a:solidFill>
                    <a:srgbClr val="C6CE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04" name="组合 103"/>
                <p:cNvGrpSpPr/>
                <p:nvPr/>
              </p:nvGrpSpPr>
              <p:grpSpPr>
                <a:xfrm>
                  <a:off x="134988" y="971533"/>
                  <a:ext cx="3047295" cy="2125894"/>
                  <a:chOff x="134988" y="971533"/>
                  <a:chExt cx="3047295" cy="2125894"/>
                </a:xfrm>
              </p:grpSpPr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144011" y="971533"/>
                    <a:ext cx="2503109" cy="379638"/>
                    <a:chOff x="144011" y="971533"/>
                    <a:chExt cx="2503109" cy="379638"/>
                  </a:xfrm>
                </p:grpSpPr>
                <p:sp>
                  <p:nvSpPr>
                    <p:cNvPr id="126" name="矩形: 圆角 125"/>
                    <p:cNvSpPr/>
                    <p:nvPr/>
                  </p:nvSpPr>
                  <p:spPr>
                    <a:xfrm>
                      <a:off x="144011" y="971533"/>
                      <a:ext cx="2503109" cy="379638"/>
                    </a:xfrm>
                    <a:prstGeom prst="roundRect">
                      <a:avLst>
                        <a:gd name="adj" fmla="val 5758"/>
                      </a:avLst>
                    </a:prstGeom>
                    <a:gradFill>
                      <a:gsLst>
                        <a:gs pos="50000">
                          <a:srgbClr val="EFEFEF"/>
                        </a:gs>
                        <a:gs pos="0">
                          <a:srgbClr val="F5F5F5"/>
                        </a:gs>
                        <a:gs pos="100000">
                          <a:srgbClr val="E9E9E9"/>
                        </a:gs>
                      </a:gsLst>
                      <a:lin ang="5400000" scaled="1"/>
                    </a:gradFill>
                    <a:ln w="6350">
                      <a:solidFill>
                        <a:srgbClr val="C6CED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27" name="文本框 126"/>
                    <p:cNvSpPr txBox="1"/>
                    <p:nvPr/>
                  </p:nvSpPr>
                  <p:spPr>
                    <a:xfrm>
                      <a:off x="646490" y="984917"/>
                      <a:ext cx="13337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dirty="0"/>
                        <a:t>功能点分析</a:t>
                      </a:r>
                    </a:p>
                  </p:txBody>
                </p:sp>
                <p:pic>
                  <p:nvPicPr>
                    <p:cNvPr id="128" name="图片 127"/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backgroundRemoval t="31111" b="54074" l="15495" r="21224"/>
                              </a14:imgEffect>
                            </a14:imgLayer>
                          </a14:imgProps>
                        </a:ext>
                      </a:extLst>
                    </a:blip>
                    <a:srcRect l="16709" t="35137" r="79140" b="51549"/>
                    <a:stretch/>
                  </p:blipFill>
                  <p:spPr>
                    <a:xfrm>
                      <a:off x="453563" y="996707"/>
                      <a:ext cx="305682" cy="27578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134988" y="1381275"/>
                    <a:ext cx="3047295" cy="1716152"/>
                    <a:chOff x="134988" y="1381275"/>
                    <a:chExt cx="3047295" cy="1716152"/>
                  </a:xfrm>
                </p:grpSpPr>
                <p:grpSp>
                  <p:nvGrpSpPr>
                    <p:cNvPr id="107" name="组合 106"/>
                    <p:cNvGrpSpPr/>
                    <p:nvPr/>
                  </p:nvGrpSpPr>
                  <p:grpSpPr>
                    <a:xfrm>
                      <a:off x="490690" y="1381275"/>
                      <a:ext cx="2647191" cy="276999"/>
                      <a:chOff x="490690" y="1381275"/>
                      <a:chExt cx="2647191" cy="276999"/>
                    </a:xfrm>
                  </p:grpSpPr>
                  <p:sp>
                    <p:nvSpPr>
                      <p:cNvPr id="124" name="文本框 123"/>
                      <p:cNvSpPr txBox="1"/>
                      <p:nvPr/>
                    </p:nvSpPr>
                    <p:spPr>
                      <a:xfrm>
                        <a:off x="634772" y="1381275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个人信息编辑</a:t>
                        </a:r>
                      </a:p>
                    </p:txBody>
                  </p:sp>
                  <p:sp>
                    <p:nvSpPr>
                      <p:cNvPr id="125" name="L 形 124"/>
                      <p:cNvSpPr/>
                      <p:nvPr/>
                    </p:nvSpPr>
                    <p:spPr>
                      <a:xfrm rot="13555805">
                        <a:off x="490690" y="1451998"/>
                        <a:ext cx="109163" cy="109163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8" name="组合 107"/>
                    <p:cNvGrpSpPr/>
                    <p:nvPr/>
                  </p:nvGrpSpPr>
                  <p:grpSpPr>
                    <a:xfrm>
                      <a:off x="500744" y="1695754"/>
                      <a:ext cx="2657878" cy="276999"/>
                      <a:chOff x="500744" y="1695754"/>
                      <a:chExt cx="2657878" cy="276999"/>
                    </a:xfrm>
                  </p:grpSpPr>
                  <p:sp>
                    <p:nvSpPr>
                      <p:cNvPr id="122" name="文本框 121"/>
                      <p:cNvSpPr txBox="1"/>
                      <p:nvPr/>
                    </p:nvSpPr>
                    <p:spPr>
                      <a:xfrm>
                        <a:off x="655513" y="1695754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时间冲突提示</a:t>
                        </a:r>
                      </a:p>
                    </p:txBody>
                  </p:sp>
                  <p:sp>
                    <p:nvSpPr>
                      <p:cNvPr id="123" name="L 形 122"/>
                      <p:cNvSpPr/>
                      <p:nvPr/>
                    </p:nvSpPr>
                    <p:spPr>
                      <a:xfrm rot="13555805">
                        <a:off x="500744" y="1788664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9" name="组合 108"/>
                    <p:cNvGrpSpPr/>
                    <p:nvPr/>
                  </p:nvGrpSpPr>
                  <p:grpSpPr>
                    <a:xfrm>
                      <a:off x="524405" y="2448741"/>
                      <a:ext cx="2657878" cy="276999"/>
                      <a:chOff x="482698" y="2799362"/>
                      <a:chExt cx="2657878" cy="276999"/>
                    </a:xfrm>
                  </p:grpSpPr>
                  <p:sp>
                    <p:nvSpPr>
                      <p:cNvPr id="120" name="文本框 119"/>
                      <p:cNvSpPr txBox="1"/>
                      <p:nvPr/>
                    </p:nvSpPr>
                    <p:spPr>
                      <a:xfrm>
                        <a:off x="637467" y="2799362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课程过滤选择</a:t>
                        </a:r>
                      </a:p>
                    </p:txBody>
                  </p:sp>
                  <p:sp>
                    <p:nvSpPr>
                      <p:cNvPr id="121" name="L 形 120"/>
                      <p:cNvSpPr/>
                      <p:nvPr/>
                    </p:nvSpPr>
                    <p:spPr>
                      <a:xfrm rot="13555805">
                        <a:off x="482698" y="2892272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0" name="组合 109"/>
                    <p:cNvGrpSpPr/>
                    <p:nvPr/>
                  </p:nvGrpSpPr>
                  <p:grpSpPr>
                    <a:xfrm>
                      <a:off x="512268" y="2820428"/>
                      <a:ext cx="2657878" cy="276999"/>
                      <a:chOff x="482698" y="2799362"/>
                      <a:chExt cx="2657878" cy="276999"/>
                    </a:xfrm>
                  </p:grpSpPr>
                  <p:sp>
                    <p:nvSpPr>
                      <p:cNvPr id="118" name="文本框 117"/>
                      <p:cNvSpPr txBox="1"/>
                      <p:nvPr/>
                    </p:nvSpPr>
                    <p:spPr>
                      <a:xfrm>
                        <a:off x="637467" y="2799362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课程编号生成</a:t>
                        </a:r>
                      </a:p>
                    </p:txBody>
                  </p:sp>
                  <p:sp>
                    <p:nvSpPr>
                      <p:cNvPr id="119" name="L 形 118"/>
                      <p:cNvSpPr/>
                      <p:nvPr/>
                    </p:nvSpPr>
                    <p:spPr>
                      <a:xfrm rot="13555805">
                        <a:off x="482698" y="2892272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11" name="直接连接符 110"/>
                    <p:cNvCxnSpPr/>
                    <p:nvPr/>
                  </p:nvCxnSpPr>
                  <p:spPr>
                    <a:xfrm>
                      <a:off x="144011" y="1672069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直接连接符 111"/>
                    <p:cNvCxnSpPr/>
                    <p:nvPr/>
                  </p:nvCxnSpPr>
                  <p:spPr>
                    <a:xfrm>
                      <a:off x="144011" y="2031505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接连接符 112"/>
                    <p:cNvCxnSpPr/>
                    <p:nvPr/>
                  </p:nvCxnSpPr>
                  <p:spPr>
                    <a:xfrm>
                      <a:off x="176695" y="2774755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4" name="组合 113"/>
                    <p:cNvGrpSpPr/>
                    <p:nvPr/>
                  </p:nvGrpSpPr>
                  <p:grpSpPr>
                    <a:xfrm>
                      <a:off x="491721" y="2086635"/>
                      <a:ext cx="2657878" cy="276999"/>
                      <a:chOff x="491721" y="2086635"/>
                      <a:chExt cx="2657878" cy="276999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646490" y="2086635"/>
                        <a:ext cx="250310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200" dirty="0">
                            <a:solidFill>
                              <a:srgbClr val="3379B6"/>
                            </a:solidFill>
                          </a:rPr>
                          <a:t>查看个人课表</a:t>
                        </a:r>
                      </a:p>
                    </p:txBody>
                  </p:sp>
                  <p:sp>
                    <p:nvSpPr>
                      <p:cNvPr id="117" name="L 形 116"/>
                      <p:cNvSpPr/>
                      <p:nvPr/>
                    </p:nvSpPr>
                    <p:spPr>
                      <a:xfrm rot="13555805">
                        <a:off x="491721" y="2179545"/>
                        <a:ext cx="115568" cy="115568"/>
                      </a:xfrm>
                      <a:prstGeom prst="corner">
                        <a:avLst>
                          <a:gd name="adj1" fmla="val 37677"/>
                          <a:gd name="adj2" fmla="val 31516"/>
                        </a:avLst>
                      </a:prstGeom>
                      <a:solidFill>
                        <a:srgbClr val="3379B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15" name="直接连接符 114"/>
                    <p:cNvCxnSpPr/>
                    <p:nvPr/>
                  </p:nvCxnSpPr>
                  <p:spPr>
                    <a:xfrm>
                      <a:off x="134988" y="2422386"/>
                      <a:ext cx="2503109" cy="0"/>
                    </a:xfrm>
                    <a:prstGeom prst="line">
                      <a:avLst/>
                    </a:prstGeom>
                    <a:ln>
                      <a:solidFill>
                        <a:srgbClr val="EEEEE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270" y="2958927"/>
            <a:ext cx="3817362" cy="3061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1348" y="2971122"/>
            <a:ext cx="3817362" cy="308045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5011" y="1800948"/>
            <a:ext cx="3688742" cy="1127896"/>
          </a:xfrm>
          <a:prstGeom prst="rect">
            <a:avLst/>
          </a:prstGeom>
        </p:spPr>
      </p:pic>
      <p:sp>
        <p:nvSpPr>
          <p:cNvPr id="129" name="文本框 128"/>
          <p:cNvSpPr txBox="1"/>
          <p:nvPr/>
        </p:nvSpPr>
        <p:spPr>
          <a:xfrm>
            <a:off x="3660090" y="1838533"/>
            <a:ext cx="4448112" cy="437042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rgbClr val="63C3E0"/>
                </a:solidFill>
              </a:rPr>
              <a:t>作为一名教师</a:t>
            </a:r>
            <a:endParaRPr lang="en-US" altLang="zh-CN" sz="1400" dirty="0">
              <a:solidFill>
                <a:srgbClr val="63C3E0"/>
              </a:solidFill>
            </a:endParaRPr>
          </a:p>
          <a:p>
            <a:r>
              <a:rPr lang="zh-CN" altLang="en-US" sz="1000" dirty="0"/>
              <a:t>我想新开设一门课程“算法设计与分析研讨班”</a:t>
            </a:r>
            <a:r>
              <a:rPr lang="en-US" altLang="zh-CN" sz="1000" dirty="0"/>
              <a:t>, </a:t>
            </a:r>
            <a:r>
              <a:rPr lang="zh-CN" altLang="en-US" sz="1000" dirty="0"/>
              <a:t>开始时我位于“授课列表”页面</a:t>
            </a:r>
            <a:r>
              <a:rPr lang="en-US" altLang="zh-CN" sz="1000" dirty="0"/>
              <a:t>, </a:t>
            </a:r>
          </a:p>
          <a:p>
            <a:r>
              <a:rPr lang="zh-CN" altLang="en-US" sz="1000" dirty="0"/>
              <a:t>当我点击“创建新课程”</a:t>
            </a:r>
            <a:r>
              <a:rPr lang="en-US" altLang="zh-CN" sz="1000" dirty="0"/>
              <a:t>,</a:t>
            </a:r>
            <a:r>
              <a:rPr lang="zh-CN" altLang="en-US" sz="1000" dirty="0"/>
              <a:t>跳转到“新课程”页面</a:t>
            </a:r>
          </a:p>
          <a:p>
            <a:r>
              <a:rPr lang="zh-CN" altLang="en-US" sz="1000" dirty="0"/>
              <a:t>我在“课程名”里填入“算法设计与分析研讨班”</a:t>
            </a:r>
            <a:r>
              <a:rPr lang="en-US" altLang="zh-CN" sz="1000" dirty="0"/>
              <a:t>,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r>
              <a:rPr lang="zh-CN" altLang="en-US" sz="1000" dirty="0"/>
              <a:t>选择“计算机与控制学院”</a:t>
            </a:r>
          </a:p>
          <a:p>
            <a:r>
              <a:rPr lang="zh-CN" altLang="en-US" sz="1000" dirty="0"/>
              <a:t>选择“软件工程”课程</a:t>
            </a:r>
            <a:r>
              <a:rPr lang="en-US" altLang="zh-CN" sz="1000" dirty="0"/>
              <a:t>,</a:t>
            </a:r>
          </a:p>
          <a:p>
            <a:r>
              <a:rPr lang="zh-CN" altLang="en-US" sz="1000" dirty="0"/>
              <a:t>选择“硕士生”</a:t>
            </a:r>
          </a:p>
          <a:p>
            <a:r>
              <a:rPr lang="zh-CN" altLang="en-US" sz="1000" dirty="0"/>
              <a:t>选择“专业研讨课”</a:t>
            </a:r>
            <a:endParaRPr lang="en-US" altLang="zh-CN" sz="1000" dirty="0"/>
          </a:p>
          <a:p>
            <a:r>
              <a:rPr lang="zh-CN" altLang="en-US" sz="1000" dirty="0"/>
              <a:t>选择“课堂讨论为主”</a:t>
            </a:r>
            <a:endParaRPr lang="en-US" altLang="zh-CN" sz="1000" dirty="0"/>
          </a:p>
          <a:p>
            <a:r>
              <a:rPr lang="zh-CN" altLang="en-US" sz="1000" dirty="0"/>
              <a:t> 在“考核方式”里填入“平时成绩、期末报告”</a:t>
            </a:r>
            <a:endParaRPr lang="en-US" altLang="zh-CN" sz="1000" dirty="0"/>
          </a:p>
          <a:p>
            <a:r>
              <a:rPr lang="zh-CN" altLang="en-US" sz="1000" dirty="0"/>
              <a:t> 在 “限选人数”里填入</a:t>
            </a:r>
            <a:r>
              <a:rPr lang="en-US" altLang="zh-CN" sz="1000" dirty="0"/>
              <a:t>30,</a:t>
            </a:r>
            <a:r>
              <a:rPr lang="zh-CN" altLang="en-US" sz="1000" dirty="0"/>
              <a:t>并且在“课时”填入</a:t>
            </a:r>
            <a:r>
              <a:rPr lang="en-US" altLang="zh-CN" sz="1000" dirty="0"/>
              <a:t>20</a:t>
            </a:r>
            <a:r>
              <a:rPr lang="zh-CN" altLang="en-US" sz="1000" dirty="0"/>
              <a:t>，“学分”里填入</a:t>
            </a:r>
            <a:r>
              <a:rPr lang="en-US" altLang="zh-CN" sz="1000" dirty="0"/>
              <a:t>1.0</a:t>
            </a:r>
          </a:p>
          <a:p>
            <a:r>
              <a:rPr lang="zh-CN" altLang="en-US" sz="1000" dirty="0"/>
              <a:t>选择“雁栖湖”校区，选择上课地点“学园</a:t>
            </a:r>
            <a:r>
              <a:rPr lang="en-US" altLang="zh-CN" sz="1000" dirty="0"/>
              <a:t>2”</a:t>
            </a:r>
            <a:r>
              <a:rPr lang="zh-CN" altLang="en-US" sz="1000" dirty="0"/>
              <a:t>，填入“</a:t>
            </a:r>
            <a:r>
              <a:rPr lang="en-US" altLang="zh-CN" sz="1000" dirty="0"/>
              <a:t>462”</a:t>
            </a:r>
          </a:p>
          <a:p>
            <a:r>
              <a:rPr lang="zh-CN" altLang="en-US" sz="1000" dirty="0"/>
              <a:t>选择上课周为“</a:t>
            </a:r>
            <a:r>
              <a:rPr lang="en-US" altLang="zh-CN" sz="1000" dirty="0"/>
              <a:t>2”-“12”,</a:t>
            </a:r>
            <a:r>
              <a:rPr lang="zh-CN" altLang="en-US" sz="1000" dirty="0"/>
              <a:t> “上课时间为“周六”</a:t>
            </a:r>
            <a:r>
              <a:rPr lang="en-US" altLang="zh-CN" sz="1000" dirty="0"/>
              <a:t>-“9”-“10”</a:t>
            </a:r>
          </a:p>
          <a:p>
            <a:r>
              <a:rPr lang="zh-CN" altLang="en-US" sz="1000" dirty="0"/>
              <a:t>当我点击“提交”时</a:t>
            </a:r>
            <a:r>
              <a:rPr lang="en-US" altLang="zh-CN" sz="1000" dirty="0"/>
              <a:t>,</a:t>
            </a:r>
            <a:r>
              <a:rPr lang="zh-CN" altLang="en-US" sz="1000" dirty="0"/>
              <a:t> 跳转到“开课信息确认”页面</a:t>
            </a:r>
          </a:p>
          <a:p>
            <a:r>
              <a:rPr lang="zh-CN" altLang="en-US" sz="1000" dirty="0"/>
              <a:t>在“开课信息确认”页面</a:t>
            </a:r>
            <a:r>
              <a:rPr lang="en-US" altLang="zh-CN" sz="1000" dirty="0"/>
              <a:t>,</a:t>
            </a:r>
            <a:r>
              <a:rPr lang="zh-CN" altLang="en-US" sz="1000" dirty="0"/>
              <a:t>我能看到刚才我填入的信息</a:t>
            </a:r>
          </a:p>
          <a:p>
            <a:r>
              <a:rPr lang="zh-CN" altLang="en-US" sz="1000" dirty="0"/>
              <a:t>并且我能看到一行文本“课程号：</a:t>
            </a:r>
            <a:r>
              <a:rPr lang="en-US" altLang="zh-CN" sz="1000" dirty="0"/>
              <a:t>093M6097H”</a:t>
            </a:r>
          </a:p>
          <a:p>
            <a:r>
              <a:rPr lang="zh-CN" altLang="en-US" sz="1000" dirty="0"/>
              <a:t>并且这个课程号与已存在的任何课程的课程号均不相同</a:t>
            </a:r>
          </a:p>
          <a:p>
            <a:r>
              <a:rPr lang="zh-CN" altLang="en-US" sz="1000" dirty="0"/>
              <a:t>当我点击“返回修改”时</a:t>
            </a:r>
            <a:r>
              <a:rPr lang="en-US" altLang="zh-CN" sz="1000" dirty="0"/>
              <a:t>,</a:t>
            </a:r>
            <a:r>
              <a:rPr lang="zh-CN" altLang="en-US" sz="1000" dirty="0"/>
              <a:t>跳转回“新课程”页面</a:t>
            </a:r>
          </a:p>
          <a:p>
            <a:r>
              <a:rPr lang="zh-CN" altLang="en-US" sz="1000" dirty="0"/>
              <a:t>并且我能看到和修改刚才填入的信息</a:t>
            </a:r>
          </a:p>
          <a:p>
            <a:r>
              <a:rPr lang="zh-CN" altLang="en-US" sz="1000" dirty="0"/>
              <a:t>当我点击“确认开课”时</a:t>
            </a:r>
            <a:r>
              <a:rPr lang="en-US" altLang="zh-CN" sz="1000" dirty="0"/>
              <a:t>,</a:t>
            </a:r>
            <a:r>
              <a:rPr lang="zh-CN" altLang="en-US" sz="1000" dirty="0"/>
              <a:t>返回“授课列表页面”</a:t>
            </a:r>
            <a:endParaRPr lang="en-US" altLang="zh-CN" sz="1000" dirty="0"/>
          </a:p>
          <a:p>
            <a:r>
              <a:rPr lang="zh-CN" altLang="en-US" sz="1000" dirty="0"/>
              <a:t>出现“成功创建课程：算法设计与分析研讨班”的提示</a:t>
            </a:r>
            <a:r>
              <a:rPr lang="en-US" altLang="zh-CN" sz="1000" dirty="0"/>
              <a:t>,</a:t>
            </a:r>
            <a:r>
              <a:rPr lang="zh-CN" altLang="en-US" sz="1000" dirty="0"/>
              <a:t>并且我能在“授课列表”中看到“算法设计与分析研讨班”这门课</a:t>
            </a:r>
          </a:p>
          <a:p>
            <a:r>
              <a:rPr lang="zh-CN" altLang="en-US" sz="1000" dirty="0"/>
              <a:t>当我点击“算法设计与分析研讨班”时</a:t>
            </a:r>
            <a:r>
              <a:rPr lang="en-US" altLang="zh-CN" sz="1000" dirty="0"/>
              <a:t>,</a:t>
            </a:r>
            <a:r>
              <a:rPr lang="zh-CN" altLang="en-US" sz="1000" dirty="0"/>
              <a:t>跳转到“课程信息”页面</a:t>
            </a:r>
            <a:r>
              <a:rPr lang="en-US" altLang="zh-CN" sz="1000" dirty="0"/>
              <a:t>,</a:t>
            </a:r>
            <a:r>
              <a:rPr lang="zh-CN" altLang="en-US" sz="1000" dirty="0"/>
              <a:t>我能看到“算法设计与分析研讨班”这门课的详细信息</a:t>
            </a:r>
            <a:r>
              <a:rPr lang="en-US" altLang="zh-CN" sz="1000" dirty="0"/>
              <a:t>,</a:t>
            </a:r>
          </a:p>
          <a:p>
            <a:r>
              <a:rPr lang="zh-CN" altLang="en-US" sz="1000" dirty="0"/>
              <a:t>当我点击“返回”时</a:t>
            </a:r>
            <a:r>
              <a:rPr lang="en-US" altLang="zh-CN" sz="1000" dirty="0"/>
              <a:t>,</a:t>
            </a:r>
            <a:r>
              <a:rPr lang="zh-CN" altLang="en-US" sz="1000" dirty="0"/>
              <a:t>回到“授课列表”页面</a:t>
            </a:r>
          </a:p>
        </p:txBody>
      </p:sp>
      <p:sp>
        <p:nvSpPr>
          <p:cNvPr id="53" name="矩形 52"/>
          <p:cNvSpPr/>
          <p:nvPr/>
        </p:nvSpPr>
        <p:spPr>
          <a:xfrm>
            <a:off x="3659476" y="1828007"/>
            <a:ext cx="45719" cy="4192206"/>
          </a:xfrm>
          <a:prstGeom prst="rect">
            <a:avLst/>
          </a:prstGeom>
          <a:solidFill>
            <a:srgbClr val="63C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3C3E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165011" y="3004783"/>
            <a:ext cx="3790769" cy="300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2280" y="1872194"/>
            <a:ext cx="3682211" cy="1102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5943" y="1855621"/>
            <a:ext cx="3714498" cy="1145995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144011" y="3751091"/>
            <a:ext cx="2503109" cy="379638"/>
            <a:chOff x="144011" y="1932934"/>
            <a:chExt cx="2503109" cy="379638"/>
          </a:xfrm>
        </p:grpSpPr>
        <p:sp>
          <p:nvSpPr>
            <p:cNvPr id="57" name="矩形: 圆角 56"/>
            <p:cNvSpPr/>
            <p:nvPr/>
          </p:nvSpPr>
          <p:spPr>
            <a:xfrm>
              <a:off x="144011" y="1932934"/>
              <a:ext cx="2503109" cy="379638"/>
            </a:xfrm>
            <a:prstGeom prst="roundRect">
              <a:avLst>
                <a:gd name="adj" fmla="val 5758"/>
              </a:avLst>
            </a:prstGeom>
            <a:gradFill>
              <a:gsLst>
                <a:gs pos="50000">
                  <a:srgbClr val="EFEFEF"/>
                </a:gs>
                <a:gs pos="0">
                  <a:srgbClr val="F5F5F5"/>
                </a:gs>
                <a:gs pos="100000">
                  <a:srgbClr val="E9E9E9"/>
                </a:gs>
              </a:gsLst>
              <a:lin ang="5400000" scaled="1"/>
            </a:gradFill>
            <a:ln w="6350">
              <a:solidFill>
                <a:srgbClr val="C6C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28248" y="1986915"/>
              <a:ext cx="13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工作进展</a:t>
              </a: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111" b="54074" l="15495" r="21224"/>
                      </a14:imgEffect>
                    </a14:imgLayer>
                  </a14:imgProps>
                </a:ext>
              </a:extLst>
            </a:blip>
            <a:srcRect l="16709" t="35137" r="79140" b="51549"/>
            <a:stretch/>
          </p:blipFill>
          <p:spPr>
            <a:xfrm>
              <a:off x="441395" y="2013172"/>
              <a:ext cx="305682" cy="275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6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1431</Words>
  <Application>Microsoft Office PowerPoint</Application>
  <PresentationFormat>宽屏</PresentationFormat>
  <Paragraphs>239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黑体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 zan</dc:creator>
  <cp:lastModifiedBy>wen zan</cp:lastModifiedBy>
  <cp:revision>64</cp:revision>
  <dcterms:created xsi:type="dcterms:W3CDTF">2016-12-07T09:50:40Z</dcterms:created>
  <dcterms:modified xsi:type="dcterms:W3CDTF">2016-12-21T10:43:41Z</dcterms:modified>
</cp:coreProperties>
</file>