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65" r:id="rId3"/>
    <p:sldId id="267" r:id="rId4"/>
    <p:sldId id="289" r:id="rId5"/>
    <p:sldId id="285" r:id="rId6"/>
    <p:sldId id="286" r:id="rId7"/>
    <p:sldId id="291" r:id="rId8"/>
    <p:sldId id="287" r:id="rId9"/>
    <p:sldId id="288" r:id="rId10"/>
    <p:sldId id="284" r:id="rId11"/>
    <p:sldId id="290" r:id="rId12"/>
    <p:sldId id="292" r:id="rId13"/>
    <p:sldId id="293" r:id="rId14"/>
    <p:sldId id="294" r:id="rId15"/>
    <p:sldId id="295" r:id="rId16"/>
    <p:sldId id="296" r:id="rId17"/>
    <p:sldId id="28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66" userDrawn="1">
          <p15:clr>
            <a:srgbClr val="A4A3A4"/>
          </p15:clr>
        </p15:guide>
        <p15:guide id="2" pos="5654" userDrawn="1">
          <p15:clr>
            <a:srgbClr val="A4A3A4"/>
          </p15:clr>
        </p15:guide>
        <p15:guide id="3" pos="756" userDrawn="1">
          <p15:clr>
            <a:srgbClr val="A4A3A4"/>
          </p15:clr>
        </p15:guide>
        <p15:guide id="4"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F65"/>
    <a:srgbClr val="287184"/>
    <a:srgbClr val="89A67A"/>
    <a:srgbClr val="E49B35"/>
    <a:srgbClr val="508799"/>
    <a:srgbClr val="ED7167"/>
    <a:srgbClr val="ED6E64"/>
    <a:srgbClr val="D57053"/>
    <a:srgbClr val="EBCEBC"/>
    <a:srgbClr val="EBD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4" autoAdjust="0"/>
    <p:restoredTop sz="82194" autoAdjust="0"/>
  </p:normalViewPr>
  <p:slideViewPr>
    <p:cSldViewPr snapToGrid="0">
      <p:cViewPr varScale="1">
        <p:scale>
          <a:sx n="59" d="100"/>
          <a:sy n="59" d="100"/>
        </p:scale>
        <p:origin x="180" y="42"/>
      </p:cViewPr>
      <p:guideLst>
        <p:guide orient="horz" pos="3566"/>
        <p:guide pos="5654"/>
        <p:guide pos="756"/>
        <p:guide orient="horz" pos="86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D2EE6-CD2B-49F7-BFC0-EA7A8B8A1AF2}" type="datetimeFigureOut">
              <a:rPr lang="zh-CN" altLang="en-US" smtClean="0"/>
              <a:t>2017/6/2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7216B-35A1-4A29-9ADD-D5F0C922A578}" type="slidenum">
              <a:rPr lang="zh-CN" altLang="en-US" smtClean="0"/>
              <a:t>‹#›</a:t>
            </a:fld>
            <a:endParaRPr lang="zh-CN" altLang="en-US"/>
          </a:p>
        </p:txBody>
      </p:sp>
    </p:spTree>
    <p:extLst>
      <p:ext uri="{BB962C8B-B14F-4D97-AF65-F5344CB8AC3E}">
        <p14:creationId xmlns:p14="http://schemas.microsoft.com/office/powerpoint/2010/main" val="19455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当下，互联网技术飞速发展，网络的规模愈发壮大，截至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月，中国网民的规模达到了</a:t>
            </a:r>
            <a:r>
              <a:rPr lang="en-US" altLang="zh-CN" sz="1200" kern="1200" dirty="0" smtClean="0">
                <a:solidFill>
                  <a:schemeClr val="tx1"/>
                </a:solidFill>
                <a:effectLst/>
                <a:latin typeface="+mn-lt"/>
                <a:ea typeface="+mn-ea"/>
                <a:cs typeface="+mn-cs"/>
              </a:rPr>
              <a:t>7.3</a:t>
            </a:r>
            <a:r>
              <a:rPr lang="zh-CN" altLang="zh-CN" sz="1200" kern="1200" dirty="0" smtClean="0">
                <a:solidFill>
                  <a:schemeClr val="tx1"/>
                </a:solidFill>
                <a:effectLst/>
                <a:latin typeface="+mn-lt"/>
                <a:ea typeface="+mn-ea"/>
                <a:cs typeface="+mn-cs"/>
              </a:rPr>
              <a:t>亿，互联网的普及率达到了</a:t>
            </a:r>
            <a:r>
              <a:rPr lang="en-US" altLang="zh-CN" sz="1200" kern="1200" dirty="0" smtClean="0">
                <a:solidFill>
                  <a:schemeClr val="tx1"/>
                </a:solidFill>
                <a:effectLst/>
                <a:latin typeface="+mn-lt"/>
                <a:ea typeface="+mn-ea"/>
                <a:cs typeface="+mn-cs"/>
              </a:rPr>
              <a:t>53.2%</a:t>
            </a:r>
            <a:r>
              <a:rPr lang="zh-CN" altLang="en-US" sz="1200" kern="1200" dirty="0" smtClean="0">
                <a:solidFill>
                  <a:schemeClr val="tx1"/>
                </a:solidFill>
                <a:effectLst/>
                <a:latin typeface="+mn-lt"/>
                <a:ea typeface="+mn-ea"/>
                <a:cs typeface="+mn-cs"/>
              </a:rPr>
              <a:t>。如此庞大的网络用户数量，</a:t>
            </a:r>
            <a:r>
              <a:rPr lang="zh-CN" altLang="zh-CN" sz="1200" kern="1200" dirty="0" smtClean="0">
                <a:solidFill>
                  <a:schemeClr val="tx1"/>
                </a:solidFill>
                <a:effectLst/>
                <a:latin typeface="+mn-lt"/>
                <a:ea typeface="+mn-ea"/>
                <a:cs typeface="+mn-cs"/>
              </a:rPr>
              <a:t>导致种类繁多的网络应用产生的数据也越来越庞大，其对带宽的要求也逐渐升高</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互联网数据中心</a:t>
            </a:r>
            <a:r>
              <a:rPr lang="en-US" altLang="zh-CN" sz="1200" kern="1200" dirty="0" smtClean="0">
                <a:solidFill>
                  <a:schemeClr val="tx1"/>
                </a:solidFill>
                <a:effectLst/>
                <a:latin typeface="+mn-lt"/>
                <a:ea typeface="+mn-ea"/>
                <a:cs typeface="+mn-cs"/>
              </a:rPr>
              <a:t>IDC</a:t>
            </a:r>
            <a:r>
              <a:rPr lang="zh-CN" altLang="en-US" sz="1200" kern="1200" dirty="0" smtClean="0">
                <a:solidFill>
                  <a:schemeClr val="tx1"/>
                </a:solidFill>
                <a:effectLst/>
                <a:latin typeface="+mn-lt"/>
                <a:ea typeface="+mn-ea"/>
                <a:cs typeface="+mn-cs"/>
              </a:rPr>
              <a:t>应运而生。面对</a:t>
            </a:r>
            <a:r>
              <a:rPr lang="zh-CN" altLang="zh-CN" sz="1200" kern="1200" dirty="0" smtClean="0">
                <a:solidFill>
                  <a:schemeClr val="tx1"/>
                </a:solidFill>
                <a:effectLst/>
                <a:latin typeface="+mn-lt"/>
                <a:ea typeface="+mn-ea"/>
                <a:cs typeface="+mn-cs"/>
              </a:rPr>
              <a:t>网络流量的暴增，如何在保证网络设施能够正常运作的条件下做到更有效的使用网络带宽，更有序的管理</a:t>
            </a:r>
            <a:r>
              <a:rPr lang="en-US" altLang="zh-CN" sz="1200" kern="1200" dirty="0" smtClean="0">
                <a:solidFill>
                  <a:schemeClr val="tx1"/>
                </a:solidFill>
                <a:effectLst/>
                <a:latin typeface="+mn-lt"/>
                <a:ea typeface="+mn-ea"/>
                <a:cs typeface="+mn-cs"/>
              </a:rPr>
              <a:t>IDC</a:t>
            </a:r>
            <a:r>
              <a:rPr lang="zh-CN" altLang="en-US" sz="1200" kern="1200" dirty="0" smtClean="0">
                <a:solidFill>
                  <a:schemeClr val="tx1"/>
                </a:solidFill>
                <a:effectLst/>
                <a:latin typeface="+mn-lt"/>
                <a:ea typeface="+mn-ea"/>
                <a:cs typeface="+mn-cs"/>
              </a:rPr>
              <a:t>间</a:t>
            </a:r>
            <a:r>
              <a:rPr lang="zh-CN" altLang="zh-CN" sz="1200" kern="1200" dirty="0" smtClean="0">
                <a:solidFill>
                  <a:schemeClr val="tx1"/>
                </a:solidFill>
                <a:effectLst/>
                <a:latin typeface="+mn-lt"/>
                <a:ea typeface="+mn-ea"/>
                <a:cs typeface="+mn-cs"/>
              </a:rPr>
              <a:t>的网络流量，已经引起了人们的高度重视</a:t>
            </a:r>
            <a:r>
              <a:rPr lang="zh-CN" altLang="en-US" sz="1200" kern="1200" dirty="0" smtClean="0">
                <a:solidFill>
                  <a:schemeClr val="tx1"/>
                </a:solidFill>
                <a:effectLst/>
                <a:latin typeface="+mn-lt"/>
                <a:ea typeface="+mn-ea"/>
                <a:cs typeface="+mn-cs"/>
              </a:rPr>
              <a:t>。而网络流量监测系统的意义就在于帮助电商管理者对</a:t>
            </a:r>
            <a:r>
              <a:rPr lang="en-US" altLang="zh-CN" sz="1200" kern="1200" dirty="0" smtClean="0">
                <a:solidFill>
                  <a:schemeClr val="tx1"/>
                </a:solidFill>
                <a:effectLst/>
                <a:latin typeface="+mn-lt"/>
                <a:ea typeface="+mn-ea"/>
                <a:cs typeface="+mn-cs"/>
              </a:rPr>
              <a:t>IDC</a:t>
            </a:r>
            <a:r>
              <a:rPr lang="zh-CN" altLang="en-US" sz="1200" kern="1200" dirty="0" smtClean="0">
                <a:solidFill>
                  <a:schemeClr val="tx1"/>
                </a:solidFill>
                <a:effectLst/>
                <a:latin typeface="+mn-lt"/>
                <a:ea typeface="+mn-ea"/>
                <a:cs typeface="+mn-cs"/>
              </a:rPr>
              <a:t>间网络流量的组成以及趋势进行实时的监控与分析，从而更有效的利用网络资源，控制网络成本，并为网络规划提供基础。</a:t>
            </a:r>
            <a:endParaRPr lang="zh-CN" altLang="en-US" dirty="0"/>
          </a:p>
        </p:txBody>
      </p:sp>
      <p:sp>
        <p:nvSpPr>
          <p:cNvPr id="4" name="灯片编号占位符 3"/>
          <p:cNvSpPr>
            <a:spLocks noGrp="1"/>
          </p:cNvSpPr>
          <p:nvPr>
            <p:ph type="sldNum" sz="quarter" idx="10"/>
          </p:nvPr>
        </p:nvSpPr>
        <p:spPr/>
        <p:txBody>
          <a:bodyPr/>
          <a:lstStyle/>
          <a:p>
            <a:fld id="{DB07216B-35A1-4A29-9ADD-D5F0C922A578}" type="slidenum">
              <a:rPr lang="zh-CN" altLang="en-US" smtClean="0"/>
              <a:t>3</a:t>
            </a:fld>
            <a:endParaRPr lang="zh-CN" altLang="en-US"/>
          </a:p>
        </p:txBody>
      </p:sp>
    </p:spTree>
    <p:extLst>
      <p:ext uri="{BB962C8B-B14F-4D97-AF65-F5344CB8AC3E}">
        <p14:creationId xmlns:p14="http://schemas.microsoft.com/office/powerpoint/2010/main" val="1805344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14</a:t>
            </a:fld>
            <a:endParaRPr lang="zh-CN" altLang="en-US"/>
          </a:p>
        </p:txBody>
      </p:sp>
    </p:spTree>
    <p:extLst>
      <p:ext uri="{BB962C8B-B14F-4D97-AF65-F5344CB8AC3E}">
        <p14:creationId xmlns:p14="http://schemas.microsoft.com/office/powerpoint/2010/main" val="48183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15</a:t>
            </a:fld>
            <a:endParaRPr lang="zh-CN" altLang="en-US"/>
          </a:p>
        </p:txBody>
      </p:sp>
    </p:spTree>
    <p:extLst>
      <p:ext uri="{BB962C8B-B14F-4D97-AF65-F5344CB8AC3E}">
        <p14:creationId xmlns:p14="http://schemas.microsoft.com/office/powerpoint/2010/main" val="2803705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16</a:t>
            </a:fld>
            <a:endParaRPr lang="zh-CN" altLang="en-US"/>
          </a:p>
        </p:txBody>
      </p:sp>
    </p:spTree>
    <p:extLst>
      <p:ext uri="{BB962C8B-B14F-4D97-AF65-F5344CB8AC3E}">
        <p14:creationId xmlns:p14="http://schemas.microsoft.com/office/powerpoint/2010/main" val="158779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其实</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21</a:t>
            </a:r>
            <a:r>
              <a:rPr lang="zh-CN" altLang="zh-CN" sz="1200" kern="1200" dirty="0" smtClean="0">
                <a:solidFill>
                  <a:schemeClr val="tx1"/>
                </a:solidFill>
                <a:effectLst/>
                <a:latin typeface="+mn-lt"/>
                <a:ea typeface="+mn-ea"/>
                <a:cs typeface="+mn-cs"/>
              </a:rPr>
              <a:t>世纪初期，网络流量监测就已经出现</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传统流量监测的方式有</a:t>
            </a:r>
            <a:r>
              <a:rPr lang="en-US" altLang="zh-CN" sz="1200" kern="1200" dirty="0" smtClean="0">
                <a:solidFill>
                  <a:schemeClr val="tx1"/>
                </a:solidFill>
                <a:effectLst/>
                <a:latin typeface="+mn-lt"/>
                <a:ea typeface="+mn-ea"/>
                <a:cs typeface="+mn-cs"/>
              </a:rPr>
              <a:t>SNMP</a:t>
            </a:r>
            <a:r>
              <a:rPr lang="zh-CN" altLang="zh-CN" sz="1200" kern="1200" dirty="0" smtClean="0">
                <a:solidFill>
                  <a:schemeClr val="tx1"/>
                </a:solidFill>
                <a:effectLst/>
                <a:latin typeface="+mn-lt"/>
                <a:ea typeface="+mn-ea"/>
                <a:cs typeface="+mn-cs"/>
              </a:rPr>
              <a:t>，端口镜像等，</a:t>
            </a:r>
            <a:r>
              <a:rPr lang="en-US" altLang="zh-CN" sz="1200" kern="1200" dirty="0" smtClean="0">
                <a:solidFill>
                  <a:schemeClr val="tx1"/>
                </a:solidFill>
                <a:effectLst/>
                <a:latin typeface="+mn-lt"/>
                <a:ea typeface="+mn-ea"/>
                <a:cs typeface="+mn-cs"/>
              </a:rPr>
              <a:t>SNMP</a:t>
            </a:r>
            <a:r>
              <a:rPr lang="zh-CN" altLang="zh-CN" sz="1200" kern="1200" dirty="0" smtClean="0">
                <a:solidFill>
                  <a:schemeClr val="tx1"/>
                </a:solidFill>
                <a:effectLst/>
                <a:latin typeface="+mn-lt"/>
                <a:ea typeface="+mn-ea"/>
                <a:cs typeface="+mn-cs"/>
              </a:rPr>
              <a:t>方式只能计数到设备端口流量的大小，不能统计到流量发送和接收主机</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，端口等流量的详细构成和流向信息；端口镜像方式是完全复制流量然后去分析</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这种方式受到镜像端口转发能力的限制，并占用大量的网络带宽，一般用于分析少量端口和小流量的情况，无法做到大规模网络流量的流量分析。一种名为</a:t>
            </a:r>
            <a:r>
              <a:rPr lang="en-US" altLang="zh-CN" sz="1200" kern="1200" dirty="0" err="1" smtClean="0">
                <a:solidFill>
                  <a:schemeClr val="tx1"/>
                </a:solidFill>
                <a:effectLst/>
                <a:latin typeface="+mn-lt"/>
                <a:ea typeface="+mn-ea"/>
                <a:cs typeface="+mn-cs"/>
              </a:rPr>
              <a:t>NetStream</a:t>
            </a:r>
            <a:r>
              <a:rPr lang="zh-CN" altLang="zh-CN" sz="1200" kern="1200" dirty="0" smtClean="0">
                <a:solidFill>
                  <a:schemeClr val="tx1"/>
                </a:solidFill>
                <a:effectLst/>
                <a:latin typeface="+mn-lt"/>
                <a:ea typeface="+mn-ea"/>
                <a:cs typeface="+mn-cs"/>
              </a:rPr>
              <a:t>的流量监测技术解决了传统的流量统计方式的限制，它利用网络中现有的支持流技术的网络设备来完成流量统计，只需要在现有设备上做简单配置，即可完成全网流量分析，</a:t>
            </a:r>
            <a:r>
              <a:rPr lang="zh-CN" altLang="en-US" sz="1200" kern="1200" dirty="0" smtClean="0">
                <a:solidFill>
                  <a:schemeClr val="tx1"/>
                </a:solidFill>
                <a:effectLst/>
                <a:latin typeface="+mn-lt"/>
                <a:ea typeface="+mn-ea"/>
                <a:cs typeface="+mn-cs"/>
              </a:rPr>
              <a:t>并且</a:t>
            </a:r>
            <a:r>
              <a:rPr lang="zh-CN" altLang="zh-CN" sz="1200" kern="1200" dirty="0" smtClean="0">
                <a:solidFill>
                  <a:schemeClr val="tx1"/>
                </a:solidFill>
                <a:effectLst/>
                <a:latin typeface="+mn-lt"/>
                <a:ea typeface="+mn-ea"/>
                <a:cs typeface="+mn-cs"/>
              </a:rPr>
              <a:t>提供流量大小、流量详细组成</a:t>
            </a:r>
            <a:r>
              <a:rPr lang="zh-CN" altLang="en-US" sz="1200" kern="1200" dirty="0" smtClean="0">
                <a:solidFill>
                  <a:schemeClr val="tx1"/>
                </a:solidFill>
                <a:effectLst/>
                <a:latin typeface="+mn-lt"/>
                <a:ea typeface="+mn-ea"/>
                <a:cs typeface="+mn-cs"/>
              </a:rPr>
              <a:t>等信息的</a:t>
            </a:r>
            <a:r>
              <a:rPr lang="zh-CN" altLang="zh-CN" sz="1200" kern="1200" dirty="0" smtClean="0">
                <a:solidFill>
                  <a:schemeClr val="tx1"/>
                </a:solidFill>
                <a:effectLst/>
                <a:latin typeface="+mn-lt"/>
                <a:ea typeface="+mn-ea"/>
                <a:cs typeface="+mn-cs"/>
              </a:rPr>
              <a:t>分析报告</a:t>
            </a:r>
            <a:r>
              <a:rPr lang="zh-CN" altLang="en-US" sz="1200" kern="1200" dirty="0" smtClean="0">
                <a:solidFill>
                  <a:schemeClr val="tx1"/>
                </a:solidFill>
                <a:effectLst/>
                <a:latin typeface="+mn-lt"/>
                <a:ea typeface="+mn-ea"/>
                <a:cs typeface="+mn-cs"/>
              </a:rPr>
              <a:t>。本毕设系统实现的便是基于</a:t>
            </a:r>
            <a:r>
              <a:rPr lang="en-US" altLang="zh-CN" sz="1200" kern="1200" dirty="0" err="1" smtClean="0">
                <a:solidFill>
                  <a:schemeClr val="tx1"/>
                </a:solidFill>
                <a:effectLst/>
                <a:latin typeface="+mn-lt"/>
                <a:ea typeface="+mn-ea"/>
                <a:cs typeface="+mn-cs"/>
              </a:rPr>
              <a:t>NetStream</a:t>
            </a:r>
            <a:r>
              <a:rPr lang="zh-CN" altLang="en-US" sz="1200" kern="1200" dirty="0" smtClean="0">
                <a:solidFill>
                  <a:schemeClr val="tx1"/>
                </a:solidFill>
                <a:effectLst/>
                <a:latin typeface="+mn-lt"/>
                <a:ea typeface="+mn-ea"/>
                <a:cs typeface="+mn-cs"/>
              </a:rPr>
              <a:t>技术的网络流量监测系统</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NetStream</a:t>
            </a:r>
            <a:r>
              <a:rPr lang="zh-CN" altLang="zh-CN" sz="1200" kern="1200" dirty="0" smtClean="0">
                <a:solidFill>
                  <a:schemeClr val="tx1"/>
                </a:solidFill>
                <a:effectLst/>
                <a:latin typeface="+mn-lt"/>
                <a:ea typeface="+mn-ea"/>
                <a:cs typeface="+mn-cs"/>
              </a:rPr>
              <a:t>网络流量监测系统包括三部分：流量输出器</a:t>
            </a:r>
            <a:r>
              <a:rPr lang="en-US" altLang="zh-CN" sz="1200" kern="1200" dirty="0" smtClean="0">
                <a:solidFill>
                  <a:schemeClr val="tx1"/>
                </a:solidFill>
                <a:effectLst/>
                <a:latin typeface="+mn-lt"/>
                <a:ea typeface="+mn-ea"/>
                <a:cs typeface="+mn-cs"/>
              </a:rPr>
              <a:t>NDE</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流量</a:t>
            </a:r>
            <a:r>
              <a:rPr lang="zh-CN" altLang="zh-CN" sz="1200" kern="1200" dirty="0" smtClean="0">
                <a:solidFill>
                  <a:schemeClr val="tx1"/>
                </a:solidFill>
                <a:effectLst/>
                <a:latin typeface="+mn-lt"/>
                <a:ea typeface="+mn-ea"/>
                <a:cs typeface="+mn-cs"/>
              </a:rPr>
              <a:t>采集器</a:t>
            </a:r>
            <a:r>
              <a:rPr lang="en-US" altLang="zh-CN" sz="1200" kern="1200" dirty="0" smtClean="0">
                <a:solidFill>
                  <a:schemeClr val="tx1"/>
                </a:solidFill>
                <a:effectLst/>
                <a:latin typeface="+mn-lt"/>
                <a:ea typeface="+mn-ea"/>
                <a:cs typeface="+mn-cs"/>
              </a:rPr>
              <a:t>NTC</a:t>
            </a:r>
            <a:r>
              <a:rPr lang="zh-CN" altLang="zh-CN" sz="1200" kern="1200" dirty="0" smtClean="0">
                <a:solidFill>
                  <a:schemeClr val="tx1"/>
                </a:solidFill>
                <a:effectLst/>
                <a:latin typeface="+mn-lt"/>
                <a:ea typeface="+mn-ea"/>
                <a:cs typeface="+mn-cs"/>
              </a:rPr>
              <a:t>和网络管理控制台</a:t>
            </a:r>
            <a:r>
              <a:rPr lang="en-US" altLang="zh-CN" sz="1200" kern="1200" dirty="0" smtClean="0">
                <a:solidFill>
                  <a:schemeClr val="tx1"/>
                </a:solidFill>
                <a:effectLst/>
                <a:latin typeface="+mn-lt"/>
                <a:ea typeface="+mn-ea"/>
                <a:cs typeface="+mn-cs"/>
              </a:rPr>
              <a:t>NMC</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NDE</a:t>
            </a:r>
            <a:r>
              <a:rPr lang="zh-CN" altLang="zh-CN" sz="1200" kern="1200" dirty="0" smtClean="0">
                <a:solidFill>
                  <a:schemeClr val="tx1"/>
                </a:solidFill>
                <a:effectLst/>
                <a:latin typeface="+mn-lt"/>
                <a:ea typeface="+mn-ea"/>
                <a:cs typeface="+mn-cs"/>
              </a:rPr>
              <a:t>是一个支持“流”技术的网络设备，它主要作用是</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网络流</a:t>
            </a:r>
            <a:r>
              <a:rPr lang="zh-CN" altLang="en-US" sz="1200" kern="1200" dirty="0" smtClean="0">
                <a:solidFill>
                  <a:schemeClr val="tx1"/>
                </a:solidFill>
                <a:effectLst/>
                <a:latin typeface="+mn-lt"/>
                <a:ea typeface="+mn-ea"/>
                <a:cs typeface="+mn-cs"/>
              </a:rPr>
              <a:t>进行采样</a:t>
            </a:r>
            <a:r>
              <a:rPr lang="zh-CN" altLang="zh-CN" sz="1200" kern="1200" dirty="0" smtClean="0">
                <a:solidFill>
                  <a:schemeClr val="tx1"/>
                </a:solidFill>
                <a:effectLst/>
                <a:latin typeface="+mn-lt"/>
                <a:ea typeface="+mn-ea"/>
                <a:cs typeface="+mn-cs"/>
              </a:rPr>
              <a:t>，并从中提取出匹配的数据流统计信息输出到</a:t>
            </a:r>
            <a:r>
              <a:rPr lang="en-US" altLang="zh-CN" sz="1200" kern="1200" dirty="0" smtClean="0">
                <a:solidFill>
                  <a:schemeClr val="tx1"/>
                </a:solidFill>
                <a:effectLst/>
                <a:latin typeface="+mn-lt"/>
                <a:ea typeface="+mn-ea"/>
                <a:cs typeface="+mn-cs"/>
              </a:rPr>
              <a:t>NTC</a:t>
            </a:r>
            <a:r>
              <a:rPr lang="zh-CN" altLang="zh-CN" sz="1200" kern="1200" dirty="0" smtClean="0">
                <a:solidFill>
                  <a:schemeClr val="tx1"/>
                </a:solidFill>
                <a:effectLst/>
                <a:latin typeface="+mn-lt"/>
                <a:ea typeface="+mn-ea"/>
                <a:cs typeface="+mn-cs"/>
              </a:rPr>
              <a:t>设备。</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NTC</a:t>
            </a:r>
            <a:r>
              <a:rPr lang="zh-CN" altLang="zh-CN" sz="1200" kern="1200" dirty="0" smtClean="0">
                <a:solidFill>
                  <a:schemeClr val="tx1"/>
                </a:solidFill>
                <a:effectLst/>
                <a:latin typeface="+mn-lt"/>
                <a:ea typeface="+mn-ea"/>
                <a:cs typeface="+mn-cs"/>
              </a:rPr>
              <a:t>主要对</a:t>
            </a:r>
            <a:r>
              <a:rPr lang="en-US" altLang="zh-CN" sz="1200" kern="1200" dirty="0" smtClean="0">
                <a:solidFill>
                  <a:schemeClr val="tx1"/>
                </a:solidFill>
                <a:effectLst/>
                <a:latin typeface="+mn-lt"/>
                <a:ea typeface="+mn-ea"/>
                <a:cs typeface="+mn-cs"/>
              </a:rPr>
              <a:t>NDE</a:t>
            </a:r>
            <a:r>
              <a:rPr lang="zh-CN" altLang="en-US" sz="1200" kern="1200" dirty="0" smtClean="0">
                <a:solidFill>
                  <a:schemeClr val="tx1"/>
                </a:solidFill>
                <a:effectLst/>
                <a:latin typeface="+mn-lt"/>
                <a:ea typeface="+mn-ea"/>
                <a:cs typeface="+mn-cs"/>
              </a:rPr>
              <a:t>输出的</a:t>
            </a:r>
            <a:r>
              <a:rPr lang="zh-CN" altLang="zh-CN" sz="1200" kern="1200" dirty="0" smtClean="0">
                <a:solidFill>
                  <a:schemeClr val="tx1"/>
                </a:solidFill>
                <a:effectLst/>
                <a:latin typeface="+mn-lt"/>
                <a:ea typeface="+mn-ea"/>
                <a:cs typeface="+mn-cs"/>
              </a:rPr>
              <a:t>统计信息进行解析，并对解析好的数据进行</a:t>
            </a:r>
            <a:r>
              <a:rPr lang="zh-CN" altLang="en-US" sz="1200" kern="1200" dirty="0" smtClean="0">
                <a:solidFill>
                  <a:schemeClr val="tx1"/>
                </a:solidFill>
                <a:effectLst/>
                <a:latin typeface="+mn-lt"/>
                <a:ea typeface="+mn-ea"/>
                <a:cs typeface="+mn-cs"/>
              </a:rPr>
              <a:t>原始数据聚合之后生成数据文件</a:t>
            </a:r>
            <a:r>
              <a:rPr lang="zh-CN" altLang="zh-CN" sz="1200" kern="1200" dirty="0" smtClean="0">
                <a:solidFill>
                  <a:schemeClr val="tx1"/>
                </a:solidFill>
                <a:effectLst/>
                <a:latin typeface="+mn-lt"/>
                <a:ea typeface="+mn-ea"/>
                <a:cs typeface="+mn-cs"/>
              </a:rPr>
              <a:t>发送到网络管理控制台</a:t>
            </a:r>
            <a:r>
              <a:rPr lang="en-US" altLang="zh-CN" sz="1200" kern="1200" dirty="0" smtClean="0">
                <a:solidFill>
                  <a:schemeClr val="tx1"/>
                </a:solidFill>
                <a:effectLst/>
                <a:latin typeface="+mn-lt"/>
                <a:ea typeface="+mn-ea"/>
                <a:cs typeface="+mn-cs"/>
              </a:rPr>
              <a:t>NMC</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NMC</a:t>
            </a:r>
            <a:r>
              <a:rPr lang="zh-CN" altLang="zh-CN" sz="1200" kern="1200" dirty="0" smtClean="0">
                <a:solidFill>
                  <a:schemeClr val="tx1"/>
                </a:solidFill>
                <a:effectLst/>
                <a:latin typeface="+mn-lt"/>
                <a:ea typeface="+mn-ea"/>
                <a:cs typeface="+mn-cs"/>
              </a:rPr>
              <a:t>是一个流量分析工具，将采集器</a:t>
            </a:r>
            <a:r>
              <a:rPr lang="zh-CN" altLang="en-US" sz="1200" kern="1200" dirty="0" smtClean="0">
                <a:solidFill>
                  <a:schemeClr val="tx1"/>
                </a:solidFill>
                <a:effectLst/>
                <a:latin typeface="+mn-lt"/>
                <a:ea typeface="+mn-ea"/>
                <a:cs typeface="+mn-cs"/>
              </a:rPr>
              <a:t>传来</a:t>
            </a:r>
            <a:r>
              <a:rPr lang="zh-CN" altLang="zh-CN" sz="1200" kern="1200" dirty="0" smtClean="0">
                <a:solidFill>
                  <a:schemeClr val="tx1"/>
                </a:solidFill>
                <a:effectLst/>
                <a:latin typeface="+mn-lt"/>
                <a:ea typeface="+mn-ea"/>
                <a:cs typeface="+mn-cs"/>
              </a:rPr>
              <a:t>的数据</a:t>
            </a:r>
            <a:r>
              <a:rPr lang="zh-CN" altLang="en-US" sz="1200" kern="1200" dirty="0" smtClean="0">
                <a:solidFill>
                  <a:schemeClr val="tx1"/>
                </a:solidFill>
                <a:effectLst/>
                <a:latin typeface="+mn-lt"/>
                <a:ea typeface="+mn-ea"/>
                <a:cs typeface="+mn-cs"/>
              </a:rPr>
              <a:t>文件</a:t>
            </a:r>
            <a:r>
              <a:rPr lang="zh-CN" altLang="zh-CN" sz="1200" kern="1200" dirty="0" smtClean="0">
                <a:solidFill>
                  <a:schemeClr val="tx1"/>
                </a:solidFill>
                <a:effectLst/>
                <a:latin typeface="+mn-lt"/>
                <a:ea typeface="+mn-ea"/>
                <a:cs typeface="+mn-cs"/>
              </a:rPr>
              <a:t>根据不同的</a:t>
            </a:r>
            <a:r>
              <a:rPr lang="zh-CN" altLang="en-US" sz="1200" kern="1200" dirty="0" smtClean="0">
                <a:solidFill>
                  <a:schemeClr val="tx1"/>
                </a:solidFill>
                <a:effectLst/>
                <a:latin typeface="+mn-lt"/>
                <a:ea typeface="+mn-ea"/>
                <a:cs typeface="+mn-cs"/>
              </a:rPr>
              <a:t>维度</a:t>
            </a:r>
            <a:r>
              <a:rPr lang="zh-CN" altLang="zh-CN" sz="1200" kern="1200" dirty="0" smtClean="0">
                <a:solidFill>
                  <a:schemeClr val="tx1"/>
                </a:solidFill>
                <a:effectLst/>
                <a:latin typeface="+mn-lt"/>
                <a:ea typeface="+mn-ea"/>
                <a:cs typeface="+mn-cs"/>
              </a:rPr>
              <a:t>进行分析和存储，</a:t>
            </a:r>
            <a:r>
              <a:rPr lang="zh-CN" altLang="en-US" sz="1200" kern="1200" dirty="0" smtClean="0">
                <a:solidFill>
                  <a:schemeClr val="tx1"/>
                </a:solidFill>
                <a:effectLst/>
                <a:latin typeface="+mn-lt"/>
                <a:ea typeface="+mn-ea"/>
                <a:cs typeface="+mn-cs"/>
              </a:rPr>
              <a:t>并通过</a:t>
            </a:r>
            <a:r>
              <a:rPr lang="zh-CN" altLang="zh-CN" sz="1200" kern="1200" dirty="0" smtClean="0">
                <a:solidFill>
                  <a:schemeClr val="tx1"/>
                </a:solidFill>
                <a:effectLst/>
                <a:latin typeface="+mn-lt"/>
                <a:ea typeface="+mn-ea"/>
                <a:cs typeface="+mn-cs"/>
              </a:rPr>
              <a:t>图形化界面</a:t>
            </a:r>
            <a:r>
              <a:rPr lang="zh-CN" altLang="en-US" sz="1200" kern="1200" dirty="0" smtClean="0">
                <a:solidFill>
                  <a:schemeClr val="tx1"/>
                </a:solidFill>
                <a:effectLst/>
                <a:latin typeface="+mn-lt"/>
                <a:ea typeface="+mn-ea"/>
                <a:cs typeface="+mn-cs"/>
              </a:rPr>
              <a:t>给用户展示</a:t>
            </a:r>
            <a:r>
              <a:rPr lang="zh-CN" altLang="zh-CN" sz="1200" kern="1200" dirty="0" smtClean="0">
                <a:solidFill>
                  <a:schemeClr val="tx1"/>
                </a:solidFill>
                <a:effectLst/>
                <a:latin typeface="+mn-lt"/>
                <a:ea typeface="+mn-ea"/>
                <a:cs typeface="+mn-cs"/>
              </a:rPr>
              <a:t>多维度的流量分析数据</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B07216B-35A1-4A29-9ADD-D5F0C922A578}" type="slidenum">
              <a:rPr lang="zh-CN" altLang="en-US" smtClean="0"/>
              <a:t>5</a:t>
            </a:fld>
            <a:endParaRPr lang="zh-CN" altLang="en-US"/>
          </a:p>
        </p:txBody>
      </p:sp>
    </p:spTree>
    <p:extLst>
      <p:ext uri="{BB962C8B-B14F-4D97-AF65-F5344CB8AC3E}">
        <p14:creationId xmlns:p14="http://schemas.microsoft.com/office/powerpoint/2010/main" val="338461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NDE</a:t>
            </a:r>
            <a:r>
              <a:rPr lang="zh-CN" altLang="zh-CN" sz="1200" kern="1200" dirty="0" smtClean="0">
                <a:solidFill>
                  <a:schemeClr val="tx1"/>
                </a:solidFill>
                <a:effectLst/>
                <a:latin typeface="+mn-lt"/>
                <a:ea typeface="+mn-ea"/>
                <a:cs typeface="+mn-cs"/>
              </a:rPr>
              <a:t>的基础转发单元收到</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报文后，除按照路由进行转发外，如果配置了采样功能，则对采样后的流量分析并提取统计信息。统计信息按照配置的统计方式建立统计记录</a:t>
            </a:r>
            <a:r>
              <a:rPr lang="zh-CN" altLang="zh-CN" sz="1200" kern="1200" baseline="300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，直接根据流量信息可以建立原始流和灵活流的统计记录，原始流老化后可根据配置建立聚合流统计记录。老化的统计记录，其数据在统计输出单元被封装成统计输出报文后，发送到网络流量采集器</a:t>
            </a:r>
            <a:r>
              <a:rPr lang="en-US" altLang="zh-CN" sz="1200" kern="1200" dirty="0" smtClean="0">
                <a:solidFill>
                  <a:schemeClr val="tx1"/>
                </a:solidFill>
                <a:effectLst/>
                <a:latin typeface="+mn-lt"/>
                <a:ea typeface="+mn-ea"/>
                <a:cs typeface="+mn-cs"/>
              </a:rPr>
              <a:t>NTC</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B07216B-35A1-4A29-9ADD-D5F0C922A578}" type="slidenum">
              <a:rPr lang="zh-CN" altLang="en-US" smtClean="0"/>
              <a:t>6</a:t>
            </a:fld>
            <a:endParaRPr lang="zh-CN" altLang="en-US"/>
          </a:p>
        </p:txBody>
      </p:sp>
    </p:spTree>
    <p:extLst>
      <p:ext uri="{BB962C8B-B14F-4D97-AF65-F5344CB8AC3E}">
        <p14:creationId xmlns:p14="http://schemas.microsoft.com/office/powerpoint/2010/main" val="3625625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NTC</a:t>
            </a:r>
            <a:r>
              <a:rPr lang="zh-CN" altLang="en-US" sz="1200" kern="1200" dirty="0" smtClean="0">
                <a:solidFill>
                  <a:schemeClr val="tx1"/>
                </a:solidFill>
                <a:effectLst/>
                <a:latin typeface="+mn-lt"/>
                <a:ea typeface="+mn-ea"/>
                <a:cs typeface="+mn-cs"/>
              </a:rPr>
              <a:t>接收到</a:t>
            </a:r>
            <a:r>
              <a:rPr lang="en-US" altLang="zh-CN" sz="1200" kern="1200" dirty="0" smtClean="0">
                <a:solidFill>
                  <a:schemeClr val="tx1"/>
                </a:solidFill>
                <a:effectLst/>
                <a:latin typeface="+mn-lt"/>
                <a:ea typeface="+mn-ea"/>
                <a:cs typeface="+mn-cs"/>
              </a:rPr>
              <a:t>NDE</a:t>
            </a:r>
            <a:r>
              <a:rPr lang="zh-CN" altLang="en-US" sz="1200" kern="1200" dirty="0" smtClean="0">
                <a:solidFill>
                  <a:schemeClr val="tx1"/>
                </a:solidFill>
                <a:effectLst/>
                <a:latin typeface="+mn-lt"/>
                <a:ea typeface="+mn-ea"/>
                <a:cs typeface="+mn-cs"/>
              </a:rPr>
              <a:t>输出的统计报文后</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对不同格式的统计报文进行识别，并对所有的流分别进行各种维度的</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分钟时间粒度的聚合操作，随后生成数据文件发送至</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NMC</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进行进一步的汇聚和分析。</a:t>
            </a:r>
          </a:p>
          <a:p>
            <a:endParaRPr lang="zh-CN" altLang="en-US" dirty="0"/>
          </a:p>
        </p:txBody>
      </p:sp>
      <p:sp>
        <p:nvSpPr>
          <p:cNvPr id="4" name="灯片编号占位符 3"/>
          <p:cNvSpPr>
            <a:spLocks noGrp="1"/>
          </p:cNvSpPr>
          <p:nvPr>
            <p:ph type="sldNum" sz="quarter" idx="10"/>
          </p:nvPr>
        </p:nvSpPr>
        <p:spPr/>
        <p:txBody>
          <a:bodyPr/>
          <a:lstStyle/>
          <a:p>
            <a:fld id="{DB07216B-35A1-4A29-9ADD-D5F0C922A578}" type="slidenum">
              <a:rPr lang="zh-CN" altLang="en-US" smtClean="0"/>
              <a:t>7</a:t>
            </a:fld>
            <a:endParaRPr lang="zh-CN" altLang="en-US"/>
          </a:p>
        </p:txBody>
      </p:sp>
    </p:spTree>
    <p:extLst>
      <p:ext uri="{BB962C8B-B14F-4D97-AF65-F5344CB8AC3E}">
        <p14:creationId xmlns:p14="http://schemas.microsoft.com/office/powerpoint/2010/main" val="1581767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网络管理控制台（</a:t>
            </a:r>
            <a:r>
              <a:rPr lang="en-US" altLang="zh-CN" sz="1200" kern="1200" dirty="0" smtClean="0">
                <a:solidFill>
                  <a:schemeClr val="tx1"/>
                </a:solidFill>
                <a:effectLst/>
                <a:latin typeface="+mn-lt"/>
                <a:ea typeface="+mn-ea"/>
                <a:cs typeface="+mn-cs"/>
              </a:rPr>
              <a:t>NMC</a:t>
            </a:r>
            <a:r>
              <a:rPr lang="zh-CN" altLang="zh-CN" sz="1200" kern="1200" dirty="0" smtClean="0">
                <a:solidFill>
                  <a:schemeClr val="tx1"/>
                </a:solidFill>
                <a:effectLst/>
                <a:latin typeface="+mn-lt"/>
                <a:ea typeface="+mn-ea"/>
                <a:cs typeface="+mn-cs"/>
              </a:rPr>
              <a:t>）接收到流量采集器</a:t>
            </a:r>
            <a:r>
              <a:rPr lang="en-US" altLang="zh-CN" sz="1200" kern="1200" dirty="0" smtClean="0">
                <a:solidFill>
                  <a:schemeClr val="tx1"/>
                </a:solidFill>
                <a:effectLst/>
                <a:latin typeface="+mn-lt"/>
                <a:ea typeface="+mn-ea"/>
                <a:cs typeface="+mn-cs"/>
              </a:rPr>
              <a:t>NTC</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分钟聚合数据后进行数据的入库，</a:t>
            </a:r>
            <a:r>
              <a:rPr lang="zh-CN" altLang="en-US" sz="1200" kern="1200" dirty="0" smtClean="0">
                <a:solidFill>
                  <a:schemeClr val="tx1"/>
                </a:solidFill>
                <a:effectLst/>
                <a:latin typeface="+mn-lt"/>
                <a:ea typeface="+mn-ea"/>
                <a:cs typeface="+mn-cs"/>
              </a:rPr>
              <a:t>并且</a:t>
            </a:r>
            <a:r>
              <a:rPr lang="zh-CN" altLang="zh-CN" sz="1200" kern="1200" dirty="0" smtClean="0">
                <a:solidFill>
                  <a:schemeClr val="tx1"/>
                </a:solidFill>
                <a:effectLst/>
                <a:latin typeface="+mn-lt"/>
                <a:ea typeface="+mn-ea"/>
                <a:cs typeface="+mn-cs"/>
              </a:rPr>
              <a:t>系统</a:t>
            </a:r>
            <a:r>
              <a:rPr lang="zh-CN" altLang="en-US" sz="1200" kern="1200" dirty="0" smtClean="0">
                <a:solidFill>
                  <a:schemeClr val="tx1"/>
                </a:solidFill>
                <a:effectLst/>
                <a:latin typeface="+mn-lt"/>
                <a:ea typeface="+mn-ea"/>
                <a:cs typeface="+mn-cs"/>
              </a:rPr>
              <a:t>启动之初就会</a:t>
            </a:r>
            <a:r>
              <a:rPr lang="zh-CN" altLang="zh-CN" sz="1200" kern="1200" dirty="0" smtClean="0">
                <a:solidFill>
                  <a:schemeClr val="tx1"/>
                </a:solidFill>
                <a:effectLst/>
                <a:latin typeface="+mn-lt"/>
                <a:ea typeface="+mn-ea"/>
                <a:cs typeface="+mn-cs"/>
              </a:rPr>
              <a:t>建立</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分钟、</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小时、</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小时、</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天、</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周</a:t>
            </a:r>
            <a:r>
              <a:rPr lang="zh-CN" altLang="en-US" sz="1200" kern="1200" dirty="0" smtClean="0">
                <a:solidFill>
                  <a:schemeClr val="tx1"/>
                </a:solidFill>
                <a:effectLst/>
                <a:latin typeface="+mn-lt"/>
                <a:ea typeface="+mn-ea"/>
                <a:cs typeface="+mn-cs"/>
              </a:rPr>
              <a:t>时间</a:t>
            </a:r>
            <a:r>
              <a:rPr lang="zh-CN" altLang="zh-CN" sz="1200" kern="1200" dirty="0" smtClean="0">
                <a:solidFill>
                  <a:schemeClr val="tx1"/>
                </a:solidFill>
                <a:effectLst/>
                <a:latin typeface="+mn-lt"/>
                <a:ea typeface="+mn-ea"/>
                <a:cs typeface="+mn-cs"/>
              </a:rPr>
              <a:t>粒度的聚合任务，聚合任务会定时</a:t>
            </a:r>
            <a:r>
              <a:rPr lang="zh-CN" altLang="en-US" sz="1200" kern="1200" dirty="0" smtClean="0">
                <a:solidFill>
                  <a:schemeClr val="tx1"/>
                </a:solidFill>
                <a:effectLst/>
                <a:latin typeface="+mn-lt"/>
                <a:ea typeface="+mn-ea"/>
                <a:cs typeface="+mn-cs"/>
              </a:rPr>
              <a:t>根据上一时间粒度的数据进行汇聚并入库保存。前台页面发送请求调用相应算法对数据库中的汇聚数据进行计算，得出的结果返回前台进行流量分析结果的展示。</a:t>
            </a:r>
            <a:endParaRPr lang="zh-CN" altLang="en-US" dirty="0"/>
          </a:p>
        </p:txBody>
      </p:sp>
      <p:sp>
        <p:nvSpPr>
          <p:cNvPr id="4" name="灯片编号占位符 3"/>
          <p:cNvSpPr>
            <a:spLocks noGrp="1"/>
          </p:cNvSpPr>
          <p:nvPr>
            <p:ph type="sldNum" sz="quarter" idx="10"/>
          </p:nvPr>
        </p:nvSpPr>
        <p:spPr/>
        <p:txBody>
          <a:bodyPr/>
          <a:lstStyle/>
          <a:p>
            <a:fld id="{DB07216B-35A1-4A29-9ADD-D5F0C922A578}" type="slidenum">
              <a:rPr lang="zh-CN" altLang="en-US" smtClean="0"/>
              <a:t>8</a:t>
            </a:fld>
            <a:endParaRPr lang="zh-CN" altLang="en-US"/>
          </a:p>
        </p:txBody>
      </p:sp>
    </p:spTree>
    <p:extLst>
      <p:ext uri="{BB962C8B-B14F-4D97-AF65-F5344CB8AC3E}">
        <p14:creationId xmlns:p14="http://schemas.microsoft.com/office/powerpoint/2010/main" val="262964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控制台</a:t>
            </a:r>
            <a:r>
              <a:rPr lang="en-US" altLang="zh-CN" sz="1200" kern="1200" dirty="0" smtClean="0">
                <a:solidFill>
                  <a:schemeClr val="tx1"/>
                </a:solidFill>
                <a:effectLst/>
                <a:latin typeface="+mn-lt"/>
                <a:ea typeface="+mn-ea"/>
                <a:cs typeface="+mn-cs"/>
              </a:rPr>
              <a:t>NMC</a:t>
            </a:r>
            <a:r>
              <a:rPr lang="zh-CN" altLang="zh-CN" sz="1200" kern="1200" dirty="0" smtClean="0">
                <a:solidFill>
                  <a:schemeClr val="tx1"/>
                </a:solidFill>
                <a:effectLst/>
                <a:latin typeface="+mn-lt"/>
                <a:ea typeface="+mn-ea"/>
                <a:cs typeface="+mn-cs"/>
              </a:rPr>
              <a:t>通过图形化界面的方式给用户提供</a:t>
            </a:r>
            <a:r>
              <a:rPr lang="zh-CN" altLang="en-US" sz="1200" kern="1200" dirty="0" smtClean="0">
                <a:solidFill>
                  <a:schemeClr val="tx1"/>
                </a:solidFill>
                <a:effectLst/>
                <a:latin typeface="+mn-lt"/>
                <a:ea typeface="+mn-ea"/>
                <a:cs typeface="+mn-cs"/>
              </a:rPr>
              <a:t>多种流量配置</a:t>
            </a:r>
            <a:r>
              <a:rPr lang="zh-CN" altLang="zh-CN" sz="1200" kern="1200" dirty="0" smtClean="0">
                <a:solidFill>
                  <a:schemeClr val="tx1"/>
                </a:solidFill>
                <a:effectLst/>
                <a:latin typeface="+mn-lt"/>
                <a:ea typeface="+mn-ea"/>
                <a:cs typeface="+mn-cs"/>
              </a:rPr>
              <a:t>操作。</a:t>
            </a:r>
            <a:r>
              <a:rPr lang="zh-CN" altLang="en-US" sz="1200" kern="1200" dirty="0" smtClean="0">
                <a:solidFill>
                  <a:schemeClr val="tx1"/>
                </a:solidFill>
                <a:effectLst/>
                <a:latin typeface="+mn-lt"/>
                <a:ea typeface="+mn-ea"/>
                <a:cs typeface="+mn-cs"/>
              </a:rPr>
              <a:t>其主要</a:t>
            </a:r>
            <a:r>
              <a:rPr lang="zh-CN" altLang="zh-CN" sz="1200" kern="1200" dirty="0" smtClean="0">
                <a:solidFill>
                  <a:schemeClr val="tx1"/>
                </a:solidFill>
                <a:effectLst/>
                <a:latin typeface="+mn-lt"/>
                <a:ea typeface="+mn-ea"/>
                <a:cs typeface="+mn-cs"/>
              </a:rPr>
              <a:t>分为三部分：基础配置、高级配置和组配置。其中，基础配置是实现对设备监控的第一步，基础配置提供采集器的管理、设备的添加、接口的监控以及采样比下发等操作；高级配置可以根据用户根据实际需要，进行更深层次的管理，比如协议配置以及应用管理；组配置主要是为了方便用户将某些有关联的项进行分类</a:t>
            </a:r>
            <a:r>
              <a:rPr lang="zh-CN" altLang="en-US" sz="1200" kern="1200" dirty="0" smtClean="0">
                <a:solidFill>
                  <a:schemeClr val="tx1"/>
                </a:solidFill>
                <a:effectLst/>
                <a:latin typeface="+mn-lt"/>
                <a:ea typeface="+mn-ea"/>
                <a:cs typeface="+mn-cs"/>
              </a:rPr>
              <a:t>方便管理</a:t>
            </a:r>
            <a:r>
              <a:rPr lang="zh-CN" altLang="zh-CN" sz="1200" kern="1200" dirty="0" smtClean="0">
                <a:solidFill>
                  <a:schemeClr val="tx1"/>
                </a:solidFill>
                <a:effectLst/>
                <a:latin typeface="+mn-lt"/>
                <a:ea typeface="+mn-ea"/>
                <a:cs typeface="+mn-cs"/>
              </a:rPr>
              <a:t>，主要包括接口组、应用组、</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9</a:t>
            </a:fld>
            <a:endParaRPr lang="zh-CN" altLang="en-US"/>
          </a:p>
        </p:txBody>
      </p:sp>
    </p:spTree>
    <p:extLst>
      <p:ext uri="{BB962C8B-B14F-4D97-AF65-F5344CB8AC3E}">
        <p14:creationId xmlns:p14="http://schemas.microsoft.com/office/powerpoint/2010/main" val="234274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11</a:t>
            </a:fld>
            <a:endParaRPr lang="zh-CN" altLang="en-US"/>
          </a:p>
        </p:txBody>
      </p:sp>
    </p:spTree>
    <p:extLst>
      <p:ext uri="{BB962C8B-B14F-4D97-AF65-F5344CB8AC3E}">
        <p14:creationId xmlns:p14="http://schemas.microsoft.com/office/powerpoint/2010/main" val="2816603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12</a:t>
            </a:fld>
            <a:endParaRPr lang="zh-CN" altLang="en-US"/>
          </a:p>
        </p:txBody>
      </p:sp>
    </p:spTree>
    <p:extLst>
      <p:ext uri="{BB962C8B-B14F-4D97-AF65-F5344CB8AC3E}">
        <p14:creationId xmlns:p14="http://schemas.microsoft.com/office/powerpoint/2010/main" val="156257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13</a:t>
            </a:fld>
            <a:endParaRPr lang="zh-CN" altLang="en-US"/>
          </a:p>
        </p:txBody>
      </p:sp>
    </p:spTree>
    <p:extLst>
      <p:ext uri="{BB962C8B-B14F-4D97-AF65-F5344CB8AC3E}">
        <p14:creationId xmlns:p14="http://schemas.microsoft.com/office/powerpoint/2010/main" val="316590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52496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12005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61473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3885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381005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1104338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5154122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7929018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4271654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38841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302086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2017/6/2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extLst>
      <p:ext uri="{BB962C8B-B14F-4D97-AF65-F5344CB8AC3E}">
        <p14:creationId xmlns:p14="http://schemas.microsoft.com/office/powerpoint/2010/main" val="3957939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435525" y="4032080"/>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7" y="454348"/>
            <a:ext cx="3069552" cy="461665"/>
          </a:xfrm>
          <a:prstGeom prst="rect">
            <a:avLst/>
          </a:prstGeom>
          <a:noFill/>
        </p:spPr>
        <p:txBody>
          <a:bodyPr wrap="square" rtlCol="0" anchor="ctr">
            <a:spAutoFit/>
          </a:bodyPr>
          <a:lstStyle/>
          <a:p>
            <a:r>
              <a:rPr lang="zh-CN" altLang="en-US" sz="2400" dirty="0">
                <a:solidFill>
                  <a:srgbClr val="346182"/>
                </a:solidFill>
                <a:latin typeface="微软雅黑" panose="020B0503020204020204" pitchFamily="34" charset="-122"/>
                <a:ea typeface="微软雅黑" panose="020B0503020204020204" pitchFamily="34" charset="-122"/>
              </a:rPr>
              <a:t>东南</a:t>
            </a:r>
            <a:r>
              <a:rPr lang="zh-CN" altLang="en-US" sz="2400" dirty="0" smtClean="0">
                <a:solidFill>
                  <a:srgbClr val="346182"/>
                </a:solidFill>
                <a:latin typeface="微软雅黑" panose="020B0503020204020204" pitchFamily="34" charset="-122"/>
                <a:ea typeface="微软雅黑" panose="020B0503020204020204" pitchFamily="34" charset="-122"/>
              </a:rPr>
              <a:t>大学</a:t>
            </a:r>
            <a:r>
              <a:rPr lang="zh-CN" altLang="en-US" sz="2400" dirty="0">
                <a:solidFill>
                  <a:srgbClr val="346182"/>
                </a:solidFill>
                <a:latin typeface="微软雅黑" panose="020B0503020204020204" pitchFamily="34" charset="-122"/>
                <a:ea typeface="微软雅黑" panose="020B0503020204020204" pitchFamily="34" charset="-122"/>
              </a:rPr>
              <a:t>软件</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336481"/>
            <a:ext cx="8211872" cy="1446550"/>
          </a:xfrm>
          <a:prstGeom prst="rect">
            <a:avLst/>
          </a:prstGeom>
        </p:spPr>
        <p:txBody>
          <a:bodyPr wrap="square">
            <a:spAutoFit/>
          </a:bodyPr>
          <a:lstStyle/>
          <a:p>
            <a:pPr algn="dist">
              <a:spcAft>
                <a:spcPts val="0"/>
              </a:spcAft>
            </a:pP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4400" b="1" kern="100" dirty="0" err="1">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NetStream</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的电商</a:t>
            </a:r>
            <a:r>
              <a:rPr lang="en-US" altLang="zh-CN"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IDC</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间网络流量监测系统的设计与实现</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79093" y="4098874"/>
            <a:ext cx="3685305" cy="923330"/>
          </a:xfrm>
          <a:prstGeom prst="rect">
            <a:avLst/>
          </a:prstGeom>
          <a:noFill/>
        </p:spPr>
        <p:txBody>
          <a:bodyPr wrap="square" rtlCol="0">
            <a:spAutoFit/>
          </a:bodyPr>
          <a:lstStyle/>
          <a:p>
            <a:pPr algn="ctr"/>
            <a:r>
              <a:rPr lang="en-US" altLang="zh-CN" dirty="0" smtClean="0">
                <a:solidFill>
                  <a:srgbClr val="346182"/>
                </a:solidFill>
                <a:latin typeface="微软雅黑" panose="020B0503020204020204" pitchFamily="34" charset="-122"/>
                <a:ea typeface="微软雅黑" panose="020B0503020204020204" pitchFamily="34" charset="-122"/>
              </a:rPr>
              <a:t>71113117  </a:t>
            </a:r>
            <a:r>
              <a:rPr lang="zh-CN" altLang="en-US" dirty="0" smtClean="0">
                <a:solidFill>
                  <a:srgbClr val="346182"/>
                </a:solidFill>
                <a:latin typeface="微软雅黑" panose="020B0503020204020204" pitchFamily="34" charset="-122"/>
                <a:ea typeface="微软雅黑" panose="020B0503020204020204" pitchFamily="34" charset="-122"/>
              </a:rPr>
              <a:t>丁策</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a:solidFill>
                  <a:srgbClr val="346182"/>
                </a:solidFill>
                <a:latin typeface="微软雅黑" panose="020B0503020204020204" pitchFamily="34" charset="-122"/>
                <a:ea typeface="微软雅黑" panose="020B0503020204020204" pitchFamily="34" charset="-122"/>
              </a:rPr>
              <a:t>指导</a:t>
            </a:r>
            <a:r>
              <a:rPr lang="zh-CN" altLang="en-US" dirty="0" smtClean="0">
                <a:solidFill>
                  <a:srgbClr val="346182"/>
                </a:solidFill>
                <a:latin typeface="微软雅黑" panose="020B0503020204020204" pitchFamily="34" charset="-122"/>
                <a:ea typeface="微软雅黑" panose="020B0503020204020204" pitchFamily="34" charset="-122"/>
              </a:rPr>
              <a:t>教师   李 伟</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a:solidFill>
                  <a:srgbClr val="346182"/>
                </a:solidFill>
                <a:latin typeface="微软雅黑" panose="020B0503020204020204" pitchFamily="34" charset="-122"/>
                <a:ea typeface="微软雅黑" panose="020B0503020204020204" pitchFamily="34" charset="-122"/>
              </a:rPr>
              <a:t>企业</a:t>
            </a:r>
            <a:r>
              <a:rPr lang="zh-CN" altLang="en-US" dirty="0" smtClean="0">
                <a:solidFill>
                  <a:srgbClr val="346182"/>
                </a:solidFill>
                <a:latin typeface="微软雅黑" panose="020B0503020204020204" pitchFamily="34" charset="-122"/>
                <a:ea typeface="微软雅黑" panose="020B0503020204020204" pitchFamily="34" charset="-122"/>
              </a:rPr>
              <a:t>导师   张 冰</a:t>
            </a: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91778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4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34000">
                                          <p:cBhvr additive="base">
                                            <p:cTn id="12" dur="500" fill="hold"/>
                                            <p:tgtEl>
                                              <p:spTgt spid="5"/>
                                            </p:tgtEl>
                                            <p:attrNameLst>
                                              <p:attrName>ppt_x</p:attrName>
                                            </p:attrNameLst>
                                          </p:cBhvr>
                                          <p:tavLst>
                                            <p:tav tm="0">
                                              <p:val>
                                                <p:strVal val="1+#ppt_w/2"/>
                                              </p:val>
                                            </p:tav>
                                            <p:tav tm="100000">
                                              <p:val>
                                                <p:strVal val="#ppt_x"/>
                                              </p:val>
                                            </p:tav>
                                          </p:tavLst>
                                        </p:anim>
                                        <p:anim calcmode="lin" valueType="num" p14:bounceEnd="34000">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954655" cy="646331"/>
          </a:xfrm>
          <a:prstGeom prst="rect">
            <a:avLst/>
          </a:prstGeom>
        </p:spPr>
        <p:txBody>
          <a:bodyPr wrap="none">
            <a:spAutoFit/>
          </a:bodyPr>
          <a:lstStyle/>
          <a:p>
            <a:pPr lvl="0">
              <a:lnSpc>
                <a:spcPct val="150000"/>
              </a:lnSpc>
            </a:pPr>
            <a:r>
              <a:rPr lang="zh-CN" altLang="en-US" sz="2400" b="1" kern="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系统实现与结果展示</a:t>
            </a: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165098" y="1025227"/>
            <a:ext cx="1981879" cy="4102822"/>
            <a:chOff x="5165098" y="1146250"/>
            <a:chExt cx="1981879" cy="4102822"/>
          </a:xfrm>
        </p:grpSpPr>
        <p:grpSp>
          <p:nvGrpSpPr>
            <p:cNvPr id="54" name="组合 53"/>
            <p:cNvGrpSpPr/>
            <p:nvPr/>
          </p:nvGrpSpPr>
          <p:grpSpPr>
            <a:xfrm>
              <a:off x="5165098" y="1146250"/>
              <a:ext cx="1981879" cy="4102822"/>
              <a:chOff x="6059486" y="1466844"/>
              <a:chExt cx="1981879" cy="4102822"/>
            </a:xfrm>
          </p:grpSpPr>
          <p:sp>
            <p:nvSpPr>
              <p:cNvPr id="56" name="等腰三角形 55"/>
              <p:cNvSpPr/>
              <p:nvPr/>
            </p:nvSpPr>
            <p:spPr>
              <a:xfrm rot="10800000">
                <a:off x="6340949" y="5187532"/>
                <a:ext cx="469009" cy="382134"/>
              </a:xfrm>
              <a:prstGeom prst="triangle">
                <a:avLst/>
              </a:prstGeom>
              <a:solidFill>
                <a:srgbClr val="324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手动操作 56"/>
              <p:cNvSpPr/>
              <p:nvPr/>
            </p:nvSpPr>
            <p:spPr>
              <a:xfrm>
                <a:off x="6059486" y="4681111"/>
                <a:ext cx="1037229" cy="377422"/>
              </a:xfrm>
              <a:prstGeom prst="flowChartManualOperation">
                <a:avLst/>
              </a:prstGeom>
              <a:solidFill>
                <a:srgbClr val="C79B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6059488" y="2449609"/>
                <a:ext cx="1037229" cy="2163748"/>
              </a:xfrm>
              <a:custGeom>
                <a:avLst/>
                <a:gdLst>
                  <a:gd name="connsiteX0" fmla="*/ 0 w 1037229"/>
                  <a:gd name="connsiteY0" fmla="*/ 0 h 2820972"/>
                  <a:gd name="connsiteX1" fmla="*/ 486988 w 1037229"/>
                  <a:gd name="connsiteY1" fmla="*/ 0 h 2820972"/>
                  <a:gd name="connsiteX2" fmla="*/ 486988 w 1037229"/>
                  <a:gd name="connsiteY2" fmla="*/ 532263 h 2820972"/>
                  <a:gd name="connsiteX3" fmla="*/ 1037229 w 1037229"/>
                  <a:gd name="connsiteY3" fmla="*/ 532263 h 2820972"/>
                  <a:gd name="connsiteX4" fmla="*/ 1037229 w 1037229"/>
                  <a:gd name="connsiteY4" fmla="*/ 2820972 h 2820972"/>
                  <a:gd name="connsiteX5" fmla="*/ 0 w 1037229"/>
                  <a:gd name="connsiteY5" fmla="*/ 2820972 h 2820972"/>
                  <a:gd name="connsiteX6" fmla="*/ 0 w 1037229"/>
                  <a:gd name="connsiteY6" fmla="*/ 0 h 282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7229" h="2820972">
                    <a:moveTo>
                      <a:pt x="0" y="0"/>
                    </a:moveTo>
                    <a:lnTo>
                      <a:pt x="486988" y="0"/>
                    </a:lnTo>
                    <a:lnTo>
                      <a:pt x="486988" y="532263"/>
                    </a:lnTo>
                    <a:lnTo>
                      <a:pt x="1037229" y="532263"/>
                    </a:lnTo>
                    <a:lnTo>
                      <a:pt x="1037229" y="2820972"/>
                    </a:lnTo>
                    <a:lnTo>
                      <a:pt x="0" y="2820972"/>
                    </a:lnTo>
                    <a:lnTo>
                      <a:pt x="0" y="0"/>
                    </a:ln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666459" y="2199188"/>
                <a:ext cx="550242" cy="532263"/>
              </a:xfrm>
              <a:prstGeom prst="rect">
                <a:avLst/>
              </a:pr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051107" y="1922226"/>
                <a:ext cx="197795" cy="191332"/>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838807" y="1466844"/>
                <a:ext cx="202558" cy="195939"/>
              </a:xfrm>
              <a:prstGeom prst="rect">
                <a:avLst/>
              </a:prstGeom>
              <a:solidFill>
                <a:srgbClr val="C79B6C"/>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7374668" y="1642477"/>
                <a:ext cx="275120" cy="266131"/>
              </a:xfrm>
              <a:prstGeom prst="rect">
                <a:avLst/>
              </a:prstGeom>
              <a:solidFill>
                <a:srgbClr val="324554">
                  <a:alpha val="89000"/>
                </a:srgb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460769" y="2266766"/>
                <a:ext cx="378038" cy="365686"/>
              </a:xfrm>
              <a:prstGeom prst="rect">
                <a:avLst/>
              </a:prstGeom>
              <a:solidFill>
                <a:srgbClr val="508799">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矩形 66"/>
            <p:cNvSpPr/>
            <p:nvPr/>
          </p:nvSpPr>
          <p:spPr>
            <a:xfrm>
              <a:off x="5165099" y="3638632"/>
              <a:ext cx="1037229" cy="654131"/>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165098" y="2986088"/>
              <a:ext cx="1037229" cy="654131"/>
            </a:xfrm>
            <a:prstGeom prst="rect">
              <a:avLst/>
            </a:prstGeom>
            <a:solidFill>
              <a:srgbClr val="287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 name="直接连接符 70"/>
          <p:cNvCxnSpPr/>
          <p:nvPr/>
        </p:nvCxnSpPr>
        <p:spPr>
          <a:xfrm>
            <a:off x="2927111" y="2361920"/>
            <a:ext cx="2478726" cy="0"/>
          </a:xfrm>
          <a:prstGeom prst="line">
            <a:avLst/>
          </a:prstGeom>
          <a:ln w="19050">
            <a:solidFill>
              <a:srgbClr val="E49B35"/>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1084091" y="2419947"/>
            <a:ext cx="3686041" cy="417358"/>
          </a:xfrm>
          <a:prstGeom prst="rect">
            <a:avLst/>
          </a:prstGeom>
          <a:noFill/>
        </p:spPr>
        <p:txBody>
          <a:bodyPr wrap="square" rtlCol="0">
            <a:spAutoFit/>
          </a:bodyPr>
          <a:lstStyle/>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网络流量采集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2927111" y="3842230"/>
            <a:ext cx="2478726" cy="0"/>
          </a:xfrm>
          <a:prstGeom prst="line">
            <a:avLst/>
          </a:prstGeom>
          <a:ln w="19050">
            <a:solidFill>
              <a:srgbClr val="89A67A"/>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1084091" y="3900257"/>
            <a:ext cx="3686041" cy="417358"/>
          </a:xfrm>
          <a:prstGeom prst="rect">
            <a:avLst/>
          </a:prstGeom>
          <a:noFill/>
        </p:spPr>
        <p:txBody>
          <a:bodyPr wrap="square" rtlCol="0">
            <a:spAutoFit/>
          </a:bodyPr>
          <a:lstStyle/>
          <a:p>
            <a:pPr algn="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网络</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流量配置</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flipH="1">
            <a:off x="5933315" y="3159745"/>
            <a:ext cx="2490600" cy="0"/>
          </a:xfrm>
          <a:prstGeom prst="line">
            <a:avLst/>
          </a:prstGeom>
          <a:ln w="19050">
            <a:solidFill>
              <a:srgbClr val="287184"/>
            </a:solidFill>
            <a:prstDash val="dash"/>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flipH="1">
            <a:off x="6580895" y="3228214"/>
            <a:ext cx="3686041" cy="417358"/>
          </a:xfrm>
          <a:prstGeom prst="rect">
            <a:avLst/>
          </a:prstGeom>
          <a:noFill/>
        </p:spPr>
        <p:txBody>
          <a:bodyPr wrap="square" rtlCol="0">
            <a:spAutoFit/>
          </a:bodyPr>
          <a:lstStyle/>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网络流量分析</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915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right)">
                                      <p:cBhvr>
                                        <p:cTn id="15" dur="500"/>
                                        <p:tgtEl>
                                          <p:spTgt spid="7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wipe(right)">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left)">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right)">
                                      <p:cBhvr>
                                        <p:cTn id="31" dur="500"/>
                                        <p:tgtEl>
                                          <p:spTgt spid="7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right)">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网络流量采集</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784219" y="1776895"/>
            <a:ext cx="1092941" cy="2308324"/>
          </a:xfrm>
          <a:prstGeom prst="rect">
            <a:avLst/>
          </a:prstGeom>
          <a:noFill/>
        </p:spPr>
        <p:txBody>
          <a:bodyPr wrap="squar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rPr>
              <a:t>接收</a:t>
            </a:r>
            <a:r>
              <a:rPr lang="zh-CN" altLang="en-US" dirty="0" smtClean="0">
                <a:solidFill>
                  <a:schemeClr val="accent1"/>
                </a:solidFill>
                <a:latin typeface="微软雅黑" panose="020B0503020204020204" pitchFamily="34" charset="-122"/>
                <a:ea typeface="微软雅黑" panose="020B0503020204020204" pitchFamily="34" charset="-122"/>
              </a:rPr>
              <a:t>服务</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主要对</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NDE</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设备输出的报文进行格式解读</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310452" y="1194305"/>
            <a:ext cx="4079030" cy="5375760"/>
          </a:xfrm>
          <a:prstGeom prst="rect">
            <a:avLst/>
          </a:prstGeom>
        </p:spPr>
      </p:pic>
    </p:spTree>
    <p:extLst>
      <p:ext uri="{BB962C8B-B14F-4D97-AF65-F5344CB8AC3E}">
        <p14:creationId xmlns:p14="http://schemas.microsoft.com/office/powerpoint/2010/main" val="2288987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网络流量采集</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63765" y="1495168"/>
            <a:ext cx="1571133" cy="3508653"/>
          </a:xfrm>
          <a:prstGeom prst="rect">
            <a:avLst/>
          </a:prstGeom>
          <a:noFill/>
        </p:spPr>
        <p:txBody>
          <a:bodyPr wrap="square" rtlCol="0">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聚合服务</a:t>
            </a:r>
            <a:endParaRPr lang="en-US" altLang="zh-CN" sz="2400" dirty="0" smtClean="0">
              <a:solidFill>
                <a:schemeClr val="accent1"/>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分为</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三层</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accent1"/>
                </a:solidFill>
                <a:latin typeface="微软雅黑" panose="020B0503020204020204" pitchFamily="34" charset="-122"/>
                <a:ea typeface="微软雅黑" panose="020B0503020204020204" pitchFamily="34" charset="-122"/>
              </a:rPr>
              <a:t>处理层，</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负责对每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条流进行提取、分割；</a:t>
            </a:r>
            <a:r>
              <a:rPr lang="zh-CN" altLang="en-US" dirty="0">
                <a:solidFill>
                  <a:schemeClr val="accent1"/>
                </a:solidFill>
                <a:latin typeface="微软雅黑" panose="020B0503020204020204" pitchFamily="34" charset="-122"/>
                <a:ea typeface="微软雅黑" panose="020B0503020204020204" pitchFamily="34" charset="-122"/>
              </a:rPr>
              <a:t>持久</a:t>
            </a:r>
            <a:r>
              <a:rPr lang="zh-CN" altLang="en-US" dirty="0" smtClean="0">
                <a:solidFill>
                  <a:schemeClr val="accent1"/>
                </a:solidFill>
                <a:latin typeface="微软雅黑" panose="020B0503020204020204" pitchFamily="34" charset="-122"/>
                <a:ea typeface="微软雅黑" panose="020B0503020204020204" pitchFamily="34" charset="-122"/>
              </a:rPr>
              <a:t>层</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，进行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同种流的聚合</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处理；</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accent1"/>
                </a:solidFill>
                <a:latin typeface="微软雅黑" panose="020B0503020204020204" pitchFamily="34" charset="-122"/>
                <a:ea typeface="微软雅黑" panose="020B0503020204020204" pitchFamily="34" charset="-122"/>
              </a:rPr>
              <a:t>导出层</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，将流量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缓存写入文件</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并压缩发送至</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NMC</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530627" y="1278137"/>
            <a:ext cx="3982321" cy="5198400"/>
          </a:xfrm>
          <a:prstGeom prst="rect">
            <a:avLst/>
          </a:prstGeom>
        </p:spPr>
      </p:pic>
      <p:pic>
        <p:nvPicPr>
          <p:cNvPr id="5" name="图片 4"/>
          <p:cNvPicPr>
            <a:picLocks noChangeAspect="1"/>
          </p:cNvPicPr>
          <p:nvPr/>
        </p:nvPicPr>
        <p:blipFill>
          <a:blip r:embed="rId4"/>
          <a:stretch>
            <a:fillRect/>
          </a:stretch>
        </p:blipFill>
        <p:spPr>
          <a:xfrm>
            <a:off x="7512948" y="1273900"/>
            <a:ext cx="3014199" cy="5198400"/>
          </a:xfrm>
          <a:prstGeom prst="rect">
            <a:avLst/>
          </a:prstGeom>
        </p:spPr>
      </p:pic>
    </p:spTree>
    <p:extLst>
      <p:ext uri="{BB962C8B-B14F-4D97-AF65-F5344CB8AC3E}">
        <p14:creationId xmlns:p14="http://schemas.microsoft.com/office/powerpoint/2010/main" val="2990002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网络流量分析</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08990" y="1200679"/>
            <a:ext cx="1201162" cy="3416320"/>
          </a:xfrm>
          <a:prstGeom prst="rect">
            <a:avLst/>
          </a:prstGeom>
          <a:noFill/>
        </p:spPr>
        <p:txBody>
          <a:bodyPr wrap="square" rtlCol="0">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NMC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接收到</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NTC</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文件作为</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基础</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数据入库，并根据</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分钟</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汇聚数据进行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更高时间粒度的</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汇聚</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入库</a:t>
            </a:r>
          </a:p>
        </p:txBody>
      </p:sp>
      <p:pic>
        <p:nvPicPr>
          <p:cNvPr id="4" name="图片 3"/>
          <p:cNvPicPr>
            <a:picLocks noChangeAspect="1"/>
          </p:cNvPicPr>
          <p:nvPr/>
        </p:nvPicPr>
        <p:blipFill>
          <a:blip r:embed="rId3"/>
          <a:stretch>
            <a:fillRect/>
          </a:stretch>
        </p:blipFill>
        <p:spPr>
          <a:xfrm>
            <a:off x="2472851" y="1076059"/>
            <a:ext cx="2769524" cy="4171815"/>
          </a:xfrm>
          <a:prstGeom prst="rect">
            <a:avLst/>
          </a:prstGeom>
        </p:spPr>
      </p:pic>
      <p:sp>
        <p:nvSpPr>
          <p:cNvPr id="5" name="文本框 4"/>
          <p:cNvSpPr txBox="1"/>
          <p:nvPr/>
        </p:nvSpPr>
        <p:spPr>
          <a:xfrm>
            <a:off x="5577075" y="1194955"/>
            <a:ext cx="1379349" cy="3139321"/>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图形界面使用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widget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框架，根据根据查询条件通过发送</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RESTful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服务接口请求调用算法计算图表数据并返回前台显示。</a:t>
            </a:r>
          </a:p>
        </p:txBody>
      </p:sp>
      <p:pic>
        <p:nvPicPr>
          <p:cNvPr id="6" name="图片 5"/>
          <p:cNvPicPr>
            <a:picLocks noChangeAspect="1"/>
          </p:cNvPicPr>
          <p:nvPr/>
        </p:nvPicPr>
        <p:blipFill>
          <a:blip r:embed="rId4"/>
          <a:stretch>
            <a:fillRect/>
          </a:stretch>
        </p:blipFill>
        <p:spPr>
          <a:xfrm>
            <a:off x="7225543" y="1081386"/>
            <a:ext cx="4513695" cy="4166488"/>
          </a:xfrm>
          <a:prstGeom prst="rect">
            <a:avLst/>
          </a:prstGeom>
        </p:spPr>
      </p:pic>
    </p:spTree>
    <p:extLst>
      <p:ext uri="{BB962C8B-B14F-4D97-AF65-F5344CB8AC3E}">
        <p14:creationId xmlns:p14="http://schemas.microsoft.com/office/powerpoint/2010/main" val="974090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网络流量配置</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59892" y="1073747"/>
            <a:ext cx="6895354" cy="923330"/>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表示层基于</a:t>
            </a:r>
            <a:r>
              <a:rPr lang="en-US" altLang="zh-CN" dirty="0" err="1" smtClean="0">
                <a:solidFill>
                  <a:schemeClr val="tx1">
                    <a:lumMod val="75000"/>
                    <a:lumOff val="25000"/>
                  </a:schemeClr>
                </a:solidFill>
                <a:latin typeface="微软雅黑" panose="020B0503020204020204" pitchFamily="34" charset="-122"/>
                <a:ea typeface="微软雅黑" panose="020B0503020204020204" pitchFamily="34" charset="-122"/>
              </a:rPr>
              <a:t>AngularJS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框架进行</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开发，并统一使用</a:t>
            </a:r>
            <a:r>
              <a:rPr lang="en-US" altLang="zh-CN" dirty="0" err="1" smtClean="0">
                <a:solidFill>
                  <a:schemeClr val="tx1">
                    <a:lumMod val="75000"/>
                    <a:lumOff val="25000"/>
                  </a:schemeClr>
                </a:solidFill>
                <a:latin typeface="微软雅黑" panose="020B0503020204020204" pitchFamily="34" charset="-122"/>
                <a:ea typeface="微软雅黑" panose="020B0503020204020204" pitchFamily="34" charset="-122"/>
              </a:rPr>
              <a:t>eView</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组件，前台请求框架使用</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RESTful</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架构，通过独立</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调用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后台</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对应服务</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。包括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PUT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四种</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请求。</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631430" y="2144502"/>
            <a:ext cx="7176766" cy="4032360"/>
          </a:xfrm>
          <a:prstGeom prst="rect">
            <a:avLst/>
          </a:prstGeom>
        </p:spPr>
      </p:pic>
    </p:spTree>
    <p:extLst>
      <p:ext uri="{BB962C8B-B14F-4D97-AF65-F5344CB8AC3E}">
        <p14:creationId xmlns:p14="http://schemas.microsoft.com/office/powerpoint/2010/main" val="443963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结果展示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pic>
        <p:nvPicPr>
          <p:cNvPr id="40" name="图片 39" descr="C:\Users\Administrator\Desktop\无标题.png"/>
          <p:cNvPicPr/>
          <p:nvPr/>
        </p:nvPicPr>
        <p:blipFill>
          <a:blip r:embed="rId3">
            <a:extLst>
              <a:ext uri="{28A0092B-C50C-407E-A947-70E740481C1C}">
                <a14:useLocalDpi xmlns:a14="http://schemas.microsoft.com/office/drawing/2010/main" val="0"/>
              </a:ext>
            </a:extLst>
          </a:blip>
          <a:srcRect/>
          <a:stretch>
            <a:fillRect/>
          </a:stretch>
        </p:blipFill>
        <p:spPr bwMode="auto">
          <a:xfrm>
            <a:off x="386145" y="998320"/>
            <a:ext cx="11215805" cy="5691406"/>
          </a:xfrm>
          <a:prstGeom prst="rect">
            <a:avLst/>
          </a:prstGeom>
          <a:noFill/>
          <a:ln>
            <a:noFill/>
          </a:ln>
        </p:spPr>
      </p:pic>
      <p:pic>
        <p:nvPicPr>
          <p:cNvPr id="43" name="图片 42" descr="C:\Users\Administrator\Desktop\aaa.png"/>
          <p:cNvPicPr/>
          <p:nvPr/>
        </p:nvPicPr>
        <p:blipFill>
          <a:blip r:embed="rId4">
            <a:extLst>
              <a:ext uri="{28A0092B-C50C-407E-A947-70E740481C1C}">
                <a14:useLocalDpi xmlns:a14="http://schemas.microsoft.com/office/drawing/2010/main" val="0"/>
              </a:ext>
            </a:extLst>
          </a:blip>
          <a:srcRect/>
          <a:stretch>
            <a:fillRect/>
          </a:stretch>
        </p:blipFill>
        <p:spPr bwMode="auto">
          <a:xfrm>
            <a:off x="386144" y="968790"/>
            <a:ext cx="11224585" cy="5720936"/>
          </a:xfrm>
          <a:prstGeom prst="rect">
            <a:avLst/>
          </a:prstGeom>
          <a:noFill/>
          <a:ln>
            <a:noFill/>
          </a:ln>
        </p:spPr>
      </p:pic>
      <p:pic>
        <p:nvPicPr>
          <p:cNvPr id="46" name="图片 45" descr="C:\Users\Administrator\Desktop\ddddd.png"/>
          <p:cNvPicPr/>
          <p:nvPr/>
        </p:nvPicPr>
        <p:blipFill>
          <a:blip r:embed="rId5">
            <a:extLst>
              <a:ext uri="{28A0092B-C50C-407E-A947-70E740481C1C}">
                <a14:useLocalDpi xmlns:a14="http://schemas.microsoft.com/office/drawing/2010/main" val="0"/>
              </a:ext>
            </a:extLst>
          </a:blip>
          <a:srcRect/>
          <a:stretch>
            <a:fillRect/>
          </a:stretch>
        </p:blipFill>
        <p:spPr bwMode="auto">
          <a:xfrm>
            <a:off x="386143" y="956809"/>
            <a:ext cx="11254625" cy="5717390"/>
          </a:xfrm>
          <a:prstGeom prst="rect">
            <a:avLst/>
          </a:prstGeom>
          <a:noFill/>
          <a:ln>
            <a:noFill/>
          </a:ln>
        </p:spPr>
      </p:pic>
      <p:pic>
        <p:nvPicPr>
          <p:cNvPr id="47" name="图片 46" descr="C:\Users\Administrator\Desktop\cccc.png"/>
          <p:cNvPicPr/>
          <p:nvPr/>
        </p:nvPicPr>
        <p:blipFill>
          <a:blip r:embed="rId6">
            <a:extLst>
              <a:ext uri="{28A0092B-C50C-407E-A947-70E740481C1C}">
                <a14:useLocalDpi xmlns:a14="http://schemas.microsoft.com/office/drawing/2010/main" val="0"/>
              </a:ext>
            </a:extLst>
          </a:blip>
          <a:srcRect/>
          <a:stretch>
            <a:fillRect/>
          </a:stretch>
        </p:blipFill>
        <p:spPr bwMode="auto">
          <a:xfrm>
            <a:off x="390538" y="957319"/>
            <a:ext cx="11255249" cy="5710164"/>
          </a:xfrm>
          <a:prstGeom prst="rect">
            <a:avLst/>
          </a:prstGeom>
          <a:noFill/>
          <a:ln>
            <a:noFill/>
          </a:ln>
        </p:spPr>
      </p:pic>
      <p:pic>
        <p:nvPicPr>
          <p:cNvPr id="52" name="图片 51" descr="C:\Users\Administrator\Desktop\aaa.png"/>
          <p:cNvPicPr/>
          <p:nvPr/>
        </p:nvPicPr>
        <p:blipFill>
          <a:blip r:embed="rId7">
            <a:extLst>
              <a:ext uri="{28A0092B-C50C-407E-A947-70E740481C1C}">
                <a14:useLocalDpi xmlns:a14="http://schemas.microsoft.com/office/drawing/2010/main" val="0"/>
              </a:ext>
            </a:extLst>
          </a:blip>
          <a:srcRect/>
          <a:stretch>
            <a:fillRect/>
          </a:stretch>
        </p:blipFill>
        <p:spPr bwMode="auto">
          <a:xfrm>
            <a:off x="386142" y="962105"/>
            <a:ext cx="11279239" cy="5723990"/>
          </a:xfrm>
          <a:prstGeom prst="rect">
            <a:avLst/>
          </a:prstGeom>
          <a:noFill/>
          <a:ln>
            <a:noFill/>
          </a:ln>
        </p:spPr>
      </p:pic>
    </p:spTree>
    <p:extLst>
      <p:ext uri="{BB962C8B-B14F-4D97-AF65-F5344CB8AC3E}">
        <p14:creationId xmlns:p14="http://schemas.microsoft.com/office/powerpoint/2010/main" val="91183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800219" cy="461665"/>
          </a:xfrm>
          <a:prstGeom prst="rect">
            <a:avLst/>
          </a:prstGeom>
        </p:spPr>
        <p:txBody>
          <a:bodyPr wrap="none">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总结</a:t>
            </a:r>
          </a:p>
        </p:txBody>
      </p:sp>
      <p:sp>
        <p:nvSpPr>
          <p:cNvPr id="2" name="文本框 1"/>
          <p:cNvSpPr txBox="1"/>
          <p:nvPr/>
        </p:nvSpPr>
        <p:spPr>
          <a:xfrm>
            <a:off x="1559892" y="1587991"/>
            <a:ext cx="6895354" cy="1938992"/>
          </a:xfrm>
          <a:prstGeom prst="rect">
            <a:avLst/>
          </a:prstGeom>
          <a:noFill/>
        </p:spPr>
        <p:txBody>
          <a:bodyPr wrap="squar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根据网络</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流量监测</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系统显示的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结果，可以显示出该系统能够对环境中的网络流量进行统计，并且通过直观的图形化界面详细、准确的显示网络流量的详细组成，帮助用户实现网络流量可视、故障可查、规划可依的网络透明化管理目标，并且网络管理员也可以及时了解网络流量动态，确保网络带宽得到充分合理的</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使用。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6237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3186773"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THE END</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6" y="454348"/>
            <a:ext cx="2933341" cy="461665"/>
          </a:xfrm>
          <a:prstGeom prst="rect">
            <a:avLst/>
          </a:prstGeom>
          <a:noFill/>
        </p:spPr>
        <p:txBody>
          <a:bodyPr wrap="square" rtlCol="0" anchor="ctr">
            <a:spAutoFit/>
          </a:bodyPr>
          <a:lstStyle/>
          <a:p>
            <a:r>
              <a:rPr lang="zh-CN" altLang="en-US" sz="2400" dirty="0">
                <a:solidFill>
                  <a:srgbClr val="346182"/>
                </a:solidFill>
                <a:latin typeface="微软雅黑" panose="020B0503020204020204" pitchFamily="34" charset="-122"/>
                <a:ea typeface="微软雅黑" panose="020B0503020204020204" pitchFamily="34" charset="-122"/>
              </a:rPr>
              <a:t>东南</a:t>
            </a:r>
            <a:r>
              <a:rPr lang="zh-CN" altLang="en-US" sz="2400" dirty="0" smtClean="0">
                <a:solidFill>
                  <a:srgbClr val="346182"/>
                </a:solidFill>
                <a:latin typeface="微软雅黑" panose="020B0503020204020204" pitchFamily="34" charset="-122"/>
                <a:ea typeface="微软雅黑" panose="020B0503020204020204" pitchFamily="34" charset="-122"/>
              </a:rPr>
              <a:t>大学软件学院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889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fade">
                                      <p:cBhvr>
                                        <p:cTn id="7" dur="1000"/>
                                        <p:tgtEl>
                                          <p:spTgt spid="828"/>
                                        </p:tgtEl>
                                      </p:cBhvr>
                                    </p:animEffect>
                                    <p:anim calcmode="lin" valueType="num">
                                      <p:cBhvr>
                                        <p:cTn id="8" dur="1000" fill="hold"/>
                                        <p:tgtEl>
                                          <p:spTgt spid="828"/>
                                        </p:tgtEl>
                                        <p:attrNameLst>
                                          <p:attrName>ppt_x</p:attrName>
                                        </p:attrNameLst>
                                      </p:cBhvr>
                                      <p:tavLst>
                                        <p:tav tm="0">
                                          <p:val>
                                            <p:strVal val="#ppt_x"/>
                                          </p:val>
                                        </p:tav>
                                        <p:tav tm="100000">
                                          <p:val>
                                            <p:strVal val="#ppt_x"/>
                                          </p:val>
                                        </p:tav>
                                      </p:tavLst>
                                    </p:anim>
                                    <p:anim calcmode="lin" valueType="num">
                                      <p:cBhvr>
                                        <p:cTn id="9" dur="1000" fill="hold"/>
                                        <p:tgtEl>
                                          <p:spTgt spid="8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2189533" y="1756083"/>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189533" y="2806878"/>
            <a:ext cx="6332495" cy="523220"/>
            <a:chOff x="2929753" y="1756083"/>
            <a:chExt cx="6332495" cy="523220"/>
          </a:xfrm>
        </p:grpSpPr>
        <p:cxnSp>
          <p:nvCxnSpPr>
            <p:cNvPr id="77" name="直接连接符 7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189533" y="3857673"/>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189533" y="4908467"/>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3237124" y="1797236"/>
            <a:ext cx="800219" cy="461665"/>
          </a:xfrm>
          <a:prstGeom prst="rect">
            <a:avLst/>
          </a:prstGeom>
        </p:spPr>
        <p:txBody>
          <a:bodyPr wrap="none">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5" name="矩形 94"/>
          <p:cNvSpPr/>
          <p:nvPr/>
        </p:nvSpPr>
        <p:spPr>
          <a:xfrm>
            <a:off x="3237124" y="2846819"/>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系统设计</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0" name="矩形 19"/>
          <p:cNvSpPr/>
          <p:nvPr/>
        </p:nvSpPr>
        <p:spPr>
          <a:xfrm>
            <a:off x="3237124" y="3767849"/>
            <a:ext cx="2954655" cy="646331"/>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系统实现与结果展示</a:t>
            </a:r>
            <a:endParaRPr lang="zh-CN"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矩形 95"/>
          <p:cNvSpPr/>
          <p:nvPr/>
        </p:nvSpPr>
        <p:spPr>
          <a:xfrm>
            <a:off x="3237124" y="4942426"/>
            <a:ext cx="80021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总结</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63" name="任意多边形 62"/>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937770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14:presetBounceEnd="36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36000">
                                          <p:cBhvr additive="base">
                                            <p:cTn id="11" dur="500" fill="hold"/>
                                            <p:tgtEl>
                                              <p:spTgt spid="18"/>
                                            </p:tgtEl>
                                            <p:attrNameLst>
                                              <p:attrName>ppt_x</p:attrName>
                                            </p:attrNameLst>
                                          </p:cBhvr>
                                          <p:tavLst>
                                            <p:tav tm="0">
                                              <p:val>
                                                <p:strVal val="1+#ppt_w/2"/>
                                              </p:val>
                                            </p:tav>
                                            <p:tav tm="100000">
                                              <p:val>
                                                <p:strVal val="#ppt_x"/>
                                              </p:val>
                                            </p:tav>
                                          </p:tavLst>
                                        </p:anim>
                                        <p:anim calcmode="lin" valueType="num" p14:bounceEnd="36000">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14:presetBounceEnd="36000">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14:bounceEnd="36000">
                                          <p:cBhvr additive="base">
                                            <p:cTn id="20" dur="500" fill="hold"/>
                                            <p:tgtEl>
                                              <p:spTgt spid="95"/>
                                            </p:tgtEl>
                                            <p:attrNameLst>
                                              <p:attrName>ppt_x</p:attrName>
                                            </p:attrNameLst>
                                          </p:cBhvr>
                                          <p:tavLst>
                                            <p:tav tm="0">
                                              <p:val>
                                                <p:strVal val="1+#ppt_w/2"/>
                                              </p:val>
                                            </p:tav>
                                            <p:tav tm="100000">
                                              <p:val>
                                                <p:strVal val="#ppt_x"/>
                                              </p:val>
                                            </p:tav>
                                          </p:tavLst>
                                        </p:anim>
                                        <p:anim calcmode="lin" valueType="num" p14:bounceEnd="36000">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14:presetBounceEnd="36000">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14:bounceEnd="36000">
                                          <p:cBhvr additive="base">
                                            <p:cTn id="29"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14:presetBounceEnd="36000">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14:bounceEnd="36000">
                                          <p:cBhvr additive="base">
                                            <p:cTn id="38" dur="500" fill="hold"/>
                                            <p:tgtEl>
                                              <p:spTgt spid="96"/>
                                            </p:tgtEl>
                                            <p:attrNameLst>
                                              <p:attrName>ppt_x</p:attrName>
                                            </p:attrNameLst>
                                          </p:cBhvr>
                                          <p:tavLst>
                                            <p:tav tm="0">
                                              <p:val>
                                                <p:strVal val="1+#ppt_w/2"/>
                                              </p:val>
                                            </p:tav>
                                            <p:tav tm="100000">
                                              <p:val>
                                                <p:strVal val="#ppt_x"/>
                                              </p:val>
                                            </p:tav>
                                          </p:tavLst>
                                        </p:anim>
                                        <p:anim calcmode="lin" valueType="num" p14:bounceEnd="36000">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1+#ppt_w/2"/>
                                              </p:val>
                                            </p:tav>
                                            <p:tav tm="100000">
                                              <p:val>
                                                <p:strVal val="#ppt_x"/>
                                              </p:val>
                                            </p:tav>
                                          </p:tavLst>
                                        </p:anim>
                                        <p:anim calcmode="lin" valueType="num">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additive="base">
                                            <p:cTn id="38" dur="500" fill="hold"/>
                                            <p:tgtEl>
                                              <p:spTgt spid="96"/>
                                            </p:tgtEl>
                                            <p:attrNameLst>
                                              <p:attrName>ppt_x</p:attrName>
                                            </p:attrNameLst>
                                          </p:cBhvr>
                                          <p:tavLst>
                                            <p:tav tm="0">
                                              <p:val>
                                                <p:strVal val="1+#ppt_w/2"/>
                                              </p:val>
                                            </p:tav>
                                            <p:tav tm="100000">
                                              <p:val>
                                                <p:strVal val="#ppt_x"/>
                                              </p:val>
                                            </p:tav>
                                          </p:tavLst>
                                        </p:anim>
                                        <p:anim calcmode="lin" valueType="num">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800219" cy="461665"/>
          </a:xfrm>
          <a:prstGeom prst="rect">
            <a:avLst/>
          </a:prstGeom>
        </p:spPr>
        <p:txBody>
          <a:bodyPr wrap="none">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267226" y="1266882"/>
            <a:ext cx="7135479" cy="2823149"/>
            <a:chOff x="1285643" y="1514714"/>
            <a:chExt cx="7135479" cy="3830385"/>
          </a:xfrm>
        </p:grpSpPr>
        <p:sp>
          <p:nvSpPr>
            <p:cNvPr id="54" name="矩形 53"/>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285643" y="1514714"/>
              <a:ext cx="2035470" cy="596275"/>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2063"/>
          <p:cNvSpPr txBox="1"/>
          <p:nvPr/>
        </p:nvSpPr>
        <p:spPr>
          <a:xfrm>
            <a:off x="1422199" y="1331548"/>
            <a:ext cx="4725744" cy="338554"/>
          </a:xfrm>
          <a:prstGeom prst="rect">
            <a:avLst/>
          </a:prstGeom>
          <a:noFill/>
        </p:spPr>
        <p:txBody>
          <a:bodyPr wrap="square" rtlCol="0" anchor="ctr">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选题背景和意义</a:t>
            </a:r>
          </a:p>
        </p:txBody>
      </p:sp>
      <p:sp>
        <p:nvSpPr>
          <p:cNvPr id="5" name="矩形 4"/>
          <p:cNvSpPr/>
          <p:nvPr/>
        </p:nvSpPr>
        <p:spPr>
          <a:xfrm>
            <a:off x="1466554" y="1796454"/>
            <a:ext cx="6736824" cy="2169825"/>
          </a:xfrm>
          <a:prstGeom prst="rect">
            <a:avLst/>
          </a:prstGeom>
        </p:spPr>
        <p:txBody>
          <a:bodyPr wrap="square">
            <a:spAutoFit/>
          </a:bodyPr>
          <a:lstStyle/>
          <a:p>
            <a:pPr algn="just">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随着互联网规模的迅速发展，网络结构也更加复杂，其对带宽的要求逐渐升高。面对网络流量的暴增，如何在保证网络基础设施能够正常运作的条件下创造一个良好的网络环境，并且更有效的使用网络带宽、更有序的管理网络流量，已经引起了人们的高度重视。</a:t>
            </a:r>
          </a:p>
        </p:txBody>
      </p:sp>
    </p:spTree>
    <p:extLst>
      <p:ext uri="{BB962C8B-B14F-4D97-AF65-F5344CB8AC3E}">
        <p14:creationId xmlns:p14="http://schemas.microsoft.com/office/powerpoint/2010/main" val="380780055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4" fill="hold" grpId="0" nodeType="afterEffect" p14:presetBounceEnd="30000">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14:bounceEnd="30000">
                                          <p:cBhvr additive="base">
                                            <p:cTn id="11" dur="500" fill="hold"/>
                                            <p:tgtEl>
                                              <p:spTgt spid="57"/>
                                            </p:tgtEl>
                                            <p:attrNameLst>
                                              <p:attrName>ppt_x</p:attrName>
                                            </p:attrNameLst>
                                          </p:cBhvr>
                                          <p:tavLst>
                                            <p:tav tm="0">
                                              <p:val>
                                                <p:strVal val="#ppt_x"/>
                                              </p:val>
                                            </p:tav>
                                            <p:tav tm="100000">
                                              <p:val>
                                                <p:strVal val="#ppt_x"/>
                                              </p:val>
                                            </p:tav>
                                          </p:tavLst>
                                        </p:anim>
                                        <p:anim calcmode="lin" valueType="num" p14:bounceEnd="30000">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14:presetBounceEnd="62000">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14:bounceEnd="62000">
                                          <p:cBhvr additive="base">
                                            <p:cTn id="16" dur="500" fill="hold"/>
                                            <p:tgtEl>
                                              <p:spTgt spid="5"/>
                                            </p:tgtEl>
                                            <p:attrNameLst>
                                              <p:attrName>ppt_x</p:attrName>
                                            </p:attrNameLst>
                                          </p:cBhvr>
                                          <p:tavLst>
                                            <p:tav tm="0">
                                              <p:val>
                                                <p:strVal val="#ppt_x"/>
                                              </p:val>
                                            </p:tav>
                                            <p:tav tm="100000">
                                              <p:val>
                                                <p:strVal val="#ppt_x"/>
                                              </p:val>
                                            </p:tav>
                                          </p:tavLst>
                                        </p:anim>
                                        <p:anim calcmode="lin" valueType="num" p14:bounceEnd="62000">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3202706" y="3796380"/>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系统设计</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7" name="任意多边形 56"/>
          <p:cNvSpPr/>
          <p:nvPr/>
        </p:nvSpPr>
        <p:spPr>
          <a:xfrm>
            <a:off x="2818821" y="1395550"/>
            <a:ext cx="2336641" cy="1601848"/>
          </a:xfrm>
          <a:custGeom>
            <a:avLst/>
            <a:gdLst>
              <a:gd name="connsiteX0" fmla="*/ 492296 w 2336641"/>
              <a:gd name="connsiteY0" fmla="*/ 0 h 1601848"/>
              <a:gd name="connsiteX1" fmla="*/ 1657485 w 2336641"/>
              <a:gd name="connsiteY1" fmla="*/ 0 h 1601848"/>
              <a:gd name="connsiteX2" fmla="*/ 1844345 w 2336641"/>
              <a:gd name="connsiteY2" fmla="*/ 0 h 1601848"/>
              <a:gd name="connsiteX3" fmla="*/ 2336641 w 2336641"/>
              <a:gd name="connsiteY3" fmla="*/ 0 h 1601848"/>
              <a:gd name="connsiteX4" fmla="*/ 2336641 w 2336641"/>
              <a:gd name="connsiteY4" fmla="*/ 340586 h 1601848"/>
              <a:gd name="connsiteX5" fmla="*/ 2336641 w 2336641"/>
              <a:gd name="connsiteY5" fmla="*/ 413428 h 1601848"/>
              <a:gd name="connsiteX6" fmla="*/ 2336641 w 2336641"/>
              <a:gd name="connsiteY6" fmla="*/ 492296 h 1601848"/>
              <a:gd name="connsiteX7" fmla="*/ 2336641 w 2336641"/>
              <a:gd name="connsiteY7" fmla="*/ 557721 h 1601848"/>
              <a:gd name="connsiteX8" fmla="*/ 2336641 w 2336641"/>
              <a:gd name="connsiteY8" fmla="*/ 1109552 h 1601848"/>
              <a:gd name="connsiteX9" fmla="*/ 1844345 w 2336641"/>
              <a:gd name="connsiteY9" fmla="*/ 1601848 h 1601848"/>
              <a:gd name="connsiteX10" fmla="*/ 679157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312171 h 1601848"/>
              <a:gd name="connsiteX14" fmla="*/ 0 w 2336641"/>
              <a:gd name="connsiteY14" fmla="*/ 1188420 h 1601848"/>
              <a:gd name="connsiteX15" fmla="*/ 0 w 2336641"/>
              <a:gd name="connsiteY15" fmla="*/ 1109552 h 1601848"/>
              <a:gd name="connsiteX16" fmla="*/ 0 w 2336641"/>
              <a:gd name="connsiteY16" fmla="*/ 1045713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5" y="0"/>
                </a:lnTo>
                <a:lnTo>
                  <a:pt x="1844345" y="0"/>
                </a:lnTo>
                <a:lnTo>
                  <a:pt x="2336641" y="0"/>
                </a:lnTo>
                <a:lnTo>
                  <a:pt x="2336641" y="340586"/>
                </a:lnTo>
                <a:lnTo>
                  <a:pt x="2336641" y="413428"/>
                </a:lnTo>
                <a:lnTo>
                  <a:pt x="2336641" y="492296"/>
                </a:lnTo>
                <a:lnTo>
                  <a:pt x="2336641" y="557721"/>
                </a:lnTo>
                <a:lnTo>
                  <a:pt x="2336641" y="1109552"/>
                </a:lnTo>
                <a:cubicBezTo>
                  <a:pt x="2336641" y="1381439"/>
                  <a:pt x="2116232" y="1601848"/>
                  <a:pt x="1844345" y="1601848"/>
                </a:cubicBezTo>
                <a:lnTo>
                  <a:pt x="679157" y="1601848"/>
                </a:lnTo>
                <a:lnTo>
                  <a:pt x="492296" y="1601848"/>
                </a:lnTo>
                <a:lnTo>
                  <a:pt x="0" y="1601848"/>
                </a:lnTo>
                <a:lnTo>
                  <a:pt x="0" y="1312171"/>
                </a:lnTo>
                <a:lnTo>
                  <a:pt x="0" y="1188420"/>
                </a:lnTo>
                <a:lnTo>
                  <a:pt x="0" y="1109552"/>
                </a:lnTo>
                <a:lnTo>
                  <a:pt x="0" y="1045713"/>
                </a:lnTo>
                <a:lnTo>
                  <a:pt x="0" y="492296"/>
                </a:lnTo>
                <a:cubicBezTo>
                  <a:pt x="0" y="220409"/>
                  <a:pt x="220409" y="0"/>
                  <a:pt x="492296" y="0"/>
                </a:cubicBez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818821" y="3224533"/>
            <a:ext cx="2336641" cy="1601848"/>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953072 h 1601848"/>
              <a:gd name="connsiteX6" fmla="*/ 2336641 w 2336641"/>
              <a:gd name="connsiteY6" fmla="*/ 1109552 h 1601848"/>
              <a:gd name="connsiteX7" fmla="*/ 2336641 w 2336641"/>
              <a:gd name="connsiteY7" fmla="*/ 1188420 h 1601848"/>
              <a:gd name="connsiteX8" fmla="*/ 2336641 w 2336641"/>
              <a:gd name="connsiteY8" fmla="*/ 1372172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614097 h 1601848"/>
              <a:gd name="connsiteX15" fmla="*/ 0 w 2336641"/>
              <a:gd name="connsiteY15" fmla="*/ 492296 h 1601848"/>
              <a:gd name="connsiteX16" fmla="*/ 0 w 2336641"/>
              <a:gd name="connsiteY16" fmla="*/ 413428 h 1601848"/>
              <a:gd name="connsiteX17" fmla="*/ 0 w 2336641"/>
              <a:gd name="connsiteY17" fmla="*/ 347639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3" y="0"/>
                  <a:pt x="2336641" y="220409"/>
                  <a:pt x="2336641" y="492296"/>
                </a:cubicBezTo>
                <a:lnTo>
                  <a:pt x="2336641" y="953072"/>
                </a:lnTo>
                <a:lnTo>
                  <a:pt x="2336641" y="1109552"/>
                </a:lnTo>
                <a:lnTo>
                  <a:pt x="2336641" y="1188420"/>
                </a:lnTo>
                <a:lnTo>
                  <a:pt x="2336641" y="1372172"/>
                </a:lnTo>
                <a:lnTo>
                  <a:pt x="2336641" y="1601848"/>
                </a:lnTo>
                <a:lnTo>
                  <a:pt x="1844345" y="1601848"/>
                </a:lnTo>
                <a:lnTo>
                  <a:pt x="1657484" y="1601848"/>
                </a:lnTo>
                <a:lnTo>
                  <a:pt x="492296" y="1601848"/>
                </a:lnTo>
                <a:cubicBezTo>
                  <a:pt x="220409" y="1601848"/>
                  <a:pt x="0" y="1381440"/>
                  <a:pt x="0" y="1109552"/>
                </a:cubicBezTo>
                <a:lnTo>
                  <a:pt x="0" y="614097"/>
                </a:lnTo>
                <a:lnTo>
                  <a:pt x="0" y="492296"/>
                </a:lnTo>
                <a:lnTo>
                  <a:pt x="0" y="413428"/>
                </a:lnTo>
                <a:lnTo>
                  <a:pt x="0" y="347639"/>
                </a:lnTo>
                <a:close/>
              </a:path>
            </a:pathLst>
          </a:cu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5448253" y="1395551"/>
            <a:ext cx="2336641" cy="1601848"/>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1004404 h 1601848"/>
              <a:gd name="connsiteX6" fmla="*/ 2336641 w 2336641"/>
              <a:gd name="connsiteY6" fmla="*/ 1109552 h 1601848"/>
              <a:gd name="connsiteX7" fmla="*/ 2336641 w 2336641"/>
              <a:gd name="connsiteY7" fmla="*/ 1188420 h 1601848"/>
              <a:gd name="connsiteX8" fmla="*/ 2336641 w 2336641"/>
              <a:gd name="connsiteY8" fmla="*/ 1423504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588548 h 1601848"/>
              <a:gd name="connsiteX15" fmla="*/ 0 w 2336641"/>
              <a:gd name="connsiteY15" fmla="*/ 492296 h 1601848"/>
              <a:gd name="connsiteX16" fmla="*/ 0 w 2336641"/>
              <a:gd name="connsiteY16" fmla="*/ 413428 h 1601848"/>
              <a:gd name="connsiteX17" fmla="*/ 0 w 2336641"/>
              <a:gd name="connsiteY17" fmla="*/ 371414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2" y="0"/>
                  <a:pt x="2336641" y="220409"/>
                  <a:pt x="2336641" y="492296"/>
                </a:cubicBezTo>
                <a:lnTo>
                  <a:pt x="2336641" y="1004404"/>
                </a:lnTo>
                <a:lnTo>
                  <a:pt x="2336641" y="1109552"/>
                </a:lnTo>
                <a:lnTo>
                  <a:pt x="2336641" y="1188420"/>
                </a:lnTo>
                <a:lnTo>
                  <a:pt x="2336641" y="1423504"/>
                </a:lnTo>
                <a:lnTo>
                  <a:pt x="2336641" y="1601848"/>
                </a:lnTo>
                <a:lnTo>
                  <a:pt x="1844345" y="1601848"/>
                </a:lnTo>
                <a:lnTo>
                  <a:pt x="1657484" y="1601848"/>
                </a:lnTo>
                <a:lnTo>
                  <a:pt x="492296" y="1601848"/>
                </a:lnTo>
                <a:cubicBezTo>
                  <a:pt x="220408" y="1601848"/>
                  <a:pt x="0" y="1381439"/>
                  <a:pt x="0" y="1109552"/>
                </a:cubicBezTo>
                <a:lnTo>
                  <a:pt x="0" y="588548"/>
                </a:lnTo>
                <a:lnTo>
                  <a:pt x="0" y="492296"/>
                </a:lnTo>
                <a:lnTo>
                  <a:pt x="0" y="413428"/>
                </a:lnTo>
                <a:lnTo>
                  <a:pt x="0" y="371414"/>
                </a:lnTo>
                <a:close/>
              </a:path>
            </a:pathLst>
          </a:cu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5448253" y="3180249"/>
            <a:ext cx="2336641" cy="1601848"/>
          </a:xfrm>
          <a:custGeom>
            <a:avLst/>
            <a:gdLst>
              <a:gd name="connsiteX0" fmla="*/ 492296 w 2336641"/>
              <a:gd name="connsiteY0" fmla="*/ 0 h 1601848"/>
              <a:gd name="connsiteX1" fmla="*/ 1657484 w 2336641"/>
              <a:gd name="connsiteY1" fmla="*/ 0 h 1601848"/>
              <a:gd name="connsiteX2" fmla="*/ 1844345 w 2336641"/>
              <a:gd name="connsiteY2" fmla="*/ 0 h 1601848"/>
              <a:gd name="connsiteX3" fmla="*/ 2336641 w 2336641"/>
              <a:gd name="connsiteY3" fmla="*/ 0 h 1601848"/>
              <a:gd name="connsiteX4" fmla="*/ 2336641 w 2336641"/>
              <a:gd name="connsiteY4" fmla="*/ 297807 h 1601848"/>
              <a:gd name="connsiteX5" fmla="*/ 2336641 w 2336641"/>
              <a:gd name="connsiteY5" fmla="*/ 413429 h 1601848"/>
              <a:gd name="connsiteX6" fmla="*/ 2336641 w 2336641"/>
              <a:gd name="connsiteY6" fmla="*/ 492296 h 1601848"/>
              <a:gd name="connsiteX7" fmla="*/ 2336641 w 2336641"/>
              <a:gd name="connsiteY7" fmla="*/ 716907 h 1601848"/>
              <a:gd name="connsiteX8" fmla="*/ 2336641 w 2336641"/>
              <a:gd name="connsiteY8" fmla="*/ 1109552 h 1601848"/>
              <a:gd name="connsiteX9" fmla="*/ 1844345 w 2336641"/>
              <a:gd name="connsiteY9" fmla="*/ 1601848 h 1601848"/>
              <a:gd name="connsiteX10" fmla="*/ 679156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461527 h 1601848"/>
              <a:gd name="connsiteX14" fmla="*/ 0 w 2336641"/>
              <a:gd name="connsiteY14" fmla="*/ 1188420 h 1601848"/>
              <a:gd name="connsiteX15" fmla="*/ 0 w 2336641"/>
              <a:gd name="connsiteY15" fmla="*/ 1109552 h 1601848"/>
              <a:gd name="connsiteX16" fmla="*/ 0 w 2336641"/>
              <a:gd name="connsiteY16" fmla="*/ 1042427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4" y="0"/>
                </a:lnTo>
                <a:lnTo>
                  <a:pt x="1844345" y="0"/>
                </a:lnTo>
                <a:lnTo>
                  <a:pt x="2336641" y="0"/>
                </a:lnTo>
                <a:lnTo>
                  <a:pt x="2336641" y="297807"/>
                </a:lnTo>
                <a:lnTo>
                  <a:pt x="2336641" y="413429"/>
                </a:lnTo>
                <a:lnTo>
                  <a:pt x="2336641" y="492296"/>
                </a:lnTo>
                <a:lnTo>
                  <a:pt x="2336641" y="716907"/>
                </a:lnTo>
                <a:lnTo>
                  <a:pt x="2336641" y="1109552"/>
                </a:lnTo>
                <a:cubicBezTo>
                  <a:pt x="2336641" y="1381440"/>
                  <a:pt x="2116232" y="1601848"/>
                  <a:pt x="1844345" y="1601848"/>
                </a:cubicBezTo>
                <a:lnTo>
                  <a:pt x="679156" y="1601848"/>
                </a:lnTo>
                <a:lnTo>
                  <a:pt x="492296" y="1601848"/>
                </a:lnTo>
                <a:lnTo>
                  <a:pt x="0" y="1601848"/>
                </a:lnTo>
                <a:lnTo>
                  <a:pt x="0" y="1461527"/>
                </a:lnTo>
                <a:lnTo>
                  <a:pt x="0" y="1188420"/>
                </a:lnTo>
                <a:lnTo>
                  <a:pt x="0" y="1109552"/>
                </a:lnTo>
                <a:lnTo>
                  <a:pt x="0" y="1042427"/>
                </a:lnTo>
                <a:lnTo>
                  <a:pt x="0" y="492296"/>
                </a:lnTo>
                <a:cubicBezTo>
                  <a:pt x="0" y="220409"/>
                  <a:pt x="220408" y="0"/>
                  <a:pt x="492296" y="0"/>
                </a:cubicBezTo>
                <a:close/>
              </a:path>
            </a:pathLst>
          </a:custGeom>
          <a:solidFill>
            <a:srgbClr val="5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4330468" y="2139576"/>
            <a:ext cx="1947710" cy="1942779"/>
            <a:chOff x="5135810" y="2978471"/>
            <a:chExt cx="1947710" cy="1942779"/>
          </a:xfrm>
        </p:grpSpPr>
        <p:sp>
          <p:nvSpPr>
            <p:cNvPr id="78" name="椭圆 77"/>
            <p:cNvSpPr/>
            <p:nvPr/>
          </p:nvSpPr>
          <p:spPr>
            <a:xfrm>
              <a:off x="5135810" y="2978471"/>
              <a:ext cx="1942779" cy="1942779"/>
            </a:xfrm>
            <a:prstGeom prst="ellips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5141542" y="3704634"/>
              <a:ext cx="1941978" cy="523220"/>
            </a:xfrm>
            <a:prstGeom prst="rect">
              <a:avLst/>
            </a:prstGeom>
            <a:noFill/>
          </p:spPr>
          <p:txBody>
            <a:bodyPr wrap="square" rtlCol="0">
              <a:spAutoFit/>
            </a:bodyP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设计</a:t>
              </a:r>
            </a:p>
          </p:txBody>
        </p:sp>
      </p:grpSp>
      <p:grpSp>
        <p:nvGrpSpPr>
          <p:cNvPr id="93" name="组合 92"/>
          <p:cNvGrpSpPr/>
          <p:nvPr/>
        </p:nvGrpSpPr>
        <p:grpSpPr>
          <a:xfrm>
            <a:off x="3258836" y="3531830"/>
            <a:ext cx="1412010" cy="1016607"/>
            <a:chOff x="4064178" y="4370725"/>
            <a:chExt cx="1412010" cy="1016607"/>
          </a:xfrm>
        </p:grpSpPr>
        <p:grpSp>
          <p:nvGrpSpPr>
            <p:cNvPr id="95" name="组合 94"/>
            <p:cNvGrpSpPr/>
            <p:nvPr/>
          </p:nvGrpSpPr>
          <p:grpSpPr>
            <a:xfrm>
              <a:off x="4513083" y="4370725"/>
              <a:ext cx="558800" cy="387351"/>
              <a:chOff x="5808663" y="542925"/>
              <a:chExt cx="558800" cy="387351"/>
            </a:xfrm>
          </p:grpSpPr>
          <p:sp>
            <p:nvSpPr>
              <p:cNvPr id="97" name="Freeform 11034"/>
              <p:cNvSpPr>
                <a:spLocks noEditPoints="1"/>
              </p:cNvSpPr>
              <p:nvPr/>
            </p:nvSpPr>
            <p:spPr bwMode="auto">
              <a:xfrm>
                <a:off x="5865813" y="542925"/>
                <a:ext cx="442913" cy="315913"/>
              </a:xfrm>
              <a:custGeom>
                <a:avLst/>
                <a:gdLst>
                  <a:gd name="T0" fmla="*/ 104 w 118"/>
                  <a:gd name="T1" fmla="*/ 0 h 84"/>
                  <a:gd name="T2" fmla="*/ 14 w 118"/>
                  <a:gd name="T3" fmla="*/ 0 h 84"/>
                  <a:gd name="T4" fmla="*/ 0 w 118"/>
                  <a:gd name="T5" fmla="*/ 16 h 84"/>
                  <a:gd name="T6" fmla="*/ 0 w 118"/>
                  <a:gd name="T7" fmla="*/ 68 h 84"/>
                  <a:gd name="T8" fmla="*/ 14 w 118"/>
                  <a:gd name="T9" fmla="*/ 84 h 84"/>
                  <a:gd name="T10" fmla="*/ 104 w 118"/>
                  <a:gd name="T11" fmla="*/ 84 h 84"/>
                  <a:gd name="T12" fmla="*/ 118 w 118"/>
                  <a:gd name="T13" fmla="*/ 68 h 84"/>
                  <a:gd name="T14" fmla="*/ 118 w 118"/>
                  <a:gd name="T15" fmla="*/ 16 h 84"/>
                  <a:gd name="T16" fmla="*/ 104 w 118"/>
                  <a:gd name="T17" fmla="*/ 0 h 84"/>
                  <a:gd name="T18" fmla="*/ 111 w 118"/>
                  <a:gd name="T19" fmla="*/ 63 h 84"/>
                  <a:gd name="T20" fmla="*/ 99 w 118"/>
                  <a:gd name="T21" fmla="*/ 77 h 84"/>
                  <a:gd name="T22" fmla="*/ 19 w 118"/>
                  <a:gd name="T23" fmla="*/ 77 h 84"/>
                  <a:gd name="T24" fmla="*/ 7 w 118"/>
                  <a:gd name="T25" fmla="*/ 63 h 84"/>
                  <a:gd name="T26" fmla="*/ 7 w 118"/>
                  <a:gd name="T27" fmla="*/ 19 h 84"/>
                  <a:gd name="T28" fmla="*/ 19 w 118"/>
                  <a:gd name="T29" fmla="*/ 6 h 84"/>
                  <a:gd name="T30" fmla="*/ 99 w 118"/>
                  <a:gd name="T31" fmla="*/ 6 h 84"/>
                  <a:gd name="T32" fmla="*/ 111 w 118"/>
                  <a:gd name="T33" fmla="*/ 19 h 84"/>
                  <a:gd name="T34" fmla="*/ 111 w 118"/>
                  <a:gd name="T35" fmla="*/ 6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84">
                    <a:moveTo>
                      <a:pt x="104" y="0"/>
                    </a:moveTo>
                    <a:cubicBezTo>
                      <a:pt x="14" y="0"/>
                      <a:pt x="14" y="0"/>
                      <a:pt x="14" y="0"/>
                    </a:cubicBezTo>
                    <a:cubicBezTo>
                      <a:pt x="6" y="0"/>
                      <a:pt x="0" y="7"/>
                      <a:pt x="0" y="16"/>
                    </a:cubicBezTo>
                    <a:cubicBezTo>
                      <a:pt x="0" y="68"/>
                      <a:pt x="0" y="68"/>
                      <a:pt x="0" y="68"/>
                    </a:cubicBezTo>
                    <a:cubicBezTo>
                      <a:pt x="0" y="77"/>
                      <a:pt x="6" y="84"/>
                      <a:pt x="14" y="84"/>
                    </a:cubicBezTo>
                    <a:cubicBezTo>
                      <a:pt x="104" y="84"/>
                      <a:pt x="104" y="84"/>
                      <a:pt x="104" y="84"/>
                    </a:cubicBezTo>
                    <a:cubicBezTo>
                      <a:pt x="112" y="84"/>
                      <a:pt x="118" y="77"/>
                      <a:pt x="118" y="68"/>
                    </a:cubicBezTo>
                    <a:cubicBezTo>
                      <a:pt x="118" y="16"/>
                      <a:pt x="118" y="16"/>
                      <a:pt x="118" y="16"/>
                    </a:cubicBezTo>
                    <a:cubicBezTo>
                      <a:pt x="118" y="7"/>
                      <a:pt x="112" y="0"/>
                      <a:pt x="104" y="0"/>
                    </a:cubicBezTo>
                    <a:close/>
                    <a:moveTo>
                      <a:pt x="111" y="63"/>
                    </a:moveTo>
                    <a:cubicBezTo>
                      <a:pt x="111" y="71"/>
                      <a:pt x="106" y="77"/>
                      <a:pt x="99" y="77"/>
                    </a:cubicBezTo>
                    <a:cubicBezTo>
                      <a:pt x="19" y="77"/>
                      <a:pt x="19" y="77"/>
                      <a:pt x="19" y="77"/>
                    </a:cubicBezTo>
                    <a:cubicBezTo>
                      <a:pt x="13" y="77"/>
                      <a:pt x="7" y="71"/>
                      <a:pt x="7" y="63"/>
                    </a:cubicBezTo>
                    <a:cubicBezTo>
                      <a:pt x="7" y="19"/>
                      <a:pt x="7" y="19"/>
                      <a:pt x="7" y="19"/>
                    </a:cubicBezTo>
                    <a:cubicBezTo>
                      <a:pt x="7" y="12"/>
                      <a:pt x="13" y="6"/>
                      <a:pt x="19" y="6"/>
                    </a:cubicBezTo>
                    <a:cubicBezTo>
                      <a:pt x="99" y="6"/>
                      <a:pt x="99" y="6"/>
                      <a:pt x="99" y="6"/>
                    </a:cubicBezTo>
                    <a:cubicBezTo>
                      <a:pt x="106" y="6"/>
                      <a:pt x="111" y="12"/>
                      <a:pt x="111" y="19"/>
                    </a:cubicBezTo>
                    <a:lnTo>
                      <a:pt x="111"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1035"/>
              <p:cNvSpPr>
                <a:spLocks noEditPoints="1"/>
              </p:cNvSpPr>
              <p:nvPr/>
            </p:nvSpPr>
            <p:spPr bwMode="auto">
              <a:xfrm>
                <a:off x="5808663" y="877888"/>
                <a:ext cx="558800" cy="52388"/>
              </a:xfrm>
              <a:custGeom>
                <a:avLst/>
                <a:gdLst>
                  <a:gd name="T0" fmla="*/ 0 w 149"/>
                  <a:gd name="T1" fmla="*/ 7 h 14"/>
                  <a:gd name="T2" fmla="*/ 11 w 149"/>
                  <a:gd name="T3" fmla="*/ 14 h 14"/>
                  <a:gd name="T4" fmla="*/ 138 w 149"/>
                  <a:gd name="T5" fmla="*/ 14 h 14"/>
                  <a:gd name="T6" fmla="*/ 149 w 149"/>
                  <a:gd name="T7" fmla="*/ 7 h 14"/>
                  <a:gd name="T8" fmla="*/ 149 w 149"/>
                  <a:gd name="T9" fmla="*/ 0 h 14"/>
                  <a:gd name="T10" fmla="*/ 0 w 149"/>
                  <a:gd name="T11" fmla="*/ 0 h 14"/>
                  <a:gd name="T12" fmla="*/ 0 w 149"/>
                  <a:gd name="T13" fmla="*/ 7 h 14"/>
                  <a:gd name="T14" fmla="*/ 61 w 149"/>
                  <a:gd name="T15" fmla="*/ 5 h 14"/>
                  <a:gd name="T16" fmla="*/ 87 w 149"/>
                  <a:gd name="T17" fmla="*/ 5 h 14"/>
                  <a:gd name="T18" fmla="*/ 87 w 149"/>
                  <a:gd name="T19" fmla="*/ 9 h 14"/>
                  <a:gd name="T20" fmla="*/ 61 w 149"/>
                  <a:gd name="T21" fmla="*/ 9 h 14"/>
                  <a:gd name="T22" fmla="*/ 61 w 149"/>
                  <a:gd name="T23"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4">
                    <a:moveTo>
                      <a:pt x="0" y="7"/>
                    </a:moveTo>
                    <a:cubicBezTo>
                      <a:pt x="0" y="11"/>
                      <a:pt x="5" y="14"/>
                      <a:pt x="11" y="14"/>
                    </a:cubicBezTo>
                    <a:cubicBezTo>
                      <a:pt x="138" y="14"/>
                      <a:pt x="138" y="14"/>
                      <a:pt x="138" y="14"/>
                    </a:cubicBezTo>
                    <a:cubicBezTo>
                      <a:pt x="144" y="14"/>
                      <a:pt x="149" y="11"/>
                      <a:pt x="149" y="7"/>
                    </a:cubicBezTo>
                    <a:cubicBezTo>
                      <a:pt x="149" y="0"/>
                      <a:pt x="149" y="0"/>
                      <a:pt x="149" y="0"/>
                    </a:cubicBezTo>
                    <a:cubicBezTo>
                      <a:pt x="0" y="0"/>
                      <a:pt x="0" y="0"/>
                      <a:pt x="0" y="0"/>
                    </a:cubicBezTo>
                    <a:lnTo>
                      <a:pt x="0" y="7"/>
                    </a:lnTo>
                    <a:close/>
                    <a:moveTo>
                      <a:pt x="61" y="5"/>
                    </a:moveTo>
                    <a:cubicBezTo>
                      <a:pt x="87" y="5"/>
                      <a:pt x="87" y="5"/>
                      <a:pt x="87" y="5"/>
                    </a:cubicBezTo>
                    <a:cubicBezTo>
                      <a:pt x="87" y="9"/>
                      <a:pt x="87" y="9"/>
                      <a:pt x="87" y="9"/>
                    </a:cubicBezTo>
                    <a:cubicBezTo>
                      <a:pt x="61" y="9"/>
                      <a:pt x="61" y="9"/>
                      <a:pt x="61" y="9"/>
                    </a:cubicBezTo>
                    <a:lnTo>
                      <a:pt x="61"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文本框 95"/>
            <p:cNvSpPr txBox="1"/>
            <p:nvPr/>
          </p:nvSpPr>
          <p:spPr>
            <a:xfrm>
              <a:off x="4064178" y="4814868"/>
              <a:ext cx="1412010" cy="572464"/>
            </a:xfrm>
            <a:prstGeom prst="rect">
              <a:avLst/>
            </a:prstGeom>
            <a:noFill/>
          </p:spPr>
          <p:txBody>
            <a:bodyPr wrap="square" rtlCol="0">
              <a:spAutoFit/>
            </a:bodyPr>
            <a:lstStyle/>
            <a:p>
              <a:pPr algn="ct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流量分析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5898893" y="3473109"/>
            <a:ext cx="1425229" cy="1032758"/>
            <a:chOff x="6704235" y="4312004"/>
            <a:chExt cx="1425229" cy="1032758"/>
          </a:xfrm>
        </p:grpSpPr>
        <p:grpSp>
          <p:nvGrpSpPr>
            <p:cNvPr id="100" name="组合 99"/>
            <p:cNvGrpSpPr/>
            <p:nvPr/>
          </p:nvGrpSpPr>
          <p:grpSpPr>
            <a:xfrm>
              <a:off x="7156009" y="4312004"/>
              <a:ext cx="531813" cy="461963"/>
              <a:chOff x="8915400" y="531812"/>
              <a:chExt cx="531813" cy="461963"/>
            </a:xfrm>
          </p:grpSpPr>
          <p:sp>
            <p:nvSpPr>
              <p:cNvPr id="102" name="Rectangle 476"/>
              <p:cNvSpPr>
                <a:spLocks noChangeArrowheads="1"/>
              </p:cNvSpPr>
              <p:nvPr/>
            </p:nvSpPr>
            <p:spPr bwMode="auto">
              <a:xfrm>
                <a:off x="9083675" y="531812"/>
                <a:ext cx="195263"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77"/>
              <p:cNvSpPr>
                <a:spLocks/>
              </p:cNvSpPr>
              <p:nvPr/>
            </p:nvSpPr>
            <p:spPr bwMode="auto">
              <a:xfrm>
                <a:off x="8997950" y="628650"/>
                <a:ext cx="366713" cy="244475"/>
              </a:xfrm>
              <a:custGeom>
                <a:avLst/>
                <a:gdLst>
                  <a:gd name="T0" fmla="*/ 177 w 231"/>
                  <a:gd name="T1" fmla="*/ 0 h 154"/>
                  <a:gd name="T2" fmla="*/ 54 w 231"/>
                  <a:gd name="T3" fmla="*/ 0 h 154"/>
                  <a:gd name="T4" fmla="*/ 54 w 231"/>
                  <a:gd name="T5" fmla="*/ 41 h 154"/>
                  <a:gd name="T6" fmla="*/ 0 w 231"/>
                  <a:gd name="T7" fmla="*/ 41 h 154"/>
                  <a:gd name="T8" fmla="*/ 59 w 231"/>
                  <a:gd name="T9" fmla="*/ 97 h 154"/>
                  <a:gd name="T10" fmla="*/ 115 w 231"/>
                  <a:gd name="T11" fmla="*/ 154 h 154"/>
                  <a:gd name="T12" fmla="*/ 172 w 231"/>
                  <a:gd name="T13" fmla="*/ 97 h 154"/>
                  <a:gd name="T14" fmla="*/ 231 w 231"/>
                  <a:gd name="T15" fmla="*/ 41 h 154"/>
                  <a:gd name="T16" fmla="*/ 177 w 231"/>
                  <a:gd name="T17" fmla="*/ 41 h 154"/>
                  <a:gd name="T18" fmla="*/ 177 w 231"/>
                  <a:gd name="T1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54">
                    <a:moveTo>
                      <a:pt x="177" y="0"/>
                    </a:moveTo>
                    <a:lnTo>
                      <a:pt x="54" y="0"/>
                    </a:lnTo>
                    <a:lnTo>
                      <a:pt x="54" y="41"/>
                    </a:lnTo>
                    <a:lnTo>
                      <a:pt x="0" y="41"/>
                    </a:lnTo>
                    <a:lnTo>
                      <a:pt x="59" y="97"/>
                    </a:lnTo>
                    <a:lnTo>
                      <a:pt x="115" y="154"/>
                    </a:lnTo>
                    <a:lnTo>
                      <a:pt x="172" y="97"/>
                    </a:lnTo>
                    <a:lnTo>
                      <a:pt x="231" y="41"/>
                    </a:lnTo>
                    <a:lnTo>
                      <a:pt x="177" y="41"/>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78"/>
              <p:cNvSpPr>
                <a:spLocks/>
              </p:cNvSpPr>
              <p:nvPr/>
            </p:nvSpPr>
            <p:spPr bwMode="auto">
              <a:xfrm>
                <a:off x="8915400" y="817562"/>
                <a:ext cx="531813" cy="176213"/>
              </a:xfrm>
              <a:custGeom>
                <a:avLst/>
                <a:gdLst>
                  <a:gd name="T0" fmla="*/ 124 w 142"/>
                  <a:gd name="T1" fmla="*/ 8 h 47"/>
                  <a:gd name="T2" fmla="*/ 105 w 142"/>
                  <a:gd name="T3" fmla="*/ 30 h 47"/>
                  <a:gd name="T4" fmla="*/ 37 w 142"/>
                  <a:gd name="T5" fmla="*/ 30 h 47"/>
                  <a:gd name="T6" fmla="*/ 18 w 142"/>
                  <a:gd name="T7" fmla="*/ 8 h 47"/>
                  <a:gd name="T8" fmla="*/ 18 w 142"/>
                  <a:gd name="T9" fmla="*/ 0 h 47"/>
                  <a:gd name="T10" fmla="*/ 0 w 142"/>
                  <a:gd name="T11" fmla="*/ 0 h 47"/>
                  <a:gd name="T12" fmla="*/ 0 w 142"/>
                  <a:gd name="T13" fmla="*/ 21 h 47"/>
                  <a:gd name="T14" fmla="*/ 26 w 142"/>
                  <a:gd name="T15" fmla="*/ 47 h 47"/>
                  <a:gd name="T16" fmla="*/ 116 w 142"/>
                  <a:gd name="T17" fmla="*/ 47 h 47"/>
                  <a:gd name="T18" fmla="*/ 142 w 142"/>
                  <a:gd name="T19" fmla="*/ 21 h 47"/>
                  <a:gd name="T20" fmla="*/ 142 w 142"/>
                  <a:gd name="T21" fmla="*/ 0 h 47"/>
                  <a:gd name="T22" fmla="*/ 124 w 142"/>
                  <a:gd name="T23" fmla="*/ 0 h 47"/>
                  <a:gd name="T24" fmla="*/ 124 w 142"/>
                  <a:gd name="T25"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 h="47">
                    <a:moveTo>
                      <a:pt x="124" y="8"/>
                    </a:moveTo>
                    <a:cubicBezTo>
                      <a:pt x="124" y="26"/>
                      <a:pt x="121" y="30"/>
                      <a:pt x="105" y="30"/>
                    </a:cubicBezTo>
                    <a:cubicBezTo>
                      <a:pt x="37" y="30"/>
                      <a:pt x="37" y="30"/>
                      <a:pt x="37" y="30"/>
                    </a:cubicBezTo>
                    <a:cubicBezTo>
                      <a:pt x="20" y="30"/>
                      <a:pt x="18" y="29"/>
                      <a:pt x="18" y="8"/>
                    </a:cubicBezTo>
                    <a:cubicBezTo>
                      <a:pt x="18" y="0"/>
                      <a:pt x="18" y="0"/>
                      <a:pt x="18" y="0"/>
                    </a:cubicBezTo>
                    <a:cubicBezTo>
                      <a:pt x="0" y="0"/>
                      <a:pt x="0" y="0"/>
                      <a:pt x="0" y="0"/>
                    </a:cubicBezTo>
                    <a:cubicBezTo>
                      <a:pt x="0" y="21"/>
                      <a:pt x="0" y="21"/>
                      <a:pt x="0" y="21"/>
                    </a:cubicBezTo>
                    <a:cubicBezTo>
                      <a:pt x="0" y="35"/>
                      <a:pt x="11" y="47"/>
                      <a:pt x="26" y="47"/>
                    </a:cubicBezTo>
                    <a:cubicBezTo>
                      <a:pt x="116" y="47"/>
                      <a:pt x="116" y="47"/>
                      <a:pt x="116" y="47"/>
                    </a:cubicBezTo>
                    <a:cubicBezTo>
                      <a:pt x="130" y="47"/>
                      <a:pt x="142" y="35"/>
                      <a:pt x="142" y="21"/>
                    </a:cubicBezTo>
                    <a:cubicBezTo>
                      <a:pt x="142" y="0"/>
                      <a:pt x="142" y="0"/>
                      <a:pt x="142" y="0"/>
                    </a:cubicBezTo>
                    <a:cubicBezTo>
                      <a:pt x="124" y="0"/>
                      <a:pt x="124" y="0"/>
                      <a:pt x="124" y="0"/>
                    </a:cubicBezTo>
                    <a:lnTo>
                      <a:pt x="12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p:cNvSpPr txBox="1"/>
            <p:nvPr/>
          </p:nvSpPr>
          <p:spPr>
            <a:xfrm>
              <a:off x="6704235" y="4772298"/>
              <a:ext cx="1425229" cy="572464"/>
            </a:xfrm>
            <a:prstGeom prst="rect">
              <a:avLst/>
            </a:prstGeom>
            <a:noFill/>
          </p:spPr>
          <p:txBody>
            <a:bodyPr wrap="square" rtlCol="0">
              <a:spAutoFit/>
            </a:bodyPr>
            <a:lstStyle/>
            <a:p>
              <a:pPr algn="ct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流量配置</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5928837" y="1696725"/>
            <a:ext cx="1425229" cy="1006130"/>
            <a:chOff x="6734179" y="2374256"/>
            <a:chExt cx="1425229" cy="1006130"/>
          </a:xfrm>
        </p:grpSpPr>
        <p:grpSp>
          <p:nvGrpSpPr>
            <p:cNvPr id="105" name="组合 104"/>
            <p:cNvGrpSpPr/>
            <p:nvPr/>
          </p:nvGrpSpPr>
          <p:grpSpPr>
            <a:xfrm>
              <a:off x="7234107" y="2374256"/>
              <a:ext cx="419100" cy="427038"/>
              <a:chOff x="5876926" y="2830512"/>
              <a:chExt cx="419100" cy="427038"/>
            </a:xfrm>
          </p:grpSpPr>
          <p:sp>
            <p:nvSpPr>
              <p:cNvPr id="106" name="Freeform 281"/>
              <p:cNvSpPr>
                <a:spLocks noEditPoints="1"/>
              </p:cNvSpPr>
              <p:nvPr/>
            </p:nvSpPr>
            <p:spPr bwMode="auto">
              <a:xfrm>
                <a:off x="5876926" y="2830512"/>
                <a:ext cx="419100" cy="104775"/>
              </a:xfrm>
              <a:custGeom>
                <a:avLst/>
                <a:gdLst>
                  <a:gd name="T0" fmla="*/ 0 w 112"/>
                  <a:gd name="T1" fmla="*/ 28 h 28"/>
                  <a:gd name="T2" fmla="*/ 112 w 112"/>
                  <a:gd name="T3" fmla="*/ 28 h 28"/>
                  <a:gd name="T4" fmla="*/ 112 w 112"/>
                  <a:gd name="T5" fmla="*/ 0 h 28"/>
                  <a:gd name="T6" fmla="*/ 0 w 112"/>
                  <a:gd name="T7" fmla="*/ 0 h 28"/>
                  <a:gd name="T8" fmla="*/ 0 w 112"/>
                  <a:gd name="T9" fmla="*/ 28 h 28"/>
                  <a:gd name="T10" fmla="*/ 93 w 112"/>
                  <a:gd name="T11" fmla="*/ 9 h 28"/>
                  <a:gd name="T12" fmla="*/ 98 w 112"/>
                  <a:gd name="T13" fmla="*/ 14 h 28"/>
                  <a:gd name="T14" fmla="*/ 93 w 112"/>
                  <a:gd name="T15" fmla="*/ 19 h 28"/>
                  <a:gd name="T16" fmla="*/ 89 w 112"/>
                  <a:gd name="T17" fmla="*/ 14 h 28"/>
                  <a:gd name="T18" fmla="*/ 93 w 112"/>
                  <a:gd name="T19" fmla="*/ 9 h 28"/>
                  <a:gd name="T20" fmla="*/ 20 w 112"/>
                  <a:gd name="T21" fmla="*/ 9 h 28"/>
                  <a:gd name="T22" fmla="*/ 25 w 112"/>
                  <a:gd name="T23" fmla="*/ 14 h 28"/>
                  <a:gd name="T24" fmla="*/ 20 w 112"/>
                  <a:gd name="T25" fmla="*/ 19 h 28"/>
                  <a:gd name="T26" fmla="*/ 15 w 112"/>
                  <a:gd name="T27" fmla="*/ 14 h 28"/>
                  <a:gd name="T28" fmla="*/ 20 w 112"/>
                  <a:gd name="T29"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28">
                    <a:moveTo>
                      <a:pt x="0" y="28"/>
                    </a:moveTo>
                    <a:cubicBezTo>
                      <a:pt x="112" y="28"/>
                      <a:pt x="112" y="28"/>
                      <a:pt x="112" y="28"/>
                    </a:cubicBezTo>
                    <a:cubicBezTo>
                      <a:pt x="112" y="0"/>
                      <a:pt x="112" y="0"/>
                      <a:pt x="112" y="0"/>
                    </a:cubicBezTo>
                    <a:cubicBezTo>
                      <a:pt x="0" y="0"/>
                      <a:pt x="0" y="0"/>
                      <a:pt x="0" y="0"/>
                    </a:cubicBezTo>
                    <a:lnTo>
                      <a:pt x="0" y="28"/>
                    </a:lnTo>
                    <a:close/>
                    <a:moveTo>
                      <a:pt x="93" y="9"/>
                    </a:moveTo>
                    <a:cubicBezTo>
                      <a:pt x="96" y="9"/>
                      <a:pt x="98" y="11"/>
                      <a:pt x="98" y="14"/>
                    </a:cubicBezTo>
                    <a:cubicBezTo>
                      <a:pt x="98" y="17"/>
                      <a:pt x="96" y="19"/>
                      <a:pt x="93" y="19"/>
                    </a:cubicBezTo>
                    <a:cubicBezTo>
                      <a:pt x="91" y="19"/>
                      <a:pt x="89" y="17"/>
                      <a:pt x="89" y="14"/>
                    </a:cubicBezTo>
                    <a:cubicBezTo>
                      <a:pt x="89" y="11"/>
                      <a:pt x="91" y="9"/>
                      <a:pt x="93" y="9"/>
                    </a:cubicBezTo>
                    <a:close/>
                    <a:moveTo>
                      <a:pt x="20" y="9"/>
                    </a:moveTo>
                    <a:cubicBezTo>
                      <a:pt x="23" y="9"/>
                      <a:pt x="25" y="11"/>
                      <a:pt x="25" y="14"/>
                    </a:cubicBezTo>
                    <a:cubicBezTo>
                      <a:pt x="25" y="17"/>
                      <a:pt x="23" y="19"/>
                      <a:pt x="20" y="19"/>
                    </a:cubicBezTo>
                    <a:cubicBezTo>
                      <a:pt x="17" y="19"/>
                      <a:pt x="15" y="17"/>
                      <a:pt x="15" y="14"/>
                    </a:cubicBezTo>
                    <a:cubicBezTo>
                      <a:pt x="15" y="11"/>
                      <a:pt x="17"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82"/>
              <p:cNvSpPr>
                <a:spLocks noEditPoints="1"/>
              </p:cNvSpPr>
              <p:nvPr/>
            </p:nvSpPr>
            <p:spPr bwMode="auto">
              <a:xfrm>
                <a:off x="5876926" y="2979737"/>
                <a:ext cx="419100" cy="277813"/>
              </a:xfrm>
              <a:custGeom>
                <a:avLst/>
                <a:gdLst>
                  <a:gd name="T0" fmla="*/ 0 w 112"/>
                  <a:gd name="T1" fmla="*/ 74 h 74"/>
                  <a:gd name="T2" fmla="*/ 112 w 112"/>
                  <a:gd name="T3" fmla="*/ 74 h 74"/>
                  <a:gd name="T4" fmla="*/ 112 w 112"/>
                  <a:gd name="T5" fmla="*/ 0 h 74"/>
                  <a:gd name="T6" fmla="*/ 0 w 112"/>
                  <a:gd name="T7" fmla="*/ 0 h 74"/>
                  <a:gd name="T8" fmla="*/ 0 w 112"/>
                  <a:gd name="T9" fmla="*/ 74 h 74"/>
                  <a:gd name="T10" fmla="*/ 56 w 112"/>
                  <a:gd name="T11" fmla="*/ 47 h 74"/>
                  <a:gd name="T12" fmla="*/ 69 w 112"/>
                  <a:gd name="T13" fmla="*/ 47 h 74"/>
                  <a:gd name="T14" fmla="*/ 69 w 112"/>
                  <a:gd name="T15" fmla="*/ 51 h 74"/>
                  <a:gd name="T16" fmla="*/ 70 w 112"/>
                  <a:gd name="T17" fmla="*/ 54 h 74"/>
                  <a:gd name="T18" fmla="*/ 72 w 112"/>
                  <a:gd name="T19" fmla="*/ 55 h 74"/>
                  <a:gd name="T20" fmla="*/ 75 w 112"/>
                  <a:gd name="T21" fmla="*/ 54 h 74"/>
                  <a:gd name="T22" fmla="*/ 75 w 112"/>
                  <a:gd name="T23" fmla="*/ 52 h 74"/>
                  <a:gd name="T24" fmla="*/ 75 w 112"/>
                  <a:gd name="T25" fmla="*/ 41 h 74"/>
                  <a:gd name="T26" fmla="*/ 75 w 112"/>
                  <a:gd name="T27" fmla="*/ 38 h 74"/>
                  <a:gd name="T28" fmla="*/ 72 w 112"/>
                  <a:gd name="T29" fmla="*/ 37 h 74"/>
                  <a:gd name="T30" fmla="*/ 70 w 112"/>
                  <a:gd name="T31" fmla="*/ 38 h 74"/>
                  <a:gd name="T32" fmla="*/ 69 w 112"/>
                  <a:gd name="T33" fmla="*/ 41 h 74"/>
                  <a:gd name="T34" fmla="*/ 57 w 112"/>
                  <a:gd name="T35" fmla="*/ 41 h 74"/>
                  <a:gd name="T36" fmla="*/ 57 w 112"/>
                  <a:gd name="T37" fmla="*/ 14 h 74"/>
                  <a:gd name="T38" fmla="*/ 88 w 112"/>
                  <a:gd name="T39" fmla="*/ 14 h 74"/>
                  <a:gd name="T40" fmla="*/ 88 w 112"/>
                  <a:gd name="T41" fmla="*/ 23 h 74"/>
                  <a:gd name="T42" fmla="*/ 68 w 112"/>
                  <a:gd name="T43" fmla="*/ 23 h 74"/>
                  <a:gd name="T44" fmla="*/ 68 w 112"/>
                  <a:gd name="T45" fmla="*/ 31 h 74"/>
                  <a:gd name="T46" fmla="*/ 72 w 112"/>
                  <a:gd name="T47" fmla="*/ 29 h 74"/>
                  <a:gd name="T48" fmla="*/ 76 w 112"/>
                  <a:gd name="T49" fmla="*/ 29 h 74"/>
                  <a:gd name="T50" fmla="*/ 86 w 112"/>
                  <a:gd name="T51" fmla="*/ 32 h 74"/>
                  <a:gd name="T52" fmla="*/ 89 w 112"/>
                  <a:gd name="T53" fmla="*/ 42 h 74"/>
                  <a:gd name="T54" fmla="*/ 89 w 112"/>
                  <a:gd name="T55" fmla="*/ 48 h 74"/>
                  <a:gd name="T56" fmla="*/ 85 w 112"/>
                  <a:gd name="T57" fmla="*/ 60 h 74"/>
                  <a:gd name="T58" fmla="*/ 72 w 112"/>
                  <a:gd name="T59" fmla="*/ 64 h 74"/>
                  <a:gd name="T60" fmla="*/ 60 w 112"/>
                  <a:gd name="T61" fmla="*/ 60 h 74"/>
                  <a:gd name="T62" fmla="*/ 56 w 112"/>
                  <a:gd name="T63" fmla="*/ 50 h 74"/>
                  <a:gd name="T64" fmla="*/ 56 w 112"/>
                  <a:gd name="T65" fmla="*/ 47 h 74"/>
                  <a:gd name="T66" fmla="*/ 21 w 112"/>
                  <a:gd name="T67" fmla="*/ 19 h 74"/>
                  <a:gd name="T68" fmla="*/ 21 w 112"/>
                  <a:gd name="T69" fmla="*/ 19 h 74"/>
                  <a:gd name="T70" fmla="*/ 28 w 112"/>
                  <a:gd name="T71" fmla="*/ 18 h 74"/>
                  <a:gd name="T72" fmla="*/ 32 w 112"/>
                  <a:gd name="T73" fmla="*/ 14 h 74"/>
                  <a:gd name="T74" fmla="*/ 44 w 112"/>
                  <a:gd name="T75" fmla="*/ 14 h 74"/>
                  <a:gd name="T76" fmla="*/ 44 w 112"/>
                  <a:gd name="T77" fmla="*/ 63 h 74"/>
                  <a:gd name="T78" fmla="*/ 31 w 112"/>
                  <a:gd name="T79" fmla="*/ 63 h 74"/>
                  <a:gd name="T80" fmla="*/ 31 w 112"/>
                  <a:gd name="T81" fmla="*/ 26 h 74"/>
                  <a:gd name="T82" fmla="*/ 27 w 112"/>
                  <a:gd name="T83" fmla="*/ 27 h 74"/>
                  <a:gd name="T84" fmla="*/ 26 w 112"/>
                  <a:gd name="T85" fmla="*/ 27 h 74"/>
                  <a:gd name="T86" fmla="*/ 21 w 112"/>
                  <a:gd name="T87" fmla="*/ 27 h 74"/>
                  <a:gd name="T88" fmla="*/ 21 w 112"/>
                  <a:gd name="T89"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 h="74">
                    <a:moveTo>
                      <a:pt x="0" y="74"/>
                    </a:moveTo>
                    <a:cubicBezTo>
                      <a:pt x="112" y="74"/>
                      <a:pt x="112" y="74"/>
                      <a:pt x="112" y="74"/>
                    </a:cubicBezTo>
                    <a:cubicBezTo>
                      <a:pt x="112" y="0"/>
                      <a:pt x="112" y="0"/>
                      <a:pt x="112" y="0"/>
                    </a:cubicBezTo>
                    <a:cubicBezTo>
                      <a:pt x="0" y="0"/>
                      <a:pt x="0" y="0"/>
                      <a:pt x="0" y="0"/>
                    </a:cubicBezTo>
                    <a:lnTo>
                      <a:pt x="0" y="74"/>
                    </a:lnTo>
                    <a:close/>
                    <a:moveTo>
                      <a:pt x="56" y="47"/>
                    </a:moveTo>
                    <a:cubicBezTo>
                      <a:pt x="69" y="47"/>
                      <a:pt x="69" y="47"/>
                      <a:pt x="69" y="47"/>
                    </a:cubicBezTo>
                    <a:cubicBezTo>
                      <a:pt x="69" y="51"/>
                      <a:pt x="69" y="51"/>
                      <a:pt x="69" y="51"/>
                    </a:cubicBezTo>
                    <a:cubicBezTo>
                      <a:pt x="69" y="52"/>
                      <a:pt x="69" y="53"/>
                      <a:pt x="70" y="54"/>
                    </a:cubicBezTo>
                    <a:cubicBezTo>
                      <a:pt x="70" y="55"/>
                      <a:pt x="71" y="55"/>
                      <a:pt x="72" y="55"/>
                    </a:cubicBezTo>
                    <a:cubicBezTo>
                      <a:pt x="73" y="55"/>
                      <a:pt x="74" y="55"/>
                      <a:pt x="75" y="54"/>
                    </a:cubicBezTo>
                    <a:cubicBezTo>
                      <a:pt x="75" y="54"/>
                      <a:pt x="75" y="53"/>
                      <a:pt x="75" y="52"/>
                    </a:cubicBezTo>
                    <a:cubicBezTo>
                      <a:pt x="75" y="41"/>
                      <a:pt x="75" y="41"/>
                      <a:pt x="75" y="41"/>
                    </a:cubicBezTo>
                    <a:cubicBezTo>
                      <a:pt x="75" y="40"/>
                      <a:pt x="75" y="39"/>
                      <a:pt x="75" y="38"/>
                    </a:cubicBezTo>
                    <a:cubicBezTo>
                      <a:pt x="74" y="38"/>
                      <a:pt x="73" y="37"/>
                      <a:pt x="72" y="37"/>
                    </a:cubicBezTo>
                    <a:cubicBezTo>
                      <a:pt x="71" y="37"/>
                      <a:pt x="70" y="38"/>
                      <a:pt x="70" y="38"/>
                    </a:cubicBezTo>
                    <a:cubicBezTo>
                      <a:pt x="69" y="39"/>
                      <a:pt x="69" y="40"/>
                      <a:pt x="69" y="41"/>
                    </a:cubicBezTo>
                    <a:cubicBezTo>
                      <a:pt x="57" y="41"/>
                      <a:pt x="57" y="41"/>
                      <a:pt x="57" y="41"/>
                    </a:cubicBezTo>
                    <a:cubicBezTo>
                      <a:pt x="57" y="14"/>
                      <a:pt x="57" y="14"/>
                      <a:pt x="57" y="14"/>
                    </a:cubicBezTo>
                    <a:cubicBezTo>
                      <a:pt x="88" y="14"/>
                      <a:pt x="88" y="14"/>
                      <a:pt x="88" y="14"/>
                    </a:cubicBezTo>
                    <a:cubicBezTo>
                      <a:pt x="88" y="23"/>
                      <a:pt x="88" y="23"/>
                      <a:pt x="88" y="23"/>
                    </a:cubicBezTo>
                    <a:cubicBezTo>
                      <a:pt x="68" y="23"/>
                      <a:pt x="68" y="23"/>
                      <a:pt x="68" y="23"/>
                    </a:cubicBezTo>
                    <a:cubicBezTo>
                      <a:pt x="68" y="31"/>
                      <a:pt x="68" y="31"/>
                      <a:pt x="68" y="31"/>
                    </a:cubicBezTo>
                    <a:cubicBezTo>
                      <a:pt x="69" y="30"/>
                      <a:pt x="70" y="29"/>
                      <a:pt x="72" y="29"/>
                    </a:cubicBezTo>
                    <a:cubicBezTo>
                      <a:pt x="73" y="29"/>
                      <a:pt x="75" y="29"/>
                      <a:pt x="76" y="29"/>
                    </a:cubicBezTo>
                    <a:cubicBezTo>
                      <a:pt x="80" y="29"/>
                      <a:pt x="84" y="30"/>
                      <a:pt x="86" y="32"/>
                    </a:cubicBezTo>
                    <a:cubicBezTo>
                      <a:pt x="88" y="34"/>
                      <a:pt x="89" y="37"/>
                      <a:pt x="89" y="42"/>
                    </a:cubicBezTo>
                    <a:cubicBezTo>
                      <a:pt x="89" y="48"/>
                      <a:pt x="89" y="48"/>
                      <a:pt x="89" y="48"/>
                    </a:cubicBezTo>
                    <a:cubicBezTo>
                      <a:pt x="89" y="53"/>
                      <a:pt x="88" y="57"/>
                      <a:pt x="85" y="60"/>
                    </a:cubicBezTo>
                    <a:cubicBezTo>
                      <a:pt x="82" y="62"/>
                      <a:pt x="78" y="64"/>
                      <a:pt x="72" y="64"/>
                    </a:cubicBezTo>
                    <a:cubicBezTo>
                      <a:pt x="66" y="64"/>
                      <a:pt x="62" y="62"/>
                      <a:pt x="60" y="60"/>
                    </a:cubicBezTo>
                    <a:cubicBezTo>
                      <a:pt x="57" y="58"/>
                      <a:pt x="56" y="54"/>
                      <a:pt x="56" y="50"/>
                    </a:cubicBezTo>
                    <a:lnTo>
                      <a:pt x="56" y="47"/>
                    </a:lnTo>
                    <a:close/>
                    <a:moveTo>
                      <a:pt x="21" y="19"/>
                    </a:moveTo>
                    <a:cubicBezTo>
                      <a:pt x="21" y="19"/>
                      <a:pt x="21" y="19"/>
                      <a:pt x="21" y="19"/>
                    </a:cubicBezTo>
                    <a:cubicBezTo>
                      <a:pt x="24" y="19"/>
                      <a:pt x="26" y="19"/>
                      <a:pt x="28" y="18"/>
                    </a:cubicBezTo>
                    <a:cubicBezTo>
                      <a:pt x="30" y="17"/>
                      <a:pt x="31" y="16"/>
                      <a:pt x="32" y="14"/>
                    </a:cubicBezTo>
                    <a:cubicBezTo>
                      <a:pt x="44" y="14"/>
                      <a:pt x="44" y="14"/>
                      <a:pt x="44" y="14"/>
                    </a:cubicBezTo>
                    <a:cubicBezTo>
                      <a:pt x="44" y="63"/>
                      <a:pt x="44" y="63"/>
                      <a:pt x="44" y="63"/>
                    </a:cubicBezTo>
                    <a:cubicBezTo>
                      <a:pt x="31" y="63"/>
                      <a:pt x="31" y="63"/>
                      <a:pt x="31" y="63"/>
                    </a:cubicBezTo>
                    <a:cubicBezTo>
                      <a:pt x="31" y="26"/>
                      <a:pt x="31" y="26"/>
                      <a:pt x="31" y="26"/>
                    </a:cubicBezTo>
                    <a:cubicBezTo>
                      <a:pt x="29" y="27"/>
                      <a:pt x="28" y="27"/>
                      <a:pt x="27" y="27"/>
                    </a:cubicBezTo>
                    <a:cubicBezTo>
                      <a:pt x="27" y="27"/>
                      <a:pt x="26" y="27"/>
                      <a:pt x="26" y="27"/>
                    </a:cubicBezTo>
                    <a:cubicBezTo>
                      <a:pt x="21" y="27"/>
                      <a:pt x="21" y="27"/>
                      <a:pt x="21" y="27"/>
                    </a:cubicBezTo>
                    <a:lnTo>
                      <a:pt x="2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p:cNvSpPr txBox="1"/>
            <p:nvPr/>
          </p:nvSpPr>
          <p:spPr>
            <a:xfrm>
              <a:off x="6734179" y="2807922"/>
              <a:ext cx="1425229" cy="572464"/>
            </a:xfrm>
            <a:prstGeom prst="rect">
              <a:avLst/>
            </a:prstGeom>
            <a:noFill/>
          </p:spPr>
          <p:txBody>
            <a:bodyPr wrap="square" rtlCol="0">
              <a:spAutoFit/>
            </a:bodyPr>
            <a:lstStyle/>
            <a:p>
              <a:pPr algn="ct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流量采集</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3170846" y="1683642"/>
            <a:ext cx="1589404" cy="1064601"/>
            <a:chOff x="3976188" y="2361173"/>
            <a:chExt cx="1589404" cy="1064601"/>
          </a:xfrm>
        </p:grpSpPr>
        <p:grpSp>
          <p:nvGrpSpPr>
            <p:cNvPr id="108" name="组合 107"/>
            <p:cNvGrpSpPr/>
            <p:nvPr/>
          </p:nvGrpSpPr>
          <p:grpSpPr>
            <a:xfrm>
              <a:off x="4540458" y="2361173"/>
              <a:ext cx="461963" cy="368301"/>
              <a:chOff x="7377113" y="5132388"/>
              <a:chExt cx="461963" cy="368301"/>
            </a:xfrm>
          </p:grpSpPr>
          <p:sp>
            <p:nvSpPr>
              <p:cNvPr id="109" name="Freeform 120"/>
              <p:cNvSpPr>
                <a:spLocks/>
              </p:cNvSpPr>
              <p:nvPr/>
            </p:nvSpPr>
            <p:spPr bwMode="auto">
              <a:xfrm>
                <a:off x="7431088" y="5132388"/>
                <a:ext cx="352425" cy="184150"/>
              </a:xfrm>
              <a:custGeom>
                <a:avLst/>
                <a:gdLst>
                  <a:gd name="T0" fmla="*/ 47 w 94"/>
                  <a:gd name="T1" fmla="*/ 0 h 49"/>
                  <a:gd name="T2" fmla="*/ 0 w 94"/>
                  <a:gd name="T3" fmla="*/ 49 h 49"/>
                  <a:gd name="T4" fmla="*/ 10 w 94"/>
                  <a:gd name="T5" fmla="*/ 49 h 49"/>
                  <a:gd name="T6" fmla="*/ 47 w 94"/>
                  <a:gd name="T7" fmla="*/ 7 h 49"/>
                  <a:gd name="T8" fmla="*/ 84 w 94"/>
                  <a:gd name="T9" fmla="*/ 49 h 49"/>
                  <a:gd name="T10" fmla="*/ 94 w 94"/>
                  <a:gd name="T11" fmla="*/ 49 h 49"/>
                  <a:gd name="T12" fmla="*/ 47 w 9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94" h="49">
                    <a:moveTo>
                      <a:pt x="47" y="0"/>
                    </a:moveTo>
                    <a:cubicBezTo>
                      <a:pt x="21" y="0"/>
                      <a:pt x="0" y="22"/>
                      <a:pt x="0" y="49"/>
                    </a:cubicBezTo>
                    <a:cubicBezTo>
                      <a:pt x="10" y="49"/>
                      <a:pt x="10" y="49"/>
                      <a:pt x="10" y="49"/>
                    </a:cubicBezTo>
                    <a:cubicBezTo>
                      <a:pt x="10" y="26"/>
                      <a:pt x="27" y="7"/>
                      <a:pt x="47" y="7"/>
                    </a:cubicBezTo>
                    <a:cubicBezTo>
                      <a:pt x="68" y="7"/>
                      <a:pt x="84" y="26"/>
                      <a:pt x="84" y="49"/>
                    </a:cubicBezTo>
                    <a:cubicBezTo>
                      <a:pt x="94" y="49"/>
                      <a:pt x="94" y="49"/>
                      <a:pt x="94" y="49"/>
                    </a:cubicBezTo>
                    <a:cubicBezTo>
                      <a:pt x="94" y="22"/>
                      <a:pt x="73" y="0"/>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Rectangle 121"/>
              <p:cNvSpPr>
                <a:spLocks noChangeArrowheads="1"/>
              </p:cNvSpPr>
              <p:nvPr/>
            </p:nvSpPr>
            <p:spPr bwMode="auto">
              <a:xfrm>
                <a:off x="7412038" y="5327651"/>
                <a:ext cx="82550"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122"/>
              <p:cNvSpPr>
                <a:spLocks noChangeArrowheads="1"/>
              </p:cNvSpPr>
              <p:nvPr/>
            </p:nvSpPr>
            <p:spPr bwMode="auto">
              <a:xfrm>
                <a:off x="7726363" y="5327651"/>
                <a:ext cx="762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Rectangle 123"/>
              <p:cNvSpPr>
                <a:spLocks noChangeArrowheads="1"/>
              </p:cNvSpPr>
              <p:nvPr/>
            </p:nvSpPr>
            <p:spPr bwMode="auto">
              <a:xfrm>
                <a:off x="7816851" y="5364163"/>
                <a:ext cx="2222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Rectangle 124"/>
              <p:cNvSpPr>
                <a:spLocks noChangeArrowheads="1"/>
              </p:cNvSpPr>
              <p:nvPr/>
            </p:nvSpPr>
            <p:spPr bwMode="auto">
              <a:xfrm>
                <a:off x="7377113" y="5364163"/>
                <a:ext cx="23813"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文本框 86"/>
            <p:cNvSpPr txBox="1"/>
            <p:nvPr/>
          </p:nvSpPr>
          <p:spPr>
            <a:xfrm>
              <a:off x="3976188" y="2853310"/>
              <a:ext cx="1589404" cy="572464"/>
            </a:xfrm>
            <a:prstGeom prst="rect">
              <a:avLst/>
            </a:prstGeom>
            <a:noFill/>
          </p:spPr>
          <p:txBody>
            <a:bodyPr wrap="square" rtlCol="0">
              <a:spAutoFit/>
            </a:bodyPr>
            <a:lstStyle/>
            <a:p>
              <a:pPr algn="ct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系统架构</a:t>
              </a:r>
            </a:p>
          </p:txBody>
        </p:sp>
      </p:grpSp>
    </p:spTree>
    <p:extLst>
      <p:ext uri="{BB962C8B-B14F-4D97-AF65-F5344CB8AC3E}">
        <p14:creationId xmlns:p14="http://schemas.microsoft.com/office/powerpoint/2010/main" val="42644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right)">
                                      <p:cBhvr>
                                        <p:cTn id="14" dur="500"/>
                                        <p:tgtEl>
                                          <p:spTgt spid="57"/>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left)">
                                      <p:cBhvr>
                                        <p:cTn id="23" dur="500"/>
                                        <p:tgtEl>
                                          <p:spTgt spid="74"/>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left)">
                                      <p:cBhvr>
                                        <p:cTn id="32" dur="500"/>
                                        <p:tgtEl>
                                          <p:spTgt spid="75"/>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wipe(up)">
                                      <p:cBhvr>
                                        <p:cTn id="36" dur="500"/>
                                        <p:tgtEl>
                                          <p:spTgt spid="9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wipe(right)">
                                      <p:cBhvr>
                                        <p:cTn id="41" dur="500"/>
                                        <p:tgtEl>
                                          <p:spTgt spid="73"/>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ipe(up)">
                                      <p:cBhvr>
                                        <p:cTn id="4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3" grpId="0" animBg="1"/>
      <p:bldP spid="74" grpId="0"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系统</a:t>
            </a:r>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架构</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pic>
        <p:nvPicPr>
          <p:cNvPr id="43" name="图片 42"/>
          <p:cNvPicPr/>
          <p:nvPr/>
        </p:nvPicPr>
        <p:blipFill>
          <a:blip r:embed="rId3"/>
          <a:stretch>
            <a:fillRect/>
          </a:stretch>
        </p:blipFill>
        <p:spPr>
          <a:xfrm>
            <a:off x="370686" y="1229096"/>
            <a:ext cx="10391967" cy="4990841"/>
          </a:xfrm>
          <a:prstGeom prst="rect">
            <a:avLst/>
          </a:prstGeom>
        </p:spPr>
      </p:pic>
    </p:spTree>
    <p:extLst>
      <p:ext uri="{BB962C8B-B14F-4D97-AF65-F5344CB8AC3E}">
        <p14:creationId xmlns:p14="http://schemas.microsoft.com/office/powerpoint/2010/main" val="141482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流量采集</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pic>
        <p:nvPicPr>
          <p:cNvPr id="40" name="图片 39"/>
          <p:cNvPicPr/>
          <p:nvPr/>
        </p:nvPicPr>
        <p:blipFill>
          <a:blip r:embed="rId3">
            <a:extLst>
              <a:ext uri="{28A0092B-C50C-407E-A947-70E740481C1C}">
                <a14:useLocalDpi xmlns:a14="http://schemas.microsoft.com/office/drawing/2010/main" val="0"/>
              </a:ext>
            </a:extLst>
          </a:blip>
          <a:srcRect/>
          <a:stretch>
            <a:fillRect/>
          </a:stretch>
        </p:blipFill>
        <p:spPr bwMode="auto">
          <a:xfrm>
            <a:off x="748428" y="2278401"/>
            <a:ext cx="10014226" cy="2676234"/>
          </a:xfrm>
          <a:prstGeom prst="rect">
            <a:avLst/>
          </a:prstGeom>
          <a:noFill/>
        </p:spPr>
      </p:pic>
      <p:sp>
        <p:nvSpPr>
          <p:cNvPr id="2" name="文本框 1"/>
          <p:cNvSpPr txBox="1"/>
          <p:nvPr/>
        </p:nvSpPr>
        <p:spPr>
          <a:xfrm>
            <a:off x="748428" y="1321796"/>
            <a:ext cx="8726413" cy="646331"/>
          </a:xfrm>
          <a:prstGeom prst="rect">
            <a:avLst/>
          </a:prstGeom>
          <a:noFill/>
        </p:spPr>
        <p:txBody>
          <a:bodyPr wrap="square" rtlCol="0">
            <a:spAutoFit/>
          </a:bodyPr>
          <a:lstStyle/>
          <a:p>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当网络设备配置并下发命令开启</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NetStream</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功能后即会对网络流量进行采样、统计、老化，最终输出到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NTC</a:t>
            </a:r>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进行</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分钟时间粒度</a:t>
            </a:r>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原始数据</a:t>
            </a:r>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聚合</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339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1415772" cy="1012906"/>
          </a:xfrm>
          <a:prstGeom prst="rect">
            <a:avLst/>
          </a:prstGeom>
        </p:spPr>
        <p:txBody>
          <a:bodyPr wrap="none">
            <a:spAutoFit/>
          </a:bodyPr>
          <a:lstStyle/>
          <a:p>
            <a:pPr>
              <a:lnSpc>
                <a:spcPct val="150000"/>
              </a:lnSpc>
            </a:pPr>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流量采集</a:t>
            </a:r>
            <a:endParaRPr lang="zh-CN" altLang="en-US" sz="2400" b="1" dirty="0">
              <a:solidFill>
                <a:srgbClr val="346182"/>
              </a:solidFill>
              <a:latin typeface="微软雅黑" panose="020B0503020204020204" pitchFamily="34" charset="-122"/>
              <a:ea typeface="微软雅黑" panose="020B0503020204020204" pitchFamily="34" charset="-122"/>
            </a:endParaRPr>
          </a:p>
          <a:p>
            <a:pPr lvl="0">
              <a:lnSpc>
                <a:spcPct val="150000"/>
              </a:lnSpc>
            </a:pP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187190" y="2423869"/>
            <a:ext cx="1257588" cy="423548"/>
          </a:xfrm>
          <a:prstGeom prst="rect">
            <a:avLst/>
          </a:prstGeom>
          <a:solidFill>
            <a:srgbClr val="ED71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187190" y="3339537"/>
            <a:ext cx="1257588" cy="423548"/>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187190" y="4255205"/>
            <a:ext cx="1248806" cy="423548"/>
          </a:xfrm>
          <a:prstGeom prst="rect">
            <a:avLst/>
          </a:pr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86150" y="1551212"/>
            <a:ext cx="8633710" cy="423548"/>
            <a:chOff x="1186150" y="1551212"/>
            <a:chExt cx="8633710" cy="423548"/>
          </a:xfrm>
        </p:grpSpPr>
        <p:sp>
          <p:nvSpPr>
            <p:cNvPr id="47" name="矩形 46"/>
            <p:cNvSpPr/>
            <p:nvPr/>
          </p:nvSpPr>
          <p:spPr>
            <a:xfrm>
              <a:off x="1188070" y="1551212"/>
              <a:ext cx="8294322" cy="423548"/>
            </a:xfrm>
            <a:prstGeom prst="rect">
              <a:avLst/>
            </a:prstGeom>
            <a:solidFill>
              <a:srgbClr val="5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86150" y="1562931"/>
              <a:ext cx="8633710"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NTC</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接收到</a:t>
              </a:r>
              <a:r>
                <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NDE</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输出的统计</a:t>
              </a:r>
              <a:r>
                <a:rPr lang="zh-CN" altLang="en-US" sz="20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报文后进行多维度</a:t>
              </a:r>
              <a:r>
                <a:rPr lang="en-US" altLang="zh-CN" sz="20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分钟时间粒度的聚合操作</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2608318" y="2403513"/>
            <a:ext cx="8238541" cy="507831"/>
          </a:xfrm>
          <a:prstGeom prst="rect">
            <a:avLst/>
          </a:prstGeom>
        </p:spPr>
        <p:txBody>
          <a:bodyPr wrap="square">
            <a:spAutoFit/>
          </a:bodyPr>
          <a:lstStyle/>
          <a:p>
            <a:pPr>
              <a:lnSpc>
                <a:spcPct val="150000"/>
              </a:lnSpc>
            </a:pP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根据应用</a:t>
            </a:r>
            <a:r>
              <a:rPr lang="en-US" altLang="zh-CN"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ID</a:t>
            </a: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区分不同的流并进行分类汇聚</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2608318" y="3318221"/>
            <a:ext cx="6863758" cy="507831"/>
          </a:xfrm>
          <a:prstGeom prst="rect">
            <a:avLst/>
          </a:prstGeom>
        </p:spPr>
        <p:txBody>
          <a:bodyPr wrap="square">
            <a:spAutoFit/>
          </a:bodyPr>
          <a:lstStyle/>
          <a:p>
            <a:pPr>
              <a:lnSpc>
                <a:spcPct val="150000"/>
              </a:lnSpc>
            </a:pP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根据接口</a:t>
            </a:r>
            <a:r>
              <a:rPr lang="en-US" altLang="zh-CN"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ID</a:t>
            </a: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区分不同的流并进行分类汇聚</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矩形 52"/>
          <p:cNvSpPr/>
          <p:nvPr/>
        </p:nvSpPr>
        <p:spPr>
          <a:xfrm>
            <a:off x="2608318" y="4232929"/>
            <a:ext cx="5299739" cy="507831"/>
          </a:xfrm>
          <a:prstGeom prst="rect">
            <a:avLst/>
          </a:prstGeom>
        </p:spPr>
        <p:txBody>
          <a:bodyPr wrap="square">
            <a:spAutoFit/>
          </a:bodyPr>
          <a:lstStyle/>
          <a:p>
            <a:pPr>
              <a:lnSpc>
                <a:spcPct val="150000"/>
              </a:lnSpc>
            </a:pP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根据主机</a:t>
            </a:r>
            <a:r>
              <a:rPr lang="en-US" altLang="zh-CN"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区分不同的</a:t>
            </a: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流并进行分类汇聚</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1270103" y="2465017"/>
            <a:ext cx="1107110" cy="369332"/>
          </a:xfrm>
          <a:prstGeom prst="rect">
            <a:avLst/>
          </a:prstGeom>
          <a:noFill/>
        </p:spPr>
        <p:txBody>
          <a:bodyPr wrap="square" rtlCol="0">
            <a:spAutoFit/>
          </a:bodyPr>
          <a:lstStyle/>
          <a:p>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应用维度</a:t>
            </a:r>
          </a:p>
        </p:txBody>
      </p:sp>
      <p:sp>
        <p:nvSpPr>
          <p:cNvPr id="54" name="文本框 53"/>
          <p:cNvSpPr txBox="1"/>
          <p:nvPr/>
        </p:nvSpPr>
        <p:spPr>
          <a:xfrm>
            <a:off x="1270103" y="4291363"/>
            <a:ext cx="1107110" cy="369332"/>
          </a:xfrm>
          <a:prstGeom prst="rect">
            <a:avLst/>
          </a:prstGeom>
          <a:noFill/>
        </p:spPr>
        <p:txBody>
          <a:bodyPr wrap="square" rtlCol="0">
            <a:spAutoFit/>
          </a:bodyPr>
          <a:lstStyle/>
          <a:p>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主机</a:t>
            </a: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维</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度</a:t>
            </a:r>
          </a:p>
        </p:txBody>
      </p:sp>
      <p:sp>
        <p:nvSpPr>
          <p:cNvPr id="56" name="文本框 55"/>
          <p:cNvSpPr txBox="1"/>
          <p:nvPr/>
        </p:nvSpPr>
        <p:spPr>
          <a:xfrm>
            <a:off x="1270103" y="3380685"/>
            <a:ext cx="1107110" cy="369332"/>
          </a:xfrm>
          <a:prstGeom prst="rect">
            <a:avLst/>
          </a:prstGeom>
          <a:noFill/>
        </p:spPr>
        <p:txBody>
          <a:bodyPr wrap="square" rtlCol="0">
            <a:spAutoFit/>
          </a:bodyPr>
          <a:lstStyle/>
          <a:p>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接口维</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度</a:t>
            </a:r>
          </a:p>
        </p:txBody>
      </p:sp>
    </p:spTree>
    <p:extLst>
      <p:ext uri="{BB962C8B-B14F-4D97-AF65-F5344CB8AC3E}">
        <p14:creationId xmlns:p14="http://schemas.microsoft.com/office/powerpoint/2010/main" val="19795570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14:presetBounceEnd="46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46000">
                                          <p:cBhvr additive="base">
                                            <p:cTn id="12" dur="500" fill="hold"/>
                                            <p:tgtEl>
                                              <p:spTgt spid="4"/>
                                            </p:tgtEl>
                                            <p:attrNameLst>
                                              <p:attrName>ppt_x</p:attrName>
                                            </p:attrNameLst>
                                          </p:cBhvr>
                                          <p:tavLst>
                                            <p:tav tm="0">
                                              <p:val>
                                                <p:strVal val="0-#ppt_w/2"/>
                                              </p:val>
                                            </p:tav>
                                            <p:tav tm="100000">
                                              <p:val>
                                                <p:strVal val="#ppt_x"/>
                                              </p:val>
                                            </p:tav>
                                          </p:tavLst>
                                        </p:anim>
                                        <p:anim calcmode="lin" valueType="num" p14:bounceEnd="46000">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14:presetBounceEnd="46000">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14:bounceEnd="46000">
                                          <p:cBhvr additive="base">
                                            <p:cTn id="17" dur="500" fill="hold"/>
                                            <p:tgtEl>
                                              <p:spTgt spid="6"/>
                                            </p:tgtEl>
                                            <p:attrNameLst>
                                              <p:attrName>ppt_x</p:attrName>
                                            </p:attrNameLst>
                                          </p:cBhvr>
                                          <p:tavLst>
                                            <p:tav tm="0">
                                              <p:val>
                                                <p:strVal val="1+#ppt_w/2"/>
                                              </p:val>
                                            </p:tav>
                                            <p:tav tm="100000">
                                              <p:val>
                                                <p:strVal val="#ppt_x"/>
                                              </p:val>
                                            </p:tav>
                                          </p:tavLst>
                                        </p:anim>
                                        <p:anim calcmode="lin" valueType="num" p14:bounceEnd="46000">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14:presetBounceEnd="46000">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14:bounceEnd="46000">
                                          <p:cBhvr additive="base">
                                            <p:cTn id="22" dur="500" fill="hold"/>
                                            <p:tgtEl>
                                              <p:spTgt spid="43"/>
                                            </p:tgtEl>
                                            <p:attrNameLst>
                                              <p:attrName>ppt_x</p:attrName>
                                            </p:attrNameLst>
                                          </p:cBhvr>
                                          <p:tavLst>
                                            <p:tav tm="0">
                                              <p:val>
                                                <p:strVal val="0-#ppt_w/2"/>
                                              </p:val>
                                            </p:tav>
                                            <p:tav tm="100000">
                                              <p:val>
                                                <p:strVal val="#ppt_x"/>
                                              </p:val>
                                            </p:tav>
                                          </p:tavLst>
                                        </p:anim>
                                        <p:anim calcmode="lin" valueType="num" p14:bounceEnd="46000">
                                          <p:cBhvr additive="base">
                                            <p:cTn id="23" dur="500" fill="hold"/>
                                            <p:tgtEl>
                                              <p:spTgt spid="43"/>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2" fill="hold" grpId="0" nodeType="afterEffect" p14:presetBounceEnd="46000">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14:bounceEnd="46000">
                                          <p:cBhvr additive="base">
                                            <p:cTn id="27" dur="500" fill="hold"/>
                                            <p:tgtEl>
                                              <p:spTgt spid="48"/>
                                            </p:tgtEl>
                                            <p:attrNameLst>
                                              <p:attrName>ppt_x</p:attrName>
                                            </p:attrNameLst>
                                          </p:cBhvr>
                                          <p:tavLst>
                                            <p:tav tm="0">
                                              <p:val>
                                                <p:strVal val="1+#ppt_w/2"/>
                                              </p:val>
                                            </p:tav>
                                            <p:tav tm="100000">
                                              <p:val>
                                                <p:strVal val="#ppt_x"/>
                                              </p:val>
                                            </p:tav>
                                          </p:tavLst>
                                        </p:anim>
                                        <p:anim calcmode="lin" valueType="num" p14:bounceEnd="46000">
                                          <p:cBhvr additive="base">
                                            <p:cTn id="28" dur="500" fill="hold"/>
                                            <p:tgtEl>
                                              <p:spTgt spid="48"/>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grpId="0" nodeType="afterEffect" p14:presetBounceEnd="46000">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14:bounceEnd="46000">
                                          <p:cBhvr additive="base">
                                            <p:cTn id="32" dur="500" fill="hold"/>
                                            <p:tgtEl>
                                              <p:spTgt spid="46"/>
                                            </p:tgtEl>
                                            <p:attrNameLst>
                                              <p:attrName>ppt_x</p:attrName>
                                            </p:attrNameLst>
                                          </p:cBhvr>
                                          <p:tavLst>
                                            <p:tav tm="0">
                                              <p:val>
                                                <p:strVal val="0-#ppt_w/2"/>
                                              </p:val>
                                            </p:tav>
                                            <p:tav tm="100000">
                                              <p:val>
                                                <p:strVal val="#ppt_x"/>
                                              </p:val>
                                            </p:tav>
                                          </p:tavLst>
                                        </p:anim>
                                        <p:anim calcmode="lin" valueType="num" p14:bounceEnd="46000">
                                          <p:cBhvr additive="base">
                                            <p:cTn id="33" dur="500" fill="hold"/>
                                            <p:tgtEl>
                                              <p:spTgt spid="46"/>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14:presetBounceEnd="46000">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14:bounceEnd="46000">
                                          <p:cBhvr additive="base">
                                            <p:cTn id="37" dur="500" fill="hold"/>
                                            <p:tgtEl>
                                              <p:spTgt spid="53"/>
                                            </p:tgtEl>
                                            <p:attrNameLst>
                                              <p:attrName>ppt_x</p:attrName>
                                            </p:attrNameLst>
                                          </p:cBhvr>
                                          <p:tavLst>
                                            <p:tav tm="0">
                                              <p:val>
                                                <p:strVal val="1+#ppt_w/2"/>
                                              </p:val>
                                            </p:tav>
                                            <p:tav tm="100000">
                                              <p:val>
                                                <p:strVal val="#ppt_x"/>
                                              </p:val>
                                            </p:tav>
                                          </p:tavLst>
                                        </p:anim>
                                        <p:anim calcmode="lin" valueType="num" p14:bounceEnd="46000">
                                          <p:cBhvr additive="base">
                                            <p:cTn id="38"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46" grpId="0" animBg="1"/>
          <p:bldP spid="6" grpId="0"/>
          <p:bldP spid="48" grpId="0"/>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1+#ppt_w/2"/>
                                              </p:val>
                                            </p:tav>
                                            <p:tav tm="100000">
                                              <p:val>
                                                <p:strVal val="#ppt_x"/>
                                              </p:val>
                                            </p:tav>
                                          </p:tavLst>
                                        </p:anim>
                                        <p:anim calcmode="lin" valueType="num">
                                          <p:cBhvr additive="base">
                                            <p:cTn id="28" dur="500" fill="hold"/>
                                            <p:tgtEl>
                                              <p:spTgt spid="48"/>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additive="base">
                                            <p:cTn id="32" dur="500" fill="hold"/>
                                            <p:tgtEl>
                                              <p:spTgt spid="46"/>
                                            </p:tgtEl>
                                            <p:attrNameLst>
                                              <p:attrName>ppt_x</p:attrName>
                                            </p:attrNameLst>
                                          </p:cBhvr>
                                          <p:tavLst>
                                            <p:tav tm="0">
                                              <p:val>
                                                <p:strVal val="0-#ppt_w/2"/>
                                              </p:val>
                                            </p:tav>
                                            <p:tav tm="100000">
                                              <p:val>
                                                <p:strVal val="#ppt_x"/>
                                              </p:val>
                                            </p:tav>
                                          </p:tavLst>
                                        </p:anim>
                                        <p:anim calcmode="lin" valueType="num">
                                          <p:cBhvr additive="base">
                                            <p:cTn id="33" dur="500" fill="hold"/>
                                            <p:tgtEl>
                                              <p:spTgt spid="46"/>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1+#ppt_w/2"/>
                                              </p:val>
                                            </p:tav>
                                            <p:tav tm="100000">
                                              <p:val>
                                                <p:strVal val="#ppt_x"/>
                                              </p:val>
                                            </p:tav>
                                          </p:tavLst>
                                        </p:anim>
                                        <p:anim calcmode="lin" valueType="num">
                                          <p:cBhvr additive="base">
                                            <p:cTn id="38"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46" grpId="0" animBg="1"/>
          <p:bldP spid="6" grpId="0"/>
          <p:bldP spid="48" grpId="0"/>
          <p:bldP spid="53"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流量分析</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48428" y="1321796"/>
            <a:ext cx="8726413" cy="646331"/>
          </a:xfrm>
          <a:prstGeom prst="rect">
            <a:avLst/>
          </a:prstGeom>
          <a:noFill/>
        </p:spPr>
        <p:txBody>
          <a:bodyPr wrap="square" rtlCol="0">
            <a:spAutoFit/>
          </a:bodyPr>
          <a:lstStyle/>
          <a:p>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NMC</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接收到</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NTC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分钟聚合数据后进行数据的入库，系统建立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分钟、</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天、</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周等粒度的聚合任务，聚合任务会定时将数据入库</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保存。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70" y="2071199"/>
            <a:ext cx="8420151" cy="3543733"/>
          </a:xfrm>
          <a:prstGeom prst="rect">
            <a:avLst/>
          </a:prstGeom>
        </p:spPr>
      </p:pic>
    </p:spTree>
    <p:extLst>
      <p:ext uri="{BB962C8B-B14F-4D97-AF65-F5344CB8AC3E}">
        <p14:creationId xmlns:p14="http://schemas.microsoft.com/office/powerpoint/2010/main" val="1031522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流量配置</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48428" y="1321796"/>
            <a:ext cx="8726413" cy="646331"/>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控制台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NMC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通过图形化界面的方式给用户提供对设备及其监控信息的管理操作。网络流量监测配置分为三部分：基础配置、高级配置和组配置。</a:t>
            </a:r>
          </a:p>
        </p:txBody>
      </p:sp>
      <p:pic>
        <p:nvPicPr>
          <p:cNvPr id="4" name="图片 3"/>
          <p:cNvPicPr>
            <a:picLocks noChangeAspect="1"/>
          </p:cNvPicPr>
          <p:nvPr/>
        </p:nvPicPr>
        <p:blipFill>
          <a:blip r:embed="rId3"/>
          <a:stretch>
            <a:fillRect/>
          </a:stretch>
        </p:blipFill>
        <p:spPr>
          <a:xfrm>
            <a:off x="1826288" y="2073825"/>
            <a:ext cx="7549541" cy="4370786"/>
          </a:xfrm>
          <a:prstGeom prst="rect">
            <a:avLst/>
          </a:prstGeom>
        </p:spPr>
      </p:pic>
    </p:spTree>
    <p:extLst>
      <p:ext uri="{BB962C8B-B14F-4D97-AF65-F5344CB8AC3E}">
        <p14:creationId xmlns:p14="http://schemas.microsoft.com/office/powerpoint/2010/main" val="4272312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TotalTime>
  <Words>1442</Words>
  <Application>Microsoft Office PowerPoint</Application>
  <PresentationFormat>宽屏</PresentationFormat>
  <Paragraphs>95</Paragraphs>
  <Slides>17</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丁策</cp:lastModifiedBy>
  <cp:revision>86</cp:revision>
  <dcterms:created xsi:type="dcterms:W3CDTF">2014-12-17T13:36:09Z</dcterms:created>
  <dcterms:modified xsi:type="dcterms:W3CDTF">2017-06-02T06:50:49Z</dcterms:modified>
</cp:coreProperties>
</file>