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70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81" r:id="rId9"/>
    <p:sldId id="262" r:id="rId10"/>
    <p:sldId id="263" r:id="rId11"/>
    <p:sldId id="264" r:id="rId12"/>
    <p:sldId id="282" r:id="rId13"/>
    <p:sldId id="283" r:id="rId14"/>
    <p:sldId id="284" r:id="rId15"/>
    <p:sldId id="266" r:id="rId16"/>
    <p:sldId id="267" r:id="rId17"/>
    <p:sldId id="268" r:id="rId18"/>
    <p:sldId id="269" r:id="rId19"/>
    <p:sldId id="285" r:id="rId20"/>
    <p:sldId id="270" r:id="rId21"/>
    <p:sldId id="271" r:id="rId22"/>
    <p:sldId id="286" r:id="rId23"/>
    <p:sldId id="28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9038" autoAdjust="0"/>
  </p:normalViewPr>
  <p:slideViewPr>
    <p:cSldViewPr snapToGrid="0" snapToObjects="1">
      <p:cViewPr varScale="1">
        <p:scale>
          <a:sx n="102" d="100"/>
          <a:sy n="102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标准业务流程模型和标记法（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将为企业提供以图形符号理解其内部业务流程的能力，并将使组织能够以标准方式传达这些流程。此外，图形符号将有助于了解组织之间的绩效协作和业务交易。这将确保企业了解自身和参与者的业务，并使组织能够快速适应新的内部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业务环境。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18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外部系统客户数据文件（来自经分、客服或计费等系统）→文件服务器→（通过</a:t>
            </a:r>
            <a:r>
              <a:rPr lang="en-US" altLang="zh-CN" dirty="0"/>
              <a:t>BDI</a:t>
            </a:r>
            <a:r>
              <a:rPr lang="zh-CN" altLang="en-US" dirty="0"/>
              <a:t>控 制流）</a:t>
            </a:r>
            <a:r>
              <a:rPr lang="en-US" altLang="zh-CN" dirty="0"/>
              <a:t>Universe</a:t>
            </a:r>
            <a:r>
              <a:rPr lang="zh-CN" altLang="en-US" dirty="0"/>
              <a:t>系统。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爬虫服务器部署在</a:t>
            </a:r>
            <a:r>
              <a:rPr lang="en-US" altLang="zh-CN" dirty="0"/>
              <a:t>DMZ</a:t>
            </a:r>
            <a:r>
              <a:rPr lang="zh-CN" altLang="en-US" dirty="0"/>
              <a:t>区，若能连接</a:t>
            </a:r>
            <a:r>
              <a:rPr lang="en-US" altLang="zh-CN" dirty="0"/>
              <a:t>Internet</a:t>
            </a:r>
            <a:r>
              <a:rPr lang="zh-CN" altLang="en-US" dirty="0"/>
              <a:t>，则系统直接可开始爬取互联网信息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数据治理对用户提供元数据分析功能，该功能的实现目前需要集成第三方元数据管理 平台。 目前支持的第三方元数据管理平台主要是普元元数据。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采集业务信令接口文件，主要包含用户位置信息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采集用户的上网日志文件，主要包含用户上网行为信息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9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最开始由用户通过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cli/web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创建一个任务模板。该模板可以直接实例化为任务实例或者作为母模板使用。实例化后产生任务实例进入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该实例的表现格式为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引擎所规定的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引擎分析任务实力的内容并按照实例的要求执行任务。在任务执行后，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cli/web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部分会收到通知，然后可以手动查询任务进度。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12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4" y="75987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3" y="759876"/>
            <a:ext cx="1051501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9" y="759874"/>
            <a:ext cx="5305759" cy="320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4" y="182448"/>
            <a:ext cx="63030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7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7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098549" y="-1098551"/>
            <a:ext cx="1155700" cy="33528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4803775" y="2517775"/>
            <a:ext cx="6451600" cy="222885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-219075" y="219075"/>
            <a:ext cx="1752600" cy="131445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5661977" y="3375978"/>
            <a:ext cx="3695700" cy="3268347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2192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80678" y="1452563"/>
            <a:ext cx="3832384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80677" y="2287271"/>
            <a:ext cx="5324000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49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980677" y="3502277"/>
            <a:ext cx="5324000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80678" y="4158675"/>
            <a:ext cx="3832384" cy="1511877"/>
          </a:xfrm>
          <a:prstGeom prst="rect">
            <a:avLst/>
          </a:prstGeom>
        </p:spPr>
        <p:txBody>
          <a:bodyPr anchor="t"/>
          <a:lstStyle>
            <a:lvl1pPr marL="214313" indent="-214313">
              <a:buFont typeface="Arial" charset="0"/>
              <a:buChar char="•"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6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1514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254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198549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08883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274225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284559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357632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367966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5307807" y="4410403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5934076" y="4513743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5307807" y="5244479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5934076" y="5347819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0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46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3752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9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4" y="182448"/>
            <a:ext cx="63030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7645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46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63614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66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48581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732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56050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9134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2016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3001814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3105154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409020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4187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2530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356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2341414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444754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342980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3527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4621538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4719091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2530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356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208709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19043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284385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294719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367792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378126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5307807" y="4512003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5934076" y="4615343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315889" y="4458727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3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8" r:id="rId22"/>
    <p:sldLayoutId id="2147483729" r:id="rId23"/>
    <p:sldLayoutId id="2147483682" r:id="rId24"/>
    <p:sldLayoutId id="2147483687" r:id="rId25"/>
    <p:sldLayoutId id="2147483688" r:id="rId26"/>
    <p:sldLayoutId id="214748369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软件学院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80677" y="2572705"/>
            <a:ext cx="4096148" cy="911255"/>
          </a:xfrm>
        </p:spPr>
        <p:txBody>
          <a:bodyPr/>
          <a:lstStyle/>
          <a:p>
            <a:r>
              <a:rPr kumimoji="1" lang="zh-CN" altLang="en-US" dirty="0"/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一种基于微服务架构的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学校名称：东南大学</a:t>
            </a:r>
          </a:p>
          <a:p>
            <a:r>
              <a:rPr kumimoji="1" lang="zh-CN" altLang="en-US" dirty="0"/>
              <a:t>校内导师</a:t>
            </a:r>
            <a:r>
              <a:rPr kumimoji="1" lang="zh-CN" altLang="en-US" dirty="0"/>
              <a:t>：刘其奇</a:t>
            </a:r>
            <a:endParaRPr lang="en-US" altLang="zh-CN" dirty="0"/>
          </a:p>
          <a:p>
            <a:r>
              <a:rPr kumimoji="1" lang="zh-CN" altLang="en-US" dirty="0"/>
              <a:t>企业导师：薄宏剑</a:t>
            </a:r>
            <a:endParaRPr kumimoji="1" lang="en-US" altLang="zh-CN" dirty="0"/>
          </a:p>
          <a:p>
            <a:r>
              <a:rPr kumimoji="1" lang="zh-CN" altLang="en-US" dirty="0"/>
              <a:t>报告人：陈浩远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39" y="857253"/>
            <a:ext cx="1623201" cy="15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129004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绪论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本文研究目的和主要研究内容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5170498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软件架构发展现状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2838110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目前现状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505723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应用到的技术及原理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BPMN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r>
              <a:rPr lang="zh-CN" altLang="en-US" dirty="0"/>
              <a:t>和</a:t>
            </a:r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39895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所使用的库和框架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Apache ignite</a:t>
            </a:r>
            <a:endParaRPr lang="zh-CN" altLang="en-US" dirty="0"/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Camunda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Cloud</a:t>
            </a:r>
            <a:endParaRPr lang="zh-CN" altLang="en-US" dirty="0"/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具体实现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安全性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任务流程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模块的交互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系统模块划分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505723" y="4720414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2838110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5275126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开发和部署流程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7506968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开发和部署环境</a:t>
            </a:r>
          </a:p>
        </p:txBody>
      </p:sp>
    </p:spTree>
    <p:extLst>
      <p:ext uri="{BB962C8B-B14F-4D97-AF65-F5344CB8AC3E}">
        <p14:creationId xmlns:p14="http://schemas.microsoft.com/office/powerpoint/2010/main" val="33604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grpSp>
        <p:nvGrpSpPr>
          <p:cNvPr id="55" name="Group 164091"/>
          <p:cNvGrpSpPr/>
          <p:nvPr/>
        </p:nvGrpSpPr>
        <p:grpSpPr>
          <a:xfrm>
            <a:off x="3826977" y="0"/>
            <a:ext cx="5981908" cy="6558209"/>
            <a:chOff x="0" y="0"/>
            <a:chExt cx="6481475" cy="7151894"/>
          </a:xfrm>
        </p:grpSpPr>
        <p:sp>
          <p:nvSpPr>
            <p:cNvPr id="56" name="Shape 1484"/>
            <p:cNvSpPr/>
            <p:nvPr/>
          </p:nvSpPr>
          <p:spPr>
            <a:xfrm>
              <a:off x="0" y="0"/>
              <a:ext cx="6053125" cy="1842237"/>
            </a:xfrm>
            <a:custGeom>
              <a:avLst/>
              <a:gdLst/>
              <a:ahLst/>
              <a:cxnLst/>
              <a:rect l="0" t="0" r="0" b="0"/>
              <a:pathLst>
                <a:path w="6053125" h="1842237">
                  <a:moveTo>
                    <a:pt x="3026562" y="0"/>
                  </a:moveTo>
                  <a:lnTo>
                    <a:pt x="6053125" y="1842237"/>
                  </a:lnTo>
                  <a:lnTo>
                    <a:pt x="0" y="1842237"/>
                  </a:lnTo>
                  <a:lnTo>
                    <a:pt x="3026562" y="0"/>
                  </a:lnTo>
                  <a:close/>
                </a:path>
              </a:pathLst>
            </a:custGeom>
            <a:solidFill>
              <a:srgbClr val="E9993C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1534"/>
            <p:cNvSpPr/>
            <p:nvPr/>
          </p:nvSpPr>
          <p:spPr>
            <a:xfrm>
              <a:off x="2137570" y="1053614"/>
              <a:ext cx="2364740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使能运营商数字化转型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Shape 1535"/>
            <p:cNvSpPr/>
            <p:nvPr/>
          </p:nvSpPr>
          <p:spPr>
            <a:xfrm>
              <a:off x="499265" y="1695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00A4C7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Shape 1536"/>
            <p:cNvSpPr/>
            <p:nvPr/>
          </p:nvSpPr>
          <p:spPr>
            <a:xfrm>
              <a:off x="499265" y="1695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Shape 1537"/>
            <p:cNvSpPr/>
            <p:nvPr/>
          </p:nvSpPr>
          <p:spPr>
            <a:xfrm>
              <a:off x="499265" y="3473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60B696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Shape 1538"/>
            <p:cNvSpPr/>
            <p:nvPr/>
          </p:nvSpPr>
          <p:spPr>
            <a:xfrm>
              <a:off x="499265" y="3473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Shape 1539"/>
            <p:cNvSpPr/>
            <p:nvPr/>
          </p:nvSpPr>
          <p:spPr>
            <a:xfrm>
              <a:off x="499265" y="5173691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50904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Shape 1540"/>
            <p:cNvSpPr/>
            <p:nvPr/>
          </p:nvSpPr>
          <p:spPr>
            <a:xfrm>
              <a:off x="499265" y="5173691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541"/>
            <p:cNvSpPr/>
            <p:nvPr/>
          </p:nvSpPr>
          <p:spPr>
            <a:xfrm>
              <a:off x="907444" y="6633813"/>
              <a:ext cx="5016627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电信领域最佳（开放、高效、智能）的企业级大数据分析平台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1542"/>
            <p:cNvSpPr/>
            <p:nvPr/>
          </p:nvSpPr>
          <p:spPr>
            <a:xfrm>
              <a:off x="907444" y="4693799"/>
              <a:ext cx="5574031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构建以客户为中心的敏捷，实时，智慧的商业分析能力，聚合生态，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1543"/>
            <p:cNvSpPr/>
            <p:nvPr/>
          </p:nvSpPr>
          <p:spPr>
            <a:xfrm>
              <a:off x="907444" y="4909635"/>
              <a:ext cx="1858010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助力运营商数字化转型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1544"/>
            <p:cNvSpPr/>
            <p:nvPr/>
          </p:nvSpPr>
          <p:spPr>
            <a:xfrm>
              <a:off x="899481" y="3129438"/>
              <a:ext cx="5565335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对外打造</a:t>
              </a: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Big Data as a Service</a:t>
              </a: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创新商业模式，助力运营商价值创新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1545"/>
            <p:cNvSpPr/>
            <p:nvPr/>
          </p:nvSpPr>
          <p:spPr>
            <a:xfrm>
              <a:off x="2979678" y="5254531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1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1546"/>
            <p:cNvSpPr/>
            <p:nvPr/>
          </p:nvSpPr>
          <p:spPr>
            <a:xfrm>
              <a:off x="2979678" y="3535204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2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Rectangle 1547"/>
            <p:cNvSpPr/>
            <p:nvPr/>
          </p:nvSpPr>
          <p:spPr>
            <a:xfrm>
              <a:off x="2979678" y="1776585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3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Shape 1548"/>
            <p:cNvSpPr/>
            <p:nvPr/>
          </p:nvSpPr>
          <p:spPr>
            <a:xfrm>
              <a:off x="2279319" y="615424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Shape 1549"/>
            <p:cNvSpPr/>
            <p:nvPr/>
          </p:nvSpPr>
          <p:spPr>
            <a:xfrm>
              <a:off x="2279702" y="603596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Shape 1550"/>
            <p:cNvSpPr/>
            <p:nvPr/>
          </p:nvSpPr>
          <p:spPr>
            <a:xfrm>
              <a:off x="2279317" y="6078924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Shape 1551"/>
            <p:cNvSpPr/>
            <p:nvPr/>
          </p:nvSpPr>
          <p:spPr>
            <a:xfrm>
              <a:off x="2279319" y="6270868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Shape 1552"/>
            <p:cNvSpPr/>
            <p:nvPr/>
          </p:nvSpPr>
          <p:spPr>
            <a:xfrm>
              <a:off x="2279317" y="6195549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Shape 1553"/>
            <p:cNvSpPr/>
            <p:nvPr/>
          </p:nvSpPr>
          <p:spPr>
            <a:xfrm>
              <a:off x="2279319" y="638749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Shape 1554"/>
            <p:cNvSpPr/>
            <p:nvPr/>
          </p:nvSpPr>
          <p:spPr>
            <a:xfrm>
              <a:off x="2279317" y="6312173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Shape 1555"/>
            <p:cNvSpPr/>
            <p:nvPr/>
          </p:nvSpPr>
          <p:spPr>
            <a:xfrm>
              <a:off x="3539837" y="6046455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Shape 1556"/>
            <p:cNvSpPr/>
            <p:nvPr/>
          </p:nvSpPr>
          <p:spPr>
            <a:xfrm>
              <a:off x="3540181" y="5940624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Shape 1557"/>
            <p:cNvSpPr/>
            <p:nvPr/>
          </p:nvSpPr>
          <p:spPr>
            <a:xfrm>
              <a:off x="3539833" y="5979055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Shape 1558"/>
            <p:cNvSpPr/>
            <p:nvPr/>
          </p:nvSpPr>
          <p:spPr>
            <a:xfrm>
              <a:off x="3539837" y="6150807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Shape 1559"/>
            <p:cNvSpPr/>
            <p:nvPr/>
          </p:nvSpPr>
          <p:spPr>
            <a:xfrm>
              <a:off x="3539833" y="6083406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Shape 1560"/>
            <p:cNvSpPr/>
            <p:nvPr/>
          </p:nvSpPr>
          <p:spPr>
            <a:xfrm>
              <a:off x="3539837" y="6255158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Shape 1561"/>
            <p:cNvSpPr/>
            <p:nvPr/>
          </p:nvSpPr>
          <p:spPr>
            <a:xfrm>
              <a:off x="3539833" y="6187757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Shape 1562"/>
            <p:cNvSpPr/>
            <p:nvPr/>
          </p:nvSpPr>
          <p:spPr>
            <a:xfrm>
              <a:off x="2596681" y="5587656"/>
              <a:ext cx="483248" cy="648513"/>
            </a:xfrm>
            <a:custGeom>
              <a:avLst/>
              <a:gdLst/>
              <a:ahLst/>
              <a:cxnLst/>
              <a:rect l="0" t="0" r="0" b="0"/>
              <a:pathLst>
                <a:path w="483248" h="648513">
                  <a:moveTo>
                    <a:pt x="31102" y="0"/>
                  </a:moveTo>
                  <a:lnTo>
                    <a:pt x="483248" y="0"/>
                  </a:lnTo>
                  <a:lnTo>
                    <a:pt x="483248" y="48755"/>
                  </a:lnTo>
                  <a:lnTo>
                    <a:pt x="41770" y="48755"/>
                  </a:lnTo>
                  <a:lnTo>
                    <a:pt x="41770" y="580237"/>
                  </a:lnTo>
                  <a:lnTo>
                    <a:pt x="483248" y="580237"/>
                  </a:lnTo>
                  <a:lnTo>
                    <a:pt x="483248" y="648513"/>
                  </a:lnTo>
                  <a:lnTo>
                    <a:pt x="31102" y="648513"/>
                  </a:lnTo>
                  <a:cubicBezTo>
                    <a:pt x="13932" y="648513"/>
                    <a:pt x="0" y="634581"/>
                    <a:pt x="0" y="617410"/>
                  </a:cubicBezTo>
                  <a:lnTo>
                    <a:pt x="0" y="31103"/>
                  </a:lnTo>
                  <a:cubicBezTo>
                    <a:pt x="0" y="13919"/>
                    <a:pt x="13932" y="0"/>
                    <a:pt x="31102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Shape 1563"/>
            <p:cNvSpPr/>
            <p:nvPr/>
          </p:nvSpPr>
          <p:spPr>
            <a:xfrm>
              <a:off x="3079929" y="5587656"/>
              <a:ext cx="483248" cy="648513"/>
            </a:xfrm>
            <a:custGeom>
              <a:avLst/>
              <a:gdLst/>
              <a:ahLst/>
              <a:cxnLst/>
              <a:rect l="0" t="0" r="0" b="0"/>
              <a:pathLst>
                <a:path w="483248" h="648513">
                  <a:moveTo>
                    <a:pt x="0" y="0"/>
                  </a:moveTo>
                  <a:lnTo>
                    <a:pt x="452145" y="0"/>
                  </a:lnTo>
                  <a:cubicBezTo>
                    <a:pt x="469316" y="0"/>
                    <a:pt x="483248" y="13919"/>
                    <a:pt x="483248" y="31103"/>
                  </a:cubicBezTo>
                  <a:lnTo>
                    <a:pt x="483248" y="617410"/>
                  </a:lnTo>
                  <a:cubicBezTo>
                    <a:pt x="483248" y="634581"/>
                    <a:pt x="469316" y="648513"/>
                    <a:pt x="452145" y="648513"/>
                  </a:cubicBezTo>
                  <a:lnTo>
                    <a:pt x="0" y="648513"/>
                  </a:lnTo>
                  <a:lnTo>
                    <a:pt x="0" y="580237"/>
                  </a:lnTo>
                  <a:lnTo>
                    <a:pt x="441477" y="580237"/>
                  </a:lnTo>
                  <a:lnTo>
                    <a:pt x="441477" y="48755"/>
                  </a:lnTo>
                  <a:lnTo>
                    <a:pt x="0" y="48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Shape 178945"/>
            <p:cNvSpPr/>
            <p:nvPr/>
          </p:nvSpPr>
          <p:spPr>
            <a:xfrm>
              <a:off x="2977542" y="6236169"/>
              <a:ext cx="204788" cy="151688"/>
            </a:xfrm>
            <a:custGeom>
              <a:avLst/>
              <a:gdLst/>
              <a:ahLst/>
              <a:cxnLst/>
              <a:rect l="0" t="0" r="0" b="0"/>
              <a:pathLst>
                <a:path w="204788" h="151688">
                  <a:moveTo>
                    <a:pt x="0" y="0"/>
                  </a:moveTo>
                  <a:lnTo>
                    <a:pt x="204788" y="0"/>
                  </a:lnTo>
                  <a:lnTo>
                    <a:pt x="204788" y="151688"/>
                  </a:lnTo>
                  <a:lnTo>
                    <a:pt x="0" y="151688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Shape 1565"/>
            <p:cNvSpPr/>
            <p:nvPr/>
          </p:nvSpPr>
          <p:spPr>
            <a:xfrm>
              <a:off x="2789089" y="6344780"/>
              <a:ext cx="581685" cy="71793"/>
            </a:xfrm>
            <a:custGeom>
              <a:avLst/>
              <a:gdLst/>
              <a:ahLst/>
              <a:cxnLst/>
              <a:rect l="0" t="0" r="0" b="0"/>
              <a:pathLst>
                <a:path w="581685" h="71793">
                  <a:moveTo>
                    <a:pt x="21933" y="0"/>
                  </a:moveTo>
                  <a:lnTo>
                    <a:pt x="559740" y="0"/>
                  </a:lnTo>
                  <a:lnTo>
                    <a:pt x="581685" y="71793"/>
                  </a:lnTo>
                  <a:lnTo>
                    <a:pt x="0" y="71793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Shape 1566"/>
            <p:cNvSpPr/>
            <p:nvPr/>
          </p:nvSpPr>
          <p:spPr>
            <a:xfrm>
              <a:off x="2650547" y="5772851"/>
              <a:ext cx="804405" cy="210300"/>
            </a:xfrm>
            <a:custGeom>
              <a:avLst/>
              <a:gdLst/>
              <a:ahLst/>
              <a:cxnLst/>
              <a:rect l="0" t="0" r="0" b="0"/>
              <a:pathLst>
                <a:path w="804405" h="210300">
                  <a:moveTo>
                    <a:pt x="0" y="210300"/>
                  </a:moveTo>
                  <a:lnTo>
                    <a:pt x="175908" y="74143"/>
                  </a:lnTo>
                  <a:lnTo>
                    <a:pt x="290931" y="210300"/>
                  </a:lnTo>
                  <a:lnTo>
                    <a:pt x="423088" y="89371"/>
                  </a:lnTo>
                  <a:lnTo>
                    <a:pt x="540576" y="160427"/>
                  </a:lnTo>
                  <a:lnTo>
                    <a:pt x="624739" y="25185"/>
                  </a:lnTo>
                  <a:lnTo>
                    <a:pt x="683857" y="134874"/>
                  </a:lnTo>
                  <a:lnTo>
                    <a:pt x="804405" y="0"/>
                  </a:lnTo>
                </a:path>
              </a:pathLst>
            </a:custGeom>
            <a:noFill/>
            <a:ln w="254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Shape 1567"/>
            <p:cNvSpPr/>
            <p:nvPr/>
          </p:nvSpPr>
          <p:spPr>
            <a:xfrm>
              <a:off x="2782196" y="5830448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Shape 1568"/>
            <p:cNvSpPr/>
            <p:nvPr/>
          </p:nvSpPr>
          <p:spPr>
            <a:xfrm>
              <a:off x="3016377" y="5808416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Shape 1569"/>
            <p:cNvSpPr/>
            <p:nvPr/>
          </p:nvSpPr>
          <p:spPr>
            <a:xfrm>
              <a:off x="3227609" y="5726665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Shape 1570"/>
            <p:cNvSpPr/>
            <p:nvPr/>
          </p:nvSpPr>
          <p:spPr>
            <a:xfrm>
              <a:off x="3408759" y="5726665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Shape 1571"/>
            <p:cNvSpPr/>
            <p:nvPr/>
          </p:nvSpPr>
          <p:spPr>
            <a:xfrm>
              <a:off x="2895289" y="5936960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Shape 1572"/>
            <p:cNvSpPr/>
            <p:nvPr/>
          </p:nvSpPr>
          <p:spPr>
            <a:xfrm>
              <a:off x="3138635" y="5883458"/>
              <a:ext cx="107010" cy="107011"/>
            </a:xfrm>
            <a:custGeom>
              <a:avLst/>
              <a:gdLst/>
              <a:ahLst/>
              <a:cxnLst/>
              <a:rect l="0" t="0" r="0" b="0"/>
              <a:pathLst>
                <a:path w="107010" h="107011">
                  <a:moveTo>
                    <a:pt x="53505" y="0"/>
                  </a:moveTo>
                  <a:cubicBezTo>
                    <a:pt x="83058" y="0"/>
                    <a:pt x="107010" y="23952"/>
                    <a:pt x="107010" y="53505"/>
                  </a:cubicBezTo>
                  <a:cubicBezTo>
                    <a:pt x="107010" y="83059"/>
                    <a:pt x="83058" y="107011"/>
                    <a:pt x="53505" y="107011"/>
                  </a:cubicBezTo>
                  <a:cubicBezTo>
                    <a:pt x="23965" y="107011"/>
                    <a:pt x="0" y="83059"/>
                    <a:pt x="0" y="53505"/>
                  </a:cubicBezTo>
                  <a:cubicBezTo>
                    <a:pt x="0" y="23952"/>
                    <a:pt x="23965" y="0"/>
                    <a:pt x="53505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Shape 1573"/>
            <p:cNvSpPr/>
            <p:nvPr/>
          </p:nvSpPr>
          <p:spPr>
            <a:xfrm>
              <a:off x="3309069" y="5867003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Shape 1574"/>
            <p:cNvSpPr/>
            <p:nvPr/>
          </p:nvSpPr>
          <p:spPr>
            <a:xfrm>
              <a:off x="3043515" y="5822415"/>
              <a:ext cx="136862" cy="265888"/>
            </a:xfrm>
            <a:custGeom>
              <a:avLst/>
              <a:gdLst/>
              <a:ahLst/>
              <a:cxnLst/>
              <a:rect l="0" t="0" r="0" b="0"/>
              <a:pathLst>
                <a:path w="136862" h="265888">
                  <a:moveTo>
                    <a:pt x="136703" y="0"/>
                  </a:moveTo>
                  <a:lnTo>
                    <a:pt x="136862" y="12"/>
                  </a:lnTo>
                  <a:lnTo>
                    <a:pt x="136862" y="17475"/>
                  </a:lnTo>
                  <a:lnTo>
                    <a:pt x="136703" y="17463"/>
                  </a:lnTo>
                  <a:cubicBezTo>
                    <a:pt x="79680" y="17463"/>
                    <a:pt x="31788" y="58420"/>
                    <a:pt x="22822" y="114846"/>
                  </a:cubicBezTo>
                  <a:cubicBezTo>
                    <a:pt x="12840" y="177711"/>
                    <a:pt x="55868" y="236995"/>
                    <a:pt x="118758" y="246990"/>
                  </a:cubicBezTo>
                  <a:lnTo>
                    <a:pt x="136862" y="248413"/>
                  </a:lnTo>
                  <a:lnTo>
                    <a:pt x="136862" y="265888"/>
                  </a:lnTo>
                  <a:lnTo>
                    <a:pt x="116015" y="264237"/>
                  </a:lnTo>
                  <a:cubicBezTo>
                    <a:pt x="80950" y="258661"/>
                    <a:pt x="50152" y="239776"/>
                    <a:pt x="29286" y="211036"/>
                  </a:cubicBezTo>
                  <a:cubicBezTo>
                    <a:pt x="8433" y="182296"/>
                    <a:pt x="0" y="147155"/>
                    <a:pt x="5575" y="112090"/>
                  </a:cubicBezTo>
                  <a:cubicBezTo>
                    <a:pt x="15888" y="47142"/>
                    <a:pt x="71031" y="0"/>
                    <a:pt x="136703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Shape 1575"/>
            <p:cNvSpPr/>
            <p:nvPr/>
          </p:nvSpPr>
          <p:spPr>
            <a:xfrm>
              <a:off x="3180376" y="5822427"/>
              <a:ext cx="142780" cy="265888"/>
            </a:xfrm>
            <a:custGeom>
              <a:avLst/>
              <a:gdLst/>
              <a:ahLst/>
              <a:cxnLst/>
              <a:rect l="0" t="0" r="0" b="0"/>
              <a:pathLst>
                <a:path w="142780" h="265888">
                  <a:moveTo>
                    <a:pt x="0" y="0"/>
                  </a:moveTo>
                  <a:lnTo>
                    <a:pt x="20860" y="1651"/>
                  </a:lnTo>
                  <a:cubicBezTo>
                    <a:pt x="93250" y="13145"/>
                    <a:pt x="142780" y="81382"/>
                    <a:pt x="131286" y="153784"/>
                  </a:cubicBezTo>
                  <a:cubicBezTo>
                    <a:pt x="120974" y="218745"/>
                    <a:pt x="65830" y="265888"/>
                    <a:pt x="146" y="265888"/>
                  </a:cubicBezTo>
                  <a:lnTo>
                    <a:pt x="0" y="265876"/>
                  </a:lnTo>
                  <a:lnTo>
                    <a:pt x="0" y="248400"/>
                  </a:lnTo>
                  <a:lnTo>
                    <a:pt x="146" y="248412"/>
                  </a:lnTo>
                  <a:cubicBezTo>
                    <a:pt x="57182" y="248412"/>
                    <a:pt x="105073" y="207467"/>
                    <a:pt x="114040" y="151041"/>
                  </a:cubicBezTo>
                  <a:cubicBezTo>
                    <a:pt x="124022" y="88164"/>
                    <a:pt x="80994" y="28893"/>
                    <a:pt x="18116" y="18898"/>
                  </a:cubicBezTo>
                  <a:lnTo>
                    <a:pt x="0" y="17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Shape 1576"/>
            <p:cNvSpPr/>
            <p:nvPr/>
          </p:nvSpPr>
          <p:spPr>
            <a:xfrm>
              <a:off x="3219998" y="6052633"/>
              <a:ext cx="151156" cy="178968"/>
            </a:xfrm>
            <a:custGeom>
              <a:avLst/>
              <a:gdLst/>
              <a:ahLst/>
              <a:cxnLst/>
              <a:rect l="0" t="0" r="0" b="0"/>
              <a:pathLst>
                <a:path w="151156" h="178968">
                  <a:moveTo>
                    <a:pt x="39365" y="1544"/>
                  </a:moveTo>
                  <a:cubicBezTo>
                    <a:pt x="46692" y="3089"/>
                    <a:pt x="53429" y="7429"/>
                    <a:pt x="57836" y="14198"/>
                  </a:cubicBezTo>
                  <a:lnTo>
                    <a:pt x="142329" y="129667"/>
                  </a:lnTo>
                  <a:cubicBezTo>
                    <a:pt x="151156" y="143204"/>
                    <a:pt x="147333" y="161327"/>
                    <a:pt x="133795" y="170154"/>
                  </a:cubicBezTo>
                  <a:cubicBezTo>
                    <a:pt x="120256" y="178968"/>
                    <a:pt x="102133" y="175158"/>
                    <a:pt x="93307" y="161620"/>
                  </a:cubicBezTo>
                  <a:lnTo>
                    <a:pt x="8827" y="46151"/>
                  </a:lnTo>
                  <a:cubicBezTo>
                    <a:pt x="0" y="32613"/>
                    <a:pt x="3823" y="14491"/>
                    <a:pt x="17361" y="5664"/>
                  </a:cubicBezTo>
                  <a:cubicBezTo>
                    <a:pt x="24124" y="1251"/>
                    <a:pt x="32039" y="0"/>
                    <a:pt x="39365" y="1544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Shape 1577"/>
            <p:cNvSpPr/>
            <p:nvPr/>
          </p:nvSpPr>
          <p:spPr>
            <a:xfrm>
              <a:off x="2802828" y="3842308"/>
              <a:ext cx="415951" cy="558203"/>
            </a:xfrm>
            <a:custGeom>
              <a:avLst/>
              <a:gdLst/>
              <a:ahLst/>
              <a:cxnLst/>
              <a:rect l="0" t="0" r="0" b="0"/>
              <a:pathLst>
                <a:path w="415951" h="558203">
                  <a:moveTo>
                    <a:pt x="26772" y="0"/>
                  </a:moveTo>
                  <a:lnTo>
                    <a:pt x="415951" y="0"/>
                  </a:lnTo>
                  <a:lnTo>
                    <a:pt x="415951" y="41961"/>
                  </a:lnTo>
                  <a:lnTo>
                    <a:pt x="35941" y="41961"/>
                  </a:lnTo>
                  <a:lnTo>
                    <a:pt x="35941" y="499440"/>
                  </a:lnTo>
                  <a:lnTo>
                    <a:pt x="415951" y="499440"/>
                  </a:lnTo>
                  <a:lnTo>
                    <a:pt x="415951" y="558203"/>
                  </a:lnTo>
                  <a:lnTo>
                    <a:pt x="26772" y="558203"/>
                  </a:lnTo>
                  <a:cubicBezTo>
                    <a:pt x="11989" y="558203"/>
                    <a:pt x="0" y="546214"/>
                    <a:pt x="0" y="531432"/>
                  </a:cubicBezTo>
                  <a:lnTo>
                    <a:pt x="0" y="26759"/>
                  </a:lnTo>
                  <a:cubicBezTo>
                    <a:pt x="0" y="11976"/>
                    <a:pt x="11989" y="0"/>
                    <a:pt x="26772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Shape 1578"/>
            <p:cNvSpPr/>
            <p:nvPr/>
          </p:nvSpPr>
          <p:spPr>
            <a:xfrm>
              <a:off x="3218778" y="3842308"/>
              <a:ext cx="415963" cy="558203"/>
            </a:xfrm>
            <a:custGeom>
              <a:avLst/>
              <a:gdLst/>
              <a:ahLst/>
              <a:cxnLst/>
              <a:rect l="0" t="0" r="0" b="0"/>
              <a:pathLst>
                <a:path w="415963" h="558203">
                  <a:moveTo>
                    <a:pt x="0" y="0"/>
                  </a:moveTo>
                  <a:lnTo>
                    <a:pt x="389191" y="0"/>
                  </a:lnTo>
                  <a:cubicBezTo>
                    <a:pt x="403974" y="0"/>
                    <a:pt x="415963" y="11976"/>
                    <a:pt x="415963" y="26759"/>
                  </a:cubicBezTo>
                  <a:lnTo>
                    <a:pt x="415963" y="531432"/>
                  </a:lnTo>
                  <a:cubicBezTo>
                    <a:pt x="415963" y="546214"/>
                    <a:pt x="403974" y="558203"/>
                    <a:pt x="389191" y="558203"/>
                  </a:cubicBezTo>
                  <a:lnTo>
                    <a:pt x="0" y="558203"/>
                  </a:lnTo>
                  <a:lnTo>
                    <a:pt x="0" y="499440"/>
                  </a:lnTo>
                  <a:lnTo>
                    <a:pt x="380009" y="499440"/>
                  </a:lnTo>
                  <a:lnTo>
                    <a:pt x="380009" y="41961"/>
                  </a:lnTo>
                  <a:lnTo>
                    <a:pt x="0" y="41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Shape 178946"/>
            <p:cNvSpPr/>
            <p:nvPr/>
          </p:nvSpPr>
          <p:spPr>
            <a:xfrm>
              <a:off x="3130653" y="4400511"/>
              <a:ext cx="176276" cy="130569"/>
            </a:xfrm>
            <a:custGeom>
              <a:avLst/>
              <a:gdLst/>
              <a:ahLst/>
              <a:cxnLst/>
              <a:rect l="0" t="0" r="0" b="0"/>
              <a:pathLst>
                <a:path w="176276" h="130569">
                  <a:moveTo>
                    <a:pt x="0" y="0"/>
                  </a:moveTo>
                  <a:lnTo>
                    <a:pt x="176276" y="0"/>
                  </a:lnTo>
                  <a:lnTo>
                    <a:pt x="176276" y="130569"/>
                  </a:lnTo>
                  <a:lnTo>
                    <a:pt x="0" y="130569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Shape 1580"/>
            <p:cNvSpPr/>
            <p:nvPr/>
          </p:nvSpPr>
          <p:spPr>
            <a:xfrm>
              <a:off x="2968437" y="4494006"/>
              <a:ext cx="500697" cy="61798"/>
            </a:xfrm>
            <a:custGeom>
              <a:avLst/>
              <a:gdLst/>
              <a:ahLst/>
              <a:cxnLst/>
              <a:rect l="0" t="0" r="0" b="0"/>
              <a:pathLst>
                <a:path w="500697" h="61798">
                  <a:moveTo>
                    <a:pt x="18885" y="0"/>
                  </a:moveTo>
                  <a:lnTo>
                    <a:pt x="481812" y="0"/>
                  </a:lnTo>
                  <a:lnTo>
                    <a:pt x="500697" y="61798"/>
                  </a:lnTo>
                  <a:lnTo>
                    <a:pt x="0" y="61798"/>
                  </a:lnTo>
                  <a:lnTo>
                    <a:pt x="18885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Shape 1581"/>
            <p:cNvSpPr/>
            <p:nvPr/>
          </p:nvSpPr>
          <p:spPr>
            <a:xfrm>
              <a:off x="2437788" y="3981428"/>
              <a:ext cx="100609" cy="453289"/>
            </a:xfrm>
            <a:custGeom>
              <a:avLst/>
              <a:gdLst/>
              <a:ahLst/>
              <a:cxnLst/>
              <a:rect l="0" t="0" r="0" b="0"/>
              <a:pathLst>
                <a:path w="100609" h="453289">
                  <a:moveTo>
                    <a:pt x="100609" y="0"/>
                  </a:moveTo>
                  <a:lnTo>
                    <a:pt x="100609" y="63157"/>
                  </a:lnTo>
                  <a:lnTo>
                    <a:pt x="100609" y="108433"/>
                  </a:lnTo>
                  <a:lnTo>
                    <a:pt x="75463" y="108433"/>
                  </a:lnTo>
                  <a:lnTo>
                    <a:pt x="55334" y="153708"/>
                  </a:lnTo>
                  <a:lnTo>
                    <a:pt x="45276" y="204013"/>
                  </a:lnTo>
                  <a:lnTo>
                    <a:pt x="100609" y="204013"/>
                  </a:lnTo>
                  <a:lnTo>
                    <a:pt x="100609" y="249289"/>
                  </a:lnTo>
                  <a:lnTo>
                    <a:pt x="45276" y="249289"/>
                  </a:lnTo>
                  <a:lnTo>
                    <a:pt x="55334" y="299593"/>
                  </a:lnTo>
                  <a:lnTo>
                    <a:pt x="70434" y="344856"/>
                  </a:lnTo>
                  <a:lnTo>
                    <a:pt x="100609" y="344856"/>
                  </a:lnTo>
                  <a:lnTo>
                    <a:pt x="100609" y="385102"/>
                  </a:lnTo>
                  <a:lnTo>
                    <a:pt x="100609" y="453289"/>
                  </a:lnTo>
                  <a:lnTo>
                    <a:pt x="90551" y="445465"/>
                  </a:lnTo>
                  <a:lnTo>
                    <a:pt x="55334" y="400203"/>
                  </a:lnTo>
                  <a:lnTo>
                    <a:pt x="25159" y="344856"/>
                  </a:lnTo>
                  <a:lnTo>
                    <a:pt x="15100" y="319710"/>
                  </a:lnTo>
                  <a:lnTo>
                    <a:pt x="10071" y="289522"/>
                  </a:lnTo>
                  <a:lnTo>
                    <a:pt x="5029" y="259347"/>
                  </a:lnTo>
                  <a:lnTo>
                    <a:pt x="0" y="229159"/>
                  </a:lnTo>
                  <a:lnTo>
                    <a:pt x="5029" y="193955"/>
                  </a:lnTo>
                  <a:lnTo>
                    <a:pt x="10071" y="163767"/>
                  </a:lnTo>
                  <a:lnTo>
                    <a:pt x="15100" y="133579"/>
                  </a:lnTo>
                  <a:lnTo>
                    <a:pt x="25159" y="108433"/>
                  </a:lnTo>
                  <a:lnTo>
                    <a:pt x="55334" y="53099"/>
                  </a:lnTo>
                  <a:lnTo>
                    <a:pt x="90551" y="7824"/>
                  </a:lnTo>
                  <a:lnTo>
                    <a:pt x="10060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Shape 1582"/>
            <p:cNvSpPr/>
            <p:nvPr/>
          </p:nvSpPr>
          <p:spPr>
            <a:xfrm>
              <a:off x="2538397" y="4366531"/>
              <a:ext cx="62884" cy="110674"/>
            </a:xfrm>
            <a:custGeom>
              <a:avLst/>
              <a:gdLst/>
              <a:ahLst/>
              <a:cxnLst/>
              <a:rect l="0" t="0" r="0" b="0"/>
              <a:pathLst>
                <a:path w="62884" h="110674">
                  <a:moveTo>
                    <a:pt x="0" y="0"/>
                  </a:moveTo>
                  <a:lnTo>
                    <a:pt x="25159" y="30188"/>
                  </a:lnTo>
                  <a:lnTo>
                    <a:pt x="55334" y="55334"/>
                  </a:lnTo>
                  <a:lnTo>
                    <a:pt x="62884" y="59649"/>
                  </a:lnTo>
                  <a:lnTo>
                    <a:pt x="62884" y="110674"/>
                  </a:lnTo>
                  <a:lnTo>
                    <a:pt x="35217" y="95580"/>
                  </a:lnTo>
                  <a:lnTo>
                    <a:pt x="0" y="68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Shape 1583"/>
            <p:cNvSpPr/>
            <p:nvPr/>
          </p:nvSpPr>
          <p:spPr>
            <a:xfrm>
              <a:off x="2538397" y="4044586"/>
              <a:ext cx="62884" cy="321945"/>
            </a:xfrm>
            <a:custGeom>
              <a:avLst/>
              <a:gdLst/>
              <a:ahLst/>
              <a:cxnLst/>
              <a:rect l="0" t="0" r="0" b="0"/>
              <a:pathLst>
                <a:path w="62884" h="321945">
                  <a:moveTo>
                    <a:pt x="0" y="0"/>
                  </a:moveTo>
                  <a:lnTo>
                    <a:pt x="62884" y="0"/>
                  </a:lnTo>
                  <a:lnTo>
                    <a:pt x="62884" y="321945"/>
                  </a:lnTo>
                  <a:lnTo>
                    <a:pt x="0" y="321945"/>
                  </a:lnTo>
                  <a:lnTo>
                    <a:pt x="0" y="281699"/>
                  </a:lnTo>
                  <a:lnTo>
                    <a:pt x="55334" y="281699"/>
                  </a:lnTo>
                  <a:lnTo>
                    <a:pt x="45276" y="231394"/>
                  </a:lnTo>
                  <a:lnTo>
                    <a:pt x="40246" y="186131"/>
                  </a:lnTo>
                  <a:lnTo>
                    <a:pt x="0" y="186131"/>
                  </a:lnTo>
                  <a:lnTo>
                    <a:pt x="0" y="140856"/>
                  </a:lnTo>
                  <a:lnTo>
                    <a:pt x="40246" y="140856"/>
                  </a:lnTo>
                  <a:lnTo>
                    <a:pt x="45276" y="90551"/>
                  </a:lnTo>
                  <a:lnTo>
                    <a:pt x="55334" y="45276"/>
                  </a:lnTo>
                  <a:lnTo>
                    <a:pt x="0" y="45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Shape 1584"/>
            <p:cNvSpPr/>
            <p:nvPr/>
          </p:nvSpPr>
          <p:spPr>
            <a:xfrm>
              <a:off x="2538397" y="3938947"/>
              <a:ext cx="62884" cy="105638"/>
            </a:xfrm>
            <a:custGeom>
              <a:avLst/>
              <a:gdLst/>
              <a:ahLst/>
              <a:cxnLst/>
              <a:rect l="0" t="0" r="0" b="0"/>
              <a:pathLst>
                <a:path w="62884" h="105638">
                  <a:moveTo>
                    <a:pt x="62884" y="0"/>
                  </a:moveTo>
                  <a:lnTo>
                    <a:pt x="62884" y="49297"/>
                  </a:lnTo>
                  <a:lnTo>
                    <a:pt x="55334" y="55333"/>
                  </a:lnTo>
                  <a:lnTo>
                    <a:pt x="25159" y="80492"/>
                  </a:lnTo>
                  <a:lnTo>
                    <a:pt x="0" y="105638"/>
                  </a:lnTo>
                  <a:lnTo>
                    <a:pt x="0" y="42481"/>
                  </a:lnTo>
                  <a:lnTo>
                    <a:pt x="35217" y="15087"/>
                  </a:lnTo>
                  <a:lnTo>
                    <a:pt x="62884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Shape 1585"/>
            <p:cNvSpPr/>
            <p:nvPr/>
          </p:nvSpPr>
          <p:spPr>
            <a:xfrm>
              <a:off x="2601281" y="3903730"/>
              <a:ext cx="90551" cy="609943"/>
            </a:xfrm>
            <a:custGeom>
              <a:avLst/>
              <a:gdLst/>
              <a:ahLst/>
              <a:cxnLst/>
              <a:rect l="0" t="0" r="0" b="0"/>
              <a:pathLst>
                <a:path w="90551" h="609943">
                  <a:moveTo>
                    <a:pt x="83001" y="0"/>
                  </a:moveTo>
                  <a:lnTo>
                    <a:pt x="90551" y="0"/>
                  </a:lnTo>
                  <a:lnTo>
                    <a:pt x="90551" y="81114"/>
                  </a:lnTo>
                  <a:lnTo>
                    <a:pt x="83001" y="90551"/>
                  </a:lnTo>
                  <a:lnTo>
                    <a:pt x="52826" y="140855"/>
                  </a:lnTo>
                  <a:lnTo>
                    <a:pt x="90551" y="140855"/>
                  </a:lnTo>
                  <a:lnTo>
                    <a:pt x="90551" y="186131"/>
                  </a:lnTo>
                  <a:lnTo>
                    <a:pt x="37726" y="186131"/>
                  </a:lnTo>
                  <a:lnTo>
                    <a:pt x="22638" y="231406"/>
                  </a:lnTo>
                  <a:lnTo>
                    <a:pt x="17609" y="281711"/>
                  </a:lnTo>
                  <a:lnTo>
                    <a:pt x="90551" y="281711"/>
                  </a:lnTo>
                  <a:lnTo>
                    <a:pt x="90551" y="326987"/>
                  </a:lnTo>
                  <a:lnTo>
                    <a:pt x="17609" y="326987"/>
                  </a:lnTo>
                  <a:lnTo>
                    <a:pt x="27667" y="372249"/>
                  </a:lnTo>
                  <a:lnTo>
                    <a:pt x="37726" y="422554"/>
                  </a:lnTo>
                  <a:lnTo>
                    <a:pt x="90551" y="422554"/>
                  </a:lnTo>
                  <a:lnTo>
                    <a:pt x="90551" y="462800"/>
                  </a:lnTo>
                  <a:lnTo>
                    <a:pt x="57855" y="462800"/>
                  </a:lnTo>
                  <a:lnTo>
                    <a:pt x="88030" y="513105"/>
                  </a:lnTo>
                  <a:lnTo>
                    <a:pt x="90551" y="516346"/>
                  </a:lnTo>
                  <a:lnTo>
                    <a:pt x="90551" y="609943"/>
                  </a:lnTo>
                  <a:lnTo>
                    <a:pt x="83001" y="608685"/>
                  </a:lnTo>
                  <a:lnTo>
                    <a:pt x="57855" y="598627"/>
                  </a:lnTo>
                  <a:lnTo>
                    <a:pt x="27667" y="588569"/>
                  </a:lnTo>
                  <a:lnTo>
                    <a:pt x="0" y="573474"/>
                  </a:lnTo>
                  <a:lnTo>
                    <a:pt x="0" y="522450"/>
                  </a:lnTo>
                  <a:lnTo>
                    <a:pt x="27667" y="538264"/>
                  </a:lnTo>
                  <a:lnTo>
                    <a:pt x="62884" y="553352"/>
                  </a:lnTo>
                  <a:lnTo>
                    <a:pt x="32696" y="513105"/>
                  </a:lnTo>
                  <a:lnTo>
                    <a:pt x="7550" y="462800"/>
                  </a:lnTo>
                  <a:lnTo>
                    <a:pt x="0" y="462800"/>
                  </a:lnTo>
                  <a:lnTo>
                    <a:pt x="0" y="140855"/>
                  </a:lnTo>
                  <a:lnTo>
                    <a:pt x="7550" y="140855"/>
                  </a:lnTo>
                  <a:lnTo>
                    <a:pt x="27667" y="95580"/>
                  </a:lnTo>
                  <a:lnTo>
                    <a:pt x="52826" y="55334"/>
                  </a:lnTo>
                  <a:lnTo>
                    <a:pt x="17609" y="70434"/>
                  </a:lnTo>
                  <a:lnTo>
                    <a:pt x="0" y="84514"/>
                  </a:lnTo>
                  <a:lnTo>
                    <a:pt x="0" y="35217"/>
                  </a:lnTo>
                  <a:lnTo>
                    <a:pt x="27667" y="20129"/>
                  </a:lnTo>
                  <a:lnTo>
                    <a:pt x="57855" y="10058"/>
                  </a:lnTo>
                  <a:lnTo>
                    <a:pt x="83001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Shape 1586"/>
            <p:cNvSpPr/>
            <p:nvPr/>
          </p:nvSpPr>
          <p:spPr>
            <a:xfrm>
              <a:off x="2691832" y="3898701"/>
              <a:ext cx="110668" cy="618744"/>
            </a:xfrm>
            <a:custGeom>
              <a:avLst/>
              <a:gdLst/>
              <a:ahLst/>
              <a:cxnLst/>
              <a:rect l="0" t="0" r="0" b="0"/>
              <a:pathLst>
                <a:path w="110668" h="618744">
                  <a:moveTo>
                    <a:pt x="57842" y="0"/>
                  </a:moveTo>
                  <a:lnTo>
                    <a:pt x="88030" y="5030"/>
                  </a:lnTo>
                  <a:lnTo>
                    <a:pt x="110668" y="5030"/>
                  </a:lnTo>
                  <a:lnTo>
                    <a:pt x="110668" y="86143"/>
                  </a:lnTo>
                  <a:lnTo>
                    <a:pt x="77972" y="45276"/>
                  </a:lnTo>
                  <a:lnTo>
                    <a:pt x="77972" y="145885"/>
                  </a:lnTo>
                  <a:lnTo>
                    <a:pt x="110668" y="145885"/>
                  </a:lnTo>
                  <a:lnTo>
                    <a:pt x="110668" y="191160"/>
                  </a:lnTo>
                  <a:lnTo>
                    <a:pt x="77972" y="191160"/>
                  </a:lnTo>
                  <a:lnTo>
                    <a:pt x="77972" y="286741"/>
                  </a:lnTo>
                  <a:lnTo>
                    <a:pt x="110668" y="286741"/>
                  </a:lnTo>
                  <a:lnTo>
                    <a:pt x="110668" y="332016"/>
                  </a:lnTo>
                  <a:lnTo>
                    <a:pt x="77972" y="332016"/>
                  </a:lnTo>
                  <a:lnTo>
                    <a:pt x="77972" y="427584"/>
                  </a:lnTo>
                  <a:lnTo>
                    <a:pt x="110668" y="427584"/>
                  </a:lnTo>
                  <a:lnTo>
                    <a:pt x="110668" y="467830"/>
                  </a:lnTo>
                  <a:lnTo>
                    <a:pt x="77972" y="467830"/>
                  </a:lnTo>
                  <a:lnTo>
                    <a:pt x="77972" y="563410"/>
                  </a:lnTo>
                  <a:lnTo>
                    <a:pt x="110668" y="526628"/>
                  </a:lnTo>
                  <a:lnTo>
                    <a:pt x="110668" y="614973"/>
                  </a:lnTo>
                  <a:lnTo>
                    <a:pt x="88030" y="618744"/>
                  </a:lnTo>
                  <a:lnTo>
                    <a:pt x="22638" y="618744"/>
                  </a:lnTo>
                  <a:lnTo>
                    <a:pt x="0" y="614973"/>
                  </a:lnTo>
                  <a:lnTo>
                    <a:pt x="0" y="521376"/>
                  </a:lnTo>
                  <a:lnTo>
                    <a:pt x="32696" y="563410"/>
                  </a:lnTo>
                  <a:lnTo>
                    <a:pt x="32696" y="467830"/>
                  </a:lnTo>
                  <a:lnTo>
                    <a:pt x="0" y="467830"/>
                  </a:lnTo>
                  <a:lnTo>
                    <a:pt x="0" y="427584"/>
                  </a:lnTo>
                  <a:lnTo>
                    <a:pt x="32696" y="427584"/>
                  </a:lnTo>
                  <a:lnTo>
                    <a:pt x="32696" y="332016"/>
                  </a:lnTo>
                  <a:lnTo>
                    <a:pt x="0" y="332016"/>
                  </a:lnTo>
                  <a:lnTo>
                    <a:pt x="0" y="286741"/>
                  </a:lnTo>
                  <a:lnTo>
                    <a:pt x="32696" y="286741"/>
                  </a:lnTo>
                  <a:lnTo>
                    <a:pt x="32696" y="191160"/>
                  </a:lnTo>
                  <a:lnTo>
                    <a:pt x="0" y="191160"/>
                  </a:lnTo>
                  <a:lnTo>
                    <a:pt x="0" y="145885"/>
                  </a:lnTo>
                  <a:lnTo>
                    <a:pt x="32696" y="145885"/>
                  </a:lnTo>
                  <a:lnTo>
                    <a:pt x="32696" y="45276"/>
                  </a:lnTo>
                  <a:lnTo>
                    <a:pt x="0" y="86144"/>
                  </a:lnTo>
                  <a:lnTo>
                    <a:pt x="0" y="5030"/>
                  </a:lnTo>
                  <a:lnTo>
                    <a:pt x="22638" y="5030"/>
                  </a:lnTo>
                  <a:lnTo>
                    <a:pt x="57842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Shape 1587"/>
            <p:cNvSpPr/>
            <p:nvPr/>
          </p:nvSpPr>
          <p:spPr>
            <a:xfrm>
              <a:off x="2802500" y="3903730"/>
              <a:ext cx="93066" cy="609943"/>
            </a:xfrm>
            <a:custGeom>
              <a:avLst/>
              <a:gdLst/>
              <a:ahLst/>
              <a:cxnLst/>
              <a:rect l="0" t="0" r="0" b="0"/>
              <a:pathLst>
                <a:path w="93066" h="609943">
                  <a:moveTo>
                    <a:pt x="0" y="0"/>
                  </a:moveTo>
                  <a:lnTo>
                    <a:pt x="7550" y="0"/>
                  </a:lnTo>
                  <a:lnTo>
                    <a:pt x="37725" y="10058"/>
                  </a:lnTo>
                  <a:lnTo>
                    <a:pt x="67913" y="20129"/>
                  </a:lnTo>
                  <a:lnTo>
                    <a:pt x="93066" y="35217"/>
                  </a:lnTo>
                  <a:lnTo>
                    <a:pt x="93066" y="83850"/>
                  </a:lnTo>
                  <a:lnTo>
                    <a:pt x="72942" y="70434"/>
                  </a:lnTo>
                  <a:lnTo>
                    <a:pt x="37725" y="55334"/>
                  </a:lnTo>
                  <a:lnTo>
                    <a:pt x="67913" y="95580"/>
                  </a:lnTo>
                  <a:lnTo>
                    <a:pt x="88030" y="140855"/>
                  </a:lnTo>
                  <a:lnTo>
                    <a:pt x="93066" y="140855"/>
                  </a:lnTo>
                  <a:lnTo>
                    <a:pt x="93066" y="462800"/>
                  </a:lnTo>
                  <a:lnTo>
                    <a:pt x="83001" y="462800"/>
                  </a:lnTo>
                  <a:lnTo>
                    <a:pt x="57855" y="513105"/>
                  </a:lnTo>
                  <a:lnTo>
                    <a:pt x="27667" y="553352"/>
                  </a:lnTo>
                  <a:lnTo>
                    <a:pt x="67913" y="538264"/>
                  </a:lnTo>
                  <a:lnTo>
                    <a:pt x="93066" y="521485"/>
                  </a:lnTo>
                  <a:lnTo>
                    <a:pt x="93066" y="573475"/>
                  </a:lnTo>
                  <a:lnTo>
                    <a:pt x="67913" y="588569"/>
                  </a:lnTo>
                  <a:lnTo>
                    <a:pt x="37725" y="598627"/>
                  </a:lnTo>
                  <a:lnTo>
                    <a:pt x="7550" y="608685"/>
                  </a:lnTo>
                  <a:lnTo>
                    <a:pt x="0" y="609943"/>
                  </a:lnTo>
                  <a:lnTo>
                    <a:pt x="0" y="521598"/>
                  </a:lnTo>
                  <a:lnTo>
                    <a:pt x="7550" y="513105"/>
                  </a:lnTo>
                  <a:lnTo>
                    <a:pt x="32696" y="462800"/>
                  </a:lnTo>
                  <a:lnTo>
                    <a:pt x="0" y="462800"/>
                  </a:lnTo>
                  <a:lnTo>
                    <a:pt x="0" y="422554"/>
                  </a:lnTo>
                  <a:lnTo>
                    <a:pt x="52813" y="422554"/>
                  </a:lnTo>
                  <a:lnTo>
                    <a:pt x="67913" y="372249"/>
                  </a:lnTo>
                  <a:lnTo>
                    <a:pt x="72942" y="326987"/>
                  </a:lnTo>
                  <a:lnTo>
                    <a:pt x="0" y="326987"/>
                  </a:lnTo>
                  <a:lnTo>
                    <a:pt x="0" y="281711"/>
                  </a:lnTo>
                  <a:lnTo>
                    <a:pt x="72942" y="281711"/>
                  </a:lnTo>
                  <a:lnTo>
                    <a:pt x="67913" y="231406"/>
                  </a:lnTo>
                  <a:lnTo>
                    <a:pt x="57855" y="186131"/>
                  </a:lnTo>
                  <a:lnTo>
                    <a:pt x="0" y="186131"/>
                  </a:lnTo>
                  <a:lnTo>
                    <a:pt x="0" y="140855"/>
                  </a:lnTo>
                  <a:lnTo>
                    <a:pt x="37725" y="140855"/>
                  </a:lnTo>
                  <a:lnTo>
                    <a:pt x="7550" y="90551"/>
                  </a:lnTo>
                  <a:lnTo>
                    <a:pt x="0" y="81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Shape 1588"/>
            <p:cNvSpPr/>
            <p:nvPr/>
          </p:nvSpPr>
          <p:spPr>
            <a:xfrm>
              <a:off x="2895566" y="4371566"/>
              <a:ext cx="60363" cy="105639"/>
            </a:xfrm>
            <a:custGeom>
              <a:avLst/>
              <a:gdLst/>
              <a:ahLst/>
              <a:cxnLst/>
              <a:rect l="0" t="0" r="0" b="0"/>
              <a:pathLst>
                <a:path w="60363" h="105639">
                  <a:moveTo>
                    <a:pt x="60363" y="0"/>
                  </a:moveTo>
                  <a:lnTo>
                    <a:pt x="60363" y="63156"/>
                  </a:lnTo>
                  <a:lnTo>
                    <a:pt x="25152" y="90545"/>
                  </a:lnTo>
                  <a:lnTo>
                    <a:pt x="0" y="105639"/>
                  </a:lnTo>
                  <a:lnTo>
                    <a:pt x="0" y="53649"/>
                  </a:lnTo>
                  <a:lnTo>
                    <a:pt x="5023" y="50298"/>
                  </a:lnTo>
                  <a:lnTo>
                    <a:pt x="35211" y="25153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Shape 1589"/>
            <p:cNvSpPr/>
            <p:nvPr/>
          </p:nvSpPr>
          <p:spPr>
            <a:xfrm>
              <a:off x="2895566" y="3938947"/>
              <a:ext cx="60363" cy="427583"/>
            </a:xfrm>
            <a:custGeom>
              <a:avLst/>
              <a:gdLst/>
              <a:ahLst/>
              <a:cxnLst/>
              <a:rect l="0" t="0" r="0" b="0"/>
              <a:pathLst>
                <a:path w="60363" h="427583">
                  <a:moveTo>
                    <a:pt x="0" y="0"/>
                  </a:moveTo>
                  <a:lnTo>
                    <a:pt x="25152" y="15087"/>
                  </a:lnTo>
                  <a:lnTo>
                    <a:pt x="60363" y="42476"/>
                  </a:lnTo>
                  <a:lnTo>
                    <a:pt x="60363" y="150914"/>
                  </a:lnTo>
                  <a:lnTo>
                    <a:pt x="10052" y="150914"/>
                  </a:lnTo>
                  <a:lnTo>
                    <a:pt x="20123" y="196189"/>
                  </a:lnTo>
                  <a:lnTo>
                    <a:pt x="25152" y="246494"/>
                  </a:lnTo>
                  <a:lnTo>
                    <a:pt x="60363" y="246494"/>
                  </a:lnTo>
                  <a:lnTo>
                    <a:pt x="60363" y="291769"/>
                  </a:lnTo>
                  <a:lnTo>
                    <a:pt x="25152" y="291769"/>
                  </a:lnTo>
                  <a:lnTo>
                    <a:pt x="15094" y="337032"/>
                  </a:lnTo>
                  <a:lnTo>
                    <a:pt x="5023" y="387337"/>
                  </a:lnTo>
                  <a:lnTo>
                    <a:pt x="60363" y="387337"/>
                  </a:lnTo>
                  <a:lnTo>
                    <a:pt x="60363" y="427583"/>
                  </a:lnTo>
                  <a:lnTo>
                    <a:pt x="0" y="427583"/>
                  </a:lnTo>
                  <a:lnTo>
                    <a:pt x="0" y="105638"/>
                  </a:lnTo>
                  <a:lnTo>
                    <a:pt x="60357" y="105638"/>
                  </a:lnTo>
                  <a:lnTo>
                    <a:pt x="35211" y="80492"/>
                  </a:lnTo>
                  <a:lnTo>
                    <a:pt x="10052" y="55333"/>
                  </a:lnTo>
                  <a:lnTo>
                    <a:pt x="0" y="4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Shape 1590"/>
            <p:cNvSpPr/>
            <p:nvPr/>
          </p:nvSpPr>
          <p:spPr>
            <a:xfrm>
              <a:off x="2955929" y="3981423"/>
              <a:ext cx="100603" cy="453299"/>
            </a:xfrm>
            <a:custGeom>
              <a:avLst/>
              <a:gdLst/>
              <a:ahLst/>
              <a:cxnLst/>
              <a:rect l="0" t="0" r="0" b="0"/>
              <a:pathLst>
                <a:path w="100603" h="453299">
                  <a:moveTo>
                    <a:pt x="0" y="0"/>
                  </a:moveTo>
                  <a:lnTo>
                    <a:pt x="10065" y="7829"/>
                  </a:lnTo>
                  <a:lnTo>
                    <a:pt x="50298" y="53104"/>
                  </a:lnTo>
                  <a:lnTo>
                    <a:pt x="75457" y="108438"/>
                  </a:lnTo>
                  <a:lnTo>
                    <a:pt x="85515" y="133584"/>
                  </a:lnTo>
                  <a:lnTo>
                    <a:pt x="95574" y="163772"/>
                  </a:lnTo>
                  <a:lnTo>
                    <a:pt x="100603" y="193960"/>
                  </a:lnTo>
                  <a:lnTo>
                    <a:pt x="100603" y="229164"/>
                  </a:lnTo>
                  <a:lnTo>
                    <a:pt x="100603" y="259352"/>
                  </a:lnTo>
                  <a:lnTo>
                    <a:pt x="95574" y="289527"/>
                  </a:lnTo>
                  <a:lnTo>
                    <a:pt x="85515" y="319715"/>
                  </a:lnTo>
                  <a:lnTo>
                    <a:pt x="75457" y="344861"/>
                  </a:lnTo>
                  <a:lnTo>
                    <a:pt x="50298" y="400208"/>
                  </a:lnTo>
                  <a:lnTo>
                    <a:pt x="10065" y="445470"/>
                  </a:lnTo>
                  <a:lnTo>
                    <a:pt x="0" y="453299"/>
                  </a:lnTo>
                  <a:lnTo>
                    <a:pt x="0" y="390143"/>
                  </a:lnTo>
                  <a:lnTo>
                    <a:pt x="5035" y="385108"/>
                  </a:lnTo>
                  <a:lnTo>
                    <a:pt x="0" y="385108"/>
                  </a:lnTo>
                  <a:lnTo>
                    <a:pt x="0" y="344861"/>
                  </a:lnTo>
                  <a:lnTo>
                    <a:pt x="30181" y="344861"/>
                  </a:lnTo>
                  <a:lnTo>
                    <a:pt x="45269" y="299598"/>
                  </a:lnTo>
                  <a:lnTo>
                    <a:pt x="55340" y="249294"/>
                  </a:lnTo>
                  <a:lnTo>
                    <a:pt x="0" y="249294"/>
                  </a:lnTo>
                  <a:lnTo>
                    <a:pt x="0" y="204018"/>
                  </a:lnTo>
                  <a:lnTo>
                    <a:pt x="55340" y="204018"/>
                  </a:lnTo>
                  <a:lnTo>
                    <a:pt x="45269" y="153713"/>
                  </a:lnTo>
                  <a:lnTo>
                    <a:pt x="30181" y="108438"/>
                  </a:lnTo>
                  <a:lnTo>
                    <a:pt x="0" y="10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Shape 1591"/>
            <p:cNvSpPr/>
            <p:nvPr/>
          </p:nvSpPr>
          <p:spPr>
            <a:xfrm>
              <a:off x="2463564" y="3995011"/>
              <a:ext cx="552907" cy="415925"/>
            </a:xfrm>
            <a:custGeom>
              <a:avLst/>
              <a:gdLst/>
              <a:ahLst/>
              <a:cxnLst/>
              <a:rect l="0" t="0" r="0" b="0"/>
              <a:pathLst>
                <a:path w="552907" h="415925">
                  <a:moveTo>
                    <a:pt x="276453" y="0"/>
                  </a:moveTo>
                  <a:cubicBezTo>
                    <a:pt x="429133" y="0"/>
                    <a:pt x="552907" y="93104"/>
                    <a:pt x="552907" y="207963"/>
                  </a:cubicBezTo>
                  <a:cubicBezTo>
                    <a:pt x="552907" y="322821"/>
                    <a:pt x="429133" y="415925"/>
                    <a:pt x="276453" y="415925"/>
                  </a:cubicBezTo>
                  <a:cubicBezTo>
                    <a:pt x="123774" y="415925"/>
                    <a:pt x="0" y="322821"/>
                    <a:pt x="0" y="207963"/>
                  </a:cubicBezTo>
                  <a:cubicBezTo>
                    <a:pt x="0" y="93104"/>
                    <a:pt x="123774" y="0"/>
                    <a:pt x="276453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Shape 1592"/>
            <p:cNvSpPr/>
            <p:nvPr/>
          </p:nvSpPr>
          <p:spPr>
            <a:xfrm>
              <a:off x="2676200" y="4044667"/>
              <a:ext cx="115456" cy="117183"/>
            </a:xfrm>
            <a:custGeom>
              <a:avLst/>
              <a:gdLst/>
              <a:ahLst/>
              <a:cxnLst/>
              <a:rect l="0" t="0" r="0" b="0"/>
              <a:pathLst>
                <a:path w="115456" h="117183">
                  <a:moveTo>
                    <a:pt x="58775" y="89"/>
                  </a:moveTo>
                  <a:cubicBezTo>
                    <a:pt x="101752" y="0"/>
                    <a:pt x="115456" y="21882"/>
                    <a:pt x="111722" y="58636"/>
                  </a:cubicBezTo>
                  <a:cubicBezTo>
                    <a:pt x="108445" y="90805"/>
                    <a:pt x="88024" y="117183"/>
                    <a:pt x="58775" y="117183"/>
                  </a:cubicBezTo>
                  <a:cubicBezTo>
                    <a:pt x="29540" y="117183"/>
                    <a:pt x="11024" y="90551"/>
                    <a:pt x="5829" y="58636"/>
                  </a:cubicBezTo>
                  <a:cubicBezTo>
                    <a:pt x="0" y="22733"/>
                    <a:pt x="11633" y="191"/>
                    <a:pt x="58775" y="89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Shape 1593"/>
            <p:cNvSpPr/>
            <p:nvPr/>
          </p:nvSpPr>
          <p:spPr>
            <a:xfrm>
              <a:off x="2648400" y="4160173"/>
              <a:ext cx="179832" cy="172923"/>
            </a:xfrm>
            <a:custGeom>
              <a:avLst/>
              <a:gdLst/>
              <a:ahLst/>
              <a:cxnLst/>
              <a:rect l="0" t="0" r="0" b="0"/>
              <a:pathLst>
                <a:path w="179832" h="172923">
                  <a:moveTo>
                    <a:pt x="38024" y="0"/>
                  </a:moveTo>
                  <a:lnTo>
                    <a:pt x="49619" y="0"/>
                  </a:lnTo>
                  <a:cubicBezTo>
                    <a:pt x="55816" y="13056"/>
                    <a:pt x="70053" y="22199"/>
                    <a:pt x="86652" y="22199"/>
                  </a:cubicBezTo>
                  <a:cubicBezTo>
                    <a:pt x="103251" y="22199"/>
                    <a:pt x="117500" y="13056"/>
                    <a:pt x="123685" y="0"/>
                  </a:cubicBezTo>
                  <a:lnTo>
                    <a:pt x="141808" y="0"/>
                  </a:lnTo>
                  <a:cubicBezTo>
                    <a:pt x="162725" y="0"/>
                    <a:pt x="179832" y="15062"/>
                    <a:pt x="179832" y="33465"/>
                  </a:cubicBezTo>
                  <a:lnTo>
                    <a:pt x="179832" y="139459"/>
                  </a:lnTo>
                  <a:cubicBezTo>
                    <a:pt x="179832" y="157874"/>
                    <a:pt x="162725" y="172923"/>
                    <a:pt x="141808" y="172923"/>
                  </a:cubicBezTo>
                  <a:lnTo>
                    <a:pt x="38024" y="172923"/>
                  </a:lnTo>
                  <a:cubicBezTo>
                    <a:pt x="17107" y="172923"/>
                    <a:pt x="0" y="157874"/>
                    <a:pt x="0" y="139459"/>
                  </a:cubicBezTo>
                  <a:lnTo>
                    <a:pt x="0" y="33465"/>
                  </a:lnTo>
                  <a:cubicBezTo>
                    <a:pt x="0" y="15062"/>
                    <a:pt x="17107" y="0"/>
                    <a:pt x="38024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Shape 1594"/>
            <p:cNvSpPr/>
            <p:nvPr/>
          </p:nvSpPr>
          <p:spPr>
            <a:xfrm>
              <a:off x="2871882" y="4076829"/>
              <a:ext cx="91072" cy="92443"/>
            </a:xfrm>
            <a:custGeom>
              <a:avLst/>
              <a:gdLst/>
              <a:ahLst/>
              <a:cxnLst/>
              <a:rect l="0" t="0" r="0" b="0"/>
              <a:pathLst>
                <a:path w="91072" h="92443">
                  <a:moveTo>
                    <a:pt x="46368" y="64"/>
                  </a:moveTo>
                  <a:cubicBezTo>
                    <a:pt x="80264" y="0"/>
                    <a:pt x="91072" y="17259"/>
                    <a:pt x="88125" y="46253"/>
                  </a:cubicBezTo>
                  <a:cubicBezTo>
                    <a:pt x="85547" y="71628"/>
                    <a:pt x="69431" y="92443"/>
                    <a:pt x="46368" y="92443"/>
                  </a:cubicBezTo>
                  <a:cubicBezTo>
                    <a:pt x="23304" y="92443"/>
                    <a:pt x="8699" y="71425"/>
                    <a:pt x="4597" y="46253"/>
                  </a:cubicBezTo>
                  <a:cubicBezTo>
                    <a:pt x="0" y="17932"/>
                    <a:pt x="9169" y="152"/>
                    <a:pt x="46368" y="64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Shape 1595"/>
            <p:cNvSpPr/>
            <p:nvPr/>
          </p:nvSpPr>
          <p:spPr>
            <a:xfrm>
              <a:off x="2849948" y="4167943"/>
              <a:ext cx="141846" cy="136411"/>
            </a:xfrm>
            <a:custGeom>
              <a:avLst/>
              <a:gdLst/>
              <a:ahLst/>
              <a:cxnLst/>
              <a:rect l="0" t="0" r="0" b="0"/>
              <a:pathLst>
                <a:path w="141846" h="136411">
                  <a:moveTo>
                    <a:pt x="29997" y="0"/>
                  </a:moveTo>
                  <a:lnTo>
                    <a:pt x="39141" y="0"/>
                  </a:lnTo>
                  <a:cubicBezTo>
                    <a:pt x="44031" y="10300"/>
                    <a:pt x="55271" y="17513"/>
                    <a:pt x="68352" y="17513"/>
                  </a:cubicBezTo>
                  <a:cubicBezTo>
                    <a:pt x="81445" y="17513"/>
                    <a:pt x="92685" y="10300"/>
                    <a:pt x="97574" y="0"/>
                  </a:cubicBezTo>
                  <a:lnTo>
                    <a:pt x="111862" y="0"/>
                  </a:lnTo>
                  <a:cubicBezTo>
                    <a:pt x="128359" y="0"/>
                    <a:pt x="141846" y="11874"/>
                    <a:pt x="141846" y="26403"/>
                  </a:cubicBezTo>
                  <a:lnTo>
                    <a:pt x="141846" y="110007"/>
                  </a:lnTo>
                  <a:cubicBezTo>
                    <a:pt x="141846" y="124523"/>
                    <a:pt x="128359" y="136411"/>
                    <a:pt x="111862" y="136411"/>
                  </a:cubicBezTo>
                  <a:lnTo>
                    <a:pt x="29997" y="136411"/>
                  </a:lnTo>
                  <a:cubicBezTo>
                    <a:pt x="13500" y="136411"/>
                    <a:pt x="0" y="124523"/>
                    <a:pt x="0" y="110007"/>
                  </a:cubicBezTo>
                  <a:lnTo>
                    <a:pt x="0" y="26403"/>
                  </a:lnTo>
                  <a:cubicBezTo>
                    <a:pt x="0" y="11874"/>
                    <a:pt x="13500" y="0"/>
                    <a:pt x="29997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Shape 1596"/>
            <p:cNvSpPr/>
            <p:nvPr/>
          </p:nvSpPr>
          <p:spPr>
            <a:xfrm>
              <a:off x="2506757" y="4076829"/>
              <a:ext cx="91072" cy="92443"/>
            </a:xfrm>
            <a:custGeom>
              <a:avLst/>
              <a:gdLst/>
              <a:ahLst/>
              <a:cxnLst/>
              <a:rect l="0" t="0" r="0" b="0"/>
              <a:pathLst>
                <a:path w="91072" h="92443">
                  <a:moveTo>
                    <a:pt x="46368" y="64"/>
                  </a:moveTo>
                  <a:cubicBezTo>
                    <a:pt x="80264" y="0"/>
                    <a:pt x="91072" y="17259"/>
                    <a:pt x="88125" y="46253"/>
                  </a:cubicBezTo>
                  <a:cubicBezTo>
                    <a:pt x="85547" y="71628"/>
                    <a:pt x="69431" y="92443"/>
                    <a:pt x="46368" y="92443"/>
                  </a:cubicBezTo>
                  <a:cubicBezTo>
                    <a:pt x="23304" y="92443"/>
                    <a:pt x="8699" y="71425"/>
                    <a:pt x="4597" y="46253"/>
                  </a:cubicBezTo>
                  <a:cubicBezTo>
                    <a:pt x="0" y="17932"/>
                    <a:pt x="9169" y="152"/>
                    <a:pt x="46368" y="64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Shape 1597"/>
            <p:cNvSpPr/>
            <p:nvPr/>
          </p:nvSpPr>
          <p:spPr>
            <a:xfrm>
              <a:off x="2484824" y="4167943"/>
              <a:ext cx="141846" cy="136411"/>
            </a:xfrm>
            <a:custGeom>
              <a:avLst/>
              <a:gdLst/>
              <a:ahLst/>
              <a:cxnLst/>
              <a:rect l="0" t="0" r="0" b="0"/>
              <a:pathLst>
                <a:path w="141846" h="136411">
                  <a:moveTo>
                    <a:pt x="29997" y="0"/>
                  </a:moveTo>
                  <a:lnTo>
                    <a:pt x="39141" y="0"/>
                  </a:lnTo>
                  <a:cubicBezTo>
                    <a:pt x="44031" y="10300"/>
                    <a:pt x="55270" y="17513"/>
                    <a:pt x="68351" y="17513"/>
                  </a:cubicBezTo>
                  <a:cubicBezTo>
                    <a:pt x="81445" y="17513"/>
                    <a:pt x="92684" y="10300"/>
                    <a:pt x="97574" y="0"/>
                  </a:cubicBezTo>
                  <a:lnTo>
                    <a:pt x="111862" y="0"/>
                  </a:lnTo>
                  <a:cubicBezTo>
                    <a:pt x="128359" y="0"/>
                    <a:pt x="141846" y="11874"/>
                    <a:pt x="141846" y="26403"/>
                  </a:cubicBezTo>
                  <a:lnTo>
                    <a:pt x="141846" y="110007"/>
                  </a:lnTo>
                  <a:cubicBezTo>
                    <a:pt x="141846" y="124523"/>
                    <a:pt x="128359" y="136411"/>
                    <a:pt x="111862" y="136411"/>
                  </a:cubicBezTo>
                  <a:lnTo>
                    <a:pt x="29997" y="136411"/>
                  </a:lnTo>
                  <a:cubicBezTo>
                    <a:pt x="13500" y="136411"/>
                    <a:pt x="0" y="124523"/>
                    <a:pt x="0" y="110007"/>
                  </a:cubicBezTo>
                  <a:lnTo>
                    <a:pt x="0" y="26403"/>
                  </a:lnTo>
                  <a:cubicBezTo>
                    <a:pt x="0" y="11874"/>
                    <a:pt x="13500" y="0"/>
                    <a:pt x="29997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Shape 1598"/>
            <p:cNvSpPr/>
            <p:nvPr/>
          </p:nvSpPr>
          <p:spPr>
            <a:xfrm>
              <a:off x="2837918" y="2137447"/>
              <a:ext cx="208064" cy="279235"/>
            </a:xfrm>
            <a:custGeom>
              <a:avLst/>
              <a:gdLst/>
              <a:ahLst/>
              <a:cxnLst/>
              <a:rect l="0" t="0" r="0" b="0"/>
              <a:pathLst>
                <a:path w="208064" h="279235">
                  <a:moveTo>
                    <a:pt x="13386" y="0"/>
                  </a:moveTo>
                  <a:lnTo>
                    <a:pt x="208064" y="0"/>
                  </a:lnTo>
                  <a:lnTo>
                    <a:pt x="208064" y="20993"/>
                  </a:lnTo>
                  <a:lnTo>
                    <a:pt x="17971" y="20993"/>
                  </a:lnTo>
                  <a:lnTo>
                    <a:pt x="17971" y="249834"/>
                  </a:lnTo>
                  <a:lnTo>
                    <a:pt x="208064" y="249834"/>
                  </a:lnTo>
                  <a:lnTo>
                    <a:pt x="208064" y="279235"/>
                  </a:lnTo>
                  <a:lnTo>
                    <a:pt x="13386" y="279235"/>
                  </a:lnTo>
                  <a:cubicBezTo>
                    <a:pt x="5995" y="279235"/>
                    <a:pt x="0" y="273228"/>
                    <a:pt x="0" y="265836"/>
                  </a:cubicBezTo>
                  <a:lnTo>
                    <a:pt x="0" y="13386"/>
                  </a:lnTo>
                  <a:cubicBezTo>
                    <a:pt x="0" y="5994"/>
                    <a:pt x="5995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Shape 1599"/>
            <p:cNvSpPr/>
            <p:nvPr/>
          </p:nvSpPr>
          <p:spPr>
            <a:xfrm>
              <a:off x="3045982" y="2137447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91" y="0"/>
                  </a:lnTo>
                  <a:cubicBezTo>
                    <a:pt x="202083" y="0"/>
                    <a:pt x="208077" y="5994"/>
                    <a:pt x="208077" y="13386"/>
                  </a:cubicBezTo>
                  <a:lnTo>
                    <a:pt x="208077" y="265836"/>
                  </a:lnTo>
                  <a:cubicBezTo>
                    <a:pt x="208077" y="273228"/>
                    <a:pt x="202083" y="279235"/>
                    <a:pt x="194691" y="279235"/>
                  </a:cubicBezTo>
                  <a:lnTo>
                    <a:pt x="0" y="279235"/>
                  </a:lnTo>
                  <a:lnTo>
                    <a:pt x="0" y="249834"/>
                  </a:lnTo>
                  <a:lnTo>
                    <a:pt x="190094" y="249834"/>
                  </a:lnTo>
                  <a:lnTo>
                    <a:pt x="190094" y="20993"/>
                  </a:lnTo>
                  <a:lnTo>
                    <a:pt x="0" y="20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Shape 178947"/>
            <p:cNvSpPr/>
            <p:nvPr/>
          </p:nvSpPr>
          <p:spPr>
            <a:xfrm>
              <a:off x="3001900" y="241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Shape 1601"/>
            <p:cNvSpPr/>
            <p:nvPr/>
          </p:nvSpPr>
          <p:spPr>
            <a:xfrm>
              <a:off x="2920752" y="2463446"/>
              <a:ext cx="250470" cy="30912"/>
            </a:xfrm>
            <a:custGeom>
              <a:avLst/>
              <a:gdLst/>
              <a:ahLst/>
              <a:cxnLst/>
              <a:rect l="0" t="0" r="0" b="0"/>
              <a:pathLst>
                <a:path w="250470" h="30912">
                  <a:moveTo>
                    <a:pt x="9449" y="0"/>
                  </a:moveTo>
                  <a:lnTo>
                    <a:pt x="241021" y="0"/>
                  </a:lnTo>
                  <a:lnTo>
                    <a:pt x="250470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Shape 1602"/>
            <p:cNvSpPr/>
            <p:nvPr/>
          </p:nvSpPr>
          <p:spPr>
            <a:xfrm>
              <a:off x="2447393" y="2487434"/>
              <a:ext cx="208064" cy="279235"/>
            </a:xfrm>
            <a:custGeom>
              <a:avLst/>
              <a:gdLst/>
              <a:ahLst/>
              <a:cxnLst/>
              <a:rect l="0" t="0" r="0" b="0"/>
              <a:pathLst>
                <a:path w="208064" h="279235">
                  <a:moveTo>
                    <a:pt x="13386" y="0"/>
                  </a:moveTo>
                  <a:lnTo>
                    <a:pt x="208064" y="0"/>
                  </a:lnTo>
                  <a:lnTo>
                    <a:pt x="208064" y="21006"/>
                  </a:lnTo>
                  <a:lnTo>
                    <a:pt x="17970" y="21006"/>
                  </a:lnTo>
                  <a:lnTo>
                    <a:pt x="17970" y="249847"/>
                  </a:lnTo>
                  <a:lnTo>
                    <a:pt x="208064" y="249847"/>
                  </a:lnTo>
                  <a:lnTo>
                    <a:pt x="208064" y="279235"/>
                  </a:lnTo>
                  <a:lnTo>
                    <a:pt x="13386" y="279235"/>
                  </a:lnTo>
                  <a:cubicBezTo>
                    <a:pt x="5994" y="279235"/>
                    <a:pt x="0" y="273241"/>
                    <a:pt x="0" y="265849"/>
                  </a:cubicBezTo>
                  <a:lnTo>
                    <a:pt x="0" y="13386"/>
                  </a:lnTo>
                  <a:cubicBezTo>
                    <a:pt x="0" y="5995"/>
                    <a:pt x="5994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Shape 1603"/>
            <p:cNvSpPr/>
            <p:nvPr/>
          </p:nvSpPr>
          <p:spPr>
            <a:xfrm>
              <a:off x="2655457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91" y="0"/>
                  </a:lnTo>
                  <a:cubicBezTo>
                    <a:pt x="202083" y="0"/>
                    <a:pt x="208077" y="5995"/>
                    <a:pt x="208077" y="13386"/>
                  </a:cubicBezTo>
                  <a:lnTo>
                    <a:pt x="208077" y="265849"/>
                  </a:lnTo>
                  <a:cubicBezTo>
                    <a:pt x="208077" y="273241"/>
                    <a:pt x="202083" y="279235"/>
                    <a:pt x="194691" y="279235"/>
                  </a:cubicBezTo>
                  <a:lnTo>
                    <a:pt x="0" y="279235"/>
                  </a:lnTo>
                  <a:lnTo>
                    <a:pt x="0" y="249847"/>
                  </a:lnTo>
                  <a:lnTo>
                    <a:pt x="190094" y="249847"/>
                  </a:lnTo>
                  <a:lnTo>
                    <a:pt x="190094" y="21006"/>
                  </a:lnTo>
                  <a:lnTo>
                    <a:pt x="0" y="2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Shape 178948"/>
            <p:cNvSpPr/>
            <p:nvPr/>
          </p:nvSpPr>
          <p:spPr>
            <a:xfrm>
              <a:off x="2611375" y="276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Shape 1605"/>
            <p:cNvSpPr/>
            <p:nvPr/>
          </p:nvSpPr>
          <p:spPr>
            <a:xfrm>
              <a:off x="2530227" y="2813439"/>
              <a:ext cx="250470" cy="30912"/>
            </a:xfrm>
            <a:custGeom>
              <a:avLst/>
              <a:gdLst/>
              <a:ahLst/>
              <a:cxnLst/>
              <a:rect l="0" t="0" r="0" b="0"/>
              <a:pathLst>
                <a:path w="250470" h="30912">
                  <a:moveTo>
                    <a:pt x="9449" y="0"/>
                  </a:moveTo>
                  <a:lnTo>
                    <a:pt x="241021" y="0"/>
                  </a:lnTo>
                  <a:lnTo>
                    <a:pt x="250470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Shape 1606"/>
            <p:cNvSpPr/>
            <p:nvPr/>
          </p:nvSpPr>
          <p:spPr>
            <a:xfrm>
              <a:off x="3240394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13386" y="0"/>
                  </a:moveTo>
                  <a:lnTo>
                    <a:pt x="208077" y="0"/>
                  </a:lnTo>
                  <a:lnTo>
                    <a:pt x="208077" y="21006"/>
                  </a:lnTo>
                  <a:lnTo>
                    <a:pt x="17983" y="21006"/>
                  </a:lnTo>
                  <a:lnTo>
                    <a:pt x="17983" y="249847"/>
                  </a:lnTo>
                  <a:lnTo>
                    <a:pt x="208077" y="249847"/>
                  </a:lnTo>
                  <a:lnTo>
                    <a:pt x="208077" y="279235"/>
                  </a:lnTo>
                  <a:lnTo>
                    <a:pt x="13386" y="279235"/>
                  </a:lnTo>
                  <a:cubicBezTo>
                    <a:pt x="5995" y="279235"/>
                    <a:pt x="0" y="273241"/>
                    <a:pt x="0" y="265849"/>
                  </a:cubicBezTo>
                  <a:lnTo>
                    <a:pt x="0" y="13386"/>
                  </a:lnTo>
                  <a:cubicBezTo>
                    <a:pt x="0" y="5995"/>
                    <a:pt x="5995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Shape 1607"/>
            <p:cNvSpPr/>
            <p:nvPr/>
          </p:nvSpPr>
          <p:spPr>
            <a:xfrm>
              <a:off x="3448470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78" y="0"/>
                  </a:lnTo>
                  <a:cubicBezTo>
                    <a:pt x="202082" y="0"/>
                    <a:pt x="208077" y="5995"/>
                    <a:pt x="208077" y="13386"/>
                  </a:cubicBezTo>
                  <a:lnTo>
                    <a:pt x="208077" y="265849"/>
                  </a:lnTo>
                  <a:cubicBezTo>
                    <a:pt x="208077" y="273241"/>
                    <a:pt x="202082" y="279235"/>
                    <a:pt x="194678" y="279235"/>
                  </a:cubicBezTo>
                  <a:lnTo>
                    <a:pt x="0" y="279235"/>
                  </a:lnTo>
                  <a:lnTo>
                    <a:pt x="0" y="249847"/>
                  </a:lnTo>
                  <a:lnTo>
                    <a:pt x="190093" y="249847"/>
                  </a:lnTo>
                  <a:lnTo>
                    <a:pt x="190093" y="21006"/>
                  </a:lnTo>
                  <a:lnTo>
                    <a:pt x="0" y="2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Shape 178949"/>
            <p:cNvSpPr/>
            <p:nvPr/>
          </p:nvSpPr>
          <p:spPr>
            <a:xfrm>
              <a:off x="3404376" y="276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Shape 1609"/>
            <p:cNvSpPr/>
            <p:nvPr/>
          </p:nvSpPr>
          <p:spPr>
            <a:xfrm>
              <a:off x="3323231" y="2813439"/>
              <a:ext cx="250469" cy="30912"/>
            </a:xfrm>
            <a:custGeom>
              <a:avLst/>
              <a:gdLst/>
              <a:ahLst/>
              <a:cxnLst/>
              <a:rect l="0" t="0" r="0" b="0"/>
              <a:pathLst>
                <a:path w="250469" h="30912">
                  <a:moveTo>
                    <a:pt x="9449" y="0"/>
                  </a:moveTo>
                  <a:lnTo>
                    <a:pt x="241021" y="0"/>
                  </a:lnTo>
                  <a:lnTo>
                    <a:pt x="250469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Shape 178950"/>
            <p:cNvSpPr/>
            <p:nvPr/>
          </p:nvSpPr>
          <p:spPr>
            <a:xfrm>
              <a:off x="2845551" y="2651785"/>
              <a:ext cx="395922" cy="25400"/>
            </a:xfrm>
            <a:custGeom>
              <a:avLst/>
              <a:gdLst/>
              <a:ahLst/>
              <a:cxnLst/>
              <a:rect l="0" t="0" r="0" b="0"/>
              <a:pathLst>
                <a:path w="395922" h="25400">
                  <a:moveTo>
                    <a:pt x="0" y="0"/>
                  </a:moveTo>
                  <a:lnTo>
                    <a:pt x="395922" y="0"/>
                  </a:lnTo>
                  <a:lnTo>
                    <a:pt x="395922" y="2540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Shape 178951"/>
            <p:cNvSpPr/>
            <p:nvPr/>
          </p:nvSpPr>
          <p:spPr>
            <a:xfrm>
              <a:off x="3020354" y="2494355"/>
              <a:ext cx="25400" cy="170129"/>
            </a:xfrm>
            <a:custGeom>
              <a:avLst/>
              <a:gdLst/>
              <a:ahLst/>
              <a:cxnLst/>
              <a:rect l="0" t="0" r="0" b="0"/>
              <a:pathLst>
                <a:path w="25400" h="170129">
                  <a:moveTo>
                    <a:pt x="0" y="0"/>
                  </a:moveTo>
                  <a:lnTo>
                    <a:pt x="25400" y="0"/>
                  </a:lnTo>
                  <a:lnTo>
                    <a:pt x="25400" y="170129"/>
                  </a:lnTo>
                  <a:lnTo>
                    <a:pt x="0" y="170129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9100" y="2148429"/>
            <a:ext cx="3523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Universe</a:t>
            </a:r>
            <a:r>
              <a:rPr lang="zh-CN" altLang="en-US" dirty="0"/>
              <a:t>大数据分析平台是华为依托行业经验，精心打造的大数据分析产品。将大数据运用从技术驱动转变为商业 驱动，构建以运营商为中心的敏捷、实时、智慧的商业分析能力，支撑运营商数字化转型。</a:t>
            </a: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41" y="738524"/>
            <a:ext cx="6885714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87" y="876301"/>
            <a:ext cx="6175814" cy="5444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52" y="1813961"/>
            <a:ext cx="2586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Universe</a:t>
            </a:r>
            <a:r>
              <a:rPr lang="zh-CN" altLang="en-US" dirty="0"/>
              <a:t>大数据分析平台从逻辑上分成统一分析开发平台、统一分析开放平台、统一分析运行平台、统一数据治理 平台和客户洞察几个子系统。</a:t>
            </a:r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1298226"/>
            <a:ext cx="8107623" cy="1176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62" y="223935"/>
            <a:ext cx="8152381" cy="9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08" y="2557895"/>
            <a:ext cx="7613864" cy="39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221993" y="1616262"/>
            <a:ext cx="6047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系统的模块划分：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89894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任务模板模块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1957671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任务实例模块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3856260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BPMN</a:t>
            </a:r>
            <a:r>
              <a:rPr lang="zh-CN" altLang="en-US" dirty="0"/>
              <a:t>引擎模块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5761876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r>
              <a:rPr lang="zh-CN" altLang="en-US" dirty="0"/>
              <a:t>模块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7531536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Ignite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64" y="1443159"/>
            <a:ext cx="7290825" cy="42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562" y="1381539"/>
            <a:ext cx="72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如何部署：</a:t>
            </a:r>
            <a:endParaRPr lang="en-US" altLang="zh-CN" dirty="0"/>
          </a:p>
          <a:p>
            <a:r>
              <a:rPr lang="zh-CN" altLang="en-US" dirty="0"/>
              <a:t>每个服务都单独封装成一个</a:t>
            </a:r>
            <a:r>
              <a:rPr lang="en-US" altLang="zh-CN" dirty="0" err="1"/>
              <a:t>docker</a:t>
            </a:r>
            <a:r>
              <a:rPr lang="zh-CN" altLang="en-US" dirty="0"/>
              <a:t>容器，通过开发人员编写自动化脚本部署这些</a:t>
            </a:r>
            <a:r>
              <a:rPr lang="en-US" altLang="zh-CN" dirty="0" err="1"/>
              <a:t>docker</a:t>
            </a:r>
            <a:r>
              <a:rPr lang="zh-CN" altLang="en-US" dirty="0"/>
              <a:t>容器到多个服务器上。</a:t>
            </a:r>
          </a:p>
        </p:txBody>
      </p:sp>
    </p:spTree>
    <p:extLst>
      <p:ext uri="{BB962C8B-B14F-4D97-AF65-F5344CB8AC3E}">
        <p14:creationId xmlns:p14="http://schemas.microsoft.com/office/powerpoint/2010/main" val="42756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6" name="矩形 5"/>
          <p:cNvSpPr/>
          <p:nvPr/>
        </p:nvSpPr>
        <p:spPr>
          <a:xfrm>
            <a:off x="456326" y="1471210"/>
            <a:ext cx="841621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陈春霞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基于容器的微服务架构的浅析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信息系统工程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2016 (3): 95-96.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 Fielding R T. Architectural styles and the design of network-based software architectures[D]. University of California, Irvine, 2000.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唐文宇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面向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SOA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架构微服务的安全系统的设计与实现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[D].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南京大学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 Abrams S,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Kunze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J, Loy D. An emergent micro-services approach to digital curation infrastructure[J]. International Journal of Digital Curation, 2010, 5(1): 172-186.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[5]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Namiot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D,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Sneps-Sneppe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M. On micro-services architecture[J]. International Journal of Open Information Technologies, 2014, 2(9).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[6]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徐鹏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陈思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苏森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互联网应用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PaaS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平台体系结构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北京邮电大学学报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2012, 35(1): 120-124.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[7] Newman S. Building microservices[M]. " O'Reilly Media, Inc.", 2015.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王克苑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张维勇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王建新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SSL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安全性分析研究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合肥工业大学学报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自然科学版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2004, 27(1): 87-91.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[9]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王珊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王会举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覃雄派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架构大数据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挑战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现状与展望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计算机学报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2011, 34(10): 1741-1752.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[10] Brooks F P, Li Q.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人月神话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[M].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中国电力出版社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2003.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80679" y="2572705"/>
            <a:ext cx="3972323" cy="911255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一种基于微服务架构的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学校名称：东南大学</a:t>
            </a:r>
          </a:p>
          <a:p>
            <a:r>
              <a:rPr kumimoji="1" lang="zh-CN" altLang="en-US" dirty="0"/>
              <a:t>校内导师</a:t>
            </a:r>
            <a:r>
              <a:rPr kumimoji="1" lang="zh-CN" altLang="en-US"/>
              <a:t>：</a:t>
            </a:r>
            <a:r>
              <a:rPr lang="zh-CN" altLang="zh-CN" smtClean="0"/>
              <a:t>刘其</a:t>
            </a:r>
            <a:r>
              <a:rPr lang="zh-CN" altLang="en-US" smtClean="0"/>
              <a:t>奇</a:t>
            </a:r>
            <a:endParaRPr lang="en-US" altLang="zh-CN" dirty="0"/>
          </a:p>
          <a:p>
            <a:r>
              <a:rPr kumimoji="1" lang="zh-CN" altLang="en-US" dirty="0"/>
              <a:t>企业导师：薄宏剑</a:t>
            </a:r>
            <a:endParaRPr kumimoji="1" lang="en-US" altLang="zh-CN" dirty="0"/>
          </a:p>
          <a:p>
            <a:r>
              <a:rPr kumimoji="1" lang="zh-CN" altLang="en-US" dirty="0"/>
              <a:t>报告人：陈浩远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832562" y="1500191"/>
            <a:ext cx="1523494" cy="66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832564" y="1893667"/>
            <a:ext cx="3286125" cy="102919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电信行业迈入数字化精细运营时代，大数据成为使能和引擎核心引擎。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大数据既是运营商数字化转型的使能和引擎、同时也是数字化服务的重要内容。</a:t>
            </a:r>
          </a:p>
        </p:txBody>
      </p:sp>
      <p:sp>
        <p:nvSpPr>
          <p:cNvPr id="6" name="矩形 5"/>
          <p:cNvSpPr/>
          <p:nvPr/>
        </p:nvSpPr>
        <p:spPr>
          <a:xfrm>
            <a:off x="832565" y="1566867"/>
            <a:ext cx="1107996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行业趋势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2562" y="3549247"/>
            <a:ext cx="1523494" cy="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727789" y="3615922"/>
            <a:ext cx="272382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电信领域大数据面临挑战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2630" y="1497541"/>
            <a:ext cx="1523494" cy="66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702632" y="1903538"/>
            <a:ext cx="3286125" cy="51244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向商业驱动、云化、人工智能方向发展。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defTabSz="457189">
              <a:lnSpc>
                <a:spcPct val="130000"/>
              </a:lnSpc>
            </a:pP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2630" y="1564217"/>
            <a:ext cx="180049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大数据技术趋势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02630" y="3549247"/>
            <a:ext cx="1523494" cy="66675"/>
          </a:xfrm>
          <a:prstGeom prst="rect">
            <a:avLst/>
          </a:prstGeom>
          <a:solidFill>
            <a:srgbClr val="61C0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33037" y="3644151"/>
            <a:ext cx="2031325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软件架构发展现状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47" y="1380929"/>
            <a:ext cx="6921184" cy="3872205"/>
          </a:xfrm>
          <a:prstGeom prst="rect">
            <a:avLst/>
          </a:prstGeom>
        </p:spPr>
      </p:pic>
      <p:sp>
        <p:nvSpPr>
          <p:cNvPr id="164" name="矩形 163"/>
          <p:cNvSpPr/>
          <p:nvPr/>
        </p:nvSpPr>
        <p:spPr>
          <a:xfrm>
            <a:off x="2267543" y="341887"/>
            <a:ext cx="180049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大数据技术趋势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23" name="Picture 177435"/>
          <p:cNvPicPr/>
          <p:nvPr/>
        </p:nvPicPr>
        <p:blipFill>
          <a:blip r:embed="rId2"/>
          <a:stretch>
            <a:fillRect/>
          </a:stretch>
        </p:blipFill>
        <p:spPr>
          <a:xfrm>
            <a:off x="2879705" y="-241009"/>
            <a:ext cx="5558232" cy="680042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6308" y="1341245"/>
            <a:ext cx="272382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电信领域大数据面临挑战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</p:spPr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7" name="Picture 482936"/>
          <p:cNvPicPr/>
          <p:nvPr/>
        </p:nvPicPr>
        <p:blipFill>
          <a:blip r:embed="rId2"/>
          <a:stretch>
            <a:fillRect/>
          </a:stretch>
        </p:blipFill>
        <p:spPr>
          <a:xfrm>
            <a:off x="2" y="1266972"/>
            <a:ext cx="9149715" cy="4827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40759" y="1688113"/>
            <a:ext cx="905572" cy="3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66179" y="1694773"/>
            <a:ext cx="995266" cy="39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0759" y="1266973"/>
            <a:ext cx="690465" cy="207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66179" y="1194318"/>
            <a:ext cx="995266" cy="27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40759" y="1688112"/>
            <a:ext cx="90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面向服务的 架构</a:t>
            </a:r>
            <a:r>
              <a:rPr lang="en-US" altLang="zh-CN" sz="1100" b="1" dirty="0"/>
              <a:t>SOA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11026" y="1688111"/>
            <a:ext cx="90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微服务架构风格</a:t>
            </a:r>
            <a:endParaRPr lang="en-US" altLang="zh-CN" sz="1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472334" y="1185939"/>
            <a:ext cx="120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进入</a:t>
            </a:r>
            <a:r>
              <a:rPr lang="en-US" altLang="zh-CN" sz="1400" dirty="0"/>
              <a:t>21</a:t>
            </a:r>
            <a:r>
              <a:rPr lang="zh-CN" altLang="en-US" sz="1400" dirty="0"/>
              <a:t>世纪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96335" y="1189049"/>
            <a:ext cx="86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现在</a:t>
            </a:r>
          </a:p>
        </p:txBody>
      </p:sp>
      <p:sp>
        <p:nvSpPr>
          <p:cNvPr id="17" name="矩形 16"/>
          <p:cNvSpPr/>
          <p:nvPr/>
        </p:nvSpPr>
        <p:spPr>
          <a:xfrm>
            <a:off x="2230028" y="341887"/>
            <a:ext cx="2031325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软件架构发展现状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4016506" y="2799186"/>
            <a:ext cx="1259634" cy="1259633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5370516" y="1511559"/>
            <a:ext cx="1310201" cy="12876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应用到的技术及原理</a:t>
            </a:r>
          </a:p>
        </p:txBody>
      </p:sp>
      <p:sp>
        <p:nvSpPr>
          <p:cNvPr id="16" name="椭圆 15"/>
          <p:cNvSpPr/>
          <p:nvPr/>
        </p:nvSpPr>
        <p:spPr>
          <a:xfrm>
            <a:off x="5370517" y="4137312"/>
            <a:ext cx="1310200" cy="12091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具体实现</a:t>
            </a:r>
          </a:p>
        </p:txBody>
      </p:sp>
      <p:sp>
        <p:nvSpPr>
          <p:cNvPr id="18" name="椭圆 17"/>
          <p:cNvSpPr/>
          <p:nvPr/>
        </p:nvSpPr>
        <p:spPr>
          <a:xfrm flipH="1">
            <a:off x="2641244" y="1511559"/>
            <a:ext cx="1280886" cy="12876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绪论</a:t>
            </a:r>
          </a:p>
        </p:txBody>
      </p:sp>
      <p:sp>
        <p:nvSpPr>
          <p:cNvPr id="20" name="椭圆 19"/>
          <p:cNvSpPr/>
          <p:nvPr/>
        </p:nvSpPr>
        <p:spPr>
          <a:xfrm flipH="1">
            <a:off x="2677886" y="4137313"/>
            <a:ext cx="1280886" cy="1209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所使用的框架</a:t>
            </a:r>
          </a:p>
        </p:txBody>
      </p:sp>
      <p:cxnSp>
        <p:nvCxnSpPr>
          <p:cNvPr id="23" name="直线连接符 22"/>
          <p:cNvCxnSpPr>
            <a:cxnSpLocks/>
            <a:stCxn id="18" idx="3"/>
            <a:endCxn id="4" idx="1"/>
          </p:cNvCxnSpPr>
          <p:nvPr/>
        </p:nvCxnSpPr>
        <p:spPr>
          <a:xfrm>
            <a:off x="3734549" y="2610617"/>
            <a:ext cx="466426" cy="3730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cxnSpLocks/>
            <a:stCxn id="20" idx="1"/>
            <a:endCxn id="4" idx="3"/>
          </p:cNvCxnSpPr>
          <p:nvPr/>
        </p:nvCxnSpPr>
        <p:spPr>
          <a:xfrm flipV="1">
            <a:off x="3771191" y="3874350"/>
            <a:ext cx="429784" cy="44003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cxnSpLocks/>
            <a:stCxn id="14" idx="3"/>
            <a:endCxn id="4" idx="7"/>
          </p:cNvCxnSpPr>
          <p:nvPr/>
        </p:nvCxnSpPr>
        <p:spPr>
          <a:xfrm flipH="1">
            <a:off x="5091671" y="2610617"/>
            <a:ext cx="470719" cy="3730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cxnSpLocks/>
            <a:stCxn id="4" idx="5"/>
            <a:endCxn id="16" idx="1"/>
          </p:cNvCxnSpPr>
          <p:nvPr/>
        </p:nvCxnSpPr>
        <p:spPr>
          <a:xfrm>
            <a:off x="5091671" y="3874350"/>
            <a:ext cx="470720" cy="4400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1078</Words>
  <Application>Microsoft Office PowerPoint</Application>
  <PresentationFormat>全屏显示(4:3)</PresentationFormat>
  <Paragraphs>150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Microsoft YaHei UI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Times New Roman</vt:lpstr>
      <vt:lpstr>OfficePLUS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陈浩远</cp:lastModifiedBy>
  <cp:revision>122</cp:revision>
  <dcterms:created xsi:type="dcterms:W3CDTF">2015-08-18T02:51:41Z</dcterms:created>
  <dcterms:modified xsi:type="dcterms:W3CDTF">2017-06-05T23:19:18Z</dcterms:modified>
  <cp:category/>
</cp:coreProperties>
</file>