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1" r:id="rId14"/>
    <p:sldId id="27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04" autoAdjust="0"/>
  </p:normalViewPr>
  <p:slideViewPr>
    <p:cSldViewPr snapToGrid="0">
      <p:cViewPr varScale="1">
        <p:scale>
          <a:sx n="90" d="100"/>
          <a:sy n="90" d="100"/>
        </p:scale>
        <p:origin x="13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D3B20-385C-4D7E-A998-431B34883722}" type="datetimeFigureOut">
              <a:rPr lang="zh-CN" altLang="en-US" smtClean="0"/>
              <a:t>2017/6/7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AD5504-E78A-4C48-8293-71456095EBD7}" type="slidenum">
              <a:rPr lang="zh-CN" altLang="en-US" smtClean="0"/>
              <a:t>‹#›</a:t>
            </a:fld>
            <a:endParaRPr lang="zh-CN" altLang="en-US"/>
          </a:p>
        </p:txBody>
      </p:sp>
    </p:spTree>
    <p:extLst>
      <p:ext uri="{BB962C8B-B14F-4D97-AF65-F5344CB8AC3E}">
        <p14:creationId xmlns:p14="http://schemas.microsoft.com/office/powerpoint/2010/main" val="4077996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随着电信行业</a:t>
            </a:r>
            <a:r>
              <a:rPr lang="en-US" altLang="zh-CN" sz="1200" kern="1200" dirty="0" smtClean="0">
                <a:solidFill>
                  <a:schemeClr val="tx1"/>
                </a:solidFill>
                <a:effectLst/>
                <a:latin typeface="+mn-lt"/>
                <a:ea typeface="+mn-ea"/>
                <a:cs typeface="+mn-cs"/>
              </a:rPr>
              <a:t>3G/4G</a:t>
            </a:r>
            <a:r>
              <a:rPr lang="zh-CN" altLang="en-US" sz="1200" kern="1200" dirty="0" smtClean="0">
                <a:solidFill>
                  <a:schemeClr val="tx1"/>
                </a:solidFill>
                <a:effectLst/>
                <a:latin typeface="+mn-lt"/>
                <a:ea typeface="+mn-ea"/>
                <a:cs typeface="+mn-cs"/>
              </a:rPr>
              <a:t>等业务规模的增大，运营商手中的数据量呈现出了爆炸式的增长，数据的规模已经达到了</a:t>
            </a:r>
            <a:r>
              <a:rPr lang="en-US" altLang="zh-CN" sz="1200" kern="1200" dirty="0" smtClean="0">
                <a:solidFill>
                  <a:schemeClr val="tx1"/>
                </a:solidFill>
                <a:effectLst/>
                <a:latin typeface="+mn-lt"/>
                <a:ea typeface="+mn-ea"/>
                <a:cs typeface="+mn-cs"/>
              </a:rPr>
              <a:t>PB</a:t>
            </a:r>
            <a:r>
              <a:rPr lang="zh-CN" altLang="en-US" sz="1200" kern="1200" dirty="0" smtClean="0">
                <a:solidFill>
                  <a:schemeClr val="tx1"/>
                </a:solidFill>
                <a:effectLst/>
                <a:latin typeface="+mn-lt"/>
                <a:ea typeface="+mn-ea"/>
                <a:cs typeface="+mn-cs"/>
              </a:rPr>
              <a:t>级别。海量数据带来了大量的信息，同时也迫使电信行业为了处理这些数据而不得不使用</a:t>
            </a:r>
            <a:r>
              <a:rPr lang="en-US" altLang="zh-CN" sz="1200" kern="1200" dirty="0" err="1" smtClean="0">
                <a:solidFill>
                  <a:schemeClr val="tx1"/>
                </a:solidFill>
                <a:effectLst/>
                <a:latin typeface="+mn-lt"/>
                <a:ea typeface="+mn-ea"/>
                <a:cs typeface="+mn-cs"/>
              </a:rPr>
              <a:t>hadoop</a:t>
            </a:r>
            <a:r>
              <a:rPr lang="en-US" altLang="zh-CN" sz="1200" kern="1200" dirty="0" smtClean="0">
                <a:solidFill>
                  <a:schemeClr val="tx1"/>
                </a:solidFill>
                <a:effectLst/>
                <a:latin typeface="+mn-lt"/>
                <a:ea typeface="+mn-ea"/>
                <a:cs typeface="+mn-cs"/>
              </a:rPr>
              <a:t>/spark</a:t>
            </a:r>
            <a:r>
              <a:rPr lang="zh-CN" altLang="en-US" sz="1200" kern="1200" dirty="0" smtClean="0">
                <a:solidFill>
                  <a:schemeClr val="tx1"/>
                </a:solidFill>
                <a:effectLst/>
                <a:latin typeface="+mn-lt"/>
                <a:ea typeface="+mn-ea"/>
                <a:cs typeface="+mn-cs"/>
              </a:rPr>
              <a:t>等分布式大数据处理技术。由于电信运营商本身构造复杂，产品和业务繁多，电信用户多，每天能产生大批的数据，因此产生了很多不同的大数据任务需求，对于如何管理和调度众多的大数据任务也成为了运行商头疼的一件事。</a:t>
            </a:r>
          </a:p>
          <a:p>
            <a:r>
              <a:rPr lang="zh-CN" altLang="en-US" sz="1200" kern="1200" dirty="0" smtClean="0">
                <a:solidFill>
                  <a:schemeClr val="tx1"/>
                </a:solidFill>
                <a:effectLst/>
                <a:latin typeface="+mn-lt"/>
                <a:ea typeface="+mn-ea"/>
                <a:cs typeface="+mn-cs"/>
              </a:rPr>
              <a:t>为了实现对众多任务的统一调度和管理，解决运营商在数据分析中面临着的挑战，本文首先对企业软件的发展现状做了调查，结合对统一分析运行平台的需求分析，设计了该平台的总体方案，对系统的各模块进行了详细的设计，并针对企业平台所需的安全性、容错性、高效性等进行了分析，给出了统一运行平台的实现细节，针对统一运行平台所需的特性进行了测试，最后给出了统一运行平台的部署方案。</a:t>
            </a:r>
          </a:p>
        </p:txBody>
      </p:sp>
      <p:sp>
        <p:nvSpPr>
          <p:cNvPr id="4" name="灯片编号占位符 3"/>
          <p:cNvSpPr>
            <a:spLocks noGrp="1"/>
          </p:cNvSpPr>
          <p:nvPr>
            <p:ph type="sldNum" sz="quarter" idx="10"/>
          </p:nvPr>
        </p:nvSpPr>
        <p:spPr/>
        <p:txBody>
          <a:bodyPr/>
          <a:lstStyle/>
          <a:p>
            <a:fld id="{DB07216B-35A1-4A29-9ADD-D5F0C922A578}" type="slidenum">
              <a:rPr lang="zh-CN" altLang="en-US" smtClean="0"/>
              <a:t>3</a:t>
            </a:fld>
            <a:endParaRPr lang="zh-CN" altLang="en-US"/>
          </a:p>
        </p:txBody>
      </p:sp>
    </p:spTree>
    <p:extLst>
      <p:ext uri="{BB962C8B-B14F-4D97-AF65-F5344CB8AC3E}">
        <p14:creationId xmlns:p14="http://schemas.microsoft.com/office/powerpoint/2010/main" val="199171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07216B-35A1-4A29-9ADD-D5F0C922A578}" type="slidenum">
              <a:rPr lang="zh-CN" altLang="en-US" smtClean="0"/>
              <a:t>5</a:t>
            </a:fld>
            <a:endParaRPr lang="zh-CN" altLang="en-US"/>
          </a:p>
        </p:txBody>
      </p:sp>
    </p:spTree>
    <p:extLst>
      <p:ext uri="{BB962C8B-B14F-4D97-AF65-F5344CB8AC3E}">
        <p14:creationId xmlns:p14="http://schemas.microsoft.com/office/powerpoint/2010/main" val="184315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任务模板模块负责对任务模板的管理，任务模板就是指一连串的编排好的业务流程，在统一分析运行平台中以</a:t>
            </a:r>
            <a:r>
              <a:rPr lang="en-US" altLang="zh-CN" sz="1200" kern="1200" dirty="0" smtClean="0">
                <a:solidFill>
                  <a:schemeClr val="tx1"/>
                </a:solidFill>
                <a:effectLst/>
                <a:latin typeface="+mn-lt"/>
                <a:ea typeface="+mn-ea"/>
                <a:cs typeface="+mn-cs"/>
              </a:rPr>
              <a:t>BPMN</a:t>
            </a:r>
            <a:r>
              <a:rPr lang="zh-CN" altLang="en-US" sz="1200" kern="1200" dirty="0" smtClean="0">
                <a:solidFill>
                  <a:schemeClr val="tx1"/>
                </a:solidFill>
                <a:effectLst/>
                <a:latin typeface="+mn-lt"/>
                <a:ea typeface="+mn-ea"/>
                <a:cs typeface="+mn-cs"/>
              </a:rPr>
              <a:t>的形式表示。正如前面需求分析中提到的需求，我们再任务模板模块中实现这些需求：创建任务模板、修改任务模板、删除任务模板、获取全部任务模板、单独查询任务模板。按照需求分析，我们应当提供对指定模板的修改功能，但是考虑到修改模板可以通过先删除模板再创建模板来实现，而实际过程中对修改的要求并不高，所以修改任务模板的功能并不需要在任务模板模块实现。</a:t>
            </a:r>
            <a:endParaRPr lang="zh-CN" altLang="en-US" dirty="0"/>
          </a:p>
        </p:txBody>
      </p:sp>
      <p:sp>
        <p:nvSpPr>
          <p:cNvPr id="4" name="灯片编号占位符 3"/>
          <p:cNvSpPr>
            <a:spLocks noGrp="1"/>
          </p:cNvSpPr>
          <p:nvPr>
            <p:ph type="sldNum" sz="quarter" idx="10"/>
          </p:nvPr>
        </p:nvSpPr>
        <p:spPr/>
        <p:txBody>
          <a:bodyPr/>
          <a:lstStyle/>
          <a:p>
            <a:fld id="{DB07216B-35A1-4A29-9ADD-D5F0C922A578}" type="slidenum">
              <a:rPr lang="zh-CN" altLang="en-US" smtClean="0"/>
              <a:t>6</a:t>
            </a:fld>
            <a:endParaRPr lang="zh-CN" altLang="en-US"/>
          </a:p>
        </p:txBody>
      </p:sp>
    </p:spTree>
    <p:extLst>
      <p:ext uri="{BB962C8B-B14F-4D97-AF65-F5344CB8AC3E}">
        <p14:creationId xmlns:p14="http://schemas.microsoft.com/office/powerpoint/2010/main" val="3393634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NTC</a:t>
            </a:r>
            <a:r>
              <a:rPr lang="zh-CN" altLang="en-US" sz="1200" kern="1200" dirty="0" smtClean="0">
                <a:solidFill>
                  <a:schemeClr val="tx1"/>
                </a:solidFill>
                <a:effectLst/>
                <a:latin typeface="+mn-lt"/>
                <a:ea typeface="+mn-ea"/>
                <a:cs typeface="+mn-cs"/>
              </a:rPr>
              <a:t>接收到</a:t>
            </a:r>
            <a:r>
              <a:rPr lang="en-US" altLang="zh-CN" sz="1200" kern="1200" dirty="0" smtClean="0">
                <a:solidFill>
                  <a:schemeClr val="tx1"/>
                </a:solidFill>
                <a:effectLst/>
                <a:latin typeface="+mn-lt"/>
                <a:ea typeface="+mn-ea"/>
                <a:cs typeface="+mn-cs"/>
              </a:rPr>
              <a:t>NDE</a:t>
            </a:r>
            <a:r>
              <a:rPr lang="zh-CN" altLang="en-US" sz="1200" kern="1200" dirty="0" smtClean="0">
                <a:solidFill>
                  <a:schemeClr val="tx1"/>
                </a:solidFill>
                <a:effectLst/>
                <a:latin typeface="+mn-lt"/>
                <a:ea typeface="+mn-ea"/>
                <a:cs typeface="+mn-cs"/>
              </a:rPr>
              <a:t>输出的统计报文后</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对不同格式的统计报文进行识别，并对所有的流分别进行各种维度的</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分钟时间粒度的聚合操作，随后生成数据文件发送至</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NMC</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进行进一步的汇聚和分析。</a:t>
            </a:r>
          </a:p>
          <a:p>
            <a:endParaRPr lang="zh-CN" altLang="en-US" dirty="0"/>
          </a:p>
        </p:txBody>
      </p:sp>
      <p:sp>
        <p:nvSpPr>
          <p:cNvPr id="4" name="灯片编号占位符 3"/>
          <p:cNvSpPr>
            <a:spLocks noGrp="1"/>
          </p:cNvSpPr>
          <p:nvPr>
            <p:ph type="sldNum" sz="quarter" idx="10"/>
          </p:nvPr>
        </p:nvSpPr>
        <p:spPr/>
        <p:txBody>
          <a:bodyPr/>
          <a:lstStyle/>
          <a:p>
            <a:fld id="{DB07216B-35A1-4A29-9ADD-D5F0C922A578}" type="slidenum">
              <a:rPr lang="zh-CN" altLang="en-US" smtClean="0"/>
              <a:t>7</a:t>
            </a:fld>
            <a:endParaRPr lang="zh-CN" altLang="en-US"/>
          </a:p>
        </p:txBody>
      </p:sp>
    </p:spTree>
    <p:extLst>
      <p:ext uri="{BB962C8B-B14F-4D97-AF65-F5344CB8AC3E}">
        <p14:creationId xmlns:p14="http://schemas.microsoft.com/office/powerpoint/2010/main" val="992654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07216B-35A1-4A29-9ADD-D5F0C922A578}" type="slidenum">
              <a:rPr lang="zh-CN" altLang="en-US" smtClean="0"/>
              <a:t>8</a:t>
            </a:fld>
            <a:endParaRPr lang="zh-CN" altLang="en-US"/>
          </a:p>
        </p:txBody>
      </p:sp>
    </p:spTree>
    <p:extLst>
      <p:ext uri="{BB962C8B-B14F-4D97-AF65-F5344CB8AC3E}">
        <p14:creationId xmlns:p14="http://schemas.microsoft.com/office/powerpoint/2010/main" val="3963873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Spring Cloud</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07216B-35A1-4A29-9ADD-D5F0C922A578}" type="slidenum">
              <a:rPr lang="zh-CN" altLang="en-US" smtClean="0"/>
              <a:t>10</a:t>
            </a:fld>
            <a:endParaRPr lang="zh-CN" altLang="en-US"/>
          </a:p>
        </p:txBody>
      </p:sp>
    </p:spTree>
    <p:extLst>
      <p:ext uri="{BB962C8B-B14F-4D97-AF65-F5344CB8AC3E}">
        <p14:creationId xmlns:p14="http://schemas.microsoft.com/office/powerpoint/2010/main" val="1036229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分析定时、分析循环</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环境变量修改</a:t>
            </a:r>
            <a:r>
              <a:rPr lang="en-US" altLang="zh-CN" sz="1200" kern="1200" dirty="0" smtClean="0">
                <a:solidFill>
                  <a:schemeClr val="tx1"/>
                </a:solidFill>
                <a:effectLst/>
                <a:latin typeface="+mn-lt"/>
                <a:ea typeface="+mn-ea"/>
                <a:cs typeface="+mn-cs"/>
              </a:rPr>
              <a:t>BPMN</a:t>
            </a:r>
            <a:r>
              <a:rPr lang="zh-CN" altLang="en-US" sz="1200" kern="1200" dirty="0" smtClean="0">
                <a:solidFill>
                  <a:schemeClr val="tx1"/>
                </a:solidFill>
                <a:effectLst/>
                <a:latin typeface="+mn-lt"/>
                <a:ea typeface="+mn-ea"/>
                <a:cs typeface="+mn-cs"/>
              </a:rPr>
              <a:t>文件</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07216B-35A1-4A29-9ADD-D5F0C922A578}" type="slidenum">
              <a:rPr lang="zh-CN" altLang="en-US" smtClean="0"/>
              <a:t>11</a:t>
            </a:fld>
            <a:endParaRPr lang="zh-CN" altLang="en-US"/>
          </a:p>
        </p:txBody>
      </p:sp>
    </p:spTree>
    <p:extLst>
      <p:ext uri="{BB962C8B-B14F-4D97-AF65-F5344CB8AC3E}">
        <p14:creationId xmlns:p14="http://schemas.microsoft.com/office/powerpoint/2010/main" val="2326416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HttpURLConnection</a:t>
            </a:r>
            <a:r>
              <a:rPr lang="en-US" altLang="zh-CN" sz="1200" kern="1200" dirty="0" smtClean="0">
                <a:solidFill>
                  <a:schemeClr val="tx1"/>
                </a:solidFill>
                <a:effectLst/>
                <a:latin typeface="+mn-lt"/>
                <a:ea typeface="+mn-ea"/>
                <a:cs typeface="+mn-cs"/>
              </a:rPr>
              <a:t> </a:t>
            </a:r>
          </a:p>
          <a:p>
            <a:r>
              <a:rPr lang="zh-CN" altLang="zh-CN" sz="1200" kern="1200" dirty="0" smtClean="0">
                <a:solidFill>
                  <a:schemeClr val="tx1"/>
                </a:solidFill>
                <a:effectLst/>
                <a:latin typeface="+mn-lt"/>
                <a:ea typeface="+mn-ea"/>
                <a:cs typeface="+mn-cs"/>
              </a:rPr>
              <a:t>我们自己实现了</a:t>
            </a:r>
            <a:r>
              <a:rPr lang="en-US" altLang="zh-CN" sz="1200" kern="1200" dirty="0" err="1" smtClean="0">
                <a:solidFill>
                  <a:schemeClr val="tx1"/>
                </a:solidFill>
                <a:effectLst/>
                <a:latin typeface="+mn-lt"/>
                <a:ea typeface="+mn-ea"/>
                <a:cs typeface="+mn-cs"/>
              </a:rPr>
              <a:t>TrustManager</a:t>
            </a:r>
            <a:r>
              <a:rPr lang="zh-CN" altLang="zh-CN" sz="1200" kern="1200" dirty="0" smtClean="0">
                <a:solidFill>
                  <a:schemeClr val="tx1"/>
                </a:solidFill>
                <a:effectLst/>
                <a:latin typeface="+mn-lt"/>
                <a:ea typeface="+mn-ea"/>
                <a:cs typeface="+mn-cs"/>
              </a:rPr>
              <a:t>这个接口</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07216B-35A1-4A29-9ADD-D5F0C922A578}" type="slidenum">
              <a:rPr lang="zh-CN" altLang="en-US" smtClean="0"/>
              <a:t>12</a:t>
            </a:fld>
            <a:endParaRPr lang="zh-CN" altLang="en-US"/>
          </a:p>
        </p:txBody>
      </p:sp>
    </p:spTree>
    <p:extLst>
      <p:ext uri="{BB962C8B-B14F-4D97-AF65-F5344CB8AC3E}">
        <p14:creationId xmlns:p14="http://schemas.microsoft.com/office/powerpoint/2010/main" val="1865833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07216B-35A1-4A29-9ADD-D5F0C922A578}" type="slidenum">
              <a:rPr lang="zh-CN" altLang="en-US" smtClean="0"/>
              <a:t>13</a:t>
            </a:fld>
            <a:endParaRPr lang="zh-CN" altLang="en-US"/>
          </a:p>
        </p:txBody>
      </p:sp>
    </p:spTree>
    <p:extLst>
      <p:ext uri="{BB962C8B-B14F-4D97-AF65-F5344CB8AC3E}">
        <p14:creationId xmlns:p14="http://schemas.microsoft.com/office/powerpoint/2010/main" val="3325625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9112356-53D3-4D96-8FBF-9A5997352769}" type="datetimeFigureOut">
              <a:rPr lang="zh-CN" altLang="en-US" smtClean="0"/>
              <a:t>2017/6/7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4DDBE6-65E6-40C0-B589-502203B798B1}" type="slidenum">
              <a:rPr lang="zh-CN" altLang="en-US" smtClean="0"/>
              <a:t>‹#›</a:t>
            </a:fld>
            <a:endParaRPr lang="zh-CN" altLang="en-US"/>
          </a:p>
        </p:txBody>
      </p:sp>
    </p:spTree>
    <p:extLst>
      <p:ext uri="{BB962C8B-B14F-4D97-AF65-F5344CB8AC3E}">
        <p14:creationId xmlns:p14="http://schemas.microsoft.com/office/powerpoint/2010/main" val="391368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112356-53D3-4D96-8FBF-9A5997352769}" type="datetimeFigureOut">
              <a:rPr lang="zh-CN" altLang="en-US" smtClean="0"/>
              <a:t>2017/6/7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4DDBE6-65E6-40C0-B589-502203B798B1}" type="slidenum">
              <a:rPr lang="zh-CN" altLang="en-US" smtClean="0"/>
              <a:t>‹#›</a:t>
            </a:fld>
            <a:endParaRPr lang="zh-CN" altLang="en-US"/>
          </a:p>
        </p:txBody>
      </p:sp>
    </p:spTree>
    <p:extLst>
      <p:ext uri="{BB962C8B-B14F-4D97-AF65-F5344CB8AC3E}">
        <p14:creationId xmlns:p14="http://schemas.microsoft.com/office/powerpoint/2010/main" val="979171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112356-53D3-4D96-8FBF-9A5997352769}" type="datetimeFigureOut">
              <a:rPr lang="zh-CN" altLang="en-US" smtClean="0"/>
              <a:t>2017/6/7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4DDBE6-65E6-40C0-B589-502203B798B1}" type="slidenum">
              <a:rPr lang="zh-CN" altLang="en-US" smtClean="0"/>
              <a:t>‹#›</a:t>
            </a:fld>
            <a:endParaRPr lang="zh-CN" altLang="en-US"/>
          </a:p>
        </p:txBody>
      </p:sp>
    </p:spTree>
    <p:extLst>
      <p:ext uri="{BB962C8B-B14F-4D97-AF65-F5344CB8AC3E}">
        <p14:creationId xmlns:p14="http://schemas.microsoft.com/office/powerpoint/2010/main" val="138769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112356-53D3-4D96-8FBF-9A5997352769}" type="datetimeFigureOut">
              <a:rPr lang="zh-CN" altLang="en-US" smtClean="0"/>
              <a:t>2017/6/7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4DDBE6-65E6-40C0-B589-502203B798B1}" type="slidenum">
              <a:rPr lang="zh-CN" altLang="en-US" smtClean="0"/>
              <a:t>‹#›</a:t>
            </a:fld>
            <a:endParaRPr lang="zh-CN" altLang="en-US"/>
          </a:p>
        </p:txBody>
      </p:sp>
    </p:spTree>
    <p:extLst>
      <p:ext uri="{BB962C8B-B14F-4D97-AF65-F5344CB8AC3E}">
        <p14:creationId xmlns:p14="http://schemas.microsoft.com/office/powerpoint/2010/main" val="2639835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9112356-53D3-4D96-8FBF-9A5997352769}" type="datetimeFigureOut">
              <a:rPr lang="zh-CN" altLang="en-US" smtClean="0"/>
              <a:t>2017/6/7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4DDBE6-65E6-40C0-B589-502203B798B1}" type="slidenum">
              <a:rPr lang="zh-CN" altLang="en-US" smtClean="0"/>
              <a:t>‹#›</a:t>
            </a:fld>
            <a:endParaRPr lang="zh-CN" altLang="en-US"/>
          </a:p>
        </p:txBody>
      </p:sp>
    </p:spTree>
    <p:extLst>
      <p:ext uri="{BB962C8B-B14F-4D97-AF65-F5344CB8AC3E}">
        <p14:creationId xmlns:p14="http://schemas.microsoft.com/office/powerpoint/2010/main" val="339784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9112356-53D3-4D96-8FBF-9A5997352769}" type="datetimeFigureOut">
              <a:rPr lang="zh-CN" altLang="en-US" smtClean="0"/>
              <a:t>2017/6/7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4DDBE6-65E6-40C0-B589-502203B798B1}" type="slidenum">
              <a:rPr lang="zh-CN" altLang="en-US" smtClean="0"/>
              <a:t>‹#›</a:t>
            </a:fld>
            <a:endParaRPr lang="zh-CN" altLang="en-US"/>
          </a:p>
        </p:txBody>
      </p:sp>
    </p:spTree>
    <p:extLst>
      <p:ext uri="{BB962C8B-B14F-4D97-AF65-F5344CB8AC3E}">
        <p14:creationId xmlns:p14="http://schemas.microsoft.com/office/powerpoint/2010/main" val="4281430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9112356-53D3-4D96-8FBF-9A5997352769}" type="datetimeFigureOut">
              <a:rPr lang="zh-CN" altLang="en-US" smtClean="0"/>
              <a:t>2017/6/7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74DDBE6-65E6-40C0-B589-502203B798B1}" type="slidenum">
              <a:rPr lang="zh-CN" altLang="en-US" smtClean="0"/>
              <a:t>‹#›</a:t>
            </a:fld>
            <a:endParaRPr lang="zh-CN" altLang="en-US"/>
          </a:p>
        </p:txBody>
      </p:sp>
    </p:spTree>
    <p:extLst>
      <p:ext uri="{BB962C8B-B14F-4D97-AF65-F5344CB8AC3E}">
        <p14:creationId xmlns:p14="http://schemas.microsoft.com/office/powerpoint/2010/main" val="116113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9112356-53D3-4D96-8FBF-9A5997352769}" type="datetimeFigureOut">
              <a:rPr lang="zh-CN" altLang="en-US" smtClean="0"/>
              <a:t>2017/6/7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4DDBE6-65E6-40C0-B589-502203B798B1}" type="slidenum">
              <a:rPr lang="zh-CN" altLang="en-US" smtClean="0"/>
              <a:t>‹#›</a:t>
            </a:fld>
            <a:endParaRPr lang="zh-CN" altLang="en-US"/>
          </a:p>
        </p:txBody>
      </p:sp>
    </p:spTree>
    <p:extLst>
      <p:ext uri="{BB962C8B-B14F-4D97-AF65-F5344CB8AC3E}">
        <p14:creationId xmlns:p14="http://schemas.microsoft.com/office/powerpoint/2010/main" val="2744769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112356-53D3-4D96-8FBF-9A5997352769}" type="datetimeFigureOut">
              <a:rPr lang="zh-CN" altLang="en-US" smtClean="0"/>
              <a:t>2017/6/7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74DDBE6-65E6-40C0-B589-502203B798B1}" type="slidenum">
              <a:rPr lang="zh-CN" altLang="en-US" smtClean="0"/>
              <a:t>‹#›</a:t>
            </a:fld>
            <a:endParaRPr lang="zh-CN" altLang="en-US"/>
          </a:p>
        </p:txBody>
      </p:sp>
    </p:spTree>
    <p:extLst>
      <p:ext uri="{BB962C8B-B14F-4D97-AF65-F5344CB8AC3E}">
        <p14:creationId xmlns:p14="http://schemas.microsoft.com/office/powerpoint/2010/main" val="3319046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9112356-53D3-4D96-8FBF-9A5997352769}" type="datetimeFigureOut">
              <a:rPr lang="zh-CN" altLang="en-US" smtClean="0"/>
              <a:t>2017/6/7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4DDBE6-65E6-40C0-B589-502203B798B1}" type="slidenum">
              <a:rPr lang="zh-CN" altLang="en-US" smtClean="0"/>
              <a:t>‹#›</a:t>
            </a:fld>
            <a:endParaRPr lang="zh-CN" altLang="en-US"/>
          </a:p>
        </p:txBody>
      </p:sp>
    </p:spTree>
    <p:extLst>
      <p:ext uri="{BB962C8B-B14F-4D97-AF65-F5344CB8AC3E}">
        <p14:creationId xmlns:p14="http://schemas.microsoft.com/office/powerpoint/2010/main" val="146563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9112356-53D3-4D96-8FBF-9A5997352769}" type="datetimeFigureOut">
              <a:rPr lang="zh-CN" altLang="en-US" smtClean="0"/>
              <a:t>2017/6/7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4DDBE6-65E6-40C0-B589-502203B798B1}" type="slidenum">
              <a:rPr lang="zh-CN" altLang="en-US" smtClean="0"/>
              <a:t>‹#›</a:t>
            </a:fld>
            <a:endParaRPr lang="zh-CN" altLang="en-US"/>
          </a:p>
        </p:txBody>
      </p:sp>
    </p:spTree>
    <p:extLst>
      <p:ext uri="{BB962C8B-B14F-4D97-AF65-F5344CB8AC3E}">
        <p14:creationId xmlns:p14="http://schemas.microsoft.com/office/powerpoint/2010/main" val="3251655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12356-53D3-4D96-8FBF-9A5997352769}" type="datetimeFigureOut">
              <a:rPr lang="zh-CN" altLang="en-US" smtClean="0"/>
              <a:t>2017/6/7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DDBE6-65E6-40C0-B589-502203B798B1}" type="slidenum">
              <a:rPr lang="zh-CN" altLang="en-US" smtClean="0"/>
              <a:t>‹#›</a:t>
            </a:fld>
            <a:endParaRPr lang="zh-CN" altLang="en-US"/>
          </a:p>
        </p:txBody>
      </p:sp>
    </p:spTree>
    <p:extLst>
      <p:ext uri="{BB962C8B-B14F-4D97-AF65-F5344CB8AC3E}">
        <p14:creationId xmlns:p14="http://schemas.microsoft.com/office/powerpoint/2010/main" val="1500243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F756B">
              <a:alpha val="88000"/>
            </a:srgbClr>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4" name="任意多边形 823"/>
          <p:cNvSpPr/>
          <p:nvPr/>
        </p:nvSpPr>
        <p:spPr>
          <a:xfrm flipH="1" flipV="1">
            <a:off x="4399933" y="4206056"/>
            <a:ext cx="2239155" cy="2690045"/>
          </a:xfrm>
          <a:custGeom>
            <a:avLst/>
            <a:gdLst>
              <a:gd name="connsiteX0" fmla="*/ 1850042 w 2239155"/>
              <a:gd name="connsiteY0" fmla="*/ 2690045 h 2690045"/>
              <a:gd name="connsiteX1" fmla="*/ 0 w 2239155"/>
              <a:gd name="connsiteY1" fmla="*/ 0 h 2690045"/>
              <a:gd name="connsiteX2" fmla="*/ 798132 w 2239155"/>
              <a:gd name="connsiteY2" fmla="*/ 0 h 2690045"/>
              <a:gd name="connsiteX3" fmla="*/ 2239155 w 2239155"/>
              <a:gd name="connsiteY3" fmla="*/ 2095312 h 2690045"/>
              <a:gd name="connsiteX4" fmla="*/ 1865159 w 2239155"/>
              <a:gd name="connsiteY4" fmla="*/ 2679648 h 2690045"/>
              <a:gd name="connsiteX5" fmla="*/ 1850042 w 2239155"/>
              <a:gd name="connsiteY5" fmla="*/ 2690045 h 269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155" h="2690045">
                <a:moveTo>
                  <a:pt x="1850042" y="2690045"/>
                </a:moveTo>
                <a:lnTo>
                  <a:pt x="0" y="0"/>
                </a:lnTo>
                <a:lnTo>
                  <a:pt x="798132" y="0"/>
                </a:lnTo>
                <a:lnTo>
                  <a:pt x="2239155" y="2095312"/>
                </a:lnTo>
                <a:lnTo>
                  <a:pt x="1865159" y="2679648"/>
                </a:lnTo>
                <a:lnTo>
                  <a:pt x="1850042" y="2690045"/>
                </a:lnTo>
                <a:close/>
              </a:path>
            </a:pathLst>
          </a:custGeom>
          <a:solidFill>
            <a:srgbClr val="A9BD9C"/>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V="1">
            <a:off x="500062" y="2101122"/>
            <a:ext cx="8896350" cy="51086"/>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435525" y="4032080"/>
            <a:ext cx="8896350" cy="51086"/>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p:cNvPicPr>
            <a:picLocks noChangeAspect="1"/>
          </p:cNvPicPr>
          <p:nvPr/>
        </p:nvPicPr>
        <p:blipFill rotWithShape="1">
          <a:blip r:embed="rId2" cstate="print">
            <a:extLst>
              <a:ext uri="{28A0092B-C50C-407E-A947-70E740481C1C}">
                <a14:useLocalDpi xmlns:a14="http://schemas.microsoft.com/office/drawing/2010/main" val="0"/>
              </a:ext>
            </a:extLst>
          </a:blip>
          <a:srcRect l="156" t="30898" r="26794" b="49213"/>
          <a:stretch/>
        </p:blipFill>
        <p:spPr>
          <a:xfrm>
            <a:off x="495119" y="2123164"/>
            <a:ext cx="8906237" cy="1371601"/>
          </a:xfrm>
          <a:prstGeom prst="rect">
            <a:avLst/>
          </a:prstGeom>
        </p:spPr>
      </p:pic>
      <p:sp>
        <p:nvSpPr>
          <p:cNvPr id="534" name="任意多边形 533"/>
          <p:cNvSpPr/>
          <p:nvPr/>
        </p:nvSpPr>
        <p:spPr>
          <a:xfrm flipH="1" flipV="1">
            <a:off x="4012411" y="420605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solidFill>
          <a:ln>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147990" y="4206055"/>
            <a:ext cx="2243162" cy="2702024"/>
          </a:xfrm>
          <a:custGeom>
            <a:avLst/>
            <a:gdLst>
              <a:gd name="connsiteX0" fmla="*/ 296787 w 2243162"/>
              <a:gd name="connsiteY0" fmla="*/ 2270482 h 2702024"/>
              <a:gd name="connsiteX1" fmla="*/ 593574 w 2243162"/>
              <a:gd name="connsiteY1" fmla="*/ 2702024 h 2702024"/>
              <a:gd name="connsiteX2" fmla="*/ 0 w 2243162"/>
              <a:gd name="connsiteY2" fmla="*/ 2702024 h 2702024"/>
              <a:gd name="connsiteX3" fmla="*/ 1852001 w 2243162"/>
              <a:gd name="connsiteY3" fmla="*/ 0 h 2702024"/>
              <a:gd name="connsiteX4" fmla="*/ 1874186 w 2243162"/>
              <a:gd name="connsiteY4" fmla="*/ 15258 h 2702024"/>
              <a:gd name="connsiteX5" fmla="*/ 2101791 w 2243162"/>
              <a:gd name="connsiteY5" fmla="*/ 370872 h 2702024"/>
              <a:gd name="connsiteX6" fmla="*/ 2099207 w 2243162"/>
              <a:gd name="connsiteY6" fmla="*/ 372649 h 2702024"/>
              <a:gd name="connsiteX7" fmla="*/ 2152853 w 2243162"/>
              <a:gd name="connsiteY7" fmla="*/ 450653 h 2702024"/>
              <a:gd name="connsiteX8" fmla="*/ 2243162 w 2243162"/>
              <a:gd name="connsiteY8" fmla="*/ 591754 h 2702024"/>
              <a:gd name="connsiteX9" fmla="*/ 800090 w 2243162"/>
              <a:gd name="connsiteY9" fmla="*/ 2690045 h 2702024"/>
              <a:gd name="connsiteX10" fmla="*/ 591618 w 2243162"/>
              <a:gd name="connsiteY10" fmla="*/ 2690045 h 2702024"/>
              <a:gd name="connsiteX11" fmla="*/ 296788 w 2243162"/>
              <a:gd name="connsiteY11" fmla="*/ 2261349 h 270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3162" h="2702024">
                <a:moveTo>
                  <a:pt x="296787" y="2270482"/>
                </a:moveTo>
                <a:lnTo>
                  <a:pt x="593574" y="2702024"/>
                </a:lnTo>
                <a:lnTo>
                  <a:pt x="0" y="2702024"/>
                </a:lnTo>
                <a:close/>
                <a:moveTo>
                  <a:pt x="1852001" y="0"/>
                </a:moveTo>
                <a:lnTo>
                  <a:pt x="1874186" y="15258"/>
                </a:lnTo>
                <a:lnTo>
                  <a:pt x="2101791" y="370872"/>
                </a:lnTo>
                <a:lnTo>
                  <a:pt x="2099207" y="372649"/>
                </a:lnTo>
                <a:lnTo>
                  <a:pt x="2152853" y="450653"/>
                </a:lnTo>
                <a:lnTo>
                  <a:pt x="2243162" y="591754"/>
                </a:lnTo>
                <a:lnTo>
                  <a:pt x="800090" y="2690045"/>
                </a:lnTo>
                <a:lnTo>
                  <a:pt x="591618" y="2690045"/>
                </a:lnTo>
                <a:lnTo>
                  <a:pt x="296788" y="2261349"/>
                </a:lnTo>
                <a:close/>
              </a:path>
            </a:pathLst>
          </a:custGeom>
          <a:solidFill>
            <a:srgbClr val="A2B894">
              <a:alpha val="91000"/>
            </a:srgbClr>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solidFill>
          <a:ln>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D957C"/>
          </a:solidFill>
          <a:ln>
            <a:solidFill>
              <a:srgbClr val="DD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solidFill>
          <a:ln>
            <a:solidFill>
              <a:srgbClr val="D57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solidFill>
          <a:ln>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solidFill>
          <a:ln>
            <a:solidFill>
              <a:srgbClr val="377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30728C">
              <a:alpha val="59000"/>
            </a:srgbClr>
          </a:solidFill>
          <a:ln>
            <a:solidFill>
              <a:srgbClr val="7CA5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7CA5A8"/>
          </a:solidFill>
          <a:ln>
            <a:solidFill>
              <a:srgbClr val="7BA3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solidFill>
          <a:ln>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D957C">
              <a:alpha val="76000"/>
            </a:srgbClr>
          </a:solidFill>
          <a:ln>
            <a:solidFill>
              <a:srgbClr val="E2A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p:nvSpPr>
        <p:spPr>
          <a:xfrm>
            <a:off x="0" y="453529"/>
            <a:ext cx="686812" cy="463303"/>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4" name="TextBox 40"/>
          <p:cNvSpPr txBox="1"/>
          <p:nvPr/>
        </p:nvSpPr>
        <p:spPr>
          <a:xfrm>
            <a:off x="832747" y="454348"/>
            <a:ext cx="3069552" cy="461665"/>
          </a:xfrm>
          <a:prstGeom prst="rect">
            <a:avLst/>
          </a:prstGeom>
          <a:noFill/>
        </p:spPr>
        <p:txBody>
          <a:bodyPr wrap="square" rtlCol="0" anchor="ctr">
            <a:spAutoFit/>
          </a:bodyPr>
          <a:lstStyle/>
          <a:p>
            <a:r>
              <a:rPr lang="zh-CN" altLang="en-US" sz="2400" dirty="0">
                <a:solidFill>
                  <a:srgbClr val="346182"/>
                </a:solidFill>
                <a:latin typeface="微软雅黑" panose="020B0503020204020204" pitchFamily="34" charset="-122"/>
                <a:ea typeface="微软雅黑" panose="020B0503020204020204" pitchFamily="34" charset="-122"/>
              </a:rPr>
              <a:t>东南</a:t>
            </a:r>
            <a:r>
              <a:rPr lang="zh-CN" altLang="en-US" sz="2400" dirty="0" smtClean="0">
                <a:solidFill>
                  <a:srgbClr val="346182"/>
                </a:solidFill>
                <a:latin typeface="微软雅黑" panose="020B0503020204020204" pitchFamily="34" charset="-122"/>
                <a:ea typeface="微软雅黑" panose="020B0503020204020204" pitchFamily="34" charset="-122"/>
              </a:rPr>
              <a:t>大学</a:t>
            </a:r>
            <a:r>
              <a:rPr lang="zh-CN" altLang="en-US" sz="2400" dirty="0">
                <a:solidFill>
                  <a:srgbClr val="346182"/>
                </a:solidFill>
                <a:latin typeface="微软雅黑" panose="020B0503020204020204" pitchFamily="34" charset="-122"/>
                <a:ea typeface="微软雅黑" panose="020B0503020204020204" pitchFamily="34" charset="-122"/>
              </a:rPr>
              <a:t>软件</a:t>
            </a:r>
            <a:r>
              <a:rPr lang="zh-CN" altLang="en-US" sz="2400" dirty="0" smtClean="0">
                <a:solidFill>
                  <a:srgbClr val="346182"/>
                </a:solidFill>
                <a:latin typeface="微软雅黑" panose="020B0503020204020204" pitchFamily="34" charset="-122"/>
                <a:ea typeface="微软雅黑" panose="020B0503020204020204" pitchFamily="34" charset="-122"/>
              </a:rPr>
              <a:t>学院</a:t>
            </a:r>
            <a:endParaRPr lang="zh-CN" altLang="en-US" sz="2400" dirty="0">
              <a:solidFill>
                <a:srgbClr val="346182"/>
              </a:solidFill>
              <a:latin typeface="微软雅黑" panose="020B0503020204020204" pitchFamily="34" charset="-122"/>
              <a:ea typeface="微软雅黑" panose="020B0503020204020204" pitchFamily="34" charset="-122"/>
            </a:endParaRPr>
          </a:p>
        </p:txBody>
      </p:sp>
      <p:cxnSp>
        <p:nvCxnSpPr>
          <p:cNvPr id="715" name="直接连接符 714"/>
          <p:cNvCxnSpPr/>
          <p:nvPr/>
        </p:nvCxnSpPr>
        <p:spPr>
          <a:xfrm>
            <a:off x="789728" y="452710"/>
            <a:ext cx="0" cy="464941"/>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981766" y="2336481"/>
            <a:ext cx="8211872" cy="523220"/>
          </a:xfrm>
          <a:prstGeom prst="rect">
            <a:avLst/>
          </a:prstGeom>
        </p:spPr>
        <p:txBody>
          <a:bodyPr wrap="square">
            <a:spAutoFit/>
          </a:bodyPr>
          <a:lstStyle/>
          <a:p>
            <a:pPr algn="dist">
              <a:spcAft>
                <a:spcPts val="0"/>
              </a:spcAft>
            </a:pPr>
            <a:r>
              <a:rPr lang="zh-CN" altLang="en-US" sz="28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基于微服务架构的统一分析运行平台的设计与实现</a:t>
            </a:r>
            <a:endParaRPr lang="zh-CN" altLang="zh-CN" sz="28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88000"/>
            </a:srgbClr>
          </a:solidFill>
          <a:ln>
            <a:solidFill>
              <a:srgbClr val="ED80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279093" y="4098874"/>
            <a:ext cx="3685305" cy="923330"/>
          </a:xfrm>
          <a:prstGeom prst="rect">
            <a:avLst/>
          </a:prstGeom>
          <a:noFill/>
        </p:spPr>
        <p:txBody>
          <a:bodyPr wrap="square" rtlCol="0">
            <a:spAutoFit/>
          </a:bodyPr>
          <a:lstStyle/>
          <a:p>
            <a:pPr algn="ctr"/>
            <a:r>
              <a:rPr lang="en-US" altLang="zh-CN" dirty="0" smtClean="0">
                <a:solidFill>
                  <a:srgbClr val="346182"/>
                </a:solidFill>
                <a:latin typeface="微软雅黑" panose="020B0503020204020204" pitchFamily="34" charset="-122"/>
                <a:ea typeface="微软雅黑" panose="020B0503020204020204" pitchFamily="34" charset="-122"/>
              </a:rPr>
              <a:t>71113333 </a:t>
            </a:r>
            <a:r>
              <a:rPr lang="zh-CN" altLang="en-US" dirty="0" smtClean="0">
                <a:solidFill>
                  <a:srgbClr val="346182"/>
                </a:solidFill>
                <a:latin typeface="微软雅黑" panose="020B0503020204020204" pitchFamily="34" charset="-122"/>
                <a:ea typeface="微软雅黑" panose="020B0503020204020204" pitchFamily="34" charset="-122"/>
              </a:rPr>
              <a:t>陈浩远</a:t>
            </a:r>
            <a:endParaRPr lang="en-US" altLang="zh-CN" dirty="0" smtClean="0">
              <a:solidFill>
                <a:srgbClr val="346182"/>
              </a:solidFill>
              <a:latin typeface="微软雅黑" panose="020B0503020204020204" pitchFamily="34" charset="-122"/>
              <a:ea typeface="微软雅黑" panose="020B0503020204020204" pitchFamily="34" charset="-122"/>
            </a:endParaRPr>
          </a:p>
          <a:p>
            <a:pPr algn="ctr"/>
            <a:r>
              <a:rPr lang="zh-CN" altLang="en-US" dirty="0">
                <a:solidFill>
                  <a:srgbClr val="346182"/>
                </a:solidFill>
                <a:latin typeface="微软雅黑" panose="020B0503020204020204" pitchFamily="34" charset="-122"/>
                <a:ea typeface="微软雅黑" panose="020B0503020204020204" pitchFamily="34" charset="-122"/>
              </a:rPr>
              <a:t>指导</a:t>
            </a:r>
            <a:r>
              <a:rPr lang="zh-CN" altLang="en-US" dirty="0" smtClean="0">
                <a:solidFill>
                  <a:srgbClr val="346182"/>
                </a:solidFill>
                <a:latin typeface="微软雅黑" panose="020B0503020204020204" pitchFamily="34" charset="-122"/>
                <a:ea typeface="微软雅黑" panose="020B0503020204020204" pitchFamily="34" charset="-122"/>
              </a:rPr>
              <a:t>教师   刘其奇</a:t>
            </a:r>
            <a:endParaRPr lang="en-US" altLang="zh-CN" dirty="0" smtClean="0">
              <a:solidFill>
                <a:srgbClr val="346182"/>
              </a:solidFill>
              <a:latin typeface="微软雅黑" panose="020B0503020204020204" pitchFamily="34" charset="-122"/>
              <a:ea typeface="微软雅黑" panose="020B0503020204020204" pitchFamily="34" charset="-122"/>
            </a:endParaRPr>
          </a:p>
          <a:p>
            <a:pPr algn="ctr"/>
            <a:r>
              <a:rPr lang="zh-CN" altLang="en-US" dirty="0">
                <a:solidFill>
                  <a:srgbClr val="346182"/>
                </a:solidFill>
                <a:latin typeface="微软雅黑" panose="020B0503020204020204" pitchFamily="34" charset="-122"/>
                <a:ea typeface="微软雅黑" panose="020B0503020204020204" pitchFamily="34" charset="-122"/>
              </a:rPr>
              <a:t>企业</a:t>
            </a:r>
            <a:r>
              <a:rPr lang="zh-CN" altLang="en-US" dirty="0" smtClean="0">
                <a:solidFill>
                  <a:srgbClr val="346182"/>
                </a:solidFill>
                <a:latin typeface="微软雅黑" panose="020B0503020204020204" pitchFamily="34" charset="-122"/>
                <a:ea typeface="微软雅黑" panose="020B0503020204020204" pitchFamily="34" charset="-122"/>
              </a:rPr>
              <a:t>导师   薄宏剑</a:t>
            </a:r>
            <a:endParaRPr lang="zh-CN" altLang="en-US" dirty="0">
              <a:solidFill>
                <a:srgbClr val="346182"/>
              </a:solidFill>
              <a:latin typeface="微软雅黑" panose="020B0503020204020204" pitchFamily="34" charset="-122"/>
              <a:ea typeface="微软雅黑" panose="020B0503020204020204" pitchFamily="34" charset="-122"/>
            </a:endParaRPr>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82000"/>
            </a:srgbClr>
          </a:solidFill>
          <a:ln>
            <a:solidFill>
              <a:srgbClr val="EE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1651020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14:presetBounceEnd="42000">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14:bounceEnd="42000">
                                          <p:cBhvr additive="base">
                                            <p:cTn id="7" dur="500" fill="hold"/>
                                            <p:tgtEl>
                                              <p:spTgt spid="828"/>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8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14:presetBounceEnd="34000">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14:bounceEnd="34000">
                                          <p:cBhvr additive="base">
                                            <p:cTn id="12" dur="500" fill="hold"/>
                                            <p:tgtEl>
                                              <p:spTgt spid="5"/>
                                            </p:tgtEl>
                                            <p:attrNameLst>
                                              <p:attrName>ppt_x</p:attrName>
                                            </p:attrNameLst>
                                          </p:cBhvr>
                                          <p:tavLst>
                                            <p:tav tm="0">
                                              <p:val>
                                                <p:strVal val="1+#ppt_w/2"/>
                                              </p:val>
                                            </p:tav>
                                            <p:tav tm="100000">
                                              <p:val>
                                                <p:strVal val="#ppt_x"/>
                                              </p:val>
                                            </p:tav>
                                          </p:tavLst>
                                        </p:anim>
                                        <p:anim calcmode="lin" valueType="num" p14:bounceEnd="34000">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cBhvr additive="base">
                                            <p:cTn id="7" dur="500" fill="hold"/>
                                            <p:tgtEl>
                                              <p:spTgt spid="828"/>
                                            </p:tgtEl>
                                            <p:attrNameLst>
                                              <p:attrName>ppt_x</p:attrName>
                                            </p:attrNameLst>
                                          </p:cBhvr>
                                          <p:tavLst>
                                            <p:tav tm="0">
                                              <p:val>
                                                <p:strVal val="#ppt_x"/>
                                              </p:val>
                                            </p:tav>
                                            <p:tav tm="100000">
                                              <p:val>
                                                <p:strVal val="#ppt_x"/>
                                              </p:val>
                                            </p:tav>
                                          </p:tavLst>
                                        </p:anim>
                                        <p:anim calcmode="lin" valueType="num">
                                          <p:cBhvr additive="base">
                                            <p:cTn id="8" dur="500" fill="hold"/>
                                            <p:tgtEl>
                                              <p:spTgt spid="8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5"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任务模板模块</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圆角矩形 3"/>
          <p:cNvSpPr/>
          <p:nvPr/>
        </p:nvSpPr>
        <p:spPr>
          <a:xfrm>
            <a:off x="2841950" y="1829980"/>
            <a:ext cx="2372613" cy="11254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任务模板模块</a:t>
            </a:r>
            <a:endParaRPr lang="zh-CN" altLang="en-US" dirty="0"/>
          </a:p>
        </p:txBody>
      </p:sp>
      <p:sp>
        <p:nvSpPr>
          <p:cNvPr id="44" name="圆角矩形 43"/>
          <p:cNvSpPr/>
          <p:nvPr/>
        </p:nvSpPr>
        <p:spPr>
          <a:xfrm>
            <a:off x="7716676" y="1829980"/>
            <a:ext cx="2546302" cy="11254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Ignite</a:t>
            </a:r>
            <a:r>
              <a:rPr lang="zh-CN" altLang="en-US" dirty="0" smtClean="0"/>
              <a:t>模块</a:t>
            </a:r>
            <a:endParaRPr lang="zh-CN" altLang="en-US" dirty="0"/>
          </a:p>
        </p:txBody>
      </p:sp>
      <p:sp>
        <p:nvSpPr>
          <p:cNvPr id="5" name="左箭头 4"/>
          <p:cNvSpPr/>
          <p:nvPr/>
        </p:nvSpPr>
        <p:spPr>
          <a:xfrm>
            <a:off x="5305647" y="2579468"/>
            <a:ext cx="2319945" cy="2487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5305646" y="2062716"/>
            <a:ext cx="2319945" cy="2613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1028159" y="2260940"/>
            <a:ext cx="1796903" cy="346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498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任务实例模块</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3774517" y="3187781"/>
            <a:ext cx="1696845" cy="8844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任务实例模块</a:t>
            </a:r>
            <a:endParaRPr lang="zh-CN" altLang="en-US" dirty="0"/>
          </a:p>
        </p:txBody>
      </p:sp>
      <p:sp>
        <p:nvSpPr>
          <p:cNvPr id="44" name="圆角矩形 43"/>
          <p:cNvSpPr/>
          <p:nvPr/>
        </p:nvSpPr>
        <p:spPr>
          <a:xfrm>
            <a:off x="6343291" y="1272808"/>
            <a:ext cx="1805332" cy="8844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Ignite</a:t>
            </a:r>
            <a:r>
              <a:rPr lang="zh-CN" altLang="en-US" dirty="0" smtClean="0"/>
              <a:t>模块</a:t>
            </a:r>
            <a:endParaRPr lang="zh-CN" altLang="en-US" dirty="0"/>
          </a:p>
        </p:txBody>
      </p:sp>
      <p:sp>
        <p:nvSpPr>
          <p:cNvPr id="46" name="圆角矩形 45"/>
          <p:cNvSpPr/>
          <p:nvPr/>
        </p:nvSpPr>
        <p:spPr>
          <a:xfrm>
            <a:off x="9132007" y="3187781"/>
            <a:ext cx="1805332" cy="8844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BPMN</a:t>
            </a:r>
            <a:r>
              <a:rPr lang="zh-CN" altLang="en-US" dirty="0" smtClean="0"/>
              <a:t>引擎模块</a:t>
            </a:r>
            <a:endParaRPr lang="zh-CN" altLang="en-US" dirty="0"/>
          </a:p>
        </p:txBody>
      </p:sp>
      <p:sp>
        <p:nvSpPr>
          <p:cNvPr id="3" name="右箭头 2"/>
          <p:cNvSpPr/>
          <p:nvPr/>
        </p:nvSpPr>
        <p:spPr>
          <a:xfrm>
            <a:off x="1532709" y="3508842"/>
            <a:ext cx="2211998" cy="361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533404" y="2983680"/>
            <a:ext cx="2023279" cy="646331"/>
          </a:xfrm>
          <a:prstGeom prst="rect">
            <a:avLst/>
          </a:prstGeom>
          <a:noFill/>
        </p:spPr>
        <p:txBody>
          <a:bodyPr wrap="square" rtlCol="0">
            <a:spAutoFit/>
          </a:bodyPr>
          <a:lstStyle/>
          <a:p>
            <a:r>
              <a:rPr lang="zh-CN" altLang="en-US" dirty="0" smtClean="0"/>
              <a:t>任务模板</a:t>
            </a:r>
            <a:r>
              <a:rPr lang="en-US" altLang="zh-CN" dirty="0" smtClean="0"/>
              <a:t>ID</a:t>
            </a:r>
            <a:r>
              <a:rPr lang="zh-CN" altLang="en-US" dirty="0" smtClean="0"/>
              <a:t>、定时、循环、环境变量</a:t>
            </a:r>
            <a:endParaRPr lang="zh-CN" altLang="en-US" dirty="0"/>
          </a:p>
        </p:txBody>
      </p:sp>
      <p:sp>
        <p:nvSpPr>
          <p:cNvPr id="7" name="文本框 6"/>
          <p:cNvSpPr txBox="1"/>
          <p:nvPr/>
        </p:nvSpPr>
        <p:spPr>
          <a:xfrm>
            <a:off x="8047400" y="1520148"/>
            <a:ext cx="2296633" cy="369332"/>
          </a:xfrm>
          <a:prstGeom prst="rect">
            <a:avLst/>
          </a:prstGeom>
          <a:noFill/>
        </p:spPr>
        <p:txBody>
          <a:bodyPr wrap="square" rtlCol="0">
            <a:spAutoFit/>
          </a:bodyPr>
          <a:lstStyle/>
          <a:p>
            <a:r>
              <a:rPr lang="zh-CN" altLang="en-US" dirty="0" smtClean="0"/>
              <a:t>任务实例、当前状态</a:t>
            </a:r>
            <a:endParaRPr lang="zh-CN" altLang="en-US" dirty="0"/>
          </a:p>
        </p:txBody>
      </p:sp>
    </p:spTree>
    <p:extLst>
      <p:ext uri="{BB962C8B-B14F-4D97-AF65-F5344CB8AC3E}">
        <p14:creationId xmlns:p14="http://schemas.microsoft.com/office/powerpoint/2010/main" val="592406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4031873" cy="461665"/>
          </a:xfrm>
          <a:prstGeom prst="rect">
            <a:avLst/>
          </a:prstGeom>
        </p:spPr>
        <p:txBody>
          <a:bodyPr wrap="none">
            <a:spAutoFit/>
          </a:bodyPr>
          <a:lstStyle/>
          <a:p>
            <a:r>
              <a:rPr lang="en-US" altLang="zh-CN" sz="2400" b="1" dirty="0">
                <a:solidFill>
                  <a:srgbClr val="346182"/>
                </a:solidFill>
                <a:latin typeface="微软雅黑" panose="020B0503020204020204" pitchFamily="34" charset="-122"/>
                <a:ea typeface="微软雅黑" panose="020B0503020204020204" pitchFamily="34" charset="-122"/>
              </a:rPr>
              <a:t>REST</a:t>
            </a:r>
            <a:r>
              <a:rPr lang="zh-CN" altLang="en-US" sz="2400" b="1" dirty="0" smtClean="0">
                <a:solidFill>
                  <a:srgbClr val="346182"/>
                </a:solidFill>
                <a:latin typeface="微软雅黑" panose="020B0503020204020204" pitchFamily="34" charset="-122"/>
                <a:ea typeface="微软雅黑" panose="020B0503020204020204" pitchFamily="34" charset="-122"/>
              </a:rPr>
              <a:t>客户端和服务端的</a:t>
            </a:r>
            <a:r>
              <a:rPr lang="zh-CN" altLang="en-US" sz="2400" b="1" dirty="0">
                <a:solidFill>
                  <a:srgbClr val="346182"/>
                </a:solidFill>
                <a:latin typeface="微软雅黑" panose="020B0503020204020204" pitchFamily="34" charset="-122"/>
                <a:ea typeface="微软雅黑" panose="020B0503020204020204" pitchFamily="34" charset="-122"/>
              </a:rPr>
              <a:t>实现</a:t>
            </a:r>
          </a:p>
        </p:txBody>
      </p:sp>
      <p:sp>
        <p:nvSpPr>
          <p:cNvPr id="3" name="文本框 2"/>
          <p:cNvSpPr txBox="1"/>
          <p:nvPr/>
        </p:nvSpPr>
        <p:spPr>
          <a:xfrm>
            <a:off x="1826288" y="1392865"/>
            <a:ext cx="4712735" cy="523220"/>
          </a:xfrm>
          <a:prstGeom prst="rect">
            <a:avLst/>
          </a:prstGeom>
          <a:noFill/>
        </p:spPr>
        <p:txBody>
          <a:bodyPr wrap="square" rtlCol="0">
            <a:spAutoFit/>
          </a:bodyPr>
          <a:lstStyle/>
          <a:p>
            <a:r>
              <a:rPr lang="en-US" altLang="zh-CN" sz="2800" dirty="0" smtClean="0"/>
              <a:t>HTTP</a:t>
            </a:r>
            <a:r>
              <a:rPr lang="zh-CN" altLang="en-US" sz="2800" dirty="0" smtClean="0"/>
              <a:t>基本认证</a:t>
            </a:r>
            <a:endParaRPr lang="zh-CN" altLang="en-US" sz="2800" dirty="0"/>
          </a:p>
        </p:txBody>
      </p:sp>
      <p:sp>
        <p:nvSpPr>
          <p:cNvPr id="43" name="文本框 42"/>
          <p:cNvSpPr txBox="1"/>
          <p:nvPr/>
        </p:nvSpPr>
        <p:spPr>
          <a:xfrm>
            <a:off x="1826288" y="2348000"/>
            <a:ext cx="4712735" cy="523220"/>
          </a:xfrm>
          <a:prstGeom prst="rect">
            <a:avLst/>
          </a:prstGeom>
          <a:noFill/>
        </p:spPr>
        <p:txBody>
          <a:bodyPr wrap="square" rtlCol="0">
            <a:spAutoFit/>
          </a:bodyPr>
          <a:lstStyle/>
          <a:p>
            <a:r>
              <a:rPr lang="en-US" altLang="zh-CN" sz="2800" dirty="0" smtClean="0"/>
              <a:t>SSL</a:t>
            </a:r>
            <a:r>
              <a:rPr lang="zh-CN" altLang="en-US" sz="2800" dirty="0" smtClean="0"/>
              <a:t>加密（信任所有证书）</a:t>
            </a:r>
            <a:endParaRPr lang="zh-CN" altLang="en-US" sz="2800" dirty="0"/>
          </a:p>
        </p:txBody>
      </p:sp>
    </p:spTree>
    <p:extLst>
      <p:ext uri="{BB962C8B-B14F-4D97-AF65-F5344CB8AC3E}">
        <p14:creationId xmlns:p14="http://schemas.microsoft.com/office/powerpoint/2010/main" val="602852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800219" cy="461665"/>
          </a:xfrm>
          <a:prstGeom prst="rect">
            <a:avLst/>
          </a:prstGeom>
        </p:spPr>
        <p:txBody>
          <a:bodyPr wrap="none">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总结</a:t>
            </a:r>
          </a:p>
        </p:txBody>
      </p:sp>
      <p:sp>
        <p:nvSpPr>
          <p:cNvPr id="2" name="文本框 1"/>
          <p:cNvSpPr txBox="1"/>
          <p:nvPr/>
        </p:nvSpPr>
        <p:spPr>
          <a:xfrm>
            <a:off x="948819" y="1508965"/>
            <a:ext cx="6895354" cy="1015663"/>
          </a:xfrm>
          <a:prstGeom prst="rect">
            <a:avLst/>
          </a:prstGeom>
          <a:noFill/>
        </p:spPr>
        <p:txBody>
          <a:bodyPr wrap="square" rtlCol="0">
            <a:spAutoFit/>
          </a:bodyP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       微服务架构可以很好地构建出一个</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高性能、高容错、高安全性</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的系统，采用这种架构的统一分析运行平台可以极好地满足运营商对调度平台的需求。</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9162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F756B">
              <a:alpha val="88000"/>
            </a:srgbClr>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4" name="任意多边形 823"/>
          <p:cNvSpPr/>
          <p:nvPr/>
        </p:nvSpPr>
        <p:spPr>
          <a:xfrm flipH="1" flipV="1">
            <a:off x="4399933" y="4206056"/>
            <a:ext cx="2239155" cy="2690045"/>
          </a:xfrm>
          <a:custGeom>
            <a:avLst/>
            <a:gdLst>
              <a:gd name="connsiteX0" fmla="*/ 1850042 w 2239155"/>
              <a:gd name="connsiteY0" fmla="*/ 2690045 h 2690045"/>
              <a:gd name="connsiteX1" fmla="*/ 0 w 2239155"/>
              <a:gd name="connsiteY1" fmla="*/ 0 h 2690045"/>
              <a:gd name="connsiteX2" fmla="*/ 798132 w 2239155"/>
              <a:gd name="connsiteY2" fmla="*/ 0 h 2690045"/>
              <a:gd name="connsiteX3" fmla="*/ 2239155 w 2239155"/>
              <a:gd name="connsiteY3" fmla="*/ 2095312 h 2690045"/>
              <a:gd name="connsiteX4" fmla="*/ 1865159 w 2239155"/>
              <a:gd name="connsiteY4" fmla="*/ 2679648 h 2690045"/>
              <a:gd name="connsiteX5" fmla="*/ 1850042 w 2239155"/>
              <a:gd name="connsiteY5" fmla="*/ 2690045 h 269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155" h="2690045">
                <a:moveTo>
                  <a:pt x="1850042" y="2690045"/>
                </a:moveTo>
                <a:lnTo>
                  <a:pt x="0" y="0"/>
                </a:lnTo>
                <a:lnTo>
                  <a:pt x="798132" y="0"/>
                </a:lnTo>
                <a:lnTo>
                  <a:pt x="2239155" y="2095312"/>
                </a:lnTo>
                <a:lnTo>
                  <a:pt x="1865159" y="2679648"/>
                </a:lnTo>
                <a:lnTo>
                  <a:pt x="1850042" y="2690045"/>
                </a:lnTo>
                <a:close/>
              </a:path>
            </a:pathLst>
          </a:custGeom>
          <a:solidFill>
            <a:srgbClr val="A9BD9C"/>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V="1">
            <a:off x="500062" y="2101122"/>
            <a:ext cx="8896350" cy="51086"/>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500062" y="3463196"/>
            <a:ext cx="8896350" cy="51086"/>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p:cNvPicPr>
            <a:picLocks noChangeAspect="1"/>
          </p:cNvPicPr>
          <p:nvPr/>
        </p:nvPicPr>
        <p:blipFill rotWithShape="1">
          <a:blip r:embed="rId2" cstate="print">
            <a:extLst>
              <a:ext uri="{28A0092B-C50C-407E-A947-70E740481C1C}">
                <a14:useLocalDpi xmlns:a14="http://schemas.microsoft.com/office/drawing/2010/main" val="0"/>
              </a:ext>
            </a:extLst>
          </a:blip>
          <a:srcRect l="156" t="30898" r="26794" b="49213"/>
          <a:stretch/>
        </p:blipFill>
        <p:spPr>
          <a:xfrm>
            <a:off x="495119" y="2123164"/>
            <a:ext cx="8906237" cy="1371601"/>
          </a:xfrm>
          <a:prstGeom prst="rect">
            <a:avLst/>
          </a:prstGeom>
        </p:spPr>
      </p:pic>
      <p:sp>
        <p:nvSpPr>
          <p:cNvPr id="534" name="任意多边形 533"/>
          <p:cNvSpPr/>
          <p:nvPr/>
        </p:nvSpPr>
        <p:spPr>
          <a:xfrm flipH="1" flipV="1">
            <a:off x="4012411" y="420605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solidFill>
          <a:ln>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147990" y="4206055"/>
            <a:ext cx="2243162" cy="2702024"/>
          </a:xfrm>
          <a:custGeom>
            <a:avLst/>
            <a:gdLst>
              <a:gd name="connsiteX0" fmla="*/ 296787 w 2243162"/>
              <a:gd name="connsiteY0" fmla="*/ 2270482 h 2702024"/>
              <a:gd name="connsiteX1" fmla="*/ 593574 w 2243162"/>
              <a:gd name="connsiteY1" fmla="*/ 2702024 h 2702024"/>
              <a:gd name="connsiteX2" fmla="*/ 0 w 2243162"/>
              <a:gd name="connsiteY2" fmla="*/ 2702024 h 2702024"/>
              <a:gd name="connsiteX3" fmla="*/ 1852001 w 2243162"/>
              <a:gd name="connsiteY3" fmla="*/ 0 h 2702024"/>
              <a:gd name="connsiteX4" fmla="*/ 1874186 w 2243162"/>
              <a:gd name="connsiteY4" fmla="*/ 15258 h 2702024"/>
              <a:gd name="connsiteX5" fmla="*/ 2101791 w 2243162"/>
              <a:gd name="connsiteY5" fmla="*/ 370872 h 2702024"/>
              <a:gd name="connsiteX6" fmla="*/ 2099207 w 2243162"/>
              <a:gd name="connsiteY6" fmla="*/ 372649 h 2702024"/>
              <a:gd name="connsiteX7" fmla="*/ 2152853 w 2243162"/>
              <a:gd name="connsiteY7" fmla="*/ 450653 h 2702024"/>
              <a:gd name="connsiteX8" fmla="*/ 2243162 w 2243162"/>
              <a:gd name="connsiteY8" fmla="*/ 591754 h 2702024"/>
              <a:gd name="connsiteX9" fmla="*/ 800090 w 2243162"/>
              <a:gd name="connsiteY9" fmla="*/ 2690045 h 2702024"/>
              <a:gd name="connsiteX10" fmla="*/ 591618 w 2243162"/>
              <a:gd name="connsiteY10" fmla="*/ 2690045 h 2702024"/>
              <a:gd name="connsiteX11" fmla="*/ 296788 w 2243162"/>
              <a:gd name="connsiteY11" fmla="*/ 2261349 h 270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3162" h="2702024">
                <a:moveTo>
                  <a:pt x="296787" y="2270482"/>
                </a:moveTo>
                <a:lnTo>
                  <a:pt x="593574" y="2702024"/>
                </a:lnTo>
                <a:lnTo>
                  <a:pt x="0" y="2702024"/>
                </a:lnTo>
                <a:close/>
                <a:moveTo>
                  <a:pt x="1852001" y="0"/>
                </a:moveTo>
                <a:lnTo>
                  <a:pt x="1874186" y="15258"/>
                </a:lnTo>
                <a:lnTo>
                  <a:pt x="2101791" y="370872"/>
                </a:lnTo>
                <a:lnTo>
                  <a:pt x="2099207" y="372649"/>
                </a:lnTo>
                <a:lnTo>
                  <a:pt x="2152853" y="450653"/>
                </a:lnTo>
                <a:lnTo>
                  <a:pt x="2243162" y="591754"/>
                </a:lnTo>
                <a:lnTo>
                  <a:pt x="800090" y="2690045"/>
                </a:lnTo>
                <a:lnTo>
                  <a:pt x="591618" y="2690045"/>
                </a:lnTo>
                <a:lnTo>
                  <a:pt x="296788" y="2261349"/>
                </a:lnTo>
                <a:close/>
              </a:path>
            </a:pathLst>
          </a:custGeom>
          <a:solidFill>
            <a:srgbClr val="A2B894">
              <a:alpha val="91000"/>
            </a:srgbClr>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solidFill>
          <a:ln>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D957C"/>
          </a:solidFill>
          <a:ln>
            <a:solidFill>
              <a:srgbClr val="DD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solidFill>
          <a:ln>
            <a:solidFill>
              <a:srgbClr val="D57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solidFill>
          <a:ln>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solidFill>
          <a:ln>
            <a:solidFill>
              <a:srgbClr val="377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30728C">
              <a:alpha val="59000"/>
            </a:srgbClr>
          </a:solidFill>
          <a:ln>
            <a:solidFill>
              <a:srgbClr val="7CA5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7CA5A8"/>
          </a:solidFill>
          <a:ln>
            <a:solidFill>
              <a:srgbClr val="7BA3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solidFill>
          <a:ln>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D957C">
              <a:alpha val="76000"/>
            </a:srgbClr>
          </a:solidFill>
          <a:ln>
            <a:solidFill>
              <a:srgbClr val="E2A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p:nvSpPr>
        <p:spPr>
          <a:xfrm>
            <a:off x="0" y="453529"/>
            <a:ext cx="686812" cy="463303"/>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5" name="直接连接符 714"/>
          <p:cNvCxnSpPr/>
          <p:nvPr/>
        </p:nvCxnSpPr>
        <p:spPr>
          <a:xfrm>
            <a:off x="789728" y="452710"/>
            <a:ext cx="0" cy="464941"/>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3354851" y="2434371"/>
            <a:ext cx="3186773" cy="769441"/>
          </a:xfrm>
          <a:prstGeom prst="rect">
            <a:avLst/>
          </a:prstGeom>
        </p:spPr>
        <p:txBody>
          <a:bodyPr wrap="square">
            <a:spAutoFit/>
          </a:bodyPr>
          <a:lstStyle/>
          <a:p>
            <a:pPr algn="dist">
              <a:spcAft>
                <a:spcPts val="0"/>
              </a:spcAft>
            </a:pPr>
            <a:r>
              <a:rPr lang="en-US" altLang="zh-CN"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THE END</a:t>
            </a:r>
            <a:endParaRPr lang="zh-CN" altLang="zh-CN" sz="28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88000"/>
            </a:srgbClr>
          </a:solidFill>
          <a:ln>
            <a:solidFill>
              <a:srgbClr val="ED80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82000"/>
            </a:srgbClr>
          </a:solidFill>
          <a:ln>
            <a:solidFill>
              <a:srgbClr val="EE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0"/>
          <p:cNvSpPr txBox="1"/>
          <p:nvPr/>
        </p:nvSpPr>
        <p:spPr>
          <a:xfrm>
            <a:off x="832746" y="454348"/>
            <a:ext cx="2933341" cy="461665"/>
          </a:xfrm>
          <a:prstGeom prst="rect">
            <a:avLst/>
          </a:prstGeom>
          <a:noFill/>
        </p:spPr>
        <p:txBody>
          <a:bodyPr wrap="square" rtlCol="0" anchor="ctr">
            <a:spAutoFit/>
          </a:bodyPr>
          <a:lstStyle/>
          <a:p>
            <a:r>
              <a:rPr lang="zh-CN" altLang="en-US" sz="2400" dirty="0">
                <a:solidFill>
                  <a:srgbClr val="346182"/>
                </a:solidFill>
                <a:latin typeface="微软雅黑" panose="020B0503020204020204" pitchFamily="34" charset="-122"/>
                <a:ea typeface="微软雅黑" panose="020B0503020204020204" pitchFamily="34" charset="-122"/>
              </a:rPr>
              <a:t>东南</a:t>
            </a:r>
            <a:r>
              <a:rPr lang="zh-CN" altLang="en-US" sz="2400" dirty="0" smtClean="0">
                <a:solidFill>
                  <a:srgbClr val="346182"/>
                </a:solidFill>
                <a:latin typeface="微软雅黑" panose="020B0503020204020204" pitchFamily="34" charset="-122"/>
                <a:ea typeface="微软雅黑" panose="020B0503020204020204" pitchFamily="34" charset="-122"/>
              </a:rPr>
              <a:t>大学软件学院</a:t>
            </a:r>
            <a:endParaRPr lang="zh-CN" altLang="en-US" sz="2400" dirty="0">
              <a:solidFill>
                <a:srgbClr val="34618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11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Effect transition="in" filter="fade">
                                      <p:cBhvr>
                                        <p:cTn id="7" dur="1000"/>
                                        <p:tgtEl>
                                          <p:spTgt spid="828"/>
                                        </p:tgtEl>
                                      </p:cBhvr>
                                    </p:animEffect>
                                    <p:anim calcmode="lin" valueType="num">
                                      <p:cBhvr>
                                        <p:cTn id="8" dur="1000" fill="hold"/>
                                        <p:tgtEl>
                                          <p:spTgt spid="828"/>
                                        </p:tgtEl>
                                        <p:attrNameLst>
                                          <p:attrName>ppt_x</p:attrName>
                                        </p:attrNameLst>
                                      </p:cBhvr>
                                      <p:tavLst>
                                        <p:tav tm="0">
                                          <p:val>
                                            <p:strVal val="#ppt_x"/>
                                          </p:val>
                                        </p:tav>
                                        <p:tav tm="100000">
                                          <p:val>
                                            <p:strVal val="#ppt_x"/>
                                          </p:val>
                                        </p:tav>
                                      </p:tavLst>
                                    </p:anim>
                                    <p:anim calcmode="lin" valueType="num">
                                      <p:cBhvr>
                                        <p:cTn id="9" dur="1000" fill="hold"/>
                                        <p:tgtEl>
                                          <p:spTgt spid="8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0" y="411510"/>
            <a:ext cx="539750" cy="576064"/>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a:off x="600710" y="411510"/>
            <a:ext cx="0" cy="576064"/>
          </a:xfrm>
          <a:prstGeom prst="line">
            <a:avLst/>
          </a:prstGeom>
          <a:ln w="28575">
            <a:solidFill>
              <a:srgbClr val="346182"/>
            </a:solidFill>
          </a:ln>
        </p:spPr>
        <p:style>
          <a:lnRef idx="1">
            <a:schemeClr val="accent1"/>
          </a:lnRef>
          <a:fillRef idx="0">
            <a:schemeClr val="accent1"/>
          </a:fillRef>
          <a:effectRef idx="0">
            <a:schemeClr val="accent1"/>
          </a:effectRef>
          <a:fontRef idx="minor">
            <a:schemeClr val="tx1"/>
          </a:fontRef>
        </p:style>
      </p:cxnSp>
      <p:sp>
        <p:nvSpPr>
          <p:cNvPr id="46" name="TextBox 7"/>
          <p:cNvSpPr txBox="1"/>
          <p:nvPr/>
        </p:nvSpPr>
        <p:spPr>
          <a:xfrm>
            <a:off x="661670" y="345599"/>
            <a:ext cx="1409581" cy="707886"/>
          </a:xfrm>
          <a:prstGeom prst="rect">
            <a:avLst/>
          </a:prstGeom>
          <a:noFill/>
        </p:spPr>
        <p:txBody>
          <a:bodyPr wrap="square" rtlCol="0" anchor="ctr">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rPr>
              <a:t>目 录</a:t>
            </a:r>
            <a:endParaRPr lang="zh-CN" altLang="en-US" sz="4000" b="1" dirty="0">
              <a:solidFill>
                <a:srgbClr val="346182"/>
              </a:solidFill>
              <a:latin typeface="微软雅黑" panose="020B0503020204020204" pitchFamily="34" charset="-122"/>
              <a:ea typeface="微软雅黑" panose="020B0503020204020204" pitchFamily="34" charset="-122"/>
            </a:endParaRPr>
          </a:p>
        </p:txBody>
      </p:sp>
      <p:sp>
        <p:nvSpPr>
          <p:cNvPr id="47" name="TextBox 8"/>
          <p:cNvSpPr txBox="1"/>
          <p:nvPr/>
        </p:nvSpPr>
        <p:spPr>
          <a:xfrm>
            <a:off x="2071250" y="574322"/>
            <a:ext cx="2284725" cy="461665"/>
          </a:xfrm>
          <a:prstGeom prst="rect">
            <a:avLst/>
          </a:prstGeom>
          <a:noFill/>
        </p:spPr>
        <p:txBody>
          <a:bodyPr wrap="square" rtlCol="0">
            <a:spAutoFit/>
          </a:bodyPr>
          <a:lstStyle/>
          <a:p>
            <a:r>
              <a:rPr lang="en-US" altLang="zh-CN" sz="2400" dirty="0" smtClean="0">
                <a:solidFill>
                  <a:schemeClr val="tx1">
                    <a:lumMod val="50000"/>
                    <a:lumOff val="50000"/>
                  </a:schemeClr>
                </a:solidFill>
                <a:latin typeface="Arial" panose="020B0604020202020204" pitchFamily="34" charset="0"/>
                <a:cs typeface="Arial" panose="020B0604020202020204" pitchFamily="34" charset="0"/>
              </a:rPr>
              <a:t>CONTENTS</a:t>
            </a:r>
            <a:endParaRPr lang="zh-CN" altLang="en-US" sz="2400"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16" name="组合 15"/>
          <p:cNvGrpSpPr/>
          <p:nvPr/>
        </p:nvGrpSpPr>
        <p:grpSpPr>
          <a:xfrm>
            <a:off x="2189533" y="1756083"/>
            <a:ext cx="6332495" cy="523220"/>
            <a:chOff x="2929753" y="1756083"/>
            <a:chExt cx="6332495" cy="523220"/>
          </a:xfrm>
        </p:grpSpPr>
        <p:cxnSp>
          <p:nvCxnSpPr>
            <p:cNvPr id="6" name="直接连接符 5"/>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929753" y="1756083"/>
              <a:ext cx="590550" cy="523220"/>
              <a:chOff x="2929753" y="1794183"/>
              <a:chExt cx="590550" cy="523220"/>
            </a:xfrm>
          </p:grpSpPr>
          <p:sp>
            <p:nvSpPr>
              <p:cNvPr id="3" name="平行四边形 2"/>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934922" y="1794183"/>
                <a:ext cx="580212"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75" name="组合 74"/>
          <p:cNvGrpSpPr/>
          <p:nvPr/>
        </p:nvGrpSpPr>
        <p:grpSpPr>
          <a:xfrm>
            <a:off x="2189533" y="2806878"/>
            <a:ext cx="6332495" cy="523220"/>
            <a:chOff x="2929753" y="1756083"/>
            <a:chExt cx="6332495" cy="523220"/>
          </a:xfrm>
        </p:grpSpPr>
        <p:cxnSp>
          <p:nvCxnSpPr>
            <p:cNvPr id="77" name="直接连接符 76"/>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2929753" y="1756083"/>
              <a:ext cx="590550" cy="523220"/>
              <a:chOff x="2929753" y="1794183"/>
              <a:chExt cx="590550" cy="523220"/>
            </a:xfrm>
          </p:grpSpPr>
          <p:sp>
            <p:nvSpPr>
              <p:cNvPr id="79" name="平行四边形 78"/>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p:cNvSpPr txBox="1"/>
              <p:nvPr/>
            </p:nvSpPr>
            <p:spPr>
              <a:xfrm>
                <a:off x="2934922" y="1794183"/>
                <a:ext cx="580212"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82" name="组合 81"/>
          <p:cNvGrpSpPr/>
          <p:nvPr/>
        </p:nvGrpSpPr>
        <p:grpSpPr>
          <a:xfrm>
            <a:off x="2189533" y="3857673"/>
            <a:ext cx="6332495" cy="523220"/>
            <a:chOff x="2929753" y="1756083"/>
            <a:chExt cx="6332495" cy="523220"/>
          </a:xfrm>
        </p:grpSpPr>
        <p:cxnSp>
          <p:nvCxnSpPr>
            <p:cNvPr id="83" name="直接连接符 82"/>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2929753" y="1756083"/>
              <a:ext cx="590550" cy="523220"/>
              <a:chOff x="2929753" y="1794183"/>
              <a:chExt cx="590550" cy="523220"/>
            </a:xfrm>
          </p:grpSpPr>
          <p:sp>
            <p:nvSpPr>
              <p:cNvPr id="86" name="平行四边形 85"/>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2934922" y="1794183"/>
                <a:ext cx="580212"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89" name="组合 88"/>
          <p:cNvGrpSpPr/>
          <p:nvPr/>
        </p:nvGrpSpPr>
        <p:grpSpPr>
          <a:xfrm>
            <a:off x="2189533" y="4908467"/>
            <a:ext cx="6332495" cy="523220"/>
            <a:chOff x="2929753" y="1756083"/>
            <a:chExt cx="6332495" cy="523220"/>
          </a:xfrm>
        </p:grpSpPr>
        <p:cxnSp>
          <p:nvCxnSpPr>
            <p:cNvPr id="90" name="直接连接符 89"/>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2929753" y="1756083"/>
              <a:ext cx="590550" cy="523220"/>
              <a:chOff x="2929753" y="1794183"/>
              <a:chExt cx="590550" cy="523220"/>
            </a:xfrm>
          </p:grpSpPr>
          <p:sp>
            <p:nvSpPr>
              <p:cNvPr id="92" name="平行四边形 91"/>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文本框 92"/>
              <p:cNvSpPr txBox="1"/>
              <p:nvPr/>
            </p:nvSpPr>
            <p:spPr>
              <a:xfrm>
                <a:off x="2934922" y="1794183"/>
                <a:ext cx="580212"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18" name="矩形 17"/>
          <p:cNvSpPr/>
          <p:nvPr/>
        </p:nvSpPr>
        <p:spPr>
          <a:xfrm>
            <a:off x="3237124" y="1797236"/>
            <a:ext cx="800219" cy="461665"/>
          </a:xfrm>
          <a:prstGeom prst="rect">
            <a:avLst/>
          </a:prstGeom>
        </p:spPr>
        <p:txBody>
          <a:bodyPr wrap="none">
            <a:spAutoFit/>
          </a:bodyPr>
          <a:lstStyle/>
          <a:p>
            <a:r>
              <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引言</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95" name="矩形 94"/>
          <p:cNvSpPr/>
          <p:nvPr/>
        </p:nvSpPr>
        <p:spPr>
          <a:xfrm>
            <a:off x="3237124" y="2846819"/>
            <a:ext cx="141577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系统设计</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20" name="矩形 19"/>
          <p:cNvSpPr/>
          <p:nvPr/>
        </p:nvSpPr>
        <p:spPr>
          <a:xfrm>
            <a:off x="3237124" y="3767849"/>
            <a:ext cx="1415772" cy="581057"/>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系统实现</a:t>
            </a:r>
            <a:endParaRPr lang="zh-CN" altLang="zh-CN"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6" name="矩形 95"/>
          <p:cNvSpPr/>
          <p:nvPr/>
        </p:nvSpPr>
        <p:spPr>
          <a:xfrm>
            <a:off x="3237124" y="4942426"/>
            <a:ext cx="80021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总结</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63" name="任意多边形 62"/>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878006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 presetClass="entr" presetSubtype="2" fill="hold" grpId="0" nodeType="afterEffect" p14:presetBounceEnd="36000">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14:bounceEnd="36000">
                                          <p:cBhvr additive="base">
                                            <p:cTn id="11" dur="500" fill="hold"/>
                                            <p:tgtEl>
                                              <p:spTgt spid="18"/>
                                            </p:tgtEl>
                                            <p:attrNameLst>
                                              <p:attrName>ppt_x</p:attrName>
                                            </p:attrNameLst>
                                          </p:cBhvr>
                                          <p:tavLst>
                                            <p:tav tm="0">
                                              <p:val>
                                                <p:strVal val="1+#ppt_w/2"/>
                                              </p:val>
                                            </p:tav>
                                            <p:tav tm="100000">
                                              <p:val>
                                                <p:strVal val="#ppt_x"/>
                                              </p:val>
                                            </p:tav>
                                          </p:tavLst>
                                        </p:anim>
                                        <p:anim calcmode="lin" valueType="num" p14:bounceEnd="36000">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left)">
                                          <p:cBhvr>
                                            <p:cTn id="16" dur="500"/>
                                            <p:tgtEl>
                                              <p:spTgt spid="75"/>
                                            </p:tgtEl>
                                          </p:cBhvr>
                                        </p:animEffect>
                                      </p:childTnLst>
                                    </p:cTn>
                                  </p:par>
                                </p:childTnLst>
                              </p:cTn>
                            </p:par>
                            <p:par>
                              <p:cTn id="17" fill="hold">
                                <p:stCondLst>
                                  <p:cond delay="1500"/>
                                </p:stCondLst>
                                <p:childTnLst>
                                  <p:par>
                                    <p:cTn id="18" presetID="2" presetClass="entr" presetSubtype="2" fill="hold" grpId="0" nodeType="afterEffect" p14:presetBounceEnd="36000">
                                      <p:stCondLst>
                                        <p:cond delay="0"/>
                                      </p:stCondLst>
                                      <p:childTnLst>
                                        <p:set>
                                          <p:cBhvr>
                                            <p:cTn id="19" dur="1" fill="hold">
                                              <p:stCondLst>
                                                <p:cond delay="0"/>
                                              </p:stCondLst>
                                            </p:cTn>
                                            <p:tgtEl>
                                              <p:spTgt spid="95"/>
                                            </p:tgtEl>
                                            <p:attrNameLst>
                                              <p:attrName>style.visibility</p:attrName>
                                            </p:attrNameLst>
                                          </p:cBhvr>
                                          <p:to>
                                            <p:strVal val="visible"/>
                                          </p:to>
                                        </p:set>
                                        <p:anim calcmode="lin" valueType="num" p14:bounceEnd="36000">
                                          <p:cBhvr additive="base">
                                            <p:cTn id="20" dur="500" fill="hold"/>
                                            <p:tgtEl>
                                              <p:spTgt spid="95"/>
                                            </p:tgtEl>
                                            <p:attrNameLst>
                                              <p:attrName>ppt_x</p:attrName>
                                            </p:attrNameLst>
                                          </p:cBhvr>
                                          <p:tavLst>
                                            <p:tav tm="0">
                                              <p:val>
                                                <p:strVal val="1+#ppt_w/2"/>
                                              </p:val>
                                            </p:tav>
                                            <p:tav tm="100000">
                                              <p:val>
                                                <p:strVal val="#ppt_x"/>
                                              </p:val>
                                            </p:tav>
                                          </p:tavLst>
                                        </p:anim>
                                        <p:anim calcmode="lin" valueType="num" p14:bounceEnd="36000">
                                          <p:cBhvr additive="base">
                                            <p:cTn id="21" dur="500" fill="hold"/>
                                            <p:tgtEl>
                                              <p:spTgt spid="95"/>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left)">
                                          <p:cBhvr>
                                            <p:cTn id="25" dur="500"/>
                                            <p:tgtEl>
                                              <p:spTgt spid="82"/>
                                            </p:tgtEl>
                                          </p:cBhvr>
                                        </p:animEffect>
                                      </p:childTnLst>
                                    </p:cTn>
                                  </p:par>
                                </p:childTnLst>
                              </p:cTn>
                            </p:par>
                            <p:par>
                              <p:cTn id="26" fill="hold">
                                <p:stCondLst>
                                  <p:cond delay="2500"/>
                                </p:stCondLst>
                                <p:childTnLst>
                                  <p:par>
                                    <p:cTn id="27" presetID="2" presetClass="entr" presetSubtype="2" fill="hold" grpId="0" nodeType="afterEffect" p14:presetBounceEnd="36000">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14:bounceEnd="36000">
                                          <p:cBhvr additive="base">
                                            <p:cTn id="29" dur="500" fill="hold"/>
                                            <p:tgtEl>
                                              <p:spTgt spid="20"/>
                                            </p:tgtEl>
                                            <p:attrNameLst>
                                              <p:attrName>ppt_x</p:attrName>
                                            </p:attrNameLst>
                                          </p:cBhvr>
                                          <p:tavLst>
                                            <p:tav tm="0">
                                              <p:val>
                                                <p:strVal val="1+#ppt_w/2"/>
                                              </p:val>
                                            </p:tav>
                                            <p:tav tm="100000">
                                              <p:val>
                                                <p:strVal val="#ppt_x"/>
                                              </p:val>
                                            </p:tav>
                                          </p:tavLst>
                                        </p:anim>
                                        <p:anim calcmode="lin" valueType="num" p14:bounceEnd="36000">
                                          <p:cBhvr additive="base">
                                            <p:cTn id="30" dur="500" fill="hold"/>
                                            <p:tgtEl>
                                              <p:spTgt spid="20"/>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wipe(left)">
                                          <p:cBhvr>
                                            <p:cTn id="34" dur="500"/>
                                            <p:tgtEl>
                                              <p:spTgt spid="89"/>
                                            </p:tgtEl>
                                          </p:cBhvr>
                                        </p:animEffect>
                                      </p:childTnLst>
                                    </p:cTn>
                                  </p:par>
                                </p:childTnLst>
                              </p:cTn>
                            </p:par>
                            <p:par>
                              <p:cTn id="35" fill="hold">
                                <p:stCondLst>
                                  <p:cond delay="3500"/>
                                </p:stCondLst>
                                <p:childTnLst>
                                  <p:par>
                                    <p:cTn id="36" presetID="2" presetClass="entr" presetSubtype="2" fill="hold" grpId="0" nodeType="afterEffect" p14:presetBounceEnd="36000">
                                      <p:stCondLst>
                                        <p:cond delay="0"/>
                                      </p:stCondLst>
                                      <p:childTnLst>
                                        <p:set>
                                          <p:cBhvr>
                                            <p:cTn id="37" dur="1" fill="hold">
                                              <p:stCondLst>
                                                <p:cond delay="0"/>
                                              </p:stCondLst>
                                            </p:cTn>
                                            <p:tgtEl>
                                              <p:spTgt spid="96"/>
                                            </p:tgtEl>
                                            <p:attrNameLst>
                                              <p:attrName>style.visibility</p:attrName>
                                            </p:attrNameLst>
                                          </p:cBhvr>
                                          <p:to>
                                            <p:strVal val="visible"/>
                                          </p:to>
                                        </p:set>
                                        <p:anim calcmode="lin" valueType="num" p14:bounceEnd="36000">
                                          <p:cBhvr additive="base">
                                            <p:cTn id="38" dur="500" fill="hold"/>
                                            <p:tgtEl>
                                              <p:spTgt spid="96"/>
                                            </p:tgtEl>
                                            <p:attrNameLst>
                                              <p:attrName>ppt_x</p:attrName>
                                            </p:attrNameLst>
                                          </p:cBhvr>
                                          <p:tavLst>
                                            <p:tav tm="0">
                                              <p:val>
                                                <p:strVal val="1+#ppt_w/2"/>
                                              </p:val>
                                            </p:tav>
                                            <p:tav tm="100000">
                                              <p:val>
                                                <p:strVal val="#ppt_x"/>
                                              </p:val>
                                            </p:tav>
                                          </p:tavLst>
                                        </p:anim>
                                        <p:anim calcmode="lin" valueType="num" p14:bounceEnd="36000">
                                          <p:cBhvr additive="base">
                                            <p:cTn id="39"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5" grpId="0"/>
          <p:bldP spid="20" grpId="0"/>
          <p:bldP spid="96"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left)">
                                          <p:cBhvr>
                                            <p:cTn id="16" dur="500"/>
                                            <p:tgtEl>
                                              <p:spTgt spid="75"/>
                                            </p:tgtEl>
                                          </p:cBhvr>
                                        </p:animEffect>
                                      </p:childTnLst>
                                    </p:cTn>
                                  </p:par>
                                </p:childTnLst>
                              </p:cTn>
                            </p:par>
                            <p:par>
                              <p:cTn id="17" fill="hold">
                                <p:stCondLst>
                                  <p:cond delay="1500"/>
                                </p:stCondLst>
                                <p:childTnLst>
                                  <p:par>
                                    <p:cTn id="18" presetID="2" presetClass="entr" presetSubtype="2" fill="hold" grpId="0" nodeType="afterEffect">
                                      <p:stCondLst>
                                        <p:cond delay="0"/>
                                      </p:stCondLst>
                                      <p:childTnLst>
                                        <p:set>
                                          <p:cBhvr>
                                            <p:cTn id="19" dur="1" fill="hold">
                                              <p:stCondLst>
                                                <p:cond delay="0"/>
                                              </p:stCondLst>
                                            </p:cTn>
                                            <p:tgtEl>
                                              <p:spTgt spid="95"/>
                                            </p:tgtEl>
                                            <p:attrNameLst>
                                              <p:attrName>style.visibility</p:attrName>
                                            </p:attrNameLst>
                                          </p:cBhvr>
                                          <p:to>
                                            <p:strVal val="visible"/>
                                          </p:to>
                                        </p:set>
                                        <p:anim calcmode="lin" valueType="num">
                                          <p:cBhvr additive="base">
                                            <p:cTn id="20" dur="500" fill="hold"/>
                                            <p:tgtEl>
                                              <p:spTgt spid="95"/>
                                            </p:tgtEl>
                                            <p:attrNameLst>
                                              <p:attrName>ppt_x</p:attrName>
                                            </p:attrNameLst>
                                          </p:cBhvr>
                                          <p:tavLst>
                                            <p:tav tm="0">
                                              <p:val>
                                                <p:strVal val="1+#ppt_w/2"/>
                                              </p:val>
                                            </p:tav>
                                            <p:tav tm="100000">
                                              <p:val>
                                                <p:strVal val="#ppt_x"/>
                                              </p:val>
                                            </p:tav>
                                          </p:tavLst>
                                        </p:anim>
                                        <p:anim calcmode="lin" valueType="num">
                                          <p:cBhvr additive="base">
                                            <p:cTn id="21" dur="500" fill="hold"/>
                                            <p:tgtEl>
                                              <p:spTgt spid="95"/>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left)">
                                          <p:cBhvr>
                                            <p:cTn id="25" dur="500"/>
                                            <p:tgtEl>
                                              <p:spTgt spid="82"/>
                                            </p:tgtEl>
                                          </p:cBhvr>
                                        </p:animEffect>
                                      </p:childTnLst>
                                    </p:cTn>
                                  </p:par>
                                </p:childTnLst>
                              </p:cTn>
                            </p:par>
                            <p:par>
                              <p:cTn id="26" fill="hold">
                                <p:stCondLst>
                                  <p:cond delay="2500"/>
                                </p:stCondLst>
                                <p:childTnLst>
                                  <p:par>
                                    <p:cTn id="27" presetID="2" presetClass="entr" presetSubtype="2"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1+#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wipe(left)">
                                          <p:cBhvr>
                                            <p:cTn id="34" dur="500"/>
                                            <p:tgtEl>
                                              <p:spTgt spid="89"/>
                                            </p:tgtEl>
                                          </p:cBhvr>
                                        </p:animEffect>
                                      </p:childTnLst>
                                    </p:cTn>
                                  </p:par>
                                </p:childTnLst>
                              </p:cTn>
                            </p:par>
                            <p:par>
                              <p:cTn id="35" fill="hold">
                                <p:stCondLst>
                                  <p:cond delay="3500"/>
                                </p:stCondLst>
                                <p:childTnLst>
                                  <p:par>
                                    <p:cTn id="36" presetID="2" presetClass="entr" presetSubtype="2" fill="hold" grpId="0" nodeType="afterEffect">
                                      <p:stCondLst>
                                        <p:cond delay="0"/>
                                      </p:stCondLst>
                                      <p:childTnLst>
                                        <p:set>
                                          <p:cBhvr>
                                            <p:cTn id="37" dur="1" fill="hold">
                                              <p:stCondLst>
                                                <p:cond delay="0"/>
                                              </p:stCondLst>
                                            </p:cTn>
                                            <p:tgtEl>
                                              <p:spTgt spid="96"/>
                                            </p:tgtEl>
                                            <p:attrNameLst>
                                              <p:attrName>style.visibility</p:attrName>
                                            </p:attrNameLst>
                                          </p:cBhvr>
                                          <p:to>
                                            <p:strVal val="visible"/>
                                          </p:to>
                                        </p:set>
                                        <p:anim calcmode="lin" valueType="num">
                                          <p:cBhvr additive="base">
                                            <p:cTn id="38" dur="500" fill="hold"/>
                                            <p:tgtEl>
                                              <p:spTgt spid="96"/>
                                            </p:tgtEl>
                                            <p:attrNameLst>
                                              <p:attrName>ppt_x</p:attrName>
                                            </p:attrNameLst>
                                          </p:cBhvr>
                                          <p:tavLst>
                                            <p:tav tm="0">
                                              <p:val>
                                                <p:strVal val="1+#ppt_w/2"/>
                                              </p:val>
                                            </p:tav>
                                            <p:tav tm="100000">
                                              <p:val>
                                                <p:strVal val="#ppt_x"/>
                                              </p:val>
                                            </p:tav>
                                          </p:tavLst>
                                        </p:anim>
                                        <p:anim calcmode="lin" valueType="num">
                                          <p:cBhvr additive="base">
                                            <p:cTn id="39"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5" grpId="0"/>
          <p:bldP spid="20" grpId="0"/>
          <p:bldP spid="96"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56267" y="160218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800219" cy="461665"/>
          </a:xfrm>
          <a:prstGeom prst="rect">
            <a:avLst/>
          </a:prstGeom>
        </p:spPr>
        <p:txBody>
          <a:bodyPr wrap="none">
            <a:spAutoFit/>
          </a:bodyPr>
          <a:lstStyle/>
          <a:p>
            <a:r>
              <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引言</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267226" y="1266882"/>
            <a:ext cx="7135479" cy="2823149"/>
            <a:chOff x="1285643" y="1514714"/>
            <a:chExt cx="7135479" cy="3830385"/>
          </a:xfrm>
        </p:grpSpPr>
        <p:sp>
          <p:nvSpPr>
            <p:cNvPr id="54" name="矩形 53"/>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1285643" y="1514714"/>
              <a:ext cx="2035470" cy="596275"/>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2063"/>
          <p:cNvSpPr txBox="1"/>
          <p:nvPr/>
        </p:nvSpPr>
        <p:spPr>
          <a:xfrm>
            <a:off x="1422199" y="1331548"/>
            <a:ext cx="4725744" cy="338554"/>
          </a:xfrm>
          <a:prstGeom prst="rect">
            <a:avLst/>
          </a:prstGeom>
          <a:noFill/>
        </p:spPr>
        <p:txBody>
          <a:bodyPr wrap="square" rtlCol="0" anchor="ctr">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本文的研究目的</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1371622" y="1820891"/>
            <a:ext cx="6998242" cy="2169825"/>
          </a:xfrm>
          <a:prstGeom prst="rect">
            <a:avLst/>
          </a:prstGeom>
        </p:spPr>
        <p:txBody>
          <a:bodyPr wrap="square">
            <a:spAutoFit/>
          </a:bodyPr>
          <a:lstStyle/>
          <a:p>
            <a:pPr algn="just">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本文主要围绕华为的统一分析运行平台的设计和实现，介绍了微服务架构的特性，以及如何通过</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Spring Cloud</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实现微服务。该平台解决了运营商对大量任务缺少统一的管理调度系统的问题，根据现有的软件体系结构，解决了企业软件所需的高性能、高容错、高安全性的需求。</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088381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 presetClass="entr" presetSubtype="4" fill="hold" grpId="0" nodeType="afterEffect" p14:presetBounceEnd="30000">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14:bounceEnd="30000">
                                          <p:cBhvr additive="base">
                                            <p:cTn id="11" dur="500" fill="hold"/>
                                            <p:tgtEl>
                                              <p:spTgt spid="57"/>
                                            </p:tgtEl>
                                            <p:attrNameLst>
                                              <p:attrName>ppt_x</p:attrName>
                                            </p:attrNameLst>
                                          </p:cBhvr>
                                          <p:tavLst>
                                            <p:tav tm="0">
                                              <p:val>
                                                <p:strVal val="#ppt_x"/>
                                              </p:val>
                                            </p:tav>
                                            <p:tav tm="100000">
                                              <p:val>
                                                <p:strVal val="#ppt_x"/>
                                              </p:val>
                                            </p:tav>
                                          </p:tavLst>
                                        </p:anim>
                                        <p:anim calcmode="lin" valueType="num" p14:bounceEnd="30000">
                                          <p:cBhvr additive="base">
                                            <p:cTn id="12" dur="500" fill="hold"/>
                                            <p:tgtEl>
                                              <p:spTgt spid="5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14:presetBounceEnd="62000">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14:bounceEnd="62000">
                                          <p:cBhvr additive="base">
                                            <p:cTn id="16" dur="500" fill="hold"/>
                                            <p:tgtEl>
                                              <p:spTgt spid="5"/>
                                            </p:tgtEl>
                                            <p:attrNameLst>
                                              <p:attrName>ppt_x</p:attrName>
                                            </p:attrNameLst>
                                          </p:cBhvr>
                                          <p:tavLst>
                                            <p:tav tm="0">
                                              <p:val>
                                                <p:strVal val="#ppt_x"/>
                                              </p:val>
                                            </p:tav>
                                            <p:tav tm="100000">
                                              <p:val>
                                                <p:strVal val="#ppt_x"/>
                                              </p:val>
                                            </p:tav>
                                          </p:tavLst>
                                        </p:anim>
                                        <p:anim calcmode="lin" valueType="num" p14:bounceEnd="62000">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500" fill="hold"/>
                                            <p:tgtEl>
                                              <p:spTgt spid="57"/>
                                            </p:tgtEl>
                                            <p:attrNameLst>
                                              <p:attrName>ppt_x</p:attrName>
                                            </p:attrNameLst>
                                          </p:cBhvr>
                                          <p:tavLst>
                                            <p:tav tm="0">
                                              <p:val>
                                                <p:strVal val="#ppt_x"/>
                                              </p:val>
                                            </p:tav>
                                            <p:tav tm="100000">
                                              <p:val>
                                                <p:strVal val="#ppt_x"/>
                                              </p:val>
                                            </p:tav>
                                          </p:tavLst>
                                        </p:anim>
                                        <p:anim calcmode="lin" valueType="num">
                                          <p:cBhvr additive="base">
                                            <p:cTn id="12" dur="500" fill="hold"/>
                                            <p:tgtEl>
                                              <p:spTgt spid="5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3202706" y="3796380"/>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41577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系统设计</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57" name="任意多边形 56"/>
          <p:cNvSpPr/>
          <p:nvPr/>
        </p:nvSpPr>
        <p:spPr>
          <a:xfrm>
            <a:off x="2818026" y="1500012"/>
            <a:ext cx="2336641" cy="1601848"/>
          </a:xfrm>
          <a:custGeom>
            <a:avLst/>
            <a:gdLst>
              <a:gd name="connsiteX0" fmla="*/ 492296 w 2336641"/>
              <a:gd name="connsiteY0" fmla="*/ 0 h 1601848"/>
              <a:gd name="connsiteX1" fmla="*/ 1657485 w 2336641"/>
              <a:gd name="connsiteY1" fmla="*/ 0 h 1601848"/>
              <a:gd name="connsiteX2" fmla="*/ 1844345 w 2336641"/>
              <a:gd name="connsiteY2" fmla="*/ 0 h 1601848"/>
              <a:gd name="connsiteX3" fmla="*/ 2336641 w 2336641"/>
              <a:gd name="connsiteY3" fmla="*/ 0 h 1601848"/>
              <a:gd name="connsiteX4" fmla="*/ 2336641 w 2336641"/>
              <a:gd name="connsiteY4" fmla="*/ 340586 h 1601848"/>
              <a:gd name="connsiteX5" fmla="*/ 2336641 w 2336641"/>
              <a:gd name="connsiteY5" fmla="*/ 413428 h 1601848"/>
              <a:gd name="connsiteX6" fmla="*/ 2336641 w 2336641"/>
              <a:gd name="connsiteY6" fmla="*/ 492296 h 1601848"/>
              <a:gd name="connsiteX7" fmla="*/ 2336641 w 2336641"/>
              <a:gd name="connsiteY7" fmla="*/ 557721 h 1601848"/>
              <a:gd name="connsiteX8" fmla="*/ 2336641 w 2336641"/>
              <a:gd name="connsiteY8" fmla="*/ 1109552 h 1601848"/>
              <a:gd name="connsiteX9" fmla="*/ 1844345 w 2336641"/>
              <a:gd name="connsiteY9" fmla="*/ 1601848 h 1601848"/>
              <a:gd name="connsiteX10" fmla="*/ 679157 w 2336641"/>
              <a:gd name="connsiteY10" fmla="*/ 1601848 h 1601848"/>
              <a:gd name="connsiteX11" fmla="*/ 492296 w 2336641"/>
              <a:gd name="connsiteY11" fmla="*/ 1601848 h 1601848"/>
              <a:gd name="connsiteX12" fmla="*/ 0 w 2336641"/>
              <a:gd name="connsiteY12" fmla="*/ 1601848 h 1601848"/>
              <a:gd name="connsiteX13" fmla="*/ 0 w 2336641"/>
              <a:gd name="connsiteY13" fmla="*/ 1312171 h 1601848"/>
              <a:gd name="connsiteX14" fmla="*/ 0 w 2336641"/>
              <a:gd name="connsiteY14" fmla="*/ 1188420 h 1601848"/>
              <a:gd name="connsiteX15" fmla="*/ 0 w 2336641"/>
              <a:gd name="connsiteY15" fmla="*/ 1109552 h 1601848"/>
              <a:gd name="connsiteX16" fmla="*/ 0 w 2336641"/>
              <a:gd name="connsiteY16" fmla="*/ 1045713 h 1601848"/>
              <a:gd name="connsiteX17" fmla="*/ 0 w 2336641"/>
              <a:gd name="connsiteY17" fmla="*/ 492296 h 1601848"/>
              <a:gd name="connsiteX18" fmla="*/ 492296 w 2336641"/>
              <a:gd name="connsiteY18" fmla="*/ 0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36641" h="1601848">
                <a:moveTo>
                  <a:pt x="492296" y="0"/>
                </a:moveTo>
                <a:lnTo>
                  <a:pt x="1657485" y="0"/>
                </a:lnTo>
                <a:lnTo>
                  <a:pt x="1844345" y="0"/>
                </a:lnTo>
                <a:lnTo>
                  <a:pt x="2336641" y="0"/>
                </a:lnTo>
                <a:lnTo>
                  <a:pt x="2336641" y="340586"/>
                </a:lnTo>
                <a:lnTo>
                  <a:pt x="2336641" y="413428"/>
                </a:lnTo>
                <a:lnTo>
                  <a:pt x="2336641" y="492296"/>
                </a:lnTo>
                <a:lnTo>
                  <a:pt x="2336641" y="557721"/>
                </a:lnTo>
                <a:lnTo>
                  <a:pt x="2336641" y="1109552"/>
                </a:lnTo>
                <a:cubicBezTo>
                  <a:pt x="2336641" y="1381439"/>
                  <a:pt x="2116232" y="1601848"/>
                  <a:pt x="1844345" y="1601848"/>
                </a:cubicBezTo>
                <a:lnTo>
                  <a:pt x="679157" y="1601848"/>
                </a:lnTo>
                <a:lnTo>
                  <a:pt x="492296" y="1601848"/>
                </a:lnTo>
                <a:lnTo>
                  <a:pt x="0" y="1601848"/>
                </a:lnTo>
                <a:lnTo>
                  <a:pt x="0" y="1312171"/>
                </a:lnTo>
                <a:lnTo>
                  <a:pt x="0" y="1188420"/>
                </a:lnTo>
                <a:lnTo>
                  <a:pt x="0" y="1109552"/>
                </a:lnTo>
                <a:lnTo>
                  <a:pt x="0" y="1045713"/>
                </a:lnTo>
                <a:lnTo>
                  <a:pt x="0" y="492296"/>
                </a:lnTo>
                <a:cubicBezTo>
                  <a:pt x="0" y="220409"/>
                  <a:pt x="220409" y="0"/>
                  <a:pt x="492296" y="0"/>
                </a:cubicBezTo>
                <a:close/>
              </a:path>
            </a:pathLst>
          </a:custGeom>
          <a:solidFill>
            <a:srgbClr val="E49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797016" y="3362200"/>
            <a:ext cx="2336641" cy="1601848"/>
          </a:xfrm>
          <a:custGeom>
            <a:avLst/>
            <a:gdLst>
              <a:gd name="connsiteX0" fmla="*/ 0 w 2336641"/>
              <a:gd name="connsiteY0" fmla="*/ 0 h 1601848"/>
              <a:gd name="connsiteX1" fmla="*/ 492296 w 2336641"/>
              <a:gd name="connsiteY1" fmla="*/ 0 h 1601848"/>
              <a:gd name="connsiteX2" fmla="*/ 679156 w 2336641"/>
              <a:gd name="connsiteY2" fmla="*/ 0 h 1601848"/>
              <a:gd name="connsiteX3" fmla="*/ 1844345 w 2336641"/>
              <a:gd name="connsiteY3" fmla="*/ 0 h 1601848"/>
              <a:gd name="connsiteX4" fmla="*/ 2336641 w 2336641"/>
              <a:gd name="connsiteY4" fmla="*/ 492296 h 1601848"/>
              <a:gd name="connsiteX5" fmla="*/ 2336641 w 2336641"/>
              <a:gd name="connsiteY5" fmla="*/ 953072 h 1601848"/>
              <a:gd name="connsiteX6" fmla="*/ 2336641 w 2336641"/>
              <a:gd name="connsiteY6" fmla="*/ 1109552 h 1601848"/>
              <a:gd name="connsiteX7" fmla="*/ 2336641 w 2336641"/>
              <a:gd name="connsiteY7" fmla="*/ 1188420 h 1601848"/>
              <a:gd name="connsiteX8" fmla="*/ 2336641 w 2336641"/>
              <a:gd name="connsiteY8" fmla="*/ 1372172 h 1601848"/>
              <a:gd name="connsiteX9" fmla="*/ 2336641 w 2336641"/>
              <a:gd name="connsiteY9" fmla="*/ 1601848 h 1601848"/>
              <a:gd name="connsiteX10" fmla="*/ 1844345 w 2336641"/>
              <a:gd name="connsiteY10" fmla="*/ 1601848 h 1601848"/>
              <a:gd name="connsiteX11" fmla="*/ 1657484 w 2336641"/>
              <a:gd name="connsiteY11" fmla="*/ 1601848 h 1601848"/>
              <a:gd name="connsiteX12" fmla="*/ 492296 w 2336641"/>
              <a:gd name="connsiteY12" fmla="*/ 1601848 h 1601848"/>
              <a:gd name="connsiteX13" fmla="*/ 0 w 2336641"/>
              <a:gd name="connsiteY13" fmla="*/ 1109552 h 1601848"/>
              <a:gd name="connsiteX14" fmla="*/ 0 w 2336641"/>
              <a:gd name="connsiteY14" fmla="*/ 614097 h 1601848"/>
              <a:gd name="connsiteX15" fmla="*/ 0 w 2336641"/>
              <a:gd name="connsiteY15" fmla="*/ 492296 h 1601848"/>
              <a:gd name="connsiteX16" fmla="*/ 0 w 2336641"/>
              <a:gd name="connsiteY16" fmla="*/ 413428 h 1601848"/>
              <a:gd name="connsiteX17" fmla="*/ 0 w 2336641"/>
              <a:gd name="connsiteY17" fmla="*/ 347639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36641" h="1601848">
                <a:moveTo>
                  <a:pt x="0" y="0"/>
                </a:moveTo>
                <a:lnTo>
                  <a:pt x="492296" y="0"/>
                </a:lnTo>
                <a:lnTo>
                  <a:pt x="679156" y="0"/>
                </a:lnTo>
                <a:lnTo>
                  <a:pt x="1844345" y="0"/>
                </a:lnTo>
                <a:cubicBezTo>
                  <a:pt x="2116233" y="0"/>
                  <a:pt x="2336641" y="220409"/>
                  <a:pt x="2336641" y="492296"/>
                </a:cubicBezTo>
                <a:lnTo>
                  <a:pt x="2336641" y="953072"/>
                </a:lnTo>
                <a:lnTo>
                  <a:pt x="2336641" y="1109552"/>
                </a:lnTo>
                <a:lnTo>
                  <a:pt x="2336641" y="1188420"/>
                </a:lnTo>
                <a:lnTo>
                  <a:pt x="2336641" y="1372172"/>
                </a:lnTo>
                <a:lnTo>
                  <a:pt x="2336641" y="1601848"/>
                </a:lnTo>
                <a:lnTo>
                  <a:pt x="1844345" y="1601848"/>
                </a:lnTo>
                <a:lnTo>
                  <a:pt x="1657484" y="1601848"/>
                </a:lnTo>
                <a:lnTo>
                  <a:pt x="492296" y="1601848"/>
                </a:lnTo>
                <a:cubicBezTo>
                  <a:pt x="220409" y="1601848"/>
                  <a:pt x="0" y="1381440"/>
                  <a:pt x="0" y="1109552"/>
                </a:cubicBezTo>
                <a:lnTo>
                  <a:pt x="0" y="614097"/>
                </a:lnTo>
                <a:lnTo>
                  <a:pt x="0" y="492296"/>
                </a:lnTo>
                <a:lnTo>
                  <a:pt x="0" y="413428"/>
                </a:lnTo>
                <a:lnTo>
                  <a:pt x="0" y="347639"/>
                </a:lnTo>
                <a:close/>
              </a:path>
            </a:pathLst>
          </a:custGeom>
          <a:solidFill>
            <a:srgbClr val="89A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5448253" y="1512256"/>
            <a:ext cx="2336641" cy="1601848"/>
          </a:xfrm>
          <a:custGeom>
            <a:avLst/>
            <a:gdLst>
              <a:gd name="connsiteX0" fmla="*/ 0 w 2336641"/>
              <a:gd name="connsiteY0" fmla="*/ 0 h 1601848"/>
              <a:gd name="connsiteX1" fmla="*/ 492296 w 2336641"/>
              <a:gd name="connsiteY1" fmla="*/ 0 h 1601848"/>
              <a:gd name="connsiteX2" fmla="*/ 679156 w 2336641"/>
              <a:gd name="connsiteY2" fmla="*/ 0 h 1601848"/>
              <a:gd name="connsiteX3" fmla="*/ 1844345 w 2336641"/>
              <a:gd name="connsiteY3" fmla="*/ 0 h 1601848"/>
              <a:gd name="connsiteX4" fmla="*/ 2336641 w 2336641"/>
              <a:gd name="connsiteY4" fmla="*/ 492296 h 1601848"/>
              <a:gd name="connsiteX5" fmla="*/ 2336641 w 2336641"/>
              <a:gd name="connsiteY5" fmla="*/ 1004404 h 1601848"/>
              <a:gd name="connsiteX6" fmla="*/ 2336641 w 2336641"/>
              <a:gd name="connsiteY6" fmla="*/ 1109552 h 1601848"/>
              <a:gd name="connsiteX7" fmla="*/ 2336641 w 2336641"/>
              <a:gd name="connsiteY7" fmla="*/ 1188420 h 1601848"/>
              <a:gd name="connsiteX8" fmla="*/ 2336641 w 2336641"/>
              <a:gd name="connsiteY8" fmla="*/ 1423504 h 1601848"/>
              <a:gd name="connsiteX9" fmla="*/ 2336641 w 2336641"/>
              <a:gd name="connsiteY9" fmla="*/ 1601848 h 1601848"/>
              <a:gd name="connsiteX10" fmla="*/ 1844345 w 2336641"/>
              <a:gd name="connsiteY10" fmla="*/ 1601848 h 1601848"/>
              <a:gd name="connsiteX11" fmla="*/ 1657484 w 2336641"/>
              <a:gd name="connsiteY11" fmla="*/ 1601848 h 1601848"/>
              <a:gd name="connsiteX12" fmla="*/ 492296 w 2336641"/>
              <a:gd name="connsiteY12" fmla="*/ 1601848 h 1601848"/>
              <a:gd name="connsiteX13" fmla="*/ 0 w 2336641"/>
              <a:gd name="connsiteY13" fmla="*/ 1109552 h 1601848"/>
              <a:gd name="connsiteX14" fmla="*/ 0 w 2336641"/>
              <a:gd name="connsiteY14" fmla="*/ 588548 h 1601848"/>
              <a:gd name="connsiteX15" fmla="*/ 0 w 2336641"/>
              <a:gd name="connsiteY15" fmla="*/ 492296 h 1601848"/>
              <a:gd name="connsiteX16" fmla="*/ 0 w 2336641"/>
              <a:gd name="connsiteY16" fmla="*/ 413428 h 1601848"/>
              <a:gd name="connsiteX17" fmla="*/ 0 w 2336641"/>
              <a:gd name="connsiteY17" fmla="*/ 371414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36641" h="1601848">
                <a:moveTo>
                  <a:pt x="0" y="0"/>
                </a:moveTo>
                <a:lnTo>
                  <a:pt x="492296" y="0"/>
                </a:lnTo>
                <a:lnTo>
                  <a:pt x="679156" y="0"/>
                </a:lnTo>
                <a:lnTo>
                  <a:pt x="1844345" y="0"/>
                </a:lnTo>
                <a:cubicBezTo>
                  <a:pt x="2116232" y="0"/>
                  <a:pt x="2336641" y="220409"/>
                  <a:pt x="2336641" y="492296"/>
                </a:cubicBezTo>
                <a:lnTo>
                  <a:pt x="2336641" y="1004404"/>
                </a:lnTo>
                <a:lnTo>
                  <a:pt x="2336641" y="1109552"/>
                </a:lnTo>
                <a:lnTo>
                  <a:pt x="2336641" y="1188420"/>
                </a:lnTo>
                <a:lnTo>
                  <a:pt x="2336641" y="1423504"/>
                </a:lnTo>
                <a:lnTo>
                  <a:pt x="2336641" y="1601848"/>
                </a:lnTo>
                <a:lnTo>
                  <a:pt x="1844345" y="1601848"/>
                </a:lnTo>
                <a:lnTo>
                  <a:pt x="1657484" y="1601848"/>
                </a:lnTo>
                <a:lnTo>
                  <a:pt x="492296" y="1601848"/>
                </a:lnTo>
                <a:cubicBezTo>
                  <a:pt x="220408" y="1601848"/>
                  <a:pt x="0" y="1381439"/>
                  <a:pt x="0" y="1109552"/>
                </a:cubicBezTo>
                <a:lnTo>
                  <a:pt x="0" y="588548"/>
                </a:lnTo>
                <a:lnTo>
                  <a:pt x="0" y="492296"/>
                </a:lnTo>
                <a:lnTo>
                  <a:pt x="0" y="413428"/>
                </a:lnTo>
                <a:lnTo>
                  <a:pt x="0" y="371414"/>
                </a:lnTo>
                <a:close/>
              </a:path>
            </a:pathLst>
          </a:custGeom>
          <a:solidFill>
            <a:srgbClr val="ED6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a:off x="5470058" y="3332970"/>
            <a:ext cx="2336641" cy="1601848"/>
          </a:xfrm>
          <a:custGeom>
            <a:avLst/>
            <a:gdLst>
              <a:gd name="connsiteX0" fmla="*/ 492296 w 2336641"/>
              <a:gd name="connsiteY0" fmla="*/ 0 h 1601848"/>
              <a:gd name="connsiteX1" fmla="*/ 1657484 w 2336641"/>
              <a:gd name="connsiteY1" fmla="*/ 0 h 1601848"/>
              <a:gd name="connsiteX2" fmla="*/ 1844345 w 2336641"/>
              <a:gd name="connsiteY2" fmla="*/ 0 h 1601848"/>
              <a:gd name="connsiteX3" fmla="*/ 2336641 w 2336641"/>
              <a:gd name="connsiteY3" fmla="*/ 0 h 1601848"/>
              <a:gd name="connsiteX4" fmla="*/ 2336641 w 2336641"/>
              <a:gd name="connsiteY4" fmla="*/ 297807 h 1601848"/>
              <a:gd name="connsiteX5" fmla="*/ 2336641 w 2336641"/>
              <a:gd name="connsiteY5" fmla="*/ 413429 h 1601848"/>
              <a:gd name="connsiteX6" fmla="*/ 2336641 w 2336641"/>
              <a:gd name="connsiteY6" fmla="*/ 492296 h 1601848"/>
              <a:gd name="connsiteX7" fmla="*/ 2336641 w 2336641"/>
              <a:gd name="connsiteY7" fmla="*/ 716907 h 1601848"/>
              <a:gd name="connsiteX8" fmla="*/ 2336641 w 2336641"/>
              <a:gd name="connsiteY8" fmla="*/ 1109552 h 1601848"/>
              <a:gd name="connsiteX9" fmla="*/ 1844345 w 2336641"/>
              <a:gd name="connsiteY9" fmla="*/ 1601848 h 1601848"/>
              <a:gd name="connsiteX10" fmla="*/ 679156 w 2336641"/>
              <a:gd name="connsiteY10" fmla="*/ 1601848 h 1601848"/>
              <a:gd name="connsiteX11" fmla="*/ 492296 w 2336641"/>
              <a:gd name="connsiteY11" fmla="*/ 1601848 h 1601848"/>
              <a:gd name="connsiteX12" fmla="*/ 0 w 2336641"/>
              <a:gd name="connsiteY12" fmla="*/ 1601848 h 1601848"/>
              <a:gd name="connsiteX13" fmla="*/ 0 w 2336641"/>
              <a:gd name="connsiteY13" fmla="*/ 1461527 h 1601848"/>
              <a:gd name="connsiteX14" fmla="*/ 0 w 2336641"/>
              <a:gd name="connsiteY14" fmla="*/ 1188420 h 1601848"/>
              <a:gd name="connsiteX15" fmla="*/ 0 w 2336641"/>
              <a:gd name="connsiteY15" fmla="*/ 1109552 h 1601848"/>
              <a:gd name="connsiteX16" fmla="*/ 0 w 2336641"/>
              <a:gd name="connsiteY16" fmla="*/ 1042427 h 1601848"/>
              <a:gd name="connsiteX17" fmla="*/ 0 w 2336641"/>
              <a:gd name="connsiteY17" fmla="*/ 492296 h 1601848"/>
              <a:gd name="connsiteX18" fmla="*/ 492296 w 2336641"/>
              <a:gd name="connsiteY18" fmla="*/ 0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36641" h="1601848">
                <a:moveTo>
                  <a:pt x="492296" y="0"/>
                </a:moveTo>
                <a:lnTo>
                  <a:pt x="1657484" y="0"/>
                </a:lnTo>
                <a:lnTo>
                  <a:pt x="1844345" y="0"/>
                </a:lnTo>
                <a:lnTo>
                  <a:pt x="2336641" y="0"/>
                </a:lnTo>
                <a:lnTo>
                  <a:pt x="2336641" y="297807"/>
                </a:lnTo>
                <a:lnTo>
                  <a:pt x="2336641" y="413429"/>
                </a:lnTo>
                <a:lnTo>
                  <a:pt x="2336641" y="492296"/>
                </a:lnTo>
                <a:lnTo>
                  <a:pt x="2336641" y="716907"/>
                </a:lnTo>
                <a:lnTo>
                  <a:pt x="2336641" y="1109552"/>
                </a:lnTo>
                <a:cubicBezTo>
                  <a:pt x="2336641" y="1381440"/>
                  <a:pt x="2116232" y="1601848"/>
                  <a:pt x="1844345" y="1601848"/>
                </a:cubicBezTo>
                <a:lnTo>
                  <a:pt x="679156" y="1601848"/>
                </a:lnTo>
                <a:lnTo>
                  <a:pt x="492296" y="1601848"/>
                </a:lnTo>
                <a:lnTo>
                  <a:pt x="0" y="1601848"/>
                </a:lnTo>
                <a:lnTo>
                  <a:pt x="0" y="1461527"/>
                </a:lnTo>
                <a:lnTo>
                  <a:pt x="0" y="1188420"/>
                </a:lnTo>
                <a:lnTo>
                  <a:pt x="0" y="1109552"/>
                </a:lnTo>
                <a:lnTo>
                  <a:pt x="0" y="1042427"/>
                </a:lnTo>
                <a:lnTo>
                  <a:pt x="0" y="492296"/>
                </a:lnTo>
                <a:cubicBezTo>
                  <a:pt x="0" y="220409"/>
                  <a:pt x="220408" y="0"/>
                  <a:pt x="492296" y="0"/>
                </a:cubicBezTo>
                <a:close/>
              </a:path>
            </a:pathLst>
          </a:custGeom>
          <a:solidFill>
            <a:srgbClr val="508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6"/>
          <p:cNvGrpSpPr/>
          <p:nvPr/>
        </p:nvGrpSpPr>
        <p:grpSpPr>
          <a:xfrm>
            <a:off x="4330468" y="2139576"/>
            <a:ext cx="1947710" cy="1942779"/>
            <a:chOff x="5135810" y="2978471"/>
            <a:chExt cx="1947710" cy="1942779"/>
          </a:xfrm>
        </p:grpSpPr>
        <p:sp>
          <p:nvSpPr>
            <p:cNvPr id="78" name="椭圆 77"/>
            <p:cNvSpPr/>
            <p:nvPr/>
          </p:nvSpPr>
          <p:spPr>
            <a:xfrm>
              <a:off x="5135810" y="2978471"/>
              <a:ext cx="1942779" cy="1942779"/>
            </a:xfrm>
            <a:prstGeom prst="ellipse">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5141542" y="3704634"/>
              <a:ext cx="1941978" cy="523220"/>
            </a:xfrm>
            <a:prstGeom prst="rect">
              <a:avLst/>
            </a:prstGeom>
            <a:noFill/>
          </p:spPr>
          <p:txBody>
            <a:bodyPr wrap="square" rtlCol="0">
              <a:spAutoFit/>
            </a:bodyPr>
            <a:lstStyle/>
            <a:p>
              <a:pPr algn="ct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系统</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设计</a:t>
              </a:r>
            </a:p>
          </p:txBody>
        </p:sp>
      </p:grpSp>
      <p:grpSp>
        <p:nvGrpSpPr>
          <p:cNvPr id="93" name="组合 92"/>
          <p:cNvGrpSpPr/>
          <p:nvPr/>
        </p:nvGrpSpPr>
        <p:grpSpPr>
          <a:xfrm>
            <a:off x="3258836" y="3531830"/>
            <a:ext cx="1412010" cy="1496739"/>
            <a:chOff x="4064178" y="4370725"/>
            <a:chExt cx="1412010" cy="1496739"/>
          </a:xfrm>
        </p:grpSpPr>
        <p:grpSp>
          <p:nvGrpSpPr>
            <p:cNvPr id="95" name="组合 94"/>
            <p:cNvGrpSpPr/>
            <p:nvPr/>
          </p:nvGrpSpPr>
          <p:grpSpPr>
            <a:xfrm>
              <a:off x="4513083" y="4370725"/>
              <a:ext cx="558800" cy="387351"/>
              <a:chOff x="5808663" y="542925"/>
              <a:chExt cx="558800" cy="387351"/>
            </a:xfrm>
          </p:grpSpPr>
          <p:sp>
            <p:nvSpPr>
              <p:cNvPr id="97" name="Freeform 11034"/>
              <p:cNvSpPr>
                <a:spLocks noEditPoints="1"/>
              </p:cNvSpPr>
              <p:nvPr/>
            </p:nvSpPr>
            <p:spPr bwMode="auto">
              <a:xfrm>
                <a:off x="5865813" y="542925"/>
                <a:ext cx="442913" cy="315913"/>
              </a:xfrm>
              <a:custGeom>
                <a:avLst/>
                <a:gdLst>
                  <a:gd name="T0" fmla="*/ 104 w 118"/>
                  <a:gd name="T1" fmla="*/ 0 h 84"/>
                  <a:gd name="T2" fmla="*/ 14 w 118"/>
                  <a:gd name="T3" fmla="*/ 0 h 84"/>
                  <a:gd name="T4" fmla="*/ 0 w 118"/>
                  <a:gd name="T5" fmla="*/ 16 h 84"/>
                  <a:gd name="T6" fmla="*/ 0 w 118"/>
                  <a:gd name="T7" fmla="*/ 68 h 84"/>
                  <a:gd name="T8" fmla="*/ 14 w 118"/>
                  <a:gd name="T9" fmla="*/ 84 h 84"/>
                  <a:gd name="T10" fmla="*/ 104 w 118"/>
                  <a:gd name="T11" fmla="*/ 84 h 84"/>
                  <a:gd name="T12" fmla="*/ 118 w 118"/>
                  <a:gd name="T13" fmla="*/ 68 h 84"/>
                  <a:gd name="T14" fmla="*/ 118 w 118"/>
                  <a:gd name="T15" fmla="*/ 16 h 84"/>
                  <a:gd name="T16" fmla="*/ 104 w 118"/>
                  <a:gd name="T17" fmla="*/ 0 h 84"/>
                  <a:gd name="T18" fmla="*/ 111 w 118"/>
                  <a:gd name="T19" fmla="*/ 63 h 84"/>
                  <a:gd name="T20" fmla="*/ 99 w 118"/>
                  <a:gd name="T21" fmla="*/ 77 h 84"/>
                  <a:gd name="T22" fmla="*/ 19 w 118"/>
                  <a:gd name="T23" fmla="*/ 77 h 84"/>
                  <a:gd name="T24" fmla="*/ 7 w 118"/>
                  <a:gd name="T25" fmla="*/ 63 h 84"/>
                  <a:gd name="T26" fmla="*/ 7 w 118"/>
                  <a:gd name="T27" fmla="*/ 19 h 84"/>
                  <a:gd name="T28" fmla="*/ 19 w 118"/>
                  <a:gd name="T29" fmla="*/ 6 h 84"/>
                  <a:gd name="T30" fmla="*/ 99 w 118"/>
                  <a:gd name="T31" fmla="*/ 6 h 84"/>
                  <a:gd name="T32" fmla="*/ 111 w 118"/>
                  <a:gd name="T33" fmla="*/ 19 h 84"/>
                  <a:gd name="T34" fmla="*/ 111 w 118"/>
                  <a:gd name="T35" fmla="*/ 6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8" h="84">
                    <a:moveTo>
                      <a:pt x="104" y="0"/>
                    </a:moveTo>
                    <a:cubicBezTo>
                      <a:pt x="14" y="0"/>
                      <a:pt x="14" y="0"/>
                      <a:pt x="14" y="0"/>
                    </a:cubicBezTo>
                    <a:cubicBezTo>
                      <a:pt x="6" y="0"/>
                      <a:pt x="0" y="7"/>
                      <a:pt x="0" y="16"/>
                    </a:cubicBezTo>
                    <a:cubicBezTo>
                      <a:pt x="0" y="68"/>
                      <a:pt x="0" y="68"/>
                      <a:pt x="0" y="68"/>
                    </a:cubicBezTo>
                    <a:cubicBezTo>
                      <a:pt x="0" y="77"/>
                      <a:pt x="6" y="84"/>
                      <a:pt x="14" y="84"/>
                    </a:cubicBezTo>
                    <a:cubicBezTo>
                      <a:pt x="104" y="84"/>
                      <a:pt x="104" y="84"/>
                      <a:pt x="104" y="84"/>
                    </a:cubicBezTo>
                    <a:cubicBezTo>
                      <a:pt x="112" y="84"/>
                      <a:pt x="118" y="77"/>
                      <a:pt x="118" y="68"/>
                    </a:cubicBezTo>
                    <a:cubicBezTo>
                      <a:pt x="118" y="16"/>
                      <a:pt x="118" y="16"/>
                      <a:pt x="118" y="16"/>
                    </a:cubicBezTo>
                    <a:cubicBezTo>
                      <a:pt x="118" y="7"/>
                      <a:pt x="112" y="0"/>
                      <a:pt x="104" y="0"/>
                    </a:cubicBezTo>
                    <a:close/>
                    <a:moveTo>
                      <a:pt x="111" y="63"/>
                    </a:moveTo>
                    <a:cubicBezTo>
                      <a:pt x="111" y="71"/>
                      <a:pt x="106" y="77"/>
                      <a:pt x="99" y="77"/>
                    </a:cubicBezTo>
                    <a:cubicBezTo>
                      <a:pt x="19" y="77"/>
                      <a:pt x="19" y="77"/>
                      <a:pt x="19" y="77"/>
                    </a:cubicBezTo>
                    <a:cubicBezTo>
                      <a:pt x="13" y="77"/>
                      <a:pt x="7" y="71"/>
                      <a:pt x="7" y="63"/>
                    </a:cubicBezTo>
                    <a:cubicBezTo>
                      <a:pt x="7" y="19"/>
                      <a:pt x="7" y="19"/>
                      <a:pt x="7" y="19"/>
                    </a:cubicBezTo>
                    <a:cubicBezTo>
                      <a:pt x="7" y="12"/>
                      <a:pt x="13" y="6"/>
                      <a:pt x="19" y="6"/>
                    </a:cubicBezTo>
                    <a:cubicBezTo>
                      <a:pt x="99" y="6"/>
                      <a:pt x="99" y="6"/>
                      <a:pt x="99" y="6"/>
                    </a:cubicBezTo>
                    <a:cubicBezTo>
                      <a:pt x="106" y="6"/>
                      <a:pt x="111" y="12"/>
                      <a:pt x="111" y="19"/>
                    </a:cubicBezTo>
                    <a:lnTo>
                      <a:pt x="111" y="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1035"/>
              <p:cNvSpPr>
                <a:spLocks noEditPoints="1"/>
              </p:cNvSpPr>
              <p:nvPr/>
            </p:nvSpPr>
            <p:spPr bwMode="auto">
              <a:xfrm>
                <a:off x="5808663" y="877888"/>
                <a:ext cx="558800" cy="52388"/>
              </a:xfrm>
              <a:custGeom>
                <a:avLst/>
                <a:gdLst>
                  <a:gd name="T0" fmla="*/ 0 w 149"/>
                  <a:gd name="T1" fmla="*/ 7 h 14"/>
                  <a:gd name="T2" fmla="*/ 11 w 149"/>
                  <a:gd name="T3" fmla="*/ 14 h 14"/>
                  <a:gd name="T4" fmla="*/ 138 w 149"/>
                  <a:gd name="T5" fmla="*/ 14 h 14"/>
                  <a:gd name="T6" fmla="*/ 149 w 149"/>
                  <a:gd name="T7" fmla="*/ 7 h 14"/>
                  <a:gd name="T8" fmla="*/ 149 w 149"/>
                  <a:gd name="T9" fmla="*/ 0 h 14"/>
                  <a:gd name="T10" fmla="*/ 0 w 149"/>
                  <a:gd name="T11" fmla="*/ 0 h 14"/>
                  <a:gd name="T12" fmla="*/ 0 w 149"/>
                  <a:gd name="T13" fmla="*/ 7 h 14"/>
                  <a:gd name="T14" fmla="*/ 61 w 149"/>
                  <a:gd name="T15" fmla="*/ 5 h 14"/>
                  <a:gd name="T16" fmla="*/ 87 w 149"/>
                  <a:gd name="T17" fmla="*/ 5 h 14"/>
                  <a:gd name="T18" fmla="*/ 87 w 149"/>
                  <a:gd name="T19" fmla="*/ 9 h 14"/>
                  <a:gd name="T20" fmla="*/ 61 w 149"/>
                  <a:gd name="T21" fmla="*/ 9 h 14"/>
                  <a:gd name="T22" fmla="*/ 61 w 149"/>
                  <a:gd name="T23"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9" h="14">
                    <a:moveTo>
                      <a:pt x="0" y="7"/>
                    </a:moveTo>
                    <a:cubicBezTo>
                      <a:pt x="0" y="11"/>
                      <a:pt x="5" y="14"/>
                      <a:pt x="11" y="14"/>
                    </a:cubicBezTo>
                    <a:cubicBezTo>
                      <a:pt x="138" y="14"/>
                      <a:pt x="138" y="14"/>
                      <a:pt x="138" y="14"/>
                    </a:cubicBezTo>
                    <a:cubicBezTo>
                      <a:pt x="144" y="14"/>
                      <a:pt x="149" y="11"/>
                      <a:pt x="149" y="7"/>
                    </a:cubicBezTo>
                    <a:cubicBezTo>
                      <a:pt x="149" y="0"/>
                      <a:pt x="149" y="0"/>
                      <a:pt x="149" y="0"/>
                    </a:cubicBezTo>
                    <a:cubicBezTo>
                      <a:pt x="0" y="0"/>
                      <a:pt x="0" y="0"/>
                      <a:pt x="0" y="0"/>
                    </a:cubicBezTo>
                    <a:lnTo>
                      <a:pt x="0" y="7"/>
                    </a:lnTo>
                    <a:close/>
                    <a:moveTo>
                      <a:pt x="61" y="5"/>
                    </a:moveTo>
                    <a:cubicBezTo>
                      <a:pt x="87" y="5"/>
                      <a:pt x="87" y="5"/>
                      <a:pt x="87" y="5"/>
                    </a:cubicBezTo>
                    <a:cubicBezTo>
                      <a:pt x="87" y="9"/>
                      <a:pt x="87" y="9"/>
                      <a:pt x="87" y="9"/>
                    </a:cubicBezTo>
                    <a:cubicBezTo>
                      <a:pt x="61" y="9"/>
                      <a:pt x="61" y="9"/>
                      <a:pt x="61" y="9"/>
                    </a:cubicBezTo>
                    <a:lnTo>
                      <a:pt x="61"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6" name="文本框 95"/>
            <p:cNvSpPr txBox="1"/>
            <p:nvPr/>
          </p:nvSpPr>
          <p:spPr>
            <a:xfrm>
              <a:off x="4064178" y="4814868"/>
              <a:ext cx="1412010" cy="1052596"/>
            </a:xfrm>
            <a:prstGeom prst="rect">
              <a:avLst/>
            </a:prstGeom>
            <a:noFill/>
          </p:spPr>
          <p:txBody>
            <a:bodyPr wrap="square" rtlCol="0">
              <a:spAutoFit/>
            </a:bodyPr>
            <a:lstStyle/>
            <a:p>
              <a:pPr algn="ctr">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任务实例模块</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99" name="组合 98"/>
          <p:cNvGrpSpPr/>
          <p:nvPr/>
        </p:nvGrpSpPr>
        <p:grpSpPr>
          <a:xfrm>
            <a:off x="5898893" y="3473109"/>
            <a:ext cx="1425229" cy="1512890"/>
            <a:chOff x="6704235" y="4312004"/>
            <a:chExt cx="1425229" cy="1512890"/>
          </a:xfrm>
        </p:grpSpPr>
        <p:grpSp>
          <p:nvGrpSpPr>
            <p:cNvPr id="100" name="组合 99"/>
            <p:cNvGrpSpPr/>
            <p:nvPr/>
          </p:nvGrpSpPr>
          <p:grpSpPr>
            <a:xfrm>
              <a:off x="7156009" y="4312004"/>
              <a:ext cx="531813" cy="461963"/>
              <a:chOff x="8915400" y="531812"/>
              <a:chExt cx="531813" cy="461963"/>
            </a:xfrm>
          </p:grpSpPr>
          <p:sp>
            <p:nvSpPr>
              <p:cNvPr id="102" name="Rectangle 476"/>
              <p:cNvSpPr>
                <a:spLocks noChangeArrowheads="1"/>
              </p:cNvSpPr>
              <p:nvPr/>
            </p:nvSpPr>
            <p:spPr bwMode="auto">
              <a:xfrm>
                <a:off x="9083675" y="531812"/>
                <a:ext cx="195263" cy="71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77"/>
              <p:cNvSpPr>
                <a:spLocks/>
              </p:cNvSpPr>
              <p:nvPr/>
            </p:nvSpPr>
            <p:spPr bwMode="auto">
              <a:xfrm>
                <a:off x="8997950" y="628650"/>
                <a:ext cx="366713" cy="244475"/>
              </a:xfrm>
              <a:custGeom>
                <a:avLst/>
                <a:gdLst>
                  <a:gd name="T0" fmla="*/ 177 w 231"/>
                  <a:gd name="T1" fmla="*/ 0 h 154"/>
                  <a:gd name="T2" fmla="*/ 54 w 231"/>
                  <a:gd name="T3" fmla="*/ 0 h 154"/>
                  <a:gd name="T4" fmla="*/ 54 w 231"/>
                  <a:gd name="T5" fmla="*/ 41 h 154"/>
                  <a:gd name="T6" fmla="*/ 0 w 231"/>
                  <a:gd name="T7" fmla="*/ 41 h 154"/>
                  <a:gd name="T8" fmla="*/ 59 w 231"/>
                  <a:gd name="T9" fmla="*/ 97 h 154"/>
                  <a:gd name="T10" fmla="*/ 115 w 231"/>
                  <a:gd name="T11" fmla="*/ 154 h 154"/>
                  <a:gd name="T12" fmla="*/ 172 w 231"/>
                  <a:gd name="T13" fmla="*/ 97 h 154"/>
                  <a:gd name="T14" fmla="*/ 231 w 231"/>
                  <a:gd name="T15" fmla="*/ 41 h 154"/>
                  <a:gd name="T16" fmla="*/ 177 w 231"/>
                  <a:gd name="T17" fmla="*/ 41 h 154"/>
                  <a:gd name="T18" fmla="*/ 177 w 231"/>
                  <a:gd name="T1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54">
                    <a:moveTo>
                      <a:pt x="177" y="0"/>
                    </a:moveTo>
                    <a:lnTo>
                      <a:pt x="54" y="0"/>
                    </a:lnTo>
                    <a:lnTo>
                      <a:pt x="54" y="41"/>
                    </a:lnTo>
                    <a:lnTo>
                      <a:pt x="0" y="41"/>
                    </a:lnTo>
                    <a:lnTo>
                      <a:pt x="59" y="97"/>
                    </a:lnTo>
                    <a:lnTo>
                      <a:pt x="115" y="154"/>
                    </a:lnTo>
                    <a:lnTo>
                      <a:pt x="172" y="97"/>
                    </a:lnTo>
                    <a:lnTo>
                      <a:pt x="231" y="41"/>
                    </a:lnTo>
                    <a:lnTo>
                      <a:pt x="177" y="41"/>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78"/>
              <p:cNvSpPr>
                <a:spLocks/>
              </p:cNvSpPr>
              <p:nvPr/>
            </p:nvSpPr>
            <p:spPr bwMode="auto">
              <a:xfrm>
                <a:off x="8915400" y="817562"/>
                <a:ext cx="531813" cy="176213"/>
              </a:xfrm>
              <a:custGeom>
                <a:avLst/>
                <a:gdLst>
                  <a:gd name="T0" fmla="*/ 124 w 142"/>
                  <a:gd name="T1" fmla="*/ 8 h 47"/>
                  <a:gd name="T2" fmla="*/ 105 w 142"/>
                  <a:gd name="T3" fmla="*/ 30 h 47"/>
                  <a:gd name="T4" fmla="*/ 37 w 142"/>
                  <a:gd name="T5" fmla="*/ 30 h 47"/>
                  <a:gd name="T6" fmla="*/ 18 w 142"/>
                  <a:gd name="T7" fmla="*/ 8 h 47"/>
                  <a:gd name="T8" fmla="*/ 18 w 142"/>
                  <a:gd name="T9" fmla="*/ 0 h 47"/>
                  <a:gd name="T10" fmla="*/ 0 w 142"/>
                  <a:gd name="T11" fmla="*/ 0 h 47"/>
                  <a:gd name="T12" fmla="*/ 0 w 142"/>
                  <a:gd name="T13" fmla="*/ 21 h 47"/>
                  <a:gd name="T14" fmla="*/ 26 w 142"/>
                  <a:gd name="T15" fmla="*/ 47 h 47"/>
                  <a:gd name="T16" fmla="*/ 116 w 142"/>
                  <a:gd name="T17" fmla="*/ 47 h 47"/>
                  <a:gd name="T18" fmla="*/ 142 w 142"/>
                  <a:gd name="T19" fmla="*/ 21 h 47"/>
                  <a:gd name="T20" fmla="*/ 142 w 142"/>
                  <a:gd name="T21" fmla="*/ 0 h 47"/>
                  <a:gd name="T22" fmla="*/ 124 w 142"/>
                  <a:gd name="T23" fmla="*/ 0 h 47"/>
                  <a:gd name="T24" fmla="*/ 124 w 142"/>
                  <a:gd name="T25" fmla="*/ 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 h="47">
                    <a:moveTo>
                      <a:pt x="124" y="8"/>
                    </a:moveTo>
                    <a:cubicBezTo>
                      <a:pt x="124" y="26"/>
                      <a:pt x="121" y="30"/>
                      <a:pt x="105" y="30"/>
                    </a:cubicBezTo>
                    <a:cubicBezTo>
                      <a:pt x="37" y="30"/>
                      <a:pt x="37" y="30"/>
                      <a:pt x="37" y="30"/>
                    </a:cubicBezTo>
                    <a:cubicBezTo>
                      <a:pt x="20" y="30"/>
                      <a:pt x="18" y="29"/>
                      <a:pt x="18" y="8"/>
                    </a:cubicBezTo>
                    <a:cubicBezTo>
                      <a:pt x="18" y="0"/>
                      <a:pt x="18" y="0"/>
                      <a:pt x="18" y="0"/>
                    </a:cubicBezTo>
                    <a:cubicBezTo>
                      <a:pt x="0" y="0"/>
                      <a:pt x="0" y="0"/>
                      <a:pt x="0" y="0"/>
                    </a:cubicBezTo>
                    <a:cubicBezTo>
                      <a:pt x="0" y="21"/>
                      <a:pt x="0" y="21"/>
                      <a:pt x="0" y="21"/>
                    </a:cubicBezTo>
                    <a:cubicBezTo>
                      <a:pt x="0" y="35"/>
                      <a:pt x="11" y="47"/>
                      <a:pt x="26" y="47"/>
                    </a:cubicBezTo>
                    <a:cubicBezTo>
                      <a:pt x="116" y="47"/>
                      <a:pt x="116" y="47"/>
                      <a:pt x="116" y="47"/>
                    </a:cubicBezTo>
                    <a:cubicBezTo>
                      <a:pt x="130" y="47"/>
                      <a:pt x="142" y="35"/>
                      <a:pt x="142" y="21"/>
                    </a:cubicBezTo>
                    <a:cubicBezTo>
                      <a:pt x="142" y="0"/>
                      <a:pt x="142" y="0"/>
                      <a:pt x="142" y="0"/>
                    </a:cubicBezTo>
                    <a:cubicBezTo>
                      <a:pt x="124" y="0"/>
                      <a:pt x="124" y="0"/>
                      <a:pt x="124" y="0"/>
                    </a:cubicBezTo>
                    <a:lnTo>
                      <a:pt x="12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1" name="文本框 100"/>
            <p:cNvSpPr txBox="1"/>
            <p:nvPr/>
          </p:nvSpPr>
          <p:spPr>
            <a:xfrm>
              <a:off x="6704235" y="4772298"/>
              <a:ext cx="1425229" cy="1052596"/>
            </a:xfrm>
            <a:prstGeom prst="rect">
              <a:avLst/>
            </a:prstGeom>
            <a:noFill/>
          </p:spPr>
          <p:txBody>
            <a:bodyPr wrap="square" rtlCol="0">
              <a:spAutoFit/>
            </a:bodyPr>
            <a:lstStyle/>
            <a:p>
              <a:pPr algn="ctr">
                <a:lnSpc>
                  <a:spcPct val="130000"/>
                </a:lnSpc>
              </a:pPr>
              <a:r>
                <a:rPr lang="en-US" altLang="zh-CN" sz="2400" dirty="0" smtClean="0">
                  <a:solidFill>
                    <a:schemeClr val="bg1"/>
                  </a:solidFill>
                  <a:latin typeface="微软雅黑" panose="020B0503020204020204" pitchFamily="34" charset="-122"/>
                  <a:ea typeface="微软雅黑" panose="020B0503020204020204" pitchFamily="34" charset="-122"/>
                </a:rPr>
                <a:t>Eureka</a:t>
              </a:r>
              <a:r>
                <a:rPr lang="zh-CN" altLang="en-US" sz="2400" dirty="0" smtClean="0">
                  <a:solidFill>
                    <a:schemeClr val="bg1"/>
                  </a:solidFill>
                  <a:latin typeface="微软雅黑" panose="020B0503020204020204" pitchFamily="34" charset="-122"/>
                  <a:ea typeface="微软雅黑" panose="020B0503020204020204" pitchFamily="34" charset="-122"/>
                </a:rPr>
                <a:t>模块</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5928837" y="1696725"/>
            <a:ext cx="1425229" cy="1486262"/>
            <a:chOff x="6734179" y="2374256"/>
            <a:chExt cx="1425229" cy="1486262"/>
          </a:xfrm>
        </p:grpSpPr>
        <p:grpSp>
          <p:nvGrpSpPr>
            <p:cNvPr id="105" name="组合 104"/>
            <p:cNvGrpSpPr/>
            <p:nvPr/>
          </p:nvGrpSpPr>
          <p:grpSpPr>
            <a:xfrm>
              <a:off x="7234107" y="2374256"/>
              <a:ext cx="419100" cy="427038"/>
              <a:chOff x="5876926" y="2830512"/>
              <a:chExt cx="419100" cy="427038"/>
            </a:xfrm>
          </p:grpSpPr>
          <p:sp>
            <p:nvSpPr>
              <p:cNvPr id="106" name="Freeform 281"/>
              <p:cNvSpPr>
                <a:spLocks noEditPoints="1"/>
              </p:cNvSpPr>
              <p:nvPr/>
            </p:nvSpPr>
            <p:spPr bwMode="auto">
              <a:xfrm>
                <a:off x="5876926" y="2830512"/>
                <a:ext cx="419100" cy="104775"/>
              </a:xfrm>
              <a:custGeom>
                <a:avLst/>
                <a:gdLst>
                  <a:gd name="T0" fmla="*/ 0 w 112"/>
                  <a:gd name="T1" fmla="*/ 28 h 28"/>
                  <a:gd name="T2" fmla="*/ 112 w 112"/>
                  <a:gd name="T3" fmla="*/ 28 h 28"/>
                  <a:gd name="T4" fmla="*/ 112 w 112"/>
                  <a:gd name="T5" fmla="*/ 0 h 28"/>
                  <a:gd name="T6" fmla="*/ 0 w 112"/>
                  <a:gd name="T7" fmla="*/ 0 h 28"/>
                  <a:gd name="T8" fmla="*/ 0 w 112"/>
                  <a:gd name="T9" fmla="*/ 28 h 28"/>
                  <a:gd name="T10" fmla="*/ 93 w 112"/>
                  <a:gd name="T11" fmla="*/ 9 h 28"/>
                  <a:gd name="T12" fmla="*/ 98 w 112"/>
                  <a:gd name="T13" fmla="*/ 14 h 28"/>
                  <a:gd name="T14" fmla="*/ 93 w 112"/>
                  <a:gd name="T15" fmla="*/ 19 h 28"/>
                  <a:gd name="T16" fmla="*/ 89 w 112"/>
                  <a:gd name="T17" fmla="*/ 14 h 28"/>
                  <a:gd name="T18" fmla="*/ 93 w 112"/>
                  <a:gd name="T19" fmla="*/ 9 h 28"/>
                  <a:gd name="T20" fmla="*/ 20 w 112"/>
                  <a:gd name="T21" fmla="*/ 9 h 28"/>
                  <a:gd name="T22" fmla="*/ 25 w 112"/>
                  <a:gd name="T23" fmla="*/ 14 h 28"/>
                  <a:gd name="T24" fmla="*/ 20 w 112"/>
                  <a:gd name="T25" fmla="*/ 19 h 28"/>
                  <a:gd name="T26" fmla="*/ 15 w 112"/>
                  <a:gd name="T27" fmla="*/ 14 h 28"/>
                  <a:gd name="T28" fmla="*/ 20 w 112"/>
                  <a:gd name="T29"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28">
                    <a:moveTo>
                      <a:pt x="0" y="28"/>
                    </a:moveTo>
                    <a:cubicBezTo>
                      <a:pt x="112" y="28"/>
                      <a:pt x="112" y="28"/>
                      <a:pt x="112" y="28"/>
                    </a:cubicBezTo>
                    <a:cubicBezTo>
                      <a:pt x="112" y="0"/>
                      <a:pt x="112" y="0"/>
                      <a:pt x="112" y="0"/>
                    </a:cubicBezTo>
                    <a:cubicBezTo>
                      <a:pt x="0" y="0"/>
                      <a:pt x="0" y="0"/>
                      <a:pt x="0" y="0"/>
                    </a:cubicBezTo>
                    <a:lnTo>
                      <a:pt x="0" y="28"/>
                    </a:lnTo>
                    <a:close/>
                    <a:moveTo>
                      <a:pt x="93" y="9"/>
                    </a:moveTo>
                    <a:cubicBezTo>
                      <a:pt x="96" y="9"/>
                      <a:pt x="98" y="11"/>
                      <a:pt x="98" y="14"/>
                    </a:cubicBezTo>
                    <a:cubicBezTo>
                      <a:pt x="98" y="17"/>
                      <a:pt x="96" y="19"/>
                      <a:pt x="93" y="19"/>
                    </a:cubicBezTo>
                    <a:cubicBezTo>
                      <a:pt x="91" y="19"/>
                      <a:pt x="89" y="17"/>
                      <a:pt x="89" y="14"/>
                    </a:cubicBezTo>
                    <a:cubicBezTo>
                      <a:pt x="89" y="11"/>
                      <a:pt x="91" y="9"/>
                      <a:pt x="93" y="9"/>
                    </a:cubicBezTo>
                    <a:close/>
                    <a:moveTo>
                      <a:pt x="20" y="9"/>
                    </a:moveTo>
                    <a:cubicBezTo>
                      <a:pt x="23" y="9"/>
                      <a:pt x="25" y="11"/>
                      <a:pt x="25" y="14"/>
                    </a:cubicBezTo>
                    <a:cubicBezTo>
                      <a:pt x="25" y="17"/>
                      <a:pt x="23" y="19"/>
                      <a:pt x="20" y="19"/>
                    </a:cubicBezTo>
                    <a:cubicBezTo>
                      <a:pt x="17" y="19"/>
                      <a:pt x="15" y="17"/>
                      <a:pt x="15" y="14"/>
                    </a:cubicBezTo>
                    <a:cubicBezTo>
                      <a:pt x="15" y="11"/>
                      <a:pt x="17" y="9"/>
                      <a:pt x="2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82"/>
              <p:cNvSpPr>
                <a:spLocks noEditPoints="1"/>
              </p:cNvSpPr>
              <p:nvPr/>
            </p:nvSpPr>
            <p:spPr bwMode="auto">
              <a:xfrm>
                <a:off x="5876926" y="2979737"/>
                <a:ext cx="419100" cy="277813"/>
              </a:xfrm>
              <a:custGeom>
                <a:avLst/>
                <a:gdLst>
                  <a:gd name="T0" fmla="*/ 0 w 112"/>
                  <a:gd name="T1" fmla="*/ 74 h 74"/>
                  <a:gd name="T2" fmla="*/ 112 w 112"/>
                  <a:gd name="T3" fmla="*/ 74 h 74"/>
                  <a:gd name="T4" fmla="*/ 112 w 112"/>
                  <a:gd name="T5" fmla="*/ 0 h 74"/>
                  <a:gd name="T6" fmla="*/ 0 w 112"/>
                  <a:gd name="T7" fmla="*/ 0 h 74"/>
                  <a:gd name="T8" fmla="*/ 0 w 112"/>
                  <a:gd name="T9" fmla="*/ 74 h 74"/>
                  <a:gd name="T10" fmla="*/ 56 w 112"/>
                  <a:gd name="T11" fmla="*/ 47 h 74"/>
                  <a:gd name="T12" fmla="*/ 69 w 112"/>
                  <a:gd name="T13" fmla="*/ 47 h 74"/>
                  <a:gd name="T14" fmla="*/ 69 w 112"/>
                  <a:gd name="T15" fmla="*/ 51 h 74"/>
                  <a:gd name="T16" fmla="*/ 70 w 112"/>
                  <a:gd name="T17" fmla="*/ 54 h 74"/>
                  <a:gd name="T18" fmla="*/ 72 w 112"/>
                  <a:gd name="T19" fmla="*/ 55 h 74"/>
                  <a:gd name="T20" fmla="*/ 75 w 112"/>
                  <a:gd name="T21" fmla="*/ 54 h 74"/>
                  <a:gd name="T22" fmla="*/ 75 w 112"/>
                  <a:gd name="T23" fmla="*/ 52 h 74"/>
                  <a:gd name="T24" fmla="*/ 75 w 112"/>
                  <a:gd name="T25" fmla="*/ 41 h 74"/>
                  <a:gd name="T26" fmla="*/ 75 w 112"/>
                  <a:gd name="T27" fmla="*/ 38 h 74"/>
                  <a:gd name="T28" fmla="*/ 72 w 112"/>
                  <a:gd name="T29" fmla="*/ 37 h 74"/>
                  <a:gd name="T30" fmla="*/ 70 w 112"/>
                  <a:gd name="T31" fmla="*/ 38 h 74"/>
                  <a:gd name="T32" fmla="*/ 69 w 112"/>
                  <a:gd name="T33" fmla="*/ 41 h 74"/>
                  <a:gd name="T34" fmla="*/ 57 w 112"/>
                  <a:gd name="T35" fmla="*/ 41 h 74"/>
                  <a:gd name="T36" fmla="*/ 57 w 112"/>
                  <a:gd name="T37" fmla="*/ 14 h 74"/>
                  <a:gd name="T38" fmla="*/ 88 w 112"/>
                  <a:gd name="T39" fmla="*/ 14 h 74"/>
                  <a:gd name="T40" fmla="*/ 88 w 112"/>
                  <a:gd name="T41" fmla="*/ 23 h 74"/>
                  <a:gd name="T42" fmla="*/ 68 w 112"/>
                  <a:gd name="T43" fmla="*/ 23 h 74"/>
                  <a:gd name="T44" fmla="*/ 68 w 112"/>
                  <a:gd name="T45" fmla="*/ 31 h 74"/>
                  <a:gd name="T46" fmla="*/ 72 w 112"/>
                  <a:gd name="T47" fmla="*/ 29 h 74"/>
                  <a:gd name="T48" fmla="*/ 76 w 112"/>
                  <a:gd name="T49" fmla="*/ 29 h 74"/>
                  <a:gd name="T50" fmla="*/ 86 w 112"/>
                  <a:gd name="T51" fmla="*/ 32 h 74"/>
                  <a:gd name="T52" fmla="*/ 89 w 112"/>
                  <a:gd name="T53" fmla="*/ 42 h 74"/>
                  <a:gd name="T54" fmla="*/ 89 w 112"/>
                  <a:gd name="T55" fmla="*/ 48 h 74"/>
                  <a:gd name="T56" fmla="*/ 85 w 112"/>
                  <a:gd name="T57" fmla="*/ 60 h 74"/>
                  <a:gd name="T58" fmla="*/ 72 w 112"/>
                  <a:gd name="T59" fmla="*/ 64 h 74"/>
                  <a:gd name="T60" fmla="*/ 60 w 112"/>
                  <a:gd name="T61" fmla="*/ 60 h 74"/>
                  <a:gd name="T62" fmla="*/ 56 w 112"/>
                  <a:gd name="T63" fmla="*/ 50 h 74"/>
                  <a:gd name="T64" fmla="*/ 56 w 112"/>
                  <a:gd name="T65" fmla="*/ 47 h 74"/>
                  <a:gd name="T66" fmla="*/ 21 w 112"/>
                  <a:gd name="T67" fmla="*/ 19 h 74"/>
                  <a:gd name="T68" fmla="*/ 21 w 112"/>
                  <a:gd name="T69" fmla="*/ 19 h 74"/>
                  <a:gd name="T70" fmla="*/ 28 w 112"/>
                  <a:gd name="T71" fmla="*/ 18 h 74"/>
                  <a:gd name="T72" fmla="*/ 32 w 112"/>
                  <a:gd name="T73" fmla="*/ 14 h 74"/>
                  <a:gd name="T74" fmla="*/ 44 w 112"/>
                  <a:gd name="T75" fmla="*/ 14 h 74"/>
                  <a:gd name="T76" fmla="*/ 44 w 112"/>
                  <a:gd name="T77" fmla="*/ 63 h 74"/>
                  <a:gd name="T78" fmla="*/ 31 w 112"/>
                  <a:gd name="T79" fmla="*/ 63 h 74"/>
                  <a:gd name="T80" fmla="*/ 31 w 112"/>
                  <a:gd name="T81" fmla="*/ 26 h 74"/>
                  <a:gd name="T82" fmla="*/ 27 w 112"/>
                  <a:gd name="T83" fmla="*/ 27 h 74"/>
                  <a:gd name="T84" fmla="*/ 26 w 112"/>
                  <a:gd name="T85" fmla="*/ 27 h 74"/>
                  <a:gd name="T86" fmla="*/ 21 w 112"/>
                  <a:gd name="T87" fmla="*/ 27 h 74"/>
                  <a:gd name="T88" fmla="*/ 21 w 112"/>
                  <a:gd name="T89" fmla="*/ 1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2" h="74">
                    <a:moveTo>
                      <a:pt x="0" y="74"/>
                    </a:moveTo>
                    <a:cubicBezTo>
                      <a:pt x="112" y="74"/>
                      <a:pt x="112" y="74"/>
                      <a:pt x="112" y="74"/>
                    </a:cubicBezTo>
                    <a:cubicBezTo>
                      <a:pt x="112" y="0"/>
                      <a:pt x="112" y="0"/>
                      <a:pt x="112" y="0"/>
                    </a:cubicBezTo>
                    <a:cubicBezTo>
                      <a:pt x="0" y="0"/>
                      <a:pt x="0" y="0"/>
                      <a:pt x="0" y="0"/>
                    </a:cubicBezTo>
                    <a:lnTo>
                      <a:pt x="0" y="74"/>
                    </a:lnTo>
                    <a:close/>
                    <a:moveTo>
                      <a:pt x="56" y="47"/>
                    </a:moveTo>
                    <a:cubicBezTo>
                      <a:pt x="69" y="47"/>
                      <a:pt x="69" y="47"/>
                      <a:pt x="69" y="47"/>
                    </a:cubicBezTo>
                    <a:cubicBezTo>
                      <a:pt x="69" y="51"/>
                      <a:pt x="69" y="51"/>
                      <a:pt x="69" y="51"/>
                    </a:cubicBezTo>
                    <a:cubicBezTo>
                      <a:pt x="69" y="52"/>
                      <a:pt x="69" y="53"/>
                      <a:pt x="70" y="54"/>
                    </a:cubicBezTo>
                    <a:cubicBezTo>
                      <a:pt x="70" y="55"/>
                      <a:pt x="71" y="55"/>
                      <a:pt x="72" y="55"/>
                    </a:cubicBezTo>
                    <a:cubicBezTo>
                      <a:pt x="73" y="55"/>
                      <a:pt x="74" y="55"/>
                      <a:pt x="75" y="54"/>
                    </a:cubicBezTo>
                    <a:cubicBezTo>
                      <a:pt x="75" y="54"/>
                      <a:pt x="75" y="53"/>
                      <a:pt x="75" y="52"/>
                    </a:cubicBezTo>
                    <a:cubicBezTo>
                      <a:pt x="75" y="41"/>
                      <a:pt x="75" y="41"/>
                      <a:pt x="75" y="41"/>
                    </a:cubicBezTo>
                    <a:cubicBezTo>
                      <a:pt x="75" y="40"/>
                      <a:pt x="75" y="39"/>
                      <a:pt x="75" y="38"/>
                    </a:cubicBezTo>
                    <a:cubicBezTo>
                      <a:pt x="74" y="38"/>
                      <a:pt x="73" y="37"/>
                      <a:pt x="72" y="37"/>
                    </a:cubicBezTo>
                    <a:cubicBezTo>
                      <a:pt x="71" y="37"/>
                      <a:pt x="70" y="38"/>
                      <a:pt x="70" y="38"/>
                    </a:cubicBezTo>
                    <a:cubicBezTo>
                      <a:pt x="69" y="39"/>
                      <a:pt x="69" y="40"/>
                      <a:pt x="69" y="41"/>
                    </a:cubicBezTo>
                    <a:cubicBezTo>
                      <a:pt x="57" y="41"/>
                      <a:pt x="57" y="41"/>
                      <a:pt x="57" y="41"/>
                    </a:cubicBezTo>
                    <a:cubicBezTo>
                      <a:pt x="57" y="14"/>
                      <a:pt x="57" y="14"/>
                      <a:pt x="57" y="14"/>
                    </a:cubicBezTo>
                    <a:cubicBezTo>
                      <a:pt x="88" y="14"/>
                      <a:pt x="88" y="14"/>
                      <a:pt x="88" y="14"/>
                    </a:cubicBezTo>
                    <a:cubicBezTo>
                      <a:pt x="88" y="23"/>
                      <a:pt x="88" y="23"/>
                      <a:pt x="88" y="23"/>
                    </a:cubicBezTo>
                    <a:cubicBezTo>
                      <a:pt x="68" y="23"/>
                      <a:pt x="68" y="23"/>
                      <a:pt x="68" y="23"/>
                    </a:cubicBezTo>
                    <a:cubicBezTo>
                      <a:pt x="68" y="31"/>
                      <a:pt x="68" y="31"/>
                      <a:pt x="68" y="31"/>
                    </a:cubicBezTo>
                    <a:cubicBezTo>
                      <a:pt x="69" y="30"/>
                      <a:pt x="70" y="29"/>
                      <a:pt x="72" y="29"/>
                    </a:cubicBezTo>
                    <a:cubicBezTo>
                      <a:pt x="73" y="29"/>
                      <a:pt x="75" y="29"/>
                      <a:pt x="76" y="29"/>
                    </a:cubicBezTo>
                    <a:cubicBezTo>
                      <a:pt x="80" y="29"/>
                      <a:pt x="84" y="30"/>
                      <a:pt x="86" y="32"/>
                    </a:cubicBezTo>
                    <a:cubicBezTo>
                      <a:pt x="88" y="34"/>
                      <a:pt x="89" y="37"/>
                      <a:pt x="89" y="42"/>
                    </a:cubicBezTo>
                    <a:cubicBezTo>
                      <a:pt x="89" y="48"/>
                      <a:pt x="89" y="48"/>
                      <a:pt x="89" y="48"/>
                    </a:cubicBezTo>
                    <a:cubicBezTo>
                      <a:pt x="89" y="53"/>
                      <a:pt x="88" y="57"/>
                      <a:pt x="85" y="60"/>
                    </a:cubicBezTo>
                    <a:cubicBezTo>
                      <a:pt x="82" y="62"/>
                      <a:pt x="78" y="64"/>
                      <a:pt x="72" y="64"/>
                    </a:cubicBezTo>
                    <a:cubicBezTo>
                      <a:pt x="66" y="64"/>
                      <a:pt x="62" y="62"/>
                      <a:pt x="60" y="60"/>
                    </a:cubicBezTo>
                    <a:cubicBezTo>
                      <a:pt x="57" y="58"/>
                      <a:pt x="56" y="54"/>
                      <a:pt x="56" y="50"/>
                    </a:cubicBezTo>
                    <a:lnTo>
                      <a:pt x="56" y="47"/>
                    </a:lnTo>
                    <a:close/>
                    <a:moveTo>
                      <a:pt x="21" y="19"/>
                    </a:moveTo>
                    <a:cubicBezTo>
                      <a:pt x="21" y="19"/>
                      <a:pt x="21" y="19"/>
                      <a:pt x="21" y="19"/>
                    </a:cubicBezTo>
                    <a:cubicBezTo>
                      <a:pt x="24" y="19"/>
                      <a:pt x="26" y="19"/>
                      <a:pt x="28" y="18"/>
                    </a:cubicBezTo>
                    <a:cubicBezTo>
                      <a:pt x="30" y="17"/>
                      <a:pt x="31" y="16"/>
                      <a:pt x="32" y="14"/>
                    </a:cubicBezTo>
                    <a:cubicBezTo>
                      <a:pt x="44" y="14"/>
                      <a:pt x="44" y="14"/>
                      <a:pt x="44" y="14"/>
                    </a:cubicBezTo>
                    <a:cubicBezTo>
                      <a:pt x="44" y="63"/>
                      <a:pt x="44" y="63"/>
                      <a:pt x="44" y="63"/>
                    </a:cubicBezTo>
                    <a:cubicBezTo>
                      <a:pt x="31" y="63"/>
                      <a:pt x="31" y="63"/>
                      <a:pt x="31" y="63"/>
                    </a:cubicBezTo>
                    <a:cubicBezTo>
                      <a:pt x="31" y="26"/>
                      <a:pt x="31" y="26"/>
                      <a:pt x="31" y="26"/>
                    </a:cubicBezTo>
                    <a:cubicBezTo>
                      <a:pt x="29" y="27"/>
                      <a:pt x="28" y="27"/>
                      <a:pt x="27" y="27"/>
                    </a:cubicBezTo>
                    <a:cubicBezTo>
                      <a:pt x="27" y="27"/>
                      <a:pt x="26" y="27"/>
                      <a:pt x="26" y="27"/>
                    </a:cubicBezTo>
                    <a:cubicBezTo>
                      <a:pt x="21" y="27"/>
                      <a:pt x="21" y="27"/>
                      <a:pt x="21" y="27"/>
                    </a:cubicBezTo>
                    <a:lnTo>
                      <a:pt x="2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3" name="文本框 82"/>
            <p:cNvSpPr txBox="1"/>
            <p:nvPr/>
          </p:nvSpPr>
          <p:spPr>
            <a:xfrm>
              <a:off x="6734179" y="2807922"/>
              <a:ext cx="1425229" cy="1052596"/>
            </a:xfrm>
            <a:prstGeom prst="rect">
              <a:avLst/>
            </a:prstGeom>
            <a:noFill/>
          </p:spPr>
          <p:txBody>
            <a:bodyPr wrap="square" rtlCol="0">
              <a:spAutoFit/>
            </a:bodyPr>
            <a:lstStyle/>
            <a:p>
              <a:pPr algn="ctr">
                <a:lnSpc>
                  <a:spcPct val="130000"/>
                </a:lnSpc>
              </a:pPr>
              <a:r>
                <a:rPr lang="zh-CN" altLang="en-US" sz="2400" dirty="0" smtClean="0">
                  <a:solidFill>
                    <a:schemeClr val="bg1"/>
                  </a:solidFill>
                  <a:latin typeface="微软雅黑" panose="020B0503020204020204" pitchFamily="34" charset="-122"/>
                  <a:ea typeface="微软雅黑" panose="020B0503020204020204" pitchFamily="34" charset="-122"/>
                </a:rPr>
                <a:t>任务模板模块</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3170846" y="1683642"/>
            <a:ext cx="1589404" cy="1064601"/>
            <a:chOff x="3976188" y="2361173"/>
            <a:chExt cx="1589404" cy="1064601"/>
          </a:xfrm>
        </p:grpSpPr>
        <p:grpSp>
          <p:nvGrpSpPr>
            <p:cNvPr id="108" name="组合 107"/>
            <p:cNvGrpSpPr/>
            <p:nvPr/>
          </p:nvGrpSpPr>
          <p:grpSpPr>
            <a:xfrm>
              <a:off x="4540458" y="2361173"/>
              <a:ext cx="461963" cy="368301"/>
              <a:chOff x="7377113" y="5132388"/>
              <a:chExt cx="461963" cy="368301"/>
            </a:xfrm>
          </p:grpSpPr>
          <p:sp>
            <p:nvSpPr>
              <p:cNvPr id="109" name="Freeform 120"/>
              <p:cNvSpPr>
                <a:spLocks/>
              </p:cNvSpPr>
              <p:nvPr/>
            </p:nvSpPr>
            <p:spPr bwMode="auto">
              <a:xfrm>
                <a:off x="7431088" y="5132388"/>
                <a:ext cx="352425" cy="184150"/>
              </a:xfrm>
              <a:custGeom>
                <a:avLst/>
                <a:gdLst>
                  <a:gd name="T0" fmla="*/ 47 w 94"/>
                  <a:gd name="T1" fmla="*/ 0 h 49"/>
                  <a:gd name="T2" fmla="*/ 0 w 94"/>
                  <a:gd name="T3" fmla="*/ 49 h 49"/>
                  <a:gd name="T4" fmla="*/ 10 w 94"/>
                  <a:gd name="T5" fmla="*/ 49 h 49"/>
                  <a:gd name="T6" fmla="*/ 47 w 94"/>
                  <a:gd name="T7" fmla="*/ 7 h 49"/>
                  <a:gd name="T8" fmla="*/ 84 w 94"/>
                  <a:gd name="T9" fmla="*/ 49 h 49"/>
                  <a:gd name="T10" fmla="*/ 94 w 94"/>
                  <a:gd name="T11" fmla="*/ 49 h 49"/>
                  <a:gd name="T12" fmla="*/ 47 w 9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94" h="49">
                    <a:moveTo>
                      <a:pt x="47" y="0"/>
                    </a:moveTo>
                    <a:cubicBezTo>
                      <a:pt x="21" y="0"/>
                      <a:pt x="0" y="22"/>
                      <a:pt x="0" y="49"/>
                    </a:cubicBezTo>
                    <a:cubicBezTo>
                      <a:pt x="10" y="49"/>
                      <a:pt x="10" y="49"/>
                      <a:pt x="10" y="49"/>
                    </a:cubicBezTo>
                    <a:cubicBezTo>
                      <a:pt x="10" y="26"/>
                      <a:pt x="27" y="7"/>
                      <a:pt x="47" y="7"/>
                    </a:cubicBezTo>
                    <a:cubicBezTo>
                      <a:pt x="68" y="7"/>
                      <a:pt x="84" y="26"/>
                      <a:pt x="84" y="49"/>
                    </a:cubicBezTo>
                    <a:cubicBezTo>
                      <a:pt x="94" y="49"/>
                      <a:pt x="94" y="49"/>
                      <a:pt x="94" y="49"/>
                    </a:cubicBezTo>
                    <a:cubicBezTo>
                      <a:pt x="94" y="22"/>
                      <a:pt x="73" y="0"/>
                      <a:pt x="4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Rectangle 121"/>
              <p:cNvSpPr>
                <a:spLocks noChangeArrowheads="1"/>
              </p:cNvSpPr>
              <p:nvPr/>
            </p:nvSpPr>
            <p:spPr bwMode="auto">
              <a:xfrm>
                <a:off x="7412038" y="5327651"/>
                <a:ext cx="82550"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Rectangle 122"/>
              <p:cNvSpPr>
                <a:spLocks noChangeArrowheads="1"/>
              </p:cNvSpPr>
              <p:nvPr/>
            </p:nvSpPr>
            <p:spPr bwMode="auto">
              <a:xfrm>
                <a:off x="7726363" y="5327651"/>
                <a:ext cx="76200" cy="168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Rectangle 123"/>
              <p:cNvSpPr>
                <a:spLocks noChangeArrowheads="1"/>
              </p:cNvSpPr>
              <p:nvPr/>
            </p:nvSpPr>
            <p:spPr bwMode="auto">
              <a:xfrm>
                <a:off x="7816851" y="5364163"/>
                <a:ext cx="22225" cy="95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Rectangle 124"/>
              <p:cNvSpPr>
                <a:spLocks noChangeArrowheads="1"/>
              </p:cNvSpPr>
              <p:nvPr/>
            </p:nvSpPr>
            <p:spPr bwMode="auto">
              <a:xfrm>
                <a:off x="7377113" y="5364163"/>
                <a:ext cx="23813" cy="952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7" name="文本框 86"/>
            <p:cNvSpPr txBox="1"/>
            <p:nvPr/>
          </p:nvSpPr>
          <p:spPr>
            <a:xfrm>
              <a:off x="3976188" y="2853310"/>
              <a:ext cx="1589404" cy="572464"/>
            </a:xfrm>
            <a:prstGeom prst="rect">
              <a:avLst/>
            </a:prstGeom>
            <a:noFill/>
          </p:spPr>
          <p:txBody>
            <a:bodyPr wrap="square" rtlCol="0">
              <a:spAutoFit/>
            </a:bodyPr>
            <a:lstStyle/>
            <a:p>
              <a:pPr algn="ctr">
                <a:lnSpc>
                  <a:spcPct val="130000"/>
                </a:lnSpc>
              </a:pPr>
              <a:r>
                <a:rPr lang="zh-CN" altLang="en-US" sz="2400" dirty="0">
                  <a:solidFill>
                    <a:schemeClr val="bg1"/>
                  </a:solidFill>
                  <a:latin typeface="微软雅黑" panose="020B0503020204020204" pitchFamily="34" charset="-122"/>
                  <a:ea typeface="微软雅黑" panose="020B0503020204020204" pitchFamily="34" charset="-122"/>
                </a:rPr>
                <a:t>系统架构</a:t>
              </a:r>
            </a:p>
          </p:txBody>
        </p:sp>
      </p:grpSp>
    </p:spTree>
    <p:extLst>
      <p:ext uri="{BB962C8B-B14F-4D97-AF65-F5344CB8AC3E}">
        <p14:creationId xmlns:p14="http://schemas.microsoft.com/office/powerpoint/2010/main" val="214335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500" fill="hold"/>
                                        <p:tgtEl>
                                          <p:spTgt spid="77"/>
                                        </p:tgtEl>
                                        <p:attrNameLst>
                                          <p:attrName>ppt_w</p:attrName>
                                        </p:attrNameLst>
                                      </p:cBhvr>
                                      <p:tavLst>
                                        <p:tav tm="0">
                                          <p:val>
                                            <p:fltVal val="0"/>
                                          </p:val>
                                        </p:tav>
                                        <p:tav tm="100000">
                                          <p:val>
                                            <p:strVal val="#ppt_w"/>
                                          </p:val>
                                        </p:tav>
                                      </p:tavLst>
                                    </p:anim>
                                    <p:anim calcmode="lin" valueType="num">
                                      <p:cBhvr>
                                        <p:cTn id="8" dur="500" fill="hold"/>
                                        <p:tgtEl>
                                          <p:spTgt spid="77"/>
                                        </p:tgtEl>
                                        <p:attrNameLst>
                                          <p:attrName>ppt_h</p:attrName>
                                        </p:attrNameLst>
                                      </p:cBhvr>
                                      <p:tavLst>
                                        <p:tav tm="0">
                                          <p:val>
                                            <p:fltVal val="0"/>
                                          </p:val>
                                        </p:tav>
                                        <p:tav tm="100000">
                                          <p:val>
                                            <p:strVal val="#ppt_h"/>
                                          </p:val>
                                        </p:tav>
                                      </p:tavLst>
                                    </p:anim>
                                    <p:animEffect transition="in" filter="fade">
                                      <p:cBhvr>
                                        <p:cTn id="9" dur="500"/>
                                        <p:tgtEl>
                                          <p:spTgt spid="7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wipe(right)">
                                      <p:cBhvr>
                                        <p:cTn id="14" dur="500"/>
                                        <p:tgtEl>
                                          <p:spTgt spid="57"/>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wipe(left)">
                                      <p:cBhvr>
                                        <p:cTn id="23" dur="500"/>
                                        <p:tgtEl>
                                          <p:spTgt spid="74"/>
                                        </p:tgtEl>
                                      </p:cBhvr>
                                    </p:animEffec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wipe(left)">
                                      <p:cBhvr>
                                        <p:cTn id="32" dur="500"/>
                                        <p:tgtEl>
                                          <p:spTgt spid="75"/>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99"/>
                                        </p:tgtEl>
                                        <p:attrNameLst>
                                          <p:attrName>style.visibility</p:attrName>
                                        </p:attrNameLst>
                                      </p:cBhvr>
                                      <p:to>
                                        <p:strVal val="visible"/>
                                      </p:to>
                                    </p:set>
                                    <p:animEffect transition="in" filter="wipe(up)">
                                      <p:cBhvr>
                                        <p:cTn id="36" dur="500"/>
                                        <p:tgtEl>
                                          <p:spTgt spid="9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wipe(right)">
                                      <p:cBhvr>
                                        <p:cTn id="41" dur="500"/>
                                        <p:tgtEl>
                                          <p:spTgt spid="73"/>
                                        </p:tgtEl>
                                      </p:cBhvr>
                                    </p:animEffect>
                                  </p:childTnLst>
                                </p:cTn>
                              </p:par>
                            </p:childTnLst>
                          </p:cTn>
                        </p:par>
                        <p:par>
                          <p:cTn id="42" fill="hold">
                            <p:stCondLst>
                              <p:cond delay="500"/>
                            </p:stCondLst>
                            <p:childTnLst>
                              <p:par>
                                <p:cTn id="43" presetID="22" presetClass="entr" presetSubtype="1" fill="hold" nodeType="afterEffect">
                                  <p:stCondLst>
                                    <p:cond delay="0"/>
                                  </p:stCondLst>
                                  <p:childTnLst>
                                    <p:set>
                                      <p:cBhvr>
                                        <p:cTn id="44" dur="1" fill="hold">
                                          <p:stCondLst>
                                            <p:cond delay="0"/>
                                          </p:stCondLst>
                                        </p:cTn>
                                        <p:tgtEl>
                                          <p:spTgt spid="93"/>
                                        </p:tgtEl>
                                        <p:attrNameLst>
                                          <p:attrName>style.visibility</p:attrName>
                                        </p:attrNameLst>
                                      </p:cBhvr>
                                      <p:to>
                                        <p:strVal val="visible"/>
                                      </p:to>
                                    </p:set>
                                    <p:animEffect transition="in" filter="wipe(up)">
                                      <p:cBhvr>
                                        <p:cTn id="45"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73" grpId="0" animBg="1"/>
      <p:bldP spid="74" grpId="0" animBg="1"/>
      <p:bldP spid="7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41577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系统</a:t>
            </a:r>
            <a:r>
              <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架构</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065354" y="0"/>
            <a:ext cx="10636615" cy="6454044"/>
          </a:xfrm>
          <a:prstGeom prst="rect">
            <a:avLst/>
          </a:prstGeom>
        </p:spPr>
      </p:pic>
    </p:spTree>
    <p:extLst>
      <p:ext uri="{BB962C8B-B14F-4D97-AF65-F5344CB8AC3E}">
        <p14:creationId xmlns:p14="http://schemas.microsoft.com/office/powerpoint/2010/main" val="2501515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任务模板模块</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4126470" y="1231377"/>
            <a:ext cx="3446601" cy="4382115"/>
            <a:chOff x="4126470" y="1231377"/>
            <a:chExt cx="3446601" cy="4382115"/>
          </a:xfrm>
        </p:grpSpPr>
        <p:sp>
          <p:nvSpPr>
            <p:cNvPr id="3" name="圆角矩形 2"/>
            <p:cNvSpPr/>
            <p:nvPr/>
          </p:nvSpPr>
          <p:spPr>
            <a:xfrm>
              <a:off x="6411664" y="1231377"/>
              <a:ext cx="1161407" cy="4382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任务模板模块</a:t>
              </a:r>
              <a:endParaRPr lang="zh-CN" altLang="en-US" dirty="0"/>
            </a:p>
          </p:txBody>
        </p:sp>
        <p:sp>
          <p:nvSpPr>
            <p:cNvPr id="43" name="右箭头 42"/>
            <p:cNvSpPr/>
            <p:nvPr/>
          </p:nvSpPr>
          <p:spPr>
            <a:xfrm>
              <a:off x="4251501" y="2373347"/>
              <a:ext cx="2031325" cy="445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右箭头 43"/>
            <p:cNvSpPr/>
            <p:nvPr/>
          </p:nvSpPr>
          <p:spPr>
            <a:xfrm>
              <a:off x="4246984" y="3378052"/>
              <a:ext cx="2031325" cy="445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右箭头 45"/>
            <p:cNvSpPr/>
            <p:nvPr/>
          </p:nvSpPr>
          <p:spPr>
            <a:xfrm>
              <a:off x="4246984" y="4361764"/>
              <a:ext cx="2031325" cy="445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右箭头 47"/>
            <p:cNvSpPr/>
            <p:nvPr/>
          </p:nvSpPr>
          <p:spPr>
            <a:xfrm>
              <a:off x="4236495" y="1412728"/>
              <a:ext cx="2031325" cy="445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476307" y="1231377"/>
              <a:ext cx="1584251" cy="369332"/>
            </a:xfrm>
            <a:prstGeom prst="rect">
              <a:avLst/>
            </a:prstGeom>
            <a:noFill/>
          </p:spPr>
          <p:txBody>
            <a:bodyPr wrap="square" rtlCol="0">
              <a:spAutoFit/>
            </a:bodyPr>
            <a:lstStyle/>
            <a:p>
              <a:r>
                <a:rPr lang="zh-CN" altLang="en-US" b="1" dirty="0"/>
                <a:t>创建任务模板</a:t>
              </a:r>
            </a:p>
          </p:txBody>
        </p:sp>
        <p:sp>
          <p:nvSpPr>
            <p:cNvPr id="52" name="文本框 51"/>
            <p:cNvSpPr txBox="1"/>
            <p:nvPr/>
          </p:nvSpPr>
          <p:spPr>
            <a:xfrm>
              <a:off x="4407803" y="2138680"/>
              <a:ext cx="1584251" cy="369332"/>
            </a:xfrm>
            <a:prstGeom prst="rect">
              <a:avLst/>
            </a:prstGeom>
            <a:noFill/>
          </p:spPr>
          <p:txBody>
            <a:bodyPr wrap="square" rtlCol="0">
              <a:spAutoFit/>
            </a:bodyPr>
            <a:lstStyle/>
            <a:p>
              <a:r>
                <a:rPr lang="zh-CN" altLang="en-US" b="1" dirty="0"/>
                <a:t>删除任务模板</a:t>
              </a:r>
            </a:p>
          </p:txBody>
        </p:sp>
        <p:sp>
          <p:nvSpPr>
            <p:cNvPr id="53" name="文本框 52"/>
            <p:cNvSpPr txBox="1"/>
            <p:nvPr/>
          </p:nvSpPr>
          <p:spPr>
            <a:xfrm>
              <a:off x="4126470" y="3107341"/>
              <a:ext cx="2054089" cy="369332"/>
            </a:xfrm>
            <a:prstGeom prst="rect">
              <a:avLst/>
            </a:prstGeom>
            <a:noFill/>
          </p:spPr>
          <p:txBody>
            <a:bodyPr wrap="square" rtlCol="0">
              <a:spAutoFit/>
            </a:bodyPr>
            <a:lstStyle/>
            <a:p>
              <a:r>
                <a:rPr lang="zh-CN" altLang="en-US" b="1" dirty="0"/>
                <a:t>获取全部任务模板</a:t>
              </a:r>
            </a:p>
          </p:txBody>
        </p:sp>
        <p:sp>
          <p:nvSpPr>
            <p:cNvPr id="54" name="文本框 53"/>
            <p:cNvSpPr txBox="1"/>
            <p:nvPr/>
          </p:nvSpPr>
          <p:spPr>
            <a:xfrm>
              <a:off x="4172883" y="4122472"/>
              <a:ext cx="2054089" cy="369332"/>
            </a:xfrm>
            <a:prstGeom prst="rect">
              <a:avLst/>
            </a:prstGeom>
            <a:noFill/>
          </p:spPr>
          <p:txBody>
            <a:bodyPr wrap="square" rtlCol="0">
              <a:spAutoFit/>
            </a:bodyPr>
            <a:lstStyle/>
            <a:p>
              <a:r>
                <a:rPr lang="zh-CN" altLang="en-US" b="1" dirty="0"/>
                <a:t>单独查询任务模板</a:t>
              </a:r>
            </a:p>
          </p:txBody>
        </p:sp>
      </p:grpSp>
    </p:spTree>
    <p:extLst>
      <p:ext uri="{BB962C8B-B14F-4D97-AF65-F5344CB8AC3E}">
        <p14:creationId xmlns:p14="http://schemas.microsoft.com/office/powerpoint/2010/main" val="3671908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826288" y="207944"/>
            <a:ext cx="2031325" cy="646331"/>
          </a:xfrm>
          <a:prstGeom prst="rect">
            <a:avLst/>
          </a:prstGeom>
        </p:spPr>
        <p:txBody>
          <a:bodyPr wrap="none">
            <a:spAutoFit/>
          </a:bodyPr>
          <a:lstStyle/>
          <a:p>
            <a:pPr>
              <a:lnSpc>
                <a:spcPct val="150000"/>
              </a:lnSpc>
            </a:pP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任务实例模块</a:t>
            </a:r>
            <a:endParaRPr lang="zh-CN" altLang="zh-CN"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1347106" y="1237759"/>
            <a:ext cx="3514963" cy="4382115"/>
            <a:chOff x="4058108" y="1231377"/>
            <a:chExt cx="3514963" cy="4382115"/>
          </a:xfrm>
        </p:grpSpPr>
        <p:sp>
          <p:nvSpPr>
            <p:cNvPr id="57" name="圆角矩形 56"/>
            <p:cNvSpPr/>
            <p:nvPr/>
          </p:nvSpPr>
          <p:spPr>
            <a:xfrm>
              <a:off x="6411664" y="1231377"/>
              <a:ext cx="1161407" cy="4382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任务实例模块</a:t>
              </a:r>
              <a:endParaRPr lang="zh-CN" altLang="en-US" dirty="0"/>
            </a:p>
          </p:txBody>
        </p:sp>
        <p:sp>
          <p:nvSpPr>
            <p:cNvPr id="58" name="右箭头 57"/>
            <p:cNvSpPr/>
            <p:nvPr/>
          </p:nvSpPr>
          <p:spPr>
            <a:xfrm>
              <a:off x="4251501" y="2373347"/>
              <a:ext cx="2031325" cy="445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a:off x="4246984" y="3378052"/>
              <a:ext cx="2031325" cy="445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右箭头 59"/>
            <p:cNvSpPr/>
            <p:nvPr/>
          </p:nvSpPr>
          <p:spPr>
            <a:xfrm>
              <a:off x="4246984" y="4361764"/>
              <a:ext cx="2031325" cy="445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右箭头 60"/>
            <p:cNvSpPr/>
            <p:nvPr/>
          </p:nvSpPr>
          <p:spPr>
            <a:xfrm>
              <a:off x="4236495" y="1412728"/>
              <a:ext cx="2031325" cy="445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4476307" y="1231377"/>
              <a:ext cx="1584251" cy="369332"/>
            </a:xfrm>
            <a:prstGeom prst="rect">
              <a:avLst/>
            </a:prstGeom>
            <a:noFill/>
          </p:spPr>
          <p:txBody>
            <a:bodyPr wrap="square" rtlCol="0">
              <a:spAutoFit/>
            </a:bodyPr>
            <a:lstStyle/>
            <a:p>
              <a:r>
                <a:rPr lang="zh-CN" altLang="en-US" b="1" dirty="0"/>
                <a:t>创建任务实例</a:t>
              </a:r>
            </a:p>
          </p:txBody>
        </p:sp>
        <p:sp>
          <p:nvSpPr>
            <p:cNvPr id="64" name="文本框 63"/>
            <p:cNvSpPr txBox="1"/>
            <p:nvPr/>
          </p:nvSpPr>
          <p:spPr>
            <a:xfrm>
              <a:off x="4058108" y="2150216"/>
              <a:ext cx="2085268" cy="369332"/>
            </a:xfrm>
            <a:prstGeom prst="rect">
              <a:avLst/>
            </a:prstGeom>
            <a:noFill/>
          </p:spPr>
          <p:txBody>
            <a:bodyPr wrap="square" rtlCol="0">
              <a:spAutoFit/>
            </a:bodyPr>
            <a:lstStyle/>
            <a:p>
              <a:r>
                <a:rPr lang="zh-CN" altLang="en-US" b="1" dirty="0"/>
                <a:t>查询任务实例状态</a:t>
              </a:r>
            </a:p>
          </p:txBody>
        </p:sp>
        <p:sp>
          <p:nvSpPr>
            <p:cNvPr id="65" name="文本框 64"/>
            <p:cNvSpPr txBox="1"/>
            <p:nvPr/>
          </p:nvSpPr>
          <p:spPr>
            <a:xfrm>
              <a:off x="4126470" y="3107341"/>
              <a:ext cx="2054089" cy="369332"/>
            </a:xfrm>
            <a:prstGeom prst="rect">
              <a:avLst/>
            </a:prstGeom>
            <a:noFill/>
          </p:spPr>
          <p:txBody>
            <a:bodyPr wrap="square" rtlCol="0">
              <a:spAutoFit/>
            </a:bodyPr>
            <a:lstStyle/>
            <a:p>
              <a:r>
                <a:rPr lang="zh-CN" altLang="en-US" b="1" dirty="0"/>
                <a:t>获取全部任务实例</a:t>
              </a:r>
            </a:p>
          </p:txBody>
        </p:sp>
        <p:sp>
          <p:nvSpPr>
            <p:cNvPr id="66" name="文本框 65"/>
            <p:cNvSpPr txBox="1"/>
            <p:nvPr/>
          </p:nvSpPr>
          <p:spPr>
            <a:xfrm>
              <a:off x="4088512" y="4123434"/>
              <a:ext cx="2229999" cy="369332"/>
            </a:xfrm>
            <a:prstGeom prst="rect">
              <a:avLst/>
            </a:prstGeom>
            <a:noFill/>
          </p:spPr>
          <p:txBody>
            <a:bodyPr wrap="square" rtlCol="0">
              <a:spAutoFit/>
            </a:bodyPr>
            <a:lstStyle/>
            <a:p>
              <a:r>
                <a:rPr lang="en-US" altLang="zh-CN" b="1" dirty="0"/>
                <a:t>BPMN</a:t>
              </a:r>
              <a:r>
                <a:rPr lang="zh-CN" altLang="en-US" b="1" dirty="0"/>
                <a:t>引擎模块回调</a:t>
              </a:r>
            </a:p>
          </p:txBody>
        </p:sp>
      </p:grpSp>
      <p:grpSp>
        <p:nvGrpSpPr>
          <p:cNvPr id="13" name="组合 12"/>
          <p:cNvGrpSpPr/>
          <p:nvPr/>
        </p:nvGrpSpPr>
        <p:grpSpPr>
          <a:xfrm>
            <a:off x="6693381" y="1118116"/>
            <a:ext cx="3396917" cy="3826024"/>
            <a:chOff x="6693381" y="1118116"/>
            <a:chExt cx="1864787" cy="3250030"/>
          </a:xfrm>
        </p:grpSpPr>
        <p:sp>
          <p:nvSpPr>
            <p:cNvPr id="8" name="圆角矩形 7"/>
            <p:cNvSpPr/>
            <p:nvPr/>
          </p:nvSpPr>
          <p:spPr>
            <a:xfrm>
              <a:off x="6693381" y="1118116"/>
              <a:ext cx="1864787" cy="535297"/>
            </a:xfrm>
            <a:prstGeom prst="roundRect">
              <a:avLst/>
            </a:prstGeom>
            <a:solidFill>
              <a:schemeClr val="accent6">
                <a:lumMod val="60000"/>
                <a:lumOff val="40000"/>
              </a:schemeClr>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smtClean="0"/>
                <a:t>创建任务实例</a:t>
              </a:r>
              <a:endParaRPr lang="zh-CN" altLang="en-US" dirty="0"/>
            </a:p>
          </p:txBody>
        </p:sp>
        <p:sp>
          <p:nvSpPr>
            <p:cNvPr id="67" name="圆角矩形 66"/>
            <p:cNvSpPr/>
            <p:nvPr/>
          </p:nvSpPr>
          <p:spPr>
            <a:xfrm>
              <a:off x="6693381" y="2433015"/>
              <a:ext cx="1864787" cy="535297"/>
            </a:xfrm>
            <a:prstGeom prst="roundRect">
              <a:avLst/>
            </a:prstGeom>
            <a:solidFill>
              <a:schemeClr val="accent6">
                <a:lumMod val="60000"/>
                <a:lumOff val="40000"/>
              </a:schemeClr>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smtClean="0"/>
                <a:t>解析任务实例</a:t>
              </a:r>
              <a:endParaRPr lang="zh-CN" altLang="en-US" dirty="0"/>
            </a:p>
          </p:txBody>
        </p:sp>
        <p:sp>
          <p:nvSpPr>
            <p:cNvPr id="68" name="圆角矩形 67"/>
            <p:cNvSpPr/>
            <p:nvPr/>
          </p:nvSpPr>
          <p:spPr>
            <a:xfrm>
              <a:off x="6693381" y="3832849"/>
              <a:ext cx="1864787" cy="535297"/>
            </a:xfrm>
            <a:prstGeom prst="roundRect">
              <a:avLst/>
            </a:prstGeom>
            <a:solidFill>
              <a:schemeClr val="accent6">
                <a:lumMod val="60000"/>
                <a:lumOff val="40000"/>
              </a:schemeClr>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BPMN</a:t>
              </a:r>
              <a:r>
                <a:rPr lang="zh-CN" altLang="en-US" dirty="0" smtClean="0"/>
                <a:t>引擎模块</a:t>
              </a:r>
              <a:endParaRPr lang="zh-CN" altLang="en-US" dirty="0"/>
            </a:p>
          </p:txBody>
        </p:sp>
        <p:sp>
          <p:nvSpPr>
            <p:cNvPr id="11" name="下箭头 10"/>
            <p:cNvSpPr/>
            <p:nvPr/>
          </p:nvSpPr>
          <p:spPr>
            <a:xfrm>
              <a:off x="7534646" y="1685345"/>
              <a:ext cx="182257" cy="750799"/>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下箭头 70"/>
            <p:cNvSpPr/>
            <p:nvPr/>
          </p:nvSpPr>
          <p:spPr>
            <a:xfrm>
              <a:off x="7314909" y="3029356"/>
              <a:ext cx="174441" cy="791513"/>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上箭头 11"/>
            <p:cNvSpPr/>
            <p:nvPr/>
          </p:nvSpPr>
          <p:spPr>
            <a:xfrm>
              <a:off x="7827025" y="2991408"/>
              <a:ext cx="154044" cy="812799"/>
            </a:xfrm>
            <a:prstGeom prst="up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14"/>
          <p:cNvSpPr txBox="1"/>
          <p:nvPr/>
        </p:nvSpPr>
        <p:spPr>
          <a:xfrm>
            <a:off x="7242402" y="3670444"/>
            <a:ext cx="900925" cy="369332"/>
          </a:xfrm>
          <a:prstGeom prst="rect">
            <a:avLst/>
          </a:prstGeom>
          <a:noFill/>
        </p:spPr>
        <p:txBody>
          <a:bodyPr wrap="square" rtlCol="0">
            <a:spAutoFit/>
          </a:bodyPr>
          <a:lstStyle/>
          <a:p>
            <a:r>
              <a:rPr lang="zh-CN" altLang="en-US" b="1" dirty="0"/>
              <a:t>调用</a:t>
            </a:r>
          </a:p>
        </p:txBody>
      </p:sp>
      <p:sp>
        <p:nvSpPr>
          <p:cNvPr id="72" name="文本框 71"/>
          <p:cNvSpPr txBox="1"/>
          <p:nvPr/>
        </p:nvSpPr>
        <p:spPr>
          <a:xfrm>
            <a:off x="8898743" y="3707447"/>
            <a:ext cx="900925" cy="369332"/>
          </a:xfrm>
          <a:prstGeom prst="rect">
            <a:avLst/>
          </a:prstGeom>
          <a:noFill/>
        </p:spPr>
        <p:txBody>
          <a:bodyPr wrap="square" rtlCol="0">
            <a:spAutoFit/>
          </a:bodyPr>
          <a:lstStyle>
            <a:defPPr>
              <a:defRPr lang="zh-CN"/>
            </a:defPPr>
            <a:lvl1pPr>
              <a:defRPr b="1"/>
            </a:lvl1pPr>
          </a:lstStyle>
          <a:p>
            <a:r>
              <a:rPr lang="zh-CN" altLang="en-US" dirty="0"/>
              <a:t>回调</a:t>
            </a:r>
          </a:p>
        </p:txBody>
      </p:sp>
    </p:spTree>
    <p:extLst>
      <p:ext uri="{BB962C8B-B14F-4D97-AF65-F5344CB8AC3E}">
        <p14:creationId xmlns:p14="http://schemas.microsoft.com/office/powerpoint/2010/main" val="846134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右箭头 62"/>
          <p:cNvSpPr/>
          <p:nvPr/>
        </p:nvSpPr>
        <p:spPr>
          <a:xfrm>
            <a:off x="1535982" y="2391031"/>
            <a:ext cx="2031325" cy="445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843903" cy="461665"/>
          </a:xfrm>
          <a:prstGeom prst="rect">
            <a:avLst/>
          </a:prstGeom>
        </p:spPr>
        <p:txBody>
          <a:bodyPr wrap="none">
            <a:spAutoFit/>
          </a:bodyPr>
          <a:lstStyle/>
          <a:p>
            <a:r>
              <a:rPr lang="en-US" altLang="zh-CN"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Eureka</a:t>
            </a: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模块</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5235356" y="1230624"/>
            <a:ext cx="6939120" cy="3697539"/>
          </a:xfrm>
          <a:prstGeom prst="rect">
            <a:avLst/>
          </a:prstGeom>
        </p:spPr>
      </p:pic>
      <p:grpSp>
        <p:nvGrpSpPr>
          <p:cNvPr id="44" name="组合 43"/>
          <p:cNvGrpSpPr/>
          <p:nvPr/>
        </p:nvGrpSpPr>
        <p:grpSpPr>
          <a:xfrm>
            <a:off x="1400405" y="1149708"/>
            <a:ext cx="3461664" cy="4720115"/>
            <a:chOff x="4111407" y="1143326"/>
            <a:chExt cx="3461664" cy="4720115"/>
          </a:xfrm>
        </p:grpSpPr>
        <p:sp>
          <p:nvSpPr>
            <p:cNvPr id="46" name="圆角矩形 45"/>
            <p:cNvSpPr/>
            <p:nvPr/>
          </p:nvSpPr>
          <p:spPr>
            <a:xfrm>
              <a:off x="6411664" y="1231377"/>
              <a:ext cx="1161407" cy="4632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Eureka</a:t>
              </a:r>
              <a:r>
                <a:rPr lang="zh-CN" altLang="en-US" dirty="0" smtClean="0"/>
                <a:t>模块</a:t>
              </a:r>
              <a:endParaRPr lang="zh-CN" altLang="en-US" dirty="0"/>
            </a:p>
          </p:txBody>
        </p:sp>
        <p:sp>
          <p:nvSpPr>
            <p:cNvPr id="48" name="右箭头 47"/>
            <p:cNvSpPr/>
            <p:nvPr/>
          </p:nvSpPr>
          <p:spPr>
            <a:xfrm>
              <a:off x="4246984" y="3378052"/>
              <a:ext cx="2031325" cy="445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右箭头 51"/>
            <p:cNvSpPr/>
            <p:nvPr/>
          </p:nvSpPr>
          <p:spPr>
            <a:xfrm>
              <a:off x="4246984" y="4361764"/>
              <a:ext cx="2031325" cy="445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右箭头 52"/>
            <p:cNvSpPr/>
            <p:nvPr/>
          </p:nvSpPr>
          <p:spPr>
            <a:xfrm>
              <a:off x="4236495" y="1412728"/>
              <a:ext cx="2031325" cy="445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4115760" y="1143326"/>
              <a:ext cx="2152060" cy="646331"/>
            </a:xfrm>
            <a:prstGeom prst="rect">
              <a:avLst/>
            </a:prstGeom>
            <a:noFill/>
          </p:spPr>
          <p:txBody>
            <a:bodyPr wrap="square" rtlCol="0">
              <a:spAutoFit/>
            </a:bodyPr>
            <a:lstStyle/>
            <a:p>
              <a:r>
                <a:rPr lang="zh-CN" altLang="en-US" b="1" dirty="0"/>
                <a:t>注册</a:t>
              </a:r>
              <a:r>
                <a:rPr lang="en-US" altLang="zh-CN" b="1" dirty="0"/>
                <a:t>app</a:t>
              </a:r>
              <a:r>
                <a:rPr lang="zh-CN" altLang="en-US" b="1" dirty="0"/>
                <a:t>到</a:t>
              </a:r>
              <a:r>
                <a:rPr lang="en-US" altLang="zh-CN" b="1" dirty="0"/>
                <a:t>eureka</a:t>
              </a:r>
              <a:r>
                <a:rPr lang="zh-CN" altLang="en-US" b="1" dirty="0"/>
                <a:t>上</a:t>
              </a:r>
            </a:p>
          </p:txBody>
        </p:sp>
        <p:sp>
          <p:nvSpPr>
            <p:cNvPr id="56" name="文本框 55"/>
            <p:cNvSpPr txBox="1"/>
            <p:nvPr/>
          </p:nvSpPr>
          <p:spPr>
            <a:xfrm>
              <a:off x="4171315" y="2099376"/>
              <a:ext cx="2085477" cy="646331"/>
            </a:xfrm>
            <a:prstGeom prst="rect">
              <a:avLst/>
            </a:prstGeom>
            <a:noFill/>
          </p:spPr>
          <p:txBody>
            <a:bodyPr wrap="square" rtlCol="0">
              <a:spAutoFit/>
            </a:bodyPr>
            <a:lstStyle/>
            <a:p>
              <a:r>
                <a:rPr lang="zh-CN" altLang="en-US" b="1" dirty="0"/>
                <a:t>从</a:t>
              </a:r>
              <a:r>
                <a:rPr lang="en-US" altLang="zh-CN" b="1" dirty="0"/>
                <a:t>Eureka</a:t>
              </a:r>
              <a:r>
                <a:rPr lang="zh-CN" altLang="en-US" b="1" dirty="0"/>
                <a:t>上删除一个</a:t>
              </a:r>
              <a:r>
                <a:rPr lang="en-US" altLang="zh-CN" b="1" dirty="0"/>
                <a:t>app</a:t>
              </a:r>
              <a:r>
                <a:rPr lang="zh-CN" altLang="en-US" b="1" dirty="0"/>
                <a:t>的实体</a:t>
              </a:r>
            </a:p>
          </p:txBody>
        </p:sp>
        <p:sp>
          <p:nvSpPr>
            <p:cNvPr id="57" name="文本框 56"/>
            <p:cNvSpPr txBox="1"/>
            <p:nvPr/>
          </p:nvSpPr>
          <p:spPr>
            <a:xfrm>
              <a:off x="4126470" y="3107341"/>
              <a:ext cx="2054089" cy="369332"/>
            </a:xfrm>
            <a:prstGeom prst="rect">
              <a:avLst/>
            </a:prstGeom>
            <a:noFill/>
          </p:spPr>
          <p:txBody>
            <a:bodyPr wrap="square" rtlCol="0">
              <a:spAutoFit/>
            </a:bodyPr>
            <a:lstStyle/>
            <a:p>
              <a:r>
                <a:rPr lang="zh-CN" altLang="en-US" b="1" dirty="0"/>
                <a:t>查询指定的实体</a:t>
              </a:r>
            </a:p>
          </p:txBody>
        </p:sp>
        <p:sp>
          <p:nvSpPr>
            <p:cNvPr id="58" name="文本框 57"/>
            <p:cNvSpPr txBox="1"/>
            <p:nvPr/>
          </p:nvSpPr>
          <p:spPr>
            <a:xfrm>
              <a:off x="4111407" y="4121314"/>
              <a:ext cx="2229999" cy="646331"/>
            </a:xfrm>
            <a:prstGeom prst="rect">
              <a:avLst/>
            </a:prstGeom>
            <a:noFill/>
          </p:spPr>
          <p:txBody>
            <a:bodyPr wrap="square" rtlCol="0">
              <a:spAutoFit/>
            </a:bodyPr>
            <a:lstStyle/>
            <a:p>
              <a:r>
                <a:rPr lang="zh-CN" altLang="en-US" b="1" dirty="0" smtClean="0"/>
                <a:t>查询指定</a:t>
              </a:r>
              <a:r>
                <a:rPr lang="en-US" altLang="zh-CN" b="1" dirty="0" err="1" smtClean="0"/>
                <a:t>appID</a:t>
              </a:r>
              <a:r>
                <a:rPr lang="zh-CN" altLang="en-US" b="1" dirty="0"/>
                <a:t>的全部实体</a:t>
              </a:r>
            </a:p>
          </p:txBody>
        </p:sp>
      </p:grpSp>
      <p:sp>
        <p:nvSpPr>
          <p:cNvPr id="61" name="右箭头 60"/>
          <p:cNvSpPr/>
          <p:nvPr/>
        </p:nvSpPr>
        <p:spPr>
          <a:xfrm>
            <a:off x="1517049" y="5224331"/>
            <a:ext cx="2031325" cy="445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p:cNvSpPr txBox="1"/>
          <p:nvPr/>
        </p:nvSpPr>
        <p:spPr>
          <a:xfrm>
            <a:off x="1455313" y="5035507"/>
            <a:ext cx="2229999" cy="369332"/>
          </a:xfrm>
          <a:prstGeom prst="rect">
            <a:avLst/>
          </a:prstGeom>
          <a:noFill/>
        </p:spPr>
        <p:txBody>
          <a:bodyPr wrap="square" rtlCol="0">
            <a:spAutoFit/>
          </a:bodyPr>
          <a:lstStyle/>
          <a:p>
            <a:r>
              <a:rPr lang="zh-CN" altLang="en-US" b="1" dirty="0" smtClean="0"/>
              <a:t>查询全部</a:t>
            </a:r>
            <a:r>
              <a:rPr lang="zh-CN" altLang="en-US" b="1" dirty="0"/>
              <a:t>实体</a:t>
            </a:r>
          </a:p>
        </p:txBody>
      </p:sp>
    </p:spTree>
    <p:extLst>
      <p:ext uri="{BB962C8B-B14F-4D97-AF65-F5344CB8AC3E}">
        <p14:creationId xmlns:p14="http://schemas.microsoft.com/office/powerpoint/2010/main" val="2266035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826288" y="207944"/>
            <a:ext cx="1415772" cy="581057"/>
          </a:xfrm>
          <a:prstGeom prst="rect">
            <a:avLst/>
          </a:prstGeom>
        </p:spPr>
        <p:txBody>
          <a:bodyPr wrap="none">
            <a:spAutoFit/>
          </a:bodyPr>
          <a:lstStyle/>
          <a:p>
            <a:pPr lvl="0">
              <a:lnSpc>
                <a:spcPct val="150000"/>
              </a:lnSpc>
            </a:pPr>
            <a:r>
              <a:rPr lang="zh-CN" altLang="en-US" sz="2400" b="1" kern="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系统实现</a:t>
            </a:r>
            <a:endParaRPr lang="zh-CN" altLang="zh-CN"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165098" y="1025227"/>
            <a:ext cx="1981879" cy="4102822"/>
            <a:chOff x="5165098" y="1146250"/>
            <a:chExt cx="1981879" cy="4102822"/>
          </a:xfrm>
        </p:grpSpPr>
        <p:grpSp>
          <p:nvGrpSpPr>
            <p:cNvPr id="54" name="组合 53"/>
            <p:cNvGrpSpPr/>
            <p:nvPr/>
          </p:nvGrpSpPr>
          <p:grpSpPr>
            <a:xfrm>
              <a:off x="5165098" y="1146250"/>
              <a:ext cx="1981879" cy="4102822"/>
              <a:chOff x="6059486" y="1466844"/>
              <a:chExt cx="1981879" cy="4102822"/>
            </a:xfrm>
          </p:grpSpPr>
          <p:sp>
            <p:nvSpPr>
              <p:cNvPr id="56" name="等腰三角形 55"/>
              <p:cNvSpPr/>
              <p:nvPr/>
            </p:nvSpPr>
            <p:spPr>
              <a:xfrm rot="10800000">
                <a:off x="6340949" y="5187532"/>
                <a:ext cx="469009" cy="382134"/>
              </a:xfrm>
              <a:prstGeom prst="triangle">
                <a:avLst/>
              </a:prstGeom>
              <a:solidFill>
                <a:srgbClr val="324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手动操作 56"/>
              <p:cNvSpPr/>
              <p:nvPr/>
            </p:nvSpPr>
            <p:spPr>
              <a:xfrm>
                <a:off x="6059486" y="4681111"/>
                <a:ext cx="1037229" cy="377422"/>
              </a:xfrm>
              <a:prstGeom prst="flowChartManualOperation">
                <a:avLst/>
              </a:prstGeom>
              <a:solidFill>
                <a:srgbClr val="C79B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p:nvPr/>
            </p:nvSpPr>
            <p:spPr>
              <a:xfrm>
                <a:off x="6059488" y="2449609"/>
                <a:ext cx="1037229" cy="2163748"/>
              </a:xfrm>
              <a:custGeom>
                <a:avLst/>
                <a:gdLst>
                  <a:gd name="connsiteX0" fmla="*/ 0 w 1037229"/>
                  <a:gd name="connsiteY0" fmla="*/ 0 h 2820972"/>
                  <a:gd name="connsiteX1" fmla="*/ 486988 w 1037229"/>
                  <a:gd name="connsiteY1" fmla="*/ 0 h 2820972"/>
                  <a:gd name="connsiteX2" fmla="*/ 486988 w 1037229"/>
                  <a:gd name="connsiteY2" fmla="*/ 532263 h 2820972"/>
                  <a:gd name="connsiteX3" fmla="*/ 1037229 w 1037229"/>
                  <a:gd name="connsiteY3" fmla="*/ 532263 h 2820972"/>
                  <a:gd name="connsiteX4" fmla="*/ 1037229 w 1037229"/>
                  <a:gd name="connsiteY4" fmla="*/ 2820972 h 2820972"/>
                  <a:gd name="connsiteX5" fmla="*/ 0 w 1037229"/>
                  <a:gd name="connsiteY5" fmla="*/ 2820972 h 2820972"/>
                  <a:gd name="connsiteX6" fmla="*/ 0 w 1037229"/>
                  <a:gd name="connsiteY6" fmla="*/ 0 h 282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7229" h="2820972">
                    <a:moveTo>
                      <a:pt x="0" y="0"/>
                    </a:moveTo>
                    <a:lnTo>
                      <a:pt x="486988" y="0"/>
                    </a:lnTo>
                    <a:lnTo>
                      <a:pt x="486988" y="532263"/>
                    </a:lnTo>
                    <a:lnTo>
                      <a:pt x="1037229" y="532263"/>
                    </a:lnTo>
                    <a:lnTo>
                      <a:pt x="1037229" y="2820972"/>
                    </a:lnTo>
                    <a:lnTo>
                      <a:pt x="0" y="2820972"/>
                    </a:lnTo>
                    <a:lnTo>
                      <a:pt x="0" y="0"/>
                    </a:lnTo>
                    <a:close/>
                  </a:path>
                </a:pathLst>
              </a:custGeom>
              <a:solidFill>
                <a:srgbClr val="E49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666459" y="2199188"/>
                <a:ext cx="550242" cy="532263"/>
              </a:xfrm>
              <a:prstGeom prst="rect">
                <a:avLst/>
              </a:prstGeom>
              <a:solidFill>
                <a:srgbClr val="E49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7051107" y="1922226"/>
                <a:ext cx="197795" cy="191332"/>
              </a:xfrm>
              <a:prstGeom prst="rect">
                <a:avLst/>
              </a:prstGeom>
              <a:solidFill>
                <a:srgbClr val="89A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7838807" y="1466844"/>
                <a:ext cx="202558" cy="195939"/>
              </a:xfrm>
              <a:prstGeom prst="rect">
                <a:avLst/>
              </a:prstGeom>
              <a:solidFill>
                <a:srgbClr val="C79B6C"/>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7374668" y="1642477"/>
                <a:ext cx="275120" cy="266131"/>
              </a:xfrm>
              <a:prstGeom prst="rect">
                <a:avLst/>
              </a:prstGeom>
              <a:solidFill>
                <a:srgbClr val="324554">
                  <a:alpha val="89000"/>
                </a:srgbClr>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7460769" y="2266766"/>
                <a:ext cx="378038" cy="365686"/>
              </a:xfrm>
              <a:prstGeom prst="rect">
                <a:avLst/>
              </a:prstGeom>
              <a:solidFill>
                <a:srgbClr val="508799">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矩形 66"/>
            <p:cNvSpPr/>
            <p:nvPr/>
          </p:nvSpPr>
          <p:spPr>
            <a:xfrm>
              <a:off x="5165099" y="3638632"/>
              <a:ext cx="1037229" cy="654131"/>
            </a:xfrm>
            <a:prstGeom prst="rect">
              <a:avLst/>
            </a:prstGeom>
            <a:solidFill>
              <a:srgbClr val="89A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165098" y="2986088"/>
              <a:ext cx="1037229" cy="654131"/>
            </a:xfrm>
            <a:prstGeom prst="rect">
              <a:avLst/>
            </a:prstGeom>
            <a:solidFill>
              <a:srgbClr val="2871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1" name="直接连接符 70"/>
          <p:cNvCxnSpPr/>
          <p:nvPr/>
        </p:nvCxnSpPr>
        <p:spPr>
          <a:xfrm>
            <a:off x="2927111" y="2361920"/>
            <a:ext cx="2478726" cy="0"/>
          </a:xfrm>
          <a:prstGeom prst="line">
            <a:avLst/>
          </a:prstGeom>
          <a:ln w="19050">
            <a:solidFill>
              <a:srgbClr val="E49B35"/>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1084091" y="2419947"/>
            <a:ext cx="3686041" cy="417358"/>
          </a:xfrm>
          <a:prstGeom prst="rect">
            <a:avLst/>
          </a:prstGeom>
          <a:noFill/>
        </p:spPr>
        <p:txBody>
          <a:bodyPr wrap="square" rtlCol="0">
            <a:spAutoFit/>
          </a:bodyPr>
          <a:lstStyle/>
          <a:p>
            <a:pPr algn="r">
              <a:lnSpc>
                <a:spcPct val="13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任务模板模块</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73" name="直接连接符 72"/>
          <p:cNvCxnSpPr/>
          <p:nvPr/>
        </p:nvCxnSpPr>
        <p:spPr>
          <a:xfrm>
            <a:off x="2927111" y="3842230"/>
            <a:ext cx="2478726" cy="0"/>
          </a:xfrm>
          <a:prstGeom prst="line">
            <a:avLst/>
          </a:prstGeom>
          <a:ln w="19050">
            <a:solidFill>
              <a:srgbClr val="89A67A"/>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1084091" y="3900257"/>
            <a:ext cx="3686041" cy="452432"/>
          </a:xfrm>
          <a:prstGeom prst="rect">
            <a:avLst/>
          </a:prstGeom>
          <a:noFill/>
        </p:spPr>
        <p:txBody>
          <a:bodyPr wrap="square" rtlCol="0">
            <a:spAutoFit/>
          </a:bodyPr>
          <a:lstStyle/>
          <a:p>
            <a:pPr algn="r">
              <a:lnSpc>
                <a:spcPct val="130000"/>
              </a:lnSpc>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REST</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rPr>
              <a:t>客户端和服务端的</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实现</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flipH="1">
            <a:off x="5933315" y="3159745"/>
            <a:ext cx="2490600" cy="0"/>
          </a:xfrm>
          <a:prstGeom prst="line">
            <a:avLst/>
          </a:prstGeom>
          <a:ln w="19050">
            <a:solidFill>
              <a:srgbClr val="287184"/>
            </a:solidFill>
            <a:prstDash val="dash"/>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flipH="1">
            <a:off x="6580895" y="3228214"/>
            <a:ext cx="3686041" cy="417358"/>
          </a:xfrm>
          <a:prstGeom prst="rect">
            <a:avLst/>
          </a:prstGeom>
          <a:noFill/>
        </p:spPr>
        <p:txBody>
          <a:bodyPr wrap="square" rtlCol="0">
            <a:spAutoFit/>
          </a:bodyPr>
          <a:lstStyle/>
          <a:p>
            <a:pPr>
              <a:lnSpc>
                <a:spcPct val="13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任务实例模块</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567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ipe(right)">
                                      <p:cBhvr>
                                        <p:cTn id="15" dur="500"/>
                                        <p:tgtEl>
                                          <p:spTgt spid="71"/>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wipe(right)">
                                      <p:cBhvr>
                                        <p:cTn id="18" dur="500"/>
                                        <p:tgtEl>
                                          <p:spTgt spid="7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7"/>
                                        </p:tgtEl>
                                        <p:attrNameLst>
                                          <p:attrName>style.visibility</p:attrName>
                                        </p:attrNameLst>
                                      </p:cBhvr>
                                      <p:to>
                                        <p:strVal val="visible"/>
                                      </p:to>
                                    </p:set>
                                    <p:animEffect transition="in" filter="wipe(left)">
                                      <p:cBhvr>
                                        <p:cTn id="26" dur="500"/>
                                        <p:tgtEl>
                                          <p:spTgt spid="7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wipe(right)">
                                      <p:cBhvr>
                                        <p:cTn id="31" dur="500"/>
                                        <p:tgtEl>
                                          <p:spTgt spid="73"/>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wipe(right)">
                                      <p:cBhvr>
                                        <p:cTn id="3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4" grpId="0"/>
      <p:bldP spid="7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779</Words>
  <Application>Microsoft Office PowerPoint</Application>
  <PresentationFormat>宽屏</PresentationFormat>
  <Paragraphs>98</Paragraphs>
  <Slides>14</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等线 Light</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陈浩远</dc:creator>
  <cp:lastModifiedBy>陈浩远</cp:lastModifiedBy>
  <cp:revision>37</cp:revision>
  <dcterms:created xsi:type="dcterms:W3CDTF">2017-06-06T13:26:01Z</dcterms:created>
  <dcterms:modified xsi:type="dcterms:W3CDTF">2017-06-06T23:34:23Z</dcterms:modified>
</cp:coreProperties>
</file>