
<file path=[Content_Types].xml><?xml version="1.0" encoding="utf-8"?>
<Types xmlns="http://schemas.openxmlformats.org/package/2006/content-types">
  <Default Extension="bin" ContentType="image/unknown"/>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9" d="100"/>
          <a:sy n="109" d="100"/>
        </p:scale>
        <p:origin x="672" y="-22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64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bin"/><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bin"/><Relationship Id="rId4" Type="http://schemas.openxmlformats.org/officeDocument/2006/relationships/image" Target="../media/image4.bin"/></Relationships>
</file>

<file path=ppt/slides/_rels/slide4.xml.rels><?xml version="1.0" encoding="UTF-8" standalone="yes"?>
<Relationships xmlns="http://schemas.openxmlformats.org/package/2006/relationships"><Relationship Id="rId3" Type="http://schemas.openxmlformats.org/officeDocument/2006/relationships/image" Target="../media/image6.bin"/><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bin"/><Relationship Id="rId4" Type="http://schemas.openxmlformats.org/officeDocument/2006/relationships/image" Target="../media/image7.bin"/></Relationships>
</file>

<file path=ppt/slides/_rels/slide5.xml.rels><?xml version="1.0" encoding="UTF-8" standalone="yes"?>
<Relationships xmlns="http://schemas.openxmlformats.org/package/2006/relationships"><Relationship Id="rId3" Type="http://schemas.openxmlformats.org/officeDocument/2006/relationships/image" Target="../media/image9.bin"/><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Shape 0"/>
          <p:cNvSpPr/>
          <p:nvPr/>
        </p:nvSpPr>
        <p:spPr>
          <a:xfrm>
            <a:off x="1000125" y="785813"/>
            <a:ext cx="7143750" cy="3571875"/>
          </a:xfrm>
          <a:prstGeom prst="rect">
            <a:avLst/>
          </a:prstGeom>
          <a:solidFill>
            <a:srgbClr val="FFFFFF">
              <a:alpha val="90000"/>
            </a:srgbClr>
          </a:solidFill>
          <a:ln/>
        </p:spPr>
      </p:sp>
      <p:sp>
        <p:nvSpPr>
          <p:cNvPr id="4" name="Text 1"/>
          <p:cNvSpPr/>
          <p:nvPr/>
        </p:nvSpPr>
        <p:spPr>
          <a:xfrm>
            <a:off x="1285875" y="1218149"/>
            <a:ext cx="6572250" cy="1200150"/>
          </a:xfrm>
          <a:prstGeom prst="rect">
            <a:avLst/>
          </a:prstGeom>
          <a:noFill/>
          <a:ln/>
        </p:spPr>
        <p:txBody>
          <a:bodyPr wrap="square" lIns="0" tIns="0" rIns="0" bIns="0" rtlCol="0" anchor="ctr">
            <a:spAutoFit/>
          </a:bodyPr>
          <a:lstStyle/>
          <a:p>
            <a:pPr marL="0" indent="0" algn="ctr">
              <a:buNone/>
            </a:pPr>
            <a:r>
              <a:rPr lang="en-US" sz="3150" b="1" dirty="0">
                <a:solidFill>
                  <a:srgbClr val="1A237E"/>
                </a:solidFill>
                <a:latin typeface="Noto Sans" pitchFamily="34" charset="0"/>
                <a:ea typeface="Noto Sans" pitchFamily="34" charset="-122"/>
                <a:cs typeface="Noto Sans" pitchFamily="34" charset="-120"/>
              </a:rPr>
              <a:t>Aviation Extra Fuel Prediction Analysis</a:t>
            </a:r>
            <a:endParaRPr lang="en-US" sz="3150" dirty="0"/>
          </a:p>
        </p:txBody>
      </p:sp>
      <p:sp>
        <p:nvSpPr>
          <p:cNvPr id="5" name="Text 2"/>
          <p:cNvSpPr/>
          <p:nvPr/>
        </p:nvSpPr>
        <p:spPr>
          <a:xfrm>
            <a:off x="1285875" y="2561174"/>
            <a:ext cx="6572250" cy="617209"/>
          </a:xfrm>
          <a:prstGeom prst="rect">
            <a:avLst/>
          </a:prstGeom>
          <a:noFill/>
          <a:ln/>
        </p:spPr>
        <p:txBody>
          <a:bodyPr wrap="square" lIns="0" tIns="0" rIns="0" bIns="0" rtlCol="0" anchor="ctr">
            <a:spAutoFit/>
          </a:bodyPr>
          <a:lstStyle/>
          <a:p>
            <a:pPr marL="0" indent="0" algn="ctr">
              <a:buNone/>
            </a:pPr>
            <a:r>
              <a:rPr lang="en-US" sz="1350" dirty="0">
                <a:solidFill>
                  <a:srgbClr val="263238"/>
                </a:solidFill>
                <a:latin typeface="Noto Sans" pitchFamily="34" charset="0"/>
                <a:ea typeface="Noto Sans" pitchFamily="34" charset="-122"/>
                <a:cs typeface="Noto Sans" pitchFamily="34" charset="-120"/>
              </a:rPr>
              <a:t>A deep analysis of predicting extra fuel in aviation using data and statistical approaches, including the development of a machine learning prediction model.</a:t>
            </a:r>
            <a:endParaRPr lang="en-US" sz="1350" dirty="0"/>
          </a:p>
        </p:txBody>
      </p:sp>
      <p:sp>
        <p:nvSpPr>
          <p:cNvPr id="6" name="Text 3"/>
          <p:cNvSpPr/>
          <p:nvPr/>
        </p:nvSpPr>
        <p:spPr>
          <a:xfrm>
            <a:off x="4571968" y="3581744"/>
            <a:ext cx="65" cy="154529"/>
          </a:xfrm>
          <a:prstGeom prst="rect">
            <a:avLst/>
          </a:prstGeom>
          <a:noFill/>
          <a:ln/>
        </p:spPr>
        <p:txBody>
          <a:bodyPr wrap="none" lIns="0" tIns="0" rIns="0" bIns="0" rtlCol="0" anchor="ctr">
            <a:spAutoFit/>
          </a:bodyPr>
          <a:lstStyle/>
          <a:p>
            <a:pPr marL="0" indent="0" algn="ctr">
              <a:buNone/>
            </a:pPr>
            <a:endParaRPr lang="en-US" sz="100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7016167"/>
          </a:xfrm>
          <a:prstGeom prst="rect">
            <a:avLst/>
          </a:prstGeom>
        </p:spPr>
      </p:pic>
      <p:sp>
        <p:nvSpPr>
          <p:cNvPr id="3" name="Shape 0"/>
          <p:cNvSpPr/>
          <p:nvPr/>
        </p:nvSpPr>
        <p:spPr>
          <a:xfrm>
            <a:off x="1000125" y="285750"/>
            <a:ext cx="7143750" cy="6444667"/>
          </a:xfrm>
          <a:prstGeom prst="rect">
            <a:avLst/>
          </a:prstGeom>
          <a:solidFill>
            <a:srgbClr val="FFFFFF">
              <a:alpha val="90000"/>
            </a:srgbClr>
          </a:solidFill>
          <a:ln/>
        </p:spPr>
      </p:sp>
      <p:sp>
        <p:nvSpPr>
          <p:cNvPr id="4" name="Text 1"/>
          <p:cNvSpPr/>
          <p:nvPr/>
        </p:nvSpPr>
        <p:spPr>
          <a:xfrm>
            <a:off x="1285875" y="571500"/>
            <a:ext cx="4614890" cy="428625"/>
          </a:xfrm>
          <a:prstGeom prst="rect">
            <a:avLst/>
          </a:prstGeom>
          <a:noFill/>
          <a:ln/>
        </p:spPr>
        <p:txBody>
          <a:bodyPr wrap="none" lIns="0" tIns="0" rIns="0" bIns="0" rtlCol="0" anchor="ctr">
            <a:spAutoFit/>
          </a:bodyPr>
          <a:lstStyle/>
          <a:p>
            <a:pPr marL="0" indent="0" algn="l">
              <a:buNone/>
            </a:pPr>
            <a:r>
              <a:rPr lang="en-US" sz="2250" b="1" dirty="0">
                <a:solidFill>
                  <a:srgbClr val="1A237E"/>
                </a:solidFill>
                <a:latin typeface="Noto Sans" pitchFamily="34" charset="0"/>
                <a:ea typeface="Noto Sans" pitchFamily="34" charset="-122"/>
                <a:cs typeface="Noto Sans" pitchFamily="34" charset="-120"/>
              </a:rPr>
              <a:t>Data Acquisition &amp; Methodology</a:t>
            </a:r>
            <a:endParaRPr lang="en-US" sz="2250" dirty="0"/>
          </a:p>
        </p:txBody>
      </p:sp>
      <p:sp>
        <p:nvSpPr>
          <p:cNvPr id="5" name="Text 2"/>
          <p:cNvSpPr/>
          <p:nvPr/>
        </p:nvSpPr>
        <p:spPr>
          <a:xfrm>
            <a:off x="1285875" y="1285875"/>
            <a:ext cx="1796123"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Dataset Selection</a:t>
            </a:r>
            <a:endParaRPr lang="en-US" sz="1620" dirty="0"/>
          </a:p>
        </p:txBody>
      </p:sp>
      <p:sp>
        <p:nvSpPr>
          <p:cNvPr id="6" name="Text 3"/>
          <p:cNvSpPr/>
          <p:nvPr/>
        </p:nvSpPr>
        <p:spPr>
          <a:xfrm>
            <a:off x="1285875" y="1665917"/>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The `US 2023 Civil Flights, delays, meteo and aircrafts` dataset from Kaggle was chosen due to its comprehensive flight and weather information, despite lacking direct fuel consumption data.</a:t>
            </a:r>
            <a:endParaRPr lang="en-US" sz="1004" dirty="0"/>
          </a:p>
        </p:txBody>
      </p:sp>
      <p:sp>
        <p:nvSpPr>
          <p:cNvPr id="7" name="Text 4"/>
          <p:cNvSpPr/>
          <p:nvPr/>
        </p:nvSpPr>
        <p:spPr>
          <a:xfrm>
            <a:off x="1285875" y="2319124"/>
            <a:ext cx="5156727"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Feature Engineering: Estimated Fuel Consumption</a:t>
            </a:r>
            <a:endParaRPr lang="en-US" sz="1620" dirty="0"/>
          </a:p>
        </p:txBody>
      </p:sp>
      <p:sp>
        <p:nvSpPr>
          <p:cNvPr id="8" name="Text 5"/>
          <p:cNvSpPr/>
          <p:nvPr/>
        </p:nvSpPr>
        <p:spPr>
          <a:xfrm>
            <a:off x="1285875" y="2699165"/>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To address the absence of direct fuel consumption data, a feature engineering approach was implemented:</a:t>
            </a:r>
            <a:endParaRPr lang="en-US" sz="1004" dirty="0"/>
          </a:p>
        </p:txBody>
      </p:sp>
      <p:sp>
        <p:nvSpPr>
          <p:cNvPr id="9" name="Text 6"/>
          <p:cNvSpPr/>
          <p:nvPr/>
        </p:nvSpPr>
        <p:spPr>
          <a:xfrm>
            <a:off x="1428750" y="3223785"/>
            <a:ext cx="1463715"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Aircraft Type Lookup:</a:t>
            </a:r>
            <a:endParaRPr lang="en-US" sz="1004" dirty="0"/>
          </a:p>
        </p:txBody>
      </p:sp>
      <p:sp>
        <p:nvSpPr>
          <p:cNvPr id="10" name="Text 7"/>
          <p:cNvSpPr/>
          <p:nvPr/>
        </p:nvSpPr>
        <p:spPr>
          <a:xfrm>
            <a:off x="1428750" y="3223785"/>
            <a:ext cx="6219416" cy="626418"/>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Tail numbers were used to identify aircraft models. Due to `openap` limitations with CRJ aircraft, an external lookup table of typical cruise fuel consumption rates was utilized.</a:t>
            </a:r>
            <a:endParaRPr lang="en-US" sz="1004" dirty="0"/>
          </a:p>
        </p:txBody>
      </p:sp>
      <p:sp>
        <p:nvSpPr>
          <p:cNvPr id="11" name="Text 8"/>
          <p:cNvSpPr/>
          <p:nvPr/>
        </p:nvSpPr>
        <p:spPr>
          <a:xfrm>
            <a:off x="1428750" y="3917845"/>
            <a:ext cx="2057456"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Fuel Consumption Estimation:</a:t>
            </a:r>
            <a:endParaRPr lang="en-US" sz="1004" dirty="0"/>
          </a:p>
        </p:txBody>
      </p:sp>
      <p:sp>
        <p:nvSpPr>
          <p:cNvPr id="12" name="Text 9"/>
          <p:cNvSpPr/>
          <p:nvPr/>
        </p:nvSpPr>
        <p:spPr>
          <a:xfrm>
            <a:off x="1428750" y="3917845"/>
            <a:ext cx="6369602" cy="406971"/>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Estimated distance (Haversine formula) and assumed cruise speed (850 km/h) were used to calculate estimated total fuel consumed (kg) for each flight.</a:t>
            </a:r>
            <a:endParaRPr lang="en-US" sz="1004" dirty="0"/>
          </a:p>
        </p:txBody>
      </p:sp>
      <p:sp>
        <p:nvSpPr>
          <p:cNvPr id="13" name="Text 10"/>
          <p:cNvSpPr/>
          <p:nvPr/>
        </p:nvSpPr>
        <p:spPr>
          <a:xfrm>
            <a:off x="1285875" y="4521045"/>
            <a:ext cx="3447641"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Data Preprocessing and Sampling</a:t>
            </a:r>
            <a:endParaRPr lang="en-US" sz="1620" dirty="0"/>
          </a:p>
        </p:txBody>
      </p:sp>
      <p:sp>
        <p:nvSpPr>
          <p:cNvPr id="14" name="Text 11"/>
          <p:cNvSpPr/>
          <p:nvPr/>
        </p:nvSpPr>
        <p:spPr>
          <a:xfrm>
            <a:off x="1285875" y="4901087"/>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A representative sample of 100,000 rows was extracted from the original 1.1 GB dataset to manage computational resources. Missing fuel consumption values (for unidentifiable aircraft) were dropped.</a:t>
            </a:r>
            <a:endParaRPr lang="en-US" sz="1004" dirty="0"/>
          </a:p>
        </p:txBody>
      </p:sp>
      <p:sp>
        <p:nvSpPr>
          <p:cNvPr id="15" name="Text 12"/>
          <p:cNvSpPr/>
          <p:nvPr/>
        </p:nvSpPr>
        <p:spPr>
          <a:xfrm>
            <a:off x="1285875" y="5554294"/>
            <a:ext cx="1732359"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Dataset Splitting</a:t>
            </a:r>
            <a:endParaRPr lang="en-US" sz="1620" dirty="0"/>
          </a:p>
        </p:txBody>
      </p:sp>
      <p:sp>
        <p:nvSpPr>
          <p:cNvPr id="16" name="Text 13"/>
          <p:cNvSpPr/>
          <p:nvPr/>
        </p:nvSpPr>
        <p:spPr>
          <a:xfrm>
            <a:off x="1285875" y="5934335"/>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The preprocessed data was split into Training (80%), Validation (10%), and Test (10%) sets. Initially, `Estimated_Distance_km` was used as the primary feature for model development.</a:t>
            </a:r>
            <a:endParaRPr lang="en-US" sz="100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576088"/>
          </a:xfrm>
          <a:prstGeom prst="rect">
            <a:avLst/>
          </a:prstGeom>
        </p:spPr>
      </p:pic>
      <p:sp>
        <p:nvSpPr>
          <p:cNvPr id="3" name="Shape 0"/>
          <p:cNvSpPr/>
          <p:nvPr/>
        </p:nvSpPr>
        <p:spPr>
          <a:xfrm>
            <a:off x="1000125" y="285750"/>
            <a:ext cx="7143750" cy="5004588"/>
          </a:xfrm>
          <a:prstGeom prst="rect">
            <a:avLst/>
          </a:prstGeom>
          <a:solidFill>
            <a:srgbClr val="FFFFFF">
              <a:alpha val="90000"/>
            </a:srgbClr>
          </a:solidFill>
          <a:ln/>
        </p:spPr>
      </p:sp>
      <p:sp>
        <p:nvSpPr>
          <p:cNvPr id="4" name="Text 1"/>
          <p:cNvSpPr/>
          <p:nvPr/>
        </p:nvSpPr>
        <p:spPr>
          <a:xfrm>
            <a:off x="1285875" y="571500"/>
            <a:ext cx="4498581" cy="428625"/>
          </a:xfrm>
          <a:prstGeom prst="rect">
            <a:avLst/>
          </a:prstGeom>
          <a:noFill/>
          <a:ln/>
        </p:spPr>
        <p:txBody>
          <a:bodyPr wrap="none" lIns="0" tIns="0" rIns="0" bIns="0" rtlCol="0" anchor="ctr">
            <a:spAutoFit/>
          </a:bodyPr>
          <a:lstStyle/>
          <a:p>
            <a:pPr marL="0" indent="0" algn="l">
              <a:buNone/>
            </a:pPr>
            <a:r>
              <a:rPr lang="en-US" sz="2250" b="1" dirty="0">
                <a:solidFill>
                  <a:srgbClr val="1A237E"/>
                </a:solidFill>
                <a:latin typeface="Noto Sans" pitchFamily="34" charset="0"/>
                <a:ea typeface="Noto Sans" pitchFamily="34" charset="-122"/>
                <a:cs typeface="Noto Sans" pitchFamily="34" charset="-120"/>
              </a:rPr>
              <a:t>Exploratory Data Analysis (EDA)</a:t>
            </a:r>
            <a:endParaRPr lang="en-US" sz="2250" dirty="0"/>
          </a:p>
        </p:txBody>
      </p:sp>
      <p:sp>
        <p:nvSpPr>
          <p:cNvPr id="5" name="Text 2"/>
          <p:cNvSpPr/>
          <p:nvPr/>
        </p:nvSpPr>
        <p:spPr>
          <a:xfrm>
            <a:off x="1285875" y="1143000"/>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EDA was conducted to understand data distributions, identify patterns, and visualize relationships within the augmented dataset.</a:t>
            </a:r>
            <a:endParaRPr lang="en-US" sz="1004" dirty="0"/>
          </a:p>
        </p:txBody>
      </p:sp>
      <p:pic>
        <p:nvPicPr>
          <p:cNvPr id="6" name="Image 1" descr="preencoded.png"/>
          <p:cNvPicPr>
            <a:picLocks noChangeAspect="1"/>
          </p:cNvPicPr>
          <p:nvPr/>
        </p:nvPicPr>
        <p:blipFill>
          <a:blip r:embed="rId4"/>
          <a:stretch>
            <a:fillRect/>
          </a:stretch>
        </p:blipFill>
        <p:spPr>
          <a:xfrm>
            <a:off x="1450181" y="1796207"/>
            <a:ext cx="2957513" cy="1774496"/>
          </a:xfrm>
          <a:prstGeom prst="rect">
            <a:avLst/>
          </a:prstGeom>
        </p:spPr>
      </p:pic>
      <p:pic>
        <p:nvPicPr>
          <p:cNvPr id="7" name="Image 2" descr="preencoded.png"/>
          <p:cNvPicPr>
            <a:picLocks noChangeAspect="1"/>
          </p:cNvPicPr>
          <p:nvPr/>
        </p:nvPicPr>
        <p:blipFill>
          <a:blip r:embed="rId5"/>
          <a:stretch>
            <a:fillRect/>
          </a:stretch>
        </p:blipFill>
        <p:spPr>
          <a:xfrm>
            <a:off x="4736306" y="1820847"/>
            <a:ext cx="2957513" cy="1725216"/>
          </a:xfrm>
          <a:prstGeom prst="rect">
            <a:avLst/>
          </a:prstGeom>
        </p:spPr>
      </p:pic>
      <p:sp>
        <p:nvSpPr>
          <p:cNvPr id="8" name="Text 3"/>
          <p:cNvSpPr/>
          <p:nvPr/>
        </p:nvSpPr>
        <p:spPr>
          <a:xfrm>
            <a:off x="1285875" y="3699290"/>
            <a:ext cx="1235087"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Key Observations:</a:t>
            </a:r>
            <a:endParaRPr lang="en-US" sz="1004" dirty="0"/>
          </a:p>
        </p:txBody>
      </p:sp>
      <p:sp>
        <p:nvSpPr>
          <p:cNvPr id="9" name="Text 4"/>
          <p:cNvSpPr/>
          <p:nvPr/>
        </p:nvSpPr>
        <p:spPr>
          <a:xfrm>
            <a:off x="1285875" y="3975888"/>
            <a:ext cx="6572250" cy="342900"/>
          </a:xfrm>
          <a:prstGeom prst="rect">
            <a:avLst/>
          </a:prstGeom>
          <a:noFill/>
          <a:ln/>
        </p:spPr>
        <p:txBody>
          <a:bodyPr wrap="square" lIns="0" tIns="0" rIns="0" bIns="0" rtlCol="0" anchor="ctr">
            <a:spAutoFit/>
          </a:bodyPr>
          <a:lstStyle/>
          <a:p>
            <a:pPr marL="0" indent="0" algn="l">
              <a:buNone/>
            </a:pPr>
            <a:r>
              <a:rPr lang="en-US" sz="837" dirty="0">
                <a:solidFill>
                  <a:srgbClr val="263238"/>
                </a:solidFill>
                <a:latin typeface="Noto Sans" pitchFamily="34" charset="0"/>
                <a:ea typeface="Noto Sans" pitchFamily="34" charset="-122"/>
                <a:cs typeface="Noto Sans" pitchFamily="34" charset="-120"/>
              </a:rPr>
              <a:t>The distribution of estimated total fuel shows a concentration around lower values, reflecting shorter flights or lower fuel burn rates.</a:t>
            </a:r>
            <a:endParaRPr lang="en-US" sz="837" dirty="0"/>
          </a:p>
        </p:txBody>
      </p:sp>
      <p:sp>
        <p:nvSpPr>
          <p:cNvPr id="10" name="Text 5"/>
          <p:cNvSpPr/>
          <p:nvPr/>
        </p:nvSpPr>
        <p:spPr>
          <a:xfrm>
            <a:off x="1285875" y="4318788"/>
            <a:ext cx="6572250" cy="342900"/>
          </a:xfrm>
          <a:prstGeom prst="rect">
            <a:avLst/>
          </a:prstGeom>
          <a:noFill/>
          <a:ln/>
        </p:spPr>
        <p:txBody>
          <a:bodyPr wrap="square" lIns="0" tIns="0" rIns="0" bIns="0" rtlCol="0" anchor="ctr">
            <a:spAutoFit/>
          </a:bodyPr>
          <a:lstStyle/>
          <a:p>
            <a:pPr marL="0" indent="0" algn="l">
              <a:buNone/>
            </a:pPr>
            <a:r>
              <a:rPr lang="en-US" sz="837" dirty="0">
                <a:solidFill>
                  <a:srgbClr val="263238"/>
                </a:solidFill>
                <a:latin typeface="Noto Sans" pitchFamily="34" charset="0"/>
                <a:ea typeface="Noto Sans" pitchFamily="34" charset="-122"/>
                <a:cs typeface="Noto Sans" pitchFamily="34" charset="-120"/>
              </a:rPr>
              <a:t>A strong, almost perfectly linear, positive correlation exists between estimated total fuel and estimated distance, validating the fuel estimation methodology.</a:t>
            </a:r>
            <a:endParaRPr lang="en-US" sz="837" dirty="0"/>
          </a:p>
        </p:txBody>
      </p:sp>
      <p:sp>
        <p:nvSpPr>
          <p:cNvPr id="11" name="Text 6"/>
          <p:cNvSpPr/>
          <p:nvPr/>
        </p:nvSpPr>
        <p:spPr>
          <a:xfrm>
            <a:off x="1285875" y="4661688"/>
            <a:ext cx="6572250" cy="342900"/>
          </a:xfrm>
          <a:prstGeom prst="rect">
            <a:avLst/>
          </a:prstGeom>
          <a:noFill/>
          <a:ln/>
        </p:spPr>
        <p:txBody>
          <a:bodyPr wrap="square" lIns="0" tIns="0" rIns="0" bIns="0" rtlCol="0" anchor="ctr">
            <a:spAutoFit/>
          </a:bodyPr>
          <a:lstStyle/>
          <a:p>
            <a:pPr marL="0" indent="0" algn="l">
              <a:buNone/>
            </a:pPr>
            <a:r>
              <a:rPr lang="en-US" sz="837" dirty="0">
                <a:solidFill>
                  <a:srgbClr val="263238"/>
                </a:solidFill>
                <a:latin typeface="Noto Sans" pitchFamily="34" charset="0"/>
                <a:ea typeface="Noto Sans" pitchFamily="34" charset="-122"/>
                <a:cs typeface="Noto Sans" pitchFamily="34" charset="-120"/>
              </a:rPr>
              <a:t>Analysis of fuel consumption by aircraft type (top 10) revealed variations, highlighting the importance of aircraft-specific characteristics.</a:t>
            </a:r>
            <a:endParaRPr lang="en-US" sz="8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9790956"/>
          </a:xfrm>
          <a:prstGeom prst="rect">
            <a:avLst/>
          </a:prstGeom>
        </p:spPr>
      </p:pic>
      <p:sp>
        <p:nvSpPr>
          <p:cNvPr id="3" name="Shape 0"/>
          <p:cNvSpPr/>
          <p:nvPr/>
        </p:nvSpPr>
        <p:spPr>
          <a:xfrm>
            <a:off x="1000125" y="285750"/>
            <a:ext cx="7143750" cy="9219456"/>
          </a:xfrm>
          <a:prstGeom prst="rect">
            <a:avLst/>
          </a:prstGeom>
          <a:solidFill>
            <a:srgbClr val="FFFFFF">
              <a:alpha val="90000"/>
            </a:srgbClr>
          </a:solidFill>
          <a:ln/>
        </p:spPr>
      </p:sp>
      <p:sp>
        <p:nvSpPr>
          <p:cNvPr id="4" name="Text 1"/>
          <p:cNvSpPr/>
          <p:nvPr/>
        </p:nvSpPr>
        <p:spPr>
          <a:xfrm>
            <a:off x="1285875" y="571500"/>
            <a:ext cx="6572250" cy="857250"/>
          </a:xfrm>
          <a:prstGeom prst="rect">
            <a:avLst/>
          </a:prstGeom>
          <a:noFill/>
          <a:ln/>
        </p:spPr>
        <p:txBody>
          <a:bodyPr wrap="square" lIns="0" tIns="0" rIns="0" bIns="0" rtlCol="0" anchor="ctr">
            <a:spAutoFit/>
          </a:bodyPr>
          <a:lstStyle/>
          <a:p>
            <a:pPr marL="0" indent="0" algn="l">
              <a:buNone/>
            </a:pPr>
            <a:r>
              <a:rPr lang="en-US" sz="2250" b="1" dirty="0">
                <a:solidFill>
                  <a:srgbClr val="1A237E"/>
                </a:solidFill>
                <a:latin typeface="Noto Sans" pitchFamily="34" charset="0"/>
                <a:ea typeface="Noto Sans" pitchFamily="34" charset="-122"/>
                <a:cs typeface="Noto Sans" pitchFamily="34" charset="-120"/>
              </a:rPr>
              <a:t>Machine Learning Model Development &amp; Evaluation</a:t>
            </a:r>
            <a:endParaRPr lang="en-US" sz="2250" dirty="0"/>
          </a:p>
        </p:txBody>
      </p:sp>
      <p:sp>
        <p:nvSpPr>
          <p:cNvPr id="5" name="Text 2"/>
          <p:cNvSpPr/>
          <p:nvPr/>
        </p:nvSpPr>
        <p:spPr>
          <a:xfrm>
            <a:off x="1285875" y="1714500"/>
            <a:ext cx="2738512"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Model Selection &amp; Training</a:t>
            </a:r>
            <a:endParaRPr lang="en-US" sz="1620" dirty="0"/>
          </a:p>
        </p:txBody>
      </p:sp>
      <p:sp>
        <p:nvSpPr>
          <p:cNvPr id="6" name="Text 3"/>
          <p:cNvSpPr/>
          <p:nvPr/>
        </p:nvSpPr>
        <p:spPr>
          <a:xfrm>
            <a:off x="1285875" y="2094542"/>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Regression models including Linear Regression, Random Forest, XGBoost, and LightGBM were trained on the dataset. For this initial phase, default hyperparameters were used.</a:t>
            </a:r>
            <a:endParaRPr lang="en-US" sz="1004" dirty="0"/>
          </a:p>
        </p:txBody>
      </p:sp>
      <p:sp>
        <p:nvSpPr>
          <p:cNvPr id="7" name="Text 4"/>
          <p:cNvSpPr/>
          <p:nvPr/>
        </p:nvSpPr>
        <p:spPr>
          <a:xfrm>
            <a:off x="1285875" y="2747749"/>
            <a:ext cx="1915669"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Evaluation Metrics</a:t>
            </a:r>
            <a:endParaRPr lang="en-US" sz="1620" dirty="0"/>
          </a:p>
        </p:txBody>
      </p:sp>
      <p:sp>
        <p:nvSpPr>
          <p:cNvPr id="8" name="Text 5"/>
          <p:cNvSpPr/>
          <p:nvPr/>
        </p:nvSpPr>
        <p:spPr>
          <a:xfrm>
            <a:off x="1285875" y="3127790"/>
            <a:ext cx="6572250"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Models were evaluated using Mean Absolute Error (MAE), Root Mean Squared Error (RMSE), and R-squared (R2) Score.</a:t>
            </a:r>
            <a:endParaRPr lang="en-US" sz="1004" dirty="0"/>
          </a:p>
        </p:txBody>
      </p:sp>
      <p:sp>
        <p:nvSpPr>
          <p:cNvPr id="9" name="Text 6"/>
          <p:cNvSpPr/>
          <p:nvPr/>
        </p:nvSpPr>
        <p:spPr>
          <a:xfrm>
            <a:off x="1285875" y="3780997"/>
            <a:ext cx="2622510"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Performance Comparison</a:t>
            </a:r>
            <a:endParaRPr lang="en-US" sz="1620" dirty="0"/>
          </a:p>
        </p:txBody>
      </p:sp>
      <p:sp>
        <p:nvSpPr>
          <p:cNvPr id="10" name="Shape 7"/>
          <p:cNvSpPr/>
          <p:nvPr/>
        </p:nvSpPr>
        <p:spPr>
          <a:xfrm>
            <a:off x="1289447" y="4307486"/>
            <a:ext cx="1124359" cy="498667"/>
          </a:xfrm>
          <a:prstGeom prst="rect">
            <a:avLst/>
          </a:prstGeom>
          <a:solidFill>
            <a:srgbClr val="E3F2FD"/>
          </a:solidFill>
          <a:ln w="99">
            <a:solidFill>
              <a:srgbClr val="CFD8DC"/>
            </a:solidFill>
            <a:prstDash val="solid"/>
          </a:ln>
        </p:spPr>
      </p:sp>
      <p:sp>
        <p:nvSpPr>
          <p:cNvPr id="11" name="Text 8"/>
          <p:cNvSpPr/>
          <p:nvPr/>
        </p:nvSpPr>
        <p:spPr>
          <a:xfrm>
            <a:off x="1289447" y="4307486"/>
            <a:ext cx="1124359"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Model</a:t>
            </a:r>
            <a:endParaRPr lang="en-US" sz="921" dirty="0"/>
          </a:p>
        </p:txBody>
      </p:sp>
      <p:sp>
        <p:nvSpPr>
          <p:cNvPr id="12" name="Shape 9"/>
          <p:cNvSpPr/>
          <p:nvPr/>
        </p:nvSpPr>
        <p:spPr>
          <a:xfrm>
            <a:off x="2413806" y="4307486"/>
            <a:ext cx="1115457" cy="498667"/>
          </a:xfrm>
          <a:prstGeom prst="rect">
            <a:avLst/>
          </a:prstGeom>
          <a:solidFill>
            <a:srgbClr val="E3F2FD"/>
          </a:solidFill>
          <a:ln w="99">
            <a:solidFill>
              <a:srgbClr val="CFD8DC"/>
            </a:solidFill>
            <a:prstDash val="solid"/>
          </a:ln>
        </p:spPr>
      </p:sp>
      <p:sp>
        <p:nvSpPr>
          <p:cNvPr id="13" name="Text 10"/>
          <p:cNvSpPr/>
          <p:nvPr/>
        </p:nvSpPr>
        <p:spPr>
          <a:xfrm>
            <a:off x="2413806" y="4307486"/>
            <a:ext cx="1115457"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MAE (Validation)</a:t>
            </a:r>
            <a:endParaRPr lang="en-US" sz="921" dirty="0"/>
          </a:p>
        </p:txBody>
      </p:sp>
      <p:sp>
        <p:nvSpPr>
          <p:cNvPr id="14" name="Shape 11"/>
          <p:cNvSpPr/>
          <p:nvPr/>
        </p:nvSpPr>
        <p:spPr>
          <a:xfrm>
            <a:off x="3526864" y="4307486"/>
            <a:ext cx="1173026" cy="498667"/>
          </a:xfrm>
          <a:prstGeom prst="rect">
            <a:avLst/>
          </a:prstGeom>
          <a:solidFill>
            <a:srgbClr val="E3F2FD"/>
          </a:solidFill>
          <a:ln w="99">
            <a:solidFill>
              <a:srgbClr val="CFD8DC"/>
            </a:solidFill>
            <a:prstDash val="solid"/>
          </a:ln>
        </p:spPr>
      </p:sp>
      <p:sp>
        <p:nvSpPr>
          <p:cNvPr id="15" name="Text 12"/>
          <p:cNvSpPr/>
          <p:nvPr/>
        </p:nvSpPr>
        <p:spPr>
          <a:xfrm>
            <a:off x="3526864" y="4307486"/>
            <a:ext cx="1173026"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RMSE (Validation)</a:t>
            </a:r>
            <a:endParaRPr lang="en-US" sz="921" dirty="0"/>
          </a:p>
        </p:txBody>
      </p:sp>
      <p:sp>
        <p:nvSpPr>
          <p:cNvPr id="16" name="Shape 13"/>
          <p:cNvSpPr/>
          <p:nvPr/>
        </p:nvSpPr>
        <p:spPr>
          <a:xfrm>
            <a:off x="4696374" y="4307486"/>
            <a:ext cx="1011343" cy="498667"/>
          </a:xfrm>
          <a:prstGeom prst="rect">
            <a:avLst/>
          </a:prstGeom>
          <a:solidFill>
            <a:srgbClr val="E3F2FD"/>
          </a:solidFill>
          <a:ln w="99">
            <a:solidFill>
              <a:srgbClr val="CFD8DC"/>
            </a:solidFill>
            <a:prstDash val="solid"/>
          </a:ln>
        </p:spPr>
      </p:sp>
      <p:sp>
        <p:nvSpPr>
          <p:cNvPr id="17" name="Text 14"/>
          <p:cNvSpPr/>
          <p:nvPr/>
        </p:nvSpPr>
        <p:spPr>
          <a:xfrm>
            <a:off x="4696374" y="4307486"/>
            <a:ext cx="1011343"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R2 (Validation)</a:t>
            </a:r>
            <a:endParaRPr lang="en-US" sz="921" dirty="0"/>
          </a:p>
        </p:txBody>
      </p:sp>
      <p:sp>
        <p:nvSpPr>
          <p:cNvPr id="18" name="Shape 15"/>
          <p:cNvSpPr/>
          <p:nvPr/>
        </p:nvSpPr>
        <p:spPr>
          <a:xfrm>
            <a:off x="5704815" y="4307486"/>
            <a:ext cx="732709" cy="498667"/>
          </a:xfrm>
          <a:prstGeom prst="rect">
            <a:avLst/>
          </a:prstGeom>
          <a:solidFill>
            <a:srgbClr val="E3F2FD"/>
          </a:solidFill>
          <a:ln w="99">
            <a:solidFill>
              <a:srgbClr val="CFD8DC"/>
            </a:solidFill>
            <a:prstDash val="solid"/>
          </a:ln>
        </p:spPr>
      </p:sp>
      <p:sp>
        <p:nvSpPr>
          <p:cNvPr id="19" name="Text 16"/>
          <p:cNvSpPr/>
          <p:nvPr/>
        </p:nvSpPr>
        <p:spPr>
          <a:xfrm>
            <a:off x="5704815" y="4307486"/>
            <a:ext cx="732709"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MAE (Test)</a:t>
            </a:r>
            <a:endParaRPr lang="en-US" sz="921" dirty="0"/>
          </a:p>
        </p:txBody>
      </p:sp>
      <p:sp>
        <p:nvSpPr>
          <p:cNvPr id="20" name="Shape 17"/>
          <p:cNvSpPr/>
          <p:nvPr/>
        </p:nvSpPr>
        <p:spPr>
          <a:xfrm>
            <a:off x="6435654" y="4307486"/>
            <a:ext cx="791533" cy="498667"/>
          </a:xfrm>
          <a:prstGeom prst="rect">
            <a:avLst/>
          </a:prstGeom>
          <a:solidFill>
            <a:srgbClr val="E3F2FD"/>
          </a:solidFill>
          <a:ln w="99">
            <a:solidFill>
              <a:srgbClr val="CFD8DC"/>
            </a:solidFill>
            <a:prstDash val="solid"/>
          </a:ln>
        </p:spPr>
      </p:sp>
      <p:sp>
        <p:nvSpPr>
          <p:cNvPr id="21" name="Text 18"/>
          <p:cNvSpPr/>
          <p:nvPr/>
        </p:nvSpPr>
        <p:spPr>
          <a:xfrm>
            <a:off x="6435654" y="4307486"/>
            <a:ext cx="791533"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RMSE (Test)</a:t>
            </a:r>
            <a:endParaRPr lang="en-US" sz="921" dirty="0"/>
          </a:p>
        </p:txBody>
      </p:sp>
      <p:sp>
        <p:nvSpPr>
          <p:cNvPr id="22" name="Shape 19"/>
          <p:cNvSpPr/>
          <p:nvPr/>
        </p:nvSpPr>
        <p:spPr>
          <a:xfrm>
            <a:off x="7226545" y="4307486"/>
            <a:ext cx="628008" cy="498667"/>
          </a:xfrm>
          <a:prstGeom prst="rect">
            <a:avLst/>
          </a:prstGeom>
          <a:solidFill>
            <a:srgbClr val="E3F2FD"/>
          </a:solidFill>
          <a:ln w="99">
            <a:solidFill>
              <a:srgbClr val="CFD8DC"/>
            </a:solidFill>
            <a:prstDash val="solid"/>
          </a:ln>
        </p:spPr>
      </p:sp>
      <p:sp>
        <p:nvSpPr>
          <p:cNvPr id="23" name="Text 20"/>
          <p:cNvSpPr/>
          <p:nvPr/>
        </p:nvSpPr>
        <p:spPr>
          <a:xfrm>
            <a:off x="7226545" y="4307486"/>
            <a:ext cx="628008" cy="498667"/>
          </a:xfrm>
          <a:prstGeom prst="rect">
            <a:avLst/>
          </a:prstGeom>
          <a:noFill/>
          <a:ln/>
        </p:spPr>
        <p:txBody>
          <a:bodyPr wrap="square" lIns="68072" tIns="68072" rIns="68072" bIns="68072" rtlCol="0" anchor="ctr">
            <a:spAutoFit/>
          </a:bodyPr>
          <a:lstStyle/>
          <a:p>
            <a:pPr marL="0" indent="0" algn="l">
              <a:buNone/>
            </a:pPr>
            <a:r>
              <a:rPr lang="en-US" sz="921" b="1" dirty="0">
                <a:solidFill>
                  <a:srgbClr val="263238"/>
                </a:solidFill>
                <a:latin typeface="Noto Sans" pitchFamily="34" charset="0"/>
                <a:ea typeface="Noto Sans" pitchFamily="34" charset="-122"/>
                <a:cs typeface="Noto Sans" pitchFamily="34" charset="-120"/>
              </a:rPr>
              <a:t>R2 (Test)</a:t>
            </a:r>
            <a:endParaRPr lang="en-US" sz="921" dirty="0"/>
          </a:p>
        </p:txBody>
      </p:sp>
      <p:sp>
        <p:nvSpPr>
          <p:cNvPr id="24" name="Text 21"/>
          <p:cNvSpPr/>
          <p:nvPr/>
        </p:nvSpPr>
        <p:spPr>
          <a:xfrm>
            <a:off x="1289447" y="4799009"/>
            <a:ext cx="1132396"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Linear Regression</a:t>
            </a:r>
            <a:endParaRPr lang="en-US" sz="921" dirty="0"/>
          </a:p>
        </p:txBody>
      </p:sp>
      <p:sp>
        <p:nvSpPr>
          <p:cNvPr id="25" name="Text 22"/>
          <p:cNvSpPr/>
          <p:nvPr/>
        </p:nvSpPr>
        <p:spPr>
          <a:xfrm>
            <a:off x="2421843" y="4799009"/>
            <a:ext cx="1114481"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0.00</a:t>
            </a:r>
            <a:endParaRPr lang="en-US" sz="921" dirty="0"/>
          </a:p>
        </p:txBody>
      </p:sp>
      <p:sp>
        <p:nvSpPr>
          <p:cNvPr id="26" name="Text 23"/>
          <p:cNvSpPr/>
          <p:nvPr/>
        </p:nvSpPr>
        <p:spPr>
          <a:xfrm>
            <a:off x="3536324" y="4799009"/>
            <a:ext cx="1172747"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0.00</a:t>
            </a:r>
            <a:endParaRPr lang="en-US" sz="921" dirty="0"/>
          </a:p>
        </p:txBody>
      </p:sp>
      <p:sp>
        <p:nvSpPr>
          <p:cNvPr id="27" name="Text 24"/>
          <p:cNvSpPr/>
          <p:nvPr/>
        </p:nvSpPr>
        <p:spPr>
          <a:xfrm>
            <a:off x="4709071" y="4799009"/>
            <a:ext cx="1007018"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28" name="Text 25"/>
          <p:cNvSpPr/>
          <p:nvPr/>
        </p:nvSpPr>
        <p:spPr>
          <a:xfrm>
            <a:off x="5716088" y="4799009"/>
            <a:ext cx="729165"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0.00</a:t>
            </a:r>
            <a:endParaRPr lang="en-US" sz="921" dirty="0"/>
          </a:p>
        </p:txBody>
      </p:sp>
      <p:sp>
        <p:nvSpPr>
          <p:cNvPr id="29" name="Text 26"/>
          <p:cNvSpPr/>
          <p:nvPr/>
        </p:nvSpPr>
        <p:spPr>
          <a:xfrm>
            <a:off x="6445253" y="4799009"/>
            <a:ext cx="787487"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0.00</a:t>
            </a:r>
            <a:endParaRPr lang="en-US" sz="921" dirty="0"/>
          </a:p>
        </p:txBody>
      </p:sp>
      <p:sp>
        <p:nvSpPr>
          <p:cNvPr id="30" name="Text 27"/>
          <p:cNvSpPr/>
          <p:nvPr/>
        </p:nvSpPr>
        <p:spPr>
          <a:xfrm>
            <a:off x="7232740" y="4799009"/>
            <a:ext cx="621813" cy="498667"/>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31" name="Text 28"/>
          <p:cNvSpPr/>
          <p:nvPr/>
        </p:nvSpPr>
        <p:spPr>
          <a:xfrm>
            <a:off x="1289447" y="5297677"/>
            <a:ext cx="1132396"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Random Forest</a:t>
            </a:r>
            <a:endParaRPr lang="en-US" sz="921" dirty="0"/>
          </a:p>
        </p:txBody>
      </p:sp>
      <p:sp>
        <p:nvSpPr>
          <p:cNvPr id="32" name="Text 29"/>
          <p:cNvSpPr/>
          <p:nvPr/>
        </p:nvSpPr>
        <p:spPr>
          <a:xfrm>
            <a:off x="2421843" y="5297677"/>
            <a:ext cx="1114481"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0.03</a:t>
            </a:r>
            <a:endParaRPr lang="en-US" sz="921" dirty="0"/>
          </a:p>
        </p:txBody>
      </p:sp>
      <p:sp>
        <p:nvSpPr>
          <p:cNvPr id="33" name="Text 30"/>
          <p:cNvSpPr/>
          <p:nvPr/>
        </p:nvSpPr>
        <p:spPr>
          <a:xfrm>
            <a:off x="3536324" y="5297677"/>
            <a:ext cx="1172747"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0.68</a:t>
            </a:r>
            <a:endParaRPr lang="en-US" sz="921" dirty="0"/>
          </a:p>
        </p:txBody>
      </p:sp>
      <p:sp>
        <p:nvSpPr>
          <p:cNvPr id="34" name="Text 31"/>
          <p:cNvSpPr/>
          <p:nvPr/>
        </p:nvSpPr>
        <p:spPr>
          <a:xfrm>
            <a:off x="4709071" y="5297677"/>
            <a:ext cx="1007018"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35" name="Text 32"/>
          <p:cNvSpPr/>
          <p:nvPr/>
        </p:nvSpPr>
        <p:spPr>
          <a:xfrm>
            <a:off x="5716088" y="5297677"/>
            <a:ext cx="729165"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0.01</a:t>
            </a:r>
            <a:endParaRPr lang="en-US" sz="921" dirty="0"/>
          </a:p>
        </p:txBody>
      </p:sp>
      <p:sp>
        <p:nvSpPr>
          <p:cNvPr id="36" name="Text 33"/>
          <p:cNvSpPr/>
          <p:nvPr/>
        </p:nvSpPr>
        <p:spPr>
          <a:xfrm>
            <a:off x="6445253" y="5297677"/>
            <a:ext cx="787487"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0.27</a:t>
            </a:r>
            <a:endParaRPr lang="en-US" sz="921" dirty="0"/>
          </a:p>
        </p:txBody>
      </p:sp>
      <p:sp>
        <p:nvSpPr>
          <p:cNvPr id="37" name="Text 34"/>
          <p:cNvSpPr/>
          <p:nvPr/>
        </p:nvSpPr>
        <p:spPr>
          <a:xfrm>
            <a:off x="7232740" y="5297677"/>
            <a:ext cx="621813"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38" name="Text 35"/>
          <p:cNvSpPr/>
          <p:nvPr/>
        </p:nvSpPr>
        <p:spPr>
          <a:xfrm>
            <a:off x="1289447" y="5607732"/>
            <a:ext cx="1132396"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XGBoost</a:t>
            </a:r>
            <a:endParaRPr lang="en-US" sz="921" dirty="0"/>
          </a:p>
        </p:txBody>
      </p:sp>
      <p:sp>
        <p:nvSpPr>
          <p:cNvPr id="39" name="Text 36"/>
          <p:cNvSpPr/>
          <p:nvPr/>
        </p:nvSpPr>
        <p:spPr>
          <a:xfrm>
            <a:off x="2421843" y="5607732"/>
            <a:ext cx="1114481"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0.03</a:t>
            </a:r>
            <a:endParaRPr lang="en-US" sz="921" dirty="0"/>
          </a:p>
        </p:txBody>
      </p:sp>
      <p:sp>
        <p:nvSpPr>
          <p:cNvPr id="40" name="Text 37"/>
          <p:cNvSpPr/>
          <p:nvPr/>
        </p:nvSpPr>
        <p:spPr>
          <a:xfrm>
            <a:off x="3536324" y="5607732"/>
            <a:ext cx="1172747"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0.66</a:t>
            </a:r>
            <a:endParaRPr lang="en-US" sz="921" dirty="0"/>
          </a:p>
        </p:txBody>
      </p:sp>
      <p:sp>
        <p:nvSpPr>
          <p:cNvPr id="41" name="Text 38"/>
          <p:cNvSpPr/>
          <p:nvPr/>
        </p:nvSpPr>
        <p:spPr>
          <a:xfrm>
            <a:off x="4709071" y="5607732"/>
            <a:ext cx="1007018"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42" name="Text 39"/>
          <p:cNvSpPr/>
          <p:nvPr/>
        </p:nvSpPr>
        <p:spPr>
          <a:xfrm>
            <a:off x="5716088" y="5607732"/>
            <a:ext cx="729165"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0.04</a:t>
            </a:r>
            <a:endParaRPr lang="en-US" sz="921" dirty="0"/>
          </a:p>
        </p:txBody>
      </p:sp>
      <p:sp>
        <p:nvSpPr>
          <p:cNvPr id="43" name="Text 40"/>
          <p:cNvSpPr/>
          <p:nvPr/>
        </p:nvSpPr>
        <p:spPr>
          <a:xfrm>
            <a:off x="6445253" y="5607732"/>
            <a:ext cx="787487"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1.18</a:t>
            </a:r>
            <a:endParaRPr lang="en-US" sz="921" dirty="0"/>
          </a:p>
        </p:txBody>
      </p:sp>
      <p:sp>
        <p:nvSpPr>
          <p:cNvPr id="44" name="Text 41"/>
          <p:cNvSpPr/>
          <p:nvPr/>
        </p:nvSpPr>
        <p:spPr>
          <a:xfrm>
            <a:off x="7232740" y="5607732"/>
            <a:ext cx="621813"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45" name="Text 42"/>
          <p:cNvSpPr/>
          <p:nvPr/>
        </p:nvSpPr>
        <p:spPr>
          <a:xfrm>
            <a:off x="1289447" y="5917788"/>
            <a:ext cx="1132396"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LightGBM</a:t>
            </a:r>
            <a:endParaRPr lang="en-US" sz="921" dirty="0"/>
          </a:p>
        </p:txBody>
      </p:sp>
      <p:sp>
        <p:nvSpPr>
          <p:cNvPr id="46" name="Text 43"/>
          <p:cNvSpPr/>
          <p:nvPr/>
        </p:nvSpPr>
        <p:spPr>
          <a:xfrm>
            <a:off x="2421843" y="5917788"/>
            <a:ext cx="1114481"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0.08</a:t>
            </a:r>
            <a:endParaRPr lang="en-US" sz="921" dirty="0"/>
          </a:p>
        </p:txBody>
      </p:sp>
      <p:sp>
        <p:nvSpPr>
          <p:cNvPr id="47" name="Text 44"/>
          <p:cNvSpPr/>
          <p:nvPr/>
        </p:nvSpPr>
        <p:spPr>
          <a:xfrm>
            <a:off x="3536324" y="5917788"/>
            <a:ext cx="1172747"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0.92</a:t>
            </a:r>
            <a:endParaRPr lang="en-US" sz="921" dirty="0"/>
          </a:p>
        </p:txBody>
      </p:sp>
      <p:sp>
        <p:nvSpPr>
          <p:cNvPr id="48" name="Text 45"/>
          <p:cNvSpPr/>
          <p:nvPr/>
        </p:nvSpPr>
        <p:spPr>
          <a:xfrm>
            <a:off x="4709071" y="5917788"/>
            <a:ext cx="1007018"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sp>
        <p:nvSpPr>
          <p:cNvPr id="49" name="Text 46"/>
          <p:cNvSpPr/>
          <p:nvPr/>
        </p:nvSpPr>
        <p:spPr>
          <a:xfrm>
            <a:off x="5716088" y="5917788"/>
            <a:ext cx="729165"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0.11</a:t>
            </a:r>
            <a:endParaRPr lang="en-US" sz="921" dirty="0"/>
          </a:p>
        </p:txBody>
      </p:sp>
      <p:sp>
        <p:nvSpPr>
          <p:cNvPr id="50" name="Text 47"/>
          <p:cNvSpPr/>
          <p:nvPr/>
        </p:nvSpPr>
        <p:spPr>
          <a:xfrm>
            <a:off x="6445253" y="5917788"/>
            <a:ext cx="787487"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0.96</a:t>
            </a:r>
            <a:endParaRPr lang="en-US" sz="921" dirty="0"/>
          </a:p>
        </p:txBody>
      </p:sp>
      <p:sp>
        <p:nvSpPr>
          <p:cNvPr id="51" name="Text 48"/>
          <p:cNvSpPr/>
          <p:nvPr/>
        </p:nvSpPr>
        <p:spPr>
          <a:xfrm>
            <a:off x="7232740" y="5917788"/>
            <a:ext cx="621813" cy="310055"/>
          </a:xfrm>
          <a:prstGeom prst="rect">
            <a:avLst/>
          </a:prstGeom>
          <a:noFill/>
          <a:ln/>
        </p:spPr>
        <p:txBody>
          <a:bodyPr wrap="square" lIns="68072" tIns="68072" rIns="68072" bIns="68072" rtlCol="0" anchor="ctr">
            <a:spAutoFit/>
          </a:bodyPr>
          <a:lstStyle/>
          <a:p>
            <a:pPr marL="0" indent="0" algn="l">
              <a:buNone/>
            </a:pPr>
            <a:r>
              <a:rPr lang="en-US" sz="921" dirty="0">
                <a:solidFill>
                  <a:srgbClr val="263238"/>
                </a:solidFill>
                <a:latin typeface="Noto Sans" pitchFamily="34" charset="0"/>
                <a:ea typeface="Noto Sans" pitchFamily="34" charset="-122"/>
                <a:cs typeface="Noto Sans" pitchFamily="34" charset="-120"/>
              </a:rPr>
              <a:t>1.00</a:t>
            </a:r>
            <a:endParaRPr lang="en-US" sz="921" dirty="0"/>
          </a:p>
        </p:txBody>
      </p:sp>
      <p:pic>
        <p:nvPicPr>
          <p:cNvPr id="52" name="Image 1" descr="preencoded.png"/>
          <p:cNvPicPr>
            <a:picLocks noChangeAspect="1"/>
          </p:cNvPicPr>
          <p:nvPr/>
        </p:nvPicPr>
        <p:blipFill>
          <a:blip r:embed="rId4"/>
          <a:stretch>
            <a:fillRect/>
          </a:stretch>
        </p:blipFill>
        <p:spPr>
          <a:xfrm>
            <a:off x="1450181" y="6374290"/>
            <a:ext cx="2957513" cy="1774496"/>
          </a:xfrm>
          <a:prstGeom prst="rect">
            <a:avLst/>
          </a:prstGeom>
        </p:spPr>
      </p:pic>
      <p:pic>
        <p:nvPicPr>
          <p:cNvPr id="53" name="Image 2" descr="preencoded.png"/>
          <p:cNvPicPr>
            <a:picLocks noChangeAspect="1"/>
          </p:cNvPicPr>
          <p:nvPr/>
        </p:nvPicPr>
        <p:blipFill>
          <a:blip r:embed="rId5"/>
          <a:stretch>
            <a:fillRect/>
          </a:stretch>
        </p:blipFill>
        <p:spPr>
          <a:xfrm>
            <a:off x="4736306" y="6374290"/>
            <a:ext cx="2957513" cy="1774496"/>
          </a:xfrm>
          <a:prstGeom prst="rect">
            <a:avLst/>
          </a:prstGeom>
        </p:spPr>
      </p:pic>
      <p:sp>
        <p:nvSpPr>
          <p:cNvPr id="54" name="Text 49"/>
          <p:cNvSpPr/>
          <p:nvPr/>
        </p:nvSpPr>
        <p:spPr>
          <a:xfrm>
            <a:off x="1285875" y="8277374"/>
            <a:ext cx="604735"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Analysis:</a:t>
            </a:r>
            <a:endParaRPr lang="en-US" sz="1004" dirty="0"/>
          </a:p>
        </p:txBody>
      </p:sp>
      <p:sp>
        <p:nvSpPr>
          <p:cNvPr id="55" name="Text 50"/>
          <p:cNvSpPr/>
          <p:nvPr/>
        </p:nvSpPr>
        <p:spPr>
          <a:xfrm>
            <a:off x="1890610" y="8277374"/>
            <a:ext cx="5910811" cy="187523"/>
          </a:xfrm>
          <a:prstGeom prst="rect">
            <a:avLst/>
          </a:prstGeom>
          <a:noFill/>
          <a:ln/>
        </p:spPr>
        <p:txBody>
          <a:bodyPr wrap="non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All models achieved exceptionally high R2 scores and low errors. This is primarily due to the </a:t>
            </a:r>
            <a:endParaRPr lang="en-US" sz="1004" dirty="0"/>
          </a:p>
        </p:txBody>
      </p:sp>
      <p:sp>
        <p:nvSpPr>
          <p:cNvPr id="56" name="Text 51"/>
          <p:cNvSpPr/>
          <p:nvPr/>
        </p:nvSpPr>
        <p:spPr>
          <a:xfrm>
            <a:off x="1285875" y="8496821"/>
            <a:ext cx="6311726" cy="187523"/>
          </a:xfrm>
          <a:prstGeom prst="rect">
            <a:avLst/>
          </a:prstGeom>
          <a:noFill/>
          <a:ln/>
        </p:spPr>
        <p:txBody>
          <a:bodyPr wrap="non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strong linear relationship between the estimated fuel consumption and estimated distance, as the </a:t>
            </a:r>
            <a:endParaRPr lang="en-US" sz="1004" dirty="0"/>
          </a:p>
        </p:txBody>
      </p:sp>
      <p:sp>
        <p:nvSpPr>
          <p:cNvPr id="57" name="Text 52"/>
          <p:cNvSpPr/>
          <p:nvPr/>
        </p:nvSpPr>
        <p:spPr>
          <a:xfrm>
            <a:off x="1285875" y="8716268"/>
            <a:ext cx="6066606" cy="187523"/>
          </a:xfrm>
          <a:prstGeom prst="rect">
            <a:avLst/>
          </a:prstGeom>
          <a:noFill/>
          <a:ln/>
        </p:spPr>
        <p:txBody>
          <a:bodyPr wrap="non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target variable was derived from a deterministic formula. Linear Regression performed almost </a:t>
            </a:r>
            <a:endParaRPr lang="en-US" sz="1004" dirty="0"/>
          </a:p>
        </p:txBody>
      </p:sp>
      <p:sp>
        <p:nvSpPr>
          <p:cNvPr id="58" name="Text 53"/>
          <p:cNvSpPr/>
          <p:nvPr/>
        </p:nvSpPr>
        <p:spPr>
          <a:xfrm>
            <a:off x="1285875" y="8935715"/>
            <a:ext cx="2800155" cy="187523"/>
          </a:xfrm>
          <a:prstGeom prst="rect">
            <a:avLst/>
          </a:prstGeom>
          <a:noFill/>
          <a:ln/>
        </p:spPr>
        <p:txBody>
          <a:bodyPr wrap="non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perfectly, capturing this linearity effectively.</a:t>
            </a:r>
            <a:endParaRPr lang="en-US" sz="100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8539711"/>
          </a:xfrm>
          <a:prstGeom prst="rect">
            <a:avLst/>
          </a:prstGeom>
        </p:spPr>
      </p:pic>
      <p:sp>
        <p:nvSpPr>
          <p:cNvPr id="3" name="Shape 0"/>
          <p:cNvSpPr/>
          <p:nvPr/>
        </p:nvSpPr>
        <p:spPr>
          <a:xfrm>
            <a:off x="1000125" y="285750"/>
            <a:ext cx="7143750" cy="7968211"/>
          </a:xfrm>
          <a:prstGeom prst="rect">
            <a:avLst/>
          </a:prstGeom>
          <a:solidFill>
            <a:srgbClr val="FFFFFF">
              <a:alpha val="90000"/>
            </a:srgbClr>
          </a:solidFill>
          <a:ln/>
        </p:spPr>
      </p:sp>
      <p:sp>
        <p:nvSpPr>
          <p:cNvPr id="4" name="Text 1"/>
          <p:cNvSpPr/>
          <p:nvPr/>
        </p:nvSpPr>
        <p:spPr>
          <a:xfrm>
            <a:off x="1285875" y="571500"/>
            <a:ext cx="3703058" cy="428625"/>
          </a:xfrm>
          <a:prstGeom prst="rect">
            <a:avLst/>
          </a:prstGeom>
          <a:noFill/>
          <a:ln/>
        </p:spPr>
        <p:txBody>
          <a:bodyPr wrap="none" lIns="0" tIns="0" rIns="0" bIns="0" rtlCol="0" anchor="ctr">
            <a:spAutoFit/>
          </a:bodyPr>
          <a:lstStyle/>
          <a:p>
            <a:pPr marL="0" indent="0" algn="l">
              <a:buNone/>
            </a:pPr>
            <a:r>
              <a:rPr lang="en-US" sz="2250" b="1" dirty="0">
                <a:solidFill>
                  <a:srgbClr val="1A237E"/>
                </a:solidFill>
                <a:latin typeface="Noto Sans" pitchFamily="34" charset="0"/>
                <a:ea typeface="Noto Sans" pitchFamily="34" charset="-122"/>
                <a:cs typeface="Noto Sans" pitchFamily="34" charset="-120"/>
              </a:rPr>
              <a:t>Conclusion &amp; Future Work</a:t>
            </a:r>
            <a:endParaRPr lang="en-US" sz="2250" dirty="0"/>
          </a:p>
        </p:txBody>
      </p:sp>
      <p:sp>
        <p:nvSpPr>
          <p:cNvPr id="5" name="Text 2"/>
          <p:cNvSpPr/>
          <p:nvPr/>
        </p:nvSpPr>
        <p:spPr>
          <a:xfrm>
            <a:off x="1285875" y="1285875"/>
            <a:ext cx="1124666"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Conclusion</a:t>
            </a:r>
            <a:endParaRPr lang="en-US" sz="1620" dirty="0"/>
          </a:p>
        </p:txBody>
      </p:sp>
      <p:sp>
        <p:nvSpPr>
          <p:cNvPr id="6" name="Text 3"/>
          <p:cNvSpPr/>
          <p:nvPr/>
        </p:nvSpPr>
        <p:spPr>
          <a:xfrm>
            <a:off x="1285875" y="1665917"/>
            <a:ext cx="6572250" cy="877788"/>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This project successfully demonstrated a methodology for estimating aviation fuel consumption using publicly available flight data and external lookup tables. The developed machine learning models showed excellent performance in predicting the estimated total fuel consumption, largely due to the strong linear relationship between estimated distance and estimated fuel.</a:t>
            </a:r>
            <a:endParaRPr lang="en-US" sz="1004" dirty="0"/>
          </a:p>
        </p:txBody>
      </p:sp>
      <p:sp>
        <p:nvSpPr>
          <p:cNvPr id="7" name="Text 4"/>
          <p:cNvSpPr/>
          <p:nvPr/>
        </p:nvSpPr>
        <p:spPr>
          <a:xfrm>
            <a:off x="1285875" y="2758018"/>
            <a:ext cx="1174031"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Limitations</a:t>
            </a:r>
            <a:endParaRPr lang="en-US" sz="1620" dirty="0"/>
          </a:p>
        </p:txBody>
      </p:sp>
      <p:sp>
        <p:nvSpPr>
          <p:cNvPr id="8" name="Text 5"/>
          <p:cNvSpPr/>
          <p:nvPr/>
        </p:nvSpPr>
        <p:spPr>
          <a:xfrm>
            <a:off x="1428750" y="3138060"/>
            <a:ext cx="6429375"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The `Estimated_Total_Fuel_kg` is a synthetic target variable, derived from a simplified model of cruise fuel burn.</a:t>
            </a:r>
            <a:endParaRPr lang="en-US" sz="1004" dirty="0"/>
          </a:p>
        </p:txBody>
      </p:sp>
      <p:sp>
        <p:nvSpPr>
          <p:cNvPr id="9" name="Text 6"/>
          <p:cNvSpPr/>
          <p:nvPr/>
        </p:nvSpPr>
        <p:spPr>
          <a:xfrm>
            <a:off x="1428750" y="3612673"/>
            <a:ext cx="6429375"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It does not account for real-world complexities like taxiing, take-off, climb, descent, holding patterns, or actual flight profiles.</a:t>
            </a:r>
            <a:endParaRPr lang="en-US" sz="1004" dirty="0"/>
          </a:p>
        </p:txBody>
      </p:sp>
      <p:sp>
        <p:nvSpPr>
          <p:cNvPr id="10" name="Text 7"/>
          <p:cNvSpPr/>
          <p:nvPr/>
        </p:nvSpPr>
        <p:spPr>
          <a:xfrm>
            <a:off x="1428750" y="4087285"/>
            <a:ext cx="6429375" cy="438894"/>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Operational uncertainties (e.g., extra fuel due to weather, delays) are not directly captured in this estimated value.</a:t>
            </a:r>
            <a:endParaRPr lang="en-US" sz="1004" dirty="0"/>
          </a:p>
        </p:txBody>
      </p:sp>
      <p:sp>
        <p:nvSpPr>
          <p:cNvPr id="11" name="Text 8"/>
          <p:cNvSpPr/>
          <p:nvPr/>
        </p:nvSpPr>
        <p:spPr>
          <a:xfrm>
            <a:off x="1285875" y="4704773"/>
            <a:ext cx="1279987" cy="308604"/>
          </a:xfrm>
          <a:prstGeom prst="rect">
            <a:avLst/>
          </a:prstGeom>
          <a:noFill/>
          <a:ln/>
        </p:spPr>
        <p:txBody>
          <a:bodyPr wrap="none" lIns="0" tIns="0" rIns="0" bIns="0" rtlCol="0" anchor="ctr">
            <a:spAutoFit/>
          </a:bodyPr>
          <a:lstStyle/>
          <a:p>
            <a:pPr marL="0" indent="0" algn="l">
              <a:buNone/>
            </a:pPr>
            <a:r>
              <a:rPr lang="en-US" sz="1620" b="1" dirty="0">
                <a:solidFill>
                  <a:srgbClr val="3F51B5"/>
                </a:solidFill>
                <a:latin typeface="Noto Sans" pitchFamily="34" charset="0"/>
                <a:ea typeface="Noto Sans" pitchFamily="34" charset="-122"/>
                <a:cs typeface="Noto Sans" pitchFamily="34" charset="-120"/>
              </a:rPr>
              <a:t>Future Work</a:t>
            </a:r>
            <a:endParaRPr lang="en-US" sz="1620" dirty="0"/>
          </a:p>
        </p:txBody>
      </p:sp>
      <p:sp>
        <p:nvSpPr>
          <p:cNvPr id="12" name="Text 9"/>
          <p:cNvSpPr/>
          <p:nvPr/>
        </p:nvSpPr>
        <p:spPr>
          <a:xfrm>
            <a:off x="1428750" y="5099103"/>
            <a:ext cx="1677693"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Integrate Weather Data:</a:t>
            </a:r>
            <a:endParaRPr lang="en-US" sz="1004" dirty="0"/>
          </a:p>
        </p:txBody>
      </p:sp>
      <p:sp>
        <p:nvSpPr>
          <p:cNvPr id="13" name="Text 10"/>
          <p:cNvSpPr/>
          <p:nvPr/>
        </p:nvSpPr>
        <p:spPr>
          <a:xfrm>
            <a:off x="1428750" y="5099103"/>
            <a:ext cx="6316945" cy="406971"/>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Incorporate detailed weather data to understand its influence on actual fuel consumption.</a:t>
            </a:r>
            <a:endParaRPr lang="en-US" sz="1004" dirty="0"/>
          </a:p>
        </p:txBody>
      </p:sp>
      <p:sp>
        <p:nvSpPr>
          <p:cNvPr id="14" name="Text 11"/>
          <p:cNvSpPr/>
          <p:nvPr/>
        </p:nvSpPr>
        <p:spPr>
          <a:xfrm>
            <a:off x="1428750" y="5573716"/>
            <a:ext cx="2530785"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Refine Fuel Consumption Estimation:</a:t>
            </a:r>
            <a:endParaRPr lang="en-US" sz="1004" dirty="0"/>
          </a:p>
        </p:txBody>
      </p:sp>
      <p:sp>
        <p:nvSpPr>
          <p:cNvPr id="15" name="Text 12"/>
          <p:cNvSpPr/>
          <p:nvPr/>
        </p:nvSpPr>
        <p:spPr>
          <a:xfrm>
            <a:off x="1428750" y="5573716"/>
            <a:ext cx="5874618" cy="406971"/>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Explore more sophisticated methods for estimating baseline fuel consumption.</a:t>
            </a:r>
            <a:endParaRPr lang="en-US" sz="1004" dirty="0"/>
          </a:p>
        </p:txBody>
      </p:sp>
      <p:sp>
        <p:nvSpPr>
          <p:cNvPr id="16" name="Text 13"/>
          <p:cNvSpPr/>
          <p:nvPr/>
        </p:nvSpPr>
        <p:spPr>
          <a:xfrm>
            <a:off x="1428750" y="6048328"/>
            <a:ext cx="2033318"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Define and Model 'Extra Fuel':</a:t>
            </a:r>
            <a:endParaRPr lang="en-US" sz="1004" dirty="0"/>
          </a:p>
        </p:txBody>
      </p:sp>
      <p:sp>
        <p:nvSpPr>
          <p:cNvPr id="17" name="Text 14"/>
          <p:cNvSpPr/>
          <p:nvPr/>
        </p:nvSpPr>
        <p:spPr>
          <a:xfrm>
            <a:off x="1428750" y="6048328"/>
            <a:ext cx="6228066" cy="406971"/>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Shift focus to modeling "extra fuel" by predicting deviations from baseline due to operational factors.</a:t>
            </a:r>
            <a:endParaRPr lang="en-US" sz="1004" dirty="0"/>
          </a:p>
        </p:txBody>
      </p:sp>
      <p:sp>
        <p:nvSpPr>
          <p:cNvPr id="18" name="Text 15"/>
          <p:cNvSpPr/>
          <p:nvPr/>
        </p:nvSpPr>
        <p:spPr>
          <a:xfrm>
            <a:off x="1428750" y="6522941"/>
            <a:ext cx="2073362"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Incorporate Operational Data:</a:t>
            </a:r>
            <a:endParaRPr lang="en-US" sz="1004" dirty="0"/>
          </a:p>
        </p:txBody>
      </p:sp>
      <p:sp>
        <p:nvSpPr>
          <p:cNvPr id="19" name="Text 16"/>
          <p:cNvSpPr/>
          <p:nvPr/>
        </p:nvSpPr>
        <p:spPr>
          <a:xfrm>
            <a:off x="1428750" y="6522941"/>
            <a:ext cx="6201305" cy="406971"/>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Include air traffic control delays, runway conditions, and airline-specific policies.</a:t>
            </a:r>
            <a:endParaRPr lang="en-US" sz="1004" dirty="0"/>
          </a:p>
        </p:txBody>
      </p:sp>
      <p:sp>
        <p:nvSpPr>
          <p:cNvPr id="20" name="Text 17"/>
          <p:cNvSpPr/>
          <p:nvPr/>
        </p:nvSpPr>
        <p:spPr>
          <a:xfrm>
            <a:off x="1428750" y="6997554"/>
            <a:ext cx="2139469"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Advanced Feature Engineering:</a:t>
            </a:r>
            <a:endParaRPr lang="en-US" sz="1004" dirty="0"/>
          </a:p>
        </p:txBody>
      </p:sp>
      <p:sp>
        <p:nvSpPr>
          <p:cNvPr id="21" name="Text 18"/>
          <p:cNvSpPr/>
          <p:nvPr/>
        </p:nvSpPr>
        <p:spPr>
          <a:xfrm>
            <a:off x="1428750" y="6997554"/>
            <a:ext cx="6039734" cy="406971"/>
          </a:xfrm>
          <a:prstGeom prst="rect">
            <a:avLst/>
          </a:prstGeom>
          <a:noFill/>
          <a:ln/>
        </p:spPr>
        <p:txBody>
          <a:bodyPr wrap="squar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Create complex features like wind components and weather severity indices.</a:t>
            </a:r>
            <a:endParaRPr lang="en-US" sz="1004" dirty="0"/>
          </a:p>
        </p:txBody>
      </p:sp>
      <p:sp>
        <p:nvSpPr>
          <p:cNvPr id="22" name="Text 19"/>
          <p:cNvSpPr/>
          <p:nvPr/>
        </p:nvSpPr>
        <p:spPr>
          <a:xfrm>
            <a:off x="1428750" y="7472167"/>
            <a:ext cx="1564677"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Model Interpretability:</a:t>
            </a:r>
            <a:endParaRPr lang="en-US" sz="1004" dirty="0"/>
          </a:p>
        </p:txBody>
      </p:sp>
      <p:sp>
        <p:nvSpPr>
          <p:cNvPr id="23" name="Text 20"/>
          <p:cNvSpPr/>
          <p:nvPr/>
        </p:nvSpPr>
        <p:spPr>
          <a:xfrm>
            <a:off x="2993427" y="7472167"/>
            <a:ext cx="4041130" cy="187523"/>
          </a:xfrm>
          <a:prstGeom prst="rect">
            <a:avLst/>
          </a:prstGeom>
          <a:noFill/>
          <a:ln/>
        </p:spPr>
        <p:txBody>
          <a:bodyPr wrap="non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Conduct in-depth interpretability analysis for complex models.</a:t>
            </a:r>
            <a:endParaRPr lang="en-US" sz="1004" dirty="0"/>
          </a:p>
        </p:txBody>
      </p:sp>
      <p:sp>
        <p:nvSpPr>
          <p:cNvPr id="24" name="Text 21"/>
          <p:cNvSpPr/>
          <p:nvPr/>
        </p:nvSpPr>
        <p:spPr>
          <a:xfrm>
            <a:off x="1428750" y="7727333"/>
            <a:ext cx="1938691" cy="187523"/>
          </a:xfrm>
          <a:prstGeom prst="rect">
            <a:avLst/>
          </a:prstGeom>
          <a:noFill/>
          <a:ln/>
        </p:spPr>
        <p:txBody>
          <a:bodyPr wrap="none" lIns="0" tIns="0" rIns="0" bIns="0" rtlCol="0" anchor="ctr">
            <a:spAutoFit/>
          </a:bodyPr>
          <a:lstStyle/>
          <a:p>
            <a:pPr marL="0" indent="0" algn="l">
              <a:buNone/>
            </a:pPr>
            <a:r>
              <a:rPr lang="en-US" sz="1004" b="1" dirty="0">
                <a:solidFill>
                  <a:srgbClr val="263238"/>
                </a:solidFill>
                <a:latin typeface="Noto Sans" pitchFamily="34" charset="0"/>
                <a:ea typeface="Noto Sans" pitchFamily="34" charset="-122"/>
                <a:cs typeface="Noto Sans" pitchFamily="34" charset="-120"/>
              </a:rPr>
              <a:t>Deployment Considerations:</a:t>
            </a:r>
            <a:endParaRPr lang="en-US" sz="1004" dirty="0"/>
          </a:p>
        </p:txBody>
      </p:sp>
      <p:sp>
        <p:nvSpPr>
          <p:cNvPr id="25" name="Text 22"/>
          <p:cNvSpPr/>
          <p:nvPr/>
        </p:nvSpPr>
        <p:spPr>
          <a:xfrm>
            <a:off x="3367441" y="7727333"/>
            <a:ext cx="4105312" cy="187523"/>
          </a:xfrm>
          <a:prstGeom prst="rect">
            <a:avLst/>
          </a:prstGeom>
          <a:noFill/>
          <a:ln/>
        </p:spPr>
        <p:txBody>
          <a:bodyPr wrap="none" lIns="0" tIns="0" rIns="0" bIns="0" rtlCol="0" anchor="ctr">
            <a:spAutoFit/>
          </a:bodyPr>
          <a:lstStyle/>
          <a:p>
            <a:pPr marL="0" indent="0" algn="l">
              <a:buNone/>
            </a:pPr>
            <a:r>
              <a:rPr lang="en-US" sz="1004" dirty="0">
                <a:solidFill>
                  <a:srgbClr val="263238"/>
                </a:solidFill>
                <a:latin typeface="Noto Sans" pitchFamily="34" charset="0"/>
                <a:ea typeface="Noto Sans" pitchFamily="34" charset="-122"/>
                <a:cs typeface="Noto Sans" pitchFamily="34" charset="-120"/>
              </a:rPr>
              <a:t> Explore options for deploying the predictive model as a service.</a:t>
            </a:r>
            <a:endParaRPr lang="en-US" sz="100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On-screen Show (16:9)</PresentationFormat>
  <Paragraphs>94</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Noto Sans</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Tran Xuan Hieu (FWA.EC)</cp:lastModifiedBy>
  <cp:revision>2</cp:revision>
  <dcterms:created xsi:type="dcterms:W3CDTF">2025-09-16T18:00:29Z</dcterms:created>
  <dcterms:modified xsi:type="dcterms:W3CDTF">2025-09-16T18:39:40Z</dcterms:modified>
</cp:coreProperties>
</file>