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8" r:id="rId3"/>
    <p:sldId id="259" r:id="rId4"/>
    <p:sldId id="302" r:id="rId5"/>
    <p:sldId id="296" r:id="rId6"/>
    <p:sldId id="298" r:id="rId7"/>
    <p:sldId id="261" r:id="rId8"/>
    <p:sldId id="297" r:id="rId9"/>
    <p:sldId id="299" r:id="rId10"/>
    <p:sldId id="274" r:id="rId11"/>
    <p:sldId id="300" r:id="rId12"/>
    <p:sldId id="301" r:id="rId13"/>
    <p:sldId id="262" r:id="rId14"/>
    <p:sldId id="278" r:id="rId1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標楷體" panose="03000509000000000000" pitchFamily="65" charset="-12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18:25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1647 1,'-28'1,"-47"9,30-3,-4 2,29-5,1-1,-28 1,-725-5,763 2,1 0,0 0,0 1,-1 0,1 0,0 1,-9 4,9-3,0-1,-1 1,1-2,-1 0,0 0,-14 1,0-4,0 0,0-2,-43-12,42 9,0 1,-1 1,-31-1,5 7,35 0,-1-2,0 0,1 0,-34-6,38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18:35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1541 1,'-2'2,"0"-1,0 1,-1-1,1 1,-1-1,0 0,1 0,-1 0,0 0,1 0,-1 0,-4 0,-1 1,-23 7,0-1,0-1,0-1,-1-2,-49 0,65-3,1 1,0 1,0 0,0 0,0 2,-18 7,18-6,-1-1,1 0,-1-1,0-1,-27 3,-8-7,26 1,0 0,0 1,-45 9,38-5,0-1,-1-2,1-1,-38-4,-6 1,41 2,-7 1,0-2,-65-10,-50-27,140 35,0 0,-1 1,1 1,-30 2,20 0,11-1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18:39.7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 20,'-546'0,"532"1,-1 0,-24 6,-24 3,-258-10,305-1,0-1,-28-7,7 2,4 1,7 1,0 1,-38-1,-106 6,154-1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18:17.8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0,'58'1,"92"13,-93-8,0-3,67-5,-24 0,408 2,-490 1,-1 0,23 6,-22-3,-1-1,23 0,148-4,-171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18:31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1372 3,'-24'1,"-40"7,-18 2,46-9,-173-3,153-7,39 5,0 2,-24-2,-24 3,-115 3,85 17,62-13,7-1,0-2,-38 2,-257-6,305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18:43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1,'10'1,"0"0,-1 1,0 0,1 1,-1 0,0 0,0 1,8 5,-7-4,0-1,1 1,0-2,-1 1,18 2,41-3,-49-3,-1 0,0 2,30 6,5 6,-27-6,0-1,0-1,1-2,45 3,-11-9,83 3,-120 3,42 10,-48-8,0-2,1 0,37 2,3-5,87-4,-132 1,-1-1,0-1,0 0,0-1,-1-1,1 0,-1 0,23-17,-16 13,-17 9,-1 0,1 0,0 0,0-1,0 0,-1 1,1-1,3-4,1-3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39:11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1,'1514'0,"-1502"0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39:14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0,'1578'0,"-1567"0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7T14:39:17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1785 0,'-1769'0,"1753"0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0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24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24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80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 - Ligh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9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9" r:id="rId6"/>
    <p:sldLayoutId id="214748366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9.png"/><Relationship Id="rId18" Type="http://schemas.openxmlformats.org/officeDocument/2006/relationships/image" Target="../media/image110.png"/><Relationship Id="rId3" Type="http://schemas.openxmlformats.org/officeDocument/2006/relationships/customXml" Target="../ink/ink1.xml"/><Relationship Id="rId21" Type="http://schemas.openxmlformats.org/officeDocument/2006/relationships/customXml" Target="../ink/ink9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" Type="http://schemas.openxmlformats.org/officeDocument/2006/relationships/image" Target="../media/image6.png"/><Relationship Id="rId16" Type="http://schemas.openxmlformats.org/officeDocument/2006/relationships/image" Target="../media/image11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4" Type="http://schemas.openxmlformats.org/officeDocument/2006/relationships/image" Target="../media/image30.png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Back Propagation</a:t>
            </a: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00D7284-5066-16E3-62B0-92658B0188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33562" y="3412075"/>
            <a:ext cx="18035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學號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410985015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系級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 資工三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Amatic SC" panose="020B0604020202020204" pitchFamily="2" charset="-79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姓名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: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Amatic SC" panose="020B0604020202020204" pitchFamily="2" charset="-79"/>
              </a:rPr>
              <a:t> 陳弘竣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  <a:cs typeface="Amatic SC" panose="020B0604020202020204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Validation accuracy</a:t>
            </a:r>
            <a:endParaRPr dirty="0"/>
          </a:p>
        </p:txBody>
      </p:sp>
      <p:sp>
        <p:nvSpPr>
          <p:cNvPr id="367" name="Google Shape;367;p3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8" name="Google Shape;368;p33"/>
          <p:cNvSpPr/>
          <p:nvPr/>
        </p:nvSpPr>
        <p:spPr>
          <a:xfrm rot="-711326">
            <a:off x="7684152" y="3641145"/>
            <a:ext cx="1042814" cy="1052232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33"/>
          <p:cNvCxnSpPr/>
          <p:nvPr/>
        </p:nvCxnSpPr>
        <p:spPr>
          <a:xfrm>
            <a:off x="2611235" y="329632"/>
            <a:ext cx="64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33"/>
          <p:cNvCxnSpPr/>
          <p:nvPr/>
        </p:nvCxnSpPr>
        <p:spPr>
          <a:xfrm>
            <a:off x="823075" y="1784181"/>
            <a:ext cx="64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33"/>
          <p:cNvCxnSpPr/>
          <p:nvPr/>
        </p:nvCxnSpPr>
        <p:spPr>
          <a:xfrm>
            <a:off x="823075" y="2493663"/>
            <a:ext cx="64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33"/>
          <p:cNvCxnSpPr/>
          <p:nvPr/>
        </p:nvCxnSpPr>
        <p:spPr>
          <a:xfrm>
            <a:off x="823075" y="3203146"/>
            <a:ext cx="64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33"/>
          <p:cNvCxnSpPr/>
          <p:nvPr/>
        </p:nvCxnSpPr>
        <p:spPr>
          <a:xfrm>
            <a:off x="823075" y="3934526"/>
            <a:ext cx="64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33"/>
          <p:cNvSpPr txBox="1"/>
          <p:nvPr/>
        </p:nvSpPr>
        <p:spPr>
          <a:xfrm>
            <a:off x="823075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100%</a:t>
            </a: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75%</a:t>
            </a: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50%</a:t>
            </a: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25%</a:t>
            </a: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0%</a:t>
            </a: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1614317" y="2214506"/>
            <a:ext cx="208799" cy="1719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2015439" y="1370779"/>
            <a:ext cx="254425" cy="2564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3743468" y="2226106"/>
            <a:ext cx="208799" cy="1719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4128744" y="1240250"/>
            <a:ext cx="2088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5888972" y="1941849"/>
            <a:ext cx="226826" cy="2004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296097" y="1194491"/>
            <a:ext cx="258522" cy="27397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370;p33">
            <a:extLst>
              <a:ext uri="{FF2B5EF4-FFF2-40B4-BE49-F238E27FC236}">
                <a16:creationId xmlns:a16="http://schemas.microsoft.com/office/drawing/2014/main" id="{A3BBBEB9-B3FA-7ECE-1FAA-1137868ECAFC}"/>
              </a:ext>
            </a:extLst>
          </p:cNvPr>
          <p:cNvCxnSpPr/>
          <p:nvPr/>
        </p:nvCxnSpPr>
        <p:spPr>
          <a:xfrm>
            <a:off x="823075" y="1055220"/>
            <a:ext cx="6470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DF0ECA-12C3-8ACF-BF1F-B1B4D31ACDC7}"/>
              </a:ext>
            </a:extLst>
          </p:cNvPr>
          <p:cNvSpPr txBox="1"/>
          <p:nvPr/>
        </p:nvSpPr>
        <p:spPr>
          <a:xfrm>
            <a:off x="1438557" y="1960173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64.66%</a:t>
            </a:r>
            <a:endParaRPr lang="zh-TW" altLang="en-US" sz="105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C4E05-83B3-2BBD-922C-D62870E0ACD3}"/>
              </a:ext>
            </a:extLst>
          </p:cNvPr>
          <p:cNvSpPr txBox="1"/>
          <p:nvPr/>
        </p:nvSpPr>
        <p:spPr>
          <a:xfrm>
            <a:off x="3585292" y="1995529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62.87%</a:t>
            </a:r>
            <a:endParaRPr lang="zh-TW" altLang="en-US" sz="105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6E5D62-3D77-A9B2-C1C2-BBB8F565EE9A}"/>
              </a:ext>
            </a:extLst>
          </p:cNvPr>
          <p:cNvSpPr txBox="1"/>
          <p:nvPr/>
        </p:nvSpPr>
        <p:spPr>
          <a:xfrm>
            <a:off x="5702651" y="1707534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72.02%</a:t>
            </a:r>
            <a:endParaRPr lang="zh-TW" altLang="en-US" sz="105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0CBFC4-E6F5-88A8-F6E0-0FA3ADC751C2}"/>
              </a:ext>
            </a:extLst>
          </p:cNvPr>
          <p:cNvSpPr txBox="1"/>
          <p:nvPr/>
        </p:nvSpPr>
        <p:spPr>
          <a:xfrm>
            <a:off x="1874596" y="1156045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87.95%</a:t>
            </a:r>
            <a:endParaRPr lang="zh-TW" altLang="en-US" sz="105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671DBD-0823-D0BD-C936-B6A288D77B6D}"/>
              </a:ext>
            </a:extLst>
          </p:cNvPr>
          <p:cNvSpPr txBox="1"/>
          <p:nvPr/>
        </p:nvSpPr>
        <p:spPr>
          <a:xfrm>
            <a:off x="3952268" y="1035623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92.00%</a:t>
            </a:r>
            <a:endParaRPr lang="zh-TW" altLang="en-US" sz="105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1432412-7288-BD6B-B5B0-AC0DD36FD1C6}"/>
              </a:ext>
            </a:extLst>
          </p:cNvPr>
          <p:cNvSpPr txBox="1"/>
          <p:nvPr/>
        </p:nvSpPr>
        <p:spPr>
          <a:xfrm>
            <a:off x="6137539" y="902129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92.75%</a:t>
            </a:r>
            <a:endParaRPr lang="zh-TW" altLang="en-US" sz="105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68DE8C-B00B-D8BF-53A9-826C1DE2B367}"/>
              </a:ext>
            </a:extLst>
          </p:cNvPr>
          <p:cNvSpPr txBox="1"/>
          <p:nvPr/>
        </p:nvSpPr>
        <p:spPr>
          <a:xfrm>
            <a:off x="1509750" y="397641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1</a:t>
            </a:r>
            <a:r>
              <a:rPr lang="en-US" altLang="zh-TW" sz="1100" baseline="30000" dirty="0"/>
              <a:t>st</a:t>
            </a:r>
            <a:r>
              <a:rPr lang="en-US" altLang="zh-TW" sz="1100" dirty="0"/>
              <a:t> iteration</a:t>
            </a:r>
            <a:endParaRPr lang="zh-TW" altLang="en-US" sz="11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A37A9FF-2C7D-8620-10FD-99A894E3C829}"/>
              </a:ext>
            </a:extLst>
          </p:cNvPr>
          <p:cNvSpPr txBox="1"/>
          <p:nvPr/>
        </p:nvSpPr>
        <p:spPr>
          <a:xfrm>
            <a:off x="3668536" y="39999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2</a:t>
            </a:r>
            <a:r>
              <a:rPr lang="en-US" altLang="zh-TW" sz="1100" baseline="30000" dirty="0"/>
              <a:t>nd</a:t>
            </a:r>
            <a:r>
              <a:rPr lang="en-US" altLang="zh-TW" sz="1100" dirty="0"/>
              <a:t> iteration</a:t>
            </a:r>
            <a:endParaRPr lang="zh-TW" altLang="en-US" sz="1100" dirty="0"/>
          </a:p>
        </p:txBody>
      </p:sp>
      <p:sp>
        <p:nvSpPr>
          <p:cNvPr id="5" name="文字方塊 14">
            <a:extLst>
              <a:ext uri="{FF2B5EF4-FFF2-40B4-BE49-F238E27FC236}">
                <a16:creationId xmlns:a16="http://schemas.microsoft.com/office/drawing/2014/main" id="{C368DE8C-B00B-D8BF-53A9-826C1DE2B367}"/>
              </a:ext>
            </a:extLst>
          </p:cNvPr>
          <p:cNvSpPr txBox="1"/>
          <p:nvPr/>
        </p:nvSpPr>
        <p:spPr>
          <a:xfrm>
            <a:off x="5807463" y="398830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100" dirty="0"/>
              <a:t>3</a:t>
            </a:r>
            <a:r>
              <a:rPr lang="en-US" altLang="zh-TW" sz="1100" baseline="30000" dirty="0"/>
              <a:t>rd</a:t>
            </a:r>
            <a:r>
              <a:rPr lang="en-US" altLang="zh-TW" sz="1100" dirty="0"/>
              <a:t> iteration</a:t>
            </a:r>
            <a:endParaRPr lang="zh-TW" altLang="en-US" sz="1100" dirty="0"/>
          </a:p>
        </p:txBody>
      </p:sp>
      <p:sp>
        <p:nvSpPr>
          <p:cNvPr id="18" name="Google Shape;377;p33">
            <a:extLst>
              <a:ext uri="{FF2B5EF4-FFF2-40B4-BE49-F238E27FC236}">
                <a16:creationId xmlns:a16="http://schemas.microsoft.com/office/drawing/2014/main" id="{E3353B89-16AE-AC30-8D62-5F51C50C29C8}"/>
              </a:ext>
            </a:extLst>
          </p:cNvPr>
          <p:cNvSpPr/>
          <p:nvPr/>
        </p:nvSpPr>
        <p:spPr>
          <a:xfrm>
            <a:off x="2408101" y="3799839"/>
            <a:ext cx="254425" cy="1343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/>
              <a:solidFill>
                <a:schemeClr val="accent4"/>
              </a:solidFill>
            </a:endParaRPr>
          </a:p>
        </p:txBody>
      </p:sp>
      <p:sp>
        <p:nvSpPr>
          <p:cNvPr id="19" name="Google Shape;377;p33">
            <a:extLst>
              <a:ext uri="{FF2B5EF4-FFF2-40B4-BE49-F238E27FC236}">
                <a16:creationId xmlns:a16="http://schemas.microsoft.com/office/drawing/2014/main" id="{67FEF87B-7C68-4DCC-DB78-46287980CD6E}"/>
              </a:ext>
            </a:extLst>
          </p:cNvPr>
          <p:cNvSpPr/>
          <p:nvPr/>
        </p:nvSpPr>
        <p:spPr>
          <a:xfrm>
            <a:off x="4509860" y="3797655"/>
            <a:ext cx="254425" cy="1343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/>
              <a:solidFill>
                <a:schemeClr val="accent4"/>
              </a:solidFill>
            </a:endParaRPr>
          </a:p>
        </p:txBody>
      </p:sp>
      <p:sp>
        <p:nvSpPr>
          <p:cNvPr id="20" name="Google Shape;377;p33">
            <a:extLst>
              <a:ext uri="{FF2B5EF4-FFF2-40B4-BE49-F238E27FC236}">
                <a16:creationId xmlns:a16="http://schemas.microsoft.com/office/drawing/2014/main" id="{C648551E-8B8D-FC21-81A6-0F727D954B87}"/>
              </a:ext>
            </a:extLst>
          </p:cNvPr>
          <p:cNvSpPr/>
          <p:nvPr/>
        </p:nvSpPr>
        <p:spPr>
          <a:xfrm>
            <a:off x="6734918" y="3797654"/>
            <a:ext cx="254425" cy="1343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/>
              <a:solidFill>
                <a:schemeClr val="accent4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1642D0C-65EA-3AFC-BC21-D41041A072DD}"/>
              </a:ext>
            </a:extLst>
          </p:cNvPr>
          <p:cNvSpPr txBox="1"/>
          <p:nvPr/>
        </p:nvSpPr>
        <p:spPr>
          <a:xfrm>
            <a:off x="2277267" y="3563341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10.28%</a:t>
            </a:r>
            <a:endParaRPr lang="zh-TW" altLang="en-US" sz="105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9E0C08-235D-F9B5-6367-B695953DE32A}"/>
              </a:ext>
            </a:extLst>
          </p:cNvPr>
          <p:cNvSpPr txBox="1"/>
          <p:nvPr/>
        </p:nvSpPr>
        <p:spPr>
          <a:xfrm>
            <a:off x="4391781" y="3580543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10.28%</a:t>
            </a:r>
            <a:endParaRPr lang="zh-TW" altLang="en-US" sz="105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7CDA4E5-71F1-8B26-F9C0-968D872C8F01}"/>
              </a:ext>
            </a:extLst>
          </p:cNvPr>
          <p:cNvSpPr txBox="1"/>
          <p:nvPr/>
        </p:nvSpPr>
        <p:spPr>
          <a:xfrm>
            <a:off x="6586334" y="3574252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10.62%</a:t>
            </a:r>
            <a:endParaRPr lang="zh-TW" altLang="en-US" sz="1050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3F8E968-017D-5093-0F72-1772600805EF}"/>
              </a:ext>
            </a:extLst>
          </p:cNvPr>
          <p:cNvGrpSpPr/>
          <p:nvPr/>
        </p:nvGrpSpPr>
        <p:grpSpPr>
          <a:xfrm>
            <a:off x="7334196" y="550453"/>
            <a:ext cx="1423581" cy="843685"/>
            <a:chOff x="7334196" y="550453"/>
            <a:chExt cx="1423581" cy="843685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C6C931F5-28EB-6D54-3F6F-3872FCC09256}"/>
                </a:ext>
              </a:extLst>
            </p:cNvPr>
            <p:cNvGrpSpPr/>
            <p:nvPr/>
          </p:nvGrpSpPr>
          <p:grpSpPr>
            <a:xfrm>
              <a:off x="7336914" y="550453"/>
              <a:ext cx="1420863" cy="574130"/>
              <a:chOff x="6713909" y="427796"/>
              <a:chExt cx="1420863" cy="574130"/>
            </a:xfrm>
          </p:grpSpPr>
          <p:sp>
            <p:nvSpPr>
              <p:cNvPr id="2" name="Google Shape;376;p33">
                <a:extLst>
                  <a:ext uri="{FF2B5EF4-FFF2-40B4-BE49-F238E27FC236}">
                    <a16:creationId xmlns:a16="http://schemas.microsoft.com/office/drawing/2014/main" id="{5B386AD8-FB69-D6A8-53AF-E0B944A634A2}"/>
                  </a:ext>
                </a:extLst>
              </p:cNvPr>
              <p:cNvSpPr/>
              <p:nvPr/>
            </p:nvSpPr>
            <p:spPr>
              <a:xfrm>
                <a:off x="6716006" y="508658"/>
                <a:ext cx="208799" cy="17454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683612A-EB2A-714F-9A2E-C309AB4F69C0}"/>
                  </a:ext>
                </a:extLst>
              </p:cNvPr>
              <p:cNvSpPr txBox="1"/>
              <p:nvPr/>
            </p:nvSpPr>
            <p:spPr>
              <a:xfrm>
                <a:off x="7027216" y="427796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data</a:t>
                </a:r>
                <a:endParaRPr lang="zh-TW" altLang="en-US" dirty="0"/>
              </a:p>
            </p:txBody>
          </p:sp>
          <p:sp>
            <p:nvSpPr>
              <p:cNvPr id="4" name="Google Shape;380;p33">
                <a:extLst>
                  <a:ext uri="{FF2B5EF4-FFF2-40B4-BE49-F238E27FC236}">
                    <a16:creationId xmlns:a16="http://schemas.microsoft.com/office/drawing/2014/main" id="{E701C1AF-A5E5-D9AB-5291-28E981E9FE2B}"/>
                  </a:ext>
                </a:extLst>
              </p:cNvPr>
              <p:cNvSpPr/>
              <p:nvPr/>
            </p:nvSpPr>
            <p:spPr>
              <a:xfrm>
                <a:off x="6713909" y="765386"/>
                <a:ext cx="208799" cy="1745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393AD5-F119-B9BF-2D54-73FB4183AA40}"/>
                  </a:ext>
                </a:extLst>
              </p:cNvPr>
              <p:cNvSpPr txBox="1"/>
              <p:nvPr/>
            </p:nvSpPr>
            <p:spPr>
              <a:xfrm>
                <a:off x="7029659" y="694149"/>
                <a:ext cx="110511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data/255</a:t>
                </a:r>
                <a:endParaRPr lang="zh-TW" altLang="en-US" dirty="0"/>
              </a:p>
            </p:txBody>
          </p:sp>
        </p:grpSp>
        <p:sp>
          <p:nvSpPr>
            <p:cNvPr id="21" name="Google Shape;377;p33">
              <a:extLst>
                <a:ext uri="{FF2B5EF4-FFF2-40B4-BE49-F238E27FC236}">
                  <a16:creationId xmlns:a16="http://schemas.microsoft.com/office/drawing/2014/main" id="{77B39856-9631-6220-FF4F-8D192FC9BA0C}"/>
                </a:ext>
              </a:extLst>
            </p:cNvPr>
            <p:cNvSpPr/>
            <p:nvPr/>
          </p:nvSpPr>
          <p:spPr>
            <a:xfrm>
              <a:off x="7334196" y="1183682"/>
              <a:ext cx="208798" cy="17454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4899188-A07C-F3D4-414A-65FDB2C8B276}"/>
                </a:ext>
              </a:extLst>
            </p:cNvPr>
            <p:cNvSpPr txBox="1"/>
            <p:nvPr/>
          </p:nvSpPr>
          <p:spPr>
            <a:xfrm>
              <a:off x="7650221" y="1086361"/>
              <a:ext cx="11051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weight=0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CEAAF76-5B4C-0D71-87CB-2371CB38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Real Data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965B99-674E-0083-5D6C-2554D32809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5A6040-11BA-A1BA-6CC7-7E0E2443DD7D}"/>
              </a:ext>
            </a:extLst>
          </p:cNvPr>
          <p:cNvSpPr txBox="1"/>
          <p:nvPr/>
        </p:nvSpPr>
        <p:spPr>
          <a:xfrm>
            <a:off x="1536427" y="392430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data/255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956E5AA-8069-9A7D-18F8-4A1D6C384510}"/>
              </a:ext>
            </a:extLst>
          </p:cNvPr>
          <p:cNvGrpSpPr/>
          <p:nvPr/>
        </p:nvGrpSpPr>
        <p:grpSpPr>
          <a:xfrm>
            <a:off x="967254" y="792480"/>
            <a:ext cx="2018717" cy="3088964"/>
            <a:chOff x="967254" y="792480"/>
            <a:chExt cx="2018717" cy="308896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B8B216B-0241-A1B5-E42E-C493F627C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8"/>
            <a:stretch/>
          </p:blipFill>
          <p:spPr>
            <a:xfrm>
              <a:off x="967254" y="792480"/>
              <a:ext cx="2018717" cy="30889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8E389EA7-F63B-DE6E-75CA-4F5340B7C732}"/>
                    </a:ext>
                  </a:extLst>
                </p14:cNvPr>
                <p14:cNvContentPartPr/>
                <p14:nvPr/>
              </p14:nvContentPartPr>
              <p14:xfrm>
                <a:off x="992040" y="1393338"/>
                <a:ext cx="592920" cy="2808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8E389EA7-F63B-DE6E-75CA-4F5340B7C7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8073" y="1283935"/>
                  <a:ext cx="700495" cy="246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93AE4BB6-7DFD-68C6-975F-8E875C4E2354}"/>
                    </a:ext>
                  </a:extLst>
                </p14:cNvPr>
                <p14:cNvContentPartPr/>
                <p14:nvPr/>
              </p14:nvContentPartPr>
              <p14:xfrm>
                <a:off x="1036680" y="2449938"/>
                <a:ext cx="554760" cy="4932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93AE4BB6-7DFD-68C6-975F-8E875C4E23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2680" y="2341938"/>
                  <a:ext cx="662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0A1566A0-406B-2928-5A68-8C6B62CDF450}"/>
                    </a:ext>
                  </a:extLst>
                </p14:cNvPr>
                <p14:cNvContentPartPr/>
                <p14:nvPr/>
              </p14:nvContentPartPr>
              <p14:xfrm>
                <a:off x="1029840" y="3574218"/>
                <a:ext cx="521280" cy="1440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0A1566A0-406B-2928-5A68-8C6B62CDF4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803" y="3466218"/>
                  <a:ext cx="628994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FFD39F9-2C9F-5F8A-48F3-D8B511E1BA9F}"/>
              </a:ext>
            </a:extLst>
          </p:cNvPr>
          <p:cNvGrpSpPr/>
          <p:nvPr/>
        </p:nvGrpSpPr>
        <p:grpSpPr>
          <a:xfrm>
            <a:off x="3374763" y="792480"/>
            <a:ext cx="2018717" cy="3433035"/>
            <a:chOff x="3374763" y="792480"/>
            <a:chExt cx="2018717" cy="343303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4A16500-2B61-26F8-1B5C-742CB23CEFEF}"/>
                </a:ext>
              </a:extLst>
            </p:cNvPr>
            <p:cNvGrpSpPr/>
            <p:nvPr/>
          </p:nvGrpSpPr>
          <p:grpSpPr>
            <a:xfrm>
              <a:off x="3374763" y="792480"/>
              <a:ext cx="2018717" cy="3433035"/>
              <a:chOff x="1708523" y="882847"/>
              <a:chExt cx="2018717" cy="3175648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F77AD407-7830-A702-A846-64B15B235A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4662"/>
              <a:stretch/>
            </p:blipFill>
            <p:spPr>
              <a:xfrm>
                <a:off x="1708523" y="882847"/>
                <a:ext cx="2018717" cy="28315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BA46AEB-385A-34A3-CADC-8A0884FC5EB1}"/>
                  </a:ext>
                </a:extLst>
              </p:cNvPr>
              <p:cNvSpPr txBox="1"/>
              <p:nvPr/>
            </p:nvSpPr>
            <p:spPr>
              <a:xfrm>
                <a:off x="2451622" y="3750718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data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2D85CA43-4246-F627-5F59-23DCB93D2D04}"/>
                    </a:ext>
                  </a:extLst>
                </p14:cNvPr>
                <p14:cNvContentPartPr/>
                <p14:nvPr/>
              </p14:nvContentPartPr>
              <p14:xfrm>
                <a:off x="3450110" y="1366172"/>
                <a:ext cx="507600" cy="1440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2D85CA43-4246-F627-5F59-23DCB93D2D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6110" y="1258172"/>
                  <a:ext cx="615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AD7450E4-7E81-D2AC-0A28-B7DB25147954}"/>
                    </a:ext>
                  </a:extLst>
                </p14:cNvPr>
                <p14:cNvContentPartPr/>
                <p14:nvPr/>
              </p14:nvContentPartPr>
              <p14:xfrm>
                <a:off x="3450110" y="2406106"/>
                <a:ext cx="493920" cy="1476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AD7450E4-7E81-D2AC-0A28-B7DB251479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96149" y="2298106"/>
                  <a:ext cx="601482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05C6C458-483C-93E1-1AD2-10AFD4CE1983}"/>
                    </a:ext>
                  </a:extLst>
                </p14:cNvPr>
                <p14:cNvContentPartPr/>
                <p14:nvPr/>
              </p14:nvContentPartPr>
              <p14:xfrm>
                <a:off x="3413426" y="3461160"/>
                <a:ext cx="506880" cy="5508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05C6C458-483C-93E1-1AD2-10AFD4CE19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59426" y="3353160"/>
                  <a:ext cx="6145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3F5BC4B-5F63-D7AD-8E6C-FE8A19E4AEEF}"/>
              </a:ext>
            </a:extLst>
          </p:cNvPr>
          <p:cNvGrpSpPr/>
          <p:nvPr/>
        </p:nvGrpSpPr>
        <p:grpSpPr>
          <a:xfrm>
            <a:off x="5881574" y="792480"/>
            <a:ext cx="2018717" cy="3419091"/>
            <a:chOff x="5881574" y="792480"/>
            <a:chExt cx="2018717" cy="34190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0FDB0BA-F333-E5F3-A5D3-9FEFC4340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881574" y="792480"/>
              <a:ext cx="2018717" cy="3061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83DED6-C348-F76A-DBFF-DEDAC96AD1E4}"/>
                </a:ext>
              </a:extLst>
            </p:cNvPr>
            <p:cNvSpPr txBox="1"/>
            <p:nvPr/>
          </p:nvSpPr>
          <p:spPr>
            <a:xfrm>
              <a:off x="6478093" y="3903794"/>
              <a:ext cx="10261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weight=0</a:t>
              </a:r>
              <a:endParaRPr lang="zh-TW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74E878E5-B6BD-469B-EAA7-45A87BF8AE24}"/>
                  </a:ext>
                </a:extLst>
              </p14:cNvPr>
              <p14:cNvContentPartPr/>
              <p14:nvPr/>
            </p14:nvContentPartPr>
            <p14:xfrm>
              <a:off x="5946733" y="1341840"/>
              <a:ext cx="549720" cy="3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74E878E5-B6BD-469B-EAA7-45A87BF8AE2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92733" y="1234200"/>
                <a:ext cx="65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EB7C11D9-1F6F-C581-84CA-A16958D80C3B}"/>
                  </a:ext>
                </a:extLst>
              </p14:cNvPr>
              <p14:cNvContentPartPr/>
              <p14:nvPr/>
            </p14:nvContentPartPr>
            <p14:xfrm>
              <a:off x="5906053" y="2425800"/>
              <a:ext cx="572040" cy="36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EB7C11D9-1F6F-C581-84CA-A16958D80C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52053" y="2317800"/>
                <a:ext cx="67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DF8D60E1-76C1-ED29-42DD-6122036120AB}"/>
                  </a:ext>
                </a:extLst>
              </p14:cNvPr>
              <p14:cNvContentPartPr/>
              <p14:nvPr/>
            </p14:nvContentPartPr>
            <p14:xfrm>
              <a:off x="5886613" y="3516240"/>
              <a:ext cx="642960" cy="36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DF8D60E1-76C1-ED29-42DD-6122036120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32613" y="3408240"/>
                <a:ext cx="750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16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conclution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35199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733380" y="531690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Problems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775109" y="2030559"/>
            <a:ext cx="3261300" cy="13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000"/>
              </a:spcAft>
              <a:buClrTx/>
              <a:buAutoNum type="arabicPeriod"/>
            </a:pPr>
            <a:r>
              <a:rPr lang="en-US" dirty="0"/>
              <a:t>Weight don’t set 0.</a:t>
            </a:r>
          </a:p>
          <a:p>
            <a:pPr lvl="0" indent="-457200" algn="l" rtl="0">
              <a:spcBef>
                <a:spcPts val="0"/>
              </a:spcBef>
              <a:spcAft>
                <a:spcPts val="1000"/>
              </a:spcAft>
              <a:buClrTx/>
              <a:buAutoNum type="arabicPeriod"/>
            </a:pPr>
            <a:r>
              <a:rPr lang="en-US" dirty="0"/>
              <a:t>The value of image should be between 0~1.</a:t>
            </a:r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8402E7-89CE-40E0-5CE2-E2B27528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79" y="3614498"/>
            <a:ext cx="2709333" cy="12594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93400" y="2102835"/>
            <a:ext cx="313758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Thanks!</a:t>
            </a:r>
            <a:endParaRPr sz="8800"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Google Shape;254;p23">
            <a:extLst>
              <a:ext uri="{FF2B5EF4-FFF2-40B4-BE49-F238E27FC236}">
                <a16:creationId xmlns:a16="http://schemas.microsoft.com/office/drawing/2014/main" id="{D1B8A2D7-50F3-263D-E72D-AECF2BB50BB0}"/>
              </a:ext>
            </a:extLst>
          </p:cNvPr>
          <p:cNvSpPr txBox="1">
            <a:spLocks/>
          </p:cNvSpPr>
          <p:nvPr/>
        </p:nvSpPr>
        <p:spPr>
          <a:xfrm>
            <a:off x="2595607" y="1667858"/>
            <a:ext cx="4413372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TW" sz="2400" b="1" dirty="0">
                <a:latin typeface="+mj-lt"/>
                <a:cs typeface="Amatic SC" panose="00000500000000000000" pitchFamily="2" charset="-79"/>
              </a:rPr>
              <a:t>Program structure</a:t>
            </a:r>
          </a:p>
          <a:p>
            <a:pPr marL="342900" indent="-342900">
              <a:buAutoNum type="arabicPeriod"/>
            </a:pPr>
            <a:endParaRPr lang="en-US" sz="2400" b="1" dirty="0">
              <a:latin typeface="+mj-lt"/>
              <a:cs typeface="Amatic SC" panose="00000500000000000000" pitchFamily="2" charset="-79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atin typeface="+mj-lt"/>
                <a:cs typeface="Amatic SC" panose="00000500000000000000" pitchFamily="2" charset="-79"/>
              </a:rPr>
              <a:t>Statistics</a:t>
            </a:r>
          </a:p>
          <a:p>
            <a:pPr marL="342900" indent="-342900">
              <a:buAutoNum type="arabicPeriod"/>
            </a:pPr>
            <a:endParaRPr lang="en-US" sz="2400" b="1" dirty="0">
              <a:latin typeface="+mj-lt"/>
              <a:cs typeface="Amatic SC" panose="00000500000000000000" pitchFamily="2" charset="-79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atin typeface="+mj-lt"/>
                <a:cs typeface="Amatic SC" panose="00000500000000000000" pitchFamily="2" charset="-79"/>
              </a:rPr>
              <a:t>Conclusion</a:t>
            </a:r>
          </a:p>
          <a:p>
            <a:pPr marL="342900" indent="-342900">
              <a:buAutoNum type="arabicPeriod"/>
            </a:pPr>
            <a:endParaRPr lang="en-US" sz="2400" b="1" dirty="0">
              <a:latin typeface="+mj-lt"/>
              <a:cs typeface="Amatic SC" panose="00000500000000000000" pitchFamily="2" charset="-79"/>
            </a:endParaRPr>
          </a:p>
          <a:p>
            <a:pPr marL="342900" indent="-342900">
              <a:buAutoNum type="arabicPeriod"/>
            </a:pPr>
            <a:endParaRPr lang="en-US" sz="2400" b="1" dirty="0">
              <a:latin typeface="+mj-lt"/>
              <a:cs typeface="Amatic SC" panose="00000500000000000000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  structure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Shuffle dataset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5AB28B-668F-1B18-400E-2964E58E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079" y="1676666"/>
            <a:ext cx="4729585" cy="10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0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 Structure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BC885A13-08DB-7ABB-FB71-0EE04110EAE5}"/>
              </a:ext>
            </a:extLst>
          </p:cNvPr>
          <p:cNvSpPr/>
          <p:nvPr/>
        </p:nvSpPr>
        <p:spPr>
          <a:xfrm>
            <a:off x="659098" y="1449493"/>
            <a:ext cx="6874854" cy="301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Google Shape;254;p23">
            <a:extLst>
              <a:ext uri="{FF2B5EF4-FFF2-40B4-BE49-F238E27FC236}">
                <a16:creationId xmlns:a16="http://schemas.microsoft.com/office/drawing/2014/main" id="{A3F4CA71-450A-2794-CCD5-7CF8FD99F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4842" y="2040393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Property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1. weight</a:t>
            </a:r>
          </a:p>
        </p:txBody>
      </p:sp>
      <p:sp>
        <p:nvSpPr>
          <p:cNvPr id="62" name="Google Shape;255;p23">
            <a:extLst>
              <a:ext uri="{FF2B5EF4-FFF2-40B4-BE49-F238E27FC236}">
                <a16:creationId xmlns:a16="http://schemas.microsoft.com/office/drawing/2014/main" id="{E165637D-FCDF-E41B-50D5-8977BC3B246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247055" y="2040393"/>
            <a:ext cx="3162972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Function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" dirty="0"/>
              <a:t>init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-US" dirty="0"/>
              <a:t>f</a:t>
            </a:r>
            <a:r>
              <a:rPr lang="en" dirty="0"/>
              <a:t>orward_pass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-US" dirty="0"/>
              <a:t>b</a:t>
            </a:r>
            <a:r>
              <a:rPr lang="en" dirty="0"/>
              <a:t>ackward_pass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-US" dirty="0"/>
              <a:t>t</a:t>
            </a:r>
            <a:r>
              <a:rPr lang="en" dirty="0"/>
              <a:t>rain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-US" dirty="0"/>
              <a:t>p</a:t>
            </a:r>
            <a:r>
              <a:rPr lang="en" dirty="0"/>
              <a:t>redict</a:t>
            </a:r>
          </a:p>
          <a:p>
            <a:pPr indent="-457200">
              <a:buClrTx/>
              <a:buFont typeface="+mj-lt"/>
              <a:buAutoNum type="arabicPeriod"/>
            </a:pPr>
            <a:r>
              <a:rPr lang="en" dirty="0"/>
              <a:t>test</a:t>
            </a:r>
          </a:p>
          <a:p>
            <a:pPr indent="-457200">
              <a:buClrTx/>
              <a:buFont typeface="+mj-lt"/>
              <a:buAutoNum type="arabicPeriod"/>
            </a:pPr>
            <a:endParaRPr lang="en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56B6FAD9-D15F-A7C3-9ADF-EE0A359AF51F}"/>
              </a:ext>
            </a:extLst>
          </p:cNvPr>
          <p:cNvSpPr txBox="1"/>
          <p:nvPr/>
        </p:nvSpPr>
        <p:spPr>
          <a:xfrm>
            <a:off x="982951" y="1640283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Nunito" pitchFamily="2" charset="0"/>
              </a:rPr>
              <a:t>class</a:t>
            </a:r>
            <a:r>
              <a:rPr lang="en-US" altLang="zh-TW" dirty="0"/>
              <a:t> BP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09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0CAC5-2034-0084-77E4-C6D852B4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8871EA-5A14-FF62-8DAA-1FD7B7A1B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3618F0EE-8073-83DA-B89F-3EB19A84E419}"/>
              </a:ext>
            </a:extLst>
          </p:cNvPr>
          <p:cNvGrpSpPr/>
          <p:nvPr/>
        </p:nvGrpSpPr>
        <p:grpSpPr>
          <a:xfrm>
            <a:off x="578439" y="1251844"/>
            <a:ext cx="7539092" cy="3441532"/>
            <a:chOff x="571534" y="1125383"/>
            <a:chExt cx="7539092" cy="344153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BFCB5B51-6E80-2102-4E3A-4CA84E0646C5}"/>
                </a:ext>
              </a:extLst>
            </p:cNvPr>
            <p:cNvGrpSpPr/>
            <p:nvPr/>
          </p:nvGrpSpPr>
          <p:grpSpPr>
            <a:xfrm>
              <a:off x="1577340" y="1348740"/>
              <a:ext cx="358140" cy="2788920"/>
              <a:chOff x="1447800" y="1447800"/>
              <a:chExt cx="358140" cy="2788920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78DF49F5-5FB7-EDA6-64B1-802C7EB1FB94}"/>
                  </a:ext>
                </a:extLst>
              </p:cNvPr>
              <p:cNvSpPr/>
              <p:nvPr/>
            </p:nvSpPr>
            <p:spPr>
              <a:xfrm>
                <a:off x="1455420" y="144780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8DA32B5-2F7D-0E38-02E1-0372660B8922}"/>
                  </a:ext>
                </a:extLst>
              </p:cNvPr>
              <p:cNvSpPr/>
              <p:nvPr/>
            </p:nvSpPr>
            <p:spPr>
              <a:xfrm>
                <a:off x="1447800" y="193929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1FE30702-0E2B-19FA-FEB1-2DC0163E0B3E}"/>
                  </a:ext>
                </a:extLst>
              </p:cNvPr>
              <p:cNvSpPr/>
              <p:nvPr/>
            </p:nvSpPr>
            <p:spPr>
              <a:xfrm>
                <a:off x="1455420" y="242697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F418B281-13A8-AB38-2026-A255B80778C1}"/>
                  </a:ext>
                </a:extLst>
              </p:cNvPr>
              <p:cNvSpPr/>
              <p:nvPr/>
            </p:nvSpPr>
            <p:spPr>
              <a:xfrm>
                <a:off x="1447800" y="291846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ED62FDDD-4581-EFCB-7302-5000EC4E977A}"/>
                  </a:ext>
                </a:extLst>
              </p:cNvPr>
              <p:cNvSpPr/>
              <p:nvPr/>
            </p:nvSpPr>
            <p:spPr>
              <a:xfrm>
                <a:off x="1455420" y="340614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AECB435-38D2-169F-DB8B-D74235C3CDE4}"/>
                  </a:ext>
                </a:extLst>
              </p:cNvPr>
              <p:cNvSpPr/>
              <p:nvPr/>
            </p:nvSpPr>
            <p:spPr>
              <a:xfrm>
                <a:off x="1455420" y="389382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473A4AE-EC2A-D1B9-A302-5AC26728A6CB}"/>
                </a:ext>
              </a:extLst>
            </p:cNvPr>
            <p:cNvGrpSpPr/>
            <p:nvPr/>
          </p:nvGrpSpPr>
          <p:grpSpPr>
            <a:xfrm>
              <a:off x="3253742" y="1445660"/>
              <a:ext cx="350520" cy="2450300"/>
              <a:chOff x="2697480" y="1653540"/>
              <a:chExt cx="350520" cy="2450300"/>
            </a:xfrm>
          </p:grpSpPr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6ED616CE-8FC4-5829-737C-8304099B22D2}"/>
                  </a:ext>
                </a:extLst>
              </p:cNvPr>
              <p:cNvSpPr/>
              <p:nvPr/>
            </p:nvSpPr>
            <p:spPr>
              <a:xfrm>
                <a:off x="2697480" y="165354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EB637F5E-FFC0-AA55-BFE6-7D709D158456}"/>
                  </a:ext>
                </a:extLst>
              </p:cNvPr>
              <p:cNvSpPr/>
              <p:nvPr/>
            </p:nvSpPr>
            <p:spPr>
              <a:xfrm>
                <a:off x="2697480" y="218039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5C974B5-32D8-DBA4-0FC8-DD9B2C0117F6}"/>
                  </a:ext>
                </a:extLst>
              </p:cNvPr>
              <p:cNvSpPr/>
              <p:nvPr/>
            </p:nvSpPr>
            <p:spPr>
              <a:xfrm>
                <a:off x="2697480" y="270724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DE563E2C-D108-2B0D-A3C1-9922A3EE44B3}"/>
                  </a:ext>
                </a:extLst>
              </p:cNvPr>
              <p:cNvSpPr/>
              <p:nvPr/>
            </p:nvSpPr>
            <p:spPr>
              <a:xfrm>
                <a:off x="2697480" y="323409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927E698A-2F59-B236-DE61-3DB79717BFE5}"/>
                  </a:ext>
                </a:extLst>
              </p:cNvPr>
              <p:cNvSpPr/>
              <p:nvPr/>
            </p:nvSpPr>
            <p:spPr>
              <a:xfrm>
                <a:off x="2697480" y="3760940"/>
                <a:ext cx="350520" cy="3429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13D5B9D-C1A8-3502-E765-49F6941A3BDE}"/>
                </a:ext>
              </a:extLst>
            </p:cNvPr>
            <p:cNvGrpSpPr/>
            <p:nvPr/>
          </p:nvGrpSpPr>
          <p:grpSpPr>
            <a:xfrm>
              <a:off x="4785364" y="1690100"/>
              <a:ext cx="350520" cy="1959880"/>
              <a:chOff x="3947160" y="1933940"/>
              <a:chExt cx="350520" cy="1959880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2F5DD534-601F-9955-AA59-E3BCB1A7C9F8}"/>
                  </a:ext>
                </a:extLst>
              </p:cNvPr>
              <p:cNvSpPr/>
              <p:nvPr/>
            </p:nvSpPr>
            <p:spPr>
              <a:xfrm>
                <a:off x="3947160" y="1933940"/>
                <a:ext cx="350520" cy="3429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DD101193-0E2A-FB18-4F83-081CF2A7797D}"/>
                  </a:ext>
                </a:extLst>
              </p:cNvPr>
              <p:cNvSpPr/>
              <p:nvPr/>
            </p:nvSpPr>
            <p:spPr>
              <a:xfrm>
                <a:off x="3947160" y="2742430"/>
                <a:ext cx="350520" cy="3429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A2F87248-29BA-739C-2868-2A05F8316A9E}"/>
                  </a:ext>
                </a:extLst>
              </p:cNvPr>
              <p:cNvSpPr/>
              <p:nvPr/>
            </p:nvSpPr>
            <p:spPr>
              <a:xfrm>
                <a:off x="3947160" y="3550920"/>
                <a:ext cx="350520" cy="3429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4609F33-64F7-A3CD-989B-C73C75E809BC}"/>
                </a:ext>
              </a:extLst>
            </p:cNvPr>
            <p:cNvGrpSpPr/>
            <p:nvPr/>
          </p:nvGrpSpPr>
          <p:grpSpPr>
            <a:xfrm>
              <a:off x="6454146" y="2033000"/>
              <a:ext cx="365760" cy="1354690"/>
              <a:chOff x="5730242" y="2222300"/>
              <a:chExt cx="365760" cy="135469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6AD051FB-3DF2-EBA4-F135-B83DA451204B}"/>
                  </a:ext>
                </a:extLst>
              </p:cNvPr>
              <p:cNvSpPr/>
              <p:nvPr/>
            </p:nvSpPr>
            <p:spPr>
              <a:xfrm>
                <a:off x="5730242" y="2222300"/>
                <a:ext cx="350520" cy="3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D6A2E638-9CD0-F5D7-A229-CD6A229A5523}"/>
                  </a:ext>
                </a:extLst>
              </p:cNvPr>
              <p:cNvSpPr/>
              <p:nvPr/>
            </p:nvSpPr>
            <p:spPr>
              <a:xfrm>
                <a:off x="5745482" y="3234090"/>
                <a:ext cx="350520" cy="3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47F41217-A7B7-9D86-46D4-2AE8B6B50703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1935480" y="1520190"/>
              <a:ext cx="1318262" cy="969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F17A2C94-9B8B-6D3A-5ED5-879819DDF513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927860" y="2011680"/>
              <a:ext cx="1325882" cy="132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E640BC5-8DBB-56EE-EB50-74DDAF41CFC8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943100" y="2506144"/>
              <a:ext cx="1310642" cy="164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F1D8EED-07F9-B9DE-5A53-2535D371EBE2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1927860" y="2990850"/>
              <a:ext cx="1325882" cy="206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E1401BE1-272F-A830-9E19-D0BF8B2C2C95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1935480" y="3478530"/>
              <a:ext cx="1318262" cy="2459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7BE4CAC-4159-D210-0D31-E3580BDC503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935480" y="1520190"/>
              <a:ext cx="1318262" cy="623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95199A7-3DCE-64BE-1657-EDB7A183D468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935480" y="1520190"/>
              <a:ext cx="1318262" cy="1150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BBF08BB6-FB36-0B9B-534C-188640DFA8A3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935480" y="1520190"/>
              <a:ext cx="1318262" cy="1677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580D9B-6FD9-1D3A-69AE-CBA6FB88E4D0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1935480" y="1520190"/>
              <a:ext cx="1318262" cy="220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C7F982A0-79F7-BFB3-39E2-FB321A828A9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1927860" y="1617110"/>
              <a:ext cx="1325882" cy="394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A2DC4A3-900F-F25E-C4A1-2B3943ED7CB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927860" y="2011680"/>
              <a:ext cx="1325882" cy="6591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57FB6352-335E-BB67-D0EF-C0775B230979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927860" y="2011680"/>
              <a:ext cx="1325882" cy="11859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5192795-5F90-B2F3-CB11-93CF566A9A35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1927860" y="2011680"/>
              <a:ext cx="1325882" cy="17128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9D881413-3F7E-BC53-93B9-9A6208098F91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935480" y="2143960"/>
              <a:ext cx="1318262" cy="355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54C7DEA-FAD3-3F27-FDC1-C992B056D99C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1935480" y="1617110"/>
              <a:ext cx="1318262" cy="882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0A582B6A-F2F4-EF34-EBCB-7F58E8C0D394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1935480" y="2499360"/>
              <a:ext cx="1318262" cy="698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591EAC11-13F7-9F05-8D17-8C419BFCDFEE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1935480" y="2499360"/>
              <a:ext cx="1318262" cy="1225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3D315DCA-9912-C353-D9DE-0FE13E3CE0B5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1927860" y="1617110"/>
              <a:ext cx="1325882" cy="13737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039A19DE-9899-66CF-AD73-991CDDEBCAC1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927860" y="2143960"/>
              <a:ext cx="1325882" cy="846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7DC3D03-F35B-500B-9DD2-78A0042BE54F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927860" y="2670810"/>
              <a:ext cx="1325882" cy="32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8FA59818-B459-DDEC-5170-B872634722A5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1927860" y="2990850"/>
              <a:ext cx="1325882" cy="733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D51CD17C-BC3F-1CE4-1C24-960E9EBA8CA0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1935480" y="3197660"/>
              <a:ext cx="1318262" cy="280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7E7ED321-EAE6-BAD9-C64C-EF34CE8F5284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 flipV="1">
              <a:off x="1935480" y="2670810"/>
              <a:ext cx="1318262" cy="807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21CB86CA-86C3-EE6B-4DE4-3DF488AD1D9B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 flipV="1">
              <a:off x="1935480" y="2143960"/>
              <a:ext cx="1318262" cy="1334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C16C04A4-1075-AC85-190C-0847974E7E9A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 flipV="1">
              <a:off x="1935480" y="1617110"/>
              <a:ext cx="1318262" cy="1861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4861E278-468D-C839-0727-F11B3D86B383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 flipV="1">
              <a:off x="1935480" y="1617110"/>
              <a:ext cx="1318262" cy="234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5C940082-3D64-F1FE-1D73-3BC0355967D1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 flipV="1">
              <a:off x="1935480" y="2143960"/>
              <a:ext cx="1318262" cy="18222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3E618696-E01A-D543-E08E-81DEA1EEFD59}"/>
                </a:ext>
              </a:extLst>
            </p:cNvPr>
            <p:cNvCxnSpPr>
              <a:cxnSpLocks/>
              <a:stCxn id="14" idx="6"/>
              <a:endCxn id="12" idx="2"/>
            </p:cNvCxnSpPr>
            <p:nvPr/>
          </p:nvCxnSpPr>
          <p:spPr>
            <a:xfrm flipV="1">
              <a:off x="1935480" y="2670810"/>
              <a:ext cx="1318262" cy="1295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947EB337-F854-747D-3717-830215697EB0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1935480" y="3197660"/>
              <a:ext cx="1318262" cy="768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744620E-6C2D-C919-9148-B93B55505AEF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1935480" y="3724510"/>
              <a:ext cx="1318262" cy="241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FDDFD810-8589-62DC-4377-2076F22458E4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3604262" y="1617110"/>
              <a:ext cx="1181102" cy="2444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010D81F7-5D2A-4726-59E3-5932E3009C70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3604262" y="1617110"/>
              <a:ext cx="1181102" cy="1052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78BE1EBC-880B-15A9-A9AD-47FC686672E3}"/>
                </a:ext>
              </a:extLst>
            </p:cNvPr>
            <p:cNvCxnSpPr>
              <a:cxnSpLocks/>
              <a:stCxn id="10" idx="6"/>
              <a:endCxn id="19" idx="2"/>
            </p:cNvCxnSpPr>
            <p:nvPr/>
          </p:nvCxnSpPr>
          <p:spPr>
            <a:xfrm>
              <a:off x="3604262" y="1617110"/>
              <a:ext cx="1181102" cy="1861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0911B613-6687-971B-315A-475AC8A229B9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>
              <a:off x="3604262" y="2143960"/>
              <a:ext cx="1181102" cy="13345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F72FD8B4-00C9-C89D-25D8-EE0CC697E353}"/>
                </a:ext>
              </a:extLst>
            </p:cNvPr>
            <p:cNvCxnSpPr>
              <a:cxnSpLocks/>
              <a:stCxn id="11" idx="6"/>
              <a:endCxn id="18" idx="2"/>
            </p:cNvCxnSpPr>
            <p:nvPr/>
          </p:nvCxnSpPr>
          <p:spPr>
            <a:xfrm>
              <a:off x="3604262" y="2143960"/>
              <a:ext cx="1181102" cy="526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0DF7BAAF-1C32-0CFD-053E-0288C81D4FC2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3604262" y="1861550"/>
              <a:ext cx="1181102" cy="2824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4A1C2331-85E9-7E08-758B-2E24902AF173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3604262" y="2670810"/>
              <a:ext cx="1181102" cy="807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4615C326-FF7B-73E4-FB38-DE9F69BD7042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 flipV="1">
              <a:off x="3604262" y="2670040"/>
              <a:ext cx="1181102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B9DCFC82-FDE3-9636-A43D-EA4035A75CA0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 flipV="1">
              <a:off x="3604262" y="1861550"/>
              <a:ext cx="1181102" cy="8092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B1073DEE-AC29-4E63-7027-5E9745CC108B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 flipV="1">
              <a:off x="3604262" y="2670040"/>
              <a:ext cx="1181102" cy="527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4FE8D102-3BDF-51DD-B99F-5A092506CC06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3604262" y="3197660"/>
              <a:ext cx="1181102" cy="2808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5673E2AA-6762-AB47-3718-83B88E4A57B6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604262" y="1861550"/>
              <a:ext cx="1181102" cy="1336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D4AD78C3-D9EF-E516-655A-40938E7F7332}"/>
                </a:ext>
              </a:extLst>
            </p:cNvPr>
            <p:cNvCxnSpPr>
              <a:cxnSpLocks/>
              <a:stCxn id="16" idx="6"/>
              <a:endCxn id="19" idx="2"/>
            </p:cNvCxnSpPr>
            <p:nvPr/>
          </p:nvCxnSpPr>
          <p:spPr>
            <a:xfrm flipV="1">
              <a:off x="3604262" y="3478530"/>
              <a:ext cx="1181102" cy="2459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6C2532FC-3CBC-F69A-006D-D05BC27840F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 flipV="1">
              <a:off x="3604262" y="2670040"/>
              <a:ext cx="1181102" cy="1054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1193EEFD-B54F-F0BC-633C-FFEC84789AE0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3604262" y="1861550"/>
              <a:ext cx="1181102" cy="18629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D7CEA94D-C3F3-184E-A4E4-D802F69B900C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5135884" y="1861550"/>
              <a:ext cx="1318262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7F3620E9-3BDC-5B2D-4E4F-444D7E28EF6E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5135884" y="1861550"/>
              <a:ext cx="1333502" cy="135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3F1EC69B-C7B2-725C-A9A7-562394B73B1B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>
              <a:off x="5135884" y="2670040"/>
              <a:ext cx="1333502" cy="54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43CA1777-8169-29DD-72B6-A01213C9B749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5135884" y="2204450"/>
              <a:ext cx="1318262" cy="4655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DE515208-ED0B-6CFF-6D4F-642495B30834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135884" y="2204450"/>
              <a:ext cx="1318262" cy="1274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8CB39197-313C-356E-51BB-F0DE8E9A4675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135884" y="3216240"/>
              <a:ext cx="1333502" cy="262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右中括弧 179">
              <a:extLst>
                <a:ext uri="{FF2B5EF4-FFF2-40B4-BE49-F238E27FC236}">
                  <a16:creationId xmlns:a16="http://schemas.microsoft.com/office/drawing/2014/main" id="{0D0A552E-F163-A4E5-85EA-0C8448843B0B}"/>
                </a:ext>
              </a:extLst>
            </p:cNvPr>
            <p:cNvSpPr/>
            <p:nvPr/>
          </p:nvSpPr>
          <p:spPr>
            <a:xfrm rot="5400000">
              <a:off x="4131958" y="3244821"/>
              <a:ext cx="144000" cy="1620000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590975A6-2A64-A3C4-7307-B64304B996D1}"/>
                </a:ext>
              </a:extLst>
            </p:cNvPr>
            <p:cNvSpPr txBox="1"/>
            <p:nvPr/>
          </p:nvSpPr>
          <p:spPr>
            <a:xfrm>
              <a:off x="3609083" y="4259138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Hidden layer</a:t>
              </a:r>
              <a:endParaRPr lang="zh-TW" altLang="en-US" dirty="0"/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484FBD66-5A85-C8D2-7C4B-027A308FDF1C}"/>
                </a:ext>
              </a:extLst>
            </p:cNvPr>
            <p:cNvSpPr txBox="1"/>
            <p:nvPr/>
          </p:nvSpPr>
          <p:spPr>
            <a:xfrm>
              <a:off x="1290763" y="4249969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Input layer</a:t>
              </a:r>
              <a:endParaRPr lang="zh-TW" altLang="en-US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692F4166-15E1-73DF-5954-61DC9F0C2720}"/>
                </a:ext>
              </a:extLst>
            </p:cNvPr>
            <p:cNvSpPr txBox="1"/>
            <p:nvPr/>
          </p:nvSpPr>
          <p:spPr>
            <a:xfrm>
              <a:off x="6533077" y="2375900"/>
              <a:ext cx="2231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/>
                <a:t>.</a:t>
              </a:r>
            </a:p>
            <a:p>
              <a:r>
                <a:rPr lang="en-US" altLang="zh-TW" sz="1100" b="1" dirty="0"/>
                <a:t>.</a:t>
              </a:r>
            </a:p>
            <a:p>
              <a:r>
                <a:rPr lang="en-US" altLang="zh-TW" sz="1100" b="1" dirty="0"/>
                <a:t>.</a:t>
              </a:r>
              <a:endParaRPr lang="zh-TW" altLang="en-US" sz="1100" b="1" dirty="0"/>
            </a:p>
          </p:txBody>
        </p:sp>
        <p:sp>
          <p:nvSpPr>
            <p:cNvPr id="184" name="右中括弧 183">
              <a:extLst>
                <a:ext uri="{FF2B5EF4-FFF2-40B4-BE49-F238E27FC236}">
                  <a16:creationId xmlns:a16="http://schemas.microsoft.com/office/drawing/2014/main" id="{13711278-E178-9D35-B56C-BA69AB2C05FD}"/>
                </a:ext>
              </a:extLst>
            </p:cNvPr>
            <p:cNvSpPr/>
            <p:nvPr/>
          </p:nvSpPr>
          <p:spPr>
            <a:xfrm>
              <a:off x="7050410" y="2204450"/>
              <a:ext cx="150490" cy="1078310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75E87852-BA63-B25E-326C-D77C8DAFBD1F}"/>
                </a:ext>
              </a:extLst>
            </p:cNvPr>
            <p:cNvSpPr txBox="1"/>
            <p:nvPr/>
          </p:nvSpPr>
          <p:spPr>
            <a:xfrm>
              <a:off x="7170420" y="2493530"/>
              <a:ext cx="9402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10 classes</a:t>
              </a:r>
              <a:endParaRPr lang="zh-TW" altLang="en-US" dirty="0"/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BB53FEF2-3BBB-DE57-AC18-B7B81562E8D0}"/>
                </a:ext>
              </a:extLst>
            </p:cNvPr>
            <p:cNvSpPr txBox="1"/>
            <p:nvPr/>
          </p:nvSpPr>
          <p:spPr>
            <a:xfrm>
              <a:off x="6065000" y="4252718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Output layer</a:t>
              </a:r>
            </a:p>
          </p:txBody>
        </p:sp>
        <p:sp>
          <p:nvSpPr>
            <p:cNvPr id="187" name="右中括弧 186">
              <a:extLst>
                <a:ext uri="{FF2B5EF4-FFF2-40B4-BE49-F238E27FC236}">
                  <a16:creationId xmlns:a16="http://schemas.microsoft.com/office/drawing/2014/main" id="{980BF15F-8C43-2FAD-BD92-9D96798737AF}"/>
                </a:ext>
              </a:extLst>
            </p:cNvPr>
            <p:cNvSpPr/>
            <p:nvPr/>
          </p:nvSpPr>
          <p:spPr>
            <a:xfrm rot="10800000">
              <a:off x="1290764" y="1520189"/>
              <a:ext cx="172753" cy="2446019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B12D7F3E-C91B-CA44-8477-0562D337F95C}"/>
                </a:ext>
              </a:extLst>
            </p:cNvPr>
            <p:cNvSpPr txBox="1"/>
            <p:nvPr/>
          </p:nvSpPr>
          <p:spPr>
            <a:xfrm>
              <a:off x="571534" y="2419920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784 </a:t>
              </a:r>
            </a:p>
            <a:p>
              <a:pPr algn="ctr"/>
              <a:r>
                <a:rPr lang="en-US" altLang="zh-TW" dirty="0"/>
                <a:t>inputs</a:t>
              </a:r>
              <a:endParaRPr lang="zh-TW" altLang="en-US" dirty="0"/>
            </a:p>
          </p:txBody>
        </p: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B9F782D2-8F45-F451-B53B-F950569B6F99}"/>
                </a:ext>
              </a:extLst>
            </p:cNvPr>
            <p:cNvSpPr txBox="1"/>
            <p:nvPr/>
          </p:nvSpPr>
          <p:spPr>
            <a:xfrm>
              <a:off x="2830541" y="1125383"/>
              <a:ext cx="1272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512  neurons</a:t>
              </a:r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E879CB60-F320-7672-E6AC-41972EEAE4A7}"/>
                </a:ext>
              </a:extLst>
            </p:cNvPr>
            <p:cNvSpPr txBox="1"/>
            <p:nvPr/>
          </p:nvSpPr>
          <p:spPr>
            <a:xfrm>
              <a:off x="4499323" y="1327341"/>
              <a:ext cx="1181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64  neurons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73C9F318-BB44-396B-6728-E4806F9C79D7}"/>
                </a:ext>
              </a:extLst>
            </p:cNvPr>
            <p:cNvSpPr txBox="1"/>
            <p:nvPr/>
          </p:nvSpPr>
          <p:spPr>
            <a:xfrm>
              <a:off x="4844134" y="1929441"/>
              <a:ext cx="21825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b="1" dirty="0"/>
                <a:t>.</a:t>
              </a:r>
            </a:p>
            <a:p>
              <a:r>
                <a:rPr lang="en-US" altLang="zh-TW" sz="1100" b="1" dirty="0"/>
                <a:t>.</a:t>
              </a:r>
            </a:p>
            <a:p>
              <a:r>
                <a:rPr lang="en-US" altLang="zh-TW" sz="1100" b="1" dirty="0"/>
                <a:t>.</a:t>
              </a:r>
              <a:endParaRPr lang="zh-TW" altLang="en-US" sz="1100" b="1" dirty="0"/>
            </a:p>
          </p:txBody>
        </p:sp>
        <p:sp>
          <p:nvSpPr>
            <p:cNvPr id="194" name="文字方塊 193">
              <a:extLst>
                <a:ext uri="{FF2B5EF4-FFF2-40B4-BE49-F238E27FC236}">
                  <a16:creationId xmlns:a16="http://schemas.microsoft.com/office/drawing/2014/main" id="{D5D0BDF5-B4AA-4873-62DF-8204CA817322}"/>
                </a:ext>
              </a:extLst>
            </p:cNvPr>
            <p:cNvSpPr txBox="1"/>
            <p:nvPr/>
          </p:nvSpPr>
          <p:spPr>
            <a:xfrm>
              <a:off x="4866736" y="2747221"/>
              <a:ext cx="2231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/>
                <a:t>.</a:t>
              </a:r>
            </a:p>
            <a:p>
              <a:r>
                <a:rPr lang="en-US" altLang="zh-TW" sz="1100" b="1" dirty="0"/>
                <a:t>.</a:t>
              </a:r>
            </a:p>
            <a:p>
              <a:r>
                <a:rPr lang="en-US" altLang="zh-TW" sz="1100" b="1" dirty="0"/>
                <a:t>.</a:t>
              </a:r>
              <a:endParaRPr lang="zh-TW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449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nit  function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982433" y="1392212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-US" sz="2000" dirty="0"/>
              <a:t>Input: 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input size (image size)</a:t>
            </a:r>
          </a:p>
          <a:p>
            <a:pPr lvl="2">
              <a:spcBef>
                <a:spcPts val="0"/>
              </a:spcBef>
            </a:pPr>
            <a:r>
              <a:rPr lang="en-US" sz="2000" dirty="0" err="1"/>
              <a:t>mnist</a:t>
            </a:r>
            <a:r>
              <a:rPr lang="en-US" sz="2000" dirty="0"/>
              <a:t> datasets use(28*28=</a:t>
            </a:r>
            <a:r>
              <a:rPr lang="en-US" sz="2000" dirty="0">
                <a:highlight>
                  <a:srgbClr val="FFFF00"/>
                </a:highlight>
              </a:rPr>
              <a:t>784</a:t>
            </a:r>
            <a:r>
              <a:rPr lang="en-US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fc layer (including hidden layer &amp; output layer)</a:t>
            </a:r>
          </a:p>
          <a:p>
            <a:endParaRPr lang="en-US" sz="20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B9D5B4-1311-3F48-5C16-FF1B7C48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5" y="2958457"/>
            <a:ext cx="5704325" cy="271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ED06E28-CD2E-7E80-D200-9FD424CC0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51" y="3270769"/>
            <a:ext cx="6086863" cy="1088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Forward Pass &amp; Backward Pass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-US" dirty="0"/>
              <a:t>Forward:  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Backward:</a:t>
            </a: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550F6E-912F-12AA-95CF-DAC520AB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69" y="3173136"/>
            <a:ext cx="4382112" cy="9240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4FD033-BEA9-9D58-E9DE-B9DD0292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469" y="1866100"/>
            <a:ext cx="306747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773450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320292608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192</Words>
  <Application>Microsoft Office PowerPoint</Application>
  <PresentationFormat>如螢幕大小 (16:9)</PresentationFormat>
  <Paragraphs>96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Amatic SC</vt:lpstr>
      <vt:lpstr>Nunito</vt:lpstr>
      <vt:lpstr>標楷體</vt:lpstr>
      <vt:lpstr>Calibri</vt:lpstr>
      <vt:lpstr>Curio template</vt:lpstr>
      <vt:lpstr>Back Propagation</vt:lpstr>
      <vt:lpstr>PowerPoint 簡報</vt:lpstr>
      <vt:lpstr>Program   structure</vt:lpstr>
      <vt:lpstr>Shuffle dataset</vt:lpstr>
      <vt:lpstr>Program  Structure</vt:lpstr>
      <vt:lpstr>Neural Network</vt:lpstr>
      <vt:lpstr>Init  function</vt:lpstr>
      <vt:lpstr>Forward Pass &amp; Backward Pass</vt:lpstr>
      <vt:lpstr>Statistics</vt:lpstr>
      <vt:lpstr>PowerPoint 簡報</vt:lpstr>
      <vt:lpstr>PowerPoint 簡報</vt:lpstr>
      <vt:lpstr>conclution</vt:lpstr>
      <vt:lpstr>Problems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</dc:title>
  <cp:lastModifiedBy>HongJun Chen</cp:lastModifiedBy>
  <cp:revision>37</cp:revision>
  <dcterms:modified xsi:type="dcterms:W3CDTF">2022-10-28T03:29:31Z</dcterms:modified>
</cp:coreProperties>
</file>