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9" r:id="rId2"/>
    <p:sldId id="328" r:id="rId3"/>
    <p:sldId id="335" r:id="rId4"/>
    <p:sldId id="277" r:id="rId5"/>
    <p:sldId id="33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C4"/>
    <a:srgbClr val="F87268"/>
    <a:srgbClr val="17994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8" d="100"/>
        <a:sy n="13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83ED9-38F1-4481-ABB9-5BAA87EF814C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7B124-DA00-439A-83D1-52A0D7389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469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EDFA557-9038-477B-80EB-7533342C3688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102478-7BD5-4E4C-A0F1-378E58751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72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A557-9038-477B-80EB-7533342C3688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02478-7BD5-4E4C-A0F1-378E58751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03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3EDFA557-9038-477B-80EB-7533342C3688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42102478-7BD5-4E4C-A0F1-378E58751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413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9612" y="107836"/>
            <a:ext cx="10871200" cy="659921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A557-9038-477B-80EB-7533342C3688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102478-7BD5-4E4C-A0F1-378E58751C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816864" y="1190445"/>
            <a:ext cx="10871200" cy="4905555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3235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A557-9038-477B-80EB-7533342C3688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2102478-7BD5-4E4C-A0F1-378E58751C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612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DFA557-9038-477B-80EB-7533342C3688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2102478-7BD5-4E4C-A0F1-378E58751C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6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EDFA557-9038-477B-80EB-7533342C3688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2102478-7BD5-4E4C-A0F1-378E58751C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3804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A557-9038-477B-80EB-7533342C3688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102478-7BD5-4E4C-A0F1-378E58751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23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A557-9038-477B-80EB-7533342C3688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102478-7BD5-4E4C-A0F1-378E58751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39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FA557-9038-477B-80EB-7533342C3688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102478-7BD5-4E4C-A0F1-378E58751C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6771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3EDFA557-9038-477B-80EB-7533342C3688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2102478-7BD5-4E4C-A0F1-378E58751C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66720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787400" y="74618"/>
            <a:ext cx="10871200" cy="71024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DFA557-9038-477B-80EB-7533342C3688}" type="datetimeFigureOut">
              <a:rPr lang="zh-TW" altLang="en-US" smtClean="0"/>
              <a:t>2021/2/22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0" y="831268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矩形 8"/>
          <p:cNvSpPr/>
          <p:nvPr/>
        </p:nvSpPr>
        <p:spPr>
          <a:xfrm>
            <a:off x="787400" y="83058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814704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2102478-7BD5-4E4C-A0F1-378E58751C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56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omepage.ntu.edu.tw/~r07228005/1072SA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choolusejiang@gmail.com" TargetMode="External"/><Relationship Id="rId7" Type="http://schemas.openxmlformats.org/officeDocument/2006/relationships/hyperlink" Target="http://bit.ly/NTU1082SA" TargetMode="External"/><Relationship Id="rId2" Type="http://schemas.openxmlformats.org/officeDocument/2006/relationships/hyperlink" Target="mailto:r07228005@ntu.edu.tw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b07208028@ntu.edu.tw" TargetMode="External"/><Relationship Id="rId5" Type="http://schemas.openxmlformats.org/officeDocument/2006/relationships/hyperlink" Target="mailto:b07208043@ntu.edu.tw" TargetMode="External"/><Relationship Id="rId4" Type="http://schemas.openxmlformats.org/officeDocument/2006/relationships/hyperlink" Target="mailto:b07610046@ntu.edu.t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0"/>
          <p:cNvSpPr txBox="1"/>
          <p:nvPr/>
        </p:nvSpPr>
        <p:spPr>
          <a:xfrm>
            <a:off x="4480887" y="2852936"/>
            <a:ext cx="332174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733" spc="4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sz="3733" spc="400" dirty="0">
                <a:ln w="18415" cmpd="sng">
                  <a:noFill/>
                  <a:prstDash val="solid"/>
                </a:ln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首页练习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4660673" y="3671962"/>
            <a:ext cx="293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Microsoft Office PowerPoint</a:t>
            </a:r>
            <a:endParaRPr lang="zh-CN" altLang="en-US" sz="1600" dirty="0">
              <a:ln w="18415" cmpd="sng">
                <a:noFill/>
                <a:prstDash val="solid"/>
              </a:ln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918843" y="516451"/>
            <a:ext cx="10457745" cy="5644042"/>
            <a:chOff x="918843" y="516451"/>
            <a:chExt cx="10457745" cy="5644042"/>
          </a:xfrm>
        </p:grpSpPr>
        <p:cxnSp>
          <p:nvCxnSpPr>
            <p:cNvPr id="68" name="直接连接符 67"/>
            <p:cNvCxnSpPr>
              <a:stCxn id="18" idx="7"/>
              <a:endCxn id="16" idx="2"/>
            </p:cNvCxnSpPr>
            <p:nvPr/>
          </p:nvCxnSpPr>
          <p:spPr>
            <a:xfrm flipV="1">
              <a:off x="3481200" y="1055866"/>
              <a:ext cx="5132867" cy="189286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13" idx="5"/>
              <a:endCxn id="14" idx="1"/>
            </p:cNvCxnSpPr>
            <p:nvPr/>
          </p:nvCxnSpPr>
          <p:spPr>
            <a:xfrm>
              <a:off x="3930230" y="828487"/>
              <a:ext cx="5924097" cy="29967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16" idx="3"/>
              <a:endCxn id="11" idx="7"/>
            </p:cNvCxnSpPr>
            <p:nvPr/>
          </p:nvCxnSpPr>
          <p:spPr>
            <a:xfrm flipH="1">
              <a:off x="3196904" y="1285776"/>
              <a:ext cx="5512395" cy="43956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endCxn id="14" idx="3"/>
            </p:cNvCxnSpPr>
            <p:nvPr/>
          </p:nvCxnSpPr>
          <p:spPr>
            <a:xfrm flipV="1">
              <a:off x="2998484" y="4565534"/>
              <a:ext cx="6855843" cy="131434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10" idx="6"/>
              <a:endCxn id="14" idx="2"/>
            </p:cNvCxnSpPr>
            <p:nvPr/>
          </p:nvCxnSpPr>
          <p:spPr>
            <a:xfrm>
              <a:off x="1967541" y="1508788"/>
              <a:ext cx="7733472" cy="26866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endCxn id="17" idx="7"/>
            </p:cNvCxnSpPr>
            <p:nvPr/>
          </p:nvCxnSpPr>
          <p:spPr>
            <a:xfrm flipH="1">
              <a:off x="9413253" y="4581129"/>
              <a:ext cx="619185" cy="66174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12" idx="4"/>
            </p:cNvCxnSpPr>
            <p:nvPr/>
          </p:nvCxnSpPr>
          <p:spPr>
            <a:xfrm flipH="1">
              <a:off x="10416481" y="2060849"/>
              <a:ext cx="768087" cy="179577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3" idx="6"/>
            </p:cNvCxnSpPr>
            <p:nvPr/>
          </p:nvCxnSpPr>
          <p:spPr>
            <a:xfrm>
              <a:off x="3983767" y="699237"/>
              <a:ext cx="4800532" cy="25195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4253796" y="1586796"/>
              <a:ext cx="3684409" cy="3684409"/>
            </a:xfrm>
            <a:prstGeom prst="ellipse">
              <a:avLst/>
            </a:prstGeom>
            <a:solidFill>
              <a:srgbClr val="0070C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6" name="圆角矩形 5"/>
            <p:cNvSpPr/>
            <p:nvPr/>
          </p:nvSpPr>
          <p:spPr>
            <a:xfrm rot="18940468">
              <a:off x="4343804" y="1676804"/>
              <a:ext cx="3504389" cy="3504389"/>
            </a:xfrm>
            <a:prstGeom prst="roundRect">
              <a:avLst>
                <a:gd name="adj" fmla="val 32558"/>
              </a:avLst>
            </a:prstGeom>
            <a:solidFill>
              <a:srgbClr val="0070C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圆角矩形 6">
              <a:hlinkClick r:id="rId2"/>
            </p:cNvPr>
            <p:cNvSpPr/>
            <p:nvPr/>
          </p:nvSpPr>
          <p:spPr>
            <a:xfrm>
              <a:off x="4334179" y="1676806"/>
              <a:ext cx="3504389" cy="3504389"/>
            </a:xfrm>
            <a:prstGeom prst="roundRect">
              <a:avLst>
                <a:gd name="adj" fmla="val 32558"/>
              </a:avLst>
            </a:prstGeom>
            <a:solidFill>
              <a:srgbClr val="0070C0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椭圆 9"/>
            <p:cNvSpPr/>
            <p:nvPr/>
          </p:nvSpPr>
          <p:spPr>
            <a:xfrm>
              <a:off x="1199456" y="1124744"/>
              <a:ext cx="768085" cy="768085"/>
            </a:xfrm>
            <a:prstGeom prst="ellipse">
              <a:avLst/>
            </a:prstGeom>
            <a:solidFill>
              <a:srgbClr val="30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2717874" y="5599273"/>
              <a:ext cx="561220" cy="561220"/>
            </a:xfrm>
            <a:prstGeom prst="ellipse">
              <a:avLst/>
            </a:prstGeom>
            <a:solidFill>
              <a:srgbClr val="30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10992545" y="1676807"/>
              <a:ext cx="384043" cy="384043"/>
            </a:xfrm>
            <a:prstGeom prst="ellipse">
              <a:avLst/>
            </a:prstGeom>
            <a:solidFill>
              <a:srgbClr val="30AD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3618194" y="516451"/>
              <a:ext cx="365573" cy="365573"/>
            </a:xfrm>
            <a:prstGeom prst="ellipse">
              <a:avLst/>
            </a:prstGeom>
            <a:solidFill>
              <a:srgbClr val="409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椭圆 13"/>
            <p:cNvSpPr/>
            <p:nvPr/>
          </p:nvSpPr>
          <p:spPr>
            <a:xfrm>
              <a:off x="9701014" y="3671962"/>
              <a:ext cx="1046885" cy="1046885"/>
            </a:xfrm>
            <a:prstGeom prst="ellipse">
              <a:avLst/>
            </a:prstGeom>
            <a:solidFill>
              <a:srgbClr val="4094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5" name="椭圆 14"/>
            <p:cNvSpPr/>
            <p:nvPr/>
          </p:nvSpPr>
          <p:spPr>
            <a:xfrm>
              <a:off x="918843" y="3856628"/>
              <a:ext cx="532480" cy="532480"/>
            </a:xfrm>
            <a:prstGeom prst="ellipse">
              <a:avLst/>
            </a:prstGeom>
            <a:solidFill>
              <a:srgbClr val="B9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8614067" y="730723"/>
              <a:ext cx="650285" cy="650285"/>
            </a:xfrm>
            <a:prstGeom prst="ellipse">
              <a:avLst/>
            </a:prstGeom>
            <a:solidFill>
              <a:srgbClr val="B9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椭圆 16"/>
            <p:cNvSpPr/>
            <p:nvPr/>
          </p:nvSpPr>
          <p:spPr>
            <a:xfrm>
              <a:off x="9053776" y="5181196"/>
              <a:ext cx="421153" cy="421153"/>
            </a:xfrm>
            <a:prstGeom prst="ellipse">
              <a:avLst/>
            </a:prstGeom>
            <a:solidFill>
              <a:srgbClr val="B9E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2810266" y="2833621"/>
              <a:ext cx="786049" cy="786049"/>
            </a:xfrm>
            <a:prstGeom prst="ellipse">
              <a:avLst/>
            </a:prstGeom>
            <a:solidFill>
              <a:srgbClr val="75D9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20" name="直接连接符 19"/>
            <p:cNvCxnSpPr>
              <a:stCxn id="10" idx="7"/>
              <a:endCxn id="13" idx="2"/>
            </p:cNvCxnSpPr>
            <p:nvPr/>
          </p:nvCxnSpPr>
          <p:spPr>
            <a:xfrm flipV="1">
              <a:off x="1855057" y="699238"/>
              <a:ext cx="1763136" cy="53799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16" idx="6"/>
              <a:endCxn id="12" idx="1"/>
            </p:cNvCxnSpPr>
            <p:nvPr/>
          </p:nvCxnSpPr>
          <p:spPr>
            <a:xfrm>
              <a:off x="9264352" y="1055866"/>
              <a:ext cx="1784435" cy="67718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1" idx="6"/>
              <a:endCxn id="17" idx="2"/>
            </p:cNvCxnSpPr>
            <p:nvPr/>
          </p:nvCxnSpPr>
          <p:spPr>
            <a:xfrm flipV="1">
              <a:off x="3279094" y="5391773"/>
              <a:ext cx="5774681" cy="48811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11" idx="1"/>
              <a:endCxn id="15" idx="5"/>
            </p:cNvCxnSpPr>
            <p:nvPr/>
          </p:nvCxnSpPr>
          <p:spPr>
            <a:xfrm flipH="1" flipV="1">
              <a:off x="1373343" y="4311128"/>
              <a:ext cx="1426720" cy="137033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10" idx="3"/>
              <a:endCxn id="15" idx="0"/>
            </p:cNvCxnSpPr>
            <p:nvPr/>
          </p:nvCxnSpPr>
          <p:spPr>
            <a:xfrm flipH="1">
              <a:off x="1185084" y="1780345"/>
              <a:ext cx="126857" cy="207628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10" idx="5"/>
              <a:endCxn id="18" idx="1"/>
            </p:cNvCxnSpPr>
            <p:nvPr/>
          </p:nvCxnSpPr>
          <p:spPr>
            <a:xfrm>
              <a:off x="1855057" y="1780346"/>
              <a:ext cx="1070323" cy="116838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13" idx="4"/>
              <a:endCxn id="18" idx="0"/>
            </p:cNvCxnSpPr>
            <p:nvPr/>
          </p:nvCxnSpPr>
          <p:spPr>
            <a:xfrm flipH="1">
              <a:off x="3203292" y="882025"/>
              <a:ext cx="597689" cy="195159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15" idx="6"/>
              <a:endCxn id="18" idx="3"/>
            </p:cNvCxnSpPr>
            <p:nvPr/>
          </p:nvCxnSpPr>
          <p:spPr>
            <a:xfrm flipV="1">
              <a:off x="1451324" y="3504556"/>
              <a:ext cx="1474057" cy="6183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18" idx="4"/>
              <a:endCxn id="11" idx="0"/>
            </p:cNvCxnSpPr>
            <p:nvPr/>
          </p:nvCxnSpPr>
          <p:spPr>
            <a:xfrm flipH="1">
              <a:off x="2998485" y="3619669"/>
              <a:ext cx="204807" cy="197960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15" idx="7"/>
              <a:endCxn id="13" idx="3"/>
            </p:cNvCxnSpPr>
            <p:nvPr/>
          </p:nvCxnSpPr>
          <p:spPr>
            <a:xfrm flipV="1">
              <a:off x="1373343" y="828488"/>
              <a:ext cx="2298388" cy="310612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16" idx="5"/>
              <a:endCxn id="14" idx="0"/>
            </p:cNvCxnSpPr>
            <p:nvPr/>
          </p:nvCxnSpPr>
          <p:spPr>
            <a:xfrm>
              <a:off x="9169120" y="1285777"/>
              <a:ext cx="1055336" cy="23861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16" idx="4"/>
              <a:endCxn id="17" idx="0"/>
            </p:cNvCxnSpPr>
            <p:nvPr/>
          </p:nvCxnSpPr>
          <p:spPr>
            <a:xfrm>
              <a:off x="8939210" y="1381008"/>
              <a:ext cx="325143" cy="380018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4926449" y="2569445"/>
            <a:ext cx="23391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課程介紹與</a:t>
            </a:r>
            <a:endParaRPr lang="en-US" altLang="zh-TW" sz="2800" dirty="0">
              <a:solidFill>
                <a:schemeClr val="bg1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algn="ctr"/>
            <a:r>
              <a:rPr lang="zh-TW" altLang="en-US" sz="2800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作業繳交規定</a:t>
            </a:r>
          </a:p>
        </p:txBody>
      </p:sp>
      <p:sp>
        <p:nvSpPr>
          <p:cNvPr id="3" name="矩形 2"/>
          <p:cNvSpPr/>
          <p:nvPr/>
        </p:nvSpPr>
        <p:spPr>
          <a:xfrm>
            <a:off x="4958509" y="4219432"/>
            <a:ext cx="227498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空間分析 </a:t>
            </a:r>
            <a:r>
              <a:rPr lang="en-US" altLang="zh-TW" dirty="0">
                <a:solidFill>
                  <a:schemeClr val="bg1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2021.02.22</a:t>
            </a:r>
          </a:p>
          <a:p>
            <a:pPr algn="ctr"/>
            <a:r>
              <a:rPr lang="en-US" altLang="zh-TW" sz="1600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TA</a:t>
            </a:r>
            <a:r>
              <a:rPr lang="zh-TW" altLang="en-US" sz="1600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杜承軒</a:t>
            </a:r>
          </a:p>
        </p:txBody>
      </p:sp>
    </p:spTree>
    <p:extLst>
      <p:ext uri="{BB962C8B-B14F-4D97-AF65-F5344CB8AC3E}">
        <p14:creationId xmlns:p14="http://schemas.microsoft.com/office/powerpoint/2010/main" val="375071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C357A68-94D0-439D-AFE0-4DAC0047E7C7}"/>
              </a:ext>
            </a:extLst>
          </p:cNvPr>
          <p:cNvSpPr txBox="1"/>
          <p:nvPr/>
        </p:nvSpPr>
        <p:spPr>
          <a:xfrm>
            <a:off x="1" y="274149"/>
            <a:ext cx="785003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助教</a:t>
            </a:r>
            <a:endParaRPr lang="en-US" altLang="zh-TW" sz="2000" dirty="0">
              <a:latin typeface="Consolas" panose="020B0609020204030204" pitchFamily="49" charset="0"/>
              <a:ea typeface="Yu Gothic UI Semibold" panose="020B0700000000000000" pitchFamily="34" charset="-128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1349A8-2ACF-4795-B836-E745307B57CE}"/>
              </a:ext>
            </a:extLst>
          </p:cNvPr>
          <p:cNvSpPr/>
          <p:nvPr/>
        </p:nvSpPr>
        <p:spPr>
          <a:xfrm>
            <a:off x="1974011" y="272253"/>
            <a:ext cx="8243977" cy="212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9263">
              <a:lnSpc>
                <a:spcPct val="150000"/>
              </a:lnSpc>
              <a:tabLst>
                <a:tab pos="896938" algn="l"/>
              </a:tabLst>
            </a:pPr>
            <a:r>
              <a:rPr lang="zh-TW" altLang="en-US" dirty="0">
                <a:latin typeface="+mn-ea"/>
              </a:rPr>
              <a:t>杜承軒</a:t>
            </a:r>
            <a:r>
              <a:rPr lang="en-US" altLang="zh-TW" dirty="0">
                <a:latin typeface="+mn-ea"/>
              </a:rPr>
              <a:t>	</a:t>
            </a:r>
            <a:r>
              <a:rPr lang="en-US" altLang="zh-TW" dirty="0">
                <a:latin typeface="+mn-ea"/>
                <a:hlinkClick r:id="rId2"/>
              </a:rPr>
              <a:t>r07228005@ntu.edu.tw</a:t>
            </a:r>
            <a:r>
              <a:rPr lang="en-US" altLang="zh-TW" dirty="0">
                <a:latin typeface="+mn-ea"/>
              </a:rPr>
              <a:t>		</a:t>
            </a:r>
            <a:r>
              <a:rPr lang="zh-TW" altLang="en-US" dirty="0">
                <a:latin typeface="+mn-ea"/>
              </a:rPr>
              <a:t>實習講解、實習＆考試批改</a:t>
            </a:r>
            <a:endParaRPr lang="en-US" altLang="zh-TW" dirty="0">
              <a:latin typeface="+mn-ea"/>
            </a:endParaRPr>
          </a:p>
          <a:p>
            <a:pPr defTabSz="449263">
              <a:lnSpc>
                <a:spcPct val="150000"/>
              </a:lnSpc>
              <a:tabLst>
                <a:tab pos="896938" algn="l"/>
              </a:tabLst>
            </a:pPr>
            <a:r>
              <a:rPr lang="zh-TW" altLang="en-US" dirty="0">
                <a:latin typeface="+mn-ea"/>
              </a:rPr>
              <a:t>江偉銘</a:t>
            </a:r>
            <a:r>
              <a:rPr lang="en-US" altLang="zh-TW" dirty="0">
                <a:latin typeface="+mn-ea"/>
              </a:rPr>
              <a:t>	</a:t>
            </a:r>
            <a:r>
              <a:rPr lang="en-US" altLang="zh-TW" dirty="0">
                <a:latin typeface="+mn-ea"/>
                <a:hlinkClick r:id="rId3"/>
              </a:rPr>
              <a:t>schoolusejiang@gmail.com</a:t>
            </a:r>
            <a:r>
              <a:rPr lang="en-US" altLang="zh-TW" dirty="0">
                <a:latin typeface="+mn-ea"/>
              </a:rPr>
              <a:t>	</a:t>
            </a:r>
            <a:r>
              <a:rPr lang="zh-TW" altLang="en-US" dirty="0">
                <a:latin typeface="+mn-ea"/>
              </a:rPr>
              <a:t>作業批改</a:t>
            </a:r>
            <a:endParaRPr lang="en-US" altLang="zh-TW" dirty="0">
              <a:latin typeface="+mn-ea"/>
            </a:endParaRPr>
          </a:p>
          <a:p>
            <a:pPr defTabSz="449263">
              <a:lnSpc>
                <a:spcPct val="150000"/>
              </a:lnSpc>
              <a:tabLst>
                <a:tab pos="896938" algn="l"/>
              </a:tabLst>
            </a:pPr>
            <a:r>
              <a:rPr lang="zh-TW" altLang="en-US" dirty="0">
                <a:latin typeface="+mn-ea"/>
              </a:rPr>
              <a:t>游孟純</a:t>
            </a:r>
            <a:r>
              <a:rPr lang="en-US" altLang="zh-TW" dirty="0">
                <a:latin typeface="+mn-ea"/>
              </a:rPr>
              <a:t>	</a:t>
            </a:r>
            <a:r>
              <a:rPr lang="en-US" altLang="zh-TW" dirty="0">
                <a:latin typeface="+mn-ea"/>
                <a:hlinkClick r:id="rId4"/>
              </a:rPr>
              <a:t>b07610046@ntu.edu.tw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		</a:t>
            </a:r>
            <a:r>
              <a:rPr lang="zh-TW" altLang="en-US" dirty="0">
                <a:latin typeface="+mn-ea"/>
              </a:rPr>
              <a:t>Ｑ＆Ａ</a:t>
            </a:r>
            <a:endParaRPr lang="en-US" altLang="zh-TW" dirty="0">
              <a:latin typeface="+mn-ea"/>
            </a:endParaRPr>
          </a:p>
          <a:p>
            <a:pPr defTabSz="449263">
              <a:lnSpc>
                <a:spcPct val="150000"/>
              </a:lnSpc>
              <a:tabLst>
                <a:tab pos="896938" algn="l"/>
              </a:tabLst>
            </a:pPr>
            <a:r>
              <a:rPr lang="zh-TW" altLang="en-US" dirty="0">
                <a:latin typeface="+mn-ea"/>
              </a:rPr>
              <a:t>簡　微</a:t>
            </a:r>
            <a:r>
              <a:rPr lang="en-US" altLang="zh-TW" dirty="0">
                <a:latin typeface="+mn-ea"/>
              </a:rPr>
              <a:t>	</a:t>
            </a:r>
            <a:r>
              <a:rPr lang="en-US" altLang="zh-TW" dirty="0">
                <a:latin typeface="+mn-ea"/>
                <a:hlinkClick r:id="rId5"/>
              </a:rPr>
              <a:t>b07208043@ntu.edu.tw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		</a:t>
            </a:r>
            <a:r>
              <a:rPr lang="zh-TW" altLang="en-US" dirty="0">
                <a:latin typeface="+mn-ea"/>
              </a:rPr>
              <a:t>Ｑ＆Ａ</a:t>
            </a:r>
            <a:endParaRPr lang="en-US" altLang="zh-TW" dirty="0">
              <a:latin typeface="+mn-ea"/>
            </a:endParaRPr>
          </a:p>
          <a:p>
            <a:pPr defTabSz="449263">
              <a:lnSpc>
                <a:spcPct val="150000"/>
              </a:lnSpc>
              <a:tabLst>
                <a:tab pos="896938" algn="l"/>
              </a:tabLst>
            </a:pPr>
            <a:r>
              <a:rPr lang="zh-TW" altLang="en-US" dirty="0">
                <a:latin typeface="+mn-ea"/>
              </a:rPr>
              <a:t>李蕙均</a:t>
            </a:r>
            <a:r>
              <a:rPr lang="en-US" altLang="zh-TW" dirty="0">
                <a:latin typeface="+mn-ea"/>
              </a:rPr>
              <a:t>	</a:t>
            </a:r>
            <a:r>
              <a:rPr lang="en-US" altLang="zh-TW" dirty="0">
                <a:latin typeface="+mn-ea"/>
                <a:hlinkClick r:id="rId6"/>
              </a:rPr>
              <a:t>b07208028@ntu.edu.tw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		</a:t>
            </a:r>
            <a:r>
              <a:rPr lang="zh-TW" altLang="en-US" dirty="0">
                <a:latin typeface="+mn-ea"/>
              </a:rPr>
              <a:t>Ｑ＆Ａ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BB72BEA-57E1-4E48-BF8C-5DCC3F871208}"/>
              </a:ext>
            </a:extLst>
          </p:cNvPr>
          <p:cNvSpPr txBox="1"/>
          <p:nvPr/>
        </p:nvSpPr>
        <p:spPr>
          <a:xfrm>
            <a:off x="0" y="2892540"/>
            <a:ext cx="175978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作業繳交</a:t>
            </a: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期限</a:t>
            </a:r>
            <a:endParaRPr lang="en-US" altLang="zh-TW" sz="2000" dirty="0">
              <a:latin typeface="Consolas" panose="020B0609020204030204" pitchFamily="49" charset="0"/>
              <a:ea typeface="Yu Gothic UI Semibold" panose="020B0700000000000000" pitchFamily="34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EE0EEA-3159-4A8E-9186-A52C77C6351A}"/>
              </a:ext>
            </a:extLst>
          </p:cNvPr>
          <p:cNvSpPr/>
          <p:nvPr/>
        </p:nvSpPr>
        <p:spPr>
          <a:xfrm>
            <a:off x="1974011" y="2789403"/>
            <a:ext cx="5072275" cy="2343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TW" altLang="en-US" sz="2000" u="sng" dirty="0">
                <a:latin typeface="+mj-ea"/>
                <a:ea typeface="+mj-ea"/>
              </a:rPr>
              <a:t>課堂實習</a:t>
            </a:r>
            <a:endParaRPr lang="en-US" altLang="zh-TW" sz="2000" u="sng" dirty="0">
              <a:latin typeface="+mj-ea"/>
              <a:ea typeface="+mj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週一</a:t>
            </a:r>
            <a:r>
              <a:rPr lang="en-US" altLang="zh-TW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23:59</a:t>
            </a: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前繳交 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分數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x1.2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倍</a:t>
            </a:r>
            <a:endParaRPr lang="en-US" altLang="zh-TW" sz="2000" dirty="0">
              <a:solidFill>
                <a:srgbClr val="FF0000"/>
              </a:solidFill>
              <a:latin typeface="Consolas" panose="020B0609020204030204" pitchFamily="49" charset="0"/>
              <a:ea typeface="Yu Gothic UI Semibold" panose="020B0700000000000000" pitchFamily="34" charset="-128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週五</a:t>
            </a:r>
            <a:r>
              <a:rPr lang="en-US" altLang="zh-TW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23:59</a:t>
            </a: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前繳交</a:t>
            </a:r>
            <a:endParaRPr lang="en-US" altLang="zh-TW" sz="2000" dirty="0">
              <a:latin typeface="Consolas" panose="020B0609020204030204" pitchFamily="49" charset="0"/>
              <a:ea typeface="Yu Gothic UI Semibold" panose="020B0700000000000000" pitchFamily="34" charset="-128"/>
            </a:endParaRPr>
          </a:p>
          <a:p>
            <a:pPr lvl="0">
              <a:lnSpc>
                <a:spcPct val="150000"/>
              </a:lnSpc>
            </a:pPr>
            <a:r>
              <a:rPr lang="zh-TW" altLang="en-US" sz="2000" u="sng" dirty="0">
                <a:latin typeface="Consolas" panose="020B0609020204030204" pitchFamily="49" charset="0"/>
                <a:ea typeface="+mj-ea"/>
              </a:rPr>
              <a:t>課後作業</a:t>
            </a:r>
            <a:endParaRPr lang="en-US" altLang="zh-TW" sz="2000" u="sng" dirty="0">
              <a:latin typeface="Consolas" panose="020B0609020204030204" pitchFamily="49" charset="0"/>
              <a:ea typeface="+mj-ea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隔週一</a:t>
            </a:r>
            <a:r>
              <a:rPr lang="en-US" altLang="zh-TW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14:00</a:t>
            </a: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繳交</a:t>
            </a:r>
            <a:endParaRPr lang="en-US" altLang="zh-TW" sz="2000" dirty="0">
              <a:latin typeface="Consolas" panose="020B0609020204030204" pitchFamily="49" charset="0"/>
              <a:ea typeface="Yu Gothic UI Semibold" panose="020B0700000000000000" pitchFamily="34" charset="-128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A96C23-E82E-452C-AEBB-22C3840841A1}"/>
              </a:ext>
            </a:extLst>
          </p:cNvPr>
          <p:cNvSpPr/>
          <p:nvPr/>
        </p:nvSpPr>
        <p:spPr>
          <a:xfrm>
            <a:off x="6468374" y="2892540"/>
            <a:ext cx="5142781" cy="1702710"/>
          </a:xfrm>
          <a:prstGeom prst="rect">
            <a:avLst/>
          </a:prstGeom>
          <a:ln w="19050">
            <a:solidFill>
              <a:srgbClr val="0070C0"/>
            </a:solidFill>
            <a:prstDash val="dash"/>
          </a:ln>
        </p:spPr>
        <p:txBody>
          <a:bodyPr wrap="square">
            <a:spAutoFit/>
          </a:bodyPr>
          <a:lstStyle/>
          <a:p>
            <a:pPr marL="265113" lvl="0" indent="-265113">
              <a:lnSpc>
                <a:spcPct val="150000"/>
              </a:lnSpc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繳交時程以講義和左方規定為主</a:t>
            </a:r>
            <a:endParaRPr lang="en-US" altLang="zh-TW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lvl="0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2. </a:t>
            </a:r>
            <a:r>
              <a:rPr lang="zh-TW" altLang="en-US" dirty="0">
                <a:solidFill>
                  <a:srgbClr val="00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請依</a:t>
            </a:r>
            <a:r>
              <a:rPr lang="zh-TW" altLang="en-US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規定格式繳交</a:t>
            </a:r>
            <a:r>
              <a:rPr lang="zh-TW" altLang="en-US" dirty="0">
                <a:solidFill>
                  <a:srgbClr val="00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，不符規定予以扣分</a:t>
            </a:r>
            <a:endParaRPr lang="en-US" altLang="zh-TW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lvl="0"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（實作：</a:t>
            </a:r>
            <a:r>
              <a:rPr lang="en-US" altLang="zh-TW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 Markdown</a:t>
            </a:r>
            <a:r>
              <a:rPr lang="zh-TW" altLang="en-US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匯出</a:t>
            </a:r>
            <a:r>
              <a:rPr lang="en-US" altLang="zh-TW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html</a:t>
            </a:r>
            <a:r>
              <a:rPr lang="zh-TW" altLang="en-US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檔、研讀：</a:t>
            </a:r>
            <a:r>
              <a:rPr lang="en-US" altLang="zh-TW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pdf</a:t>
            </a:r>
            <a:r>
              <a:rPr lang="zh-TW" altLang="en-US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檔）</a:t>
            </a:r>
            <a:endParaRPr lang="en-US" altLang="zh-TW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marL="265113" lvl="0" indent="-265113">
              <a:lnSpc>
                <a:spcPct val="150000"/>
              </a:lnSpc>
            </a:pPr>
            <a:r>
              <a:rPr lang="en-US" altLang="zh-TW" dirty="0">
                <a:solidFill>
                  <a:srgbClr val="00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3.</a:t>
            </a:r>
            <a:r>
              <a:rPr lang="zh-TW" altLang="en-US" dirty="0">
                <a:solidFill>
                  <a:srgbClr val="00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一學期原則上採前十高成績計算，</a:t>
            </a:r>
            <a:r>
              <a:rPr lang="zh-TW" altLang="en-US" dirty="0">
                <a:solidFill>
                  <a:srgbClr val="FF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遲交不計分</a:t>
            </a:r>
            <a:endParaRPr lang="en-US" altLang="zh-TW" dirty="0">
              <a:solidFill>
                <a:srgbClr val="FF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3D5D94-3F10-4EAD-AB0A-E6653B3573A5}"/>
              </a:ext>
            </a:extLst>
          </p:cNvPr>
          <p:cNvSpPr txBox="1"/>
          <p:nvPr/>
        </p:nvSpPr>
        <p:spPr>
          <a:xfrm>
            <a:off x="0" y="6025550"/>
            <a:ext cx="1723549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過去課程資源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B3C86C-8025-4739-953E-C33663E068B6}"/>
              </a:ext>
            </a:extLst>
          </p:cNvPr>
          <p:cNvSpPr/>
          <p:nvPr/>
        </p:nvSpPr>
        <p:spPr>
          <a:xfrm>
            <a:off x="1974011" y="6025550"/>
            <a:ext cx="2489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hlinkClick r:id="rId7"/>
              </a:rPr>
              <a:t>http://bit.ly/NTU1082SA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325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6FC8A0D-7B42-400D-A55D-A5A376ABEF6B}"/>
              </a:ext>
            </a:extLst>
          </p:cNvPr>
          <p:cNvSpPr txBox="1"/>
          <p:nvPr/>
        </p:nvSpPr>
        <p:spPr>
          <a:xfrm>
            <a:off x="0" y="291775"/>
            <a:ext cx="1980029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R</a:t>
            </a: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Markdown</a:t>
            </a:r>
          </a:p>
          <a:p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程式碼繳交格式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EF8BBE9-361D-4A51-B9A8-6198A7A0A444}"/>
              </a:ext>
            </a:extLst>
          </p:cNvPr>
          <p:cNvSpPr txBox="1"/>
          <p:nvPr/>
        </p:nvSpPr>
        <p:spPr>
          <a:xfrm>
            <a:off x="2209214" y="291775"/>
            <a:ext cx="5985880" cy="2349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開頭寫上系級、學號、姓名</a:t>
            </a:r>
            <a:endParaRPr lang="en-US" altLang="zh-TW" sz="2000" dirty="0">
              <a:latin typeface="Consolas" panose="020B0609020204030204" pitchFamily="49" charset="0"/>
              <a:ea typeface="Yu Gothic UI Semibold" panose="020B0700000000000000" pitchFamily="34" charset="-128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題號請用</a:t>
            </a:r>
            <a:r>
              <a:rPr lang="en-US" altLang="zh-TW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"&gt;"</a:t>
            </a: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當前綴來標示</a:t>
            </a:r>
            <a:endParaRPr lang="en-US" altLang="zh-TW" sz="2000" dirty="0">
              <a:latin typeface="Consolas" panose="020B0609020204030204" pitchFamily="49" charset="0"/>
              <a:ea typeface="Yu Gothic UI Semibold" panose="020B0700000000000000" pitchFamily="34" charset="-128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保留程式碼和輸出結果（答案）</a:t>
            </a:r>
            <a:endParaRPr lang="en-US" altLang="zh-TW" sz="2000" dirty="0">
              <a:latin typeface="Consolas" panose="020B0609020204030204" pitchFamily="49" charset="0"/>
              <a:ea typeface="Yu Gothic UI Semibold" panose="020B0700000000000000" pitchFamily="34" charset="-128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解釋的內容直接寫在</a:t>
            </a:r>
            <a:r>
              <a:rPr lang="en-US" altLang="zh-TW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R</a:t>
            </a: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Markdown</a:t>
            </a: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中</a:t>
            </a:r>
            <a:endParaRPr lang="en-US" altLang="zh-TW" sz="2000" dirty="0">
              <a:latin typeface="Consolas" panose="020B0609020204030204" pitchFamily="49" charset="0"/>
              <a:ea typeface="Yu Gothic UI Semibold" panose="020B0700000000000000" pitchFamily="34" charset="-128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不需要留不必要的資訊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(e.g.</a:t>
            </a:r>
            <a:r>
              <a:rPr lang="zh-TW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列出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data</a:t>
            </a:r>
            <a:r>
              <a:rPr lang="zh-TW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的內容</a:t>
            </a:r>
            <a:r>
              <a:rPr lang="en-US" altLang="zh-TW" sz="2000" b="1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2E6F92-F8F5-4373-92C2-0000E9530B18}"/>
              </a:ext>
            </a:extLst>
          </p:cNvPr>
          <p:cNvSpPr txBox="1"/>
          <p:nvPr/>
        </p:nvSpPr>
        <p:spPr>
          <a:xfrm>
            <a:off x="-1" y="3429000"/>
            <a:ext cx="1210588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實作撇步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71175FA-6BF4-435F-AB69-A9810E2C55BA}"/>
              </a:ext>
            </a:extLst>
          </p:cNvPr>
          <p:cNvSpPr txBox="1"/>
          <p:nvPr/>
        </p:nvSpPr>
        <p:spPr>
          <a:xfrm>
            <a:off x="2209213" y="3282265"/>
            <a:ext cx="8185617" cy="18878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參考 </a:t>
            </a:r>
            <a:r>
              <a:rPr lang="en-US" altLang="zh-TW" sz="2000" u="sng" dirty="0" err="1">
                <a:latin typeface="Consolas" panose="020B0609020204030204" pitchFamily="49" charset="0"/>
                <a:ea typeface="Yu Gothic UI Semibold" panose="020B0700000000000000" pitchFamily="34" charset="-128"/>
              </a:rPr>
              <a:t>Rmarkdown</a:t>
            </a:r>
            <a:r>
              <a:rPr lang="en-US" altLang="zh-TW" sz="2000" u="sng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 </a:t>
            </a:r>
            <a:r>
              <a:rPr lang="en-US" altLang="zh-TW" sz="2000" u="sng" dirty="0" err="1">
                <a:latin typeface="Consolas" panose="020B0609020204030204" pitchFamily="49" charset="0"/>
                <a:ea typeface="Yu Gothic UI Semibold" panose="020B0700000000000000" pitchFamily="34" charset="-128"/>
              </a:rPr>
              <a:t>cheatsheet</a:t>
            </a:r>
            <a:endParaRPr lang="en-US" altLang="zh-TW" sz="2000" u="sng" dirty="0">
              <a:latin typeface="Consolas" panose="020B0609020204030204" pitchFamily="49" charset="0"/>
              <a:ea typeface="Yu Gothic UI Semibold" panose="020B0700000000000000" pitchFamily="34" charset="-128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換行最後請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空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2~4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格</a:t>
            </a:r>
            <a:r>
              <a:rPr lang="en-US" altLang="zh-TW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(</a:t>
            </a: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才能辨識</a:t>
            </a:r>
            <a:r>
              <a:rPr lang="en-US" altLang="zh-TW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)</a:t>
            </a: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或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&lt;</a:t>
            </a:r>
            <a:r>
              <a:rPr lang="en-US" altLang="zh-TW" sz="2000" dirty="0" err="1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br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/&gt;</a:t>
            </a:r>
            <a:r>
              <a:rPr lang="en-US" altLang="zh-TW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(html</a:t>
            </a: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語法</a:t>
            </a:r>
            <a:r>
              <a:rPr lang="en-US" altLang="zh-TW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檔案路徑不要有中文、空格</a:t>
            </a:r>
            <a:endParaRPr lang="en-US" altLang="zh-TW" sz="2000" dirty="0">
              <a:latin typeface="Consolas" panose="020B0609020204030204" pitchFamily="49" charset="0"/>
              <a:ea typeface="Yu Gothic UI Semibold" panose="020B0700000000000000" pitchFamily="34" charset="-128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第一個段落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(chunk)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可以先呼叫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library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和讀檔案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+</a:t>
            </a:r>
            <a:r>
              <a:rPr lang="zh-TW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關閉輸出訊息</a:t>
            </a:r>
          </a:p>
        </p:txBody>
      </p:sp>
    </p:spTree>
    <p:extLst>
      <p:ext uri="{BB962C8B-B14F-4D97-AF65-F5344CB8AC3E}">
        <p14:creationId xmlns:p14="http://schemas.microsoft.com/office/powerpoint/2010/main" val="2994917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170763"/>
            <a:ext cx="69762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範例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r="46793" b="39607"/>
          <a:stretch/>
        </p:blipFill>
        <p:spPr>
          <a:xfrm>
            <a:off x="2357442" y="1425405"/>
            <a:ext cx="8382586" cy="53520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588" y="2147505"/>
            <a:ext cx="3884294" cy="41256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2209215" y="291775"/>
            <a:ext cx="3916457" cy="502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請搭配</a:t>
            </a:r>
            <a:r>
              <a:rPr lang="en-US" altLang="zh-TW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Rmarkdown_example.zip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2209215" y="814420"/>
            <a:ext cx="6494085" cy="5028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P.S.  </a:t>
            </a: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範例中的 </a:t>
            </a:r>
            <a:r>
              <a:rPr lang="en-US" altLang="zh-TW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.</a:t>
            </a:r>
            <a:r>
              <a:rPr lang="en-US" altLang="zh-TW" sz="2000" dirty="0" err="1">
                <a:latin typeface="Consolas" panose="020B0609020204030204" pitchFamily="49" charset="0"/>
                <a:ea typeface="Yu Gothic UI Semibold" panose="020B0700000000000000" pitchFamily="34" charset="-128"/>
              </a:rPr>
              <a:t>Rmd</a:t>
            </a: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檔</a:t>
            </a:r>
            <a:r>
              <a:rPr lang="en-US" altLang="zh-TW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 </a:t>
            </a:r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如果亂碼，請依以下步驟操作</a:t>
            </a:r>
            <a:endParaRPr lang="en-US" altLang="zh-TW" sz="2000" u="sng" dirty="0">
              <a:latin typeface="Consolas" panose="020B0609020204030204" pitchFamily="49" charset="0"/>
              <a:ea typeface="Yu Gothic UI Semibold" panose="020B0700000000000000" pitchFamily="34" charset="-128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473363" y="3013501"/>
            <a:ext cx="2978092" cy="83099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P.S.</a:t>
            </a:r>
            <a:r>
              <a:rPr lang="zh-TW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中文出現亂碼</a:t>
            </a:r>
            <a:endParaRPr lang="en-US" altLang="zh-TW" sz="1600" dirty="0">
              <a:solidFill>
                <a:srgbClr val="FF0000"/>
              </a:solidFill>
              <a:latin typeface="Consolas" panose="020B0609020204030204" pitchFamily="49" charset="0"/>
              <a:ea typeface="Yu Gothic UI Semibold" panose="020B0700000000000000" pitchFamily="34" charset="-128"/>
            </a:endParaRPr>
          </a:p>
          <a:p>
            <a:r>
              <a:rPr lang="zh-TW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就切換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Big5/UTF8/Unicode</a:t>
            </a:r>
          </a:p>
          <a:p>
            <a:r>
              <a:rPr lang="zh-TW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Yu Gothic UI Semibold" panose="020B0700000000000000" pitchFamily="34" charset="-128"/>
              </a:rPr>
              <a:t>（以後圖層亂碼遇到也是一樣）</a:t>
            </a:r>
            <a:endParaRPr lang="en-US" altLang="zh-TW" sz="1600" dirty="0">
              <a:solidFill>
                <a:srgbClr val="FF0000"/>
              </a:solidFill>
              <a:latin typeface="Consolas" panose="020B0609020204030204" pitchFamily="49" charset="0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594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5E85C36-6610-4DB7-88CD-7F0170F6B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61" y="781921"/>
            <a:ext cx="6876497" cy="5939134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78760040-8339-409A-A112-524C4284C860}"/>
              </a:ext>
            </a:extLst>
          </p:cNvPr>
          <p:cNvGrpSpPr/>
          <p:nvPr/>
        </p:nvGrpSpPr>
        <p:grpSpPr>
          <a:xfrm>
            <a:off x="7414468" y="221056"/>
            <a:ext cx="4567970" cy="6602440"/>
            <a:chOff x="6199335" y="170465"/>
            <a:chExt cx="4567970" cy="660244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979BC9B1-38A8-4615-BF4C-B626B0949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9335" y="170465"/>
              <a:ext cx="4567970" cy="2115535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310AC717-54CA-404F-9777-A32978DDE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99336" y="3225016"/>
              <a:ext cx="4567969" cy="3547889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066B2AB-B5AB-493A-BF55-2B2AEC89E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1043" b="16592"/>
            <a:stretch/>
          </p:blipFill>
          <p:spPr>
            <a:xfrm>
              <a:off x="6199335" y="2286000"/>
              <a:ext cx="2894219" cy="939016"/>
            </a:xfrm>
            <a:prstGeom prst="rect">
              <a:avLst/>
            </a:prstGeom>
          </p:spPr>
        </p:pic>
      </p:grpSp>
      <p:pic>
        <p:nvPicPr>
          <p:cNvPr id="1026" name="Picture 2" descr="「RStudio logo」的圖片搜尋結果">
            <a:extLst>
              <a:ext uri="{FF2B5EF4-FFF2-40B4-BE49-F238E27FC236}">
                <a16:creationId xmlns:a16="http://schemas.microsoft.com/office/drawing/2014/main" id="{BD4E3E62-1123-4083-BFF6-9620E917B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244" y="136945"/>
            <a:ext cx="453336" cy="4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chorme logo」的圖片搜尋結果">
            <a:extLst>
              <a:ext uri="{FF2B5EF4-FFF2-40B4-BE49-F238E27FC236}">
                <a16:creationId xmlns:a16="http://schemas.microsoft.com/office/drawing/2014/main" id="{6FCC3B14-FF36-48AC-9C58-74627DC8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158" y="127779"/>
            <a:ext cx="820280" cy="45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C0DC4A5-41C7-40C7-BB30-61BAC256EF9E}"/>
              </a:ext>
            </a:extLst>
          </p:cNvPr>
          <p:cNvSpPr txBox="1"/>
          <p:nvPr/>
        </p:nvSpPr>
        <p:spPr>
          <a:xfrm>
            <a:off x="0" y="157402"/>
            <a:ext cx="69762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Consolas" panose="020B0609020204030204" pitchFamily="49" charset="0"/>
                <a:ea typeface="Yu Gothic UI Semibold" panose="020B0700000000000000" pitchFamily="34" charset="-128"/>
              </a:rPr>
              <a:t>範例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E66A11B-E422-427C-9867-A57AD24CCBCD}"/>
              </a:ext>
            </a:extLst>
          </p:cNvPr>
          <p:cNvCxnSpPr/>
          <p:nvPr/>
        </p:nvCxnSpPr>
        <p:spPr>
          <a:xfrm>
            <a:off x="1173192" y="1966823"/>
            <a:ext cx="35454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038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mple">
  <a:themeElements>
    <a:clrScheme name="跑馬燈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JF">
      <a:majorFont>
        <a:latin typeface="Calibri"/>
        <a:ea typeface="jf金萱 七分糖"/>
        <a:cs typeface=""/>
      </a:majorFont>
      <a:minorFont>
        <a:latin typeface="Calibri"/>
        <a:ea typeface="jf金萱 半糖"/>
        <a:cs typeface="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" id="{4FEDC52F-1F78-49C4-8802-0FC3FB76651E}" vid="{F63C58AD-61FE-4F6F-857E-17F50F1C28D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TotalTime>3427</TotalTime>
  <Words>340</Words>
  <Application>Microsoft Office PowerPoint</Application>
  <PresentationFormat>寬螢幕</PresentationFormat>
  <Paragraphs>43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7" baseType="lpstr">
      <vt:lpstr>jf金萱 七分糖</vt:lpstr>
      <vt:lpstr>jf金萱 半糖</vt:lpstr>
      <vt:lpstr>微软雅黑</vt:lpstr>
      <vt:lpstr>Yu Gothic Medium</vt:lpstr>
      <vt:lpstr>Yu Gothic UI Semibold</vt:lpstr>
      <vt:lpstr>新細明體</vt:lpstr>
      <vt:lpstr>Arial</vt:lpstr>
      <vt:lpstr>Calibri</vt:lpstr>
      <vt:lpstr>Consolas</vt:lpstr>
      <vt:lpstr>Wingdings</vt:lpstr>
      <vt:lpstr>Wingdings 2</vt:lpstr>
      <vt:lpstr>simple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承軒 杜</dc:creator>
  <cp:lastModifiedBy>MS使用者</cp:lastModifiedBy>
  <cp:revision>171</cp:revision>
  <dcterms:created xsi:type="dcterms:W3CDTF">2018-10-15T04:20:22Z</dcterms:created>
  <dcterms:modified xsi:type="dcterms:W3CDTF">2021-02-22T04:14:52Z</dcterms:modified>
</cp:coreProperties>
</file>