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04" r:id="rId2"/>
    <p:sldId id="305" r:id="rId3"/>
    <p:sldId id="306" r:id="rId4"/>
    <p:sldId id="307" r:id="rId5"/>
    <p:sldId id="308" r:id="rId6"/>
    <p:sldId id="341" r:id="rId7"/>
    <p:sldId id="342" r:id="rId8"/>
    <p:sldId id="310" r:id="rId9"/>
    <p:sldId id="312" r:id="rId10"/>
    <p:sldId id="309" r:id="rId11"/>
    <p:sldId id="311" r:id="rId12"/>
    <p:sldId id="313" r:id="rId13"/>
    <p:sldId id="314" r:id="rId14"/>
    <p:sldId id="327" r:id="rId15"/>
    <p:sldId id="324" r:id="rId16"/>
    <p:sldId id="325" r:id="rId17"/>
    <p:sldId id="331" r:id="rId18"/>
    <p:sldId id="328" r:id="rId19"/>
    <p:sldId id="332" r:id="rId20"/>
    <p:sldId id="329" r:id="rId21"/>
    <p:sldId id="334" r:id="rId22"/>
    <p:sldId id="343" r:id="rId23"/>
    <p:sldId id="335" r:id="rId24"/>
    <p:sldId id="330" r:id="rId25"/>
    <p:sldId id="336" r:id="rId26"/>
    <p:sldId id="338" r:id="rId27"/>
    <p:sldId id="301" r:id="rId2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445"/>
    <p:restoredTop sz="94808"/>
  </p:normalViewPr>
  <p:slideViewPr>
    <p:cSldViewPr>
      <p:cViewPr varScale="1">
        <p:scale>
          <a:sx n="88" d="100"/>
          <a:sy n="88" d="100"/>
        </p:scale>
        <p:origin x="72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3173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FF8969B-5C8F-455C-A433-F7AB20D86A00}" type="datetimeFigureOut">
              <a:rPr lang="zh-CN" altLang="en-US"/>
              <a:pPr/>
              <a:t>15/10/12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582384-7025-466C-9563-5FCC28EFBC4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5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D1E7901-6CCA-47AE-8304-7C2788B56C2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83627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tsinghua-ppt-template-First副本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-1588"/>
            <a:ext cx="9139237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84438" y="2060575"/>
            <a:ext cx="6335712" cy="1368425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32138" y="4292600"/>
            <a:ext cx="5688012" cy="1008063"/>
          </a:xfrm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4222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25538"/>
            <a:ext cx="8568952" cy="5256212"/>
          </a:xfrm>
        </p:spPr>
        <p:txBody>
          <a:bodyPr/>
          <a:lstStyle>
            <a:lvl1pPr>
              <a:defRPr b="0">
                <a:latin typeface="Garamond" pitchFamily="18" charset="0"/>
                <a:ea typeface="GungsuhChe" pitchFamily="49" charset="-127"/>
              </a:defRPr>
            </a:lvl1pPr>
            <a:lvl2pPr>
              <a:defRPr b="0">
                <a:latin typeface="Garamond" pitchFamily="18" charset="0"/>
                <a:ea typeface="GungsuhChe" pitchFamily="49" charset="-127"/>
              </a:defRPr>
            </a:lvl2pPr>
            <a:lvl3pPr>
              <a:defRPr b="0">
                <a:latin typeface="Garamond" pitchFamily="18" charset="0"/>
                <a:ea typeface="GungsuhChe" pitchFamily="49" charset="-127"/>
              </a:defRPr>
            </a:lvl3pPr>
            <a:lvl4pPr>
              <a:defRPr b="0">
                <a:latin typeface="Garamond" pitchFamily="18" charset="0"/>
                <a:ea typeface="GungsuhChe" pitchFamily="49" charset="-127"/>
              </a:defRPr>
            </a:lvl4pPr>
            <a:lvl5pPr>
              <a:defRPr b="0">
                <a:latin typeface="Garamond" pitchFamily="18" charset="0"/>
                <a:ea typeface="GungsuhChe" pitchFamily="49" charset="-127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828F82-9D93-4A21-8593-E37681889469}" type="datetime1">
              <a:rPr lang="zh-CN" altLang="en-US"/>
              <a:pPr/>
              <a:t>15/10/12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03575" y="6524625"/>
            <a:ext cx="4032250" cy="4048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数据库系统概论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667625" y="6545263"/>
            <a:ext cx="1476375" cy="339725"/>
          </a:xfrm>
        </p:spPr>
        <p:txBody>
          <a:bodyPr/>
          <a:lstStyle>
            <a:lvl1pPr>
              <a:defRPr/>
            </a:lvl1pPr>
          </a:lstStyle>
          <a:p>
            <a:fld id="{CA05A050-19EF-49BD-A812-85E5D0DB161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562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e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7" descr="图片2(1)副本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44575" y="188913"/>
            <a:ext cx="691197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25538"/>
            <a:ext cx="8642350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9113" y="6524625"/>
            <a:ext cx="4105275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/>
              <a:t>DB Training - Approximate Entity Extraction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24750" y="6518275"/>
            <a:ext cx="14763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fld id="{08CC489C-44BC-449F-A5B1-38071A3A285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1835150" y="6538913"/>
            <a:ext cx="2016125" cy="3190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/>
            </a:lvl1pPr>
          </a:lstStyle>
          <a:p>
            <a:fld id="{FA30B279-067F-40E4-88A4-8E4BD7DF1901}" type="datetime1">
              <a:rPr lang="zh-CN" altLang="en-US"/>
              <a:pPr/>
              <a:t>15/10/12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</p:sldLayoutIdLst>
  <p:timing>
    <p:tnLst>
      <p:par>
        <p:cTn id="1" dur="indefinite" restart="never" nodeType="tmRoot"/>
      </p:par>
    </p:tnLst>
  </p:timing>
  <p:hf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宋体" pitchFamily="2" charset="-122"/>
          <a:cs typeface="Times New Roman" pitchFamily="18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宋体" pitchFamily="2" charset="-122"/>
          <a:cs typeface="Times New Roman" pitchFamily="18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宋体" pitchFamily="2" charset="-122"/>
          <a:cs typeface="Times New Roman" pitchFamily="18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宋体" pitchFamily="2" charset="-122"/>
          <a:cs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5"/>
        </a:buBlip>
        <a:defRPr kumimoji="1" sz="3200">
          <a:solidFill>
            <a:schemeClr val="tx1"/>
          </a:solidFill>
          <a:latin typeface="Garamond" pitchFamily="18" charset="0"/>
          <a:ea typeface="GungsuhChe" pitchFamily="49" charset="-127"/>
          <a:cs typeface="GungsuhChe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6"/>
        </a:buBlip>
        <a:defRPr kumimoji="1" sz="2800">
          <a:solidFill>
            <a:schemeClr val="tx1"/>
          </a:solidFill>
          <a:latin typeface="Garamond" pitchFamily="18" charset="0"/>
          <a:ea typeface="GungsuhChe" pitchFamily="49" charset="-127"/>
          <a:cs typeface="GungsuhChe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7"/>
        </a:buBlip>
        <a:defRPr kumimoji="1" sz="2400">
          <a:solidFill>
            <a:schemeClr val="tx1"/>
          </a:solidFill>
          <a:latin typeface="Garamond" pitchFamily="18" charset="0"/>
          <a:ea typeface="GungsuhChe" pitchFamily="49" charset="-127"/>
          <a:cs typeface="GungsuhChe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8"/>
        </a:buBlip>
        <a:defRPr kumimoji="1" sz="2000">
          <a:solidFill>
            <a:schemeClr val="tx1"/>
          </a:solidFill>
          <a:latin typeface="Garamond" pitchFamily="18" charset="0"/>
          <a:ea typeface="GungsuhChe" pitchFamily="49" charset="-127"/>
          <a:cs typeface="GungsuhChe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8"/>
        </a:buBlip>
        <a:defRPr kumimoji="1" sz="2000">
          <a:solidFill>
            <a:schemeClr val="tx1"/>
          </a:solidFill>
          <a:latin typeface="Garamond" pitchFamily="18" charset="0"/>
          <a:ea typeface="GungsuhChe" pitchFamily="49" charset="-127"/>
          <a:cs typeface="GungsuhChe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8"/>
        </a:buBlip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8"/>
        </a:buBlip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8"/>
        </a:buBlip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8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36912"/>
            <a:ext cx="7543800" cy="1800225"/>
          </a:xfrm>
        </p:spPr>
        <p:txBody>
          <a:bodyPr/>
          <a:lstStyle/>
          <a:p>
            <a:pPr algn="ctr" eaLnBrk="1" hangingPunct="1"/>
            <a:r>
              <a:rPr kumimoji="0" lang="zh-CN" altLang="en-US" sz="7200" dirty="0" smtClean="0">
                <a:latin typeface="华文行楷" pitchFamily="2" charset="-122"/>
                <a:ea typeface="华文行楷" pitchFamily="2" charset="-122"/>
              </a:rPr>
              <a:t>数据库课程项目</a:t>
            </a:r>
            <a:r>
              <a:rPr kumimoji="0" lang="en-US" altLang="zh-CN" sz="4000" dirty="0" smtClean="0">
                <a:latin typeface="华文行楷" pitchFamily="2" charset="-122"/>
                <a:ea typeface="华文行楷" pitchFamily="2" charset="-122"/>
              </a:rPr>
              <a:t/>
            </a:r>
            <a:br>
              <a:rPr kumimoji="0" lang="en-US" altLang="zh-CN" sz="4000" dirty="0" smtClean="0">
                <a:latin typeface="华文行楷" pitchFamily="2" charset="-122"/>
                <a:ea typeface="华文行楷" pitchFamily="2" charset="-122"/>
              </a:rPr>
            </a:br>
            <a:r>
              <a:rPr kumimoji="0" lang="en-US" altLang="zh-CN" dirty="0" smtClean="0"/>
              <a:t/>
            </a:r>
            <a:br>
              <a:rPr kumimoji="0" lang="en-US" altLang="zh-CN" dirty="0" smtClean="0"/>
            </a:br>
            <a:r>
              <a:rPr kumimoji="0" lang="en-US" altLang="zh-CN" sz="2800" dirty="0" smtClean="0"/>
              <a:t/>
            </a:r>
            <a:br>
              <a:rPr kumimoji="0" lang="en-US" altLang="zh-CN" sz="2800" dirty="0" smtClean="0"/>
            </a:br>
            <a:r>
              <a:rPr kumimoji="0" lang="en-US" altLang="zh-CN" sz="2800" dirty="0" smtClean="0"/>
              <a:t/>
            </a:r>
            <a:br>
              <a:rPr kumimoji="0" lang="en-US" altLang="zh-CN" sz="2800" dirty="0" smtClean="0"/>
            </a:br>
            <a:endParaRPr kumimoji="0" lang="zh-CN" alt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6146" name="矩形 16"/>
          <p:cNvSpPr>
            <a:spLocks noChangeArrowheads="1"/>
          </p:cNvSpPr>
          <p:nvPr/>
        </p:nvSpPr>
        <p:spPr bwMode="auto">
          <a:xfrm>
            <a:off x="2411760" y="4627701"/>
            <a:ext cx="423385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kumimoji="0" lang="zh-CN" altLang="en-US" sz="2800" dirty="0"/>
              <a:t>计算机系软件所数据库组 </a:t>
            </a:r>
            <a:endParaRPr kumimoji="0" lang="en-US" altLang="zh-CN" sz="2800" dirty="0" smtClean="0"/>
          </a:p>
          <a:p>
            <a:pPr algn="ctr"/>
            <a:endParaRPr kumimoji="0" lang="en-US" altLang="zh-CN" sz="2800" dirty="0" smtClean="0">
              <a:latin typeface="华文行楷" pitchFamily="2" charset="-122"/>
              <a:ea typeface="华文行楷" pitchFamily="2" charset="-122"/>
            </a:endParaRPr>
          </a:p>
          <a:p>
            <a:endParaRPr kumimoji="0" lang="zh-CN" altLang="en-US" sz="2800" dirty="0"/>
          </a:p>
        </p:txBody>
      </p:sp>
      <p:sp>
        <p:nvSpPr>
          <p:cNvPr id="6147" name="日期占位符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448C379E-80A6-453B-ACEC-71B307687A93}" type="datetime1">
              <a:rPr kumimoji="0" lang="zh-CN" altLang="en-US" sz="1200"/>
              <a:pPr/>
              <a:t>15/10/12</a:t>
            </a:fld>
            <a:endParaRPr kumimoji="0" lang="en-US" altLang="zh-CN" sz="1200"/>
          </a:p>
        </p:txBody>
      </p:sp>
      <p:sp>
        <p:nvSpPr>
          <p:cNvPr id="6148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kumimoji="0" lang="zh-CN" altLang="en-US" sz="1200" dirty="0" smtClean="0"/>
              <a:t>数据库系统概论</a:t>
            </a:r>
            <a:endParaRPr kumimoji="0" lang="en-US" altLang="zh-CN" sz="1200" dirty="0" smtClean="0"/>
          </a:p>
        </p:txBody>
      </p:sp>
      <p:sp>
        <p:nvSpPr>
          <p:cNvPr id="614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D4419EAB-080C-4881-BF67-1309A7405CE4}" type="slidenum">
              <a:rPr kumimoji="0" lang="en-US" altLang="zh-CN" sz="1200"/>
              <a:pPr/>
              <a:t>1</a:t>
            </a:fld>
            <a:endParaRPr kumimoji="0" lang="en-US" altLang="zh-CN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验收要求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平时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提交</a:t>
            </a:r>
            <a:endParaRPr lang="en-US" altLang="zh-CN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    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随着课程进度的进行，按时提交各模块的代码备查，截止日期如下：</a:t>
            </a:r>
            <a:endParaRPr lang="en-US" altLang="zh-CN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F82-9D93-4A21-8593-E37681889469}" type="datetime1">
              <a:rPr lang="zh-CN" altLang="en-US" smtClean="0"/>
              <a:pPr/>
              <a:t>15/10/12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数据库系统概论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A050-19EF-49BD-A812-85E5D0DB1613}" type="slidenum">
              <a:rPr lang="en-US" altLang="zh-CN" smtClean="0"/>
              <a:pPr/>
              <a:t>10</a:t>
            </a:fld>
            <a:endParaRPr lang="en-US" altLang="zh-CN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33149"/>
              </p:ext>
            </p:extLst>
          </p:nvPr>
        </p:nvGraphicFramePr>
        <p:xfrm>
          <a:off x="755576" y="2852936"/>
          <a:ext cx="7416824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2640"/>
                <a:gridCol w="53141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系统模块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截止日期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记录管理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26</a:t>
                      </a:r>
                      <a:r>
                        <a:rPr lang="zh-CN" altLang="en-US" dirty="0" smtClean="0"/>
                        <a:t>日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系统管理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16</a:t>
                      </a:r>
                      <a:r>
                        <a:rPr lang="zh-CN" altLang="en-US" dirty="0" smtClean="0"/>
                        <a:t>日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查询解析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14</a:t>
                      </a:r>
                      <a:r>
                        <a:rPr lang="zh-CN" altLang="en-US" dirty="0" smtClean="0"/>
                        <a:t>日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992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验收要求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期中报告（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11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周）</a:t>
            </a:r>
            <a:endParaRPr lang="en-US" altLang="zh-CN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项目文档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报告（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17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周）</a:t>
            </a:r>
            <a:endParaRPr lang="en-US" altLang="zh-CN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/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系统架构设计</a:t>
            </a:r>
            <a:endParaRPr lang="en-US" altLang="zh-CN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/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各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模块详细设计</a:t>
            </a:r>
            <a:endParaRPr lang="en-US" altLang="zh-CN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/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主要接口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说明</a:t>
            </a:r>
            <a:endParaRPr lang="en-US" altLang="zh-CN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/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实验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结果</a:t>
            </a:r>
            <a:endParaRPr lang="en-US" altLang="zh-CN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/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小组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分工</a:t>
            </a:r>
            <a:endParaRPr lang="en-US" altLang="zh-CN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/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参考文献</a:t>
            </a:r>
            <a:endParaRPr lang="en-US" altLang="zh-CN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/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F82-9D93-4A21-8593-E37681889469}" type="datetime1">
              <a:rPr lang="zh-CN" altLang="en-US" smtClean="0"/>
              <a:pPr/>
              <a:t>15/10/12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数据库系统概论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A050-19EF-49BD-A812-85E5D0DB1613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912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验收要求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期末验收（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16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周）</a:t>
            </a:r>
            <a:endParaRPr lang="en-US" altLang="zh-CN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/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验收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形式：以小组为单位，当面提问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+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黑盒测试</a:t>
            </a:r>
            <a:endParaRPr lang="en-US" altLang="zh-CN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/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验收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要求：学生向助教提供</a:t>
            </a:r>
            <a:r>
              <a:rPr lang="en-US" altLang="zh-CN" dirty="0" smtClean="0">
                <a:latin typeface="+mn-lt"/>
                <a:ea typeface="华文细黑" panose="02010600040101010101" pitchFamily="2" charset="-122"/>
              </a:rPr>
              <a:t>SQL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命令行接口，由助教输入</a:t>
            </a:r>
            <a:r>
              <a:rPr lang="en-US" altLang="zh-CN" dirty="0" smtClean="0">
                <a:latin typeface="+mn-lt"/>
                <a:ea typeface="华文细黑" panose="02010600040101010101" pitchFamily="2" charset="-122"/>
              </a:rPr>
              <a:t>SQL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语句检查相应的运行结果</a:t>
            </a:r>
            <a:endParaRPr lang="en-US" altLang="zh-CN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/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该部分分值分配：</a:t>
            </a:r>
            <a:endParaRPr lang="en-US" altLang="zh-CN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2"/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必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做：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70%</a:t>
            </a:r>
          </a:p>
          <a:p>
            <a:pPr lvl="2"/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选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做：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30%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F82-9D93-4A21-8593-E37681889469}" type="datetime1">
              <a:rPr lang="zh-CN" altLang="en-US" smtClean="0"/>
              <a:pPr/>
              <a:t>15/10/12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数据库系统概论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A050-19EF-49BD-A812-85E5D0DB1613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027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内容提要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项目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简介</a:t>
            </a:r>
            <a:endParaRPr lang="en-US" altLang="zh-CN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验收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要求</a:t>
            </a:r>
            <a:endParaRPr lang="en-US" altLang="zh-CN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系统架构</a:t>
            </a:r>
            <a:endParaRPr lang="en-US" altLang="zh-CN" b="1" dirty="0" smtClean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各模块详细介绍</a:t>
            </a:r>
            <a:endParaRPr lang="en-US" altLang="zh-CN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F82-9D93-4A21-8593-E37681889469}" type="datetime1">
              <a:rPr lang="zh-CN" altLang="en-US" smtClean="0">
                <a:solidFill>
                  <a:srgbClr val="000000"/>
                </a:solidFill>
              </a:rPr>
              <a:pPr/>
              <a:t>15/10/12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srgbClr val="000000"/>
                </a:solidFill>
              </a:rPr>
              <a:t>数据库系统概论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A050-19EF-49BD-A812-85E5D0DB1613}" type="slidenum">
              <a:rPr lang="en-US" altLang="zh-CN" smtClean="0">
                <a:solidFill>
                  <a:srgbClr val="000000"/>
                </a:solidFill>
              </a:rPr>
              <a:pPr/>
              <a:t>13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24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系统架构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124744"/>
            <a:ext cx="4441348" cy="5256584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F82-9D93-4A21-8593-E37681889469}" type="datetime1">
              <a:rPr lang="zh-CN" altLang="en-US" smtClean="0"/>
              <a:pPr/>
              <a:t>15/10/12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数据库系统概论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A050-19EF-49BD-A812-85E5D0DB1613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760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内容提要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项目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简介</a:t>
            </a:r>
            <a:endParaRPr lang="en-US" altLang="zh-CN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验收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要求</a:t>
            </a:r>
            <a:endParaRPr lang="en-US" altLang="zh-CN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系统架构</a:t>
            </a:r>
            <a:endParaRPr lang="en-US" altLang="zh-CN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各</a:t>
            </a:r>
            <a:r>
              <a:rPr lang="zh-CN" altLang="en-US" b="1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模块详细介绍</a:t>
            </a:r>
            <a:endParaRPr lang="en-US" altLang="zh-CN" b="1" dirty="0" smtClean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F82-9D93-4A21-8593-E37681889469}" type="datetime1">
              <a:rPr lang="zh-CN" altLang="en-US" smtClean="0">
                <a:solidFill>
                  <a:srgbClr val="000000"/>
                </a:solidFill>
              </a:rPr>
              <a:pPr/>
              <a:t>15/10/12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srgbClr val="000000"/>
                </a:solidFill>
              </a:rPr>
              <a:t>数据库系统概论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A050-19EF-49BD-A812-85E5D0DB1613}" type="slidenum">
              <a:rPr lang="en-US" altLang="zh-CN" smtClean="0">
                <a:solidFill>
                  <a:srgbClr val="000000"/>
                </a:solidFill>
              </a:rPr>
              <a:pPr/>
              <a:t>15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08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记录管理模块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25538"/>
            <a:ext cx="4248472" cy="5256212"/>
          </a:xfrm>
        </p:spPr>
        <p:txBody>
          <a:bodyPr/>
          <a:lstStyle/>
          <a:p>
            <a:r>
              <a:rPr lang="zh-CN" altLang="en-US" dirty="0" smtClean="0"/>
              <a:t>记录管理模块</a:t>
            </a:r>
            <a:endParaRPr lang="en-US" altLang="zh-CN" dirty="0" smtClean="0"/>
          </a:p>
          <a:p>
            <a:pPr lvl="1"/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对存储记录的文件进行管理</a:t>
            </a:r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/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可以直接调用页式文件系统的方法</a:t>
            </a:r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457200" lvl="1" indent="0">
              <a:buNone/>
            </a:pP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F82-9D93-4A21-8593-E37681889469}" type="datetime1">
              <a:rPr lang="zh-CN" altLang="en-US" smtClean="0"/>
              <a:pPr/>
              <a:t>15/10/12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数据库系统概论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A050-19EF-49BD-A812-85E5D0DB1613}" type="slidenum">
              <a:rPr lang="en-US" altLang="zh-CN" smtClean="0"/>
              <a:pPr/>
              <a:t>16</a:t>
            </a:fld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0" y="1124744"/>
            <a:ext cx="4445000" cy="525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6942506" y="3861048"/>
            <a:ext cx="1322908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46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记录管理模块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基本功能</a:t>
            </a:r>
            <a:endParaRPr lang="en-US" altLang="zh-CN" dirty="0" smtClean="0"/>
          </a:p>
          <a:p>
            <a:pPr lvl="1"/>
            <a:r>
              <a:rPr lang="zh-CN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新建文件、删除文件、打开文件、关闭文件</a:t>
            </a:r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/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插入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记录、删除记录、更新记录、获取属性值满足特定条件的记录</a:t>
            </a:r>
            <a:endParaRPr lang="en-US" altLang="zh-CN" dirty="0" smtClean="0"/>
          </a:p>
          <a:p>
            <a:r>
              <a:rPr lang="zh-CN" altLang="en-US" dirty="0" smtClean="0"/>
              <a:t>建议</a:t>
            </a:r>
            <a:endParaRPr lang="en-US" altLang="zh-CN" dirty="0" smtClean="0"/>
          </a:p>
          <a:p>
            <a:pPr lvl="1"/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每个文件保存的记录是定长的</a:t>
            </a:r>
            <a:endParaRPr lang="en-US" altLang="zh-CN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/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文件的第一页可以用来存储和文件相关的信息</a:t>
            </a:r>
            <a:endParaRPr lang="en-US" altLang="zh-CN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/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每一条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记录用</a:t>
            </a:r>
            <a:r>
              <a:rPr lang="en-US" altLang="zh-CN" dirty="0" smtClean="0">
                <a:latin typeface="+mn-lt"/>
                <a:ea typeface="华文细黑" panose="02010600040101010101" pitchFamily="2" charset="-122"/>
              </a:rPr>
              <a:t>RID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来作为该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记录永久的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唯一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标识</a:t>
            </a:r>
            <a:endParaRPr lang="en-US" altLang="zh-CN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/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使用一个位数组来记录每页的空闲空间</a:t>
            </a:r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F82-9D93-4A21-8593-E37681889469}" type="datetime1">
              <a:rPr lang="zh-CN" altLang="en-US" smtClean="0"/>
              <a:pPr/>
              <a:t>15/10/12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数据库系统概论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A050-19EF-49BD-A812-85E5D0DB1613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352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25538"/>
            <a:ext cx="4248472" cy="5256212"/>
          </a:xfrm>
        </p:spPr>
        <p:txBody>
          <a:bodyPr/>
          <a:lstStyle/>
          <a:p>
            <a:r>
              <a:rPr lang="zh-CN" altLang="en-US" dirty="0"/>
              <a:t>索引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lvl="1"/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为文件中的记录建立</a:t>
            </a:r>
            <a:r>
              <a:rPr lang="en-US" altLang="zh-CN" dirty="0" smtClean="0">
                <a:latin typeface="+mn-lt"/>
                <a:ea typeface="华文细黑" panose="02010600040101010101" pitchFamily="2" charset="-122"/>
              </a:rPr>
              <a:t>B+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树索引以提高查询速度</a:t>
            </a:r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/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每一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个文件与多个索引相关联（一个属性一个索引）</a:t>
            </a:r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457200" lvl="1" indent="0">
              <a:buNone/>
            </a:pP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F82-9D93-4A21-8593-E37681889469}" type="datetime1">
              <a:rPr lang="zh-CN" altLang="en-US" smtClean="0"/>
              <a:pPr/>
              <a:t>15/10/12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数据库系统概论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A050-19EF-49BD-A812-85E5D0DB1613}" type="slidenum">
              <a:rPr lang="en-US" altLang="zh-CN" smtClean="0"/>
              <a:pPr/>
              <a:t>18</a:t>
            </a:fld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0" y="1124744"/>
            <a:ext cx="4445000" cy="525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4699000" y="3861048"/>
            <a:ext cx="1313160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05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索引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基本功能</a:t>
            </a:r>
            <a:endParaRPr lang="en-US" altLang="zh-CN" dirty="0" smtClean="0"/>
          </a:p>
          <a:p>
            <a:pPr lvl="1"/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创建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索引、删除索引、打开索引、关闭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索引</a:t>
            </a:r>
            <a:endParaRPr lang="en-US" altLang="zh-CN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/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索引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中插入节点、删除节点、获取属性值满足特定条件的节点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F82-9D93-4A21-8593-E37681889469}" type="datetime1">
              <a:rPr lang="zh-CN" altLang="en-US" smtClean="0"/>
              <a:pPr/>
              <a:t>15/10/12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数据库系统概论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A050-19EF-49BD-A812-85E5D0DB1613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596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内容提要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项目</a:t>
            </a:r>
            <a:r>
              <a:rPr lang="zh-CN" altLang="en-US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简介</a:t>
            </a:r>
            <a:endParaRPr lang="en-US" altLang="zh-CN" dirty="0" smtClean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验收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要求</a:t>
            </a:r>
            <a:endParaRPr lang="en-US" altLang="zh-CN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系统架构</a:t>
            </a:r>
            <a:endParaRPr lang="en-US" altLang="zh-CN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各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模块详细介绍</a:t>
            </a:r>
            <a:endParaRPr lang="en-US" altLang="zh-CN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F82-9D93-4A21-8593-E37681889469}" type="datetime1">
              <a:rPr lang="zh-CN" altLang="en-US" smtClean="0"/>
              <a:pPr/>
              <a:t>15/10/12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数据库系统概论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A050-19EF-49BD-A812-85E5D0DB1613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060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系统管理模块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25538"/>
            <a:ext cx="4248472" cy="5256212"/>
          </a:xfrm>
        </p:spPr>
        <p:txBody>
          <a:bodyPr/>
          <a:lstStyle/>
          <a:p>
            <a:r>
              <a:rPr lang="zh-CN" altLang="en-US" dirty="0" smtClean="0"/>
              <a:t>系统管理模块</a:t>
            </a:r>
            <a:endParaRPr lang="en-US" altLang="zh-CN" dirty="0" smtClean="0"/>
          </a:p>
          <a:p>
            <a:pPr lvl="1"/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实现解析器解析用户的数据定义命令</a:t>
            </a:r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/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实现基本的数据定义语言</a:t>
            </a:r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457200" lvl="1" indent="0">
              <a:buNone/>
            </a:pP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F82-9D93-4A21-8593-E37681889469}" type="datetime1">
              <a:rPr lang="zh-CN" altLang="en-US" smtClean="0"/>
              <a:pPr/>
              <a:t>15/10/12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数据库系统概论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A050-19EF-49BD-A812-85E5D0DB1613}" type="slidenum">
              <a:rPr lang="en-US" altLang="zh-CN" smtClean="0"/>
              <a:pPr/>
              <a:t>20</a:t>
            </a:fld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0" y="1124744"/>
            <a:ext cx="4445000" cy="525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6928690" y="2852936"/>
            <a:ext cx="1313160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66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</a:t>
            </a:r>
            <a:r>
              <a:rPr lang="zh-CN" altLang="en-US" dirty="0" smtClean="0"/>
              <a:t>管理模块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基本功能</a:t>
            </a:r>
            <a:endParaRPr lang="en-US" altLang="zh-CN" dirty="0" smtClean="0"/>
          </a:p>
          <a:p>
            <a:pPr lvl="1"/>
            <a:r>
              <a:rPr lang="zh-CN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创建</a:t>
            </a:r>
            <a:r>
              <a:rPr lang="zh-CN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数据库</a:t>
            </a:r>
            <a:endParaRPr lang="zh-CN" altLang="en-US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457200" lvl="1" indent="0">
              <a:buNone/>
            </a:pP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  <a:cs typeface="Times New Roman" charset="0"/>
              </a:rPr>
              <a:t>	</a:t>
            </a:r>
            <a:r>
              <a:rPr lang="en-US" altLang="zh-CN" dirty="0" smtClean="0">
                <a:latin typeface="+mn-lt"/>
                <a:ea typeface="Times New Roman" charset="0"/>
                <a:cs typeface="Times New Roman" charset="0"/>
              </a:rPr>
              <a:t>CREATE </a:t>
            </a:r>
            <a:r>
              <a:rPr lang="en-US" altLang="zh-CN" dirty="0">
                <a:latin typeface="+mn-lt"/>
                <a:ea typeface="Times New Roman" charset="0"/>
                <a:cs typeface="Times New Roman" charset="0"/>
              </a:rPr>
              <a:t>DATABASE </a:t>
            </a:r>
            <a:r>
              <a:rPr lang="en-US" altLang="zh-CN" dirty="0" err="1">
                <a:latin typeface="+mn-lt"/>
                <a:ea typeface="Times New Roman" charset="0"/>
                <a:cs typeface="Times New Roman" charset="0"/>
              </a:rPr>
              <a:t>DBname</a:t>
            </a:r>
            <a:endParaRPr lang="zh-CN" altLang="zh-CN" dirty="0">
              <a:latin typeface="+mn-lt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   </a:t>
            </a:r>
            <a:r>
              <a:rPr lang="zh-CN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删除数据库</a:t>
            </a:r>
            <a:endParaRPr lang="zh-CN" altLang="en-US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457200" lvl="1" indent="0">
              <a:buNone/>
            </a:pP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	</a:t>
            </a:r>
            <a:r>
              <a:rPr lang="en-US" altLang="zh-CN" dirty="0" smtClean="0">
                <a:latin typeface="+mn-lt"/>
                <a:ea typeface="华文细黑" panose="02010600040101010101" pitchFamily="2" charset="-122"/>
              </a:rPr>
              <a:t>DROP </a:t>
            </a:r>
            <a:r>
              <a:rPr lang="en-US" altLang="zh-CN" dirty="0">
                <a:latin typeface="+mn-lt"/>
                <a:ea typeface="华文细黑" panose="02010600040101010101" pitchFamily="2" charset="-122"/>
              </a:rPr>
              <a:t>DATABASE </a:t>
            </a:r>
            <a:r>
              <a:rPr lang="en-US" altLang="zh-CN" dirty="0" err="1">
                <a:latin typeface="+mn-lt"/>
                <a:ea typeface="华文细黑" panose="02010600040101010101" pitchFamily="2" charset="-122"/>
              </a:rPr>
              <a:t>DBname</a:t>
            </a:r>
            <a:endParaRPr lang="zh-CN" altLang="zh-CN" dirty="0">
              <a:latin typeface="+mn-lt"/>
              <a:ea typeface="华文细黑" panose="02010600040101010101" pitchFamily="2" charset="-122"/>
            </a:endParaRPr>
          </a:p>
          <a:p>
            <a:pPr marL="457200" lvl="1" indent="0">
              <a:buNone/>
            </a:pP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   </a:t>
            </a:r>
            <a:r>
              <a:rPr lang="zh-CN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切换数据库</a:t>
            </a:r>
            <a:endParaRPr lang="zh-CN" altLang="en-US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457200" lvl="1" indent="0">
              <a:buNone/>
            </a:pP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	</a:t>
            </a:r>
            <a:r>
              <a:rPr lang="en-US" altLang="zh-CN" dirty="0" smtClean="0">
                <a:latin typeface="+mn-lt"/>
                <a:ea typeface="华文细黑" panose="02010600040101010101" pitchFamily="2" charset="-122"/>
              </a:rPr>
              <a:t>USE </a:t>
            </a:r>
            <a:r>
              <a:rPr lang="en-US" altLang="zh-CN" dirty="0">
                <a:latin typeface="+mn-lt"/>
                <a:ea typeface="华文细黑" panose="02010600040101010101" pitchFamily="2" charset="-122"/>
              </a:rPr>
              <a:t>DATABASE </a:t>
            </a:r>
            <a:r>
              <a:rPr lang="en-US" altLang="zh-CN" dirty="0" err="1">
                <a:latin typeface="+mn-lt"/>
                <a:ea typeface="华文细黑" panose="02010600040101010101" pitchFamily="2" charset="-122"/>
              </a:rPr>
              <a:t>DBname</a:t>
            </a:r>
            <a:endParaRPr lang="zh-CN" altLang="zh-CN" dirty="0">
              <a:latin typeface="+mn-lt"/>
              <a:ea typeface="华文细黑" panose="02010600040101010101" pitchFamily="2" charset="-122"/>
            </a:endParaRPr>
          </a:p>
          <a:p>
            <a:pPr marL="457200" lvl="1" indent="0">
              <a:buNone/>
            </a:pP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   </a:t>
            </a:r>
            <a:r>
              <a:rPr lang="zh-CN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列出</a:t>
            </a:r>
            <a:r>
              <a:rPr lang="zh-CN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现有的所有数据库以及其包含的所有</a:t>
            </a:r>
            <a:r>
              <a:rPr lang="zh-CN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表名</a:t>
            </a:r>
            <a:endParaRPr lang="en-US" altLang="zh-CN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457200" lvl="1" indent="0">
              <a:buNone/>
            </a:pP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   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	</a:t>
            </a:r>
            <a:r>
              <a:rPr lang="en-US" altLang="zh-CN" dirty="0" smtClean="0">
                <a:latin typeface="+mn-lt"/>
                <a:ea typeface="华文细黑" panose="02010600040101010101" pitchFamily="2" charset="-122"/>
              </a:rPr>
              <a:t>SHOW DATABASE </a:t>
            </a:r>
            <a:r>
              <a:rPr lang="en-US" altLang="zh-CN" dirty="0" err="1" smtClean="0">
                <a:latin typeface="+mn-lt"/>
                <a:ea typeface="华文细黑" panose="02010600040101010101" pitchFamily="2" charset="-122"/>
              </a:rPr>
              <a:t>Dbname</a:t>
            </a:r>
            <a:endParaRPr lang="en-US" altLang="zh-CN" dirty="0" smtClean="0">
              <a:latin typeface="+mn-lt"/>
              <a:ea typeface="华文细黑" panose="02010600040101010101" pitchFamily="2" charset="-122"/>
            </a:endParaRPr>
          </a:p>
          <a:p>
            <a:pPr marL="457200" lvl="1" indent="0">
              <a:buNone/>
            </a:pP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  </a:t>
            </a:r>
            <a:endParaRPr lang="zh-CN" altLang="zh-CN" dirty="0">
              <a:latin typeface="+mn-lt"/>
              <a:ea typeface="华文细黑" panose="02010600040101010101" pitchFamily="2" charset="-122"/>
            </a:endParaRPr>
          </a:p>
          <a:p>
            <a:pPr marL="457200" lvl="1" indent="0">
              <a:buNone/>
            </a:pPr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457200" lvl="1" indent="0">
              <a:buNone/>
            </a:pP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   </a:t>
            </a:r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F82-9D93-4A21-8593-E37681889469}" type="datetime1">
              <a:rPr lang="zh-CN" altLang="en-US" smtClean="0"/>
              <a:pPr/>
              <a:t>15/10/12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数据库系统概论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A050-19EF-49BD-A812-85E5D0DB1613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975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</a:t>
            </a:r>
            <a:r>
              <a:rPr lang="zh-CN" altLang="en-US" dirty="0" smtClean="0"/>
              <a:t>管理模块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基本功能</a:t>
            </a:r>
            <a:endParaRPr lang="en-US" altLang="zh-CN" dirty="0" smtClean="0"/>
          </a:p>
          <a:p>
            <a:pPr lvl="1"/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创建表 </a:t>
            </a:r>
            <a:endParaRPr lang="zh-CN" altLang="en-US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457200" lvl="1" indent="0">
              <a:buNone/>
            </a:pP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	</a:t>
            </a:r>
            <a:r>
              <a:rPr lang="en-US" altLang="zh-CN" dirty="0" smtClean="0">
                <a:latin typeface="+mn-lt"/>
                <a:ea typeface="华文细黑" panose="02010600040101010101" pitchFamily="2" charset="-122"/>
              </a:rPr>
              <a:t>CREATE </a:t>
            </a:r>
            <a:r>
              <a:rPr lang="en-US" altLang="zh-CN" dirty="0">
                <a:latin typeface="+mn-lt"/>
                <a:ea typeface="华文细黑" panose="02010600040101010101" pitchFamily="2" charset="-122"/>
              </a:rPr>
              <a:t>TABLE </a:t>
            </a:r>
            <a:r>
              <a:rPr lang="en-US" altLang="zh-CN" dirty="0" err="1">
                <a:latin typeface="+mn-lt"/>
                <a:ea typeface="华文细黑" panose="02010600040101010101" pitchFamily="2" charset="-122"/>
              </a:rPr>
              <a:t>tableName</a:t>
            </a:r>
            <a:r>
              <a:rPr lang="en-US" altLang="zh-CN" dirty="0">
                <a:latin typeface="+mn-lt"/>
                <a:ea typeface="华文细黑" panose="02010600040101010101" pitchFamily="2" charset="-122"/>
              </a:rPr>
              <a:t>(attrName1 Type1, </a:t>
            </a:r>
            <a:r>
              <a:rPr lang="zh-CN" altLang="en-US" dirty="0" smtClean="0">
                <a:latin typeface="+mn-lt"/>
                <a:ea typeface="华文细黑" panose="02010600040101010101" pitchFamily="2" charset="-122"/>
              </a:rPr>
              <a:t>	</a:t>
            </a:r>
            <a:r>
              <a:rPr lang="en-US" altLang="zh-CN" dirty="0" smtClean="0">
                <a:latin typeface="+mn-lt"/>
                <a:ea typeface="华文细黑" panose="02010600040101010101" pitchFamily="2" charset="-122"/>
              </a:rPr>
              <a:t>…,</a:t>
            </a:r>
            <a:r>
              <a:rPr lang="en-US" altLang="zh-CN" dirty="0" err="1">
                <a:latin typeface="+mn-lt"/>
                <a:ea typeface="华文细黑" panose="02010600040101010101" pitchFamily="2" charset="-122"/>
              </a:rPr>
              <a:t>attrNameN</a:t>
            </a:r>
            <a:r>
              <a:rPr lang="en-US" altLang="zh-CN" dirty="0">
                <a:latin typeface="+mn-lt"/>
                <a:ea typeface="华文细黑" panose="02010600040101010101" pitchFamily="2" charset="-122"/>
              </a:rPr>
              <a:t> </a:t>
            </a:r>
            <a:r>
              <a:rPr lang="en-US" altLang="zh-CN" dirty="0" err="1" smtClean="0">
                <a:latin typeface="+mn-lt"/>
                <a:ea typeface="华文细黑" panose="02010600040101010101" pitchFamily="2" charset="-122"/>
              </a:rPr>
              <a:t>TypeN</a:t>
            </a:r>
            <a:r>
              <a:rPr lang="zh-CN" altLang="en-US" dirty="0" smtClean="0">
                <a:latin typeface="+mn-lt"/>
                <a:ea typeface="华文细黑" panose="02010600040101010101" pitchFamily="2" charset="-122"/>
              </a:rPr>
              <a:t> </a:t>
            </a:r>
            <a:r>
              <a:rPr lang="en-US" altLang="zh-CN" dirty="0" smtClean="0">
                <a:latin typeface="+mn-lt"/>
                <a:ea typeface="华文细黑" panose="02010600040101010101" pitchFamily="2" charset="-122"/>
              </a:rPr>
              <a:t>NOT</a:t>
            </a:r>
            <a:r>
              <a:rPr lang="zh-CN" altLang="en-US" dirty="0" smtClean="0">
                <a:latin typeface="+mn-lt"/>
                <a:ea typeface="华文细黑" panose="02010600040101010101" pitchFamily="2" charset="-122"/>
              </a:rPr>
              <a:t> </a:t>
            </a:r>
            <a:r>
              <a:rPr lang="en-US" altLang="zh-CN" dirty="0" smtClean="0">
                <a:latin typeface="+mn-lt"/>
                <a:ea typeface="华文细黑" panose="02010600040101010101" pitchFamily="2" charset="-122"/>
              </a:rPr>
              <a:t>NULL,</a:t>
            </a:r>
            <a:r>
              <a:rPr lang="zh-CN" altLang="en-US" dirty="0" smtClean="0">
                <a:latin typeface="+mn-lt"/>
                <a:ea typeface="华文细黑" panose="02010600040101010101" pitchFamily="2" charset="-122"/>
              </a:rPr>
              <a:t> </a:t>
            </a:r>
            <a:r>
              <a:rPr lang="en-US" altLang="zh-CN" dirty="0" smtClean="0">
                <a:latin typeface="+mn-lt"/>
                <a:ea typeface="华文细黑" panose="02010600040101010101" pitchFamily="2" charset="-122"/>
              </a:rPr>
              <a:t>PRIMARY</a:t>
            </a:r>
            <a:r>
              <a:rPr lang="zh-CN" altLang="en-US" dirty="0" smtClean="0">
                <a:latin typeface="+mn-lt"/>
                <a:ea typeface="华文细黑" panose="02010600040101010101" pitchFamily="2" charset="-122"/>
              </a:rPr>
              <a:t> 	</a:t>
            </a:r>
            <a:r>
              <a:rPr lang="en-US" altLang="zh-CN" dirty="0" smtClean="0">
                <a:latin typeface="+mn-lt"/>
                <a:ea typeface="华文细黑" panose="02010600040101010101" pitchFamily="2" charset="-122"/>
              </a:rPr>
              <a:t>KEY(attrName1))</a:t>
            </a:r>
            <a:endParaRPr lang="en-US" altLang="zh-CN" dirty="0">
              <a:latin typeface="+mn-lt"/>
              <a:ea typeface="华文细黑" panose="02010600040101010101" pitchFamily="2" charset="-122"/>
            </a:endParaRPr>
          </a:p>
          <a:p>
            <a:pPr marL="457200" lvl="1" indent="0">
              <a:buNone/>
            </a:pP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   删除表 </a:t>
            </a:r>
            <a:endParaRPr lang="zh-CN" altLang="en-US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457200" lvl="1" indent="0">
              <a:buNone/>
            </a:pP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	</a:t>
            </a:r>
            <a:r>
              <a:rPr lang="en-US" altLang="zh-CN" dirty="0" smtClean="0">
                <a:latin typeface="+mn-lt"/>
                <a:ea typeface="华文细黑" panose="02010600040101010101" pitchFamily="2" charset="-122"/>
              </a:rPr>
              <a:t>DROP </a:t>
            </a:r>
            <a:r>
              <a:rPr lang="en-US" altLang="zh-CN" dirty="0">
                <a:latin typeface="+mn-lt"/>
                <a:ea typeface="华文细黑" panose="02010600040101010101" pitchFamily="2" charset="-122"/>
              </a:rPr>
              <a:t>TABLE </a:t>
            </a:r>
            <a:r>
              <a:rPr lang="en-US" altLang="zh-CN" dirty="0" err="1">
                <a:latin typeface="+mn-lt"/>
                <a:ea typeface="华文细黑" panose="02010600040101010101" pitchFamily="2" charset="-122"/>
              </a:rPr>
              <a:t>tableName</a:t>
            </a:r>
            <a:endParaRPr lang="en-US" altLang="zh-CN" dirty="0">
              <a:latin typeface="+mn-lt"/>
              <a:ea typeface="华文细黑" panose="02010600040101010101" pitchFamily="2" charset="-122"/>
            </a:endParaRPr>
          </a:p>
          <a:p>
            <a:pPr marL="457200" lvl="1" indent="0">
              <a:buNone/>
            </a:pP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  </a:t>
            </a:r>
            <a:r>
              <a:rPr lang="zh-CN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列出表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的</a:t>
            </a:r>
            <a:r>
              <a:rPr lang="zh-CN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模式信息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endParaRPr lang="zh-CN" altLang="en-US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457200" lvl="1" indent="0">
              <a:buNone/>
            </a:pP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	</a:t>
            </a:r>
            <a:r>
              <a:rPr lang="en-US" altLang="zh-CN" dirty="0" smtClean="0">
                <a:latin typeface="+mn-lt"/>
                <a:ea typeface="华文细黑" panose="02010600040101010101" pitchFamily="2" charset="-122"/>
              </a:rPr>
              <a:t>SHOW </a:t>
            </a:r>
            <a:r>
              <a:rPr lang="en-US" altLang="zh-CN" dirty="0">
                <a:latin typeface="+mn-lt"/>
                <a:ea typeface="华文细黑" panose="02010600040101010101" pitchFamily="2" charset="-122"/>
              </a:rPr>
              <a:t>TABLE </a:t>
            </a:r>
            <a:r>
              <a:rPr lang="en-US" altLang="zh-CN" dirty="0" err="1" smtClean="0">
                <a:latin typeface="+mn-lt"/>
                <a:ea typeface="华文细黑" panose="02010600040101010101" pitchFamily="2" charset="-122"/>
              </a:rPr>
              <a:t>tableName</a:t>
            </a:r>
            <a:endParaRPr lang="en-US" altLang="zh-CN" dirty="0">
              <a:latin typeface="+mn-lt"/>
              <a:ea typeface="华文细黑" panose="02010600040101010101" pitchFamily="2" charset="-122"/>
            </a:endParaRPr>
          </a:p>
          <a:p>
            <a:pPr marL="457200" lvl="1" indent="0">
              <a:buNone/>
            </a:pP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   </a:t>
            </a:r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F82-9D93-4A21-8593-E37681889469}" type="datetime1">
              <a:rPr lang="zh-CN" altLang="en-US" smtClean="0"/>
              <a:pPr/>
              <a:t>15/10/12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数据库系统概论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A050-19EF-49BD-A812-85E5D0DB1613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181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</a:t>
            </a:r>
            <a:r>
              <a:rPr lang="zh-CN" altLang="en-US" dirty="0" smtClean="0"/>
              <a:t>管理模块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建议</a:t>
            </a:r>
            <a:endParaRPr lang="en-US" altLang="zh-CN" dirty="0" smtClean="0"/>
          </a:p>
          <a:p>
            <a:pPr lvl="1"/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一个数据库对应于一个目录，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这个目录可以命名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为数据库名。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执行命令</a:t>
            </a:r>
            <a:r>
              <a:rPr lang="en-US" altLang="zh-CN" dirty="0">
                <a:latin typeface="+mn-lt"/>
                <a:ea typeface="华文细黑" panose="02010600040101010101" pitchFamily="2" charset="-122"/>
              </a:rPr>
              <a:t>create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时通过</a:t>
            </a:r>
            <a:r>
              <a:rPr lang="en-US" altLang="zh-CN" dirty="0" err="1">
                <a:latin typeface="+mn-lt"/>
                <a:ea typeface="华文细黑" panose="02010600040101010101" pitchFamily="2" charset="-122"/>
              </a:rPr>
              <a:t>mkdir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命令创建这个目录，执行命令</a:t>
            </a:r>
            <a:r>
              <a:rPr lang="en-US" altLang="zh-CN" dirty="0">
                <a:latin typeface="+mn-lt"/>
                <a:ea typeface="华文细黑" panose="02010600040101010101" pitchFamily="2" charset="-122"/>
              </a:rPr>
              <a:t>drop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时删除这个目录以及目录下的所有文件，执行命令</a:t>
            </a:r>
            <a:r>
              <a:rPr lang="en-US" altLang="zh-CN" dirty="0">
                <a:latin typeface="+mn-lt"/>
                <a:ea typeface="华文细黑" panose="02010600040101010101" pitchFamily="2" charset="-122"/>
              </a:rPr>
              <a:t>use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时切换当前目录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到指定数据库目录下</a:t>
            </a:r>
            <a:endParaRPr lang="en-US" altLang="zh-CN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/>
            <a:r>
              <a:rPr lang="zh-CN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创建删除表、创建删除索引可以通过在指定的数据库目录下新建和删除文件来</a:t>
            </a:r>
            <a:r>
              <a:rPr lang="zh-CN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实现</a:t>
            </a:r>
            <a:endParaRPr lang="en-US" altLang="zh-CN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F82-9D93-4A21-8593-E37681889469}" type="datetime1">
              <a:rPr lang="zh-CN" altLang="en-US" smtClean="0"/>
              <a:pPr/>
              <a:t>15/10/12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数据库系统概论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A050-19EF-49BD-A812-85E5D0DB1613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436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查询解析模块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25538"/>
            <a:ext cx="4248472" cy="5256212"/>
          </a:xfrm>
        </p:spPr>
        <p:txBody>
          <a:bodyPr/>
          <a:lstStyle/>
          <a:p>
            <a:r>
              <a:rPr lang="zh-CN" altLang="en-US" dirty="0" smtClean="0"/>
              <a:t>查询解析模块</a:t>
            </a:r>
            <a:endParaRPr lang="en-US" altLang="zh-CN" dirty="0" smtClean="0"/>
          </a:p>
          <a:p>
            <a:pPr lvl="1"/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实现命令解析器解析用户的数据操作命令</a:t>
            </a:r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/>
            <a:r>
              <a:rPr lang="zh-CN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将输入的</a:t>
            </a:r>
            <a:r>
              <a:rPr lang="en-US" altLang="zh-CN" dirty="0">
                <a:latin typeface="+mn-lt"/>
                <a:ea typeface="华文细黑" panose="02010600040101010101" pitchFamily="2" charset="-122"/>
              </a:rPr>
              <a:t>SQL</a:t>
            </a:r>
            <a:r>
              <a:rPr lang="zh-CN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语句解析成关系代数表达式，并生成查询执行计划，访问文件系统执行查询，输出查询结果</a:t>
            </a:r>
            <a:r>
              <a:rPr lang="zh-CN" altLang="en-US" dirty="0" smtClean="0"/>
              <a:t>。</a:t>
            </a:r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457200" lvl="1" indent="0">
              <a:buNone/>
            </a:pP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F82-9D93-4A21-8593-E37681889469}" type="datetime1">
              <a:rPr lang="zh-CN" altLang="en-US" smtClean="0"/>
              <a:pPr/>
              <a:t>15/10/12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数据库系统概论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A050-19EF-49BD-A812-85E5D0DB1613}" type="slidenum">
              <a:rPr lang="en-US" altLang="zh-CN" smtClean="0"/>
              <a:pPr/>
              <a:t>24</a:t>
            </a:fld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0" y="1124744"/>
            <a:ext cx="4445000" cy="525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4674209" y="2852936"/>
            <a:ext cx="1313160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0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查询解析模块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基本功能</a:t>
            </a:r>
            <a:endParaRPr lang="en-US" altLang="zh-CN" dirty="0" smtClean="0"/>
          </a:p>
          <a:p>
            <a:pPr lvl="1"/>
            <a:r>
              <a:rPr lang="en-US" altLang="zh-CN" dirty="0">
                <a:latin typeface="+mn-lt"/>
                <a:ea typeface="华文细黑" panose="02010600040101010101" pitchFamily="2" charset="-122"/>
              </a:rPr>
              <a:t>INSERT INTO </a:t>
            </a:r>
            <a:r>
              <a:rPr lang="en-US" altLang="zh-CN" dirty="0" smtClean="0">
                <a:latin typeface="+mn-lt"/>
                <a:ea typeface="华文细黑" panose="02010600040101010101" pitchFamily="2" charset="-122"/>
              </a:rPr>
              <a:t>…VALUES …</a:t>
            </a:r>
          </a:p>
          <a:p>
            <a:pPr lvl="1"/>
            <a:r>
              <a:rPr lang="en-US" altLang="zh-CN" dirty="0" smtClean="0">
                <a:latin typeface="+mn-lt"/>
                <a:ea typeface="华文细黑" panose="02010600040101010101" pitchFamily="2" charset="-122"/>
              </a:rPr>
              <a:t>DELETE </a:t>
            </a:r>
            <a:r>
              <a:rPr lang="en-US" altLang="zh-CN" dirty="0">
                <a:latin typeface="+mn-lt"/>
                <a:ea typeface="华文细黑" panose="02010600040101010101" pitchFamily="2" charset="-122"/>
              </a:rPr>
              <a:t>FROM </a:t>
            </a:r>
            <a:r>
              <a:rPr lang="en-US" altLang="zh-CN" dirty="0" smtClean="0">
                <a:latin typeface="+mn-lt"/>
                <a:ea typeface="华文细黑" panose="02010600040101010101" pitchFamily="2" charset="-122"/>
              </a:rPr>
              <a:t>…WHERE …</a:t>
            </a:r>
          </a:p>
          <a:p>
            <a:pPr lvl="1"/>
            <a:r>
              <a:rPr lang="en-US" altLang="zh-CN" dirty="0">
                <a:latin typeface="+mn-lt"/>
                <a:ea typeface="华文细黑" panose="02010600040101010101" pitchFamily="2" charset="-122"/>
              </a:rPr>
              <a:t>UPDATE  </a:t>
            </a:r>
            <a:r>
              <a:rPr lang="en-US" altLang="zh-CN" dirty="0" smtClean="0">
                <a:latin typeface="+mn-lt"/>
                <a:ea typeface="华文细黑" panose="02010600040101010101" pitchFamily="2" charset="-122"/>
              </a:rPr>
              <a:t>… </a:t>
            </a:r>
            <a:r>
              <a:rPr lang="en-US" altLang="zh-CN" dirty="0">
                <a:latin typeface="+mn-lt"/>
                <a:ea typeface="华文细黑" panose="02010600040101010101" pitchFamily="2" charset="-122"/>
              </a:rPr>
              <a:t>SET  </a:t>
            </a:r>
            <a:r>
              <a:rPr lang="en-US" altLang="zh-CN" dirty="0" smtClean="0">
                <a:latin typeface="+mn-lt"/>
                <a:ea typeface="华文细黑" panose="02010600040101010101" pitchFamily="2" charset="-122"/>
              </a:rPr>
              <a:t>…</a:t>
            </a:r>
          </a:p>
          <a:p>
            <a:pPr lvl="1"/>
            <a:r>
              <a:rPr lang="en-US" altLang="zh-CN" dirty="0" smtClean="0">
                <a:latin typeface="+mn-lt"/>
                <a:ea typeface="华文细黑" panose="02010600040101010101" pitchFamily="2" charset="-122"/>
              </a:rPr>
              <a:t>SELECT  … FROM …WHERE …</a:t>
            </a:r>
          </a:p>
          <a:p>
            <a:pPr marL="457200" lvl="1" indent="0">
              <a:buNone/>
            </a:pPr>
            <a:r>
              <a:rPr lang="zh-CN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其中</a:t>
            </a:r>
            <a:r>
              <a:rPr lang="en-US" altLang="zh-CN" dirty="0">
                <a:latin typeface="+mn-lt"/>
                <a:ea typeface="华文细黑" panose="02010600040101010101" pitchFamily="2" charset="-122"/>
              </a:rPr>
              <a:t>SELECT</a:t>
            </a:r>
            <a:r>
              <a:rPr lang="zh-CN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要支持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r>
              <a:rPr lang="zh-CN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个表的连接操作。</a:t>
            </a:r>
            <a:r>
              <a:rPr lang="en-US" altLang="zh-CN" dirty="0" smtClean="0">
                <a:latin typeface="+mn-lt"/>
                <a:ea typeface="华文细黑" panose="02010600040101010101" pitchFamily="2" charset="-122"/>
              </a:rPr>
              <a:t>SET</a:t>
            </a:r>
            <a:r>
              <a:rPr lang="zh-CN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子句</a:t>
            </a:r>
            <a:r>
              <a:rPr lang="zh-CN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的表达式包括四则运算，</a:t>
            </a:r>
            <a:r>
              <a:rPr lang="en-US" altLang="zh-CN" dirty="0">
                <a:latin typeface="+mn-lt"/>
                <a:ea typeface="华文细黑" panose="02010600040101010101" pitchFamily="2" charset="-122"/>
              </a:rPr>
              <a:t>WHERE</a:t>
            </a:r>
            <a:r>
              <a:rPr lang="zh-CN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子句的条件包括常见条件表达式，</a:t>
            </a:r>
            <a:r>
              <a:rPr lang="en-US" altLang="zh-CN" dirty="0">
                <a:latin typeface="+mn-lt"/>
                <a:ea typeface="华文细黑" panose="02010600040101010101" pitchFamily="2" charset="-122"/>
              </a:rPr>
              <a:t>NULL</a:t>
            </a:r>
            <a:r>
              <a:rPr lang="zh-CN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判断，整数和字符串比较，模式匹配等</a:t>
            </a:r>
          </a:p>
          <a:p>
            <a:pPr marL="457200" lvl="1" indent="0">
              <a:buNone/>
            </a:pPr>
            <a:endParaRPr lang="zh-CN" altLang="zh-CN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F82-9D93-4A21-8593-E37681889469}" type="datetime1">
              <a:rPr lang="zh-CN" altLang="en-US" smtClean="0"/>
              <a:pPr/>
              <a:t>15/10/12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数据库系统概论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A050-19EF-49BD-A812-85E5D0DB1613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31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查询解析模块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建议</a:t>
            </a:r>
            <a:endParaRPr lang="en-US" altLang="zh-CN" dirty="0" smtClean="0"/>
          </a:p>
          <a:p>
            <a:pPr lvl="1"/>
            <a:r>
              <a:rPr lang="zh-CN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这一模块会调用前三个模块的函数，是本数据库管理系统的核心模块。实现这一模块的功能有多种途径，请务必仔细选择以免影响系统效率。请对输入命令进行检查并尽可能的考虑多种情况，例如主键为空，数据类型不符，外键依赖</a:t>
            </a:r>
            <a:r>
              <a:rPr lang="zh-CN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等</a:t>
            </a:r>
            <a:endParaRPr lang="zh-CN" altLang="zh-CN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/>
            <a:r>
              <a:rPr lang="zh-CN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解析完用户的命令后，首先转换成关系代数表达式，并生成查询执行计划，然后访问文件系统执行查询，输出查询结果。</a:t>
            </a:r>
          </a:p>
          <a:p>
            <a:pPr lvl="1"/>
            <a:r>
              <a:rPr lang="zh-CN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请注意系统的鲁棒性和各种边界条件的处理</a:t>
            </a:r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F82-9D93-4A21-8593-E37681889469}" type="datetime1">
              <a:rPr lang="zh-CN" altLang="en-US" smtClean="0"/>
              <a:pPr/>
              <a:t>15/10/12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数据库系统概论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A050-19EF-49BD-A812-85E5D0DB1613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803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kumimoji="0" lang="zh-CN" altLang="en-US" dirty="0" smtClean="0"/>
          </a:p>
        </p:txBody>
      </p:sp>
      <p:sp>
        <p:nvSpPr>
          <p:cNvPr id="111618" name="日期占位符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D4D70E9E-BF82-400A-BB60-7D62E30B774B}" type="datetime1">
              <a:rPr kumimoji="0" lang="zh-CN" altLang="en-US" sz="1400"/>
              <a:pPr/>
              <a:t>15/10/12</a:t>
            </a:fld>
            <a:endParaRPr kumimoji="0" lang="en-US" altLang="zh-CN" sz="1400"/>
          </a:p>
        </p:txBody>
      </p:sp>
      <p:sp>
        <p:nvSpPr>
          <p:cNvPr id="111619" name="页脚占位符 8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kumimoji="0" lang="zh-CN" altLang="en-US" sz="1400" dirty="0" smtClean="0"/>
              <a:t>数据库系统概论</a:t>
            </a:r>
            <a:endParaRPr kumimoji="0" lang="en-US" altLang="zh-CN" sz="1400" dirty="0" smtClean="0"/>
          </a:p>
        </p:txBody>
      </p:sp>
      <p:sp>
        <p:nvSpPr>
          <p:cNvPr id="11162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C2B698EE-FB03-4975-B126-EDA96192BB9C}" type="slidenum">
              <a:rPr kumimoji="0" lang="en-US" altLang="zh-CN" sz="1400"/>
              <a:pPr/>
              <a:t>27</a:t>
            </a:fld>
            <a:endParaRPr kumimoji="0" lang="en-US" altLang="zh-CN" sz="1400"/>
          </a:p>
        </p:txBody>
      </p:sp>
      <p:sp>
        <p:nvSpPr>
          <p:cNvPr id="7" name="矩形 6"/>
          <p:cNvSpPr/>
          <p:nvPr/>
        </p:nvSpPr>
        <p:spPr>
          <a:xfrm>
            <a:off x="1074889" y="2967335"/>
            <a:ext cx="6994223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00FF"/>
                </a:solidFill>
              </a:rPr>
              <a:t>Thanks,  Questions?</a:t>
            </a:r>
            <a:endParaRPr lang="zh-CN" alt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实现一个单用户数据库管理系统，包括以下四个模块：</a:t>
            </a:r>
            <a:endParaRPr lang="en-US" altLang="zh-CN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/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记录管理模块</a:t>
            </a:r>
            <a:endParaRPr lang="en-US" altLang="zh-CN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/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索引模块</a:t>
            </a:r>
            <a:endParaRPr lang="en-US" altLang="zh-CN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/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系统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管理模块</a:t>
            </a:r>
            <a:endParaRPr lang="en-US" altLang="zh-CN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/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查询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解析模块</a:t>
            </a:r>
            <a:endParaRPr lang="en-US" altLang="zh-CN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组织形式：以组为单位提交，最多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人一组</a:t>
            </a:r>
            <a:endParaRPr lang="en-US" altLang="zh-CN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2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    </a:t>
            </a:r>
            <a:r>
              <a:rPr lang="en-US" altLang="zh-CN" sz="2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(19</a:t>
            </a:r>
            <a:r>
              <a:rPr lang="zh-CN" altLang="en-US" sz="2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日前把分组情况提交到网络学堂课程讨论区</a:t>
            </a:r>
            <a:r>
              <a:rPr lang="en-US" altLang="zh-CN" sz="2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)</a:t>
            </a:r>
          </a:p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项目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内容：必做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+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选做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F82-9D93-4A21-8593-E37681889469}" type="datetime1">
              <a:rPr lang="zh-CN" altLang="en-US" smtClean="0"/>
              <a:pPr/>
              <a:t>15/10/12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数据库系统概论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A050-19EF-49BD-A812-85E5D0DB1613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038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必做内容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必做内容</a:t>
            </a:r>
            <a:endParaRPr lang="en-US" altLang="zh-CN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/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记录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管理：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系统文件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管理，表的物理存储</a:t>
            </a:r>
            <a:endParaRPr lang="en-US" altLang="zh-CN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/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系统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管理：实现基本的数据定义语言，对数据和元数据的存储进行管理</a:t>
            </a:r>
            <a:endParaRPr lang="en-US" altLang="zh-CN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/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查询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解析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：实现基本的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数据查询语言和数据操纵语言，</a:t>
            </a:r>
            <a:r>
              <a:rPr lang="zh-CN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访问</a:t>
            </a:r>
            <a:r>
              <a:rPr lang="zh-CN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文件系统执行查询，输出查询</a:t>
            </a:r>
            <a:r>
              <a:rPr lang="zh-CN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结果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F82-9D93-4A21-8593-E37681889469}" type="datetime1">
              <a:rPr lang="zh-CN" altLang="en-US" smtClean="0"/>
              <a:pPr/>
              <a:t>15/10/12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数据库系统概论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A050-19EF-49BD-A812-85E5D0DB1613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406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选做内容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选做内容</a:t>
            </a:r>
            <a:endParaRPr lang="en-US" altLang="zh-CN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    </a:t>
            </a:r>
            <a:r>
              <a:rPr lang="zh-CN" altLang="en-US" sz="2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对必做内容进行扩展优化，包括</a:t>
            </a:r>
            <a:r>
              <a:rPr lang="zh-CN" altLang="en-US" sz="2800" dirty="0">
                <a:latin typeface="华文细黑" panose="02010600040101010101" pitchFamily="2" charset="-122"/>
                <a:ea typeface="华文细黑" panose="02010600040101010101" pitchFamily="2" charset="-122"/>
              </a:rPr>
              <a:t>但不</a:t>
            </a:r>
            <a:r>
              <a:rPr lang="zh-CN" altLang="en-US" sz="2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限于：</a:t>
            </a:r>
            <a:endParaRPr lang="en-US" altLang="zh-CN" sz="28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/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索引模块</a:t>
            </a:r>
          </a:p>
          <a:p>
            <a:pPr lvl="1"/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查询优化</a:t>
            </a:r>
          </a:p>
          <a:p>
            <a:pPr lvl="1"/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属性域约束和外键约束</a:t>
            </a:r>
          </a:p>
          <a:p>
            <a:pPr lvl="1"/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扩展数据类型</a:t>
            </a:r>
            <a:endParaRPr lang="en-US" altLang="zh-CN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/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聚集查询</a:t>
            </a:r>
            <a:endParaRPr lang="en-US" altLang="zh-CN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/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多表连接</a:t>
            </a:r>
            <a:endParaRPr lang="en-US" altLang="zh-CN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/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模糊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查询</a:t>
            </a:r>
            <a:endParaRPr lang="en-US" altLang="zh-CN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/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图形化</a:t>
            </a:r>
            <a:r>
              <a:rPr lang="en-US" altLang="zh-CN" dirty="0" smtClean="0">
                <a:latin typeface="+mn-lt"/>
                <a:ea typeface="华文细黑" panose="02010600040101010101" pitchFamily="2" charset="-122"/>
              </a:rPr>
              <a:t>UI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F82-9D93-4A21-8593-E37681889469}" type="datetime1">
              <a:rPr lang="zh-CN" altLang="en-US" smtClean="0"/>
              <a:pPr/>
              <a:t>15/10/12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数据库系统概论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A050-19EF-49BD-A812-85E5D0DB1613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714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选做内容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索引模块：为存储在文件中的记录建立</a:t>
            </a:r>
            <a:r>
              <a:rPr lang="en-US" altLang="zh-CN" dirty="0" smtClean="0">
                <a:latin typeface="+mn-lt"/>
                <a:ea typeface="华文细黑" panose="02010600040101010101" pitchFamily="2" charset="-122"/>
              </a:rPr>
              <a:t>B+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树索引</a:t>
            </a:r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/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查询优化：一个</a:t>
            </a:r>
            <a:r>
              <a:rPr lang="en-US" altLang="zh-CN" dirty="0">
                <a:latin typeface="+mn-lt"/>
                <a:ea typeface="华文细黑" panose="02010600040101010101" pitchFamily="2" charset="-122"/>
              </a:rPr>
              <a:t>SQL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语句可解析为多个等价的关系代数表达式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，查询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代价各不相同。查询优化就是要找出其中代价最小的处理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过程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【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第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9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章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】</a:t>
            </a:r>
            <a:endParaRPr lang="zh-CN" altLang="en-US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/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属性域约束和外键约束</a:t>
            </a:r>
          </a:p>
          <a:p>
            <a:pPr lvl="1"/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扩展数据类型：创建数据表时支持更多的数据类型，例如</a:t>
            </a:r>
            <a:r>
              <a:rPr lang="en-US" altLang="zh-CN" dirty="0" smtClean="0">
                <a:latin typeface="+mn-lt"/>
                <a:ea typeface="华文细黑" panose="02010600040101010101" pitchFamily="2" charset="-122"/>
              </a:rPr>
              <a:t>decimal</a:t>
            </a:r>
            <a:r>
              <a:rPr lang="zh-CN" altLang="en-US" dirty="0" smtClean="0">
                <a:latin typeface="+mn-lt"/>
                <a:ea typeface="华文细黑" panose="02010600040101010101" pitchFamily="2" charset="-122"/>
              </a:rPr>
              <a:t>、</a:t>
            </a:r>
            <a:r>
              <a:rPr lang="en-US" altLang="zh-CN" dirty="0" smtClean="0">
                <a:latin typeface="+mn-lt"/>
                <a:ea typeface="华文细黑" panose="02010600040101010101" pitchFamily="2" charset="-122"/>
              </a:rPr>
              <a:t>date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等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F82-9D93-4A21-8593-E37681889469}" type="datetime1">
              <a:rPr lang="zh-CN" altLang="en-US" smtClean="0"/>
              <a:pPr/>
              <a:t>15/10/12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数据库系统概论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A050-19EF-49BD-A812-85E5D0DB1613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778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选做内容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聚集查询：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支持</a:t>
            </a:r>
            <a:r>
              <a:rPr lang="en-US" altLang="zh-CN" dirty="0" smtClean="0">
                <a:latin typeface="+mn-lt"/>
                <a:ea typeface="华文细黑" panose="02010600040101010101" pitchFamily="2" charset="-122"/>
              </a:rPr>
              <a:t>SQL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语句标准中的</a:t>
            </a:r>
            <a:r>
              <a:rPr lang="en-US" altLang="zh-CN" dirty="0" smtClean="0">
                <a:latin typeface="+mn-lt"/>
                <a:ea typeface="华文细黑" panose="02010600040101010101" pitchFamily="2" charset="-122"/>
              </a:rPr>
              <a:t>AVG,SUM,MAX,MIN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等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关键字，实现相应功能。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【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第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章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】</a:t>
            </a:r>
            <a:endParaRPr lang="zh-CN" altLang="en-US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/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多表连接：实现三个或三个以上表的连接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/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模糊查询：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支持</a:t>
            </a:r>
            <a:r>
              <a:rPr lang="en-US" altLang="zh-CN" dirty="0" smtClean="0">
                <a:latin typeface="+mn-lt"/>
                <a:ea typeface="华文细黑" panose="02010600040101010101" pitchFamily="2" charset="-122"/>
              </a:rPr>
              <a:t>SQL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语句标准中的</a:t>
            </a:r>
            <a:r>
              <a:rPr lang="en-US" altLang="zh-CN" dirty="0" smtClean="0">
                <a:latin typeface="+mn-lt"/>
                <a:ea typeface="华文细黑" panose="02010600040101010101" pitchFamily="2" charset="-122"/>
              </a:rPr>
              <a:t>LIKE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关键字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，以及相应的</a:t>
            </a:r>
            <a:r>
              <a:rPr lang="en-US" altLang="zh-CN" dirty="0" smtClean="0">
                <a:latin typeface="+mn-lt"/>
                <a:ea typeface="华文细黑" panose="02010600040101010101" pitchFamily="2" charset="-122"/>
              </a:rPr>
              <a:t>*,?,%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等通配符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。实现字符串的模糊匹配。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【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第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章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】</a:t>
            </a:r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/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图形化</a:t>
            </a:r>
            <a:r>
              <a:rPr lang="en-US" altLang="zh-CN" dirty="0">
                <a:latin typeface="+mn-lt"/>
                <a:ea typeface="华文细黑" panose="02010600040101010101" pitchFamily="2" charset="-122"/>
              </a:rPr>
              <a:t>UI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：例如</a:t>
            </a:r>
            <a:r>
              <a:rPr lang="en-US" altLang="zh-CN" dirty="0">
                <a:latin typeface="+mn-lt"/>
                <a:ea typeface="华文细黑" panose="02010600040101010101" pitchFamily="2" charset="-122"/>
              </a:rPr>
              <a:t>MySQL </a:t>
            </a:r>
            <a:r>
              <a:rPr lang="en-US" altLang="zh-CN" dirty="0" smtClean="0">
                <a:latin typeface="+mn-lt"/>
                <a:ea typeface="华文细黑" panose="02010600040101010101" pitchFamily="2" charset="-122"/>
              </a:rPr>
              <a:t>Front</a:t>
            </a:r>
            <a:endParaRPr lang="en-US" altLang="zh-CN" dirty="0">
              <a:latin typeface="+mn-lt"/>
              <a:ea typeface="华文细黑" panose="0201060004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F82-9D93-4A21-8593-E37681889469}" type="datetime1">
              <a:rPr lang="zh-CN" altLang="en-US" smtClean="0"/>
              <a:pPr/>
              <a:t>15/10/12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数据库系统概论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A050-19EF-49BD-A812-85E5D0DB1613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57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内容提要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项目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简介</a:t>
            </a:r>
            <a:endParaRPr lang="en-US" altLang="zh-CN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验收</a:t>
            </a:r>
            <a:r>
              <a:rPr lang="zh-CN" altLang="en-US" b="1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要求</a:t>
            </a:r>
            <a:endParaRPr lang="en-US" altLang="zh-CN" b="1" dirty="0" smtClean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系统架构</a:t>
            </a:r>
            <a:endParaRPr lang="en-US" altLang="zh-CN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各模块详细介绍</a:t>
            </a:r>
            <a:endParaRPr lang="en-US" altLang="zh-CN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F82-9D93-4A21-8593-E37681889469}" type="datetime1">
              <a:rPr lang="zh-CN" altLang="en-US" smtClean="0">
                <a:solidFill>
                  <a:srgbClr val="000000"/>
                </a:solidFill>
              </a:rPr>
              <a:pPr/>
              <a:t>15/10/12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srgbClr val="000000"/>
                </a:solidFill>
              </a:rPr>
              <a:t>数据库系统概论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A050-19EF-49BD-A812-85E5D0DB1613}" type="slidenum">
              <a:rPr lang="en-US" altLang="zh-CN" smtClean="0">
                <a:solidFill>
                  <a:srgbClr val="000000"/>
                </a:solidFill>
              </a:rPr>
              <a:pPr/>
              <a:t>8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91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验收要求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评分细则</a:t>
            </a:r>
            <a:endParaRPr lang="en-US" altLang="zh-CN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  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课程项目在总成绩中占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80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分，具体的分配细则如下表所示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F82-9D93-4A21-8593-E37681889469}" type="datetime1">
              <a:rPr lang="zh-CN" altLang="en-US" smtClean="0"/>
              <a:pPr/>
              <a:t>15/10/12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数据库系统概论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A050-19EF-49BD-A812-85E5D0DB1613}" type="slidenum">
              <a:rPr lang="en-US" altLang="zh-CN" smtClean="0"/>
              <a:pPr/>
              <a:t>9</a:t>
            </a:fld>
            <a:endParaRPr lang="en-US" altLang="zh-CN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17955"/>
              </p:ext>
            </p:extLst>
          </p:nvPr>
        </p:nvGraphicFramePr>
        <p:xfrm>
          <a:off x="755576" y="2996952"/>
          <a:ext cx="7488832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60264"/>
                <a:gridCol w="39285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考核项目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占分比重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日常提交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期中报告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项目报告文档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期末验收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70%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625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inghua-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tsinghua-template</Template>
  <TotalTime>7966</TotalTime>
  <Words>1194</Words>
  <Application>Microsoft Macintosh PowerPoint</Application>
  <PresentationFormat>全屏显示(4:3)</PresentationFormat>
  <Paragraphs>256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Arial</vt:lpstr>
      <vt:lpstr>Garamond</vt:lpstr>
      <vt:lpstr>GungsuhChe</vt:lpstr>
      <vt:lpstr>Times New Roman</vt:lpstr>
      <vt:lpstr>华文行楷</vt:lpstr>
      <vt:lpstr>华文细黑</vt:lpstr>
      <vt:lpstr>宋体</vt:lpstr>
      <vt:lpstr>tsinghua-template</vt:lpstr>
      <vt:lpstr>数据库课程项目    </vt:lpstr>
      <vt:lpstr>内容提要</vt:lpstr>
      <vt:lpstr>项目简介</vt:lpstr>
      <vt:lpstr>必做内容</vt:lpstr>
      <vt:lpstr>选做内容</vt:lpstr>
      <vt:lpstr>选做内容</vt:lpstr>
      <vt:lpstr>选做内容</vt:lpstr>
      <vt:lpstr>内容提要</vt:lpstr>
      <vt:lpstr>验收要求</vt:lpstr>
      <vt:lpstr>验收要求</vt:lpstr>
      <vt:lpstr>验收要求</vt:lpstr>
      <vt:lpstr>验收要求</vt:lpstr>
      <vt:lpstr>内容提要</vt:lpstr>
      <vt:lpstr>系统架构</vt:lpstr>
      <vt:lpstr>内容提要</vt:lpstr>
      <vt:lpstr>记录管理模块</vt:lpstr>
      <vt:lpstr>记录管理模块</vt:lpstr>
      <vt:lpstr>索引模块</vt:lpstr>
      <vt:lpstr>索引模块</vt:lpstr>
      <vt:lpstr>系统管理模块</vt:lpstr>
      <vt:lpstr>系统管理模块</vt:lpstr>
      <vt:lpstr>系统管理模块</vt:lpstr>
      <vt:lpstr>系统管理模块</vt:lpstr>
      <vt:lpstr>查询解析模块</vt:lpstr>
      <vt:lpstr>查询解析模块</vt:lpstr>
      <vt:lpstr>查询解析模块</vt:lpstr>
      <vt:lpstr>PowerPoint 演示文稿</vt:lpstr>
    </vt:vector>
  </TitlesOfParts>
  <Company>MSPRC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数据库课程项目  单用户数据库管理系统  </dc:title>
  <dc:creator>Wang Jin</dc:creator>
  <cp:lastModifiedBy>Microsoft Office 用户</cp:lastModifiedBy>
  <cp:revision>339</cp:revision>
  <dcterms:created xsi:type="dcterms:W3CDTF">2010-07-18T08:18:18Z</dcterms:created>
  <dcterms:modified xsi:type="dcterms:W3CDTF">2015-10-12T00:50:54Z</dcterms:modified>
</cp:coreProperties>
</file>