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4" r:id="rId2"/>
    <p:sldId id="305" r:id="rId3"/>
    <p:sldId id="306" r:id="rId4"/>
    <p:sldId id="309" r:id="rId5"/>
    <p:sldId id="310" r:id="rId6"/>
    <p:sldId id="311" r:id="rId7"/>
    <p:sldId id="312" r:id="rId8"/>
    <p:sldId id="313" r:id="rId9"/>
    <p:sldId id="323" r:id="rId10"/>
    <p:sldId id="314" r:id="rId11"/>
    <p:sldId id="319" r:id="rId12"/>
    <p:sldId id="322" r:id="rId13"/>
    <p:sldId id="324" r:id="rId14"/>
    <p:sldId id="320" r:id="rId15"/>
    <p:sldId id="321" r:id="rId16"/>
    <p:sldId id="316" r:id="rId17"/>
    <p:sldId id="317" r:id="rId18"/>
    <p:sldId id="318" r:id="rId19"/>
    <p:sldId id="30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45" autoAdjust="0"/>
    <p:restoredTop sz="94808"/>
  </p:normalViewPr>
  <p:slideViewPr>
    <p:cSldViewPr>
      <p:cViewPr>
        <p:scale>
          <a:sx n="75" d="100"/>
          <a:sy n="75" d="100"/>
        </p:scale>
        <p:origin x="-40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F8969B-5C8F-455C-A433-F7AB20D86A00}" type="datetimeFigureOut">
              <a:rPr lang="zh-CN" altLang="en-US"/>
              <a:pPr/>
              <a:t>15/10/11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582384-7025-466C-9563-5FCC28EFBC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1E7901-6CCA-47AE-8304-7C2788B56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362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singhua-ppt-template-First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22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5538"/>
            <a:ext cx="8568952" cy="5256212"/>
          </a:xfrm>
        </p:spPr>
        <p:txBody>
          <a:bodyPr/>
          <a:lstStyle>
            <a:lvl1pPr>
              <a:defRPr b="0">
                <a:latin typeface="Garamond" pitchFamily="18" charset="0"/>
                <a:ea typeface="GungsuhChe" pitchFamily="49" charset="-127"/>
              </a:defRPr>
            </a:lvl1pPr>
            <a:lvl2pPr>
              <a:defRPr b="0">
                <a:latin typeface="Garamond" pitchFamily="18" charset="0"/>
                <a:ea typeface="GungsuhChe" pitchFamily="49" charset="-127"/>
              </a:defRPr>
            </a:lvl2pPr>
            <a:lvl3pPr>
              <a:defRPr b="0">
                <a:latin typeface="Garamond" pitchFamily="18" charset="0"/>
                <a:ea typeface="GungsuhChe" pitchFamily="49" charset="-127"/>
              </a:defRPr>
            </a:lvl3pPr>
            <a:lvl4pPr>
              <a:defRPr b="0">
                <a:latin typeface="Garamond" pitchFamily="18" charset="0"/>
                <a:ea typeface="GungsuhChe" pitchFamily="49" charset="-127"/>
              </a:defRPr>
            </a:lvl4pPr>
            <a:lvl5pPr>
              <a:defRPr b="0">
                <a:latin typeface="Garamond" pitchFamily="18" charset="0"/>
                <a:ea typeface="GungsuhChe" pitchFamily="49" charset="-127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28F82-9D93-4A21-8593-E37681889469}" type="datetime1">
              <a:rPr lang="zh-CN" altLang="en-US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3575" y="6524625"/>
            <a:ext cx="4032250" cy="4048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7625" y="6545263"/>
            <a:ext cx="1476375" cy="339725"/>
          </a:xfrm>
        </p:spPr>
        <p:txBody>
          <a:bodyPr/>
          <a:lstStyle>
            <a:lvl1pPr>
              <a:defRPr/>
            </a:lvl1pPr>
          </a:lstStyle>
          <a:p>
            <a:fld id="{CA05A050-19EF-49BD-A812-85E5D0DB16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62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图片2(1)副本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4575" y="188913"/>
            <a:ext cx="69119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524625"/>
            <a:ext cx="410527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DB Training - Approximate Entity Extraction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08CC489C-44BC-449F-A5B1-38071A3A285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835150" y="6538913"/>
            <a:ext cx="2016125" cy="3190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fld id="{FA30B279-067F-40E4-88A4-8E4BD7DF1901}" type="datetime1">
              <a:rPr lang="zh-CN" altLang="en-US"/>
              <a:pPr/>
              <a:t>15/10/11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kumimoji="1" sz="3200">
          <a:solidFill>
            <a:schemeClr val="tx1"/>
          </a:solidFill>
          <a:latin typeface="Garamond" pitchFamily="18" charset="0"/>
          <a:ea typeface="GungsuhChe" pitchFamily="49" charset="-127"/>
          <a:cs typeface="GungsuhChe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kumimoji="1" sz="2800">
          <a:solidFill>
            <a:schemeClr val="tx1"/>
          </a:solidFill>
          <a:latin typeface="Garamond" pitchFamily="18" charset="0"/>
          <a:ea typeface="GungsuhChe" pitchFamily="49" charset="-127"/>
          <a:cs typeface="GungsuhChe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kumimoji="1" sz="2400">
          <a:solidFill>
            <a:schemeClr val="tx1"/>
          </a:solidFill>
          <a:latin typeface="Garamond" pitchFamily="18" charset="0"/>
          <a:ea typeface="GungsuhChe" pitchFamily="49" charset="-127"/>
          <a:cs typeface="GungsuhChe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kumimoji="1" sz="2000">
          <a:solidFill>
            <a:schemeClr val="tx1"/>
          </a:solidFill>
          <a:latin typeface="Garamond" pitchFamily="18" charset="0"/>
          <a:ea typeface="GungsuhChe" pitchFamily="49" charset="-127"/>
          <a:cs typeface="GungsuhChe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kumimoji="1" sz="2000">
          <a:solidFill>
            <a:schemeClr val="tx1"/>
          </a:solidFill>
          <a:latin typeface="Garamond" pitchFamily="18" charset="0"/>
          <a:ea typeface="GungsuhChe" pitchFamily="49" charset="-127"/>
          <a:cs typeface="GungsuhChe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36912"/>
            <a:ext cx="7543800" cy="1800225"/>
          </a:xfrm>
        </p:spPr>
        <p:txBody>
          <a:bodyPr/>
          <a:lstStyle/>
          <a:p>
            <a:pPr algn="ctr" eaLnBrk="1" hangingPunct="1"/>
            <a:r>
              <a:rPr kumimoji="0" lang="zh-CN" altLang="en-US" sz="7200" dirty="0" smtClean="0">
                <a:latin typeface="华文行楷" pitchFamily="2" charset="-122"/>
                <a:ea typeface="华文行楷" pitchFamily="2" charset="-122"/>
              </a:rPr>
              <a:t>数据库课程项目</a:t>
            </a:r>
            <a:r>
              <a:rPr kumimoji="0" lang="en-US" altLang="zh-CN" sz="4000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kumimoji="0" lang="en-US" altLang="zh-CN" sz="4000" dirty="0" smtClean="0">
                <a:latin typeface="华文行楷" pitchFamily="2" charset="-122"/>
                <a:ea typeface="华文行楷" pitchFamily="2" charset="-122"/>
              </a:rPr>
            </a:br>
            <a:r>
              <a:rPr kumimoji="0" lang="en-US" altLang="zh-CN" dirty="0" smtClean="0"/>
              <a:t/>
            </a:r>
            <a:br>
              <a:rPr kumimoji="0" lang="en-US" altLang="zh-CN" dirty="0" smtClean="0"/>
            </a:br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测试数据及测试用例</a:t>
            </a:r>
            <a:r>
              <a:rPr kumimoji="0" lang="en-US" altLang="zh-CN" sz="2800" dirty="0" smtClean="0"/>
              <a:t/>
            </a:r>
            <a:br>
              <a:rPr kumimoji="0" lang="en-US" altLang="zh-CN" sz="2800" dirty="0" smtClean="0"/>
            </a:br>
            <a:r>
              <a:rPr kumimoji="0" lang="en-US" altLang="zh-CN" sz="2800" dirty="0" smtClean="0"/>
              <a:t/>
            </a:r>
            <a:br>
              <a:rPr kumimoji="0" lang="en-US" altLang="zh-CN" sz="2800" dirty="0" smtClean="0"/>
            </a:br>
            <a:endParaRPr kumimoji="0"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146" name="矩形 16"/>
          <p:cNvSpPr>
            <a:spLocks noChangeArrowheads="1"/>
          </p:cNvSpPr>
          <p:nvPr/>
        </p:nvSpPr>
        <p:spPr bwMode="auto">
          <a:xfrm>
            <a:off x="2411760" y="4627701"/>
            <a:ext cx="42338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800" dirty="0"/>
              <a:t>计算机系软件所数据库组 </a:t>
            </a:r>
            <a:endParaRPr kumimoji="0" lang="en-US" altLang="zh-CN" sz="2800" dirty="0" smtClean="0"/>
          </a:p>
          <a:p>
            <a:pPr algn="ctr"/>
            <a:endParaRPr kumimoji="0" lang="en-US" altLang="zh-CN" sz="2800" dirty="0" smtClean="0">
              <a:latin typeface="华文行楷" pitchFamily="2" charset="-122"/>
              <a:ea typeface="华文行楷" pitchFamily="2" charset="-122"/>
            </a:endParaRPr>
          </a:p>
          <a:p>
            <a:endParaRPr kumimoji="0" lang="zh-CN" altLang="en-US" sz="2800" dirty="0"/>
          </a:p>
        </p:txBody>
      </p:sp>
      <p:sp>
        <p:nvSpPr>
          <p:cNvPr id="6147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48C379E-80A6-453B-ACEC-71B307687A93}" type="datetime1">
              <a:rPr kumimoji="0" lang="zh-CN" altLang="en-US" sz="1200"/>
              <a:pPr/>
              <a:t>15/10/11</a:t>
            </a:fld>
            <a:endParaRPr kumimoji="0" lang="en-US" altLang="zh-CN" sz="1200"/>
          </a:p>
        </p:txBody>
      </p:sp>
      <p:sp>
        <p:nvSpPr>
          <p:cNvPr id="614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1200" dirty="0" smtClean="0"/>
              <a:t>数据库系统概论</a:t>
            </a:r>
            <a:endParaRPr kumimoji="0" lang="en-US" altLang="zh-CN" sz="1200" dirty="0" smtClean="0"/>
          </a:p>
        </p:txBody>
      </p:sp>
      <p:sp>
        <p:nvSpPr>
          <p:cNvPr id="614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4419EAB-080C-4881-BF67-1309A7405CE4}" type="slidenum">
              <a:rPr kumimoji="0" lang="en-US" altLang="zh-CN" sz="1200"/>
              <a:pPr/>
              <a:t>1</a:t>
            </a:fld>
            <a:endParaRPr kumimoji="0" lang="en-US" altLang="zh-CN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基本语句范例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CREATE DATABASE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orderDB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创建名为</a:t>
            </a:r>
            <a:r>
              <a:rPr lang="en-US" altLang="zh-CN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orderDB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的数据库。</a:t>
            </a:r>
            <a:endParaRPr lang="en-US" altLang="zh-CN" sz="2600" dirty="0" smtClean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CREATE TABLE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customer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(id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not null, name char(255), gender char(1))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创建名为</a:t>
            </a:r>
            <a:r>
              <a:rPr lang="en-US" altLang="zh-CN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customer</a:t>
            </a:r>
            <a:r>
              <a:rPr lang="zh-CN" altLang="en-US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的表，包含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id,name</a:t>
            </a:r>
            <a:r>
              <a:rPr lang="zh-CN" altLang="en-US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gender</a:t>
            </a:r>
          </a:p>
          <a:p>
            <a:pPr marL="457200" lvl="1" indent="0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这三个字段，类型分别为整型、字符串和字符串</a:t>
            </a:r>
            <a:r>
              <a:rPr lang="zh-CN" altLang="zh-CN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字段不能为空。</a:t>
            </a:r>
            <a:endParaRPr lang="en-US" altLang="zh-CN" sz="2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74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256212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INSERT INTO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customer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VALUES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(315000,Jack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,F)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customer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表中插入数据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(315000,Jack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,F)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customer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WHERE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nation=‘F’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列出所有的女性顾客</a:t>
            </a:r>
            <a:r>
              <a:rPr lang="zh-CN" altLang="en-US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DELETE FROM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publisher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WHERE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state=‘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’</a:t>
            </a:r>
          </a:p>
          <a:p>
            <a:pPr marL="457200" lvl="1" indent="0"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删除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所有加州的出版商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3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256212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UPDATE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book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SET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publisher_id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= ‘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106001’ 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WHERE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title=‘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Gone with the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wind’</a:t>
            </a: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book</a:t>
            </a:r>
            <a:r>
              <a:rPr lang="zh-CN" altLang="en-US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表中书名为“</a:t>
            </a:r>
            <a:r>
              <a:rPr lang="en-US" altLang="zh-CN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Gone with the wind</a:t>
            </a:r>
            <a:r>
              <a:rPr lang="zh-CN" altLang="en-US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”的记</a:t>
            </a:r>
            <a:endParaRPr lang="en-US" altLang="zh-CN" sz="2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录的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publisher_id</a:t>
            </a:r>
            <a:r>
              <a:rPr lang="zh-CN" altLang="en-US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字段更新为</a:t>
            </a:r>
            <a:r>
              <a:rPr lang="en-US" altLang="zh-CN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106001</a:t>
            </a:r>
            <a:r>
              <a:rPr lang="zh-CN" altLang="en-US" sz="26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支持的基本语句详见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数据库大作业详细说明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》</a:t>
            </a: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87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内容摘要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测试数据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测试用例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基本语句范例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完整性约束</a:t>
            </a:r>
            <a:endParaRPr lang="en-US" altLang="zh-CN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65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域完整性约束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属性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值应是属性域中的值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，以及需要判断属性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能否为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空。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例如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customer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表中的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gender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字段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，只能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是‘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F’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和‘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’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这两种取值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分别代表女性和男性。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INSERT INTO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customer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VALUES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315001,Jack,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，出现该语句时应报错，提示插入的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性别属性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值不在属性域内，阻止插入数据。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01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256212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例如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orders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表的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quantity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字段数据类型为整型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INSERT INTO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orders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VALUES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315000,200001,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八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，出现该语句时应报错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，提示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quantity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字段数据类型必须是整型，阻止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插入数据。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45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实体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完整性约束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键不能重复也不能为空。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例如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customer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字段是该表的主键，每一条记录都应该有唯一的不为空的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值。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假设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customer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字段的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取值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区间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(300001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315000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内的连续值，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INSERT INTO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customer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VALUES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314000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,Jack,</a:t>
            </a:r>
            <a:r>
              <a:rPr lang="en-US" altLang="zh-CN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，出现该语句时应报错，提示主键出现重复，阻止插入数据。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20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参照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完整性约束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如果表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的主键是表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中的字段，则该字段称为表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的外键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中外键的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取值，要么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与表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某元组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主键的</a:t>
            </a:r>
            <a:r>
              <a:rPr lang="zh-CN" altLang="en-US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值相同，要么取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空值。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publisher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表的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字段是该表的主键，同时它也是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book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表中的字段，所以</a:t>
            </a:r>
            <a:r>
              <a:rPr lang="en-US" altLang="zh-CN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publisher_id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字段是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book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表的外键。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细黑" panose="02010600040101010101" pitchFamily="2" charset="-122"/>
                <a:cs typeface="Times New Roman" panose="02020603050405020304" pitchFamily="18" charset="0"/>
              </a:rPr>
              <a:t>publisher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: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细黑" panose="02010600040101010101" pitchFamily="2" charset="-122"/>
                <a:cs typeface="Times New Roman" panose="02020603050405020304" pitchFamily="18" charset="0"/>
              </a:rPr>
              <a:t>book : </a:t>
            </a:r>
            <a:endParaRPr lang="en-US" altLang="zh-CN" sz="2400" dirty="0">
              <a:solidFill>
                <a:srgbClr val="000000"/>
              </a:solidFill>
              <a:latin typeface="+mn-lt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17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52805"/>
              </p:ext>
            </p:extLst>
          </p:nvPr>
        </p:nvGraphicFramePr>
        <p:xfrm>
          <a:off x="2699792" y="5013176"/>
          <a:ext cx="468051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0173"/>
                <a:gridCol w="1560173"/>
                <a:gridCol w="15601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id(key)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state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33754"/>
              </p:ext>
            </p:extLst>
          </p:nvPr>
        </p:nvGraphicFramePr>
        <p:xfrm>
          <a:off x="2195736" y="5661248"/>
          <a:ext cx="633670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114"/>
                <a:gridCol w="648072"/>
                <a:gridCol w="1080120"/>
                <a:gridCol w="1584176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id(key)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title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authors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rgbClr val="FFC000"/>
                          </a:solidFill>
                        </a:rPr>
                        <a:t>publisher_id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copies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pages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091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256212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假设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publisher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表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字段的取值在区间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(100001, 105000)</a:t>
            </a: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内，出现语句</a:t>
            </a: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　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UPDATE 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book </a:t>
            </a:r>
            <a:r>
              <a:rPr lang="en-US" altLang="zh-CN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SET 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publisher_id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= ‘106001’ 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　</a:t>
            </a:r>
            <a:r>
              <a:rPr lang="en-US" altLang="zh-CN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WHERE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title = ‘Gone with the wind’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　应报错，提示违反外键约束，阻止更新数据。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zh-CN" altLang="en-US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54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kumimoji="0" lang="zh-CN" altLang="en-US" dirty="0" smtClean="0"/>
          </a:p>
        </p:txBody>
      </p:sp>
      <p:sp>
        <p:nvSpPr>
          <p:cNvPr id="111618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4D70E9E-BF82-400A-BB60-7D62E30B774B}" type="datetime1">
              <a:rPr kumimoji="0" lang="zh-CN" altLang="en-US" sz="1400"/>
              <a:pPr/>
              <a:t>15/10/11</a:t>
            </a:fld>
            <a:endParaRPr kumimoji="0" lang="en-US" altLang="zh-CN" sz="1400"/>
          </a:p>
        </p:txBody>
      </p:sp>
      <p:sp>
        <p:nvSpPr>
          <p:cNvPr id="111619" name="页脚占位符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1400" dirty="0" smtClean="0"/>
              <a:t>数据库系统概论</a:t>
            </a:r>
            <a:endParaRPr kumimoji="0" lang="en-US" altLang="zh-CN" sz="1400" dirty="0" smtClean="0"/>
          </a:p>
        </p:txBody>
      </p:sp>
      <p:sp>
        <p:nvSpPr>
          <p:cNvPr id="1116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B698EE-FB03-4975-B126-EDA96192BB9C}" type="slidenum">
              <a:rPr kumimoji="0" lang="en-US" altLang="zh-CN" sz="1400"/>
              <a:pPr/>
              <a:t>19</a:t>
            </a:fld>
            <a:endParaRPr kumimoji="0"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1074889" y="2967335"/>
            <a:ext cx="699422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Thanks,  Questions?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测试数据</a:t>
            </a:r>
            <a:endParaRPr lang="en-US" altLang="zh-CN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测试用例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基本语句范例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完整性约束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0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四个数据表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publisher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表：出版商信息。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customer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表：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顾客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信息。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book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表：图书信息。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orders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表：订单信息。包含顾客信息以及他订购的图书信息。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38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publisher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表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4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30561"/>
              </p:ext>
            </p:extLst>
          </p:nvPr>
        </p:nvGraphicFramePr>
        <p:xfrm>
          <a:off x="755576" y="1730133"/>
          <a:ext cx="7401205" cy="1947895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290612"/>
                <a:gridCol w="2321830"/>
                <a:gridCol w="949960"/>
                <a:gridCol w="2838803"/>
              </a:tblGrid>
              <a:tr h="516111"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字段名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字段描述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数据类型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数据值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id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</a:rPr>
                        <a:t>出版商</a:t>
                      </a:r>
                      <a:r>
                        <a:rPr lang="en-US" altLang="zh-CN" sz="1600" kern="0" dirty="0" smtClean="0">
                          <a:effectLst/>
                        </a:rPr>
                        <a:t>ID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Integer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effectLst/>
                        </a:rPr>
                        <a:t>-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</a:rPr>
                        <a:t>出版商</a:t>
                      </a:r>
                      <a:r>
                        <a:rPr lang="zh-CN" altLang="en-US" sz="1600" kern="0" dirty="0" smtClean="0">
                          <a:effectLst/>
                        </a:rPr>
                        <a:t>名字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String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出版商</a:t>
                      </a:r>
                      <a:r>
                        <a:rPr lang="en-US" altLang="en-US" sz="1600" kern="100" dirty="0" smtClean="0">
                          <a:effectLst/>
                        </a:rPr>
                        <a:t>所在州（美国）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String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CA</a:t>
                      </a:r>
                    </a:p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GA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87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customer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表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88663"/>
              </p:ext>
            </p:extLst>
          </p:nvPr>
        </p:nvGraphicFramePr>
        <p:xfrm>
          <a:off x="755576" y="1730133"/>
          <a:ext cx="7488832" cy="1947895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290612"/>
                <a:gridCol w="2321830"/>
                <a:gridCol w="1037587"/>
                <a:gridCol w="2838803"/>
              </a:tblGrid>
              <a:tr h="516111"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字段名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字段描述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数据类型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数据值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id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</a:rPr>
                        <a:t>顾客</a:t>
                      </a:r>
                      <a:r>
                        <a:rPr lang="en-US" altLang="zh-CN" sz="1600" kern="0" dirty="0" smtClean="0">
                          <a:effectLst/>
                        </a:rPr>
                        <a:t>ID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Integer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effectLst/>
                        </a:rPr>
                        <a:t>-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</a:rPr>
                        <a:t>顾客姓名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String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gender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顾客</a:t>
                      </a:r>
                      <a:r>
                        <a:rPr lang="zh-CN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性别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effectLst/>
                        </a:rPr>
                        <a:t>‘F’ : Female</a:t>
                      </a:r>
                    </a:p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‘M’ : Male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34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book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表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43915"/>
              </p:ext>
            </p:extLst>
          </p:nvPr>
        </p:nvGraphicFramePr>
        <p:xfrm>
          <a:off x="755576" y="1772816"/>
          <a:ext cx="7488832" cy="3284041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368152"/>
                <a:gridCol w="2244290"/>
                <a:gridCol w="1037587"/>
                <a:gridCol w="2838803"/>
              </a:tblGrid>
              <a:tr h="516111"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字段名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字段描述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数据类型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数据值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id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图书</a:t>
                      </a: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Integer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effectLst/>
                        </a:rPr>
                        <a:t>-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书名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String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authors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作者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effectLst/>
                        </a:rPr>
                        <a:t>-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publisher_id</a:t>
                      </a:r>
                      <a:endParaRPr lang="zh-CN" sz="1600" b="1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出版书的出版商</a:t>
                      </a: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zh-CN" altLang="zh-CN" sz="16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publisher.id</a:t>
                      </a:r>
                    </a:p>
                  </a:txBody>
                  <a:tcPr marL="68580" marR="68580" marT="0" marB="0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</a:t>
                      </a:r>
                      <a:endParaRPr lang="zh-CN" sz="1600" b="1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出版册数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zh-CN" altLang="zh-CN" sz="16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effectLst/>
                        </a:rPr>
                        <a:t>-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</a:t>
                      </a:r>
                      <a:endParaRPr lang="zh-CN" sz="1600" b="1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页数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zh-CN" altLang="zh-CN" sz="1600" kern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endParaRPr lang="zh-CN" altLang="zh-CN" sz="16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27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orders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表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42755"/>
              </p:ext>
            </p:extLst>
          </p:nvPr>
        </p:nvGraphicFramePr>
        <p:xfrm>
          <a:off x="755576" y="1730133"/>
          <a:ext cx="7488832" cy="1852257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368152"/>
                <a:gridCol w="2244290"/>
                <a:gridCol w="1037587"/>
                <a:gridCol w="2838803"/>
              </a:tblGrid>
              <a:tr h="516111"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字段名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字段描述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数据类型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30"/>
                        </a:lnSpc>
                        <a:spcAft>
                          <a:spcPts val="0"/>
                        </a:spcAft>
                      </a:pPr>
                      <a:r>
                        <a:rPr kumimoji="1" lang="zh-CN" altLang="en-US" sz="1600" dirty="0" smtClean="0"/>
                        <a:t>数据值</a:t>
                      </a:r>
                      <a:endParaRPr kumimoji="1" lang="zh-CN" sz="1600" b="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GungsuhChe" charset="0"/>
                      </a:endParaRPr>
                    </a:p>
                  </a:txBody>
                  <a:tcPr marL="68580" marR="68580" marT="0" marB="0" anchor="ctr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</a:rPr>
                        <a:t>顾客</a:t>
                      </a:r>
                      <a:r>
                        <a:rPr lang="en-US" altLang="zh-CN" sz="1600" kern="0" dirty="0" smtClean="0">
                          <a:effectLst/>
                        </a:rPr>
                        <a:t>ID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Integer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customer.id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book_id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图书</a:t>
                      </a: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book.id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82"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订购数量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3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effectLst/>
                        </a:rPr>
                        <a:t>Integer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1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0" dirty="0" smtClean="0">
                          <a:effectLst/>
                        </a:rPr>
                        <a:t>-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60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ER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图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" y="1675427"/>
            <a:ext cx="5726794" cy="46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内容摘要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测试数据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测试用例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基本语句范例</a:t>
            </a:r>
            <a:endParaRPr lang="en-US" altLang="zh-CN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完整性约束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895850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8151</TotalTime>
  <Words>634</Words>
  <Application>Microsoft Macintosh PowerPoint</Application>
  <PresentationFormat>全屏显示(4:3)</PresentationFormat>
  <Paragraphs>258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tsinghua-template</vt:lpstr>
      <vt:lpstr>数据库课程项目  测试数据及测试用例  </vt:lpstr>
      <vt:lpstr>内容提要</vt:lpstr>
      <vt:lpstr>测试数据</vt:lpstr>
      <vt:lpstr>测试数据</vt:lpstr>
      <vt:lpstr>测试数据</vt:lpstr>
      <vt:lpstr>测试数据</vt:lpstr>
      <vt:lpstr>测试数据</vt:lpstr>
      <vt:lpstr>测试数据</vt:lpstr>
      <vt:lpstr>内容摘要</vt:lpstr>
      <vt:lpstr>测试用例</vt:lpstr>
      <vt:lpstr>测试用例</vt:lpstr>
      <vt:lpstr>测试用例</vt:lpstr>
      <vt:lpstr>内容摘要</vt:lpstr>
      <vt:lpstr>测试用例</vt:lpstr>
      <vt:lpstr>测试用例</vt:lpstr>
      <vt:lpstr>测试用例</vt:lpstr>
      <vt:lpstr>测试用例</vt:lpstr>
      <vt:lpstr>测试用例</vt:lpstr>
      <vt:lpstr>PowerPoint 演示文稿</vt:lpstr>
    </vt:vector>
  </TitlesOfParts>
  <Company>MSPRC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数据库课程项目  单用户数据库管理系统  </dc:title>
  <dc:creator>Wang Jin</dc:creator>
  <cp:lastModifiedBy>apple c</cp:lastModifiedBy>
  <cp:revision>363</cp:revision>
  <dcterms:created xsi:type="dcterms:W3CDTF">2010-07-18T08:18:18Z</dcterms:created>
  <dcterms:modified xsi:type="dcterms:W3CDTF">2015-10-11T07:45:34Z</dcterms:modified>
</cp:coreProperties>
</file>