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4" r:id="rId4"/>
    <p:sldId id="258" r:id="rId5"/>
    <p:sldId id="259" r:id="rId6"/>
    <p:sldId id="275" r:id="rId7"/>
    <p:sldId id="264" r:id="rId8"/>
    <p:sldId id="265" r:id="rId9"/>
    <p:sldId id="266" r:id="rId10"/>
    <p:sldId id="268" r:id="rId11"/>
    <p:sldId id="276" r:id="rId12"/>
    <p:sldId id="269" r:id="rId13"/>
    <p:sldId id="277" r:id="rId14"/>
    <p:sldId id="270"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90204"/>
              </a:rPr>
              <a:t>“</a:t>
            </a:r>
            <a:endParaRPr lang="en-US" sz="8000" baseline="0" dirty="0">
              <a:ln w="3175" cmpd="sng">
                <a:noFill/>
              </a:ln>
              <a:solidFill>
                <a:schemeClr val="accent1"/>
              </a:solidFill>
              <a:effectLst/>
              <a:latin typeface="Arial" panose="020B060402020209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90204"/>
              </a:rPr>
              <a:t>”</a:t>
            </a:r>
            <a:endParaRPr lang="en-US" sz="8000" baseline="0" dirty="0">
              <a:ln w="3175" cmpd="sng">
                <a:noFill/>
              </a:ln>
              <a:solidFill>
                <a:schemeClr val="accent1"/>
              </a:solidFill>
              <a:effectLst/>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90204"/>
              </a:rPr>
              <a:t>“</a:t>
            </a:r>
            <a:endParaRPr lang="en-US" sz="8000" baseline="0" dirty="0">
              <a:ln w="3175" cmpd="sng">
                <a:noFill/>
              </a:ln>
              <a:solidFill>
                <a:schemeClr val="accent1"/>
              </a:solidFill>
              <a:effectLst/>
              <a:latin typeface="Arial" panose="020B060402020209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90204"/>
              </a:rPr>
              <a:t>”</a:t>
            </a:r>
            <a:endParaRPr lang="en-US" sz="8000" baseline="0" dirty="0">
              <a:ln w="3175" cmpd="sng">
                <a:noFill/>
              </a:ln>
              <a:solidFill>
                <a:schemeClr val="accent1"/>
              </a:solidFill>
              <a:effectLst/>
              <a:latin typeface="Arial" panose="020B060402020209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github.com/alifiaz/Coursera_Capstone/blob/master/Segmenting%20and%20Clustering%20Neighborhoods%20in%20Toronto2.ipynb"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endParaRPr lang="en-US" dirty="0"/>
          </a:p>
          <a:p>
            <a:r>
              <a:rPr lang="it-IT" dirty="0"/>
              <a:t>IBM Data Science Professional </a:t>
            </a:r>
            <a:r>
              <a:rPr lang="it-IT" dirty="0" smtClean="0"/>
              <a:t>Certificate</a:t>
            </a:r>
            <a:endParaRPr lang="it-IT"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Most Common Venues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855821" y="1785582"/>
            <a:ext cx="11336179" cy="50724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endParaRPr lang="en-US" b="1" dirty="0"/>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endParaRPr lang="en-US" b="1" dirty="0"/>
          </a:p>
          <a:p>
            <a:pPr marL="0" indent="0">
              <a:buNone/>
            </a:pP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a:t>
            </a:r>
            <a:endParaRPr lang="en-US" b="1" dirty="0"/>
          </a:p>
        </p:txBody>
      </p:sp>
      <p:pic>
        <p:nvPicPr>
          <p:cNvPr id="4" name="Picture 3"/>
          <p:cNvPicPr>
            <a:picLocks noChangeAspect="1"/>
          </p:cNvPicPr>
          <p:nvPr/>
        </p:nvPicPr>
        <p:blipFill>
          <a:blip r:embed="rId1"/>
          <a:stretch>
            <a:fillRect/>
          </a:stretch>
        </p:blipFill>
        <p:spPr>
          <a:xfrm>
            <a:off x="1020881" y="2215345"/>
            <a:ext cx="10722074" cy="22192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1"/>
          <a:stretch>
            <a:fillRect/>
          </a:stretch>
        </p:blipFill>
        <p:spPr>
          <a:xfrm>
            <a:off x="1869743" y="1241946"/>
            <a:ext cx="9130353" cy="56160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1"/>
          <a:stretch>
            <a:fillRect/>
          </a:stretch>
        </p:blipFill>
        <p:spPr>
          <a:xfrm>
            <a:off x="1478251" y="1264555"/>
            <a:ext cx="10449892" cy="54501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smtClean="0">
                <a:latin typeface="Tw Cen MT" panose="020B0602020104020603" pitchFamily="34" charset="0"/>
              </a:rPr>
              <a:t>In </a:t>
            </a:r>
            <a:r>
              <a:rPr lang="en-US" sz="3200" dirty="0">
                <a:latin typeface="Tw Cen MT" panose="020B0602020104020603" pitchFamily="34" charset="0"/>
              </a:rPr>
              <a:t>this project, through a k-means cluster algorithm we separate the neighborhood into 3 clusters, which have similar neighborhoods around them. Using the charts above decision leading to a particular neighborhood based on average house prices and school rating can be made</a:t>
            </a:r>
            <a:endParaRPr lang="en-US" sz="3200" dirty="0">
              <a:latin typeface="Tw Cen MT" panose="020B0602020104020603" pitchFamily="34"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smtClean="0">
                <a:latin typeface="Tw Cen MT" panose="020B0602020104020603" pitchFamily="34" charset="0"/>
              </a:rPr>
              <a:t>THANKS</a:t>
            </a:r>
            <a:endParaRPr lang="en-US" sz="8000" b="1" dirty="0">
              <a:latin typeface="Tw Cen MT" panose="020B06020201040206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1">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endParaRPr lang="en-US" sz="3200" dirty="0">
              <a:latin typeface="Tw Cen MT" panose="020B0602020104020603" pitchFamily="3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endParaRPr lang="en-US" b="1" dirty="0"/>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endParaRPr lang="en-US" sz="2400" dirty="0">
              <a:latin typeface="Tw Cen MT" panose="020B0602020104020603" pitchFamily="34" charset="0"/>
            </a:endParaRP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endParaRPr lang="en-US" sz="2400" dirty="0">
              <a:latin typeface="Tw Cen MT" panose="020B0602020104020603" pitchFamily="34" charset="0"/>
            </a:endParaRPr>
          </a:p>
          <a:p>
            <a:r>
              <a:rPr lang="en-US" sz="2400" u="sng" dirty="0">
                <a:latin typeface="Tw Cen MT" panose="020B0602020104020603" pitchFamily="34" charset="0"/>
                <a:hlinkClick r:id="rId1"/>
              </a:rPr>
              <a:t>https://github.com/ChenHwang/Coursera_Capstone/blob/master/SCNT-part2.ipynb</a:t>
            </a:r>
            <a:endParaRPr lang="en-US" sz="2400" u="sng" dirty="0">
              <a:latin typeface="Tw Cen MT" panose="020B0602020104020603" pitchFamily="34" charset="0"/>
            </a:endParaRPr>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3178800" y="4876484"/>
            <a:ext cx="5518696" cy="19815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838893" y="865282"/>
            <a:ext cx="10172509" cy="48394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smtClean="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smtClean="0">
                <a:latin typeface="Tw Cen MT" panose="020B0602020104020603" pitchFamily="34" charset="0"/>
              </a:rPr>
              <a:t>Connecting </a:t>
            </a:r>
            <a:r>
              <a:rPr lang="en-US" sz="3200" dirty="0">
                <a:latin typeface="Tw Cen MT" panose="020B0602020104020603" pitchFamily="34" charset="0"/>
              </a:rPr>
              <a:t>to Foursquare and Retrieving Locational </a:t>
            </a:r>
            <a:r>
              <a:rPr lang="en-US" sz="3200" dirty="0" smtClean="0">
                <a:latin typeface="Tw Cen MT" panose="020B0602020104020603" pitchFamily="34" charset="0"/>
              </a:rPr>
              <a:t>Data</a:t>
            </a:r>
            <a:r>
              <a:rPr lang="en-US" sz="3200" dirty="0">
                <a:latin typeface="Tw Cen MT" panose="020B0602020104020603" pitchFamily="34" charset="0"/>
              </a:rPr>
              <a:t> for Each Venue in Every </a:t>
            </a:r>
            <a:r>
              <a:rPr lang="en-US" sz="3200" dirty="0" smtClean="0">
                <a:latin typeface="Tw Cen MT" panose="020B0602020104020603" pitchFamily="34" charset="0"/>
              </a:rPr>
              <a:t>Neighborhood</a:t>
            </a:r>
            <a:endParaRPr lang="en-US" sz="3200" dirty="0" smtClean="0">
              <a:latin typeface="Tw Cen MT" panose="020B0602020104020603" pitchFamily="34" charset="0"/>
            </a:endParaRP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a:t>
            </a:r>
            <a:r>
              <a:rPr lang="en-US" sz="3200" dirty="0" smtClean="0">
                <a:latin typeface="Tw Cen MT" panose="020B0602020104020603" pitchFamily="34" charset="0"/>
              </a:rPr>
              <a:t>100 </a:t>
            </a:r>
            <a:r>
              <a:rPr lang="en-US" sz="3200" dirty="0">
                <a:latin typeface="Tw Cen MT" panose="020B0602020104020603" pitchFamily="34" charset="0"/>
              </a:rPr>
              <a:t>meter.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smtClean="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endParaRPr lang="en-US" sz="2800" dirty="0">
              <a:latin typeface="Tw Cen MT" panose="020B0602020104020603" pitchFamily="34" charset="0"/>
            </a:endParaRP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a:t>
            </a:r>
            <a:r>
              <a:rPr lang="en-US" sz="2800" dirty="0" smtClean="0">
                <a:latin typeface="Tw Cen MT" panose="020B0602020104020603" pitchFamily="34" charset="0"/>
              </a:rPr>
              <a:t>will </a:t>
            </a:r>
            <a:r>
              <a:rPr lang="en-US" sz="2800" dirty="0">
                <a:latin typeface="Tw Cen MT" panose="020B0602020104020603" pitchFamily="34" charset="0"/>
              </a:rPr>
              <a:t>be One-hot encoded and different venues will have different feature-columns. </a:t>
            </a:r>
            <a:endParaRPr lang="en-US" sz="2800" dirty="0">
              <a:latin typeface="Tw Cen MT" panose="020B06020201040206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a:t>
            </a:r>
            <a:r>
              <a:rPr lang="en-US" sz="2800" dirty="0" smtClean="0">
                <a:latin typeface="Tw Cen MT" panose="020B0602020104020603" pitchFamily="34" charset="0"/>
              </a:rPr>
              <a:t>Scarborough</a:t>
            </a:r>
            <a:endParaRPr lang="en-US" sz="2800" dirty="0" smtClean="0">
              <a:latin typeface="Tw Cen MT" panose="020B0602020104020603" pitchFamily="34" charset="0"/>
            </a:endParaRPr>
          </a:p>
          <a:p>
            <a:pPr marL="0" indent="0">
              <a:buNone/>
            </a:pPr>
            <a:endParaRPr lang="en-US" b="1" dirty="0"/>
          </a:p>
        </p:txBody>
      </p:sp>
      <p:pic>
        <p:nvPicPr>
          <p:cNvPr id="4" name="Picture 3"/>
          <p:cNvPicPr>
            <a:picLocks noChangeAspect="1"/>
          </p:cNvPicPr>
          <p:nvPr/>
        </p:nvPicPr>
        <p:blipFill>
          <a:blip r:embed="rId1"/>
          <a:stretch>
            <a:fillRect/>
          </a:stretch>
        </p:blipFill>
        <p:spPr>
          <a:xfrm>
            <a:off x="744869" y="2452656"/>
            <a:ext cx="10986522" cy="39756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endParaRPr lang="en-US" b="1" dirty="0"/>
          </a:p>
          <a:p>
            <a:pPr marL="0" indent="0">
              <a:buNone/>
            </a:pPr>
            <a:endParaRPr lang="en-US" b="1" dirty="0"/>
          </a:p>
        </p:txBody>
      </p:sp>
      <p:pic>
        <p:nvPicPr>
          <p:cNvPr id="4" name="Picture 3"/>
          <p:cNvPicPr>
            <a:picLocks noChangeAspect="1"/>
          </p:cNvPicPr>
          <p:nvPr/>
        </p:nvPicPr>
        <p:blipFill>
          <a:blip r:embed="rId1"/>
          <a:stretch>
            <a:fillRect/>
          </a:stretch>
        </p:blipFill>
        <p:spPr>
          <a:xfrm>
            <a:off x="1141411" y="1892670"/>
            <a:ext cx="9129526" cy="1935528"/>
          </a:xfrm>
          <a:prstGeom prst="rect">
            <a:avLst/>
          </a:prstGeom>
        </p:spPr>
      </p:pic>
      <p:pic>
        <p:nvPicPr>
          <p:cNvPr id="6" name="Picture 5"/>
          <p:cNvPicPr>
            <a:picLocks noChangeAspect="1"/>
          </p:cNvPicPr>
          <p:nvPr/>
        </p:nvPicPr>
        <p:blipFill>
          <a:blip r:embed="rId2"/>
          <a:stretch>
            <a:fillRect/>
          </a:stretch>
        </p:blipFill>
        <p:spPr>
          <a:xfrm>
            <a:off x="1141411" y="4205784"/>
            <a:ext cx="10917690" cy="1963003"/>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2820</Words>
  <Application>WPS Presentation</Application>
  <PresentationFormat>Widescreen</PresentationFormat>
  <Paragraphs>60</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Wingdings 3</vt:lpstr>
      <vt:lpstr>Arial</vt:lpstr>
      <vt:lpstr>Tw Cen MT</vt:lpstr>
      <vt:lpstr>苹方-简</vt:lpstr>
      <vt:lpstr>Century Gothic</vt:lpstr>
      <vt:lpstr>微软雅黑</vt:lpstr>
      <vt:lpstr>Arial Unicode MS</vt:lpstr>
      <vt:lpstr>宋体-简</vt:lpstr>
      <vt:lpstr>Calibri</vt:lpstr>
      <vt:lpstr>Helvetica Neue</vt:lpstr>
      <vt:lpstr>Wisp</vt:lpstr>
      <vt:lpstr>Analyzing Median House Prices and School Ratings for Scarborough Canada for Immigrants</vt:lpstr>
      <vt:lpstr>PowerPoint 演示文稿</vt:lpstr>
      <vt:lpstr>Part 1: Problem Description </vt:lpstr>
      <vt:lpstr>Part 2: Data We Need</vt:lpstr>
      <vt:lpstr>PowerPoint 演示文稿</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huangchen</cp:lastModifiedBy>
  <cp:revision>14</cp:revision>
  <dcterms:created xsi:type="dcterms:W3CDTF">2020-05-06T05:49:26Z</dcterms:created>
  <dcterms:modified xsi:type="dcterms:W3CDTF">2020-05-06T05:49:26Z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1033-2.0.0.3240</vt:lpwstr>
  </property>
</Properties>
</file>