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862" r:id="rId3"/>
    <p:sldId id="1181" r:id="rId5"/>
    <p:sldId id="1182" r:id="rId6"/>
    <p:sldId id="1183" r:id="rId7"/>
    <p:sldId id="1198" r:id="rId8"/>
    <p:sldId id="1185" r:id="rId9"/>
    <p:sldId id="1186" r:id="rId10"/>
    <p:sldId id="1187" r:id="rId11"/>
    <p:sldId id="1188" r:id="rId12"/>
    <p:sldId id="1189" r:id="rId13"/>
    <p:sldId id="1193" r:id="rId14"/>
    <p:sldId id="119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w" initials="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04" autoAdjust="0"/>
    <p:restoredTop sz="96279" autoAdjust="0"/>
  </p:normalViewPr>
  <p:slideViewPr>
    <p:cSldViewPr snapToGrid="0" showGuides="1">
      <p:cViewPr>
        <p:scale>
          <a:sx n="100" d="100"/>
          <a:sy n="100" d="100"/>
        </p:scale>
        <p:origin x="222" y="246"/>
      </p:cViewPr>
      <p:guideLst>
        <p:guide orient="horz" pos="215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https://baike.baidu.com/item/Material%20Design/16011141?fr=aladdin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8" name="PA_组合 47"/>
          <p:cNvGrpSpPr/>
          <p:nvPr userDrawn="1">
            <p:custDataLst>
              <p:tags r:id="rId3"/>
            </p:custDataLst>
          </p:nvPr>
        </p:nvGrpSpPr>
        <p:grpSpPr>
          <a:xfrm>
            <a:off x="461010" y="781050"/>
            <a:ext cx="1447800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7660" y="125095"/>
            <a:ext cx="10515600" cy="655955"/>
          </a:xfrm>
        </p:spPr>
        <p:txBody>
          <a:bodyPr anchor="b"/>
          <a:lstStyle>
            <a:lvl1pPr>
              <a:defRPr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91740"/>
            <a:ext cx="10515600" cy="1111250"/>
          </a:xfrm>
        </p:spPr>
        <p:txBody>
          <a:bodyPr anchor="b"/>
          <a:lstStyle>
            <a:lvl1pPr algn="ctr">
              <a:defRPr sz="6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451225"/>
            <a:ext cx="10515600" cy="11112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ANR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问题分析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06107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 smtClean="0">
                <a:solidFill>
                  <a:srgbClr val="1D69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Android</a:t>
            </a:r>
            <a:r>
              <a:rPr lang="zh-CN" altLang="en-US" sz="2660" smtClean="0">
                <a:solidFill>
                  <a:srgbClr val="1D69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线程状态</a:t>
            </a:r>
            <a:endParaRPr lang="zh-CN" altLang="en-US" sz="2660" smtClean="0">
              <a:solidFill>
                <a:srgbClr val="1D69A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12291" name="Picture 2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641668" y="1138238"/>
            <a:ext cx="6076950" cy="4981575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ANR</a:t>
            </a:r>
            <a:r>
              <a:rPr lang="zh-CN" altLang="en-US"/>
              <a:t>监控方案</a:t>
            </a:r>
            <a:r>
              <a:rPr lang="en-US" altLang="zh-CN"/>
              <a:t>1-watchdog</a:t>
            </a:r>
            <a:r>
              <a:rPr lang="en-US" altLang="zh-CN"/>
              <a:t> 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9590" y="1391920"/>
            <a:ext cx="3369310" cy="4902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215" y="1200150"/>
            <a:ext cx="4343400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ANR</a:t>
            </a:r>
            <a:r>
              <a:rPr lang="zh-CN" altLang="en-US">
                <a:sym typeface="+mn-ea"/>
              </a:rPr>
              <a:t>监控方案</a:t>
            </a:r>
            <a:r>
              <a:rPr lang="en-US" altLang="zh-CN">
                <a:sym typeface="+mn-ea"/>
              </a:rPr>
              <a:t>2-FileObserver</a:t>
            </a:r>
            <a:endParaRPr lang="en-US" altLang="zh-CN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7660" y="957580"/>
            <a:ext cx="729361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ndroid系统在此基础上封装了一个FileObserver类来方便使用Inotify机制。FileObserver是一个抽象类，需要定义子类实现该类的onEvent抽象方法，当被监控的文件或者目录发生变更事件时，将回调FileObserver的onEvent()函数来处理文件或目录的变更事件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ANR</a:t>
            </a:r>
            <a:r>
              <a:rPr lang="zh-CN" altLang="en-US"/>
              <a:t>概念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27660" y="1200150"/>
            <a:ext cx="10624820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/>
              <a:t>ANR(Application Not Responding) 应用程序无响应。如果你应用程序在UI线程被阻塞太长时间，就会出现ANR，通常出现ANR，系统会弹出一个提示提示框，让用户知道，该程序正在被阻塞，是否继续等待还是关闭</a:t>
            </a:r>
            <a:endParaRPr lang="zh-CN" altLang="en-US" sz="3200"/>
          </a:p>
          <a:p>
            <a:endParaRPr lang="zh-CN" altLang="en-US" sz="3200"/>
          </a:p>
          <a:p>
            <a:r>
              <a:rPr lang="zh-CN" altLang="en-US" sz="3200"/>
              <a:t>出现</a:t>
            </a:r>
            <a:r>
              <a:rPr lang="en-US" altLang="zh-CN" sz="3200"/>
              <a:t>ANR</a:t>
            </a:r>
            <a:r>
              <a:rPr lang="zh-CN" altLang="en-US" sz="3200"/>
              <a:t>必须解决</a:t>
            </a:r>
            <a:endParaRPr lang="zh-CN" altLang="en-US" sz="3200"/>
          </a:p>
          <a:p>
            <a:endParaRPr lang="zh-CN" altLang="en-US"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ANR</a:t>
            </a:r>
            <a:r>
              <a:rPr lang="zh-CN" altLang="en-US"/>
              <a:t>类型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27660" y="1116965"/>
            <a:ext cx="11411585" cy="4892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KeyDispatchTimeout（常见）</a:t>
            </a:r>
            <a:endParaRPr lang="zh-CN" altLang="en-US" sz="280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zh-CN" altLang="en-US" sz="2000">
                <a:solidFill>
                  <a:schemeClr val="tx1"/>
                </a:solidFill>
              </a:rPr>
              <a:t>input事件在5S内没有处理完成发生了ANR。</a:t>
            </a:r>
            <a:endParaRPr lang="zh-CN" altLang="en-US" sz="200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zh-CN" altLang="en-US" sz="2000">
                <a:solidFill>
                  <a:schemeClr val="tx1"/>
                </a:solidFill>
              </a:rPr>
              <a:t>logcat日志关键字：Input event dispatching timed out</a:t>
            </a:r>
            <a:endParaRPr lang="zh-CN" altLang="en-US" sz="2000">
              <a:solidFill>
                <a:schemeClr val="tx1"/>
              </a:solidFill>
            </a:endParaRPr>
          </a:p>
          <a:p>
            <a:r>
              <a:rPr lang="zh-CN" altLang="en-US" sz="2800"/>
              <a:t>BroadcastTimeout</a:t>
            </a:r>
            <a:endParaRPr lang="zh-CN" altLang="en-US" sz="2800"/>
          </a:p>
          <a:p>
            <a:pPr marL="457200" lvl="1" indent="0">
              <a:buNone/>
            </a:pPr>
            <a:r>
              <a:rPr lang="zh-CN" altLang="en-US" sz="2000">
                <a:solidFill>
                  <a:schemeClr val="tx1"/>
                </a:solidFill>
              </a:rPr>
              <a:t>前台Broadcast：onReceiver在10S内没有处理完成发生ANR。</a:t>
            </a:r>
            <a:endParaRPr lang="zh-CN" altLang="en-US" sz="200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zh-CN" altLang="en-US" sz="2000">
                <a:solidFill>
                  <a:schemeClr val="tx1"/>
                </a:solidFill>
              </a:rPr>
              <a:t>后台Broadcast：onReceiver在60s内没有处理完成发生ANR。</a:t>
            </a:r>
            <a:endParaRPr lang="zh-CN" altLang="en-US" sz="200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zh-CN" altLang="en-US" sz="2000">
                <a:solidFill>
                  <a:schemeClr val="tx1"/>
                </a:solidFill>
              </a:rPr>
              <a:t>logcat日志关键字：Timeout of broadcast BroadcastRecord</a:t>
            </a:r>
            <a:endParaRPr lang="zh-CN" altLang="en-US" sz="2000">
              <a:solidFill>
                <a:schemeClr val="tx1"/>
              </a:solidFill>
            </a:endParaRPr>
          </a:p>
          <a:p>
            <a:r>
              <a:rPr lang="zh-CN" altLang="en-US" sz="2800"/>
              <a:t>ServiceTimeout</a:t>
            </a:r>
            <a:endParaRPr lang="zh-CN" altLang="en-US" sz="2800"/>
          </a:p>
          <a:p>
            <a:pPr marL="457200" lvl="1" indent="0">
              <a:buNone/>
            </a:pPr>
            <a:r>
              <a:rPr lang="zh-CN" altLang="en-US" sz="2000">
                <a:solidFill>
                  <a:schemeClr val="tx1"/>
                </a:solidFill>
              </a:rPr>
              <a:t>前台Service：onCreate，onStart，onBind等生命周期在20s内没有处理完成发生ANR。</a:t>
            </a:r>
            <a:endParaRPr lang="zh-CN" altLang="en-US" sz="200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zh-CN" altLang="en-US" sz="2000">
                <a:solidFill>
                  <a:schemeClr val="tx1"/>
                </a:solidFill>
              </a:rPr>
              <a:t>后台Service：onCreate，onStart，onBind等生命周期在200s内没有处理完成发生ANR</a:t>
            </a:r>
            <a:endParaRPr lang="zh-CN" altLang="en-US" sz="200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zh-CN" altLang="en-US" sz="2000">
                <a:solidFill>
                  <a:schemeClr val="tx1"/>
                </a:solidFill>
              </a:rPr>
              <a:t>logcat日志关键字：Timeout executing service</a:t>
            </a:r>
            <a:endParaRPr lang="zh-CN" altLang="en-US" sz="2000">
              <a:solidFill>
                <a:schemeClr val="tx1"/>
              </a:solidFill>
            </a:endParaRPr>
          </a:p>
          <a:p>
            <a:r>
              <a:rPr lang="zh-CN" altLang="en-US" sz="2800"/>
              <a:t>ContentProviderTimeout</a:t>
            </a:r>
            <a:endParaRPr lang="zh-CN" altLang="en-US" sz="2800"/>
          </a:p>
          <a:p>
            <a:pPr marL="457200" lvl="1" indent="0">
              <a:buNone/>
            </a:pPr>
            <a:r>
              <a:rPr lang="zh-CN" altLang="en-US" sz="2000">
                <a:solidFill>
                  <a:schemeClr val="tx1"/>
                </a:solidFill>
              </a:rPr>
              <a:t>ContentProvider 在10S内没有处理完成发生ANR。 </a:t>
            </a:r>
            <a:endParaRPr lang="zh-CN" altLang="en-US" sz="200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zh-CN" altLang="en-US" sz="2000">
                <a:solidFill>
                  <a:schemeClr val="tx1"/>
                </a:solidFill>
              </a:rPr>
              <a:t>logcat日志关键字：timeout publishing content providers</a:t>
            </a:r>
            <a:endParaRPr lang="zh-CN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为什么出现</a:t>
            </a:r>
            <a:r>
              <a:rPr lang="en-US" altLang="zh-CN"/>
              <a:t>ANR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327660" y="1235710"/>
            <a:ext cx="1104074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1:主线程频繁进行耗时的IO操作：如数据库读写</a:t>
            </a:r>
            <a:endParaRPr lang="zh-CN" altLang="en-US" sz="2800">
              <a:solidFill>
                <a:srgbClr val="FF0000"/>
              </a:solidFill>
            </a:endParaRPr>
          </a:p>
          <a:p>
            <a:r>
              <a:rPr lang="zh-CN" altLang="en-US" sz="2800">
                <a:solidFill>
                  <a:srgbClr val="FF0000"/>
                </a:solidFill>
              </a:rPr>
              <a:t>2:多线程操作的死锁，主线程被block；</a:t>
            </a:r>
            <a:r>
              <a:rPr lang="en-US" altLang="zh-CN" sz="2800">
                <a:solidFill>
                  <a:srgbClr val="FF0000"/>
                </a:solidFill>
              </a:rPr>
              <a:t>held by</a:t>
            </a:r>
            <a:endParaRPr lang="zh-CN" altLang="en-US" sz="2800">
              <a:solidFill>
                <a:srgbClr val="FF0000"/>
              </a:solidFill>
            </a:endParaRPr>
          </a:p>
          <a:p>
            <a:r>
              <a:rPr lang="zh-CN" altLang="en-US" sz="2800"/>
              <a:t>3:主线程被Binder 对端block；</a:t>
            </a:r>
            <a:endParaRPr lang="zh-CN" altLang="en-US" sz="2800"/>
          </a:p>
          <a:p>
            <a:r>
              <a:rPr lang="zh-CN" altLang="en-US" sz="2800"/>
              <a:t>4:System Server中WatchDog出现ANR；</a:t>
            </a:r>
            <a:endParaRPr lang="zh-CN" altLang="en-US" sz="2800"/>
          </a:p>
          <a:p>
            <a:r>
              <a:rPr lang="zh-CN" altLang="en-US" sz="2800"/>
              <a:t>5:service binder的连接达到上线无法和和System Server通信</a:t>
            </a:r>
            <a:endParaRPr lang="zh-CN" altLang="en-US" sz="2800"/>
          </a:p>
          <a:p>
            <a:r>
              <a:rPr lang="zh-CN" altLang="en-US" sz="2800">
                <a:solidFill>
                  <a:srgbClr val="FF0000"/>
                </a:solidFill>
              </a:rPr>
              <a:t>6:系统资源已耗尽（管道、CPU、IO）</a:t>
            </a:r>
            <a:endParaRPr lang="zh-CN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ANR</a:t>
            </a:r>
            <a:r>
              <a:rPr lang="zh-CN" altLang="en-US"/>
              <a:t>问题如何解决</a:t>
            </a:r>
            <a:endParaRPr lang="zh-CN" altLang="en-US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514350" y="943928"/>
            <a:ext cx="7643813" cy="5184775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en-US" altLang="zh-CN" dirty="0"/>
              <a:t>traces_*.txt    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    </a:t>
            </a:r>
            <a:r>
              <a:rPr lang="zh-CN" altLang="en-US" sz="1800" dirty="0"/>
              <a:t>*一般是</a:t>
            </a:r>
            <a:r>
              <a:rPr lang="en-US" altLang="zh-CN" sz="1800" dirty="0"/>
              <a:t>firstPid</a:t>
            </a:r>
            <a:r>
              <a:rPr lang="zh-CN" altLang="en-US" sz="1800" dirty="0"/>
              <a:t>，即发生</a:t>
            </a:r>
            <a:r>
              <a:rPr lang="en-US" altLang="zh-CN" sz="1800" dirty="0"/>
              <a:t>anr</a:t>
            </a:r>
            <a:r>
              <a:rPr lang="zh-CN" altLang="en-US" sz="1800" dirty="0"/>
              <a:t>的</a:t>
            </a:r>
            <a:r>
              <a:rPr lang="en-US" altLang="zh-CN" sz="1800" dirty="0"/>
              <a:t>pid</a:t>
            </a:r>
            <a:endParaRPr lang="en-US" altLang="zh-CN" sz="1800" dirty="0"/>
          </a:p>
          <a:p>
            <a:pPr eaLnBrk="1" hangingPunct="1">
              <a:buNone/>
            </a:pPr>
            <a:r>
              <a:rPr lang="en-US" altLang="zh-CN" sz="1800" dirty="0"/>
              <a:t>     ActivityManagerservice </a:t>
            </a:r>
            <a:r>
              <a:rPr lang="zh-CN" altLang="en-US" sz="1800" dirty="0"/>
              <a:t>中实现  通过</a:t>
            </a:r>
            <a:r>
              <a:rPr lang="en-US" altLang="zh-CN" sz="1800" dirty="0"/>
              <a:t>appNotResponding(), dumpStackTraces() </a:t>
            </a:r>
            <a:r>
              <a:rPr lang="zh-CN" altLang="en-US" sz="1800" dirty="0"/>
              <a:t>两个主要方法来生成应用的</a:t>
            </a:r>
            <a:r>
              <a:rPr lang="en-US" altLang="zh-CN" sz="1800" dirty="0"/>
              <a:t>anr</a:t>
            </a:r>
            <a:r>
              <a:rPr lang="zh-CN" altLang="en-US" sz="1800" dirty="0"/>
              <a:t> </a:t>
            </a:r>
            <a:endParaRPr lang="zh-CN" altLang="en-US" sz="1800" dirty="0"/>
          </a:p>
          <a:p>
            <a:pPr eaLnBrk="1" hangingPunct="1"/>
            <a:r>
              <a:rPr lang="en-US" altLang="zh-CN" dirty="0"/>
              <a:t>traces_SystemServer_WDT.txt(watchdog)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    </a:t>
            </a:r>
            <a:r>
              <a:rPr lang="en-US" altLang="zh-CN" sz="1800" dirty="0"/>
              <a:t>Watchdog</a:t>
            </a:r>
            <a:r>
              <a:rPr lang="zh-CN" altLang="en-US" sz="1800" dirty="0"/>
              <a:t>中实现</a:t>
            </a:r>
            <a:endParaRPr lang="zh-CN" altLang="en-US" sz="1800" dirty="0"/>
          </a:p>
          <a:p>
            <a:pPr eaLnBrk="1" hangingPunct="1">
              <a:buNone/>
            </a:pPr>
            <a:r>
              <a:rPr lang="zh-CN" altLang="en-US" sz="1800" dirty="0"/>
              <a:t>      </a:t>
            </a:r>
            <a:r>
              <a:rPr lang="en-US" altLang="zh-CN" sz="1800" dirty="0"/>
              <a:t>system_server</a:t>
            </a:r>
            <a:r>
              <a:rPr lang="zh-CN" altLang="en-US" sz="1800" dirty="0"/>
              <a:t>进程栈信息</a:t>
            </a:r>
            <a:endParaRPr lang="zh-CN" altLang="en-US" sz="1800" dirty="0"/>
          </a:p>
          <a:p>
            <a:pPr eaLnBrk="1" hangingPunct="1"/>
            <a:r>
              <a:rPr lang="en-US" altLang="zh-CN" dirty="0"/>
              <a:t>traces.txt</a:t>
            </a:r>
            <a:r>
              <a:rPr lang="zh-CN" altLang="en-US" dirty="0"/>
              <a:t>（</a:t>
            </a:r>
            <a:r>
              <a:rPr lang="en-US" altLang="zh-CN" dirty="0"/>
              <a:t>dalvik.vm.stack-trace-file</a:t>
            </a:r>
            <a:r>
              <a:rPr lang="zh-CN" altLang="en-US" dirty="0"/>
              <a:t>）</a:t>
            </a:r>
            <a:endParaRPr lang="zh-CN" altLang="en-US" dirty="0"/>
          </a:p>
          <a:p>
            <a:pPr eaLnBrk="1" hangingPunct="1">
              <a:buNone/>
            </a:pPr>
            <a:r>
              <a:rPr lang="en-US" altLang="zh-CN" dirty="0"/>
              <a:t>    </a:t>
            </a:r>
            <a:r>
              <a:rPr lang="zh-CN" altLang="en-US" sz="1800" dirty="0"/>
              <a:t>系统定义的默认</a:t>
            </a:r>
            <a:r>
              <a:rPr lang="en-US" altLang="zh-CN" sz="1800" dirty="0"/>
              <a:t>trace</a:t>
            </a:r>
            <a:r>
              <a:rPr lang="zh-CN" altLang="en-US" sz="1800" dirty="0"/>
              <a:t>文件路径</a:t>
            </a:r>
            <a:endParaRPr lang="zh-CN" altLang="en-US" sz="1800" dirty="0"/>
          </a:p>
          <a:p>
            <a:pPr eaLnBrk="1" hangingPunct="1">
              <a:buNone/>
            </a:pPr>
            <a:endParaRPr lang="zh-CN" altLang="en-US" sz="1800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06107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分析技巧</a:t>
            </a:r>
            <a:endParaRPr lang="zh-CN" altLang="en-US" sz="2660" smtClean="0">
              <a:solidFill>
                <a:srgbClr val="1D69A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028" name="内容占位符 2"/>
          <p:cNvSpPr>
            <a:spLocks noGrp="1"/>
          </p:cNvSpPr>
          <p:nvPr>
            <p:ph idx="1"/>
          </p:nvPr>
        </p:nvSpPr>
        <p:spPr>
          <a:xfrm>
            <a:off x="554990" y="1253490"/>
            <a:ext cx="10515600" cy="4351338"/>
          </a:xfrm>
        </p:spPr>
        <p:txBody>
          <a:bodyPr vert="horz" wrap="square" lIns="91440" tIns="45720" rIns="91440" bIns="45720" anchor="t"/>
          <a:p>
            <a:r>
              <a:rPr lang="zh-CN" altLang="en-US" dirty="0"/>
              <a:t>通过</a:t>
            </a:r>
            <a:r>
              <a:rPr lang="en-US" altLang="zh-CN" dirty="0"/>
              <a:t>logcat</a:t>
            </a:r>
            <a:r>
              <a:rPr lang="zh-CN" altLang="en-US" dirty="0"/>
              <a:t>日志，</a:t>
            </a:r>
            <a:r>
              <a:rPr lang="en-US" altLang="zh-CN" dirty="0"/>
              <a:t>traces</a:t>
            </a:r>
            <a:r>
              <a:rPr lang="zh-CN" altLang="en-US" dirty="0"/>
              <a:t>文件确认</a:t>
            </a:r>
            <a:r>
              <a:rPr lang="en-US" altLang="zh-CN" dirty="0"/>
              <a:t>anr</a:t>
            </a:r>
            <a:r>
              <a:rPr lang="zh-CN" altLang="en-US" dirty="0"/>
              <a:t>发生时间点</a:t>
            </a:r>
            <a:endParaRPr lang="zh-CN" altLang="en-US" dirty="0"/>
          </a:p>
          <a:p>
            <a:r>
              <a:rPr lang="en-US" altLang="zh-CN" dirty="0"/>
              <a:t>traces</a:t>
            </a:r>
            <a:r>
              <a:rPr lang="zh-CN" altLang="en-US" dirty="0"/>
              <a:t>文件和</a:t>
            </a:r>
            <a:r>
              <a:rPr lang="en-US" altLang="zh-CN" dirty="0"/>
              <a:t>CPU</a:t>
            </a:r>
            <a:r>
              <a:rPr lang="zh-CN" altLang="en-US" dirty="0"/>
              <a:t>使用率</a:t>
            </a:r>
            <a:endParaRPr lang="zh-CN" altLang="en-US" dirty="0"/>
          </a:p>
          <a:p>
            <a:r>
              <a:rPr lang="en-US" altLang="zh-CN" dirty="0"/>
              <a:t>/data/anr/traces.txt</a:t>
            </a:r>
            <a:endParaRPr lang="en-US" altLang="zh-CN" dirty="0"/>
          </a:p>
          <a:p>
            <a:r>
              <a:rPr lang="zh-CN" altLang="en-US" dirty="0"/>
              <a:t>主线程状态</a:t>
            </a:r>
            <a:endParaRPr lang="zh-CN" altLang="en-US" dirty="0"/>
          </a:p>
          <a:p>
            <a:r>
              <a:rPr lang="zh-CN" altLang="en-US" dirty="0"/>
              <a:t>其他线程状态</a:t>
            </a:r>
            <a:endParaRPr lang="zh-CN" altLang="en-US" dirty="0"/>
          </a:p>
          <a:p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06107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关键信息</a:t>
            </a:r>
            <a:endParaRPr lang="zh-CN" altLang="en-US" sz="2660" smtClean="0">
              <a:solidFill>
                <a:srgbClr val="1D69A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54990" y="1326515"/>
            <a:ext cx="591693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ANR时间：07-20 15:36:36.472</a:t>
            </a:r>
            <a:endParaRPr lang="zh-CN" altLang="en-US"/>
          </a:p>
          <a:p>
            <a:r>
              <a:rPr lang="zh-CN" altLang="en-US"/>
              <a:t>进程pid：1480</a:t>
            </a:r>
            <a:endParaRPr lang="zh-CN" altLang="en-US"/>
          </a:p>
          <a:p>
            <a:r>
              <a:rPr lang="zh-CN" altLang="en-US"/>
              <a:t>进程名：com.xxxx.moblie</a:t>
            </a:r>
            <a:endParaRPr lang="zh-CN" altLang="en-US"/>
          </a:p>
          <a:p>
            <a:r>
              <a:rPr lang="zh-CN" altLang="en-US"/>
              <a:t>ANR类型：KeyDispatchTimeout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06107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关键信息</a:t>
            </a:r>
            <a:endParaRPr lang="zh-CN" altLang="en-US" sz="2660" smtClean="0">
              <a:solidFill>
                <a:srgbClr val="1D69A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80670" y="1007745"/>
            <a:ext cx="11089640" cy="535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main：main标识是主线程，如果是线程，那么命名成“Thread-X”的格式,x表示线程id,逐步递增。</a:t>
            </a:r>
            <a:endParaRPr lang="zh-CN" altLang="en-US"/>
          </a:p>
          <a:p>
            <a:r>
              <a:rPr lang="zh-CN" altLang="en-US"/>
              <a:t>prio：线程优先级,默认是5</a:t>
            </a:r>
            <a:endParaRPr lang="zh-CN" altLang="en-US"/>
          </a:p>
          <a:p>
            <a:r>
              <a:rPr lang="zh-CN" altLang="en-US"/>
              <a:t>tid：tid不是线程的id，是线程唯一标识ID</a:t>
            </a:r>
            <a:endParaRPr lang="zh-CN" altLang="en-US"/>
          </a:p>
          <a:p>
            <a:r>
              <a:rPr lang="zh-CN" altLang="en-US"/>
              <a:t>group：是线程组名称</a:t>
            </a:r>
            <a:endParaRPr lang="zh-CN" altLang="en-US"/>
          </a:p>
          <a:p>
            <a:r>
              <a:rPr lang="zh-CN" altLang="en-US"/>
              <a:t>sCount：该线程被挂起的次数</a:t>
            </a:r>
            <a:endParaRPr lang="zh-CN" altLang="en-US"/>
          </a:p>
          <a:p>
            <a:r>
              <a:rPr lang="zh-CN" altLang="en-US"/>
              <a:t>dsCount：是线程被调试器挂起的次数</a:t>
            </a:r>
            <a:endParaRPr lang="zh-CN" altLang="en-US"/>
          </a:p>
          <a:p>
            <a:r>
              <a:rPr lang="zh-CN" altLang="en-US"/>
              <a:t>obj：对象地址</a:t>
            </a:r>
            <a:endParaRPr lang="zh-CN" altLang="en-US"/>
          </a:p>
          <a:p>
            <a:r>
              <a:rPr lang="zh-CN" altLang="en-US"/>
              <a:t>self：该线程Native的地址</a:t>
            </a:r>
            <a:endParaRPr lang="zh-CN" altLang="en-US"/>
          </a:p>
          <a:p>
            <a:r>
              <a:rPr lang="zh-CN" altLang="en-US"/>
              <a:t>sysTid：是线程号(主线程的线程号和进程号相同)</a:t>
            </a:r>
            <a:endParaRPr lang="zh-CN" altLang="en-US"/>
          </a:p>
          <a:p>
            <a:r>
              <a:rPr lang="zh-CN" altLang="en-US"/>
              <a:t>nice：是线程的调度优先级</a:t>
            </a:r>
            <a:endParaRPr lang="zh-CN" altLang="en-US"/>
          </a:p>
          <a:p>
            <a:r>
              <a:rPr lang="zh-CN" altLang="en-US"/>
              <a:t>sched：分别标志了线程的调度策略和优先级</a:t>
            </a:r>
            <a:endParaRPr lang="zh-CN" altLang="en-US"/>
          </a:p>
          <a:p>
            <a:r>
              <a:rPr lang="zh-CN" altLang="en-US"/>
              <a:t>cgrp：调度归属组</a:t>
            </a:r>
            <a:endParaRPr lang="zh-CN" altLang="en-US"/>
          </a:p>
          <a:p>
            <a:r>
              <a:rPr lang="zh-CN" altLang="en-US"/>
              <a:t>handle：线程处理函数的地址。</a:t>
            </a:r>
            <a:endParaRPr lang="zh-CN" altLang="en-US"/>
          </a:p>
          <a:p>
            <a:r>
              <a:rPr lang="zh-CN" altLang="en-US"/>
              <a:t>state：是调度状态</a:t>
            </a:r>
            <a:endParaRPr lang="zh-CN" altLang="en-US"/>
          </a:p>
          <a:p>
            <a:r>
              <a:rPr lang="zh-CN" altLang="en-US"/>
              <a:t>schedstat：从 /proc/[pid]/task/[tid]/schedstat读出，三个值分别表示线程在cpu上执行的时间、线程的等待时间和线程执行的时间片长度，不支持这项信息的三个值都是0；</a:t>
            </a:r>
            <a:endParaRPr lang="zh-CN" altLang="en-US"/>
          </a:p>
          <a:p>
            <a:r>
              <a:rPr lang="zh-CN" altLang="en-US"/>
              <a:t>utm：是线程用户态下使用的时间值(单位是jiffies）</a:t>
            </a:r>
            <a:endParaRPr lang="zh-CN" altLang="en-US"/>
          </a:p>
          <a:p>
            <a:r>
              <a:rPr lang="zh-CN" altLang="en-US"/>
              <a:t>stm：是内核态下的调度时间值</a:t>
            </a:r>
            <a:endParaRPr lang="zh-CN" altLang="en-US"/>
          </a:p>
          <a:p>
            <a:r>
              <a:rPr lang="zh-CN" altLang="en-US"/>
              <a:t>core：是最后执行这个线程的cpu核的序号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06107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线程状态</a:t>
            </a:r>
            <a:endParaRPr lang="zh-CN" altLang="en-US" sz="2660" smtClean="0">
              <a:solidFill>
                <a:srgbClr val="1D69A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320675" y="1007745"/>
            <a:ext cx="8990330" cy="5291455"/>
          </a:xfrm>
        </p:spPr>
        <p:txBody>
          <a:bodyPr vert="horz" wrap="square" lIns="91440" tIns="45720" rIns="91440" bIns="45720" anchor="t">
            <a:normAutofit fontScale="90000" lnSpcReduction="10000"/>
          </a:bodyPr>
          <a:p>
            <a:pPr>
              <a:buNone/>
            </a:pPr>
            <a:r>
              <a:rPr lang="en-US" altLang="zh-CN" dirty="0"/>
              <a:t>   THREAD_UNDEFINED = -1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THREAD_ZOMBIE = 0, /* TERMINATED */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THREAD_RUNNING = 1, /* RUNNABLE or running now */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THREAD_TIMED_WAIT = 2,/* TIMED_WAITING Object.wait()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THREAD_MONITOR = 3, /* BLOCKED on a monitor */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THREAD_WAIT = 4, /* WAITING in Object.wait() */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THREAD_INITIALIZING= 5, /* allocated, not yet running */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THREAD_STARTING = 6, /* started, not yet on thread list */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THREAD_NATIVE = 7, /* off in a JNI native method */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THREAD_VMWAIT = 8, /* waiting on a VM resource */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THREAD_SUSPENDED = 9, /* suspended, usually by GC or debugger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wrap="none" lIns="91440" tIns="45720" rIns="91440" bIns="45720">
        <a:spAutoFit/>
      </a:bodyPr>
      <a:lstStyle>
        <a:defPPr algn="ctr">
          <a:defRPr sz="5400" b="1" cap="none" spc="0" smtClean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2442</Words>
  <Application>WPS 演示</Application>
  <PresentationFormat>宽屏</PresentationFormat>
  <Paragraphs>113</Paragraphs>
  <Slides>12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宋体</vt:lpstr>
      <vt:lpstr>Wingdings</vt:lpstr>
      <vt:lpstr>Calibri</vt:lpstr>
      <vt:lpstr>微软雅黑</vt:lpstr>
      <vt:lpstr>等线</vt:lpstr>
      <vt:lpstr>等线 Light</vt:lpstr>
      <vt:lpstr>Arial Unicode MS</vt:lpstr>
      <vt:lpstr>Office 主题​​</vt:lpstr>
      <vt:lpstr>AMS核心分析</vt:lpstr>
      <vt:lpstr>启动流程</vt:lpstr>
      <vt:lpstr>Zygote进程启动</vt:lpstr>
      <vt:lpstr>SystemServer进程启动</vt:lpstr>
      <vt:lpstr>AMS启动详情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TaskRecord</vt:lpstr>
      <vt:lpstr>ActivityStack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T060764</cp:lastModifiedBy>
  <cp:revision>773</cp:revision>
  <dcterms:created xsi:type="dcterms:W3CDTF">2016-08-30T15:34:00Z</dcterms:created>
  <dcterms:modified xsi:type="dcterms:W3CDTF">2020-10-29T14:09:41Z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