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862" r:id="rId3"/>
    <p:sldId id="1040" r:id="rId4"/>
    <p:sldId id="1039" r:id="rId5"/>
    <p:sldId id="1113" r:id="rId6"/>
    <p:sldId id="1041" r:id="rId7"/>
    <p:sldId id="1042" r:id="rId8"/>
    <p:sldId id="1105" r:id="rId9"/>
    <p:sldId id="1043" r:id="rId10"/>
    <p:sldId id="1044" r:id="rId11"/>
    <p:sldId id="1045" r:id="rId12"/>
    <p:sldId id="1046" r:id="rId13"/>
    <p:sldId id="1047" r:id="rId14"/>
    <p:sldId id="1048" r:id="rId15"/>
    <p:sldId id="1049" r:id="rId16"/>
    <p:sldId id="1100" r:id="rId17"/>
    <p:sldId id="1111" r:id="rId18"/>
    <p:sldId id="1112" r:id="rId19"/>
    <p:sldId id="1101" r:id="rId20"/>
    <p:sldId id="1102" r:id="rId21"/>
    <p:sldId id="1103" r:id="rId22"/>
    <p:sldId id="1106" r:id="rId23"/>
    <p:sldId id="1107" r:id="rId24"/>
    <p:sldId id="1108" r:id="rId25"/>
    <p:sldId id="1109" r:id="rId26"/>
    <p:sldId id="1110" r:id="rId27"/>
    <p:sldId id="1135" r:id="rId29"/>
    <p:sldId id="1136" r:id="rId30"/>
    <p:sldId id="1137" r:id="rId31"/>
    <p:sldId id="1138" r:id="rId32"/>
    <p:sldId id="1139" r:id="rId33"/>
    <p:sldId id="1140" r:id="rId34"/>
    <p:sldId id="1141" r:id="rId35"/>
    <p:sldId id="1142" r:id="rId36"/>
    <p:sldId id="1143" r:id="rId37"/>
    <p:sldId id="1144" r:id="rId38"/>
    <p:sldId id="1145" r:id="rId39"/>
    <p:sldId id="1146" r:id="rId40"/>
    <p:sldId id="1147" r:id="rId41"/>
    <p:sldId id="1148" r:id="rId42"/>
    <p:sldId id="1149" r:id="rId43"/>
    <p:sldId id="1150" r:id="rId44"/>
    <p:sldId id="1151" r:id="rId45"/>
    <p:sldId id="1152" r:id="rId46"/>
    <p:sldId id="1153" r:id="rId47"/>
    <p:sldId id="1154" r:id="rId48"/>
    <p:sldId id="1155" r:id="rId49"/>
    <p:sldId id="1156" r:id="rId50"/>
    <p:sldId id="1157" r:id="rId51"/>
    <p:sldId id="1158" r:id="rId52"/>
    <p:sldId id="1159" r:id="rId53"/>
    <p:sldId id="1160" r:id="rId54"/>
    <p:sldId id="1161" r:id="rId55"/>
    <p:sldId id="1162" r:id="rId56"/>
    <p:sldId id="1163" r:id="rId57"/>
    <p:sldId id="1164" r:id="rId58"/>
    <p:sldId id="1165" r:id="rId59"/>
    <p:sldId id="1166" r:id="rId60"/>
    <p:sldId id="1167" r:id="rId61"/>
    <p:sldId id="1168" r:id="rId62"/>
    <p:sldId id="1169" r:id="rId63"/>
    <p:sldId id="1170" r:id="rId64"/>
    <p:sldId id="1171"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zw" initials="z" lastIdx="1" clrIdx="0"/>
  <p:cmAuthor id="8" name="姜伟光" initials="姜" lastIdx="1" clrIdx="0"/>
  <p:cmAuthor id="2" name="作者" initials="A" lastIdx="1" clrIdx="1"/>
  <p:cmAuthor id="3" name="lenovo" initials="l" lastIdx="6"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3E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04" autoAdjust="0"/>
    <p:restoredTop sz="96279" autoAdjust="0"/>
  </p:normalViewPr>
  <p:slideViewPr>
    <p:cSldViewPr snapToGrid="0" showGuides="1">
      <p:cViewPr>
        <p:scale>
          <a:sx n="100" d="100"/>
          <a:sy n="100" d="100"/>
        </p:scale>
        <p:origin x="222" y="246"/>
      </p:cViewPr>
      <p:guideLst>
        <p:guide orient="horz" pos="2159"/>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9" Type="http://schemas.openxmlformats.org/officeDocument/2006/relationships/commentAuthors" Target="commentAuthors.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hprof-conv dump.hprof converted-dump.hprof  </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结论：当弱引用的实例被回收，那么会被加入到</a:t>
            </a:r>
            <a:r>
              <a:rPr lang="en-US" altLang="zh-CN"/>
              <a:t>queue</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8" name="PA_组合 47"/>
          <p:cNvGrpSpPr/>
          <p:nvPr userDrawn="1">
            <p:custDataLst>
              <p:tags r:id="rId2"/>
            </p:custDataLst>
          </p:nvPr>
        </p:nvGrpSpPr>
        <p:grpSpPr>
          <a:xfrm>
            <a:off x="461010" y="781050"/>
            <a:ext cx="1447800" cy="7620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2" name="标题 1"/>
          <p:cNvSpPr>
            <a:spLocks noGrp="1"/>
          </p:cNvSpPr>
          <p:nvPr>
            <p:ph type="title"/>
          </p:nvPr>
        </p:nvSpPr>
        <p:spPr>
          <a:xfrm>
            <a:off x="327660" y="125095"/>
            <a:ext cx="10515600" cy="655955"/>
          </a:xfrm>
        </p:spPr>
        <p:txBody>
          <a:bodyPr anchor="b"/>
          <a:lstStyle>
            <a:lvl1pPr>
              <a:defRPr sz="4000" b="1">
                <a:solidFill>
                  <a:schemeClr val="accent1"/>
                </a:solidFill>
                <a:effectLst>
                  <a:outerShdw blurRad="38100" dist="25400" dir="5400000" algn="ctr" rotWithShape="0">
                    <a:srgbClr val="6E747A">
                      <a:alpha val="43000"/>
                    </a:srgbClr>
                  </a:outerShdw>
                </a:effectLst>
              </a:defRPr>
            </a:lvl1pPr>
          </a:lstStyle>
          <a:p>
            <a:r>
              <a:rPr lang="zh-CN" altLang="en-US"/>
              <a:t>单击此处编辑母版标题样式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to="" calcmode="lin" valueType="num">
                                      <p:cBhvr>
                                        <p:cTn id="7"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2491740"/>
            <a:ext cx="10515600" cy="1111250"/>
          </a:xfrm>
        </p:spPr>
        <p:txBody>
          <a:bodyPr anchor="b"/>
          <a:lstStyle>
            <a:lvl1pPr algn="ctr">
              <a:defRPr sz="6600">
                <a:solidFill>
                  <a:schemeClr val="tx1"/>
                </a:solidFill>
                <a:effectLst>
                  <a:outerShdw blurRad="38100" dist="19050" dir="2700000" algn="tl" rotWithShape="0">
                    <a:schemeClr val="dk1">
                      <a:alpha val="40000"/>
                    </a:schemeClr>
                  </a:outerShdw>
                </a:effectLst>
              </a:defRPr>
            </a:lvl1pPr>
          </a:lstStyle>
          <a:p>
            <a:r>
              <a:rPr lang="zh-CN" altLang="en-US"/>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451225"/>
            <a:ext cx="10515600" cy="1111250"/>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8.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3.png"/><Relationship Id="rId1" Type="http://schemas.openxmlformats.org/officeDocument/2006/relationships/image" Target="../media/image42.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4.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5.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6.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0.png"/><Relationship Id="rId1" Type="http://schemas.openxmlformats.org/officeDocument/2006/relationships/image" Target="../media/image49.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en-US" altLang="zh-CN"/>
              <a:t>OOM</a:t>
            </a:r>
            <a:r>
              <a:rPr lang="zh-CN" altLang="en-US"/>
              <a:t>与内存优化</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标记整理算法</a:t>
            </a:r>
            <a:endParaRPr lang="zh-CN" altLang="en-US"/>
          </a:p>
        </p:txBody>
      </p:sp>
      <p:pic>
        <p:nvPicPr>
          <p:cNvPr id="3" name="图片 2" descr="(RQUB4(S6~X[D{ZME7O$@$L"/>
          <p:cNvPicPr>
            <a:picLocks noChangeAspect="1"/>
          </p:cNvPicPr>
          <p:nvPr/>
        </p:nvPicPr>
        <p:blipFill>
          <a:blip r:embed="rId1"/>
          <a:stretch>
            <a:fillRect/>
          </a:stretch>
        </p:blipFill>
        <p:spPr>
          <a:xfrm>
            <a:off x="4125595" y="1082040"/>
            <a:ext cx="7969250" cy="5179060"/>
          </a:xfrm>
          <a:prstGeom prst="rect">
            <a:avLst/>
          </a:prstGeom>
        </p:spPr>
      </p:pic>
      <p:sp>
        <p:nvSpPr>
          <p:cNvPr id="11" name="矩形 10"/>
          <p:cNvSpPr>
            <a:spLocks noChangeArrowheads="1"/>
          </p:cNvSpPr>
          <p:nvPr/>
        </p:nvSpPr>
        <p:spPr bwMode="auto">
          <a:xfrm>
            <a:off x="327942" y="1356348"/>
            <a:ext cx="4807227" cy="3018741"/>
          </a:xfrm>
          <a:prstGeom prst="rect">
            <a:avLst/>
          </a:prstGeom>
          <a:noFill/>
          <a:ln w="9525">
            <a:noFill/>
            <a:miter lim="800000"/>
          </a:ln>
        </p:spPr>
        <p:txBody>
          <a:bodyPr wrap="square" lIns="93945" tIns="46973" rIns="93945" bIns="46973">
            <a:spAutoFit/>
          </a:bodyPr>
          <a:p>
            <a:pPr indent="0">
              <a:lnSpc>
                <a:spcPct val="150000"/>
              </a:lnSpc>
              <a:buClr>
                <a:srgbClr val="FFC000"/>
              </a:buClr>
              <a:buFont typeface="Wingdings" panose="05000000000000000000" pitchFamily="2" charset="2"/>
              <a:buNone/>
            </a:pPr>
            <a:r>
              <a:rPr lang="en-US" altLang="zh-CN" sz="2000" dirty="0" smtClean="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rPr>
              <a:t>特点</a:t>
            </a:r>
            <a:endParaRPr lang="en-US" altLang="zh-CN" sz="2400" b="1" dirty="0" smtClean="0">
              <a:latin typeface="宋体" panose="02010600030101010101" pitchFamily="2" charset="-122"/>
              <a:ea typeface="宋体" panose="02010600030101010101" pitchFamily="2" charset="-122"/>
            </a:endParaRPr>
          </a:p>
          <a:p>
            <a:pPr marL="293370" indent="-293370">
              <a:lnSpc>
                <a:spcPct val="200000"/>
              </a:lnSpc>
              <a:buClr>
                <a:srgbClr val="FFC000"/>
              </a:buClr>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sym typeface="+mn-ea"/>
              </a:rPr>
              <a:t>没有内存碎片</a:t>
            </a:r>
            <a:endParaRPr lang="zh-CN" altLang="en-US" dirty="0" smtClean="0">
              <a:latin typeface="宋体" panose="02010600030101010101" pitchFamily="2" charset="-122"/>
              <a:ea typeface="宋体" panose="02010600030101010101" pitchFamily="2" charset="-122"/>
              <a:sym typeface="+mn-ea"/>
            </a:endParaRPr>
          </a:p>
          <a:p>
            <a:pPr marL="293370" indent="-293370">
              <a:lnSpc>
                <a:spcPct val="200000"/>
              </a:lnSpc>
              <a:buClr>
                <a:srgbClr val="FFC000"/>
              </a:buClr>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sym typeface="+mn-ea"/>
              </a:rPr>
              <a:t>效率偏低</a:t>
            </a:r>
            <a:endParaRPr lang="zh-CN" altLang="en-US" dirty="0" smtClean="0">
              <a:latin typeface="宋体" panose="02010600030101010101" pitchFamily="2" charset="-122"/>
              <a:ea typeface="宋体" panose="02010600030101010101" pitchFamily="2" charset="-122"/>
              <a:sym typeface="+mn-ea"/>
            </a:endParaRPr>
          </a:p>
          <a:p>
            <a:pPr marL="293370" indent="-293370">
              <a:lnSpc>
                <a:spcPct val="200000"/>
              </a:lnSpc>
              <a:buClr>
                <a:srgbClr val="FFC000"/>
              </a:buClr>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sym typeface="+mn-ea"/>
              </a:rPr>
              <a:t>两</a:t>
            </a:r>
            <a:r>
              <a:rPr lang="zh-CN" altLang="en-US" sz="1800" dirty="0" smtClean="0">
                <a:latin typeface="宋体" panose="02010600030101010101" pitchFamily="2" charset="-122"/>
                <a:ea typeface="宋体" panose="02010600030101010101" pitchFamily="2" charset="-122"/>
                <a:cs typeface="宋体" panose="02010600030101010101" pitchFamily="2" charset="-122"/>
              </a:rPr>
              <a:t>遍</a:t>
            </a:r>
            <a:r>
              <a:rPr lang="zh-CN" altLang="en-US" dirty="0" smtClean="0">
                <a:latin typeface="宋体" panose="02010600030101010101" pitchFamily="2" charset="-122"/>
                <a:ea typeface="宋体" panose="02010600030101010101" pitchFamily="2" charset="-122"/>
                <a:sym typeface="+mn-ea"/>
              </a:rPr>
              <a:t>扫描、指针需要调整</a:t>
            </a:r>
            <a:endParaRPr lang="en-US" altLang="zh-CN" dirty="0" smtClean="0">
              <a:latin typeface="宋体" panose="02010600030101010101" pitchFamily="2" charset="-122"/>
              <a:ea typeface="宋体" panose="02010600030101010101" pitchFamily="2" charset="-122"/>
            </a:endParaRPr>
          </a:p>
          <a:p>
            <a:pPr marL="293370" indent="-293370">
              <a:lnSpc>
                <a:spcPct val="200000"/>
              </a:lnSpc>
              <a:buClr>
                <a:srgbClr val="FFC000"/>
              </a:buClr>
              <a:buFont typeface="Wingdings" panose="05000000000000000000" pitchFamily="2" charset="2"/>
              <a:buChar char="Ø"/>
            </a:pPr>
            <a:endParaRPr lang="en-US" altLang="zh-CN" dirty="0" smtClean="0">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App</a:t>
            </a:r>
            <a:r>
              <a:rPr lang="zh-CN" altLang="en-US"/>
              <a:t>内存组成以及限制</a:t>
            </a:r>
            <a:endParaRPr lang="zh-CN" altLang="en-US"/>
          </a:p>
        </p:txBody>
      </p:sp>
      <p:sp>
        <p:nvSpPr>
          <p:cNvPr id="3" name="文本框 2"/>
          <p:cNvSpPr txBox="1"/>
          <p:nvPr/>
        </p:nvSpPr>
        <p:spPr>
          <a:xfrm>
            <a:off x="454660" y="963930"/>
            <a:ext cx="8322945" cy="3692525"/>
          </a:xfrm>
          <a:prstGeom prst="rect">
            <a:avLst/>
          </a:prstGeom>
          <a:noFill/>
        </p:spPr>
        <p:txBody>
          <a:bodyPr wrap="square" rtlCol="0" anchor="t">
            <a:spAutoFit/>
          </a:bodyPr>
          <a:p>
            <a:r>
              <a:rPr lang="zh-CN" altLang="en-US"/>
              <a:t>App内存组成以及限制</a:t>
            </a:r>
            <a:endParaRPr lang="zh-CN" altLang="en-US"/>
          </a:p>
          <a:p>
            <a:endParaRPr lang="zh-CN" altLang="en-US"/>
          </a:p>
          <a:p>
            <a:r>
              <a:rPr lang="zh-CN" altLang="en-US"/>
              <a:t>`Android`给每个`App`分配一个`VM`，让App运行在`dalvik`上，这样即使`App`崩溃也不会影响到系统。系统给`VM`分配了一定的内存大小，`App`可以申请使用的内存大小不能超过此硬性逻辑限制，就算物理内存富余，如果应用超出`VM`最大内存，就会出现内存溢出`crash`。</a:t>
            </a:r>
            <a:endParaRPr lang="zh-CN" altLang="en-US"/>
          </a:p>
          <a:p>
            <a:endParaRPr lang="zh-CN" altLang="en-US"/>
          </a:p>
          <a:p>
            <a:r>
              <a:rPr lang="zh-CN" altLang="en-US"/>
              <a:t>由程序控制操作的内存空间在`heap`上，分`java heapsize`和`native heapsize`</a:t>
            </a:r>
            <a:endParaRPr lang="zh-CN" altLang="en-US"/>
          </a:p>
          <a:p>
            <a:endParaRPr lang="zh-CN" altLang="en-US"/>
          </a:p>
          <a:p>
            <a:r>
              <a:rPr lang="zh-CN" altLang="en-US"/>
              <a:t>- Java申请的内存在`vm heap`上，所以如果`java`申请的内存大小超过`VM`的逻辑内存限制,就会出现内存溢出的异常。</a:t>
            </a:r>
            <a:endParaRPr lang="zh-CN" altLang="en-US"/>
          </a:p>
          <a:p>
            <a:endParaRPr lang="zh-CN" altLang="en-US"/>
          </a:p>
          <a:p>
            <a:r>
              <a:rPr lang="zh-CN" altLang="en-US"/>
              <a:t>- **native层内存申请不受其限制**,`native`层受`native process`对内存大小的限制</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查看</a:t>
            </a:r>
            <a:r>
              <a:rPr lang="en-US" altLang="zh-CN"/>
              <a:t>App</a:t>
            </a:r>
            <a:r>
              <a:rPr lang="zh-CN" altLang="en-US"/>
              <a:t>内存限制</a:t>
            </a:r>
            <a:endParaRPr lang="zh-CN" altLang="en-US"/>
          </a:p>
        </p:txBody>
      </p:sp>
      <p:pic>
        <p:nvPicPr>
          <p:cNvPr id="4" name="图片 3"/>
          <p:cNvPicPr>
            <a:picLocks noChangeAspect="1"/>
          </p:cNvPicPr>
          <p:nvPr/>
        </p:nvPicPr>
        <p:blipFill>
          <a:blip r:embed="rId1"/>
          <a:stretch>
            <a:fillRect/>
          </a:stretch>
        </p:blipFill>
        <p:spPr>
          <a:xfrm>
            <a:off x="327660" y="1276985"/>
            <a:ext cx="8915400" cy="4819650"/>
          </a:xfrm>
          <a:prstGeom prst="rect">
            <a:avLst/>
          </a:prstGeom>
        </p:spPr>
      </p:pic>
      <p:sp>
        <p:nvSpPr>
          <p:cNvPr id="5" name="文本框 4"/>
          <p:cNvSpPr txBox="1"/>
          <p:nvPr/>
        </p:nvSpPr>
        <p:spPr>
          <a:xfrm>
            <a:off x="327660" y="908685"/>
            <a:ext cx="5281295" cy="368300"/>
          </a:xfrm>
          <a:prstGeom prst="rect">
            <a:avLst/>
          </a:prstGeom>
          <a:noFill/>
        </p:spPr>
        <p:txBody>
          <a:bodyPr wrap="square" rtlCol="0" anchor="t">
            <a:spAutoFit/>
          </a:bodyPr>
          <a:p>
            <a:r>
              <a:rPr lang="zh-CN" altLang="en-US"/>
              <a:t>adb shell cat /system/build.prop</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Android</a:t>
            </a:r>
            <a:r>
              <a:rPr lang="zh-CN" altLang="en-US"/>
              <a:t>低内存杀进程机制</a:t>
            </a:r>
            <a:endParaRPr lang="zh-CN" altLang="en-US"/>
          </a:p>
        </p:txBody>
      </p:sp>
      <p:pic>
        <p:nvPicPr>
          <p:cNvPr id="3" name="图片 2" descr="[`W)T3DVIAK]0]PM2ZX$V[U"/>
          <p:cNvPicPr>
            <a:picLocks noChangeAspect="1"/>
          </p:cNvPicPr>
          <p:nvPr/>
        </p:nvPicPr>
        <p:blipFill>
          <a:blip r:embed="rId1"/>
          <a:stretch>
            <a:fillRect/>
          </a:stretch>
        </p:blipFill>
        <p:spPr>
          <a:xfrm>
            <a:off x="2254250" y="1457325"/>
            <a:ext cx="8029575" cy="39433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AMS oom_adj</a:t>
            </a:r>
            <a:endParaRPr lang="en-US" altLang="zh-CN"/>
          </a:p>
        </p:txBody>
      </p:sp>
      <p:pic>
        <p:nvPicPr>
          <p:cNvPr id="3" name="图片 2" descr="{]_N~NTNOL1FJ24@P[T(N%C"/>
          <p:cNvPicPr>
            <a:picLocks noChangeAspect="1"/>
          </p:cNvPicPr>
          <p:nvPr/>
        </p:nvPicPr>
        <p:blipFill>
          <a:blip r:embed="rId1"/>
          <a:stretch>
            <a:fillRect/>
          </a:stretch>
        </p:blipFill>
        <p:spPr>
          <a:xfrm>
            <a:off x="922655" y="1437005"/>
            <a:ext cx="9787890" cy="37630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内存三大问题</a:t>
            </a:r>
            <a:endParaRPr lang="zh-CN" altLang="en-US"/>
          </a:p>
        </p:txBody>
      </p:sp>
      <p:sp>
        <p:nvSpPr>
          <p:cNvPr id="4" name="文本框 3"/>
          <p:cNvSpPr txBox="1"/>
          <p:nvPr/>
        </p:nvSpPr>
        <p:spPr>
          <a:xfrm>
            <a:off x="442595" y="1038860"/>
            <a:ext cx="6755130" cy="3138170"/>
          </a:xfrm>
          <a:prstGeom prst="rect">
            <a:avLst/>
          </a:prstGeom>
          <a:noFill/>
        </p:spPr>
        <p:txBody>
          <a:bodyPr wrap="square" rtlCol="0" anchor="t">
            <a:spAutoFit/>
          </a:bodyPr>
          <a:p>
            <a:r>
              <a:rPr lang="zh-CN" altLang="en-US"/>
              <a:t>1、内存抖动</a:t>
            </a:r>
            <a:endParaRPr lang="zh-CN" altLang="en-US"/>
          </a:p>
          <a:p>
            <a:r>
              <a:rPr lang="zh-CN" altLang="en-US"/>
              <a:t>内存波动图形呈 锯齿张、GC导致卡顿。</a:t>
            </a:r>
            <a:endParaRPr lang="zh-CN" altLang="en-US"/>
          </a:p>
          <a:p>
            <a:endParaRPr lang="zh-CN" altLang="en-US"/>
          </a:p>
          <a:p>
            <a:r>
              <a:rPr lang="zh-CN" altLang="en-US"/>
              <a:t>2、内存泄漏</a:t>
            </a:r>
            <a:endParaRPr lang="zh-CN" altLang="en-US"/>
          </a:p>
          <a:p>
            <a:r>
              <a:rPr lang="zh-CN" altLang="en-US"/>
              <a:t>在当前应用周期内不再使用的对象被GC Roots引用，导致不能回收，使实际可使用内存变小</a:t>
            </a:r>
            <a:endParaRPr lang="zh-CN" altLang="en-US"/>
          </a:p>
          <a:p>
            <a:endParaRPr lang="zh-CN" altLang="en-US"/>
          </a:p>
          <a:p>
            <a:r>
              <a:rPr lang="zh-CN" altLang="en-US"/>
              <a:t>3、内存溢出</a:t>
            </a:r>
            <a:endParaRPr lang="zh-CN" altLang="en-US"/>
          </a:p>
          <a:p>
            <a:r>
              <a:rPr lang="zh-CN" altLang="en-US"/>
              <a:t>即OOM，OOM时会导致程序异常。Android设备出厂以后，java虚拟机对单个应用的最大内存分配就确定下来了，超出这个值就会OOM</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OOM</a:t>
            </a:r>
            <a:endParaRPr lang="en-US" altLang="zh-CN"/>
          </a:p>
        </p:txBody>
      </p:sp>
      <p:pic>
        <p:nvPicPr>
          <p:cNvPr id="3" name="图片 2" descr="image-20201014095815804"/>
          <p:cNvPicPr>
            <a:picLocks noChangeAspect="1"/>
          </p:cNvPicPr>
          <p:nvPr/>
        </p:nvPicPr>
        <p:blipFill>
          <a:blip r:embed="rId1"/>
          <a:stretch>
            <a:fillRect/>
          </a:stretch>
        </p:blipFill>
        <p:spPr>
          <a:xfrm>
            <a:off x="556260" y="1010285"/>
            <a:ext cx="10058400" cy="24644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OOM</a:t>
            </a:r>
            <a:r>
              <a:rPr lang="zh-CN" altLang="en-US"/>
              <a:t>分类</a:t>
            </a:r>
            <a:endParaRPr lang="zh-CN" altLang="en-US"/>
          </a:p>
        </p:txBody>
      </p:sp>
      <p:pic>
        <p:nvPicPr>
          <p:cNvPr id="3" name="图片 2" descr="W`JRC[9$C0%4G6MX4EAI5`4"/>
          <p:cNvPicPr>
            <a:picLocks noChangeAspect="1"/>
          </p:cNvPicPr>
          <p:nvPr/>
        </p:nvPicPr>
        <p:blipFill>
          <a:blip r:embed="rId1"/>
          <a:stretch>
            <a:fillRect/>
          </a:stretch>
        </p:blipFill>
        <p:spPr>
          <a:xfrm>
            <a:off x="2997200" y="781050"/>
            <a:ext cx="6361430" cy="54444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常见分析内存问题的命令</a:t>
            </a:r>
            <a:endParaRPr lang="zh-CN" altLang="en-US"/>
          </a:p>
        </p:txBody>
      </p:sp>
      <p:sp>
        <p:nvSpPr>
          <p:cNvPr id="3" name="文本框 2"/>
          <p:cNvSpPr txBox="1"/>
          <p:nvPr/>
        </p:nvSpPr>
        <p:spPr>
          <a:xfrm>
            <a:off x="422910" y="1108075"/>
            <a:ext cx="5953125" cy="2861310"/>
          </a:xfrm>
          <a:prstGeom prst="rect">
            <a:avLst/>
          </a:prstGeom>
          <a:noFill/>
        </p:spPr>
        <p:txBody>
          <a:bodyPr wrap="square" rtlCol="0" anchor="t">
            <a:spAutoFit/>
          </a:bodyPr>
          <a:p>
            <a:r>
              <a:rPr lang="zh-CN" altLang="en-US"/>
              <a:t>常用的内存调优分析命令：</a:t>
            </a:r>
            <a:endParaRPr lang="zh-CN" altLang="en-US"/>
          </a:p>
          <a:p>
            <a:endParaRPr lang="zh-CN" altLang="en-US"/>
          </a:p>
          <a:p>
            <a:r>
              <a:rPr lang="zh-CN" altLang="en-US"/>
              <a:t>1. dumpsys meminfo</a:t>
            </a:r>
            <a:endParaRPr lang="zh-CN" altLang="en-US"/>
          </a:p>
          <a:p>
            <a:r>
              <a:rPr lang="zh-CN" altLang="en-US"/>
              <a:t>2. procrank</a:t>
            </a:r>
            <a:endParaRPr lang="zh-CN" altLang="en-US"/>
          </a:p>
          <a:p>
            <a:r>
              <a:rPr lang="zh-CN" altLang="en-US"/>
              <a:t>3. cat /proc/meminfo</a:t>
            </a:r>
            <a:endParaRPr lang="zh-CN" altLang="en-US"/>
          </a:p>
          <a:p>
            <a:r>
              <a:rPr lang="zh-CN" altLang="en-US"/>
              <a:t>4. free</a:t>
            </a:r>
            <a:endParaRPr lang="zh-CN" altLang="en-US"/>
          </a:p>
          <a:p>
            <a:r>
              <a:rPr lang="zh-CN" altLang="en-US"/>
              <a:t>5. showmap</a:t>
            </a:r>
            <a:endParaRPr lang="zh-CN" altLang="en-US"/>
          </a:p>
          <a:p>
            <a:r>
              <a:rPr lang="zh-CN" altLang="en-US"/>
              <a:t>6. vmstat</a:t>
            </a:r>
            <a:endParaRPr lang="zh-CN" altLang="en-US"/>
          </a:p>
          <a:p>
            <a:r>
              <a:rPr lang="zh-CN" altLang="en-US"/>
              <a:t>7. top -n 1</a:t>
            </a:r>
            <a:endParaRPr lang="zh-CN" altLang="en-US"/>
          </a:p>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常见分析工具</a:t>
            </a:r>
            <a:endParaRPr lang="zh-CN" altLang="en-US"/>
          </a:p>
        </p:txBody>
      </p:sp>
      <p:sp>
        <p:nvSpPr>
          <p:cNvPr id="3" name="文本框 2"/>
          <p:cNvSpPr txBox="1"/>
          <p:nvPr/>
        </p:nvSpPr>
        <p:spPr>
          <a:xfrm>
            <a:off x="402590" y="1246505"/>
            <a:ext cx="8397875" cy="1814830"/>
          </a:xfrm>
          <a:prstGeom prst="rect">
            <a:avLst/>
          </a:prstGeom>
          <a:noFill/>
        </p:spPr>
        <p:txBody>
          <a:bodyPr wrap="square" rtlCol="0" anchor="t">
            <a:spAutoFit/>
          </a:bodyPr>
          <a:p>
            <a:r>
              <a:rPr lang="zh-CN" altLang="en-US" sz="3600"/>
              <a:t>1、</a:t>
            </a:r>
            <a:r>
              <a:rPr lang="zh-CN" altLang="en-US" sz="3600">
                <a:solidFill>
                  <a:srgbClr val="FF0000"/>
                </a:solidFill>
              </a:rPr>
              <a:t>Memory </a:t>
            </a:r>
            <a:r>
              <a:rPr lang="en-US" altLang="zh-CN" sz="3600">
                <a:solidFill>
                  <a:srgbClr val="FF0000"/>
                </a:solidFill>
              </a:rPr>
              <a:t>Analyzer Tools</a:t>
            </a:r>
            <a:endParaRPr lang="en-US" altLang="zh-CN" sz="3600"/>
          </a:p>
          <a:p>
            <a:r>
              <a:rPr lang="en-US" altLang="zh-CN" sz="3600"/>
              <a:t>2、</a:t>
            </a:r>
            <a:r>
              <a:rPr lang="en-US" altLang="zh-CN" sz="4000"/>
              <a:t>Memory </a:t>
            </a:r>
            <a:r>
              <a:rPr lang="en-US" altLang="zh-CN" sz="3600"/>
              <a:t>Profiler</a:t>
            </a:r>
            <a:endParaRPr lang="en-US" altLang="zh-CN" sz="3600"/>
          </a:p>
          <a:p>
            <a:r>
              <a:rPr lang="en-US" altLang="zh-CN" sz="3600"/>
              <a:t>3、LeakCanary</a:t>
            </a:r>
            <a:endParaRPr lang="en-US" altLang="zh-CN"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Java</a:t>
            </a:r>
            <a:r>
              <a:rPr lang="zh-CN" altLang="en-US"/>
              <a:t>内存分配模型 </a:t>
            </a:r>
            <a:endParaRPr lang="zh-CN" altLang="en-US"/>
          </a:p>
        </p:txBody>
      </p:sp>
      <p:pic>
        <p:nvPicPr>
          <p:cNvPr id="4" name="图片 3" descr="VU_K9]{Z2MP`F0Q2TGM0E)F"/>
          <p:cNvPicPr>
            <a:picLocks noChangeAspect="1"/>
          </p:cNvPicPr>
          <p:nvPr/>
        </p:nvPicPr>
        <p:blipFill>
          <a:blip r:embed="rId1"/>
          <a:stretch>
            <a:fillRect/>
          </a:stretch>
        </p:blipFill>
        <p:spPr>
          <a:xfrm>
            <a:off x="327660" y="920750"/>
            <a:ext cx="9210040" cy="491363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内存问题总结</a:t>
            </a:r>
            <a:endParaRPr lang="zh-CN" altLang="en-US"/>
          </a:p>
        </p:txBody>
      </p:sp>
      <p:sp>
        <p:nvSpPr>
          <p:cNvPr id="3" name="文本框 2"/>
          <p:cNvSpPr txBox="1"/>
          <p:nvPr/>
        </p:nvSpPr>
        <p:spPr>
          <a:xfrm>
            <a:off x="451485" y="1117600"/>
            <a:ext cx="8586470" cy="1476375"/>
          </a:xfrm>
          <a:prstGeom prst="rect">
            <a:avLst/>
          </a:prstGeom>
          <a:noFill/>
        </p:spPr>
        <p:txBody>
          <a:bodyPr wrap="square" rtlCol="0" anchor="t">
            <a:spAutoFit/>
          </a:bodyPr>
          <a:p>
            <a:r>
              <a:rPr lang="zh-CN" altLang="en-US"/>
              <a:t>1、内部类</a:t>
            </a:r>
            <a:r>
              <a:rPr lang="en-US" altLang="zh-CN"/>
              <a:t>this$0</a:t>
            </a:r>
            <a:endParaRPr lang="zh-CN" altLang="en-US"/>
          </a:p>
          <a:p>
            <a:r>
              <a:rPr lang="zh-CN" altLang="en-US"/>
              <a:t>2、普通 Hanlder 内部类的问题</a:t>
            </a:r>
            <a:endParaRPr lang="zh-CN" altLang="en-US"/>
          </a:p>
          <a:p>
            <a:r>
              <a:rPr lang="en-US" altLang="zh-CN"/>
              <a:t>3</a:t>
            </a:r>
            <a:r>
              <a:rPr lang="zh-CN" altLang="en-US">
                <a:sym typeface="+mn-ea"/>
              </a:rPr>
              <a:t>、</a:t>
            </a:r>
            <a:r>
              <a:rPr lang="zh-CN" altLang="en-US"/>
              <a:t>图片放错资源目录也会有内存问题</a:t>
            </a:r>
            <a:endParaRPr lang="zh-CN" altLang="en-US"/>
          </a:p>
          <a:p>
            <a:r>
              <a:rPr lang="en-US" altLang="zh-CN"/>
              <a:t>4</a:t>
            </a:r>
            <a:r>
              <a:rPr lang="zh-CN" altLang="en-US">
                <a:sym typeface="+mn-ea"/>
              </a:rPr>
              <a:t>、</a:t>
            </a:r>
            <a:r>
              <a:rPr lang="en-US" altLang="zh-CN"/>
              <a:t>列表 item 被回收时注意释放图片的引用</a:t>
            </a:r>
            <a:endParaRPr lang="en-US" altLang="zh-CN"/>
          </a:p>
          <a:p>
            <a:r>
              <a:rPr lang="en-US" altLang="zh-CN"/>
              <a:t>5</a:t>
            </a:r>
            <a:r>
              <a:rPr lang="zh-CN" altLang="en-US">
                <a:sym typeface="+mn-ea"/>
              </a:rPr>
              <a:t>、</a:t>
            </a:r>
            <a:r>
              <a:rPr lang="en-US" altLang="zh-CN"/>
              <a:t>匿名内部类 Runnable 造成内存泄漏的处理</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MAT</a:t>
            </a:r>
            <a:r>
              <a:rPr lang="zh-CN" altLang="en-US"/>
              <a:t>中的重要概念</a:t>
            </a:r>
            <a:endParaRPr lang="zh-CN" altLang="en-US"/>
          </a:p>
        </p:txBody>
      </p:sp>
      <p:sp>
        <p:nvSpPr>
          <p:cNvPr id="36869" name="矩形 2"/>
          <p:cNvSpPr>
            <a:spLocks noChangeArrowheads="1"/>
          </p:cNvSpPr>
          <p:nvPr/>
        </p:nvSpPr>
        <p:spPr bwMode="auto">
          <a:xfrm>
            <a:off x="327343" y="1086803"/>
            <a:ext cx="5137150" cy="2596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91" tIns="45295" rIns="90591" bIns="45295">
            <a:spAutoFit/>
          </a:bodyPr>
          <a:lstStyle>
            <a:lvl1pPr marL="457200" indent="-457200" eaLnBrk="0" hangingPunct="0">
              <a:lnSpc>
                <a:spcPct val="90000"/>
              </a:lnSpc>
              <a:spcBef>
                <a:spcPts val="950"/>
              </a:spcBef>
              <a:buFont typeface="Arial" panose="020B0604020202020204" pitchFamily="34" charset="0"/>
              <a:buChar char="•"/>
              <a:defRPr sz="3000">
                <a:solidFill>
                  <a:schemeClr val="tx1"/>
                </a:solidFill>
                <a:latin typeface="Arial" panose="020B0604020202020204" pitchFamily="34" charset="0"/>
                <a:ea typeface="微软雅黑" panose="020B0503020204020204" charset="-122"/>
              </a:defRPr>
            </a:lvl1pPr>
            <a:lvl2pPr marL="647700" indent="-215900" eaLnBrk="0" hangingPunct="0">
              <a:lnSpc>
                <a:spcPct val="90000"/>
              </a:lnSpc>
              <a:spcBef>
                <a:spcPts val="475"/>
              </a:spcBef>
              <a:buFont typeface="Arial" panose="020B0604020202020204" pitchFamily="34" charset="0"/>
              <a:buChar char="•"/>
              <a:defRPr sz="1500">
                <a:solidFill>
                  <a:schemeClr val="tx1"/>
                </a:solidFill>
                <a:latin typeface="Arial" panose="020B0604020202020204" pitchFamily="34" charset="0"/>
                <a:ea typeface="微软雅黑" panose="020B0503020204020204" charset="-122"/>
              </a:defRPr>
            </a:lvl2pPr>
            <a:lvl3pPr marL="692150" indent="-285750" eaLnBrk="0" hangingPunct="0">
              <a:lnSpc>
                <a:spcPct val="90000"/>
              </a:lnSpc>
              <a:spcBef>
                <a:spcPts val="475"/>
              </a:spcBef>
              <a:buFont typeface="Arial" panose="020B0604020202020204" pitchFamily="34" charset="0"/>
              <a:buChar char="•"/>
              <a:defRPr sz="1300">
                <a:solidFill>
                  <a:schemeClr val="tx1"/>
                </a:solidFill>
                <a:latin typeface="Arial" panose="020B0604020202020204" pitchFamily="34" charset="0"/>
                <a:ea typeface="微软雅黑" panose="020B0503020204020204" charset="-122"/>
              </a:defRPr>
            </a:lvl3pPr>
            <a:lvl4pPr marL="1513205" indent="-215900" eaLnBrk="0" hangingPunct="0">
              <a:lnSpc>
                <a:spcPct val="90000"/>
              </a:lnSpc>
              <a:spcBef>
                <a:spcPts val="47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4pPr>
            <a:lvl5pPr marL="1945005" indent="-215900" eaLnBrk="0" hangingPunct="0">
              <a:lnSpc>
                <a:spcPct val="90000"/>
              </a:lnSpc>
              <a:spcBef>
                <a:spcPts val="47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5pPr>
            <a:lvl6pPr marL="2402205" indent="-215900" eaLnBrk="0" fontAlgn="base" hangingPunct="0">
              <a:lnSpc>
                <a:spcPct val="90000"/>
              </a:lnSpc>
              <a:spcBef>
                <a:spcPts val="475"/>
              </a:spcBef>
              <a:spcAft>
                <a:spcPct val="0"/>
              </a:spcAft>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6pPr>
            <a:lvl7pPr marL="2859405" indent="-215900" eaLnBrk="0" fontAlgn="base" hangingPunct="0">
              <a:lnSpc>
                <a:spcPct val="90000"/>
              </a:lnSpc>
              <a:spcBef>
                <a:spcPts val="475"/>
              </a:spcBef>
              <a:spcAft>
                <a:spcPct val="0"/>
              </a:spcAft>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7pPr>
            <a:lvl8pPr marL="3316605" indent="-215900" eaLnBrk="0" fontAlgn="base" hangingPunct="0">
              <a:lnSpc>
                <a:spcPct val="90000"/>
              </a:lnSpc>
              <a:spcBef>
                <a:spcPts val="475"/>
              </a:spcBef>
              <a:spcAft>
                <a:spcPct val="0"/>
              </a:spcAft>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8pPr>
            <a:lvl9pPr marL="3773805" indent="-215900" eaLnBrk="0" fontAlgn="base" hangingPunct="0">
              <a:lnSpc>
                <a:spcPct val="90000"/>
              </a:lnSpc>
              <a:spcBef>
                <a:spcPts val="475"/>
              </a:spcBef>
              <a:spcAft>
                <a:spcPct val="0"/>
              </a:spcAft>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9pPr>
          </a:lstStyle>
          <a:p>
            <a:pPr marL="457200" marR="0" lvl="0" indent="-457200" algn="l" defTabSz="914400" rtl="0" eaLnBrk="1" fontAlgn="base" latinLnBrk="0" hangingPunct="1">
              <a:lnSpc>
                <a:spcPct val="150000"/>
              </a:lnSpc>
              <a:spcBef>
                <a:spcPct val="0"/>
              </a:spcBef>
              <a:spcAft>
                <a:spcPct val="0"/>
              </a:spcAft>
              <a:buClr>
                <a:srgbClr val="FFC000"/>
              </a:buClr>
              <a:buSzTx/>
              <a:buFont typeface="Wingdings" panose="05000000000000000000" pitchFamily="2" charset="2"/>
              <a:buChar char="n"/>
              <a:defRPr/>
            </a:pPr>
            <a:endParaRPr lang="en-US" altLang="zh-CN" sz="2800" b="1" dirty="0" smtClean="0"/>
          </a:p>
          <a:p>
            <a:pPr lvl="0" defTabSz="914400" eaLnBrk="1" fontAlgn="base" hangingPunct="1">
              <a:lnSpc>
                <a:spcPct val="150000"/>
              </a:lnSpc>
              <a:spcBef>
                <a:spcPct val="0"/>
              </a:spcBef>
              <a:spcAft>
                <a:spcPct val="0"/>
              </a:spcAft>
              <a:buClr>
                <a:srgbClr val="FFC000"/>
              </a:buClr>
              <a:buFont typeface="Wingdings" panose="05000000000000000000" pitchFamily="2" charset="2"/>
              <a:buChar char="n"/>
              <a:defRPr/>
            </a:pPr>
            <a:r>
              <a:rPr lang="en-US" sz="2800" dirty="0" smtClean="0"/>
              <a:t>incoming references</a:t>
            </a:r>
            <a:endParaRPr lang="en-US" altLang="zh-CN" sz="2800" dirty="0" smtClean="0"/>
          </a:p>
          <a:p>
            <a:pPr lvl="0" defTabSz="914400" eaLnBrk="1" fontAlgn="base" hangingPunct="1">
              <a:lnSpc>
                <a:spcPct val="150000"/>
              </a:lnSpc>
              <a:spcBef>
                <a:spcPct val="0"/>
              </a:spcBef>
              <a:spcAft>
                <a:spcPct val="0"/>
              </a:spcAft>
              <a:buClr>
                <a:srgbClr val="FFC000"/>
              </a:buClr>
              <a:buFont typeface="Wingdings" panose="05000000000000000000" pitchFamily="2" charset="2"/>
              <a:buChar char="n"/>
              <a:defRPr/>
            </a:pPr>
            <a:endParaRPr lang="en-US" altLang="zh-CN" sz="2800" dirty="0" smtClean="0"/>
          </a:p>
          <a:p>
            <a:pPr lvl="0" defTabSz="914400" eaLnBrk="1" fontAlgn="base" hangingPunct="1">
              <a:lnSpc>
                <a:spcPct val="150000"/>
              </a:lnSpc>
              <a:spcBef>
                <a:spcPct val="0"/>
              </a:spcBef>
              <a:spcAft>
                <a:spcPct val="0"/>
              </a:spcAft>
              <a:buClr>
                <a:srgbClr val="FFC000"/>
              </a:buClr>
              <a:buFont typeface="Wingdings" panose="05000000000000000000" pitchFamily="2" charset="2"/>
              <a:buChar char="n"/>
              <a:defRPr/>
            </a:pPr>
            <a:r>
              <a:rPr lang="en-US" sz="2800" dirty="0" smtClean="0"/>
              <a:t>outgoing references</a:t>
            </a:r>
            <a:endParaRPr kumimoji="0" lang="en-US" altLang="zh-CN" sz="2800" b="0" i="0" u="none" strike="noStrike" kern="1200" cap="none" spc="0" normalizeH="0" baseline="0" noProof="0" dirty="0" smtClean="0">
              <a:ln>
                <a:noFill/>
              </a:ln>
              <a:solidFill>
                <a:schemeClr val="tx1"/>
              </a:solidFill>
              <a:effectLst/>
              <a:uLnTx/>
              <a:uFillTx/>
              <a:latin typeface="Arial" panose="020B0604020202020204" pitchFamily="34" charset="0"/>
              <a:ea typeface="微软雅黑" panose="020B0503020204020204" charset="-122"/>
              <a:cs typeface="+mn-cs"/>
            </a:endParaRPr>
          </a:p>
        </p:txBody>
      </p:sp>
      <p:pic>
        <p:nvPicPr>
          <p:cNvPr id="2050" name="Picture 2" descr="G:\VIP课三期\img\对象及引用.png"/>
          <p:cNvPicPr>
            <a:picLocks noChangeAspect="1" noChangeArrowheads="1"/>
          </p:cNvPicPr>
          <p:nvPr/>
        </p:nvPicPr>
        <p:blipFill>
          <a:blip r:embed="rId1"/>
          <a:srcRect/>
          <a:stretch>
            <a:fillRect/>
          </a:stretch>
        </p:blipFill>
        <p:spPr bwMode="auto">
          <a:xfrm>
            <a:off x="5372100" y="1172210"/>
            <a:ext cx="4371975" cy="4371975"/>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dirty="0" smtClean="0">
                <a:latin typeface="思源黑体 CN Bold" panose="020B0800000000000000" charset="-122"/>
                <a:ea typeface="思源黑体 CN Bold" panose="020B0800000000000000" charset="-122"/>
                <a:cs typeface="思源黑体 CN Bold" panose="020B0800000000000000" charset="-122"/>
                <a:sym typeface="+mn-ea"/>
              </a:rPr>
              <a:t>MAT</a:t>
            </a:r>
            <a:r>
              <a:rPr lang="zh-CN" altLang="en-US" dirty="0" smtClean="0">
                <a:latin typeface="思源黑体 CN Bold" panose="020B0800000000000000" charset="-122"/>
                <a:ea typeface="思源黑体 CN Bold" panose="020B0800000000000000" charset="-122"/>
                <a:cs typeface="思源黑体 CN Bold" panose="020B0800000000000000" charset="-122"/>
                <a:sym typeface="+mn-ea"/>
              </a:rPr>
              <a:t>中的浅堆与深堆</a:t>
            </a:r>
            <a:endParaRPr lang="zh-CN" altLang="en-US"/>
          </a:p>
        </p:txBody>
      </p:sp>
      <p:sp>
        <p:nvSpPr>
          <p:cNvPr id="3" name="矩形 2"/>
          <p:cNvSpPr>
            <a:spLocks noChangeArrowheads="1"/>
          </p:cNvSpPr>
          <p:nvPr/>
        </p:nvSpPr>
        <p:spPr bwMode="auto">
          <a:xfrm>
            <a:off x="407988" y="1274763"/>
            <a:ext cx="4449762" cy="138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591" tIns="45295" rIns="90591" bIns="45295">
            <a:spAutoFit/>
          </a:bodyPr>
          <a:lstStyle>
            <a:lvl1pPr marL="457200" indent="-457200" eaLnBrk="0" hangingPunct="0">
              <a:lnSpc>
                <a:spcPct val="90000"/>
              </a:lnSpc>
              <a:spcBef>
                <a:spcPts val="950"/>
              </a:spcBef>
              <a:buFont typeface="Arial" panose="020B0604020202020204" pitchFamily="34" charset="0"/>
              <a:buChar char="•"/>
              <a:defRPr sz="3000">
                <a:solidFill>
                  <a:schemeClr val="tx1"/>
                </a:solidFill>
                <a:latin typeface="Arial" panose="020B0604020202020204" pitchFamily="34" charset="0"/>
                <a:ea typeface="微软雅黑" panose="020B0503020204020204" charset="-122"/>
              </a:defRPr>
            </a:lvl1pPr>
            <a:lvl2pPr marL="647700" indent="-215900" eaLnBrk="0" hangingPunct="0">
              <a:lnSpc>
                <a:spcPct val="90000"/>
              </a:lnSpc>
              <a:spcBef>
                <a:spcPts val="475"/>
              </a:spcBef>
              <a:buFont typeface="Arial" panose="020B0604020202020204" pitchFamily="34" charset="0"/>
              <a:buChar char="•"/>
              <a:defRPr sz="1500">
                <a:solidFill>
                  <a:schemeClr val="tx1"/>
                </a:solidFill>
                <a:latin typeface="Arial" panose="020B0604020202020204" pitchFamily="34" charset="0"/>
                <a:ea typeface="微软雅黑" panose="020B0503020204020204" charset="-122"/>
              </a:defRPr>
            </a:lvl2pPr>
            <a:lvl3pPr marL="692150" indent="-285750" eaLnBrk="0" hangingPunct="0">
              <a:lnSpc>
                <a:spcPct val="90000"/>
              </a:lnSpc>
              <a:spcBef>
                <a:spcPts val="475"/>
              </a:spcBef>
              <a:buFont typeface="Arial" panose="020B0604020202020204" pitchFamily="34" charset="0"/>
              <a:buChar char="•"/>
              <a:defRPr sz="1300">
                <a:solidFill>
                  <a:schemeClr val="tx1"/>
                </a:solidFill>
                <a:latin typeface="Arial" panose="020B0604020202020204" pitchFamily="34" charset="0"/>
                <a:ea typeface="微软雅黑" panose="020B0503020204020204" charset="-122"/>
              </a:defRPr>
            </a:lvl3pPr>
            <a:lvl4pPr marL="1513205" indent="-215900" eaLnBrk="0" hangingPunct="0">
              <a:lnSpc>
                <a:spcPct val="90000"/>
              </a:lnSpc>
              <a:spcBef>
                <a:spcPts val="47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4pPr>
            <a:lvl5pPr marL="1945005" indent="-215900" eaLnBrk="0" hangingPunct="0">
              <a:lnSpc>
                <a:spcPct val="90000"/>
              </a:lnSpc>
              <a:spcBef>
                <a:spcPts val="47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5pPr>
            <a:lvl6pPr marL="2402205" indent="-215900" eaLnBrk="0" fontAlgn="base" hangingPunct="0">
              <a:lnSpc>
                <a:spcPct val="90000"/>
              </a:lnSpc>
              <a:spcBef>
                <a:spcPts val="475"/>
              </a:spcBef>
              <a:spcAft>
                <a:spcPct val="0"/>
              </a:spcAft>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6pPr>
            <a:lvl7pPr marL="2859405" indent="-215900" eaLnBrk="0" fontAlgn="base" hangingPunct="0">
              <a:lnSpc>
                <a:spcPct val="90000"/>
              </a:lnSpc>
              <a:spcBef>
                <a:spcPts val="475"/>
              </a:spcBef>
              <a:spcAft>
                <a:spcPct val="0"/>
              </a:spcAft>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7pPr>
            <a:lvl8pPr marL="3316605" indent="-215900" eaLnBrk="0" fontAlgn="base" hangingPunct="0">
              <a:lnSpc>
                <a:spcPct val="90000"/>
              </a:lnSpc>
              <a:spcBef>
                <a:spcPts val="475"/>
              </a:spcBef>
              <a:spcAft>
                <a:spcPct val="0"/>
              </a:spcAft>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8pPr>
            <a:lvl9pPr marL="3773805" indent="-215900" eaLnBrk="0" fontAlgn="base" hangingPunct="0">
              <a:lnSpc>
                <a:spcPct val="90000"/>
              </a:lnSpc>
              <a:spcBef>
                <a:spcPts val="475"/>
              </a:spcBef>
              <a:spcAft>
                <a:spcPct val="0"/>
              </a:spcAft>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9pPr>
          </a:lstStyle>
          <a:p>
            <a:pPr defTabSz="914400" eaLnBrk="1" fontAlgn="base" hangingPunct="1">
              <a:lnSpc>
                <a:spcPct val="150000"/>
              </a:lnSpc>
              <a:spcBef>
                <a:spcPct val="0"/>
              </a:spcBef>
              <a:spcAft>
                <a:spcPct val="0"/>
              </a:spcAft>
              <a:buClr>
                <a:srgbClr val="FFC000"/>
              </a:buClr>
              <a:buFont typeface="Wingdings" panose="05000000000000000000" pitchFamily="2" charset="2"/>
              <a:buChar char="n"/>
              <a:defRPr/>
            </a:pPr>
            <a:r>
              <a:rPr lang="en-US" sz="2800" dirty="0" smtClean="0"/>
              <a:t>Shallow Heap</a:t>
            </a:r>
            <a:endParaRPr lang="en-US" altLang="zh-CN" sz="2800" dirty="0" smtClean="0"/>
          </a:p>
          <a:p>
            <a:pPr defTabSz="914400" eaLnBrk="1" fontAlgn="base" hangingPunct="1">
              <a:lnSpc>
                <a:spcPct val="150000"/>
              </a:lnSpc>
              <a:spcBef>
                <a:spcPct val="0"/>
              </a:spcBef>
              <a:spcAft>
                <a:spcPct val="0"/>
              </a:spcAft>
              <a:buClr>
                <a:srgbClr val="FFC000"/>
              </a:buClr>
              <a:buFont typeface="Wingdings" panose="05000000000000000000" pitchFamily="2" charset="2"/>
              <a:buChar char="n"/>
              <a:defRPr/>
            </a:pPr>
            <a:r>
              <a:rPr lang="en-US" sz="2800" dirty="0" smtClean="0"/>
              <a:t>Retained Heap</a:t>
            </a:r>
            <a:endParaRPr lang="en-US" sz="2800" dirty="0" smtClean="0"/>
          </a:p>
        </p:txBody>
      </p:sp>
      <p:pic>
        <p:nvPicPr>
          <p:cNvPr id="3074" name="Picture 2" descr="G:\VIP课三期\img\浅堆与深堆.png"/>
          <p:cNvPicPr>
            <a:picLocks noChangeAspect="1" noChangeArrowheads="1"/>
          </p:cNvPicPr>
          <p:nvPr/>
        </p:nvPicPr>
        <p:blipFill>
          <a:blip r:embed="rId1"/>
          <a:srcRect/>
          <a:stretch>
            <a:fillRect/>
          </a:stretch>
        </p:blipFill>
        <p:spPr bwMode="auto">
          <a:xfrm>
            <a:off x="3778296" y="1733550"/>
            <a:ext cx="8204154" cy="4537075"/>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dirty="0" smtClean="0">
                <a:latin typeface="思源黑体 CN Bold" panose="020B0800000000000000" charset="-122"/>
                <a:ea typeface="思源黑体 CN Bold" panose="020B0800000000000000" charset="-122"/>
                <a:cs typeface="思源黑体 CN Bold" panose="020B0800000000000000" charset="-122"/>
                <a:sym typeface="+mn-ea"/>
              </a:rPr>
              <a:t>使用</a:t>
            </a:r>
            <a:r>
              <a:rPr lang="en-US" altLang="zh-CN" dirty="0" smtClean="0">
                <a:latin typeface="思源黑体 CN Bold" panose="020B0800000000000000" charset="-122"/>
                <a:ea typeface="思源黑体 CN Bold" panose="020B0800000000000000" charset="-122"/>
                <a:cs typeface="思源黑体 CN Bold" panose="020B0800000000000000" charset="-122"/>
                <a:sym typeface="+mn-ea"/>
              </a:rPr>
              <a:t>MAT</a:t>
            </a:r>
            <a:r>
              <a:rPr lang="zh-CN" altLang="en-US" dirty="0" smtClean="0">
                <a:latin typeface="思源黑体 CN Bold" panose="020B0800000000000000" charset="-122"/>
                <a:ea typeface="思源黑体 CN Bold" panose="020B0800000000000000" charset="-122"/>
                <a:cs typeface="思源黑体 CN Bold" panose="020B0800000000000000" charset="-122"/>
                <a:sym typeface="+mn-ea"/>
              </a:rPr>
              <a:t>分析内存泄漏</a:t>
            </a:r>
            <a:endParaRPr lang="zh-CN" altLang="en-US"/>
          </a:p>
        </p:txBody>
      </p:sp>
      <p:sp>
        <p:nvSpPr>
          <p:cNvPr id="5" name="矩形 4"/>
          <p:cNvSpPr>
            <a:spLocks noChangeArrowheads="1"/>
          </p:cNvSpPr>
          <p:nvPr/>
        </p:nvSpPr>
        <p:spPr bwMode="auto">
          <a:xfrm>
            <a:off x="552450" y="1468437"/>
            <a:ext cx="4352925" cy="323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591" tIns="45295" rIns="90591" bIns="45295">
            <a:spAutoFit/>
          </a:bodyPr>
          <a:lstStyle>
            <a:lvl1pPr marL="457200" indent="-457200" eaLnBrk="0" hangingPunct="0">
              <a:lnSpc>
                <a:spcPct val="90000"/>
              </a:lnSpc>
              <a:spcBef>
                <a:spcPts val="950"/>
              </a:spcBef>
              <a:buFont typeface="Arial" panose="020B0604020202020204" pitchFamily="34" charset="0"/>
              <a:buChar char="•"/>
              <a:defRPr sz="3000">
                <a:solidFill>
                  <a:schemeClr val="tx1"/>
                </a:solidFill>
                <a:latin typeface="Arial" panose="020B0604020202020204" pitchFamily="34" charset="0"/>
                <a:ea typeface="微软雅黑" panose="020B0503020204020204" charset="-122"/>
              </a:defRPr>
            </a:lvl1pPr>
            <a:lvl2pPr marL="647700" indent="-215900" eaLnBrk="0" hangingPunct="0">
              <a:lnSpc>
                <a:spcPct val="90000"/>
              </a:lnSpc>
              <a:spcBef>
                <a:spcPts val="475"/>
              </a:spcBef>
              <a:buFont typeface="Arial" panose="020B0604020202020204" pitchFamily="34" charset="0"/>
              <a:buChar char="•"/>
              <a:defRPr sz="1500">
                <a:solidFill>
                  <a:schemeClr val="tx1"/>
                </a:solidFill>
                <a:latin typeface="Arial" panose="020B0604020202020204" pitchFamily="34" charset="0"/>
                <a:ea typeface="微软雅黑" panose="020B0503020204020204" charset="-122"/>
              </a:defRPr>
            </a:lvl2pPr>
            <a:lvl3pPr marL="692150" indent="-285750" eaLnBrk="0" hangingPunct="0">
              <a:lnSpc>
                <a:spcPct val="90000"/>
              </a:lnSpc>
              <a:spcBef>
                <a:spcPts val="475"/>
              </a:spcBef>
              <a:buFont typeface="Arial" panose="020B0604020202020204" pitchFamily="34" charset="0"/>
              <a:buChar char="•"/>
              <a:defRPr sz="1300">
                <a:solidFill>
                  <a:schemeClr val="tx1"/>
                </a:solidFill>
                <a:latin typeface="Arial" panose="020B0604020202020204" pitchFamily="34" charset="0"/>
                <a:ea typeface="微软雅黑" panose="020B0503020204020204" charset="-122"/>
              </a:defRPr>
            </a:lvl3pPr>
            <a:lvl4pPr marL="1513205" indent="-215900" eaLnBrk="0" hangingPunct="0">
              <a:lnSpc>
                <a:spcPct val="90000"/>
              </a:lnSpc>
              <a:spcBef>
                <a:spcPts val="47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4pPr>
            <a:lvl5pPr marL="1945005" indent="-215900" eaLnBrk="0" hangingPunct="0">
              <a:lnSpc>
                <a:spcPct val="90000"/>
              </a:lnSpc>
              <a:spcBef>
                <a:spcPts val="47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5pPr>
            <a:lvl6pPr marL="2402205" indent="-215900" eaLnBrk="0" fontAlgn="base" hangingPunct="0">
              <a:lnSpc>
                <a:spcPct val="90000"/>
              </a:lnSpc>
              <a:spcBef>
                <a:spcPts val="475"/>
              </a:spcBef>
              <a:spcAft>
                <a:spcPct val="0"/>
              </a:spcAft>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6pPr>
            <a:lvl7pPr marL="2859405" indent="-215900" eaLnBrk="0" fontAlgn="base" hangingPunct="0">
              <a:lnSpc>
                <a:spcPct val="90000"/>
              </a:lnSpc>
              <a:spcBef>
                <a:spcPts val="475"/>
              </a:spcBef>
              <a:spcAft>
                <a:spcPct val="0"/>
              </a:spcAft>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7pPr>
            <a:lvl8pPr marL="3316605" indent="-215900" eaLnBrk="0" fontAlgn="base" hangingPunct="0">
              <a:lnSpc>
                <a:spcPct val="90000"/>
              </a:lnSpc>
              <a:spcBef>
                <a:spcPts val="475"/>
              </a:spcBef>
              <a:spcAft>
                <a:spcPct val="0"/>
              </a:spcAft>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8pPr>
            <a:lvl9pPr marL="3773805" indent="-215900" eaLnBrk="0" fontAlgn="base" hangingPunct="0">
              <a:lnSpc>
                <a:spcPct val="90000"/>
              </a:lnSpc>
              <a:spcBef>
                <a:spcPts val="475"/>
              </a:spcBef>
              <a:spcAft>
                <a:spcPct val="0"/>
              </a:spcAft>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9pPr>
          </a:lstStyle>
          <a:p>
            <a:pPr marL="457200" marR="0" lvl="0" indent="-457200" algn="l" defTabSz="914400" rtl="0" eaLnBrk="1" fontAlgn="base" latinLnBrk="0" hangingPunct="1">
              <a:lnSpc>
                <a:spcPct val="150000"/>
              </a:lnSpc>
              <a:spcBef>
                <a:spcPct val="0"/>
              </a:spcBef>
              <a:spcAft>
                <a:spcPct val="0"/>
              </a:spcAft>
              <a:buClr>
                <a:srgbClr val="FFC000"/>
              </a:buClr>
              <a:buSzTx/>
              <a:buFont typeface="Wingdings" panose="05000000000000000000" pitchFamily="2" charset="2"/>
              <a:buChar char="Ø"/>
              <a:defRPr/>
            </a:pPr>
            <a:r>
              <a:rPr lang="zh-CN" altLang="en-US" sz="2500" dirty="0" smtClean="0"/>
              <a:t>案例代码</a:t>
            </a:r>
            <a:endParaRPr kumimoji="0" lang="en-US" altLang="zh-CN" sz="2500" b="0" i="0" u="none" strike="noStrike" kern="1200" cap="none" spc="0" normalizeH="0" baseline="0" noProof="0" dirty="0" smtClean="0">
              <a:ln>
                <a:noFill/>
              </a:ln>
              <a:solidFill>
                <a:schemeClr val="tx1"/>
              </a:solidFill>
              <a:effectLst/>
              <a:uLnTx/>
              <a:uFillTx/>
              <a:latin typeface="Arial" panose="020B0604020202020204" pitchFamily="34" charset="0"/>
              <a:ea typeface="微软雅黑" panose="020B0503020204020204" charset="-122"/>
              <a:cs typeface="+mn-cs"/>
            </a:endParaRPr>
          </a:p>
          <a:p>
            <a:pPr marL="0" marR="0" lvl="0" indent="0" algn="l" defTabSz="914400" rtl="0" eaLnBrk="1" fontAlgn="base" latinLnBrk="0" hangingPunct="1">
              <a:lnSpc>
                <a:spcPct val="150000"/>
              </a:lnSpc>
              <a:spcBef>
                <a:spcPct val="0"/>
              </a:spcBef>
              <a:spcAft>
                <a:spcPct val="0"/>
              </a:spcAft>
              <a:buClr>
                <a:srgbClr val="FFC000"/>
              </a:buClr>
              <a:buSzTx/>
              <a:buFont typeface="Arial" panose="020B0604020202020204" pitchFamily="34" charset="0"/>
              <a:buNone/>
              <a:defRPr/>
            </a:pPr>
            <a:r>
              <a:rPr kumimoji="0" lang="en-US" altLang="zh-CN" sz="2500" b="0" i="0" u="none" strike="noStrike" kern="1200" cap="none" spc="0" normalizeH="0" baseline="0" noProof="0" dirty="0" smtClean="0">
                <a:ln>
                  <a:noFill/>
                </a:ln>
                <a:solidFill>
                  <a:schemeClr val="tx1"/>
                </a:solidFill>
                <a:effectLst/>
                <a:uLnTx/>
                <a:uFillTx/>
                <a:latin typeface="Arial" panose="020B0604020202020204" pitchFamily="34" charset="0"/>
                <a:ea typeface="微软雅黑" panose="020B0503020204020204" charset="-122"/>
                <a:cs typeface="+mn-cs"/>
              </a:rPr>
              <a:t>     </a:t>
            </a:r>
            <a:r>
              <a:rPr lang="zh-CN" altLang="en-US" sz="1800" dirty="0" smtClean="0"/>
              <a:t>引用关系</a:t>
            </a:r>
            <a:endPar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微软雅黑" panose="020B0503020204020204" charset="-122"/>
              <a:cs typeface="+mn-cs"/>
            </a:endParaRPr>
          </a:p>
          <a:p>
            <a:pPr marL="0" marR="0" lvl="0" indent="0" algn="l" defTabSz="914400" rtl="0" eaLnBrk="1" fontAlgn="base" latinLnBrk="0" hangingPunct="1">
              <a:lnSpc>
                <a:spcPct val="150000"/>
              </a:lnSpc>
              <a:spcBef>
                <a:spcPct val="0"/>
              </a:spcBef>
              <a:spcAft>
                <a:spcPct val="0"/>
              </a:spcAft>
              <a:buClr>
                <a:srgbClr val="FFC000"/>
              </a:buClr>
              <a:buSzTx/>
              <a:buFont typeface="Arial" panose="020B0604020202020204" pitchFamily="34" charset="0"/>
              <a:buNone/>
              <a:defRPr/>
            </a:pPr>
            <a:endPar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微软雅黑" panose="020B0503020204020204" charset="-122"/>
              <a:cs typeface="+mn-cs"/>
            </a:endParaRPr>
          </a:p>
          <a:p>
            <a:pPr marL="457200" marR="0" lvl="0" indent="-457200" algn="l" defTabSz="914400" rtl="0" eaLnBrk="1" fontAlgn="base" latinLnBrk="0" hangingPunct="1">
              <a:lnSpc>
                <a:spcPct val="150000"/>
              </a:lnSpc>
              <a:spcBef>
                <a:spcPct val="0"/>
              </a:spcBef>
              <a:spcAft>
                <a:spcPct val="0"/>
              </a:spcAft>
              <a:buClr>
                <a:srgbClr val="FFC000"/>
              </a:buClr>
              <a:buSzTx/>
              <a:buFont typeface="Wingdings" panose="05000000000000000000" pitchFamily="2" charset="2"/>
              <a:buChar char="Ø"/>
              <a:defRPr/>
            </a:pPr>
            <a:r>
              <a:rPr lang="zh-CN" altLang="en-US" sz="2500" dirty="0" smtClean="0"/>
              <a:t>内存泄漏检查</a:t>
            </a:r>
            <a:endParaRPr lang="en-US" altLang="zh-CN" sz="2500" dirty="0" smtClean="0"/>
          </a:p>
          <a:p>
            <a:pPr marL="457200" marR="0" lvl="0" indent="-457200" algn="l" defTabSz="914400" rtl="0" eaLnBrk="1" fontAlgn="base" latinLnBrk="0" hangingPunct="1">
              <a:lnSpc>
                <a:spcPct val="150000"/>
              </a:lnSpc>
              <a:spcBef>
                <a:spcPct val="0"/>
              </a:spcBef>
              <a:spcAft>
                <a:spcPct val="0"/>
              </a:spcAft>
              <a:buClr>
                <a:srgbClr val="FFC000"/>
              </a:buClr>
              <a:buSzTx/>
              <a:buFont typeface="Wingdings" panose="05000000000000000000" pitchFamily="2" charset="2"/>
              <a:buChar char="Ø"/>
              <a:defRPr/>
            </a:pPr>
            <a:endParaRPr kumimoji="0" lang="en-US" altLang="zh-CN" sz="2500" b="0" i="0" u="none" strike="noStrike" kern="1200" cap="none" spc="0" normalizeH="0" baseline="0" noProof="0" dirty="0" smtClean="0">
              <a:ln>
                <a:noFill/>
              </a:ln>
              <a:solidFill>
                <a:schemeClr val="tx1"/>
              </a:solidFill>
              <a:effectLst/>
              <a:uLnTx/>
              <a:uFillTx/>
              <a:latin typeface="Arial" panose="020B0604020202020204" pitchFamily="34" charset="0"/>
              <a:ea typeface="微软雅黑" panose="020B0503020204020204" charset="-122"/>
              <a:cs typeface="+mn-cs"/>
            </a:endParaRPr>
          </a:p>
          <a:p>
            <a:pPr marL="0" marR="0" lvl="0" indent="0" algn="l" defTabSz="914400" rtl="0" eaLnBrk="1" fontAlgn="base" latinLnBrk="0" hangingPunct="1">
              <a:lnSpc>
                <a:spcPct val="150000"/>
              </a:lnSpc>
              <a:spcBef>
                <a:spcPct val="0"/>
              </a:spcBef>
              <a:spcAft>
                <a:spcPct val="0"/>
              </a:spcAft>
              <a:buClr>
                <a:srgbClr val="FFC000"/>
              </a:buClr>
              <a:buSzTx/>
              <a:buFont typeface="Arial" panose="020B0604020202020204" pitchFamily="34" charset="0"/>
              <a:buNone/>
              <a:defRPr/>
            </a:pPr>
            <a:endPar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微软雅黑" panose="020B0503020204020204" charset="-122"/>
              <a:cs typeface="+mn-cs"/>
            </a:endParaRPr>
          </a:p>
        </p:txBody>
      </p:sp>
      <p:pic>
        <p:nvPicPr>
          <p:cNvPr id="3" name="图片 2" descr="VC{$BVDDG@9QS56Q5I308Q1"/>
          <p:cNvPicPr>
            <a:picLocks noChangeAspect="1"/>
          </p:cNvPicPr>
          <p:nvPr/>
        </p:nvPicPr>
        <p:blipFill>
          <a:blip r:embed="rId1"/>
          <a:stretch>
            <a:fillRect/>
          </a:stretch>
        </p:blipFill>
        <p:spPr>
          <a:xfrm>
            <a:off x="3311525" y="781050"/>
            <a:ext cx="7754620" cy="58337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dirty="0" smtClean="0">
                <a:solidFill>
                  <a:schemeClr val="tx1"/>
                </a:solidFill>
                <a:latin typeface="思源黑体 CN Bold" panose="020B0800000000000000" charset="-122"/>
                <a:ea typeface="思源黑体 CN Bold" panose="020B0800000000000000" charset="-122"/>
                <a:cs typeface="思源黑体 CN Bold" panose="020B0800000000000000" charset="-122"/>
                <a:sym typeface="+mn-ea"/>
              </a:rPr>
              <a:t>新增引用的影响</a:t>
            </a:r>
            <a:endParaRPr lang="zh-CN" altLang="en-US"/>
          </a:p>
        </p:txBody>
      </p:sp>
      <p:pic>
        <p:nvPicPr>
          <p:cNvPr id="4098" name="Picture 2" descr="G:\VIP课三期\img\浅堆与深堆2.png"/>
          <p:cNvPicPr>
            <a:picLocks noChangeAspect="1" noChangeArrowheads="1"/>
          </p:cNvPicPr>
          <p:nvPr/>
        </p:nvPicPr>
        <p:blipFill>
          <a:blip r:embed="rId1"/>
          <a:srcRect/>
          <a:stretch>
            <a:fillRect/>
          </a:stretch>
        </p:blipFill>
        <p:spPr bwMode="auto">
          <a:xfrm>
            <a:off x="1265555" y="1185228"/>
            <a:ext cx="8639175" cy="470535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dirty="0" smtClean="0">
                <a:latin typeface="思源黑体 CN Bold" panose="020B0800000000000000" charset="-122"/>
                <a:ea typeface="思源黑体 CN Bold" panose="020B0800000000000000" charset="-122"/>
                <a:cs typeface="思源黑体 CN Bold" panose="020B0800000000000000" charset="-122"/>
                <a:sym typeface="+mn-ea"/>
              </a:rPr>
              <a:t>使用</a:t>
            </a:r>
            <a:r>
              <a:rPr lang="en-US" altLang="zh-CN" dirty="0" smtClean="0">
                <a:latin typeface="思源黑体 CN Bold" panose="020B0800000000000000" charset="-122"/>
                <a:ea typeface="思源黑体 CN Bold" panose="020B0800000000000000" charset="-122"/>
                <a:cs typeface="思源黑体 CN Bold" panose="020B0800000000000000" charset="-122"/>
                <a:sym typeface="+mn-ea"/>
              </a:rPr>
              <a:t>MAT</a:t>
            </a:r>
            <a:r>
              <a:rPr lang="zh-CN" altLang="en-US" dirty="0" smtClean="0">
                <a:latin typeface="思源黑体 CN Bold" panose="020B0800000000000000" charset="-122"/>
                <a:ea typeface="思源黑体 CN Bold" panose="020B0800000000000000" charset="-122"/>
                <a:cs typeface="思源黑体 CN Bold" panose="020B0800000000000000" charset="-122"/>
                <a:sym typeface="+mn-ea"/>
              </a:rPr>
              <a:t>分析内存泄漏</a:t>
            </a:r>
            <a:endParaRPr lang="zh-CN" altLang="en-US"/>
          </a:p>
        </p:txBody>
      </p:sp>
      <p:sp>
        <p:nvSpPr>
          <p:cNvPr id="5" name="矩形 4"/>
          <p:cNvSpPr>
            <a:spLocks noChangeArrowheads="1"/>
          </p:cNvSpPr>
          <p:nvPr/>
        </p:nvSpPr>
        <p:spPr bwMode="auto">
          <a:xfrm>
            <a:off x="552450" y="1468437"/>
            <a:ext cx="4352925" cy="4315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591" tIns="45295" rIns="90591" bIns="45295">
            <a:spAutoFit/>
          </a:bodyPr>
          <a:lstStyle>
            <a:lvl1pPr marL="457200" indent="-457200" eaLnBrk="0" hangingPunct="0">
              <a:lnSpc>
                <a:spcPct val="90000"/>
              </a:lnSpc>
              <a:spcBef>
                <a:spcPts val="950"/>
              </a:spcBef>
              <a:buFont typeface="Arial" panose="020B0604020202020204" pitchFamily="34" charset="0"/>
              <a:buChar char="•"/>
              <a:defRPr sz="3000">
                <a:solidFill>
                  <a:schemeClr val="tx1"/>
                </a:solidFill>
                <a:latin typeface="Arial" panose="020B0604020202020204" pitchFamily="34" charset="0"/>
                <a:ea typeface="微软雅黑" panose="020B0503020204020204" charset="-122"/>
              </a:defRPr>
            </a:lvl1pPr>
            <a:lvl2pPr marL="647700" indent="-215900" eaLnBrk="0" hangingPunct="0">
              <a:lnSpc>
                <a:spcPct val="90000"/>
              </a:lnSpc>
              <a:spcBef>
                <a:spcPts val="475"/>
              </a:spcBef>
              <a:buFont typeface="Arial" panose="020B0604020202020204" pitchFamily="34" charset="0"/>
              <a:buChar char="•"/>
              <a:defRPr sz="1500">
                <a:solidFill>
                  <a:schemeClr val="tx1"/>
                </a:solidFill>
                <a:latin typeface="Arial" panose="020B0604020202020204" pitchFamily="34" charset="0"/>
                <a:ea typeface="微软雅黑" panose="020B0503020204020204" charset="-122"/>
              </a:defRPr>
            </a:lvl2pPr>
            <a:lvl3pPr marL="692150" indent="-285750" eaLnBrk="0" hangingPunct="0">
              <a:lnSpc>
                <a:spcPct val="90000"/>
              </a:lnSpc>
              <a:spcBef>
                <a:spcPts val="475"/>
              </a:spcBef>
              <a:buFont typeface="Arial" panose="020B0604020202020204" pitchFamily="34" charset="0"/>
              <a:buChar char="•"/>
              <a:defRPr sz="1300">
                <a:solidFill>
                  <a:schemeClr val="tx1"/>
                </a:solidFill>
                <a:latin typeface="Arial" panose="020B0604020202020204" pitchFamily="34" charset="0"/>
                <a:ea typeface="微软雅黑" panose="020B0503020204020204" charset="-122"/>
              </a:defRPr>
            </a:lvl3pPr>
            <a:lvl4pPr marL="1513205" indent="-215900" eaLnBrk="0" hangingPunct="0">
              <a:lnSpc>
                <a:spcPct val="90000"/>
              </a:lnSpc>
              <a:spcBef>
                <a:spcPts val="47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4pPr>
            <a:lvl5pPr marL="1945005" indent="-215900" eaLnBrk="0" hangingPunct="0">
              <a:lnSpc>
                <a:spcPct val="90000"/>
              </a:lnSpc>
              <a:spcBef>
                <a:spcPts val="47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5pPr>
            <a:lvl6pPr marL="2402205" indent="-215900" eaLnBrk="0" fontAlgn="base" hangingPunct="0">
              <a:lnSpc>
                <a:spcPct val="90000"/>
              </a:lnSpc>
              <a:spcBef>
                <a:spcPts val="475"/>
              </a:spcBef>
              <a:spcAft>
                <a:spcPct val="0"/>
              </a:spcAft>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6pPr>
            <a:lvl7pPr marL="2859405" indent="-215900" eaLnBrk="0" fontAlgn="base" hangingPunct="0">
              <a:lnSpc>
                <a:spcPct val="90000"/>
              </a:lnSpc>
              <a:spcBef>
                <a:spcPts val="475"/>
              </a:spcBef>
              <a:spcAft>
                <a:spcPct val="0"/>
              </a:spcAft>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7pPr>
            <a:lvl8pPr marL="3316605" indent="-215900" eaLnBrk="0" fontAlgn="base" hangingPunct="0">
              <a:lnSpc>
                <a:spcPct val="90000"/>
              </a:lnSpc>
              <a:spcBef>
                <a:spcPts val="475"/>
              </a:spcBef>
              <a:spcAft>
                <a:spcPct val="0"/>
              </a:spcAft>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8pPr>
            <a:lvl9pPr marL="3773805" indent="-215900" eaLnBrk="0" fontAlgn="base" hangingPunct="0">
              <a:lnSpc>
                <a:spcPct val="90000"/>
              </a:lnSpc>
              <a:spcBef>
                <a:spcPts val="475"/>
              </a:spcBef>
              <a:spcAft>
                <a:spcPct val="0"/>
              </a:spcAft>
              <a:buFont typeface="Arial" panose="020B0604020202020204" pitchFamily="34" charset="0"/>
              <a:buChar char="•"/>
              <a:defRPr sz="1100">
                <a:solidFill>
                  <a:schemeClr val="tx1"/>
                </a:solidFill>
                <a:latin typeface="Arial" panose="020B0604020202020204" pitchFamily="34" charset="0"/>
                <a:ea typeface="微软雅黑" panose="020B0503020204020204" charset="-122"/>
              </a:defRPr>
            </a:lvl9pPr>
          </a:lstStyle>
          <a:p>
            <a:pPr defTabSz="914400" eaLnBrk="1" fontAlgn="base" hangingPunct="1">
              <a:lnSpc>
                <a:spcPct val="150000"/>
              </a:lnSpc>
              <a:spcBef>
                <a:spcPct val="0"/>
              </a:spcBef>
              <a:spcAft>
                <a:spcPct val="0"/>
              </a:spcAft>
              <a:buClr>
                <a:srgbClr val="FFC000"/>
              </a:buClr>
              <a:buFont typeface="Wingdings" panose="05000000000000000000" pitchFamily="2" charset="2"/>
              <a:buChar char="Ø"/>
              <a:defRPr/>
            </a:pPr>
            <a:r>
              <a:rPr lang="zh-CN" altLang="en-US" sz="2800" b="1" dirty="0" smtClean="0"/>
              <a:t>支配树视图</a:t>
            </a:r>
            <a:endParaRPr lang="en-US" altLang="zh-CN" sz="2800" b="1" dirty="0" smtClean="0"/>
          </a:p>
          <a:p>
            <a:pPr defTabSz="914400" eaLnBrk="1" fontAlgn="base" hangingPunct="1">
              <a:lnSpc>
                <a:spcPct val="150000"/>
              </a:lnSpc>
              <a:spcBef>
                <a:spcPct val="0"/>
              </a:spcBef>
              <a:spcAft>
                <a:spcPct val="0"/>
              </a:spcAft>
              <a:buClr>
                <a:srgbClr val="FFC000"/>
              </a:buClr>
              <a:buFont typeface="Wingdings" panose="05000000000000000000" pitchFamily="2" charset="2"/>
              <a:buChar char="Ø"/>
              <a:defRPr/>
            </a:pPr>
            <a:r>
              <a:rPr lang="en-US" sz="2800" b="1" dirty="0" smtClean="0"/>
              <a:t>MAT</a:t>
            </a:r>
            <a:r>
              <a:rPr lang="zh-CN" altLang="en-US" sz="2800" b="1" dirty="0" smtClean="0"/>
              <a:t>中内存对比</a:t>
            </a:r>
            <a:endParaRPr lang="zh-CN" altLang="en-US" sz="2800" b="1" dirty="0" smtClean="0"/>
          </a:p>
          <a:p>
            <a:pPr defTabSz="914400" eaLnBrk="1" fontAlgn="base" hangingPunct="1">
              <a:lnSpc>
                <a:spcPct val="150000"/>
              </a:lnSpc>
              <a:spcBef>
                <a:spcPct val="0"/>
              </a:spcBef>
              <a:spcAft>
                <a:spcPct val="0"/>
              </a:spcAft>
              <a:buClr>
                <a:srgbClr val="FFC000"/>
              </a:buClr>
              <a:buFont typeface="Wingdings" panose="05000000000000000000" pitchFamily="2" charset="2"/>
              <a:buChar char="Ø"/>
              <a:defRPr/>
            </a:pPr>
            <a:r>
              <a:rPr lang="zh-CN" altLang="en-US" sz="2800" b="1" dirty="0" smtClean="0"/>
              <a:t>线程视图</a:t>
            </a:r>
            <a:endParaRPr lang="zh-CN" altLang="en-US" sz="2800" b="1" dirty="0" smtClean="0"/>
          </a:p>
          <a:p>
            <a:pPr defTabSz="914400" eaLnBrk="1" fontAlgn="base" hangingPunct="1">
              <a:lnSpc>
                <a:spcPct val="150000"/>
              </a:lnSpc>
              <a:spcBef>
                <a:spcPct val="0"/>
              </a:spcBef>
              <a:spcAft>
                <a:spcPct val="0"/>
              </a:spcAft>
              <a:buClr>
                <a:srgbClr val="FFC000"/>
              </a:buClr>
              <a:buFont typeface="Wingdings" panose="05000000000000000000" pitchFamily="2" charset="2"/>
              <a:buChar char="Ø"/>
              <a:defRPr/>
            </a:pPr>
            <a:r>
              <a:rPr lang="zh-CN" altLang="en-US" sz="2800" b="1" dirty="0" smtClean="0"/>
              <a:t>柱状图视图</a:t>
            </a:r>
            <a:endParaRPr lang="zh-CN" altLang="en-US" sz="2800" b="1" dirty="0" smtClean="0"/>
          </a:p>
          <a:p>
            <a:pPr defTabSz="914400" eaLnBrk="1" fontAlgn="base" hangingPunct="1">
              <a:lnSpc>
                <a:spcPct val="150000"/>
              </a:lnSpc>
              <a:spcBef>
                <a:spcPct val="0"/>
              </a:spcBef>
              <a:spcAft>
                <a:spcPct val="0"/>
              </a:spcAft>
              <a:buClr>
                <a:srgbClr val="FFC000"/>
              </a:buClr>
              <a:buFont typeface="Wingdings" panose="05000000000000000000" pitchFamily="2" charset="2"/>
              <a:buChar char="Ø"/>
              <a:defRPr/>
            </a:pPr>
            <a:r>
              <a:rPr lang="zh-CN" altLang="en-US" sz="2800" b="1" dirty="0" smtClean="0"/>
              <a:t>高级功能</a:t>
            </a:r>
            <a:r>
              <a:rPr lang="en-US" altLang="zh-CN" sz="2800" b="1" dirty="0" smtClean="0"/>
              <a:t>—</a:t>
            </a:r>
            <a:r>
              <a:rPr lang="en-US" sz="2800" b="1" dirty="0" smtClean="0"/>
              <a:t>OQL</a:t>
            </a:r>
            <a:endParaRPr lang="zh-CN" altLang="en-US" sz="2800" b="1" dirty="0" smtClean="0"/>
          </a:p>
          <a:p>
            <a:pPr marL="457200" marR="0" lvl="0" indent="-457200" algn="l" defTabSz="914400" rtl="0" eaLnBrk="1" fontAlgn="base" latinLnBrk="0" hangingPunct="1">
              <a:lnSpc>
                <a:spcPct val="150000"/>
              </a:lnSpc>
              <a:spcBef>
                <a:spcPct val="0"/>
              </a:spcBef>
              <a:spcAft>
                <a:spcPct val="0"/>
              </a:spcAft>
              <a:buClr>
                <a:srgbClr val="FFC000"/>
              </a:buClr>
              <a:buSzTx/>
              <a:buFont typeface="Wingdings" panose="05000000000000000000" pitchFamily="2" charset="2"/>
              <a:buChar char="Ø"/>
              <a:defRPr/>
            </a:pPr>
            <a:endParaRPr kumimoji="0" lang="en-US" altLang="zh-CN" sz="2500" b="0" i="0" u="none" strike="noStrike" kern="1200" cap="none" spc="0" normalizeH="0" baseline="0" noProof="0" dirty="0" smtClean="0">
              <a:ln>
                <a:noFill/>
              </a:ln>
              <a:solidFill>
                <a:schemeClr val="tx1"/>
              </a:solidFill>
              <a:effectLst/>
              <a:uLnTx/>
              <a:uFillTx/>
              <a:latin typeface="Arial" panose="020B0604020202020204" pitchFamily="34" charset="0"/>
              <a:ea typeface="微软雅黑" panose="020B0503020204020204" charset="-122"/>
              <a:cs typeface="+mn-cs"/>
            </a:endParaRPr>
          </a:p>
          <a:p>
            <a:pPr marL="0" marR="0" lvl="0" indent="0" algn="l" defTabSz="914400" rtl="0" eaLnBrk="1" fontAlgn="base" latinLnBrk="0" hangingPunct="1">
              <a:lnSpc>
                <a:spcPct val="150000"/>
              </a:lnSpc>
              <a:spcBef>
                <a:spcPct val="0"/>
              </a:spcBef>
              <a:spcAft>
                <a:spcPct val="0"/>
              </a:spcAft>
              <a:buClr>
                <a:srgbClr val="FFC000"/>
              </a:buClr>
              <a:buSzTx/>
              <a:buFont typeface="Arial" panose="020B0604020202020204" pitchFamily="34" charset="0"/>
              <a:buNone/>
              <a:defRPr/>
            </a:pPr>
            <a:endPar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微软雅黑" panose="020B0503020204020204"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什么是</a:t>
            </a:r>
            <a:r>
              <a:rPr lang="en-US" altLang="zh-CN"/>
              <a:t>LeakCanary</a:t>
            </a:r>
            <a:endParaRPr lang="en-US" altLang="zh-CN"/>
          </a:p>
        </p:txBody>
      </p:sp>
      <p:sp>
        <p:nvSpPr>
          <p:cNvPr id="3" name="文本框 2"/>
          <p:cNvSpPr txBox="1"/>
          <p:nvPr/>
        </p:nvSpPr>
        <p:spPr>
          <a:xfrm>
            <a:off x="4826000" y="3244850"/>
            <a:ext cx="2540000" cy="368300"/>
          </a:xfrm>
          <a:prstGeom prst="rect">
            <a:avLst/>
          </a:prstGeom>
          <a:noFill/>
        </p:spPr>
        <p:txBody>
          <a:bodyPr wrap="square" rtlCol="0" anchor="t">
            <a:spAutoFit/>
          </a:bodyPr>
          <a:p>
            <a:r>
              <a:rPr lang="zh-CN" altLang="en-US"/>
              <a:t> </a:t>
            </a:r>
            <a:endParaRPr lang="zh-CN" altLang="en-US"/>
          </a:p>
        </p:txBody>
      </p:sp>
      <p:sp>
        <p:nvSpPr>
          <p:cNvPr id="4" name="文本框 3"/>
          <p:cNvSpPr txBox="1"/>
          <p:nvPr/>
        </p:nvSpPr>
        <p:spPr>
          <a:xfrm>
            <a:off x="4826000" y="3244850"/>
            <a:ext cx="2540000" cy="368300"/>
          </a:xfrm>
          <a:prstGeom prst="rect">
            <a:avLst/>
          </a:prstGeom>
          <a:noFill/>
        </p:spPr>
        <p:txBody>
          <a:bodyPr wrap="square" rtlCol="0" anchor="t">
            <a:spAutoFit/>
          </a:bodyPr>
          <a:p>
            <a:r>
              <a:rPr lang="zh-CN" altLang="en-US"/>
              <a:t> </a:t>
            </a:r>
            <a:endParaRPr lang="zh-CN" altLang="en-US"/>
          </a:p>
        </p:txBody>
      </p:sp>
      <p:sp>
        <p:nvSpPr>
          <p:cNvPr id="5" name="文本框 4"/>
          <p:cNvSpPr txBox="1"/>
          <p:nvPr/>
        </p:nvSpPr>
        <p:spPr>
          <a:xfrm>
            <a:off x="425450" y="1188085"/>
            <a:ext cx="7759700" cy="1568450"/>
          </a:xfrm>
          <a:prstGeom prst="rect">
            <a:avLst/>
          </a:prstGeom>
          <a:noFill/>
        </p:spPr>
        <p:txBody>
          <a:bodyPr wrap="square" rtlCol="0" anchor="t">
            <a:spAutoFit/>
          </a:bodyPr>
          <a:p>
            <a:r>
              <a:rPr lang="zh-CN" altLang="en-US"/>
              <a:t>一、 什么是LeakCanary</a:t>
            </a:r>
            <a:endParaRPr lang="zh-CN" altLang="en-US"/>
          </a:p>
          <a:p>
            <a:r>
              <a:rPr lang="zh-CN" altLang="en-US"/>
              <a:t>LeakCanary 是大名鼎鼎的 square 公司开源的</a:t>
            </a:r>
            <a:r>
              <a:rPr lang="zh-CN" altLang="en-US" sz="2400">
                <a:solidFill>
                  <a:schemeClr val="accent1"/>
                </a:solidFill>
                <a:effectLst>
                  <a:outerShdw blurRad="38100" dist="25400" dir="5400000" algn="ctr" rotWithShape="0">
                    <a:srgbClr val="6E747A">
                      <a:alpha val="43000"/>
                    </a:srgbClr>
                  </a:outerShdw>
                </a:effectLst>
              </a:rPr>
              <a:t>内存泄漏</a:t>
            </a:r>
            <a:r>
              <a:rPr lang="zh-CN" altLang="en-US"/>
              <a:t>检测工具。目前上大部分App在开发测试阶段都会接入此工具用于检测潜在的内存泄漏问题，做的好一点的可能会搭建一个服务器用于保存各个设备上的内存泄漏问题再集中处理。</a:t>
            </a:r>
            <a:endParaRPr lang="zh-CN" altLang="en-US"/>
          </a:p>
        </p:txBody>
      </p:sp>
      <p:sp>
        <p:nvSpPr>
          <p:cNvPr id="6" name="文本框 5"/>
          <p:cNvSpPr txBox="1"/>
          <p:nvPr/>
        </p:nvSpPr>
        <p:spPr>
          <a:xfrm>
            <a:off x="327660" y="3613150"/>
            <a:ext cx="7759065" cy="2953385"/>
          </a:xfrm>
          <a:prstGeom prst="rect">
            <a:avLst/>
          </a:prstGeom>
          <a:noFill/>
        </p:spPr>
        <p:txBody>
          <a:bodyPr wrap="square" rtlCol="0" anchor="t">
            <a:spAutoFit/>
          </a:bodyPr>
          <a:p>
            <a:r>
              <a:rPr lang="zh-CN" altLang="en-US"/>
              <a:t>什么叫内存泄漏？内存溢出？</a:t>
            </a:r>
            <a:endParaRPr lang="zh-CN" altLang="en-US"/>
          </a:p>
          <a:p>
            <a:r>
              <a:rPr lang="zh-CN" altLang="en-US"/>
              <a:t>内存溢出(out of memory)：是指程序在申请内存时，没有足够的内存空间供其使用，出现out of memory；比如申请了一个integer,但给它存了long才能存下的数，那就是内存溢出。</a:t>
            </a:r>
            <a:endParaRPr lang="zh-CN" altLang="en-US"/>
          </a:p>
          <a:p>
            <a:endParaRPr lang="zh-CN" altLang="en-US"/>
          </a:p>
          <a:p>
            <a:r>
              <a:rPr lang="zh-CN" altLang="en-US"/>
              <a:t>内存泄漏(memory leak)：是指程序在申请内存后，无法释放已申请的内存空间，一次内存泄露危害可以忽略，但内存泄露堆积后果很严重，无论多少内存,迟早会被占光。</a:t>
            </a:r>
            <a:endParaRPr lang="zh-CN" altLang="en-US"/>
          </a:p>
          <a:p>
            <a:endParaRPr lang="zh-CN" altLang="en-US"/>
          </a:p>
          <a:p>
            <a:r>
              <a:rPr lang="zh-CN" altLang="en-US" sz="2400">
                <a:solidFill>
                  <a:srgbClr val="FF0000"/>
                </a:solidFill>
              </a:rPr>
              <a:t>memory leak会最终会导致out of memory！</a:t>
            </a:r>
            <a:endParaRPr lang="zh-CN" altLang="en-US" sz="240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LeakCanary</a:t>
            </a:r>
            <a:r>
              <a:rPr lang="zh-CN" altLang="en-US"/>
              <a:t>使用</a:t>
            </a:r>
            <a:endParaRPr lang="zh-CN" altLang="en-US"/>
          </a:p>
        </p:txBody>
      </p:sp>
      <p:pic>
        <p:nvPicPr>
          <p:cNvPr id="3" name="图片 2" descr="XX4K3()BK5P6`MB52]@])6U"/>
          <p:cNvPicPr>
            <a:picLocks noChangeAspect="1"/>
          </p:cNvPicPr>
          <p:nvPr>
            <p:custDataLst>
              <p:tags r:id="rId1"/>
            </p:custDataLst>
          </p:nvPr>
        </p:nvPicPr>
        <p:blipFill>
          <a:blip r:embed="rId2"/>
          <a:stretch>
            <a:fillRect/>
          </a:stretch>
        </p:blipFill>
        <p:spPr>
          <a:xfrm>
            <a:off x="210820" y="1104900"/>
            <a:ext cx="11412220" cy="166433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现象</a:t>
            </a:r>
            <a:endParaRPr lang="zh-CN" altLang="en-US"/>
          </a:p>
        </p:txBody>
      </p:sp>
      <p:pic>
        <p:nvPicPr>
          <p:cNvPr id="3" name="图片 2" descr="4RY2)ITEZ4`VNQ~X}2$%%3E"/>
          <p:cNvPicPr>
            <a:picLocks noChangeAspect="1"/>
          </p:cNvPicPr>
          <p:nvPr/>
        </p:nvPicPr>
        <p:blipFill>
          <a:blip r:embed="rId1"/>
          <a:stretch>
            <a:fillRect/>
          </a:stretch>
        </p:blipFill>
        <p:spPr>
          <a:xfrm>
            <a:off x="452120" y="-1474470"/>
            <a:ext cx="5240655" cy="82276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Shallow Heap</a:t>
            </a:r>
            <a:r>
              <a:rPr lang="zh-CN" altLang="en-US"/>
              <a:t>和</a:t>
            </a:r>
            <a:r>
              <a:rPr lang="en-US" altLang="zh-CN"/>
              <a:t>Retained Heap</a:t>
            </a:r>
            <a:endParaRPr lang="en-US" altLang="zh-CN"/>
          </a:p>
        </p:txBody>
      </p:sp>
      <p:pic>
        <p:nvPicPr>
          <p:cNvPr id="3" name="图片 2" descr="CWQGBSK}PNBMX0KL3A`A2BE"/>
          <p:cNvPicPr>
            <a:picLocks noChangeAspect="1"/>
          </p:cNvPicPr>
          <p:nvPr>
            <p:custDataLst>
              <p:tags r:id="rId1"/>
            </p:custDataLst>
          </p:nvPr>
        </p:nvPicPr>
        <p:blipFill>
          <a:blip r:embed="rId2"/>
          <a:stretch>
            <a:fillRect/>
          </a:stretch>
        </p:blipFill>
        <p:spPr>
          <a:xfrm>
            <a:off x="611505" y="1182370"/>
            <a:ext cx="7351395" cy="50653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Java</a:t>
            </a:r>
            <a:r>
              <a:rPr lang="zh-CN" altLang="en-US"/>
              <a:t>的对象生命周期</a:t>
            </a:r>
            <a:endParaRPr lang="zh-CN" altLang="en-US"/>
          </a:p>
        </p:txBody>
      </p:sp>
      <p:pic>
        <p:nvPicPr>
          <p:cNvPr id="4" name="图片 3" descr="LPHP0I9Q6F}{(EAH`XG`_~M"/>
          <p:cNvPicPr>
            <a:picLocks noChangeAspect="1"/>
          </p:cNvPicPr>
          <p:nvPr/>
        </p:nvPicPr>
        <p:blipFill>
          <a:blip r:embed="rId1"/>
          <a:stretch>
            <a:fillRect/>
          </a:stretch>
        </p:blipFill>
        <p:spPr>
          <a:xfrm>
            <a:off x="1497330" y="1241425"/>
            <a:ext cx="8061960" cy="46450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现象</a:t>
            </a:r>
            <a:endParaRPr lang="zh-CN" altLang="en-US"/>
          </a:p>
        </p:txBody>
      </p:sp>
      <p:pic>
        <p:nvPicPr>
          <p:cNvPr id="3" name="图片 2" descr="39`$F}F1{J566RQ9{S$2`FB"/>
          <p:cNvPicPr>
            <a:picLocks noChangeAspect="1"/>
          </p:cNvPicPr>
          <p:nvPr/>
        </p:nvPicPr>
        <p:blipFill>
          <a:blip r:embed="rId1"/>
          <a:stretch>
            <a:fillRect/>
          </a:stretch>
        </p:blipFill>
        <p:spPr>
          <a:xfrm>
            <a:off x="514350" y="952500"/>
            <a:ext cx="11726545" cy="538734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现象</a:t>
            </a:r>
            <a:endParaRPr lang="zh-CN" altLang="en-US"/>
          </a:p>
        </p:txBody>
      </p:sp>
      <p:pic>
        <p:nvPicPr>
          <p:cNvPr id="3" name="图片 2" descr="(S6M1](EG58`7]I%S5[0H_S"/>
          <p:cNvPicPr>
            <a:picLocks noChangeAspect="1"/>
          </p:cNvPicPr>
          <p:nvPr/>
        </p:nvPicPr>
        <p:blipFill>
          <a:blip r:embed="rId1"/>
          <a:stretch>
            <a:fillRect/>
          </a:stretch>
        </p:blipFill>
        <p:spPr>
          <a:xfrm>
            <a:off x="327660" y="1166495"/>
            <a:ext cx="15930880" cy="324548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LeakCanary</a:t>
            </a:r>
            <a:r>
              <a:rPr lang="zh-CN" altLang="en-US"/>
              <a:t>原理分析</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27660" y="125095"/>
            <a:ext cx="10515600" cy="655955"/>
          </a:xfrm>
        </p:spPr>
        <p:txBody>
          <a:bodyPr>
            <a:normAutofit fontScale="90000"/>
          </a:bodyPr>
          <a:p>
            <a:r>
              <a:rPr lang="en-US" altLang="zh-CN"/>
              <a:t>LeakCanary</a:t>
            </a:r>
            <a:r>
              <a:rPr lang="zh-CN" altLang="en-US"/>
              <a:t>是如何安装的？</a:t>
            </a:r>
            <a:endParaRPr lang="zh-CN" altLang="en-US"/>
          </a:p>
        </p:txBody>
      </p:sp>
      <p:pic>
        <p:nvPicPr>
          <p:cNvPr id="3" name="图片 2" descr="2]RU~~R7PUYSBB10W9O5V[X"/>
          <p:cNvPicPr>
            <a:picLocks noChangeAspect="1"/>
          </p:cNvPicPr>
          <p:nvPr/>
        </p:nvPicPr>
        <p:blipFill>
          <a:blip r:embed="rId1"/>
          <a:stretch>
            <a:fillRect/>
          </a:stretch>
        </p:blipFill>
        <p:spPr>
          <a:xfrm>
            <a:off x="242570" y="1166495"/>
            <a:ext cx="7781925" cy="371475"/>
          </a:xfrm>
          <a:prstGeom prst="rect">
            <a:avLst/>
          </a:prstGeom>
        </p:spPr>
      </p:pic>
      <p:pic>
        <p:nvPicPr>
          <p:cNvPr id="4" name="图片 3" descr="BWEN`3EEN@LI0WW~TU}BU51"/>
          <p:cNvPicPr>
            <a:picLocks noChangeAspect="1"/>
          </p:cNvPicPr>
          <p:nvPr/>
        </p:nvPicPr>
        <p:blipFill>
          <a:blip r:embed="rId2"/>
          <a:stretch>
            <a:fillRect/>
          </a:stretch>
        </p:blipFill>
        <p:spPr>
          <a:xfrm>
            <a:off x="327660" y="1795145"/>
            <a:ext cx="8429625" cy="54006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LeakCanary</a:t>
            </a:r>
            <a:r>
              <a:rPr lang="zh-CN" altLang="en-US">
                <a:sym typeface="+mn-ea"/>
              </a:rPr>
              <a:t>是如何安装的？</a:t>
            </a:r>
            <a:endParaRPr lang="zh-CN" altLang="en-US"/>
          </a:p>
        </p:txBody>
      </p:sp>
      <p:pic>
        <p:nvPicPr>
          <p:cNvPr id="3" name="图片 2" descr="EU__~VJ0HD1UX{7SUQ[23$L"/>
          <p:cNvPicPr>
            <a:picLocks noChangeAspect="1"/>
          </p:cNvPicPr>
          <p:nvPr/>
        </p:nvPicPr>
        <p:blipFill>
          <a:blip r:embed="rId1"/>
          <a:stretch>
            <a:fillRect/>
          </a:stretch>
        </p:blipFill>
        <p:spPr>
          <a:xfrm>
            <a:off x="394970" y="1295400"/>
            <a:ext cx="8220075" cy="38481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LeakCanary</a:t>
            </a:r>
            <a:r>
              <a:rPr lang="zh-CN" altLang="en-US">
                <a:sym typeface="+mn-ea"/>
              </a:rPr>
              <a:t>是如何安装的？</a:t>
            </a:r>
            <a:endParaRPr lang="zh-CN" altLang="en-US"/>
          </a:p>
        </p:txBody>
      </p:sp>
      <p:pic>
        <p:nvPicPr>
          <p:cNvPr id="3" name="图片 2" descr="J0QI(LM[(T]J`9JGQEU]JWR"/>
          <p:cNvPicPr>
            <a:picLocks noChangeAspect="1"/>
          </p:cNvPicPr>
          <p:nvPr/>
        </p:nvPicPr>
        <p:blipFill>
          <a:blip r:embed="rId1"/>
          <a:stretch>
            <a:fillRect/>
          </a:stretch>
        </p:blipFill>
        <p:spPr>
          <a:xfrm>
            <a:off x="504825" y="1156970"/>
            <a:ext cx="6800850" cy="28670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LeakCanary</a:t>
            </a:r>
            <a:r>
              <a:rPr lang="zh-CN" altLang="en-US">
                <a:sym typeface="+mn-ea"/>
              </a:rPr>
              <a:t>是如何安装的？</a:t>
            </a:r>
            <a:endParaRPr lang="zh-CN" altLang="en-US"/>
          </a:p>
        </p:txBody>
      </p:sp>
      <p:pic>
        <p:nvPicPr>
          <p:cNvPr id="3" name="图片 2" descr="6Q9)29K~DL6~7Y[)8J24N)F"/>
          <p:cNvPicPr>
            <a:picLocks noChangeAspect="1"/>
          </p:cNvPicPr>
          <p:nvPr/>
        </p:nvPicPr>
        <p:blipFill>
          <a:blip r:embed="rId1"/>
          <a:stretch>
            <a:fillRect/>
          </a:stretch>
        </p:blipFill>
        <p:spPr>
          <a:xfrm>
            <a:off x="452120" y="1128395"/>
            <a:ext cx="7934325" cy="39147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LeakCanary</a:t>
            </a:r>
            <a:r>
              <a:rPr lang="zh-CN" altLang="en-US">
                <a:sym typeface="+mn-ea"/>
              </a:rPr>
              <a:t>是如何安装的？</a:t>
            </a:r>
            <a:endParaRPr lang="zh-CN" altLang="en-US"/>
          </a:p>
        </p:txBody>
      </p:sp>
      <p:pic>
        <p:nvPicPr>
          <p:cNvPr id="3" name="图片 2" descr="37]OS6OH@2G5N70X5BC5H04"/>
          <p:cNvPicPr>
            <a:picLocks noChangeAspect="1"/>
          </p:cNvPicPr>
          <p:nvPr/>
        </p:nvPicPr>
        <p:blipFill>
          <a:blip r:embed="rId1"/>
          <a:stretch>
            <a:fillRect/>
          </a:stretch>
        </p:blipFill>
        <p:spPr>
          <a:xfrm>
            <a:off x="327660" y="1083945"/>
            <a:ext cx="11763375" cy="432308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LeakCanary</a:t>
            </a:r>
            <a:r>
              <a:rPr lang="zh-CN" altLang="en-US"/>
              <a:t>安装做了什么？</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流程概览</a:t>
            </a:r>
            <a:endParaRPr lang="zh-CN" altLang="en-US"/>
          </a:p>
        </p:txBody>
      </p:sp>
      <p:pic>
        <p:nvPicPr>
          <p:cNvPr id="3" name="图片 2" descr="D8ZW{]X2HF}~@KE7G_~Q(AJ"/>
          <p:cNvPicPr>
            <a:picLocks noChangeAspect="1"/>
          </p:cNvPicPr>
          <p:nvPr/>
        </p:nvPicPr>
        <p:blipFill>
          <a:blip r:embed="rId1"/>
          <a:stretch>
            <a:fillRect/>
          </a:stretch>
        </p:blipFill>
        <p:spPr>
          <a:xfrm>
            <a:off x="384175" y="667385"/>
            <a:ext cx="10402570" cy="56426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对象的内存布局</a:t>
            </a:r>
            <a:endParaRPr lang="zh-CN" altLang="en-US"/>
          </a:p>
        </p:txBody>
      </p:sp>
      <p:pic>
        <p:nvPicPr>
          <p:cNvPr id="22533" name="Picture 5"/>
          <p:cNvPicPr>
            <a:picLocks noChangeAspect="1" noChangeArrowheads="1"/>
          </p:cNvPicPr>
          <p:nvPr/>
        </p:nvPicPr>
        <p:blipFill>
          <a:blip r:embed="rId1"/>
          <a:srcRect/>
          <a:stretch>
            <a:fillRect/>
          </a:stretch>
        </p:blipFill>
        <p:spPr bwMode="auto">
          <a:xfrm>
            <a:off x="461645" y="883920"/>
            <a:ext cx="10007600" cy="572643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LeakCanary</a:t>
            </a:r>
            <a:r>
              <a:rPr lang="zh-CN" altLang="en-US"/>
              <a:t>检测</a:t>
            </a:r>
            <a:r>
              <a:rPr lang="en-US" altLang="zh-CN"/>
              <a:t>Activity</a:t>
            </a:r>
            <a:r>
              <a:rPr lang="zh-CN" altLang="en-US"/>
              <a:t>退出的原理</a:t>
            </a:r>
            <a:endParaRPr lang="zh-CN" altLang="en-US"/>
          </a:p>
        </p:txBody>
      </p:sp>
      <p:pic>
        <p:nvPicPr>
          <p:cNvPr id="3" name="图片 2" descr="`R$$UP9G$HLFK]K{`58RYMC"/>
          <p:cNvPicPr>
            <a:picLocks noChangeAspect="1"/>
          </p:cNvPicPr>
          <p:nvPr/>
        </p:nvPicPr>
        <p:blipFill>
          <a:blip r:embed="rId1"/>
          <a:stretch>
            <a:fillRect/>
          </a:stretch>
        </p:blipFill>
        <p:spPr>
          <a:xfrm>
            <a:off x="327660" y="1162050"/>
            <a:ext cx="9648825" cy="971550"/>
          </a:xfrm>
          <a:prstGeom prst="rect">
            <a:avLst/>
          </a:prstGeom>
        </p:spPr>
      </p:pic>
      <p:pic>
        <p:nvPicPr>
          <p:cNvPr id="4" name="图片 3" descr="J4BM[YU047E9B3@2EDK~46T"/>
          <p:cNvPicPr>
            <a:picLocks noChangeAspect="1"/>
          </p:cNvPicPr>
          <p:nvPr/>
        </p:nvPicPr>
        <p:blipFill>
          <a:blip r:embed="rId2"/>
          <a:stretch>
            <a:fillRect/>
          </a:stretch>
        </p:blipFill>
        <p:spPr>
          <a:xfrm>
            <a:off x="327660" y="2309495"/>
            <a:ext cx="10058400" cy="1477010"/>
          </a:xfrm>
          <a:prstGeom prst="rect">
            <a:avLst/>
          </a:prstGeom>
        </p:spPr>
      </p:pic>
      <p:pic>
        <p:nvPicPr>
          <p:cNvPr id="5" name="图片 4" descr="K5UPT[LA%OR9SGY~I3}PLF2"/>
          <p:cNvPicPr>
            <a:picLocks noChangeAspect="1"/>
          </p:cNvPicPr>
          <p:nvPr/>
        </p:nvPicPr>
        <p:blipFill>
          <a:blip r:embed="rId3"/>
          <a:stretch>
            <a:fillRect/>
          </a:stretch>
        </p:blipFill>
        <p:spPr>
          <a:xfrm>
            <a:off x="327660" y="4004945"/>
            <a:ext cx="10058400" cy="176212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LeakCanary</a:t>
            </a:r>
            <a:r>
              <a:rPr lang="zh-CN" altLang="en-US">
                <a:sym typeface="+mn-ea"/>
              </a:rPr>
              <a:t>是如何使用ActivityLifecycleCallbacks？</a:t>
            </a:r>
            <a:endParaRPr lang="zh-CN" altLang="en-US">
              <a:sym typeface="+mn-ea"/>
            </a:endParaRPr>
          </a:p>
        </p:txBody>
      </p:sp>
      <p:pic>
        <p:nvPicPr>
          <p:cNvPr id="3" name="图片 2" descr=")%NW{TB]H`P5HUVZX`$AM20"/>
          <p:cNvPicPr>
            <a:picLocks noChangeAspect="1"/>
          </p:cNvPicPr>
          <p:nvPr/>
        </p:nvPicPr>
        <p:blipFill>
          <a:blip r:embed="rId1"/>
          <a:stretch>
            <a:fillRect/>
          </a:stretch>
        </p:blipFill>
        <p:spPr>
          <a:xfrm>
            <a:off x="495300" y="956945"/>
            <a:ext cx="11088370" cy="590042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创建</a:t>
            </a:r>
            <a:r>
              <a:rPr lang="en-US" altLang="zh-CN"/>
              <a:t>RefWatcher</a:t>
            </a:r>
            <a:r>
              <a:rPr lang="zh-CN" altLang="en-US"/>
              <a:t>实例</a:t>
            </a:r>
            <a:endParaRPr lang="zh-CN" altLang="en-US"/>
          </a:p>
        </p:txBody>
      </p:sp>
      <p:pic>
        <p:nvPicPr>
          <p:cNvPr id="3" name="图片 2" descr="ZH5K4DYQ1MRVAG6GRN][KCI"/>
          <p:cNvPicPr>
            <a:picLocks noChangeAspect="1"/>
          </p:cNvPicPr>
          <p:nvPr/>
        </p:nvPicPr>
        <p:blipFill>
          <a:blip r:embed="rId1"/>
          <a:stretch>
            <a:fillRect/>
          </a:stretch>
        </p:blipFill>
        <p:spPr>
          <a:xfrm>
            <a:off x="433070" y="1019175"/>
            <a:ext cx="7286625" cy="21907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谁负责去检测内存泄漏？</a:t>
            </a:r>
            <a:endParaRPr lang="zh-CN" altLang="en-US"/>
          </a:p>
        </p:txBody>
      </p:sp>
      <p:pic>
        <p:nvPicPr>
          <p:cNvPr id="3" name="图片 2" descr="PQ7TO~3DW_Y4S5Y0]Q[YKQN"/>
          <p:cNvPicPr>
            <a:picLocks noChangeAspect="1"/>
          </p:cNvPicPr>
          <p:nvPr/>
        </p:nvPicPr>
        <p:blipFill>
          <a:blip r:embed="rId1"/>
          <a:stretch>
            <a:fillRect/>
          </a:stretch>
        </p:blipFill>
        <p:spPr>
          <a:xfrm>
            <a:off x="552450" y="1052830"/>
            <a:ext cx="9010650" cy="490537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RefWatcher</a:t>
            </a:r>
            <a:r>
              <a:rPr lang="zh-CN" altLang="en-US"/>
              <a:t>核心原理</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Java</a:t>
            </a:r>
            <a:r>
              <a:rPr lang="zh-CN" altLang="en-US"/>
              <a:t>中的四种引用与垃圾回收机制</a:t>
            </a:r>
            <a:endParaRPr lang="zh-CN" altLang="en-US"/>
          </a:p>
        </p:txBody>
      </p:sp>
      <p:pic>
        <p:nvPicPr>
          <p:cNvPr id="3" name="图片 2" descr="BI30~66EV64F}WVC()~]2R1"/>
          <p:cNvPicPr>
            <a:picLocks noChangeAspect="1"/>
          </p:cNvPicPr>
          <p:nvPr/>
        </p:nvPicPr>
        <p:blipFill>
          <a:blip r:embed="rId1"/>
          <a:stretch>
            <a:fillRect/>
          </a:stretch>
        </p:blipFill>
        <p:spPr>
          <a:xfrm>
            <a:off x="327660" y="1014095"/>
            <a:ext cx="8596630" cy="5001895"/>
          </a:xfrm>
          <a:prstGeom prst="rect">
            <a:avLst/>
          </a:prstGeom>
        </p:spPr>
      </p:pic>
      <p:sp>
        <p:nvSpPr>
          <p:cNvPr id="4" name="文本框 3"/>
          <p:cNvSpPr txBox="1"/>
          <p:nvPr/>
        </p:nvSpPr>
        <p:spPr>
          <a:xfrm>
            <a:off x="394335" y="6248400"/>
            <a:ext cx="4297680" cy="368300"/>
          </a:xfrm>
          <a:prstGeom prst="rect">
            <a:avLst/>
          </a:prstGeom>
          <a:noFill/>
        </p:spPr>
        <p:txBody>
          <a:bodyPr wrap="none" rtlCol="0">
            <a:spAutoFit/>
          </a:bodyPr>
          <a:p>
            <a:r>
              <a:rPr lang="zh-CN" altLang="en-US"/>
              <a:t>有谁能说得出这四种引用的作用与区别？</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Java</a:t>
            </a:r>
            <a:r>
              <a:rPr lang="zh-CN" altLang="en-US"/>
              <a:t>的四种引用</a:t>
            </a:r>
            <a:endParaRPr lang="zh-CN" altLang="en-US"/>
          </a:p>
        </p:txBody>
      </p:sp>
      <p:sp>
        <p:nvSpPr>
          <p:cNvPr id="3" name="文本框 2"/>
          <p:cNvSpPr txBox="1"/>
          <p:nvPr/>
        </p:nvSpPr>
        <p:spPr>
          <a:xfrm>
            <a:off x="425450" y="932180"/>
            <a:ext cx="11463020" cy="7847330"/>
          </a:xfrm>
          <a:prstGeom prst="rect">
            <a:avLst/>
          </a:prstGeom>
          <a:noFill/>
        </p:spPr>
        <p:txBody>
          <a:bodyPr wrap="square" rtlCol="0" anchor="t">
            <a:spAutoFit/>
          </a:bodyPr>
          <a:p>
            <a:r>
              <a:rPr lang="zh-CN" altLang="en-US"/>
              <a:t>1. 强引用（Strong Reference）</a:t>
            </a:r>
            <a:endParaRPr lang="zh-CN" altLang="en-US"/>
          </a:p>
          <a:p>
            <a:r>
              <a:rPr lang="zh-CN" altLang="en-US"/>
              <a:t>在代码中普遍使用的，类似Person person=new Person();如果一个对象具有强引用，则无论在什么情况下，GC都不会回收被引用的对象。当内存空间不足时，JAVA虚拟机宁可抛出OutOfMemoryError终止应用程序也不会回收具有强引用的对象。</a:t>
            </a:r>
            <a:endParaRPr lang="zh-CN" altLang="en-US"/>
          </a:p>
          <a:p>
            <a:endParaRPr lang="zh-CN" altLang="en-US"/>
          </a:p>
          <a:p>
            <a:r>
              <a:rPr lang="zh-CN" altLang="en-US"/>
              <a:t>2. 软引用（Soft Reference）</a:t>
            </a:r>
            <a:endParaRPr lang="zh-CN" altLang="en-US"/>
          </a:p>
          <a:p>
            <a:r>
              <a:rPr lang="zh-CN" altLang="en-US"/>
              <a:t>表示一个对象处在有用但非必须的状态。如果一个对象具有软引用，在内存空间充足时，GC就不会回收该对象；当内存空间不足时，GC会回收该对象的内存（回收发生在OutOfMemoryError之前）。</a:t>
            </a:r>
            <a:endParaRPr lang="zh-CN" altLang="en-US"/>
          </a:p>
          <a:p>
            <a:endParaRPr lang="zh-CN" altLang="en-US"/>
          </a:p>
          <a:p>
            <a:r>
              <a:rPr lang="zh-CN" altLang="en-US"/>
              <a:t>软引用可以和一个引用队列（ReferenceQueue）联合使用，如果软引用所引用的对象被GC回收，Java虚拟机就会把这个软引用加入到与之关联的引用队列中，以便在恰当的时候将该软引用回收。但是由于GC线程的优先级较低，通常手动调用System.gc()并不能立即执行GC，因此弱引用所引用的对象并不一定会被马上回收。</a:t>
            </a:r>
            <a:endParaRPr lang="zh-CN" altLang="en-US"/>
          </a:p>
          <a:p>
            <a:endParaRPr lang="zh-CN" altLang="en-US"/>
          </a:p>
          <a:p>
            <a:endParaRPr lang="zh-CN" altLang="en-US"/>
          </a:p>
          <a:p>
            <a:r>
              <a:rPr lang="zh-CN" altLang="en-US"/>
              <a:t>3. 弱引用（Weak Reference）</a:t>
            </a:r>
            <a:endParaRPr lang="zh-CN" altLang="en-US"/>
          </a:p>
          <a:p>
            <a:r>
              <a:rPr lang="zh-CN" altLang="en-US"/>
              <a:t>用来描述非必须的对象。它类似软引用，但是强度比软引用更弱一些：弱引用具有更短的生命.GC在扫描的过程中，一旦发现只具有被弱引用关联的对象，都会回收掉被弱引用关联的对象。换言之，无论当前内存是否紧缺，GC都将回收被弱引用关联的对象。</a:t>
            </a:r>
            <a:endParaRPr lang="zh-CN" altLang="en-US"/>
          </a:p>
          <a:p>
            <a:endParaRPr lang="zh-CN" altLang="en-US"/>
          </a:p>
          <a:p>
            <a:r>
              <a:rPr lang="zh-CN" altLang="en-US"/>
              <a:t>4. 虚引用（Phantom Reference）</a:t>
            </a:r>
            <a:endParaRPr lang="zh-CN" altLang="en-US"/>
          </a:p>
          <a:p>
            <a:r>
              <a:rPr lang="zh-CN" altLang="en-US"/>
              <a:t>虚引等同于没有引用，这意味着在任何时候都可能被GC回收，设置虚引用的目的是为了被虚引用关联的对象在被垃圾回收器回收时，能够收到一个系统通知。（被用来跟踪对象被GC回收的活动）虚引用和弱引用的区别在于：虚引用在使用时必须和引用队列（ReferenceQueue）联合使用，其在GC回收期间的活动如下：</a:t>
            </a:r>
            <a:endParaRPr lang="zh-CN" altLang="en-US"/>
          </a:p>
          <a:p>
            <a:endParaRPr lang="zh-CN" altLang="en-US"/>
          </a:p>
          <a:p>
            <a:r>
              <a:rPr lang="zh-CN" altLang="en-US"/>
              <a:t>ReferenceQueue queue=new ReferenceQueue();</a:t>
            </a:r>
            <a:endParaRPr lang="zh-CN" altLang="en-US"/>
          </a:p>
          <a:p>
            <a:r>
              <a:rPr lang="zh-CN" altLang="en-US"/>
              <a:t>PhantomReference pr=new PhantomReference(object.queue);</a:t>
            </a:r>
            <a:endParaRPr lang="zh-CN" altLang="en-US"/>
          </a:p>
          <a:p>
            <a:r>
              <a:rPr lang="zh-CN" altLang="en-US"/>
              <a:t>也即是GC在回收一个对象时，如果发现该对象具有虚引用，那么在回收之前会首先该对象的虚引用加入到与之关联的引用队列中。程序可以通过判断引用队列中是否已经加入虚引用来了解被引用的对象是否被GC回收</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ReferenceQueue有什么用？</a:t>
            </a:r>
            <a:endParaRPr lang="zh-CN" altLang="en-US"/>
          </a:p>
        </p:txBody>
      </p:sp>
      <p:sp>
        <p:nvSpPr>
          <p:cNvPr id="3" name="文本框 2"/>
          <p:cNvSpPr txBox="1"/>
          <p:nvPr/>
        </p:nvSpPr>
        <p:spPr>
          <a:xfrm>
            <a:off x="416560" y="1068070"/>
            <a:ext cx="6978015" cy="3692525"/>
          </a:xfrm>
          <a:prstGeom prst="rect">
            <a:avLst/>
          </a:prstGeom>
          <a:noFill/>
        </p:spPr>
        <p:txBody>
          <a:bodyPr wrap="square" rtlCol="0" anchor="t">
            <a:spAutoFit/>
          </a:bodyPr>
          <a:p>
            <a:r>
              <a:rPr lang="zh-CN" altLang="en-US"/>
              <a:t>ReferenceQueue含义及作用</a:t>
            </a:r>
            <a:endParaRPr lang="zh-CN" altLang="en-US"/>
          </a:p>
          <a:p>
            <a:r>
              <a:rPr lang="zh-CN" altLang="en-US"/>
              <a:t>通常我们将其ReferenceQueue翻译为引用队列，换言之就是存放引用的队列，保存的是Reference对象。其作用在于Reference对象所引用的对象被GC回收时，该Reference对象将会被加入引用队列中（ReferenceQueue）的队列末尾。</a:t>
            </a:r>
            <a:endParaRPr lang="zh-CN" altLang="en-US"/>
          </a:p>
          <a:p>
            <a:endParaRPr lang="zh-CN" altLang="en-US"/>
          </a:p>
          <a:p>
            <a:r>
              <a:rPr lang="zh-CN" altLang="en-US"/>
              <a:t>ReferenceQueue常用的方法：</a:t>
            </a:r>
            <a:endParaRPr lang="zh-CN" altLang="en-US"/>
          </a:p>
          <a:p>
            <a:r>
              <a:rPr lang="zh-CN" altLang="en-US"/>
              <a:t>public Reference poll()：从队列中取出一个元素，队列为空则返回null；</a:t>
            </a:r>
            <a:endParaRPr lang="zh-CN" altLang="en-US"/>
          </a:p>
          <a:p>
            <a:r>
              <a:rPr lang="zh-CN" altLang="en-US"/>
              <a:t>public Reference remove()：从队列中出对一个元素，若没有则阻塞至有可出队元素；</a:t>
            </a:r>
            <a:endParaRPr lang="zh-CN" altLang="en-US"/>
          </a:p>
          <a:p>
            <a:r>
              <a:rPr lang="zh-CN" altLang="en-US"/>
              <a:t>public Reference remove(long timeout)：从队列中出对一个元素，若没有则阻塞至有可出对元素或阻塞至超过timeout毫秒；</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GCRoots</a:t>
            </a:r>
            <a:r>
              <a:rPr lang="zh-CN" altLang="en-US"/>
              <a:t>与可达性分析</a:t>
            </a:r>
            <a:endParaRPr lang="zh-CN" altLang="en-US"/>
          </a:p>
        </p:txBody>
      </p:sp>
      <p:sp>
        <p:nvSpPr>
          <p:cNvPr id="12" name="矩形 11"/>
          <p:cNvSpPr/>
          <p:nvPr/>
        </p:nvSpPr>
        <p:spPr>
          <a:xfrm>
            <a:off x="422269" y="1144178"/>
            <a:ext cx="10786624" cy="584775"/>
          </a:xfrm>
          <a:prstGeom prst="rect">
            <a:avLst/>
          </a:prstGeom>
        </p:spPr>
        <p:txBody>
          <a:bodyPr wrap="square">
            <a:spAutoFit/>
          </a:bodyPr>
          <a:p>
            <a:r>
              <a:rPr lang="zh-CN" altLang="en-US" sz="1600" dirty="0">
                <a:solidFill>
                  <a:srgbClr val="000000"/>
                </a:solidFill>
                <a:latin typeface="Verdana" panose="020B0604030504040204" pitchFamily="34" charset="0"/>
              </a:rPr>
              <a:t>通过一系列称为“</a:t>
            </a:r>
            <a:r>
              <a:rPr lang="en-US" altLang="zh-CN" sz="1600" dirty="0">
                <a:solidFill>
                  <a:srgbClr val="000000"/>
                </a:solidFill>
                <a:latin typeface="Verdana" panose="020B0604030504040204" pitchFamily="34" charset="0"/>
              </a:rPr>
              <a:t>GC Roots”</a:t>
            </a:r>
            <a:r>
              <a:rPr lang="zh-CN" altLang="en-US" sz="1600" dirty="0">
                <a:solidFill>
                  <a:srgbClr val="000000"/>
                </a:solidFill>
                <a:latin typeface="Verdana" panose="020B0604030504040204" pitchFamily="34" charset="0"/>
              </a:rPr>
              <a:t>的对象作为起始点，从这些节点向下搜索，搜索所有的引用链，当一个对象到</a:t>
            </a:r>
            <a:r>
              <a:rPr lang="en-US" altLang="zh-CN" sz="1600" dirty="0">
                <a:solidFill>
                  <a:srgbClr val="000000"/>
                </a:solidFill>
                <a:latin typeface="Verdana" panose="020B0604030504040204" pitchFamily="34" charset="0"/>
              </a:rPr>
              <a:t>GC Roots</a:t>
            </a:r>
            <a:r>
              <a:rPr lang="zh-CN" altLang="en-US" sz="1600" dirty="0">
                <a:solidFill>
                  <a:srgbClr val="000000"/>
                </a:solidFill>
                <a:latin typeface="Verdana" panose="020B0604030504040204" pitchFamily="34" charset="0"/>
              </a:rPr>
              <a:t>没有任何引用链（即</a:t>
            </a:r>
            <a:r>
              <a:rPr lang="en-US" altLang="zh-CN" sz="1600" dirty="0">
                <a:solidFill>
                  <a:srgbClr val="000000"/>
                </a:solidFill>
                <a:latin typeface="Verdana" panose="020B0604030504040204" pitchFamily="34" charset="0"/>
              </a:rPr>
              <a:t>GC Roots</a:t>
            </a:r>
            <a:r>
              <a:rPr lang="zh-CN" altLang="en-US" sz="1600" dirty="0">
                <a:solidFill>
                  <a:srgbClr val="000000"/>
                </a:solidFill>
                <a:latin typeface="Verdana" panose="020B0604030504040204" pitchFamily="34" charset="0"/>
              </a:rPr>
              <a:t>到对象不可达）时，则证明此对象是不可用的。</a:t>
            </a:r>
            <a:endParaRPr lang="zh-CN" altLang="en-US" sz="1600" dirty="0"/>
          </a:p>
        </p:txBody>
      </p:sp>
      <p:pic>
        <p:nvPicPr>
          <p:cNvPr id="3074" name="Picture 2" descr="https://images2015.cnblogs.com/blog/249993/201703/249993-20170302205315766-132389236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2275" y="2336165"/>
            <a:ext cx="5828665" cy="28308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GCRoots</a:t>
            </a:r>
            <a:r>
              <a:rPr lang="zh-CN" altLang="en-US"/>
              <a:t>有哪些？</a:t>
            </a:r>
            <a:endParaRPr lang="zh-CN" altLang="en-US"/>
          </a:p>
        </p:txBody>
      </p:sp>
      <p:sp>
        <p:nvSpPr>
          <p:cNvPr id="3" name="文本框 2"/>
          <p:cNvSpPr txBox="1"/>
          <p:nvPr/>
        </p:nvSpPr>
        <p:spPr>
          <a:xfrm>
            <a:off x="416560" y="972820"/>
            <a:ext cx="11229340" cy="645160"/>
          </a:xfrm>
          <a:prstGeom prst="rect">
            <a:avLst/>
          </a:prstGeom>
          <a:noFill/>
        </p:spPr>
        <p:txBody>
          <a:bodyPr wrap="square" rtlCol="0" anchor="t">
            <a:spAutoFit/>
          </a:bodyPr>
          <a:p>
            <a:r>
              <a:rPr lang="zh-CN" altLang="en-US"/>
              <a:t>GC管理的主要区域是Java堆，一般情况下只针对堆进行垃圾回收。方法区、栈和本地方法区不被GC所管理,因而选择这些区域内的对象作为GC roots,被GC roots引用的对象不被GC回收。</a:t>
            </a:r>
            <a:endParaRPr lang="zh-CN" altLang="en-US"/>
          </a:p>
        </p:txBody>
      </p:sp>
      <p:pic>
        <p:nvPicPr>
          <p:cNvPr id="4" name="图片 3" descr="[N@CGBJSZ@`{%_@8LFC%AA0"/>
          <p:cNvPicPr>
            <a:picLocks noChangeAspect="1"/>
          </p:cNvPicPr>
          <p:nvPr/>
        </p:nvPicPr>
        <p:blipFill>
          <a:blip r:embed="rId1"/>
          <a:stretch>
            <a:fillRect/>
          </a:stretch>
        </p:blipFill>
        <p:spPr>
          <a:xfrm>
            <a:off x="8185150" y="2091690"/>
            <a:ext cx="2943225" cy="2457450"/>
          </a:xfrm>
          <a:prstGeom prst="rect">
            <a:avLst/>
          </a:prstGeom>
        </p:spPr>
      </p:pic>
      <p:sp>
        <p:nvSpPr>
          <p:cNvPr id="5" name="文本框 4"/>
          <p:cNvSpPr txBox="1"/>
          <p:nvPr/>
        </p:nvSpPr>
        <p:spPr>
          <a:xfrm>
            <a:off x="416560" y="2091690"/>
            <a:ext cx="7698105" cy="1753235"/>
          </a:xfrm>
          <a:prstGeom prst="rect">
            <a:avLst/>
          </a:prstGeom>
          <a:noFill/>
        </p:spPr>
        <p:txBody>
          <a:bodyPr wrap="square" rtlCol="0" anchor="t">
            <a:spAutoFit/>
          </a:bodyPr>
          <a:p>
            <a:r>
              <a:rPr lang="zh-CN" altLang="en-US"/>
              <a:t>Class - 由系统类加载器(system class loader)加载的对象，这些类是不能够被回收的，他们可以以静态字段的方式保存持有其它对象。我们需要注意的一点就是，通过用户自定义的类加载器加载的类，除非相应的java.lang.Class实例以其它的某种（或多种）方式成为roots，否则它们并不是roots。Thread - 活着的线程Stack Local - Java方法的local变量或参数JNI Local - JNI方法的local变量或参数JNI Global - 全局JNI引用</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Android</a:t>
            </a:r>
            <a:r>
              <a:rPr lang="zh-CN" altLang="en-US"/>
              <a:t>内存回收机制</a:t>
            </a:r>
            <a:endParaRPr lang="zh-CN" altLang="en-US"/>
          </a:p>
        </p:txBody>
      </p:sp>
      <p:pic>
        <p:nvPicPr>
          <p:cNvPr id="4" name="图片 3"/>
          <p:cNvPicPr>
            <a:picLocks noChangeAspect="1"/>
          </p:cNvPicPr>
          <p:nvPr/>
        </p:nvPicPr>
        <p:blipFill>
          <a:blip r:embed="rId1"/>
          <a:stretch>
            <a:fillRect/>
          </a:stretch>
        </p:blipFill>
        <p:spPr>
          <a:xfrm>
            <a:off x="4695190" y="957580"/>
            <a:ext cx="7496810" cy="5622925"/>
          </a:xfrm>
          <a:prstGeom prst="rect">
            <a:avLst/>
          </a:prstGeom>
        </p:spPr>
      </p:pic>
      <p:sp>
        <p:nvSpPr>
          <p:cNvPr id="5" name="文本框 4"/>
          <p:cNvSpPr txBox="1"/>
          <p:nvPr/>
        </p:nvSpPr>
        <p:spPr>
          <a:xfrm>
            <a:off x="327660" y="1097915"/>
            <a:ext cx="4217035" cy="3969385"/>
          </a:xfrm>
          <a:prstGeom prst="rect">
            <a:avLst/>
          </a:prstGeom>
          <a:noFill/>
        </p:spPr>
        <p:txBody>
          <a:bodyPr wrap="square" rtlCol="0" anchor="t">
            <a:spAutoFit/>
          </a:bodyPr>
          <a:p>
            <a:r>
              <a:rPr lang="zh-CN" altLang="en-US"/>
              <a:t>1、对象创建后在Eden区。</a:t>
            </a:r>
            <a:endParaRPr lang="zh-CN" altLang="en-US"/>
          </a:p>
          <a:p>
            <a:r>
              <a:rPr lang="zh-CN" altLang="en-US"/>
              <a:t>2、执行GC后，如果对象仍然存活，则复制到S0区。</a:t>
            </a:r>
            <a:endParaRPr lang="zh-CN" altLang="en-US"/>
          </a:p>
          <a:p>
            <a:r>
              <a:rPr lang="zh-CN" altLang="en-US"/>
              <a:t>3、当S0区满时，该区域存活对象将复制到S1区，然后S0清空，接下来S0和S1角色互换。</a:t>
            </a:r>
            <a:endParaRPr lang="zh-CN" altLang="en-US"/>
          </a:p>
          <a:p>
            <a:r>
              <a:rPr lang="zh-CN" altLang="en-US"/>
              <a:t>4、当第3步达到一定次数（系统版本不同会有差异）后，存活对象将被复制到Old Generation。</a:t>
            </a:r>
            <a:endParaRPr lang="zh-CN" altLang="en-US"/>
          </a:p>
          <a:p>
            <a:r>
              <a:rPr lang="zh-CN" altLang="en-US"/>
              <a:t>5、当这个对象在Old Generation区域停留的时间达到一定程度时，它会被移动到Old Generation，最后累积一定时间再移动到Permanent Generation区域</a:t>
            </a:r>
            <a:endParaRPr lang="zh-CN" altLang="en-US"/>
          </a:p>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GCRoots</a:t>
            </a:r>
            <a:endParaRPr lang="en-US" altLang="zh-CN"/>
          </a:p>
        </p:txBody>
      </p:sp>
      <p:pic>
        <p:nvPicPr>
          <p:cNvPr id="3" name="图片 2" descr="]D2EA8)21P874~R0U)$FVCK"/>
          <p:cNvPicPr>
            <a:picLocks noChangeAspect="1"/>
          </p:cNvPicPr>
          <p:nvPr/>
        </p:nvPicPr>
        <p:blipFill>
          <a:blip r:embed="rId1"/>
          <a:stretch>
            <a:fillRect/>
          </a:stretch>
        </p:blipFill>
        <p:spPr>
          <a:xfrm>
            <a:off x="241935" y="125730"/>
            <a:ext cx="11224895" cy="716470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看一个弱引用的例子</a:t>
            </a:r>
            <a:endParaRPr lang="zh-CN" altLang="en-US"/>
          </a:p>
        </p:txBody>
      </p:sp>
      <p:pic>
        <p:nvPicPr>
          <p:cNvPr id="3" name="图片 2" descr="EPE]M59GI[1_K6WAL09FG%M"/>
          <p:cNvPicPr>
            <a:picLocks noChangeAspect="1"/>
          </p:cNvPicPr>
          <p:nvPr/>
        </p:nvPicPr>
        <p:blipFill>
          <a:blip r:embed="rId1"/>
          <a:stretch>
            <a:fillRect/>
          </a:stretch>
        </p:blipFill>
        <p:spPr>
          <a:xfrm>
            <a:off x="457200" y="880745"/>
            <a:ext cx="8515350" cy="621982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我们再来看一个弱引用的实战</a:t>
            </a:r>
            <a:endParaRPr lang="zh-CN" altLang="en-US"/>
          </a:p>
        </p:txBody>
      </p:sp>
      <p:pic>
        <p:nvPicPr>
          <p:cNvPr id="3" name="图片 2" descr="UO8QIOG0UBU@@XKX`D11910"/>
          <p:cNvPicPr>
            <a:picLocks noChangeAspect="1"/>
          </p:cNvPicPr>
          <p:nvPr/>
        </p:nvPicPr>
        <p:blipFill>
          <a:blip r:embed="rId1"/>
          <a:stretch>
            <a:fillRect/>
          </a:stretch>
        </p:blipFill>
        <p:spPr>
          <a:xfrm>
            <a:off x="327660" y="1016635"/>
            <a:ext cx="10058400" cy="2100580"/>
          </a:xfrm>
          <a:prstGeom prst="rect">
            <a:avLst/>
          </a:prstGeom>
        </p:spPr>
      </p:pic>
      <p:pic>
        <p:nvPicPr>
          <p:cNvPr id="4" name="图片 3" descr="Y219HQAQ$9$JFEP@$GN[I4D"/>
          <p:cNvPicPr>
            <a:picLocks noChangeAspect="1"/>
          </p:cNvPicPr>
          <p:nvPr/>
        </p:nvPicPr>
        <p:blipFill>
          <a:blip r:embed="rId2"/>
          <a:stretch>
            <a:fillRect/>
          </a:stretch>
        </p:blipFill>
        <p:spPr>
          <a:xfrm>
            <a:off x="327660" y="3305175"/>
            <a:ext cx="7029450" cy="33909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把需要观察的对象放入watch</a:t>
            </a:r>
            <a:endParaRPr lang="zh-CN" altLang="en-US"/>
          </a:p>
        </p:txBody>
      </p:sp>
      <p:pic>
        <p:nvPicPr>
          <p:cNvPr id="3" name="图片 2" descr="K1DDTEI9RQ{1(CLYUCUI`MC"/>
          <p:cNvPicPr>
            <a:picLocks noChangeAspect="1"/>
          </p:cNvPicPr>
          <p:nvPr/>
        </p:nvPicPr>
        <p:blipFill>
          <a:blip r:embed="rId1"/>
          <a:stretch>
            <a:fillRect/>
          </a:stretch>
        </p:blipFill>
        <p:spPr>
          <a:xfrm>
            <a:off x="457200" y="881380"/>
            <a:ext cx="10058400" cy="587565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过</a:t>
            </a:r>
            <a:r>
              <a:rPr lang="en-US" altLang="zh-CN"/>
              <a:t>5</a:t>
            </a:r>
            <a:r>
              <a:rPr lang="zh-CN" altLang="en-US"/>
              <a:t>秒后检测</a:t>
            </a:r>
            <a:endParaRPr lang="zh-CN" altLang="en-US"/>
          </a:p>
        </p:txBody>
      </p:sp>
      <p:pic>
        <p:nvPicPr>
          <p:cNvPr id="3" name="图片 2" descr="}2NR{NP01)L~CL43`XRD~}B"/>
          <p:cNvPicPr>
            <a:picLocks noChangeAspect="1"/>
          </p:cNvPicPr>
          <p:nvPr/>
        </p:nvPicPr>
        <p:blipFill>
          <a:blip r:embed="rId1"/>
          <a:stretch>
            <a:fillRect/>
          </a:stretch>
        </p:blipFill>
        <p:spPr>
          <a:xfrm>
            <a:off x="428625" y="1033145"/>
            <a:ext cx="9677400" cy="340042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根据</a:t>
            </a:r>
            <a:r>
              <a:rPr lang="en-US" altLang="zh-CN" sz="3200"/>
              <a:t>Queue</a:t>
            </a:r>
            <a:r>
              <a:rPr lang="zh-CN" altLang="en-US" sz="3200"/>
              <a:t>中是否包含观察对象的引用来判断是否释放</a:t>
            </a:r>
            <a:endParaRPr lang="zh-CN" altLang="en-US" sz="3200"/>
          </a:p>
        </p:txBody>
      </p:sp>
      <p:pic>
        <p:nvPicPr>
          <p:cNvPr id="3" name="图片 2" descr="([NU[[X{GM$%3X)N$$EMR)P"/>
          <p:cNvPicPr>
            <a:picLocks noChangeAspect="1"/>
          </p:cNvPicPr>
          <p:nvPr/>
        </p:nvPicPr>
        <p:blipFill>
          <a:blip r:embed="rId1"/>
          <a:stretch>
            <a:fillRect/>
          </a:stretch>
        </p:blipFill>
        <p:spPr>
          <a:xfrm>
            <a:off x="327660" y="943610"/>
            <a:ext cx="10058400" cy="497078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LeakCanary</a:t>
            </a:r>
            <a:r>
              <a:rPr lang="zh-CN" altLang="en-US"/>
              <a:t>是如何判断泄漏的？</a:t>
            </a:r>
            <a:endParaRPr lang="zh-CN" altLang="en-US"/>
          </a:p>
        </p:txBody>
      </p:sp>
      <p:pic>
        <p:nvPicPr>
          <p:cNvPr id="3" name="图片 2" descr="7~6Y9(2LYODT@%G%]B}B_]R"/>
          <p:cNvPicPr>
            <a:picLocks noChangeAspect="1"/>
          </p:cNvPicPr>
          <p:nvPr/>
        </p:nvPicPr>
        <p:blipFill>
          <a:blip r:embed="rId1"/>
          <a:stretch>
            <a:fillRect/>
          </a:stretch>
        </p:blipFill>
        <p:spPr>
          <a:xfrm>
            <a:off x="438150" y="933450"/>
            <a:ext cx="8267700" cy="661035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LeakCanary</a:t>
            </a:r>
            <a:r>
              <a:rPr lang="zh-CN" altLang="en-US"/>
              <a:t>检测内存泄漏原理</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LeakCanary</a:t>
            </a:r>
            <a:r>
              <a:rPr lang="zh-CN" altLang="en-US"/>
              <a:t>核心原理</a:t>
            </a:r>
            <a:endParaRPr lang="zh-CN" altLang="en-US"/>
          </a:p>
        </p:txBody>
      </p:sp>
      <p:pic>
        <p:nvPicPr>
          <p:cNvPr id="3" name="图片 2" descr="Y)NKPWM[6SK)C(E}EDMP)[6"/>
          <p:cNvPicPr>
            <a:picLocks noChangeAspect="1"/>
          </p:cNvPicPr>
          <p:nvPr/>
        </p:nvPicPr>
        <p:blipFill>
          <a:blip r:embed="rId1"/>
          <a:stretch>
            <a:fillRect/>
          </a:stretch>
        </p:blipFill>
        <p:spPr>
          <a:xfrm>
            <a:off x="273050" y="858520"/>
            <a:ext cx="6170295" cy="573659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dump hprof</a:t>
            </a:r>
            <a:endParaRPr lang="en-US" altLang="zh-CN"/>
          </a:p>
        </p:txBody>
      </p:sp>
      <p:sp>
        <p:nvSpPr>
          <p:cNvPr id="3" name="文本框 2"/>
          <p:cNvSpPr txBox="1"/>
          <p:nvPr/>
        </p:nvSpPr>
        <p:spPr>
          <a:xfrm>
            <a:off x="327660" y="949960"/>
            <a:ext cx="10207625" cy="5354320"/>
          </a:xfrm>
          <a:prstGeom prst="rect">
            <a:avLst/>
          </a:prstGeom>
          <a:noFill/>
        </p:spPr>
        <p:txBody>
          <a:bodyPr wrap="square" rtlCol="0" anchor="t">
            <a:spAutoFit/>
          </a:bodyPr>
          <a:p>
            <a:r>
              <a:rPr lang="zh-CN" altLang="en-US"/>
              <a:t>基础知识 -hprof文件</a:t>
            </a:r>
            <a:endParaRPr lang="zh-CN" altLang="en-US"/>
          </a:p>
          <a:p>
            <a:endParaRPr lang="zh-CN" altLang="en-US"/>
          </a:p>
          <a:p>
            <a:r>
              <a:rPr lang="zh-CN" altLang="en-US"/>
              <a:t>hprof 文件可以展示某一时刻java堆的使用情况，根据这个文件我们可以分析出哪些对象占用大量内存和未在合适时机释放，从而定位内存泄漏问题。</a:t>
            </a:r>
            <a:endParaRPr lang="zh-CN" altLang="en-US"/>
          </a:p>
          <a:p>
            <a:r>
              <a:rPr lang="zh-CN" altLang="en-US"/>
              <a:t>Android 生成 hprof 文件整体上有两种方式:</a:t>
            </a:r>
            <a:endParaRPr lang="zh-CN" altLang="en-US"/>
          </a:p>
          <a:p>
            <a:endParaRPr lang="zh-CN" altLang="en-US"/>
          </a:p>
          <a:p>
            <a:r>
              <a:rPr lang="zh-CN" altLang="en-US"/>
              <a:t>使用 adb 命令</a:t>
            </a:r>
            <a:endParaRPr lang="zh-CN" altLang="en-US"/>
          </a:p>
          <a:p>
            <a:endParaRPr lang="zh-CN" altLang="en-US"/>
          </a:p>
          <a:p>
            <a:r>
              <a:rPr lang="zh-CN" altLang="en-US"/>
              <a:t>adb shell am dumpheap &lt;processname&gt; &lt;FileName&gt;</a:t>
            </a:r>
            <a:endParaRPr lang="zh-CN" altLang="en-US"/>
          </a:p>
          <a:p>
            <a:endParaRPr lang="zh-CN" altLang="en-US"/>
          </a:p>
          <a:p>
            <a:r>
              <a:rPr lang="zh-CN" altLang="en-US"/>
              <a:t>使用 android.os.Debug.dumpHprofData 方法</a:t>
            </a:r>
            <a:endParaRPr lang="zh-CN" altLang="en-US"/>
          </a:p>
          <a:p>
            <a:r>
              <a:rPr lang="zh-CN" altLang="en-US"/>
              <a:t>直接使用 Debug 类提供的 dumpHprofData 方法即可。</a:t>
            </a:r>
            <a:endParaRPr lang="zh-CN" altLang="en-US"/>
          </a:p>
          <a:p>
            <a:endParaRPr lang="zh-CN" altLang="en-US"/>
          </a:p>
          <a:p>
            <a:r>
              <a:rPr lang="zh-CN" altLang="en-US"/>
              <a:t>Debug.dumpHprofData(heapDumpFile.getAbsolutePath());</a:t>
            </a:r>
            <a:endParaRPr lang="zh-CN" altLang="en-US"/>
          </a:p>
          <a:p>
            <a:r>
              <a:rPr lang="zh-CN" altLang="en-US"/>
              <a:t>复制代码Android Studio 自带 Android Profiler 的 Memory 模块的 dump 操作使用的是方法一。这两种方法生成的 .hprof 文件都是 Dalvik 格式，需要使用 AndroidSDK 提供的 hprof-conv 工具转换成J2SE HPROF格式才能在MAT等标准 hprof 工具中查看。</a:t>
            </a:r>
            <a:endParaRPr lang="zh-CN" altLang="en-US"/>
          </a:p>
          <a:p>
            <a:endParaRPr lang="zh-CN" altLang="en-US"/>
          </a:p>
          <a:p>
            <a:r>
              <a:rPr lang="zh-CN" altLang="en-US"/>
              <a:t>hprof-conv dump.hprof converted-dump.hprof  </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可回收对象的判定</a:t>
            </a:r>
            <a:endParaRPr lang="zh-CN" altLang="en-US"/>
          </a:p>
        </p:txBody>
      </p:sp>
      <p:pic>
        <p:nvPicPr>
          <p:cNvPr id="7170" name="Picture 2"/>
          <p:cNvPicPr>
            <a:picLocks noChangeAspect="1" noChangeArrowheads="1"/>
          </p:cNvPicPr>
          <p:nvPr/>
        </p:nvPicPr>
        <p:blipFill>
          <a:blip r:embed="rId1"/>
          <a:srcRect/>
          <a:stretch>
            <a:fillRect/>
          </a:stretch>
        </p:blipFill>
        <p:spPr bwMode="auto">
          <a:xfrm>
            <a:off x="1149350" y="1238885"/>
            <a:ext cx="9892665" cy="4858385"/>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LeakCanary</a:t>
            </a:r>
            <a:r>
              <a:rPr lang="zh-CN" altLang="en-US"/>
              <a:t>原理</a:t>
            </a:r>
            <a:endParaRPr lang="zh-CN" altLang="en-US"/>
          </a:p>
        </p:txBody>
      </p:sp>
      <p:pic>
        <p:nvPicPr>
          <p:cNvPr id="3" name="图片 2" descr="70L}GG}3NJ@16F%N1%QAWT0"/>
          <p:cNvPicPr>
            <a:picLocks noChangeAspect="1"/>
          </p:cNvPicPr>
          <p:nvPr/>
        </p:nvPicPr>
        <p:blipFill>
          <a:blip r:embed="rId1"/>
          <a:stretch>
            <a:fillRect/>
          </a:stretch>
        </p:blipFill>
        <p:spPr>
          <a:xfrm>
            <a:off x="0" y="1260475"/>
            <a:ext cx="4667250" cy="5086350"/>
          </a:xfrm>
          <a:prstGeom prst="rect">
            <a:avLst/>
          </a:prstGeom>
        </p:spPr>
      </p:pic>
      <p:pic>
        <p:nvPicPr>
          <p:cNvPr id="4" name="图片 3" descr="UF{BB)I0$[4OCGDF}Z1PUQI"/>
          <p:cNvPicPr>
            <a:picLocks noChangeAspect="1"/>
          </p:cNvPicPr>
          <p:nvPr/>
        </p:nvPicPr>
        <p:blipFill>
          <a:blip r:embed="rId2"/>
          <a:stretch>
            <a:fillRect/>
          </a:stretch>
        </p:blipFill>
        <p:spPr>
          <a:xfrm>
            <a:off x="5180330" y="259715"/>
            <a:ext cx="5353050" cy="608711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LeakCanary</a:t>
            </a:r>
            <a:r>
              <a:rPr lang="zh-CN" altLang="en-US"/>
              <a:t>原理</a:t>
            </a:r>
            <a:endParaRPr lang="zh-CN" altLang="en-US"/>
          </a:p>
        </p:txBody>
      </p:sp>
      <p:pic>
        <p:nvPicPr>
          <p:cNvPr id="3" name="图片 2" descr="%8_EF@H6YXG)U_2EQ5%_USE"/>
          <p:cNvPicPr>
            <a:picLocks noChangeAspect="1"/>
          </p:cNvPicPr>
          <p:nvPr/>
        </p:nvPicPr>
        <p:blipFill>
          <a:blip r:embed="rId1"/>
          <a:stretch>
            <a:fillRect/>
          </a:stretch>
        </p:blipFill>
        <p:spPr>
          <a:xfrm>
            <a:off x="241300" y="1171575"/>
            <a:ext cx="4095750" cy="3533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Java</a:t>
            </a:r>
            <a:r>
              <a:rPr lang="zh-CN" altLang="en-US"/>
              <a:t>的四种引用 </a:t>
            </a:r>
            <a:r>
              <a:rPr lang="en-US" altLang="zh-CN"/>
              <a:t>1.2</a:t>
            </a:r>
            <a:endParaRPr lang="en-US" altLang="zh-CN"/>
          </a:p>
        </p:txBody>
      </p:sp>
      <p:sp>
        <p:nvSpPr>
          <p:cNvPr id="12" name="矩形 11"/>
          <p:cNvSpPr>
            <a:spLocks noChangeArrowheads="1"/>
          </p:cNvSpPr>
          <p:nvPr/>
        </p:nvSpPr>
        <p:spPr bwMode="auto">
          <a:xfrm>
            <a:off x="1104091" y="1496391"/>
            <a:ext cx="4256633" cy="4397375"/>
          </a:xfrm>
          <a:prstGeom prst="rect">
            <a:avLst/>
          </a:prstGeom>
          <a:noFill/>
          <a:ln w="9525">
            <a:noFill/>
            <a:miter lim="800000"/>
          </a:ln>
        </p:spPr>
        <p:txBody>
          <a:bodyPr wrap="square" lIns="81331" tIns="40666" rIns="81331" bIns="40666">
            <a:spAutoFit/>
          </a:bodyPr>
          <a:p>
            <a:pPr indent="0">
              <a:lnSpc>
                <a:spcPct val="150000"/>
              </a:lnSpc>
              <a:buClr>
                <a:srgbClr val="FFC000"/>
              </a:buClr>
              <a:buFont typeface="Wingdings" panose="05000000000000000000" pitchFamily="2" charset="2"/>
              <a:buNone/>
            </a:pPr>
            <a:r>
              <a:rPr lang="en-US" altLang="zh-CN" sz="1730" b="1" dirty="0" smtClean="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80" b="1" dirty="0" smtClean="0">
                <a:latin typeface="宋体" panose="02010600030101010101" pitchFamily="2" charset="-122"/>
                <a:ea typeface="宋体" panose="02010600030101010101" pitchFamily="2" charset="-122"/>
                <a:cs typeface="宋体" panose="02010600030101010101" pitchFamily="2" charset="-122"/>
              </a:rPr>
              <a:t>强引用  </a:t>
            </a:r>
            <a:r>
              <a:rPr lang="en-US" altLang="zh-CN" sz="2080" b="1" dirty="0" smtClean="0">
                <a:latin typeface="宋体" panose="02010600030101010101" pitchFamily="2" charset="-122"/>
                <a:ea typeface="宋体" panose="02010600030101010101" pitchFamily="2" charset="-122"/>
                <a:cs typeface="宋体" panose="02010600030101010101" pitchFamily="2" charset="-122"/>
              </a:rPr>
              <a:t>= </a:t>
            </a:r>
            <a:endParaRPr lang="en-US" altLang="zh-CN" sz="2080" b="1" dirty="0" smtClean="0">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Clr>
                <a:srgbClr val="FFC000"/>
              </a:buClr>
              <a:buFont typeface="Wingdings" panose="05000000000000000000" pitchFamily="2" charset="2"/>
              <a:buNone/>
            </a:pPr>
            <a:endParaRPr lang="en-US" altLang="zh-CN" sz="2080" b="1" dirty="0" smtClean="0">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Clr>
                <a:srgbClr val="FFC000"/>
              </a:buClr>
              <a:buFont typeface="Wingdings" panose="05000000000000000000" pitchFamily="2" charset="2"/>
              <a:buNone/>
            </a:pPr>
            <a:r>
              <a:rPr lang="en-US" altLang="zh-CN" sz="1730" b="1" dirty="0" smtClean="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80" b="1" dirty="0" smtClean="0">
                <a:latin typeface="宋体" panose="02010600030101010101" pitchFamily="2" charset="-122"/>
                <a:ea typeface="宋体" panose="02010600030101010101" pitchFamily="2" charset="-122"/>
                <a:cs typeface="宋体" panose="02010600030101010101" pitchFamily="2" charset="-122"/>
              </a:rPr>
              <a:t>软引用 </a:t>
            </a:r>
            <a:r>
              <a:rPr lang="en-US" altLang="zh-CN" sz="2080" b="1" dirty="0" err="1" smtClean="0">
                <a:latin typeface="宋体" panose="02010600030101010101" pitchFamily="2" charset="-122"/>
                <a:ea typeface="宋体" panose="02010600030101010101" pitchFamily="2" charset="-122"/>
                <a:cs typeface="宋体" panose="02010600030101010101" pitchFamily="2" charset="-122"/>
              </a:rPr>
              <a:t>SoftReference</a:t>
            </a:r>
            <a:endParaRPr lang="en-US" altLang="zh-CN" sz="2080" b="1" dirty="0" smtClean="0">
              <a:latin typeface="宋体" panose="02010600030101010101" pitchFamily="2" charset="-122"/>
              <a:ea typeface="宋体" panose="02010600030101010101" pitchFamily="2" charset="-122"/>
              <a:cs typeface="宋体" panose="02010600030101010101" pitchFamily="2" charset="-122"/>
            </a:endParaRPr>
          </a:p>
          <a:p>
            <a:pPr marL="293370" indent="-293370">
              <a:lnSpc>
                <a:spcPct val="150000"/>
              </a:lnSpc>
              <a:buClr>
                <a:srgbClr val="FFC000"/>
              </a:buClr>
              <a:buFont typeface="Wingdings" panose="05000000000000000000" pitchFamily="2" charset="2"/>
              <a:buChar char="n"/>
            </a:pPr>
            <a:endParaRPr lang="en-US" altLang="zh-CN" sz="2080" b="1" dirty="0" smtClean="0">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Clr>
                <a:srgbClr val="FFC000"/>
              </a:buClr>
              <a:buFont typeface="Wingdings" panose="05000000000000000000" pitchFamily="2" charset="2"/>
              <a:buNone/>
            </a:pPr>
            <a:r>
              <a:rPr lang="en-US" altLang="zh-CN" sz="1730" b="1" dirty="0" smtClean="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080" b="1" dirty="0" smtClean="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80" b="1" dirty="0" smtClean="0">
                <a:latin typeface="宋体" panose="02010600030101010101" pitchFamily="2" charset="-122"/>
                <a:ea typeface="宋体" panose="02010600030101010101" pitchFamily="2" charset="-122"/>
                <a:cs typeface="宋体" panose="02010600030101010101" pitchFamily="2" charset="-122"/>
              </a:rPr>
              <a:t>弱引用 </a:t>
            </a:r>
            <a:r>
              <a:rPr lang="en-US" altLang="zh-CN" sz="2080" b="1" dirty="0" err="1" smtClean="0">
                <a:latin typeface="宋体" panose="02010600030101010101" pitchFamily="2" charset="-122"/>
                <a:ea typeface="宋体" panose="02010600030101010101" pitchFamily="2" charset="-122"/>
                <a:cs typeface="宋体" panose="02010600030101010101" pitchFamily="2" charset="-122"/>
              </a:rPr>
              <a:t>WeakReference</a:t>
            </a:r>
            <a:endParaRPr lang="en-US" altLang="zh-CN" sz="2080" b="1" dirty="0" smtClean="0">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Clr>
                <a:srgbClr val="FFC000"/>
              </a:buClr>
              <a:buFont typeface="Wingdings" panose="05000000000000000000" pitchFamily="2" charset="2"/>
              <a:buNone/>
            </a:pPr>
            <a:endParaRPr lang="en-US" altLang="zh-CN" sz="2080" b="1" dirty="0" smtClean="0">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Clr>
                <a:srgbClr val="FFC000"/>
              </a:buClr>
              <a:buFont typeface="Wingdings" panose="05000000000000000000" pitchFamily="2" charset="2"/>
              <a:buNone/>
            </a:pPr>
            <a:r>
              <a:rPr lang="en-US" altLang="zh-CN" sz="1730" b="1" dirty="0" smtClean="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080" b="1" dirty="0" smtClean="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80" b="1" dirty="0" smtClean="0">
                <a:latin typeface="宋体" panose="02010600030101010101" pitchFamily="2" charset="-122"/>
                <a:ea typeface="宋体" panose="02010600030101010101" pitchFamily="2" charset="-122"/>
                <a:cs typeface="宋体" panose="02010600030101010101" pitchFamily="2" charset="-122"/>
              </a:rPr>
              <a:t>虚引用 </a:t>
            </a:r>
            <a:r>
              <a:rPr lang="en-US" altLang="zh-CN" sz="2080" b="1" dirty="0" err="1" smtClean="0">
                <a:latin typeface="宋体" panose="02010600030101010101" pitchFamily="2" charset="-122"/>
                <a:ea typeface="宋体" panose="02010600030101010101" pitchFamily="2" charset="-122"/>
                <a:cs typeface="宋体" panose="02010600030101010101" pitchFamily="2" charset="-122"/>
              </a:rPr>
              <a:t>PhantomReference</a:t>
            </a:r>
            <a:endParaRPr lang="en-US" altLang="zh-CN" sz="2080" b="1" dirty="0" err="1" smtClean="0">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Clr>
                <a:srgbClr val="FFC000"/>
              </a:buClr>
              <a:buFont typeface="Wingdings" panose="05000000000000000000" pitchFamily="2" charset="2"/>
              <a:buNone/>
            </a:pPr>
            <a:endParaRPr lang="en-US" altLang="zh-CN" sz="2080" b="1" dirty="0" smtClean="0">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Clr>
                <a:srgbClr val="FFC000"/>
              </a:buClr>
              <a:buFont typeface="Wingdings" panose="05000000000000000000" pitchFamily="2" charset="2"/>
              <a:buNone/>
            </a:pPr>
            <a:r>
              <a:rPr lang="en-US" altLang="zh-CN" sz="2080" b="1" dirty="0" smtClean="0">
                <a:latin typeface="宋体" panose="02010600030101010101" pitchFamily="2" charset="-122"/>
                <a:ea typeface="宋体" panose="02010600030101010101" pitchFamily="2" charset="-122"/>
                <a:cs typeface="宋体" panose="02010600030101010101" pitchFamily="2" charset="-122"/>
              </a:rPr>
              <a:t>ReferenceQueue</a:t>
            </a:r>
            <a:endParaRPr lang="en-US" altLang="zh-CN" sz="2080" b="1" dirty="0" smtClean="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descr="各种引用"/>
          <p:cNvPicPr>
            <a:picLocks noChangeAspect="1"/>
          </p:cNvPicPr>
          <p:nvPr/>
        </p:nvPicPr>
        <p:blipFill>
          <a:blip r:embed="rId1"/>
          <a:stretch>
            <a:fillRect/>
          </a:stretch>
        </p:blipFill>
        <p:spPr>
          <a:xfrm>
            <a:off x="4616926" y="1382045"/>
            <a:ext cx="6888236" cy="38905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标记清除算法</a:t>
            </a:r>
            <a:endParaRPr lang="zh-CN" altLang="en-US"/>
          </a:p>
        </p:txBody>
      </p:sp>
      <p:pic>
        <p:nvPicPr>
          <p:cNvPr id="3" name="图片 2" descr="7A$EF%S6S[G}HZ8T$VN62SQ"/>
          <p:cNvPicPr>
            <a:picLocks noChangeAspect="1"/>
          </p:cNvPicPr>
          <p:nvPr/>
        </p:nvPicPr>
        <p:blipFill>
          <a:blip r:embed="rId1"/>
          <a:stretch>
            <a:fillRect/>
          </a:stretch>
        </p:blipFill>
        <p:spPr>
          <a:xfrm>
            <a:off x="3985895" y="1240155"/>
            <a:ext cx="8018780" cy="4726940"/>
          </a:xfrm>
          <a:prstGeom prst="rect">
            <a:avLst/>
          </a:prstGeom>
        </p:spPr>
      </p:pic>
      <p:sp>
        <p:nvSpPr>
          <p:cNvPr id="11" name="矩形 10"/>
          <p:cNvSpPr>
            <a:spLocks noChangeArrowheads="1"/>
          </p:cNvSpPr>
          <p:nvPr/>
        </p:nvSpPr>
        <p:spPr bwMode="auto">
          <a:xfrm>
            <a:off x="327942" y="1240143"/>
            <a:ext cx="4807227" cy="2495521"/>
          </a:xfrm>
          <a:prstGeom prst="rect">
            <a:avLst/>
          </a:prstGeom>
          <a:noFill/>
          <a:ln w="9525">
            <a:noFill/>
            <a:miter lim="800000"/>
          </a:ln>
        </p:spPr>
        <p:txBody>
          <a:bodyPr wrap="square" lIns="93945" tIns="46973" rIns="93945" bIns="46973">
            <a:spAutoFit/>
          </a:bodyPr>
          <a:p>
            <a:pPr indent="0">
              <a:lnSpc>
                <a:spcPct val="150000"/>
              </a:lnSpc>
              <a:buClr>
                <a:srgbClr val="FFC000"/>
              </a:buClr>
              <a:buFont typeface="Wingdings" panose="05000000000000000000" pitchFamily="2" charset="2"/>
              <a:buNone/>
            </a:pPr>
            <a:r>
              <a:rPr lang="en-US" altLang="zh-CN" sz="2000" dirty="0" smtClean="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dirty="0" smtClean="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cs typeface="宋体" panose="02010600030101010101" pitchFamily="2" charset="-122"/>
              </a:rPr>
              <a:t>特点</a:t>
            </a:r>
            <a:endParaRPr lang="en-US" altLang="zh-CN" sz="2400" dirty="0" smtClean="0">
              <a:latin typeface="宋体" panose="02010600030101010101" pitchFamily="2" charset="-122"/>
              <a:ea typeface="宋体" panose="02010600030101010101" pitchFamily="2" charset="-122"/>
              <a:cs typeface="宋体" panose="02010600030101010101" pitchFamily="2" charset="-122"/>
            </a:endParaRPr>
          </a:p>
          <a:p>
            <a:pPr marL="293370" indent="-293370">
              <a:lnSpc>
                <a:spcPct val="200000"/>
              </a:lnSpc>
              <a:buClr>
                <a:srgbClr val="FFC000"/>
              </a:buClr>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宋体" panose="02010600030101010101" pitchFamily="2" charset="-122"/>
              </a:rPr>
              <a:t>位置不连续，产生碎片</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marL="293370" indent="-293370">
              <a:lnSpc>
                <a:spcPct val="200000"/>
              </a:lnSpc>
              <a:buClr>
                <a:srgbClr val="FFC000"/>
              </a:buClr>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宋体" panose="02010600030101010101" pitchFamily="2" charset="-122"/>
              </a:rPr>
              <a:t>效率略低</a:t>
            </a:r>
            <a:endParaRPr lang="en-US" altLang="zh-CN" sz="2000" dirty="0" smtClean="0">
              <a:latin typeface="宋体" panose="02010600030101010101" pitchFamily="2" charset="-122"/>
              <a:ea typeface="宋体" panose="02010600030101010101" pitchFamily="2" charset="-122"/>
              <a:cs typeface="宋体" panose="02010600030101010101" pitchFamily="2" charset="-122"/>
            </a:endParaRPr>
          </a:p>
          <a:p>
            <a:pPr marL="293370" indent="-293370">
              <a:lnSpc>
                <a:spcPct val="200000"/>
              </a:lnSpc>
              <a:buClr>
                <a:srgbClr val="FFC000"/>
              </a:buClr>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宋体" panose="02010600030101010101" pitchFamily="2" charset="-122"/>
              </a:rPr>
              <a:t>两遍扫描</a:t>
            </a:r>
            <a:endParaRPr lang="en-US" altLang="zh-CN" sz="2000" dirty="0" smtClean="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复制算法</a:t>
            </a:r>
            <a:endParaRPr lang="zh-CN" altLang="en-US"/>
          </a:p>
        </p:txBody>
      </p:sp>
      <p:pic>
        <p:nvPicPr>
          <p:cNvPr id="3" name="图片 2" descr="()EN4[4AA}N6UJ[[1D2LHFV"/>
          <p:cNvPicPr>
            <a:picLocks noChangeAspect="1"/>
          </p:cNvPicPr>
          <p:nvPr/>
        </p:nvPicPr>
        <p:blipFill>
          <a:blip r:embed="rId1"/>
          <a:stretch>
            <a:fillRect/>
          </a:stretch>
        </p:blipFill>
        <p:spPr>
          <a:xfrm>
            <a:off x="3913505" y="1226185"/>
            <a:ext cx="8092440" cy="4589145"/>
          </a:xfrm>
          <a:prstGeom prst="rect">
            <a:avLst/>
          </a:prstGeom>
        </p:spPr>
      </p:pic>
      <p:sp>
        <p:nvSpPr>
          <p:cNvPr id="11" name="矩形 10"/>
          <p:cNvSpPr>
            <a:spLocks noChangeArrowheads="1"/>
          </p:cNvSpPr>
          <p:nvPr/>
        </p:nvSpPr>
        <p:spPr bwMode="auto">
          <a:xfrm>
            <a:off x="177447" y="1226173"/>
            <a:ext cx="4807227" cy="2493010"/>
          </a:xfrm>
          <a:prstGeom prst="rect">
            <a:avLst/>
          </a:prstGeom>
          <a:noFill/>
          <a:ln w="9525">
            <a:noFill/>
            <a:miter lim="800000"/>
          </a:ln>
        </p:spPr>
        <p:txBody>
          <a:bodyPr wrap="square" lIns="93945" tIns="46973" rIns="93945" bIns="46973">
            <a:spAutoFit/>
          </a:bodyPr>
          <a:p>
            <a:pPr indent="0">
              <a:lnSpc>
                <a:spcPct val="150000"/>
              </a:lnSpc>
              <a:buClr>
                <a:srgbClr val="FFC000"/>
              </a:buClr>
              <a:buFont typeface="Wingdings" panose="05000000000000000000" pitchFamily="2" charset="2"/>
              <a:buNone/>
            </a:pPr>
            <a:r>
              <a:rPr lang="en-US" altLang="zh-CN" sz="2000" dirty="0" smtClean="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dirty="0" smtClean="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cs typeface="宋体" panose="02010600030101010101" pitchFamily="2" charset="-122"/>
              </a:rPr>
              <a:t>特点</a:t>
            </a:r>
            <a:endParaRPr lang="en-US" altLang="zh-CN" sz="2400" dirty="0" smtClean="0">
              <a:latin typeface="宋体" panose="02010600030101010101" pitchFamily="2" charset="-122"/>
              <a:ea typeface="宋体" panose="02010600030101010101" pitchFamily="2" charset="-122"/>
              <a:cs typeface="宋体" panose="02010600030101010101" pitchFamily="2" charset="-122"/>
            </a:endParaRPr>
          </a:p>
          <a:p>
            <a:pPr marL="293370" indent="-293370">
              <a:lnSpc>
                <a:spcPct val="200000"/>
              </a:lnSpc>
              <a:buClr>
                <a:srgbClr val="FFC000"/>
              </a:buClr>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宋体" panose="02010600030101010101" pitchFamily="2" charset="-122"/>
              </a:rPr>
              <a:t>实现简单、运行高效</a:t>
            </a:r>
            <a:endParaRPr lang="en-US" altLang="zh-CN" sz="2000" dirty="0" smtClean="0">
              <a:latin typeface="宋体" panose="02010600030101010101" pitchFamily="2" charset="-122"/>
              <a:ea typeface="宋体" panose="02010600030101010101" pitchFamily="2" charset="-122"/>
              <a:cs typeface="宋体" panose="02010600030101010101" pitchFamily="2" charset="-122"/>
            </a:endParaRPr>
          </a:p>
          <a:p>
            <a:pPr marL="293370" indent="-293370">
              <a:lnSpc>
                <a:spcPct val="200000"/>
              </a:lnSpc>
              <a:buClr>
                <a:srgbClr val="FFC000"/>
              </a:buClr>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宋体" panose="02010600030101010101" pitchFamily="2" charset="-122"/>
              </a:rPr>
              <a:t>没有内存碎片</a:t>
            </a:r>
            <a:endParaRPr lang="en-US" altLang="zh-CN" sz="2000" dirty="0" smtClean="0">
              <a:latin typeface="宋体" panose="02010600030101010101" pitchFamily="2" charset="-122"/>
              <a:ea typeface="宋体" panose="02010600030101010101" pitchFamily="2" charset="-122"/>
              <a:cs typeface="宋体" panose="02010600030101010101" pitchFamily="2" charset="-122"/>
            </a:endParaRPr>
          </a:p>
          <a:p>
            <a:pPr marL="293370" indent="-293370">
              <a:lnSpc>
                <a:spcPct val="200000"/>
              </a:lnSpc>
              <a:buClr>
                <a:srgbClr val="FFC000"/>
              </a:buClr>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宋体" panose="02010600030101010101" pitchFamily="2" charset="-122"/>
              </a:rPr>
              <a:t>利用率只有一半</a:t>
            </a:r>
            <a:endParaRPr lang="en-US" altLang="zh-CN" sz="2000" dirty="0" smtClean="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PA" val="v4.1.3"/>
</p:tagLst>
</file>

<file path=ppt/tags/tag2.xml><?xml version="1.0" encoding="utf-8"?>
<p:tagLst xmlns:p="http://schemas.openxmlformats.org/presentationml/2006/main">
  <p:tag name="REFSHAPE" val="351379428"/>
  <p:tag name="KSO_WM_UNIT_PLACING_PICTURE_USER_VIEWPORT" val="{&quot;height&quot;:2310,&quot;width&quot;:15840}"/>
</p:tagLst>
</file>

<file path=ppt/tags/tag3.xml><?xml version="1.0" encoding="utf-8"?>
<p:tagLst xmlns:p="http://schemas.openxmlformats.org/presentationml/2006/main">
  <p:tag name="REFSHAPE" val="494808732"/>
  <p:tag name="KSO_WM_UNIT_PLACING_PICTURE_USER_VIEWPORT" val="{&quot;height&quot;:7245,&quot;width&quot;:105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4595</Words>
  <Application>WPS 演示</Application>
  <PresentationFormat>宽屏</PresentationFormat>
  <Paragraphs>287</Paragraphs>
  <Slides>62</Slides>
  <Notes>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62</vt:i4>
      </vt:variant>
    </vt:vector>
  </HeadingPairs>
  <TitlesOfParts>
    <vt:vector size="74" baseType="lpstr">
      <vt:lpstr>Arial</vt:lpstr>
      <vt:lpstr>宋体</vt:lpstr>
      <vt:lpstr>Wingdings</vt:lpstr>
      <vt:lpstr>Calibri</vt:lpstr>
      <vt:lpstr>等线</vt:lpstr>
      <vt:lpstr>等线 Light</vt:lpstr>
      <vt:lpstr>微软雅黑</vt:lpstr>
      <vt:lpstr>Arial Unicode MS</vt:lpstr>
      <vt:lpstr>思源黑体 CN Bold</vt:lpstr>
      <vt:lpstr>黑体</vt:lpstr>
      <vt:lpstr>Verdana</vt:lpstr>
      <vt:lpstr>Office 主题​​</vt:lpstr>
      <vt:lpstr>OOM与内存优化</vt:lpstr>
      <vt:lpstr>Java内存分配模型 </vt:lpstr>
      <vt:lpstr>Java的对象生命周期</vt:lpstr>
      <vt:lpstr>对象的内存布局</vt:lpstr>
      <vt:lpstr>Android内存回收机制</vt:lpstr>
      <vt:lpstr>可回收对象的判定</vt:lpstr>
      <vt:lpstr>Java的四种引用 1.2</vt:lpstr>
      <vt:lpstr>标记清除算法</vt:lpstr>
      <vt:lpstr>复制算法</vt:lpstr>
      <vt:lpstr>标记整理算法</vt:lpstr>
      <vt:lpstr>App内存组成以及限制</vt:lpstr>
      <vt:lpstr>查看App内存限制</vt:lpstr>
      <vt:lpstr>Android低内存杀进程机制</vt:lpstr>
      <vt:lpstr>AMS oom_adj</vt:lpstr>
      <vt:lpstr>内存三大问题</vt:lpstr>
      <vt:lpstr>OOM</vt:lpstr>
      <vt:lpstr>OOM分类</vt:lpstr>
      <vt:lpstr>常见分析内存问题的命令</vt:lpstr>
      <vt:lpstr>常见分析工具</vt:lpstr>
      <vt:lpstr>内存问题总结</vt:lpstr>
      <vt:lpstr>MAT中的重要概念</vt:lpstr>
      <vt:lpstr>MAT中的浅堆与深堆</vt:lpstr>
      <vt:lpstr>使用MAT分析内存泄漏</vt:lpstr>
      <vt:lpstr>新增引用的影响</vt:lpstr>
      <vt:lpstr>使用MAT分析内存泄漏</vt:lpstr>
      <vt:lpstr>什么是LeakCanary</vt:lpstr>
      <vt:lpstr>LeakCanary使用</vt:lpstr>
      <vt:lpstr>现象</vt:lpstr>
      <vt:lpstr>Shallow Heap和Retained Heap</vt:lpstr>
      <vt:lpstr>现象</vt:lpstr>
      <vt:lpstr>现象</vt:lpstr>
      <vt:lpstr>LeakCanary原理分析</vt:lpstr>
      <vt:lpstr>LeakCanary是如何安装的？</vt:lpstr>
      <vt:lpstr>LeakCanary是如何安装的？</vt:lpstr>
      <vt:lpstr>LeakCanary是如何安装的？</vt:lpstr>
      <vt:lpstr>LeakCanary是如何安装的？</vt:lpstr>
      <vt:lpstr>LeakCanary是如何安装的？</vt:lpstr>
      <vt:lpstr>LeakCanary安装做了什么？</vt:lpstr>
      <vt:lpstr>流程概览</vt:lpstr>
      <vt:lpstr>LeakCanary检测Activity退出的原理</vt:lpstr>
      <vt:lpstr>LeakCanary是如何使用ActivityLifecycleCallbacks？</vt:lpstr>
      <vt:lpstr>创建RefWatcher实例</vt:lpstr>
      <vt:lpstr>谁负责去检测内存泄漏？</vt:lpstr>
      <vt:lpstr>RefWatcher核心原理</vt:lpstr>
      <vt:lpstr>Java中的四种引用与垃圾回收机制</vt:lpstr>
      <vt:lpstr>Java的四种引用</vt:lpstr>
      <vt:lpstr>ReferenceQueue有什么用？</vt:lpstr>
      <vt:lpstr>GCRoots与可达性分析</vt:lpstr>
      <vt:lpstr>GCRoots有哪些？</vt:lpstr>
      <vt:lpstr>GCRoots</vt:lpstr>
      <vt:lpstr>看一个弱引用的例子</vt:lpstr>
      <vt:lpstr>我们再来看一个弱引用的实战</vt:lpstr>
      <vt:lpstr>把需要观察的对象放入watch</vt:lpstr>
      <vt:lpstr>过5秒后检测</vt:lpstr>
      <vt:lpstr>根据Queue中是否包含观察对象的引用来判断是否释放</vt:lpstr>
      <vt:lpstr>LeakCanary是如何判断泄漏的？</vt:lpstr>
      <vt:lpstr>LeakCanary检测内存泄漏原理</vt:lpstr>
      <vt:lpstr>LeakCanary核心原理</vt:lpstr>
      <vt:lpstr>dump hprof</vt:lpstr>
      <vt:lpstr>总结</vt:lpstr>
      <vt:lpstr>LeakCanary原理</vt:lpstr>
      <vt:lpstr>LeakCanary原理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category>锐旗设计;https://9ppt.taobao.com</cp:category>
  <cp:lastModifiedBy>哦。</cp:lastModifiedBy>
  <cp:revision>740</cp:revision>
  <dcterms:created xsi:type="dcterms:W3CDTF">2016-08-30T15:34:00Z</dcterms:created>
  <dcterms:modified xsi:type="dcterms:W3CDTF">2021-02-26T07:53:08Z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