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61" r:id="rId5"/>
    <p:sldId id="262" r:id="rId6"/>
    <p:sldId id="264" r:id="rId7"/>
    <p:sldId id="263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20" d="100"/>
          <a:sy n="120" d="100"/>
        </p:scale>
        <p:origin x="-298" y="1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091" y="-91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B70D6-EA08-4549-A74A-DFAE4D5435F7}" type="datetimeFigureOut">
              <a:rPr lang="zh-CN" altLang="en-US" smtClean="0"/>
              <a:pPr/>
              <a:t>2020/2/22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3A754-B1E7-4100-B2EF-34D1732ED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D1ADD-F298-4DBA-89C0-6A522B7652D5}" type="datetimeFigureOut">
              <a:rPr lang="zh-CN" altLang="en-US" smtClean="0"/>
              <a:pPr/>
              <a:t>2020/2/22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2439D-EBF1-49D3-8908-68E48E86B7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2439D-EBF1-49D3-8908-68E48E86B74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2439D-EBF1-49D3-8908-68E48E86B74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2439D-EBF1-49D3-8908-68E48E86B74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2439D-EBF1-49D3-8908-68E48E86B74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2439D-EBF1-49D3-8908-68E48E86B74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2439D-EBF1-49D3-8908-68E48E86B74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2439D-EBF1-49D3-8908-68E48E86B74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1AED-AC0F-4D00-9DA3-389C8B722EFA}" type="datetimeFigureOut">
              <a:rPr lang="zh-CN" altLang="en-US" smtClean="0"/>
              <a:pPr/>
              <a:t>2020/2/22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6213-DA77-46D9-8BE9-864B8D540A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1AED-AC0F-4D00-9DA3-389C8B722EFA}" type="datetimeFigureOut">
              <a:rPr lang="zh-CN" altLang="en-US" smtClean="0"/>
              <a:pPr/>
              <a:t>2020/2/22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6213-DA77-46D9-8BE9-864B8D540A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1AED-AC0F-4D00-9DA3-389C8B722EFA}" type="datetimeFigureOut">
              <a:rPr lang="zh-CN" altLang="en-US" smtClean="0"/>
              <a:pPr/>
              <a:t>2020/2/22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6213-DA77-46D9-8BE9-864B8D540A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1AED-AC0F-4D00-9DA3-389C8B722EFA}" type="datetimeFigureOut">
              <a:rPr lang="zh-CN" altLang="en-US" smtClean="0"/>
              <a:pPr/>
              <a:t>2020/2/22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6213-DA77-46D9-8BE9-864B8D540A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1AED-AC0F-4D00-9DA3-389C8B722EFA}" type="datetimeFigureOut">
              <a:rPr lang="zh-CN" altLang="en-US" smtClean="0"/>
              <a:pPr/>
              <a:t>2020/2/22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6213-DA77-46D9-8BE9-864B8D540A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1AED-AC0F-4D00-9DA3-389C8B722EFA}" type="datetimeFigureOut">
              <a:rPr lang="zh-CN" altLang="en-US" smtClean="0"/>
              <a:pPr/>
              <a:t>2020/2/22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6213-DA77-46D9-8BE9-864B8D540A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1AED-AC0F-4D00-9DA3-389C8B722EFA}" type="datetimeFigureOut">
              <a:rPr lang="zh-CN" altLang="en-US" smtClean="0"/>
              <a:pPr/>
              <a:t>2020/2/22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6213-DA77-46D9-8BE9-864B8D540A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1AED-AC0F-4D00-9DA3-389C8B722EFA}" type="datetimeFigureOut">
              <a:rPr lang="zh-CN" altLang="en-US" smtClean="0"/>
              <a:pPr/>
              <a:t>2020/2/22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6213-DA77-46D9-8BE9-864B8D540A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1AED-AC0F-4D00-9DA3-389C8B722EFA}" type="datetimeFigureOut">
              <a:rPr lang="zh-CN" altLang="en-US" smtClean="0"/>
              <a:pPr/>
              <a:t>2020/2/22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6213-DA77-46D9-8BE9-864B8D540A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1AED-AC0F-4D00-9DA3-389C8B722EFA}" type="datetimeFigureOut">
              <a:rPr lang="zh-CN" altLang="en-US" smtClean="0"/>
              <a:pPr/>
              <a:t>2020/2/22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6213-DA77-46D9-8BE9-864B8D540A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1AED-AC0F-4D00-9DA3-389C8B722EFA}" type="datetimeFigureOut">
              <a:rPr lang="zh-CN" altLang="en-US" smtClean="0"/>
              <a:pPr/>
              <a:t>2020/2/22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6213-DA77-46D9-8BE9-864B8D540A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D1AED-AC0F-4D00-9DA3-389C8B722EFA}" type="datetimeFigureOut">
              <a:rPr lang="zh-CN" altLang="en-US" smtClean="0"/>
              <a:pPr/>
              <a:t>2020/2/22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46213-DA77-46D9-8BE9-864B8D540A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fo-ruc/Web-2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>
                <a:latin typeface="方正小标宋简体" pitchFamily="65" charset="-122"/>
                <a:ea typeface="方正小标宋简体" pitchFamily="65" charset="-122"/>
              </a:rPr>
              <a:t>Web</a:t>
            </a:r>
            <a:r>
              <a:rPr lang="zh-CN" altLang="en-US" sz="3600" dirty="0" smtClean="0">
                <a:latin typeface="方正小标宋简体" pitchFamily="65" charset="-122"/>
                <a:ea typeface="方正小标宋简体" pitchFamily="65" charset="-122"/>
              </a:rPr>
              <a:t> </a:t>
            </a:r>
            <a:r>
              <a:rPr lang="en-US" altLang="zh-CN" sz="3600" dirty="0" smtClean="0">
                <a:latin typeface="方正小标宋简体" pitchFamily="65" charset="-122"/>
                <a:ea typeface="方正小标宋简体" pitchFamily="65" charset="-122"/>
              </a:rPr>
              <a:t>Info Processing</a:t>
            </a:r>
            <a:endParaRPr lang="zh-CN" altLang="en-US" sz="3600" dirty="0">
              <a:latin typeface="方正小标宋简体" pitchFamily="65" charset="-122"/>
              <a:ea typeface="方正小标宋简体" pitchFamily="65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latin typeface="方正小标宋简体" pitchFamily="65" charset="-122"/>
                <a:ea typeface="方正小标宋简体" pitchFamily="65" charset="-122"/>
              </a:rPr>
              <a:t>- with Deep Learning Models</a:t>
            </a:r>
            <a:endParaRPr lang="zh-CN" altLang="en-US" sz="2800" dirty="0">
              <a:latin typeface="方正小标宋简体" pitchFamily="65" charset="-122"/>
              <a:ea typeface="方正小标宋简体" pitchFamily="65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829576" cy="857250"/>
          </a:xfrm>
        </p:spPr>
        <p:txBody>
          <a:bodyPr>
            <a:normAutofit/>
          </a:bodyPr>
          <a:lstStyle/>
          <a:p>
            <a:pPr algn="r"/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 Web  information                  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 smtClean="0">
              <a:latin typeface="+mn-ea"/>
            </a:endParaRPr>
          </a:p>
        </p:txBody>
      </p:sp>
      <p:pic>
        <p:nvPicPr>
          <p:cNvPr id="4098" name="Picture 2" descr="https://ss0.bdstatic.com/70cFuHSh_Q1YnxGkpoWK1HF6hhy/it/u=3784716918,1759591130&amp;fm=15&amp;gp=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1500" y="1428742"/>
            <a:ext cx="4762500" cy="2962276"/>
          </a:xfrm>
          <a:prstGeom prst="rect">
            <a:avLst/>
          </a:prstGeom>
          <a:noFill/>
        </p:spPr>
      </p:pic>
      <p:pic>
        <p:nvPicPr>
          <p:cNvPr id="4104" name="Picture 8" descr="https://timgsa.baidu.com/timg?image&amp;quality=80&amp;size=b9999_10000&amp;sec=1582303657272&amp;di=1c974b252aece8c54ad393169bebcb6a&amp;imgtype=0&amp;src=http%3A%2F%2Fi-7.vcimg.com%2Ftrim%2Fb29e6fcaf90de5af797a5952bd46076193284%2Ftrim.jpg"/>
          <p:cNvPicPr>
            <a:picLocks noChangeAspect="1" noChangeArrowheads="1"/>
          </p:cNvPicPr>
          <p:nvPr/>
        </p:nvPicPr>
        <p:blipFill>
          <a:blip r:embed="rId4"/>
          <a:srcRect l="9375" r="15625"/>
          <a:stretch>
            <a:fillRect/>
          </a:stretch>
        </p:blipFill>
        <p:spPr bwMode="auto">
          <a:xfrm>
            <a:off x="0" y="2500312"/>
            <a:ext cx="2286016" cy="1714512"/>
          </a:xfrm>
          <a:prstGeom prst="rect">
            <a:avLst/>
          </a:prstGeom>
          <a:noFill/>
        </p:spPr>
      </p:pic>
      <p:pic>
        <p:nvPicPr>
          <p:cNvPr id="12" name="imagenet.jpg" descr="imagene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3023476" cy="16430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icture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71670" y="1142990"/>
            <a:ext cx="2264714" cy="1743234"/>
          </a:xfrm>
          <a:prstGeom prst="rect">
            <a:avLst/>
          </a:prstGeom>
        </p:spPr>
      </p:pic>
      <p:pic>
        <p:nvPicPr>
          <p:cNvPr id="4112" name="Picture 16" descr="https://timgsa.baidu.com/timg?image&amp;quality=80&amp;size=b9999_10000&amp;sec=1582306529056&amp;di=bf0ab32f4a275abea08508cfd5cb8745&amp;imgtype=0&amp;src=http%3A%2F%2Fbpic.588ku.com%2Felement_origin_min_pic%2F16%2F08%2F29%2F1357c3ca5fe1ec0.jpg"/>
          <p:cNvPicPr>
            <a:picLocks noChangeAspect="1" noChangeArrowheads="1"/>
          </p:cNvPicPr>
          <p:nvPr/>
        </p:nvPicPr>
        <p:blipFill>
          <a:blip r:embed="rId7"/>
          <a:srcRect l="6840" t="60274" r="6521" b="6909"/>
          <a:stretch>
            <a:fillRect/>
          </a:stretch>
        </p:blipFill>
        <p:spPr bwMode="auto">
          <a:xfrm>
            <a:off x="1643042" y="3786178"/>
            <a:ext cx="2714644" cy="13573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829576" cy="857250"/>
          </a:xfrm>
        </p:spPr>
        <p:txBody>
          <a:bodyPr>
            <a:normAutofit/>
          </a:bodyPr>
          <a:lstStyle/>
          <a:p>
            <a:pPr algn="r"/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A Unified Approach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 smtClean="0">
              <a:latin typeface="+mn-ea"/>
            </a:endParaRPr>
          </a:p>
        </p:txBody>
      </p:sp>
      <p:pic>
        <p:nvPicPr>
          <p:cNvPr id="4104" name="Picture 8" descr="https://timgsa.baidu.com/timg?image&amp;quality=80&amp;size=b9999_10000&amp;sec=1582303657272&amp;di=1c974b252aece8c54ad393169bebcb6a&amp;imgtype=0&amp;src=http%3A%2F%2Fi-7.vcimg.com%2Ftrim%2Fb29e6fcaf90de5af797a5952bd46076193284%2Ftrim.jpg"/>
          <p:cNvPicPr>
            <a:picLocks noChangeAspect="1" noChangeArrowheads="1"/>
          </p:cNvPicPr>
          <p:nvPr/>
        </p:nvPicPr>
        <p:blipFill>
          <a:blip r:embed="rId3"/>
          <a:srcRect l="9375" r="15625"/>
          <a:stretch>
            <a:fillRect/>
          </a:stretch>
        </p:blipFill>
        <p:spPr bwMode="auto">
          <a:xfrm>
            <a:off x="0" y="2500312"/>
            <a:ext cx="2286016" cy="1714512"/>
          </a:xfrm>
          <a:prstGeom prst="rect">
            <a:avLst/>
          </a:prstGeom>
          <a:noFill/>
        </p:spPr>
      </p:pic>
      <p:pic>
        <p:nvPicPr>
          <p:cNvPr id="12" name="imagenet.jpg" descr="imagene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023476" cy="16430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71670" y="1142990"/>
            <a:ext cx="2264714" cy="1743234"/>
          </a:xfrm>
          <a:prstGeom prst="rect">
            <a:avLst/>
          </a:prstGeom>
        </p:spPr>
      </p:pic>
      <p:pic>
        <p:nvPicPr>
          <p:cNvPr id="4112" name="Picture 16" descr="https://timgsa.baidu.com/timg?image&amp;quality=80&amp;size=b9999_10000&amp;sec=1582306529056&amp;di=bf0ab32f4a275abea08508cfd5cb8745&amp;imgtype=0&amp;src=http%3A%2F%2Fbpic.588ku.com%2Felement_origin_min_pic%2F16%2F08%2F29%2F1357c3ca5fe1ec0.jpg"/>
          <p:cNvPicPr>
            <a:picLocks noChangeAspect="1" noChangeArrowheads="1"/>
          </p:cNvPicPr>
          <p:nvPr/>
        </p:nvPicPr>
        <p:blipFill>
          <a:blip r:embed="rId6"/>
          <a:srcRect l="6840" t="60274" r="6521" b="6909"/>
          <a:stretch>
            <a:fillRect/>
          </a:stretch>
        </p:blipFill>
        <p:spPr bwMode="auto">
          <a:xfrm>
            <a:off x="1643042" y="3786178"/>
            <a:ext cx="2714644" cy="1357322"/>
          </a:xfrm>
          <a:prstGeom prst="rect">
            <a:avLst/>
          </a:prstGeom>
          <a:noFill/>
        </p:spPr>
      </p:pic>
      <p:sp>
        <p:nvSpPr>
          <p:cNvPr id="10" name="object 6"/>
          <p:cNvSpPr/>
          <p:nvPr/>
        </p:nvSpPr>
        <p:spPr>
          <a:xfrm>
            <a:off x="5429256" y="1142990"/>
            <a:ext cx="3071834" cy="15359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2" name="Picture 4" descr="https://ss1.bdstatic.com/70cFvXSh_Q1YnxGkpoWK1HF6hhy/it/u=4064765305,3336225382&amp;fm=26&amp;gp=0.jpg"/>
          <p:cNvPicPr>
            <a:picLocks noChangeAspect="1" noChangeArrowheads="1"/>
          </p:cNvPicPr>
          <p:nvPr/>
        </p:nvPicPr>
        <p:blipFill>
          <a:blip r:embed="rId8" cstate="print"/>
          <a:srcRect l="11268" r="49295"/>
          <a:stretch>
            <a:fillRect/>
          </a:stretch>
        </p:blipFill>
        <p:spPr bwMode="auto">
          <a:xfrm>
            <a:off x="5286380" y="2714626"/>
            <a:ext cx="3103105" cy="1357322"/>
          </a:xfrm>
          <a:prstGeom prst="rect">
            <a:avLst/>
          </a:prstGeom>
          <a:noFill/>
        </p:spPr>
      </p:pic>
      <p:pic>
        <p:nvPicPr>
          <p:cNvPr id="2054" name="Picture 6" descr="https://timgsa.baidu.com/timg?image&amp;quality=80&amp;size=b9999_10000&amp;sec=1582372645127&amp;di=688484aa906809edbffe16e3b3562356&amp;imgtype=0&amp;src=http%3A%2F%2Fxilinx.eetrend.com%2Ffiles-eetrend-xilinx%2Farticle%2F201706%2F11511-30367-tu4rnn.jpg"/>
          <p:cNvPicPr>
            <a:picLocks noChangeAspect="1" noChangeArrowheads="1"/>
          </p:cNvPicPr>
          <p:nvPr/>
        </p:nvPicPr>
        <p:blipFill>
          <a:blip r:embed="rId9"/>
          <a:srcRect l="33328"/>
          <a:stretch>
            <a:fillRect/>
          </a:stretch>
        </p:blipFill>
        <p:spPr bwMode="auto">
          <a:xfrm>
            <a:off x="5715008" y="4241103"/>
            <a:ext cx="2286614" cy="9023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829576" cy="85725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Deep Learning Models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 smtClean="0">
                <a:latin typeface="+mn-ea"/>
              </a:rPr>
              <a:t>Fundamental DL Models</a:t>
            </a:r>
          </a:p>
          <a:p>
            <a:pPr lvl="1"/>
            <a:r>
              <a:rPr lang="en-US" altLang="zh-CN" sz="2000" dirty="0" err="1" smtClean="0">
                <a:latin typeface="+mn-ea"/>
              </a:rPr>
              <a:t>Convolutional</a:t>
            </a:r>
            <a:r>
              <a:rPr lang="en-US" altLang="zh-CN" sz="2000" dirty="0" smtClean="0">
                <a:latin typeface="+mn-ea"/>
              </a:rPr>
              <a:t> Neural Network</a:t>
            </a:r>
          </a:p>
          <a:p>
            <a:pPr lvl="1"/>
            <a:r>
              <a:rPr lang="en-US" altLang="zh-CN" sz="2000" dirty="0" smtClean="0">
                <a:latin typeface="+mn-ea"/>
              </a:rPr>
              <a:t>Recurrent Neural Network</a:t>
            </a:r>
          </a:p>
          <a:p>
            <a:pPr lvl="1"/>
            <a:r>
              <a:rPr lang="en-US" altLang="zh-CN" sz="2000" dirty="0" smtClean="0">
                <a:latin typeface="+mn-ea"/>
              </a:rPr>
              <a:t>Generative </a:t>
            </a:r>
            <a:r>
              <a:rPr lang="en-US" altLang="zh-CN" sz="2000" dirty="0" err="1" smtClean="0">
                <a:latin typeface="+mn-ea"/>
              </a:rPr>
              <a:t>Adverial</a:t>
            </a:r>
            <a:r>
              <a:rPr lang="en-US" altLang="zh-CN" sz="2000" dirty="0" smtClean="0">
                <a:latin typeface="+mn-ea"/>
              </a:rPr>
              <a:t> Network</a:t>
            </a:r>
          </a:p>
          <a:p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Advanced DL Models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en-US" altLang="zh-CN" sz="2000" dirty="0" err="1" smtClean="0">
                <a:latin typeface="+mn-ea"/>
              </a:rPr>
              <a:t>CapsuleNet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Transformers</a:t>
            </a:r>
          </a:p>
          <a:p>
            <a:pPr lvl="1"/>
            <a:r>
              <a:rPr lang="en-US" altLang="zh-CN" sz="2000" dirty="0" smtClean="0">
                <a:latin typeface="+mn-ea"/>
              </a:rPr>
              <a:t>WGAN</a:t>
            </a:r>
          </a:p>
          <a:p>
            <a:pPr lvl="1">
              <a:buNone/>
            </a:pPr>
            <a:endParaRPr lang="en-US" altLang="zh-CN" sz="2400" dirty="0" smtClean="0">
              <a:latin typeface="+mn-ea"/>
            </a:endParaRPr>
          </a:p>
          <a:p>
            <a:pPr lvl="1">
              <a:buNone/>
            </a:pP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</p:txBody>
      </p:sp>
      <p:sp>
        <p:nvSpPr>
          <p:cNvPr id="24578" name="AutoShape 2" descr="âpytorchâçå¾çæç´¢ç»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580" name="AutoShape 4" descr="âpytorchâçå¾çæç´¢ç»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4582" name="Picture 6" descr="https://timgsa.baidu.com/timg?image&amp;quality=80&amp;size=b9999_10000&amp;sec=1582451855786&amp;di=514b4955ef1dc2a76749e073f26ff2cd&amp;imgtype=0&amp;src=http%3A%2F%2Fimg.mp.itc.cn%2Fupload%2F20170809%2Fba92f270cb9641a4a5f221d3f09abc77_th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2000246"/>
            <a:ext cx="3071774" cy="17065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829576" cy="85725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Class Project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Every class member should submit ONE class project with </a:t>
            </a:r>
            <a:r>
              <a:rPr lang="en-US" altLang="zh-CN" sz="2400" dirty="0" err="1" smtClean="0">
                <a:latin typeface="+mn-ea"/>
              </a:rPr>
              <a:t>PyTorch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You should prepare your own dataset, and train your own model with </a:t>
            </a:r>
            <a:r>
              <a:rPr lang="en-US" altLang="zh-CN" sz="2400" dirty="0" err="1" smtClean="0">
                <a:latin typeface="+mn-ea"/>
              </a:rPr>
              <a:t>PyTorch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The project should be focused on Image, Sound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sz="2400" dirty="0" smtClean="0">
                <a:latin typeface="+mn-ea"/>
              </a:rPr>
              <a:t>Video, or Textual contents.</a:t>
            </a:r>
          </a:p>
        </p:txBody>
      </p:sp>
      <p:sp>
        <p:nvSpPr>
          <p:cNvPr id="24578" name="AutoShape 2" descr="âpytorchâçå¾çæç´¢ç»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580" name="AutoShape 4" descr="âpytorchâçå¾çæç´¢ç»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829576" cy="85725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Grading 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Policy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50% points for the final project report (on </a:t>
            </a:r>
            <a:r>
              <a:rPr lang="en-US" altLang="zh-CN" sz="2400" dirty="0" err="1" smtClean="0">
                <a:latin typeface="+mn-ea"/>
              </a:rPr>
              <a:t>Github</a:t>
            </a:r>
            <a:r>
              <a:rPr lang="en-US" altLang="zh-CN" sz="2400" dirty="0" smtClean="0">
                <a:latin typeface="+mn-ea"/>
              </a:rPr>
              <a:t>)</a:t>
            </a:r>
          </a:p>
          <a:p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50% points for the final class presentation</a:t>
            </a:r>
          </a:p>
          <a:p>
            <a:endParaRPr lang="en-US" altLang="zh-CN" sz="2400" dirty="0" smtClean="0">
              <a:latin typeface="+mn-ea"/>
            </a:endParaRPr>
          </a:p>
        </p:txBody>
      </p:sp>
      <p:sp>
        <p:nvSpPr>
          <p:cNvPr id="24578" name="AutoShape 2" descr="âpytorchâçå¾çæç´¢ç»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580" name="AutoShape 4" descr="âpytorchâçå¾çæç´¢ç»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829576" cy="85725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Project Submission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Please use our project submission repo on </a:t>
            </a:r>
            <a:r>
              <a:rPr lang="en-US" altLang="zh-CN" sz="2400" dirty="0" err="1" smtClean="0">
                <a:latin typeface="+mn-ea"/>
              </a:rPr>
              <a:t>Github</a:t>
            </a:r>
            <a:r>
              <a:rPr lang="en-US" altLang="zh-CN" sz="2400" dirty="0" smtClean="0">
                <a:latin typeface="+mn-ea"/>
              </a:rPr>
              <a:t>.</a:t>
            </a:r>
          </a:p>
          <a:p>
            <a:endParaRPr lang="en-US" altLang="zh-CN" sz="2400" dirty="0" smtClean="0">
              <a:latin typeface="+mn-ea"/>
            </a:endParaRPr>
          </a:p>
          <a:p>
            <a:pPr algn="ctr">
              <a:buNone/>
            </a:pPr>
            <a:r>
              <a:rPr lang="en-US" sz="2400" dirty="0" smtClean="0">
                <a:hlinkClick r:id="rId3"/>
              </a:rPr>
              <a:t>https://github.com/info-ruc/Web-20</a:t>
            </a:r>
            <a:endParaRPr lang="en-US" altLang="zh-CN" sz="2400" dirty="0" smtClean="0">
              <a:latin typeface="+mn-ea"/>
            </a:endParaRPr>
          </a:p>
        </p:txBody>
      </p:sp>
      <p:sp>
        <p:nvSpPr>
          <p:cNvPr id="24578" name="AutoShape 2" descr="âpytorchâçå¾çæç´¢ç»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580" name="AutoShape 4" descr="âpytorchâçå¾çæç´¢ç»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</TotalTime>
  <Words>120</Words>
  <Application>Microsoft Office PowerPoint</Application>
  <PresentationFormat>全屏显示(16:9)</PresentationFormat>
  <Paragraphs>37</Paragraphs>
  <Slides>7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Web Info Processing</vt:lpstr>
      <vt:lpstr>  Web  information                  </vt:lpstr>
      <vt:lpstr>A Unified Approach</vt:lpstr>
      <vt:lpstr>Deep Learning Models</vt:lpstr>
      <vt:lpstr>Class Project</vt:lpstr>
      <vt:lpstr>Grading Policy</vt:lpstr>
      <vt:lpstr>Project Submission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汉青研究院工作汇报</dc:title>
  <dc:creator>lx</dc:creator>
  <cp:lastModifiedBy>DC</cp:lastModifiedBy>
  <cp:revision>159</cp:revision>
  <dcterms:created xsi:type="dcterms:W3CDTF">2015-12-27T09:53:01Z</dcterms:created>
  <dcterms:modified xsi:type="dcterms:W3CDTF">2020-02-23T08:08:15Z</dcterms:modified>
</cp:coreProperties>
</file>