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4" r:id="rId3"/>
    <p:sldId id="257" r:id="rId4"/>
    <p:sldId id="276" r:id="rId5"/>
    <p:sldId id="277" r:id="rId6"/>
    <p:sldId id="258" r:id="rId7"/>
    <p:sldId id="280" r:id="rId8"/>
    <p:sldId id="281" r:id="rId9"/>
    <p:sldId id="282" r:id="rId10"/>
    <p:sldId id="261" r:id="rId11"/>
    <p:sldId id="262" r:id="rId12"/>
    <p:sldId id="263" r:id="rId13"/>
    <p:sldId id="265" r:id="rId14"/>
    <p:sldId id="266" r:id="rId15"/>
    <p:sldId id="286" r:id="rId16"/>
    <p:sldId id="287" r:id="rId17"/>
    <p:sldId id="288" r:id="rId18"/>
    <p:sldId id="289" r:id="rId19"/>
    <p:sldId id="271" r:id="rId20"/>
    <p:sldId id="283" r:id="rId21"/>
    <p:sldId id="272" r:id="rId22"/>
    <p:sldId id="273" r:id="rId23"/>
  </p:sldIdLst>
  <p:sldSz cx="9144000" cy="6858000" type="screen4x3"/>
  <p:notesSz cx="6646863" cy="97774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1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9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0704" cy="488491"/>
          </a:xfrm>
          <a:prstGeom prst="rect">
            <a:avLst/>
          </a:prstGeom>
        </p:spPr>
        <p:txBody>
          <a:bodyPr vert="horz" lIns="86639" tIns="43320" rIns="86639" bIns="43320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4674" y="1"/>
            <a:ext cx="2880704" cy="488491"/>
          </a:xfrm>
          <a:prstGeom prst="rect">
            <a:avLst/>
          </a:prstGeom>
        </p:spPr>
        <p:txBody>
          <a:bodyPr vert="horz" lIns="86639" tIns="43320" rIns="86639" bIns="43320" rtlCol="0"/>
          <a:lstStyle>
            <a:lvl1pPr algn="r">
              <a:defRPr sz="1100"/>
            </a:lvl1pPr>
          </a:lstStyle>
          <a:p>
            <a:fld id="{D58ADC07-25A9-4CDD-9496-227D5D37BFF9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87405"/>
            <a:ext cx="2880704" cy="488491"/>
          </a:xfrm>
          <a:prstGeom prst="rect">
            <a:avLst/>
          </a:prstGeom>
        </p:spPr>
        <p:txBody>
          <a:bodyPr vert="horz" lIns="86639" tIns="43320" rIns="86639" bIns="43320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4674" y="9287405"/>
            <a:ext cx="2880704" cy="488491"/>
          </a:xfrm>
          <a:prstGeom prst="rect">
            <a:avLst/>
          </a:prstGeom>
        </p:spPr>
        <p:txBody>
          <a:bodyPr vert="horz" lIns="86639" tIns="43320" rIns="86639" bIns="43320" rtlCol="0" anchor="b"/>
          <a:lstStyle>
            <a:lvl1pPr algn="r">
              <a:defRPr sz="1100"/>
            </a:lvl1pPr>
          </a:lstStyle>
          <a:p>
            <a:fld id="{F275D943-259A-40E1-8633-7D2DADBBB7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071678"/>
            <a:ext cx="693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 Tutorial of Gaussian Mixture Model (GMM)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86182" y="2857496"/>
            <a:ext cx="123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Nov. 2015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3857628"/>
            <a:ext cx="174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Qiuqiang</a:t>
            </a:r>
            <a:r>
              <a:rPr lang="en-US" altLang="zh-CN" sz="2000" b="1" dirty="0" smtClean="0"/>
              <a:t> Kong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86116" y="4214818"/>
            <a:ext cx="231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q.kong@qmul.ac.uk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770680"/>
            <a:ext cx="1928827" cy="153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4" y="768770"/>
            <a:ext cx="1928813" cy="152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8342" y="773978"/>
            <a:ext cx="1946124" cy="155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1812" y="2905179"/>
            <a:ext cx="1868551" cy="1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6732" y="2908789"/>
            <a:ext cx="1808275" cy="143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3095" y="2902775"/>
            <a:ext cx="1763554" cy="14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260" y="4857760"/>
            <a:ext cx="1932732" cy="15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0867" y="4867450"/>
            <a:ext cx="1884598" cy="149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36998" y="4868322"/>
            <a:ext cx="1892635" cy="149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90808" y="2345288"/>
            <a:ext cx="23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Initialize parameters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03226" y="2345288"/>
            <a:ext cx="12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47162" y="2333146"/>
            <a:ext cx="129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17144" y="4358852"/>
            <a:ext cx="12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17870" y="4358852"/>
            <a:ext cx="10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74664" y="6366170"/>
            <a:ext cx="109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204" y="4358852"/>
            <a:ext cx="10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60684" y="6366170"/>
            <a:ext cx="1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32848" y="6366170"/>
            <a:ext cx="129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2910" y="285728"/>
            <a:ext cx="259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Example of EM algorithm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642918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 General View of EM Algorithm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21442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general, EM algorithm is a method to estimate parameters in a probabilistic graphic model (PGM) with latent variables.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9" y="2071678"/>
            <a:ext cx="7358114" cy="15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71604" y="36433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80446" y="364331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HMM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15206" y="3643314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Others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4214818"/>
            <a:ext cx="643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Black circle is the observed variable. White circle is latent variable. 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149" y="4643446"/>
            <a:ext cx="272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estimation of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will be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514351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571868" y="4643446"/>
          <a:ext cx="2071702" cy="517926"/>
        </p:xfrm>
        <a:graphic>
          <a:graphicData uri="http://schemas.openxmlformats.org/presentationml/2006/ole">
            <p:oleObj spid="_x0000_s21510" name="Equation" r:id="rId4" imgW="1371600" imgH="34272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785918" y="5143512"/>
          <a:ext cx="2426246" cy="500066"/>
        </p:xfrm>
        <a:graphic>
          <a:graphicData uri="http://schemas.openxmlformats.org/presentationml/2006/ole">
            <p:oleObj spid="_x0000_s21511" name="Equation" r:id="rId5" imgW="1663560" imgH="34272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27293" y="5643578"/>
            <a:ext cx="707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Obviously, it is needed to sum all 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before applying log, which is difficult. </a:t>
            </a:r>
          </a:p>
          <a:p>
            <a:r>
              <a:rPr lang="en-US" altLang="zh-CN" dirty="0" smtClean="0"/>
              <a:t>EM algorithm is aimed at solving this problem.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Introduce auxiliary function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over </a:t>
            </a:r>
            <a:r>
              <a:rPr lang="en-US" altLang="zh-CN" b="1" dirty="0" smtClean="0"/>
              <a:t>Z</a:t>
            </a:r>
            <a:endParaRPr lang="zh-CN" altLang="en-US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714744" y="3643314"/>
            <a:ext cx="1643074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42976" y="857233"/>
          <a:ext cx="4143404" cy="2751962"/>
        </p:xfrm>
        <a:graphic>
          <a:graphicData uri="http://schemas.openxmlformats.org/presentationml/2006/ole">
            <p:oleObj spid="_x0000_s22531" name="Equation" r:id="rId3" imgW="3403440" imgH="2260440" progId="Equation.DSMT4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000232" y="3714752"/>
            <a:ext cx="1500198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71736" y="37147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9378" y="3643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2264" y="328612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(14)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4071942"/>
            <a:ext cx="6652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zh-CN" dirty="0" smtClean="0"/>
              <a:t>is KL divergence between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and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dirty="0" smtClean="0"/>
              <a:t>), which is non negative.</a:t>
            </a:r>
          </a:p>
          <a:p>
            <a:r>
              <a:rPr lang="en-US" altLang="zh-CN" dirty="0" smtClean="0"/>
              <a:t>It only equals 0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and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dirty="0" smtClean="0"/>
              <a:t>). </a:t>
            </a:r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14414" y="4714884"/>
            <a:ext cx="282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 step</a:t>
            </a:r>
            <a:r>
              <a:rPr lang="en-US" altLang="zh-CN" dirty="0" smtClean="0"/>
              <a:t>: Let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4414" y="5072074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 step</a:t>
            </a:r>
            <a:r>
              <a:rPr lang="en-US" altLang="zh-CN" dirty="0" smtClean="0"/>
              <a:t>: optimize </a:t>
            </a:r>
            <a:endParaRPr lang="zh-CN" altLang="en-US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07323" y="5500702"/>
          <a:ext cx="6536577" cy="428628"/>
        </p:xfrm>
        <a:graphic>
          <a:graphicData uri="http://schemas.openxmlformats.org/presentationml/2006/ole">
            <p:oleObj spid="_x0000_s22533" name="Equation" r:id="rId4" imgW="5422680" imgH="35532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00166" y="5857892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respect to </a:t>
            </a:r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8214" y="54292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(15)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00166" y="621508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285984" y="6215082"/>
          <a:ext cx="3322637" cy="500063"/>
        </p:xfrm>
        <a:graphic>
          <a:graphicData uri="http://schemas.openxmlformats.org/presentationml/2006/ole">
            <p:oleObj spid="_x0000_s22534" name="Equation" r:id="rId5" imgW="2361960" imgH="35532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58214" y="614364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857628"/>
            <a:ext cx="6286544" cy="168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928926" y="5643578"/>
            <a:ext cx="7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5643578"/>
            <a:ext cx="8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72132" y="5643578"/>
            <a:ext cx="7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 step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15140" y="5643578"/>
            <a:ext cx="8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 step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00166" y="5643578"/>
            <a:ext cx="130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Initial </a:t>
            </a:r>
            <a:r>
              <a:rPr lang="en-US" altLang="zh-CN" b="1" dirty="0" err="1" smtClean="0"/>
              <a:t>paras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84925" y="630776"/>
            <a:ext cx="434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PGM with latent variables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84925" y="1130842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Init parameters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4925" y="1702346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step: q(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)=p(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|</a:t>
            </a:r>
            <a:r>
              <a:rPr lang="en-US" altLang="zh-CN" b="1" dirty="0" smtClean="0"/>
              <a:t>X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4925" y="2273850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step: 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54103" y="3214686"/>
            <a:ext cx="420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stop,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15140" y="17144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(17)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26875" y="228599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(18)</a:t>
            </a:r>
            <a:endParaRPr lang="zh-CN" altLang="en-US" dirty="0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285984" y="2214554"/>
          <a:ext cx="2143125" cy="541338"/>
        </p:xfrm>
        <a:graphic>
          <a:graphicData uri="http://schemas.openxmlformats.org/presentationml/2006/ole">
            <p:oleObj spid="_x0000_s23558" name="Equation" r:id="rId4" imgW="1358640" imgH="34272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14546" y="2714620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963875" y="2714620"/>
          <a:ext cx="3322637" cy="500062"/>
        </p:xfrm>
        <a:graphic>
          <a:graphicData uri="http://schemas.openxmlformats.org/presentationml/2006/ole">
            <p:oleObj spid="_x0000_s23559" name="Equation" r:id="rId5" imgW="236196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43050"/>
            <a:ext cx="40290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14414" y="71435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Illustration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: For a function which is difficult to find extreme point (red curve), E step is find the complete data function (blue curve), M step is update </a:t>
            </a:r>
            <a:r>
              <a:rPr lang="el-GR" altLang="zh-CN" dirty="0" smtClean="0"/>
              <a:t>θ</a:t>
            </a:r>
            <a:r>
              <a:rPr lang="en-US" altLang="zh-CN" dirty="0" smtClean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2976" y="6286520"/>
            <a:ext cx="5789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sz="1200" dirty="0" smtClean="0"/>
              <a:t>Bishop, Christopher M. </a:t>
            </a:r>
            <a:r>
              <a:rPr lang="en-US" sz="1200" i="1" dirty="0" smtClean="0"/>
              <a:t>Pattern recognition and machine learning</a:t>
            </a:r>
            <a:r>
              <a:rPr lang="en-US" sz="1200" dirty="0" smtClean="0"/>
              <a:t>. </a:t>
            </a:r>
            <a:r>
              <a:rPr lang="en-US" sz="1200" dirty="0" err="1" smtClean="0"/>
              <a:t>springer</a:t>
            </a:r>
            <a:r>
              <a:rPr lang="en-US" sz="1200" dirty="0" smtClean="0"/>
              <a:t>, 2006</a:t>
            </a:r>
            <a:r>
              <a:rPr lang="en-US" altLang="zh-CN" sz="1200" dirty="0" smtClean="0"/>
              <a:t>. P453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6540" y="4572008"/>
            <a:ext cx="21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Illustration of EM algorithm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5214950"/>
            <a:ext cx="31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Q</a:t>
            </a:r>
            <a:r>
              <a:rPr lang="en-US" altLang="zh-CN" dirty="0" smtClean="0"/>
              <a:t>: Will EM algorithm converge?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2976" y="5572140"/>
            <a:ext cx="735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: Under some conditions, EM algorithm will converge to stationary point</a:t>
            </a:r>
            <a:r>
              <a:rPr lang="en-US" altLang="zh-CN" baseline="30000" dirty="0" smtClean="0"/>
              <a:t>[2]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42976" y="6500834"/>
            <a:ext cx="697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[2] </a:t>
            </a:r>
            <a:r>
              <a:rPr lang="en-US" sz="1200" dirty="0" smtClean="0"/>
              <a:t>Wu, CF Jeff. "On the convergence properties of the EM algorithm." </a:t>
            </a:r>
            <a:r>
              <a:rPr lang="en-US" sz="1200" i="1" dirty="0" smtClean="0"/>
              <a:t>The Annals of statistics</a:t>
            </a:r>
            <a:r>
              <a:rPr lang="en-US" sz="1200" dirty="0" smtClean="0"/>
              <a:t> (1983): 95-103.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GMM Revise</a:t>
            </a:r>
            <a:endParaRPr lang="zh-CN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285860"/>
            <a:ext cx="20097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1357298"/>
            <a:ext cx="513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 event Ak: “the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mixture occurs”, k=1, …, K </a:t>
            </a:r>
            <a:endParaRPr lang="zh-CN" alt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286116" y="1785926"/>
          <a:ext cx="1143009" cy="374076"/>
        </p:xfrm>
        <a:graphic>
          <a:graphicData uri="http://schemas.openxmlformats.org/presentationml/2006/ole">
            <p:oleObj spid="_x0000_s43010" name="Equation" r:id="rId4" imgW="698400" imgH="228600" progId="Equation.DSMT4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206476" y="3357562"/>
          <a:ext cx="3651276" cy="357190"/>
        </p:xfrm>
        <a:graphic>
          <a:graphicData uri="http://schemas.openxmlformats.org/presentationml/2006/ole">
            <p:oleObj spid="_x0000_s43012" name="Equation" r:id="rId5" imgW="233676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7356" y="3714752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position is 1)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3643314"/>
            <a:ext cx="3071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Thinking:</a:t>
            </a:r>
          </a:p>
          <a:p>
            <a:r>
              <a:rPr lang="en-US" altLang="zh-CN" b="1" dirty="0" smtClean="0"/>
              <a:t>Q</a:t>
            </a:r>
            <a:r>
              <a:rPr lang="en-US" altLang="zh-CN" dirty="0" smtClean="0"/>
              <a:t>: Why choose random variable in this form?</a:t>
            </a:r>
          </a:p>
          <a:p>
            <a:r>
              <a:rPr lang="en-US" altLang="zh-CN" dirty="0" smtClean="0"/>
              <a:t>Can we choose others,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: A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 -&gt; k, k=1,…,K?</a:t>
            </a:r>
          </a:p>
          <a:p>
            <a:r>
              <a:rPr lang="en-US" altLang="zh-CN" b="1" dirty="0" smtClean="0"/>
              <a:t>A</a:t>
            </a:r>
            <a:r>
              <a:rPr lang="en-US" altLang="zh-CN" dirty="0" smtClean="0"/>
              <a:t>: 1-of-K representation belongs to exponential family, which will make computation feasible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466548" y="4786322"/>
          <a:ext cx="1533816" cy="714380"/>
        </p:xfrm>
        <a:graphic>
          <a:graphicData uri="http://schemas.openxmlformats.org/presentationml/2006/ole">
            <p:oleObj spid="_x0000_s43013" name="Equation" r:id="rId6" imgW="927000" imgH="43164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1000100" y="25003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Let z be K-dimensional binary random variable having 1-of-K representation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50611" y="28453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000100" y="1785926"/>
            <a:ext cx="228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probability on A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268" y="4429132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probability over 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14942" y="328612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(19)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14942" y="500063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42953" y="1428736"/>
          <a:ext cx="6143625" cy="3302000"/>
        </p:xfrm>
        <a:graphic>
          <a:graphicData uri="http://schemas.openxmlformats.org/presentationml/2006/ole">
            <p:oleObj spid="_x0000_s44036" name="Equation" r:id="rId3" imgW="4584600" imgH="2463480" progId="Equation.DSMT4">
              <p:embed/>
            </p:oleObj>
          </a:graphicData>
        </a:graphic>
      </p:graphicFrame>
      <p:sp>
        <p:nvSpPr>
          <p:cNvPr id="13" name="右弧形箭头 12"/>
          <p:cNvSpPr/>
          <p:nvPr/>
        </p:nvSpPr>
        <p:spPr>
          <a:xfrm>
            <a:off x="4286291" y="1643050"/>
            <a:ext cx="285752" cy="5000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3438" y="1571612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Independence</a:t>
            </a:r>
          </a:p>
          <a:p>
            <a:r>
              <a:rPr lang="en-US" altLang="zh-CN" dirty="0" smtClean="0"/>
              <a:t>of PGM</a:t>
            </a:r>
            <a:endParaRPr lang="zh-CN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7067" y="1285860"/>
            <a:ext cx="20097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398290" y="28453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857232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GMM model, Q(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baseline="30000" dirty="0" smtClean="0"/>
              <a:t>old</a:t>
            </a:r>
            <a:r>
              <a:rPr lang="en-US" altLang="zh-CN" dirty="0" smtClean="0"/>
              <a:t>) is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9751" y="42862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(21)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7224" y="5000636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substitute</a:t>
            </a:r>
            <a:endParaRPr lang="zh-CN" altLang="en-US" dirty="0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553749" y="5357826"/>
          <a:ext cx="4375573" cy="357190"/>
        </p:xfrm>
        <a:graphic>
          <a:graphicData uri="http://schemas.openxmlformats.org/presentationml/2006/ole">
            <p:oleObj spid="_x0000_s44039" name="Equation" r:id="rId5" imgW="3111480" imgH="2538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69751" y="53456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(22)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7224" y="5715016"/>
            <a:ext cx="217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(21), and denote</a:t>
            </a:r>
            <a:endParaRPr lang="zh-CN" altLang="en-US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493960" y="6072206"/>
          <a:ext cx="1792288" cy="428625"/>
        </p:xfrm>
        <a:graphic>
          <a:graphicData uri="http://schemas.openxmlformats.org/presentationml/2006/ole">
            <p:oleObj spid="_x0000_s44040" name="Equation" r:id="rId6" imgW="1168200" imgH="27936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16" y="60722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42918"/>
            <a:ext cx="11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obtain</a:t>
            </a:r>
            <a:endParaRPr lang="zh-CN" alt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142976" y="1071546"/>
          <a:ext cx="6286544" cy="577728"/>
        </p:xfrm>
        <a:graphic>
          <a:graphicData uri="http://schemas.openxmlformats.org/presentationml/2006/ole">
            <p:oleObj spid="_x0000_s45058" name="Equation" r:id="rId3" imgW="4698720" imgH="4316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11308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(24)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1928802"/>
            <a:ext cx="15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constraint</a:t>
            </a:r>
            <a:endParaRPr lang="zh-CN" alt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714612" y="1785926"/>
          <a:ext cx="869957" cy="642943"/>
        </p:xfrm>
        <a:graphic>
          <a:graphicData uri="http://schemas.openxmlformats.org/presentationml/2006/ole">
            <p:oleObj spid="_x0000_s45059" name="Equation" r:id="rId4" imgW="58392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868" y="1916660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consideration, introduce Lagrange function</a:t>
            </a:r>
            <a:endParaRPr lang="zh-CN" altLang="en-US" dirty="0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43042" y="2428868"/>
          <a:ext cx="3000396" cy="642942"/>
        </p:xfrm>
        <a:graphic>
          <a:graphicData uri="http://schemas.openxmlformats.org/presentationml/2006/ole">
            <p:oleObj spid="_x0000_s45060" name="Equation" r:id="rId5" imgW="2133360" imgH="457200" progId="Equation.DSMT4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434851" y="4429132"/>
          <a:ext cx="2065579" cy="1643074"/>
        </p:xfrm>
        <a:graphic>
          <a:graphicData uri="http://schemas.openxmlformats.org/presentationml/2006/ole">
            <p:oleObj spid="_x0000_s45061" name="Equation" r:id="rId6" imgW="1676160" imgH="1333440" progId="Equation.DSMT4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857752" y="4214818"/>
          <a:ext cx="3143272" cy="2411277"/>
        </p:xfrm>
        <a:graphic>
          <a:graphicData uri="http://schemas.openxmlformats.org/presentationml/2006/ole">
            <p:oleObj spid="_x0000_s45062" name="Equation" r:id="rId7" imgW="2781000" imgH="2133360" progId="Equation.DSMT4">
              <p:embed/>
            </p:oleObj>
          </a:graphicData>
        </a:graphic>
      </p:graphicFrame>
      <p:sp>
        <p:nvSpPr>
          <p:cNvPr id="13" name="右箭头 12"/>
          <p:cNvSpPr/>
          <p:nvPr/>
        </p:nvSpPr>
        <p:spPr>
          <a:xfrm>
            <a:off x="3786182" y="5072074"/>
            <a:ext cx="721119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4414" y="3286124"/>
            <a:ext cx="346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 the derivative of R(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be zero,</a:t>
            </a:r>
          </a:p>
          <a:p>
            <a:r>
              <a:rPr lang="en-US" altLang="zh-CN" dirty="0" smtClean="0"/>
              <a:t>we get the estimation of </a:t>
            </a:r>
            <a:endParaRPr lang="zh-CN" altLang="en-US" dirty="0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643306" y="3571876"/>
          <a:ext cx="2738438" cy="357188"/>
        </p:xfrm>
        <a:graphic>
          <a:graphicData uri="http://schemas.openxmlformats.org/presentationml/2006/ole">
            <p:oleObj spid="_x0000_s45063" name="Equation" r:id="rId8" imgW="1752480" imgH="2286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86710" y="264318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(25)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86710" y="500063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14356"/>
            <a:ext cx="24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 for GMM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512316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step: (Expectation)</a:t>
            </a:r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857356" y="2012382"/>
          <a:ext cx="1772962" cy="428628"/>
        </p:xfrm>
        <a:graphic>
          <a:graphicData uri="http://schemas.openxmlformats.org/presentationml/2006/ole">
            <p:oleObj spid="_x0000_s46082" name="Equation" r:id="rId3" imgW="1155600" imgH="2793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76" y="2941076"/>
            <a:ext cx="25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step: (Maximization)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114298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Choose initial </a:t>
            </a:r>
            <a:r>
              <a:rPr lang="el-GR" altLang="zh-CN" dirty="0" smtClean="0"/>
              <a:t>θ</a:t>
            </a:r>
            <a:r>
              <a:rPr lang="en-US" altLang="zh-CN" dirty="0" smtClean="0"/>
              <a:t>old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4500570"/>
            <a:ext cx="423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stop.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2.</a:t>
            </a:r>
            <a:endParaRPr lang="zh-CN" altLang="en-US" dirty="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571736" y="2512448"/>
          <a:ext cx="2738438" cy="357188"/>
        </p:xfrm>
        <a:graphic>
          <a:graphicData uri="http://schemas.openxmlformats.org/presentationml/2006/ole">
            <p:oleObj spid="_x0000_s46083" name="Equation" r:id="rId4" imgW="175248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2164" y="250030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785918" y="3636820"/>
          <a:ext cx="1143008" cy="555175"/>
        </p:xfrm>
        <a:graphic>
          <a:graphicData uri="http://schemas.openxmlformats.org/presentationml/2006/ole">
            <p:oleObj spid="_x0000_s46084" name="Equation" r:id="rId5" imgW="888840" imgH="43164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286116" y="3351068"/>
          <a:ext cx="1214446" cy="1161644"/>
        </p:xfrm>
        <a:graphic>
          <a:graphicData uri="http://schemas.openxmlformats.org/presentationml/2006/ole">
            <p:oleObj spid="_x0000_s46085" name="Equation" r:id="rId6" imgW="876240" imgH="83808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714876" y="3422506"/>
          <a:ext cx="2451623" cy="1071570"/>
        </p:xfrm>
        <a:graphic>
          <a:graphicData uri="http://schemas.openxmlformats.org/presentationml/2006/ole">
            <p:oleObj spid="_x0000_s46086" name="Equation" r:id="rId7" imgW="1917360" imgH="83808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2976" y="5429264"/>
            <a:ext cx="34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the same as previous result.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50214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	</a:t>
            </a:r>
            <a:r>
              <a:rPr lang="en-US" altLang="zh-CN" b="1" dirty="0" smtClean="0"/>
              <a:t>Solve</a:t>
            </a:r>
            <a:r>
              <a:rPr lang="en-US" altLang="zh-CN" dirty="0" smtClean="0"/>
              <a:t>: Use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 to initialize parameter. </a:t>
            </a:r>
          </a:p>
          <a:p>
            <a:pPr marL="342900" indent="-342900"/>
            <a:r>
              <a:rPr lang="en-US" altLang="zh-CN" dirty="0" smtClean="0"/>
              <a:t>	Initialize parameters and run EM algorithm for several times and choose the best model.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559602"/>
            <a:ext cx="2238372" cy="167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631040"/>
            <a:ext cx="20002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929190" y="4131238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minimum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988362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minimum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0068" y="4854371"/>
            <a:ext cx="550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2. if </a:t>
            </a:r>
            <a:r>
              <a:rPr lang="en-US" altLang="zh-CN" dirty="0" err="1" smtClean="0"/>
              <a:t>eig</a:t>
            </a:r>
            <a:r>
              <a:rPr lang="en-US" altLang="zh-CN" dirty="0" smtClean="0"/>
              <a:t>(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) is too small. Then </a:t>
            </a:r>
            <a:r>
              <a:rPr lang="el-GR" altLang="zh-CN" b="1" dirty="0" smtClean="0"/>
              <a:t>Σ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will be unstable. </a:t>
            </a:r>
          </a:p>
          <a:p>
            <a:pPr marL="342900" indent="-342900"/>
            <a:r>
              <a:rPr lang="en-US" altLang="zh-CN" dirty="0" smtClean="0"/>
              <a:t>    </a:t>
            </a:r>
            <a:endParaRPr lang="en-US" altLang="zh-CN" b="1" dirty="0" smtClean="0"/>
          </a:p>
        </p:txBody>
      </p:sp>
      <p:sp>
        <p:nvSpPr>
          <p:cNvPr id="16" name="矩形 15"/>
          <p:cNvSpPr/>
          <p:nvPr/>
        </p:nvSpPr>
        <p:spPr>
          <a:xfrm>
            <a:off x="1213820" y="5286388"/>
            <a:ext cx="321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if </a:t>
            </a:r>
            <a:r>
              <a:rPr lang="en-US" altLang="zh-CN" dirty="0" err="1" smtClean="0"/>
              <a:t>eig</a:t>
            </a:r>
            <a:r>
              <a:rPr lang="en-US" altLang="zh-CN" dirty="0" smtClean="0"/>
              <a:t>(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) &lt; </a:t>
            </a:r>
            <a:r>
              <a:rPr lang="el-GR" altLang="zh-CN" dirty="0" smtClean="0"/>
              <a:t>ε</a:t>
            </a:r>
            <a:r>
              <a:rPr lang="en-US" altLang="zh-CN" dirty="0" smtClean="0"/>
              <a:t> then </a:t>
            </a:r>
            <a:r>
              <a:rPr lang="el-GR" altLang="zh-CN" b="1" dirty="0" smtClean="0"/>
              <a:t>Σ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</a:t>
            </a:r>
            <a:r>
              <a:rPr lang="el-GR" altLang="zh-CN" b="1" dirty="0" smtClean="0"/>
              <a:t>Σ </a:t>
            </a:r>
            <a:r>
              <a:rPr lang="en-US" altLang="zh-CN" dirty="0" smtClean="0"/>
              <a:t>+ </a:t>
            </a:r>
            <a:r>
              <a:rPr lang="el-GR" altLang="zh-CN" dirty="0" smtClean="0"/>
              <a:t>σ</a:t>
            </a:r>
            <a:r>
              <a:rPr lang="en-US" altLang="zh-CN" b="1" dirty="0" smtClean="0"/>
              <a:t>I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662" y="114298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GMM is a non convex problem. There are many local minimum.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100" y="500042"/>
            <a:ext cx="902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Tricks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819" y="1928802"/>
            <a:ext cx="44328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Gaussian Distribution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Gaussian Mixture Model (GMM)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A General PGM View of EM algorithm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GMM Revise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/>
              <a:t> Tricks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413" y="4640057"/>
            <a:ext cx="700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Gaussian probability density function can be underflow exponentially. 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345287"/>
            <a:ext cx="2357454" cy="1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345288"/>
            <a:ext cx="2428892" cy="1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60760" y="4049917"/>
            <a:ext cx="126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Full covariance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79707" y="4049917"/>
            <a:ext cx="164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Diagnoal</a:t>
            </a:r>
            <a:r>
              <a:rPr lang="en-US" altLang="zh-CN" sz="1400" dirty="0" smtClean="0"/>
              <a:t> covariance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9" y="1500174"/>
            <a:ext cx="750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Use diagonal 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 instead. The number of parameters will decrease to K+K*D+K*D.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7224" y="853843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The number of parameters of full GMM is K+K*D+K*D*D. If dataset is small then model will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1566" y="4997247"/>
            <a:ext cx="537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use log and normalization to solve this problem.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000108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Matlab</a:t>
            </a:r>
            <a:r>
              <a:rPr lang="en-US" altLang="zh-CN" sz="2400" b="1" dirty="0" smtClean="0"/>
              <a:t> Code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714480" y="1643050"/>
            <a:ext cx="462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en-US" altLang="zh-CN" smtClean="0"/>
              <a:t>://github.com/qiuqiangkong/matlab-gmm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3219" y="3110211"/>
            <a:ext cx="181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THANK YOU!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65" y="2357430"/>
            <a:ext cx="3905259" cy="292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42910" y="1857364"/>
          <a:ext cx="4643471" cy="676061"/>
        </p:xfrm>
        <a:graphic>
          <a:graphicData uri="http://schemas.openxmlformats.org/presentationml/2006/ole">
            <p:oleObj spid="_x0000_s2053" name="Equation" r:id="rId4" imgW="3314520" imgH="482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786" y="642918"/>
            <a:ext cx="293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Gaussian Distribution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27827" y="3714752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covariance</a:t>
            </a:r>
            <a:endParaRPr lang="zh-CN" altLang="en-US" dirty="0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684686" y="3643314"/>
          <a:ext cx="496307" cy="428628"/>
        </p:xfrm>
        <a:graphic>
          <a:graphicData uri="http://schemas.openxmlformats.org/presentationml/2006/ole">
            <p:oleObj spid="_x0000_s2057" name="Equation" r:id="rId5" imgW="279360" imgH="241200" progId="Equation.DSMT4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256323" y="3714752"/>
          <a:ext cx="563984" cy="428628"/>
        </p:xfrm>
        <a:graphic>
          <a:graphicData uri="http://schemas.openxmlformats.org/presentationml/2006/ole">
            <p:oleObj spid="_x0000_s2058" name="Equation" r:id="rId6" imgW="317160" imgH="2412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473" y="2639793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Gaussian distribution is denominated by parameters: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3315" y="371475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mean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5143512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Demonstration of 2-D Gaussian distribution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85786" y="4559866"/>
            <a:ext cx="365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Q</a:t>
            </a:r>
            <a:r>
              <a:rPr lang="en-US" altLang="zh-CN" dirty="0" smtClean="0"/>
              <a:t>: How to estimate the parameters?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4988494"/>
            <a:ext cx="413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r>
              <a:rPr lang="en-US" altLang="zh-CN" dirty="0" smtClean="0"/>
              <a:t>: Using maximum likelihood estimation.</a:t>
            </a:r>
            <a:endParaRPr lang="zh-CN" altLang="en-US" dirty="0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928794" y="2928934"/>
          <a:ext cx="1116013" cy="357188"/>
        </p:xfrm>
        <a:graphic>
          <a:graphicData uri="http://schemas.openxmlformats.org/presentationml/2006/ole">
            <p:oleObj spid="_x0000_s2059" name="Equation" r:id="rId7" imgW="634680" imgH="2030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2910" y="1357298"/>
            <a:ext cx="565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probability density function of Gaussian distribution is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2910" y="335756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2132" y="19288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785794"/>
            <a:ext cx="480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Applying maximum likelihood estimation method</a:t>
            </a:r>
            <a:endParaRPr lang="zh-CN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85852" y="1285860"/>
          <a:ext cx="3192540" cy="571504"/>
        </p:xfrm>
        <a:graphic>
          <a:graphicData uri="http://schemas.openxmlformats.org/presentationml/2006/ole">
            <p:oleObj spid="_x0000_s33794" name="Equation" r:id="rId3" imgW="2057400" imgH="3682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5852" y="214311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57290" y="2643182"/>
          <a:ext cx="5676260" cy="1285884"/>
        </p:xfrm>
        <a:graphic>
          <a:graphicData uri="http://schemas.openxmlformats.org/presentationml/2006/ole">
            <p:oleObj spid="_x0000_s33795" name="Equation" r:id="rId4" imgW="3924000" imgH="888840" progId="Equation.DSMT4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000231" y="2143116"/>
          <a:ext cx="1778807" cy="428628"/>
        </p:xfrm>
        <a:graphic>
          <a:graphicData uri="http://schemas.openxmlformats.org/presentationml/2006/ole">
            <p:oleObj spid="_x0000_s33796" name="Equation" r:id="rId5" imgW="105408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86182" y="2143116"/>
            <a:ext cx="21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likelihood function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4286256"/>
            <a:ext cx="700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Optimize (3) with respect to </a:t>
            </a:r>
            <a:r>
              <a:rPr lang="el-GR" altLang="zh-CN" b="1" dirty="0" smtClean="0"/>
              <a:t>μ</a:t>
            </a:r>
            <a:r>
              <a:rPr lang="el-GR" altLang="zh-CN" dirty="0" smtClean="0"/>
              <a:t>, </a:t>
            </a:r>
            <a:r>
              <a:rPr lang="el-GR" altLang="zh-CN" b="1" dirty="0" smtClean="0"/>
              <a:t>Σ</a:t>
            </a:r>
            <a:r>
              <a:rPr lang="el-GR" altLang="zh-CN" dirty="0" smtClean="0"/>
              <a:t> </a:t>
            </a:r>
            <a:r>
              <a:rPr lang="en-US" altLang="zh-CN" dirty="0" smtClean="0"/>
              <a:t>simultaneously is difficult. </a:t>
            </a:r>
          </a:p>
          <a:p>
            <a:r>
              <a:rPr lang="en-US" altLang="zh-CN" dirty="0" smtClean="0"/>
              <a:t>However, sample mean is independent of sample variance. So the optimization can be done with respect to </a:t>
            </a:r>
            <a:r>
              <a:rPr lang="el-GR" altLang="zh-CN" b="1" dirty="0" smtClean="0"/>
              <a:t>μ</a:t>
            </a:r>
            <a:r>
              <a:rPr lang="en-US" altLang="zh-CN" dirty="0" smtClean="0"/>
              <a:t>, 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 separately.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20" y="13451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5398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29256" y="1785926"/>
          <a:ext cx="2143140" cy="1112469"/>
        </p:xfrm>
        <a:graphic>
          <a:graphicData uri="http://schemas.openxmlformats.org/presentationml/2006/ole">
            <p:oleObj spid="_x0000_s34818" name="Equation" r:id="rId3" imgW="1663560" imgH="8632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7291" y="857232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 the derivative of likelihood L with respect to </a:t>
            </a:r>
            <a:r>
              <a:rPr lang="el-GR" altLang="zh-CN" b="1" dirty="0" smtClean="0"/>
              <a:t>μ</a:t>
            </a:r>
            <a:r>
              <a:rPr lang="en-US" altLang="zh-CN" dirty="0" smtClean="0"/>
              <a:t>, </a:t>
            </a:r>
            <a:r>
              <a:rPr lang="el-GR" altLang="zh-CN" b="1" dirty="0" smtClean="0"/>
              <a:t>Σ</a:t>
            </a:r>
            <a:r>
              <a:rPr lang="en-US" altLang="zh-CN" dirty="0" smtClean="0"/>
              <a:t> be zero. We get estimation of </a:t>
            </a:r>
            <a:r>
              <a:rPr lang="el-GR" altLang="zh-CN" b="1" dirty="0" smtClean="0"/>
              <a:t>μ</a:t>
            </a:r>
            <a:r>
              <a:rPr lang="en-US" altLang="zh-CN" dirty="0" smtClean="0"/>
              <a:t>, </a:t>
            </a:r>
            <a:r>
              <a:rPr lang="el-GR" altLang="zh-CN" b="1" dirty="0" smtClean="0"/>
              <a:t>Σ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14876" y="2143116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929454" y="3929066"/>
          <a:ext cx="1869631" cy="1571636"/>
        </p:xfrm>
        <a:graphic>
          <a:graphicData uri="http://schemas.openxmlformats.org/presentationml/2006/ole">
            <p:oleObj spid="_x0000_s34821" name="Equation" r:id="rId4" imgW="1511280" imgH="126972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636" y="3929066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Hint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3286124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Because </a:t>
            </a:r>
            <a:endParaRPr lang="zh-CN" altLang="en-US" dirty="0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857355" y="3286124"/>
          <a:ext cx="1482339" cy="357190"/>
        </p:xfrm>
        <a:graphic>
          <a:graphicData uri="http://schemas.openxmlformats.org/presentationml/2006/ole">
            <p:oleObj spid="_x0000_s34822" name="Equation" r:id="rId5" imgW="105408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57554" y="3273982"/>
            <a:ext cx="198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convex function,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224" y="3643314"/>
            <a:ext cx="432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extreme point is global maximum point.</a:t>
            </a:r>
            <a:endParaRPr lang="zh-CN" altLang="en-US" dirty="0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928662" y="4714884"/>
          <a:ext cx="252134" cy="357190"/>
        </p:xfrm>
        <a:graphic>
          <a:graphicData uri="http://schemas.openxmlformats.org/presentationml/2006/ole">
            <p:oleObj spid="_x0000_s34823" name="Equation" r:id="rId6" imgW="152280" imgH="215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2976" y="4711495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 biased estimation, when n-&gt; ∞, it is asymptotic unbiased</a:t>
            </a:r>
            <a:endParaRPr lang="zh-CN" altLang="en-US" dirty="0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000100" y="1785926"/>
          <a:ext cx="3557612" cy="1000132"/>
        </p:xfrm>
        <a:graphic>
          <a:graphicData uri="http://schemas.openxmlformats.org/presentationml/2006/ole">
            <p:oleObj spid="_x0000_s34825" name="Equation" r:id="rId7" imgW="3162240" imgH="8888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15272" y="20002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984224" y="4214818"/>
          <a:ext cx="214314" cy="428628"/>
        </p:xfrm>
        <a:graphic>
          <a:graphicData uri="http://schemas.openxmlformats.org/presentationml/2006/ole">
            <p:oleObj spid="_x0000_s34826" name="Equation" r:id="rId8" imgW="126720" imgH="2538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42976" y="4286256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unbiased estimation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6223835"/>
            <a:ext cx="818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 Petersen, </a:t>
            </a:r>
            <a:r>
              <a:rPr lang="en-US" sz="1200" dirty="0" err="1" smtClean="0"/>
              <a:t>Kaare</a:t>
            </a:r>
            <a:r>
              <a:rPr lang="en-US" sz="1200" dirty="0" smtClean="0"/>
              <a:t> Brandt, and Michael </a:t>
            </a:r>
            <a:r>
              <a:rPr lang="en-US" sz="1200" dirty="0" err="1" smtClean="0"/>
              <a:t>Syskind</a:t>
            </a:r>
            <a:r>
              <a:rPr lang="en-US" sz="1200" dirty="0" smtClean="0"/>
              <a:t> Pedersen. "The matrix cookbook." </a:t>
            </a:r>
            <a:r>
              <a:rPr lang="en-US" sz="1200" i="1" dirty="0" smtClean="0"/>
              <a:t>Technical University of Denmark</a:t>
            </a:r>
            <a:r>
              <a:rPr lang="en-US" sz="1200" dirty="0" smtClean="0"/>
              <a:t> 7 (2008): 15.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642918"/>
            <a:ext cx="4389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Gaussian Mixture Model (GMM) </a:t>
            </a:r>
            <a:endParaRPr lang="zh-CN" altLang="en-US" sz="2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74" y="1571612"/>
            <a:ext cx="381002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3286124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Parameters: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1571612"/>
            <a:ext cx="36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Probability density function of GMM: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4286256"/>
            <a:ext cx="29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Demostration</a:t>
            </a:r>
            <a:r>
              <a:rPr lang="en-US" altLang="zh-CN" sz="1400" dirty="0" smtClean="0"/>
              <a:t> of GMM, mix number: 3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1214422"/>
            <a:ext cx="691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Intuitively, GMM is the sum of several weighted Gaussian distributions. </a:t>
            </a:r>
            <a:endParaRPr lang="zh-CN" altLang="en-US" dirty="0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071538" y="2000240"/>
          <a:ext cx="2496128" cy="642942"/>
        </p:xfrm>
        <a:graphic>
          <a:graphicData uri="http://schemas.openxmlformats.org/presentationml/2006/ole">
            <p:oleObj spid="_x0000_s17416" name="Equation" r:id="rId4" imgW="1676160" imgH="431640" progId="Equation.DSMT4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857355" y="2643182"/>
          <a:ext cx="869863" cy="642942"/>
        </p:xfrm>
        <a:graphic>
          <a:graphicData uri="http://schemas.openxmlformats.org/presentationml/2006/ole">
            <p:oleObj spid="_x0000_s17417" name="Equation" r:id="rId5" imgW="583920" imgH="431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0100" y="277391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3786190"/>
            <a:ext cx="513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Illustration</a:t>
            </a:r>
          </a:p>
          <a:p>
            <a:r>
              <a:rPr lang="en-US" altLang="zh-CN" dirty="0" smtClean="0"/>
              <a:t>It is unknown which mixture produce </a:t>
            </a:r>
            <a:r>
              <a:rPr lang="en-US" altLang="zh-CN" b="1" dirty="0" smtClean="0"/>
              <a:t>x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Define event A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: “the k-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mixture occurs”, k=1, …, K </a:t>
            </a:r>
          </a:p>
          <a:p>
            <a:r>
              <a:rPr lang="en-US" altLang="zh-CN" dirty="0" smtClean="0"/>
              <a:t>with probability on A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3000364" y="4626561"/>
          <a:ext cx="1143008" cy="374075"/>
        </p:xfrm>
        <a:graphic>
          <a:graphicData uri="http://schemas.openxmlformats.org/presentationml/2006/ole">
            <p:oleObj spid="_x0000_s17418" name="Equation" r:id="rId6" imgW="698400" imgH="228600" progId="Equation.DSMT4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649345" y="5429264"/>
          <a:ext cx="4065663" cy="642942"/>
        </p:xfrm>
        <a:graphic>
          <a:graphicData uri="http://schemas.openxmlformats.org/presentationml/2006/ole">
            <p:oleObj spid="_x0000_s17419" name="Equation" r:id="rId7" imgW="2730240" imgH="431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786" y="5072074"/>
            <a:ext cx="38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According to Total Probability Theorem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207167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1307" y="6215082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which has same form as (5).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29388" y="5559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(6)</a:t>
            </a:r>
            <a:endParaRPr lang="zh-CN" altLang="en-US" dirty="0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190752" y="3286124"/>
          <a:ext cx="2738438" cy="357188"/>
        </p:xfrm>
        <a:graphic>
          <a:graphicData uri="http://schemas.openxmlformats.org/presentationml/2006/ole">
            <p:oleObj spid="_x0000_s17420" name="Equation" r:id="rId8" imgW="1752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214414" y="1571612"/>
          <a:ext cx="5181356" cy="642942"/>
        </p:xfrm>
        <a:graphic>
          <a:graphicData uri="http://schemas.openxmlformats.org/presentationml/2006/ole">
            <p:oleObj spid="_x0000_s39941" name="Equation" r:id="rId3" imgW="3479760" imgH="4316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2976" y="2416726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 constraint </a:t>
            </a:r>
            <a:endParaRPr lang="zh-CN" altLang="en-US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214414" y="3009415"/>
          <a:ext cx="4643470" cy="705337"/>
        </p:xfrm>
        <a:graphic>
          <a:graphicData uri="http://schemas.openxmlformats.org/presentationml/2006/ole">
            <p:oleObj spid="_x0000_s39942" name="Equation" r:id="rId4" imgW="3009600" imgH="45720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714612" y="2285992"/>
          <a:ext cx="869553" cy="642942"/>
        </p:xfrm>
        <a:graphic>
          <a:graphicData uri="http://schemas.openxmlformats.org/presentationml/2006/ole">
            <p:oleObj spid="_x0000_s39943" name="Equation" r:id="rId5" imgW="583920" imgH="4316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43306" y="2416726"/>
            <a:ext cx="411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Into account. Introduce Lagrange function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4143380"/>
            <a:ext cx="446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optimize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Let the derivative of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00694" y="4143380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respect to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43920" y="455986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zero. 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0100" y="857232"/>
            <a:ext cx="542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GMM parameter estimation using maximum likelihood</a:t>
            </a:r>
            <a:endParaRPr lang="zh-CN" altLang="en-US" b="1" dirty="0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1190601" y="4572008"/>
          <a:ext cx="2738457" cy="357190"/>
        </p:xfrm>
        <a:graphic>
          <a:graphicData uri="http://schemas.openxmlformats.org/presentationml/2006/ole">
            <p:oleObj spid="_x0000_s39947" name="Equation" r:id="rId6" imgW="1752480" imgH="2286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915332" y="17023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15332" y="31432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(8)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571604" y="785794"/>
          <a:ext cx="6144114" cy="2357454"/>
        </p:xfrm>
        <a:graphic>
          <a:graphicData uri="http://schemas.openxmlformats.org/presentationml/2006/ole">
            <p:oleObj spid="_x0000_s40962" name="Equation" r:id="rId3" imgW="5295600" imgH="20318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3286124"/>
            <a:ext cx="655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a transcendental equation set, can not be solved analytically.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3786190"/>
            <a:ext cx="480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Solve</a:t>
            </a:r>
            <a:r>
              <a:rPr lang="en-US" altLang="zh-CN" dirty="0" smtClean="0"/>
              <a:t>: introduce iterative method (EM algorithm)</a:t>
            </a:r>
            <a:endParaRPr lang="zh-CN" altLang="en-US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732340" y="5143512"/>
          <a:ext cx="5268552" cy="928694"/>
        </p:xfrm>
        <a:graphic>
          <a:graphicData uri="http://schemas.openxmlformats.org/presentationml/2006/ole">
            <p:oleObj spid="_x0000_s40963" name="Equation" r:id="rId4" imgW="3746160" imgH="6602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5282" y="4500570"/>
            <a:ext cx="275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 step: use old parameters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to calculate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7157" y="5715016"/>
            <a:ext cx="168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M step: update 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parameters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3900" y="16430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(9)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18158" y="5072074"/>
            <a:ext cx="1714512" cy="1000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04108" y="5072074"/>
            <a:ext cx="1357322" cy="64294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0100" y="4143380"/>
            <a:ext cx="21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while (not converge)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86710" y="527424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50017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EM algorithm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2298134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E step: (Expectation)</a:t>
            </a:r>
            <a:endParaRPr lang="zh-CN" alt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857356" y="2798200"/>
          <a:ext cx="1772962" cy="428628"/>
        </p:xfrm>
        <a:graphic>
          <a:graphicData uri="http://schemas.openxmlformats.org/presentationml/2006/ole">
            <p:oleObj spid="_x0000_s41986" name="Equation" r:id="rId3" imgW="1155600" imgH="2793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7429" y="7143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notice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3726894"/>
            <a:ext cx="25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M step: (Maximization)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92880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Choose initial </a:t>
            </a:r>
            <a:r>
              <a:rPr lang="el-GR" altLang="zh-CN" dirty="0" smtClean="0"/>
              <a:t>θ</a:t>
            </a:r>
            <a:r>
              <a:rPr lang="en-US" altLang="zh-CN" dirty="0" smtClean="0"/>
              <a:t>old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2976" y="5286388"/>
            <a:ext cx="423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If converge then stop. Otherwise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2.</a:t>
            </a:r>
            <a:endParaRPr lang="zh-CN" altLang="en-US" dirty="0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000232" y="571480"/>
          <a:ext cx="3429024" cy="810496"/>
        </p:xfrm>
        <a:graphic>
          <a:graphicData uri="http://schemas.openxmlformats.org/presentationml/2006/ole">
            <p:oleObj spid="_x0000_s41991" name="Equation" r:id="rId4" imgW="2793960" imgH="660240" progId="Equation.DSMT4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571736" y="3298266"/>
          <a:ext cx="2738438" cy="357188"/>
        </p:xfrm>
        <a:graphic>
          <a:graphicData uri="http://schemas.openxmlformats.org/presentationml/2006/ole">
            <p:oleObj spid="_x0000_s41992" name="Equation" r:id="rId5" imgW="175248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92164" y="3286124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785918" y="4422638"/>
          <a:ext cx="1143008" cy="555175"/>
        </p:xfrm>
        <a:graphic>
          <a:graphicData uri="http://schemas.openxmlformats.org/presentationml/2006/ole">
            <p:oleObj spid="_x0000_s41993" name="Equation" r:id="rId6" imgW="888840" imgH="431640" progId="Equation.DSMT4">
              <p:embed/>
            </p:oleObj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286116" y="4136886"/>
          <a:ext cx="1214446" cy="1161644"/>
        </p:xfrm>
        <a:graphic>
          <a:graphicData uri="http://schemas.openxmlformats.org/presentationml/2006/ole">
            <p:oleObj spid="_x0000_s41994" name="Equation" r:id="rId7" imgW="876240" imgH="838080" progId="Equation.DSMT4">
              <p:embed/>
            </p:oleObj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714876" y="4208324"/>
          <a:ext cx="2451623" cy="1071570"/>
        </p:xfrm>
        <a:graphic>
          <a:graphicData uri="http://schemas.openxmlformats.org/presentationml/2006/ole">
            <p:oleObj spid="_x0000_s41995" name="Equation" r:id="rId8" imgW="1917360" imgH="8380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1538" y="5929330"/>
            <a:ext cx="465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Q</a:t>
            </a:r>
            <a:r>
              <a:rPr lang="en-US" altLang="zh-CN" dirty="0" smtClean="0"/>
              <a:t>: Will likelihood decrease using EM algorithm?</a:t>
            </a:r>
          </a:p>
          <a:p>
            <a:r>
              <a:rPr lang="en-US" altLang="zh-CN" b="1" dirty="0" smtClean="0"/>
              <a:t>Q</a:t>
            </a:r>
            <a:r>
              <a:rPr lang="en-US" altLang="zh-CN" dirty="0" smtClean="0"/>
              <a:t>: Will likelihood converge using EM algorithm?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12693" y="64291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(11)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84131" y="27860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(12)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84131" y="45720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1077</Words>
  <PresentationFormat>全屏显示(4:3)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302</cp:revision>
  <dcterms:modified xsi:type="dcterms:W3CDTF">2015-12-07T00:27:45Z</dcterms:modified>
</cp:coreProperties>
</file>