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1128be1e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1128be1e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1128be1e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1128be1e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1128be1e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1128be1e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1128be1e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1128be1e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1128be1e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1128be1e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1128b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1128b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1128be1e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1128be1e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BVtM8DGsFeg"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100islandchallenge.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Smart Integrated Tile (S.I.T.)</a:t>
            </a:r>
            <a:endParaRPr sz="36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Sam, Ivy, Tony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100 Island Challenge</a:t>
            </a:r>
            <a:endParaRPr/>
          </a:p>
        </p:txBody>
      </p:sp>
      <p:sp>
        <p:nvSpPr>
          <p:cNvPr id="70" name="Google Shape;70;p14"/>
          <p:cNvSpPr txBox="1"/>
          <p:nvPr>
            <p:ph idx="1" type="body"/>
          </p:nvPr>
        </p:nvSpPr>
        <p:spPr>
          <a:xfrm>
            <a:off x="387900" y="1319050"/>
            <a:ext cx="8368200" cy="345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Based at Scripps Institute of Oceanography</a:t>
            </a:r>
            <a:endParaRPr/>
          </a:p>
          <a:p>
            <a:pPr indent="-342900" lvl="0" marL="457200" rtl="0" algn="l">
              <a:spcBef>
                <a:spcPts val="0"/>
              </a:spcBef>
              <a:spcAft>
                <a:spcPts val="0"/>
              </a:spcAft>
              <a:buSzPts val="1800"/>
              <a:buChar char="●"/>
            </a:pPr>
            <a:r>
              <a:rPr lang="en"/>
              <a:t>Investigating how oceanography, geography, and human activity shape the structure and growth of coral reef communities</a:t>
            </a:r>
            <a:endParaRPr/>
          </a:p>
          <a:p>
            <a:pPr indent="-342900" lvl="0" marL="457200" rtl="0" algn="l">
              <a:spcBef>
                <a:spcPts val="0"/>
              </a:spcBef>
              <a:spcAft>
                <a:spcPts val="0"/>
              </a:spcAft>
              <a:buSzPts val="1800"/>
              <a:buChar char="●"/>
            </a:pPr>
            <a:r>
              <a:rPr lang="en"/>
              <a:t>Large-area imaging of coral reef regions</a:t>
            </a:r>
            <a:endParaRPr/>
          </a:p>
          <a:p>
            <a:pPr indent="-342900" lvl="0" marL="457200" rtl="0" algn="l">
              <a:spcBef>
                <a:spcPts val="0"/>
              </a:spcBef>
              <a:spcAft>
                <a:spcPts val="0"/>
              </a:spcAft>
              <a:buSzPts val="1800"/>
              <a:buChar char="●"/>
            </a:pPr>
            <a:r>
              <a:rPr lang="en"/>
              <a:t>Data collection via remote sensors to model oceanographic conditions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descr="Large area images have been collected by the Sandin lab at long term monitoring sites at Palmyra atoll National Wildlife Refuge since 2012. This imagery is later analyzed by experts in coral biology and spatial statistics to elucidate demographic rates and spatial patterns which influence reef trajectories over time.&#10;&#10;Imagery was conducted under the permission and assistance of the United States Fish and Wildlife Service and The Nature Conservancy.&#10;&#10;Learn more about our work at 100IslandChallenge.org !!!" id="75" name="Google Shape;75;p15" title="Palmyra (Site FR14) Time Series 2014-2016">
            <a:hlinkClick r:id="rId3"/>
          </p:cNvPr>
          <p:cNvPicPr preferRelativeResize="0"/>
          <p:nvPr/>
        </p:nvPicPr>
        <p:blipFill>
          <a:blip r:embed="rId4">
            <a:alphaModFix/>
          </a:blip>
          <a:stretch>
            <a:fillRect/>
          </a:stretch>
        </p:blipFill>
        <p:spPr>
          <a:xfrm>
            <a:off x="1920275" y="582963"/>
            <a:ext cx="5303450" cy="397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Vision</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sensor tiles that can be placed on the coral to collect information to be used in the environmental models and datasets</a:t>
            </a:r>
            <a:endParaRPr/>
          </a:p>
          <a:p>
            <a:pPr indent="-342900" lvl="0" marL="457200" rtl="0" algn="l">
              <a:spcBef>
                <a:spcPts val="0"/>
              </a:spcBef>
              <a:spcAft>
                <a:spcPts val="0"/>
              </a:spcAft>
              <a:buSzPts val="1800"/>
              <a:buChar char="●"/>
            </a:pPr>
            <a:r>
              <a:rPr lang="en"/>
              <a:t>Tiles will be distributed to partners of Scripps collaborating on the project</a:t>
            </a:r>
            <a:endParaRPr/>
          </a:p>
          <a:p>
            <a:pPr indent="-342900" lvl="0" marL="457200" rtl="0" algn="l">
              <a:spcBef>
                <a:spcPts val="0"/>
              </a:spcBef>
              <a:spcAft>
                <a:spcPts val="0"/>
              </a:spcAft>
              <a:buSzPts val="1800"/>
              <a:buChar char="●"/>
            </a:pPr>
            <a:r>
              <a:rPr lang="en"/>
              <a:t>Current version of the tile does not work</a:t>
            </a:r>
            <a:endParaRPr/>
          </a:p>
          <a:p>
            <a:pPr indent="-342900" lvl="0" marL="457200" rtl="0" algn="l">
              <a:spcBef>
                <a:spcPts val="0"/>
              </a:spcBef>
              <a:spcAft>
                <a:spcPts val="0"/>
              </a:spcAft>
              <a:buSzPts val="1800"/>
              <a:buChar char="●"/>
            </a:pPr>
            <a:r>
              <a:rPr lang="en"/>
              <a:t>Long-term teams working on the project over the summer</a:t>
            </a:r>
            <a:endParaRPr/>
          </a:p>
          <a:p>
            <a:pPr indent="-342900" lvl="0" marL="457200" rtl="0" algn="l">
              <a:spcBef>
                <a:spcPts val="0"/>
              </a:spcBef>
              <a:spcAft>
                <a:spcPts val="0"/>
              </a:spcAft>
              <a:buSzPts val="1800"/>
              <a:buChar char="●"/>
            </a:pPr>
            <a:r>
              <a:rPr lang="en"/>
              <a:t>Our Role: </a:t>
            </a:r>
            <a:endParaRPr/>
          </a:p>
          <a:p>
            <a:pPr indent="-317500" lvl="1" marL="914400" rtl="0" algn="l">
              <a:spcBef>
                <a:spcPts val="0"/>
              </a:spcBef>
              <a:spcAft>
                <a:spcPts val="0"/>
              </a:spcAft>
              <a:buSzPts val="1400"/>
              <a:buChar char="○"/>
            </a:pPr>
            <a:r>
              <a:rPr lang="en"/>
              <a:t>Create multiple, basic versions of the tile</a:t>
            </a:r>
            <a:endParaRPr/>
          </a:p>
          <a:p>
            <a:pPr indent="-317500" lvl="1" marL="914400" rtl="0" algn="l">
              <a:spcBef>
                <a:spcPts val="0"/>
              </a:spcBef>
              <a:spcAft>
                <a:spcPts val="0"/>
              </a:spcAft>
              <a:buSzPts val="1400"/>
              <a:buChar char="○"/>
            </a:pPr>
            <a:r>
              <a:rPr lang="en"/>
              <a:t>P</a:t>
            </a:r>
            <a:r>
              <a:rPr lang="en"/>
              <a:t>ass them along to Scripps for field testing, gather their feedback about what works/doesn’t work</a:t>
            </a:r>
            <a:endParaRPr/>
          </a:p>
          <a:p>
            <a:pPr indent="-317500" lvl="1" marL="914400" rtl="0" algn="l">
              <a:spcBef>
                <a:spcPts val="0"/>
              </a:spcBef>
              <a:spcAft>
                <a:spcPts val="0"/>
              </a:spcAft>
              <a:buSzPts val="1400"/>
              <a:buChar char="○"/>
            </a:pPr>
            <a:r>
              <a:rPr lang="en"/>
              <a:t>Long term team will use feedback as guidance in their 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Requirements</a:t>
            </a:r>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2-3 different iterations of a minimum viable product</a:t>
            </a:r>
            <a:endParaRPr/>
          </a:p>
          <a:p>
            <a:pPr indent="-342900" lvl="0" marL="457200" rtl="0" algn="l">
              <a:spcBef>
                <a:spcPts val="0"/>
              </a:spcBef>
              <a:spcAft>
                <a:spcPts val="0"/>
              </a:spcAft>
              <a:buSzPts val="1800"/>
              <a:buChar char="●"/>
            </a:pPr>
            <a:r>
              <a:rPr lang="en"/>
              <a:t>Waterproof</a:t>
            </a:r>
            <a:endParaRPr/>
          </a:p>
          <a:p>
            <a:pPr indent="-342900" lvl="0" marL="457200" rtl="0" algn="l">
              <a:spcBef>
                <a:spcPts val="0"/>
              </a:spcBef>
              <a:spcAft>
                <a:spcPts val="0"/>
              </a:spcAft>
              <a:buSzPts val="1800"/>
              <a:buChar char="●"/>
            </a:pPr>
            <a:r>
              <a:rPr lang="en"/>
              <a:t>Depth sensor</a:t>
            </a:r>
            <a:endParaRPr/>
          </a:p>
          <a:p>
            <a:pPr indent="-342900" lvl="0" marL="457200" rtl="0" algn="l">
              <a:spcBef>
                <a:spcPts val="0"/>
              </a:spcBef>
              <a:spcAft>
                <a:spcPts val="0"/>
              </a:spcAft>
              <a:buSzPts val="1800"/>
              <a:buChar char="●"/>
            </a:pPr>
            <a:r>
              <a:rPr lang="en"/>
              <a:t>Display</a:t>
            </a:r>
            <a:endParaRPr/>
          </a:p>
          <a:p>
            <a:pPr indent="-342900" lvl="0" marL="457200" rtl="0" algn="l">
              <a:spcBef>
                <a:spcPts val="0"/>
              </a:spcBef>
              <a:spcAft>
                <a:spcPts val="0"/>
              </a:spcAft>
              <a:buSzPts val="1800"/>
              <a:buChar char="●"/>
            </a:pPr>
            <a:r>
              <a:rPr lang="en"/>
              <a:t>MCU</a:t>
            </a:r>
            <a:endParaRPr/>
          </a:p>
          <a:p>
            <a:pPr indent="-342900" lvl="0" marL="457200" rtl="0" algn="l">
              <a:spcBef>
                <a:spcPts val="0"/>
              </a:spcBef>
              <a:spcAft>
                <a:spcPts val="0"/>
              </a:spcAft>
              <a:buSzPts val="1800"/>
              <a:buChar char="●"/>
            </a:pPr>
            <a:r>
              <a:rPr lang="en"/>
              <a:t>Rechargeable battery</a:t>
            </a:r>
            <a:endParaRPr/>
          </a:p>
          <a:p>
            <a:pPr indent="-342900" lvl="0" marL="457200" rtl="0" algn="l">
              <a:spcBef>
                <a:spcPts val="0"/>
              </a:spcBef>
              <a:spcAft>
                <a:spcPts val="0"/>
              </a:spcAft>
              <a:buSzPts val="1800"/>
              <a:buChar char="●"/>
            </a:pPr>
            <a:r>
              <a:rPr lang="en"/>
              <a:t>Reprogrammable</a:t>
            </a:r>
            <a:endParaRPr/>
          </a:p>
          <a:p>
            <a:pPr indent="-342900" lvl="0" marL="457200" rtl="0" algn="l">
              <a:spcBef>
                <a:spcPts val="0"/>
              </a:spcBef>
              <a:spcAft>
                <a:spcPts val="0"/>
              </a:spcAft>
              <a:buSzPts val="1800"/>
              <a:buChar char="●"/>
            </a:pPr>
            <a:r>
              <a:rPr lang="en"/>
              <a:t>Ability to turn on/off</a:t>
            </a:r>
            <a:endParaRPr/>
          </a:p>
          <a:p>
            <a:pPr indent="-342900" lvl="0" marL="457200" rtl="0" algn="l">
              <a:spcBef>
                <a:spcPts val="0"/>
              </a:spcBef>
              <a:spcAft>
                <a:spcPts val="0"/>
              </a:spcAft>
              <a:buSzPts val="1800"/>
              <a:buChar char="●"/>
            </a:pPr>
            <a:r>
              <a:rPr lang="en"/>
              <a:t>Cheap (less than $100) in order to be widely distributable to collaborators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Iterations</a:t>
            </a:r>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Gather and display depth information</a:t>
            </a:r>
            <a:endParaRPr/>
          </a:p>
          <a:p>
            <a:pPr indent="-342900" lvl="0" marL="457200" rtl="0" algn="l">
              <a:spcBef>
                <a:spcPts val="0"/>
              </a:spcBef>
              <a:spcAft>
                <a:spcPts val="0"/>
              </a:spcAft>
              <a:buSzPts val="1800"/>
              <a:buAutoNum type="arabicPeriod"/>
            </a:pPr>
            <a:r>
              <a:rPr lang="en"/>
              <a:t>Average depth information over a long period to account for noise in the environment</a:t>
            </a:r>
            <a:endParaRPr/>
          </a:p>
          <a:p>
            <a:pPr indent="-342900" lvl="0" marL="457200" rtl="0" algn="l">
              <a:spcBef>
                <a:spcPts val="0"/>
              </a:spcBef>
              <a:spcAft>
                <a:spcPts val="0"/>
              </a:spcAft>
              <a:buSzPts val="1800"/>
              <a:buAutoNum type="arabicPeriod"/>
            </a:pPr>
            <a:r>
              <a:rPr lang="en"/>
              <a:t>Detect when picked up by diver and stop collecting depth information (more difficult, possibly a reach goal)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Eric Lo (technical and logistical)</a:t>
            </a:r>
            <a:endParaRPr/>
          </a:p>
          <a:p>
            <a:pPr indent="-342900" lvl="0" marL="457200" rtl="0" algn="l">
              <a:spcBef>
                <a:spcPts val="0"/>
              </a:spcBef>
              <a:spcAft>
                <a:spcPts val="0"/>
              </a:spcAft>
              <a:buSzPts val="1800"/>
              <a:buChar char="●"/>
            </a:pPr>
            <a:r>
              <a:rPr lang="en"/>
              <a:t>BZ Zgliczynski at the Scripps Institute (use cases, feedback, ecological)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05" name="Google Shape;105;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100islandchallenge.org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