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588" r:id="rId3"/>
    <p:sldId id="770" r:id="rId4"/>
    <p:sldId id="687" r:id="rId5"/>
    <p:sldId id="689" r:id="rId6"/>
    <p:sldId id="733" r:id="rId7"/>
    <p:sldId id="690" r:id="rId8"/>
    <p:sldId id="772" r:id="rId9"/>
    <p:sldId id="691" r:id="rId10"/>
    <p:sldId id="773" r:id="rId11"/>
    <p:sldId id="734" r:id="rId12"/>
    <p:sldId id="7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122DCA-2BFF-4C07-B312-A819CFDB2B57}">
          <p14:sldIdLst>
            <p14:sldId id="256"/>
            <p14:sldId id="588"/>
            <p14:sldId id="770"/>
            <p14:sldId id="687"/>
            <p14:sldId id="689"/>
            <p14:sldId id="733"/>
            <p14:sldId id="690"/>
            <p14:sldId id="772"/>
            <p14:sldId id="691"/>
            <p14:sldId id="773"/>
            <p14:sldId id="734"/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>
        <p:guide orient="horz" pos="2160"/>
        <p:guide pos="3840"/>
        <p:guide orient="horz" pos="4319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74718-754F-4E07-9605-F6005C29891E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A7449-0C62-42CB-B32A-6A9BAFE4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001A2-E08A-4E91-83F9-A7CCEF6A3A75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95479-A721-4C1E-889D-2E2D9A0A5BE7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determine which lines in the scene vanish at a given pixel?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10E3F3-504D-42E1-9228-29467558AE43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"/>
            <a:ext cx="10363200" cy="1219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9230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E4BE-DC49-4C06-9EAD-5C882F80E0B2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7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tags" Target="../tags/tag90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tags" Target="../tags/tag81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tags" Target="../tags/tag89.xml"/><Relationship Id="rId40" Type="http://schemas.openxmlformats.org/officeDocument/2006/relationships/notesSlide" Target="../notesSlides/notesSlide3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tags" Target="../tags/tag88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tags" Target="../tags/tag87.xml"/><Relationship Id="rId8" Type="http://schemas.openxmlformats.org/officeDocument/2006/relationships/tags" Target="../tags/tag60.xml"/><Relationship Id="rId3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5670/2019sp/lectures/lectures.html" TargetMode="External"/><Relationship Id="rId2" Type="http://schemas.openxmlformats.org/officeDocument/2006/relationships/hyperlink" Target="http://szeliski.org/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mu.edu/~16385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3" Type="http://schemas.openxmlformats.org/officeDocument/2006/relationships/tags" Target="../tags/tag33.xml"/><Relationship Id="rId21" Type="http://schemas.openxmlformats.org/officeDocument/2006/relationships/tags" Target="../tags/tag51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Stereo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1C77500-D0F9-405A-9220-FF20488CE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785" y="1148205"/>
            <a:ext cx="7161229" cy="40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6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E77E-9362-4D79-9328-CA839420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7940-4033-4643-9101-7D0527D7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vanishing points can be out of FOV of the image.</a:t>
            </a:r>
          </a:p>
        </p:txBody>
      </p:sp>
      <p:pic>
        <p:nvPicPr>
          <p:cNvPr id="8194" name="Picture 2" descr="Image result for vanishing points">
            <a:extLst>
              <a:ext uri="{FF2B5EF4-FFF2-40B4-BE49-F238E27FC236}">
                <a16:creationId xmlns:a16="http://schemas.microsoft.com/office/drawing/2014/main" id="{D664518B-9060-4716-8298-98B00C26D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55" y="1615440"/>
            <a:ext cx="9105289" cy="47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9C06C0-0B8E-4705-A8D0-27688235C10D}"/>
              </a:ext>
            </a:extLst>
          </p:cNvPr>
          <p:cNvSpPr/>
          <p:nvPr/>
        </p:nvSpPr>
        <p:spPr>
          <a:xfrm>
            <a:off x="8981440" y="5862320"/>
            <a:ext cx="181864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F945AB-D9D0-4287-A834-5E390339489A}"/>
              </a:ext>
            </a:extLst>
          </p:cNvPr>
          <p:cNvSpPr/>
          <p:nvPr/>
        </p:nvSpPr>
        <p:spPr>
          <a:xfrm>
            <a:off x="2113280" y="2072640"/>
            <a:ext cx="7863840" cy="450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Vanishing lines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35630" y="4114800"/>
            <a:ext cx="8251371" cy="2590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Any set of parallel lines on the plane define a vanishing point.</a:t>
            </a:r>
          </a:p>
          <a:p>
            <a:r>
              <a:rPr lang="en-US" dirty="0"/>
              <a:t>The union of all these vanishing points is the </a:t>
            </a:r>
            <a:r>
              <a:rPr lang="en-US" i="1" dirty="0"/>
              <a:t>horizon line</a:t>
            </a:r>
            <a:endParaRPr lang="en-US" dirty="0"/>
          </a:p>
          <a:p>
            <a:pPr lvl="1"/>
            <a:r>
              <a:rPr lang="en-US" sz="2200" dirty="0"/>
              <a:t>also called </a:t>
            </a:r>
            <a:r>
              <a:rPr lang="en-US" sz="2200" i="1" dirty="0"/>
              <a:t>vanishing line</a:t>
            </a:r>
            <a:endParaRPr lang="en-US" sz="2200" dirty="0"/>
          </a:p>
          <a:p>
            <a:r>
              <a:rPr lang="en-US" dirty="0"/>
              <a:t>Note that different planes (can) define different vanishing lines</a:t>
            </a:r>
            <a:endParaRPr lang="en-US" sz="2600" dirty="0"/>
          </a:p>
        </p:txBody>
      </p:sp>
      <p:sp>
        <p:nvSpPr>
          <p:cNvPr id="3123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10920" y="1261877"/>
            <a:ext cx="41910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010920" y="1642877"/>
            <a:ext cx="4191000" cy="1981200"/>
            <a:chOff x="1488" y="1056"/>
            <a:chExt cx="2640" cy="1248"/>
          </a:xfrm>
        </p:grpSpPr>
        <p:sp>
          <p:nvSpPr>
            <p:cNvPr id="312326" name="Line 6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1488" y="1296"/>
              <a:ext cx="2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2327" name="Line 7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776" y="1296"/>
              <a:ext cx="1008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2328" name="Line 8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V="1">
              <a:off x="2784" y="1296"/>
              <a:ext cx="1008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2329" name="Line 9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776" y="1296"/>
              <a:ext cx="129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2330" name="Line 10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1776" y="1296"/>
              <a:ext cx="148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2331" name="Line 11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776" y="1296"/>
              <a:ext cx="16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2332" name="Line 12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776" y="1296"/>
              <a:ext cx="17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2333" name="Line 13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776" y="1296"/>
              <a:ext cx="1788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 flipH="1">
              <a:off x="2004" y="1296"/>
              <a:ext cx="1788" cy="720"/>
              <a:chOff x="1872" y="1392"/>
              <a:chExt cx="1788" cy="720"/>
            </a:xfrm>
          </p:grpSpPr>
          <p:sp>
            <p:nvSpPr>
              <p:cNvPr id="312335" name="Line 15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872" y="1392"/>
                <a:ext cx="1296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336" name="Line 16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872" y="1392"/>
                <a:ext cx="1488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337" name="Line 17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872" y="1392"/>
                <a:ext cx="1632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338" name="Line 18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872" y="1392"/>
                <a:ext cx="172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339" name="Line 19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872" y="1392"/>
                <a:ext cx="1788" cy="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12340" name="Oval 20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768" y="1272"/>
              <a:ext cx="48" cy="48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2341" name="Oval 21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758" y="1270"/>
              <a:ext cx="48" cy="48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2342" name="Text Box 22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632" y="105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sz="1600" b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2343" name="Text Box 23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744" y="105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sz="16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5FE6E-C49E-41D8-94AA-FD867AAE9A9A}"/>
              </a:ext>
            </a:extLst>
          </p:cNvPr>
          <p:cNvGrpSpPr/>
          <p:nvPr/>
        </p:nvGrpSpPr>
        <p:grpSpPr>
          <a:xfrm>
            <a:off x="6808802" y="1261877"/>
            <a:ext cx="4191000" cy="3117850"/>
            <a:chOff x="8385811" y="1256379"/>
            <a:chExt cx="4191000" cy="3117850"/>
          </a:xfrm>
        </p:grpSpPr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96DF2946-D14E-43A3-B7CD-687F58FCB16B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385811" y="1256379"/>
              <a:ext cx="4191000" cy="2590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" name="Line 5">
              <a:extLst>
                <a:ext uri="{FF2B5EF4-FFF2-40B4-BE49-F238E27FC236}">
                  <a16:creationId xmlns:a16="http://schemas.microsoft.com/office/drawing/2014/main" id="{4FFC19AE-67B9-422C-91F3-5109B6037079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rot="-2629389">
              <a:off x="8392161" y="2532730"/>
              <a:ext cx="3843338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" name="Line 6">
              <a:extLst>
                <a:ext uri="{FF2B5EF4-FFF2-40B4-BE49-F238E27FC236}">
                  <a16:creationId xmlns:a16="http://schemas.microsoft.com/office/drawing/2014/main" id="{DD00456E-0FA2-4EB6-A1BB-6D92E03B4C16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rot="-2629389">
              <a:off x="9589136" y="2774029"/>
              <a:ext cx="1600200" cy="160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" name="Line 7">
              <a:extLst>
                <a:ext uri="{FF2B5EF4-FFF2-40B4-BE49-F238E27FC236}">
                  <a16:creationId xmlns:a16="http://schemas.microsoft.com/office/drawing/2014/main" id="{0ACC42EE-A28C-441D-B359-76F0006CD870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rot="18970611" flipV="1">
              <a:off x="10743249" y="1665954"/>
              <a:ext cx="1600200" cy="160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80390C7D-3C82-4CBB-8440-68033F7E8A58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rot="-2629389">
              <a:off x="9366886" y="2678779"/>
              <a:ext cx="205740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D752E6DD-14DE-4FA6-8114-D1867D79CC8C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rot="-2629389">
              <a:off x="9219249" y="2615279"/>
              <a:ext cx="23622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B6D93F19-A9D7-46E2-8F7E-266E357D938C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rot="-2629389">
              <a:off x="9108124" y="2569242"/>
              <a:ext cx="2590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76AE81EC-8C2B-4DA4-A3A7-94F634D6561F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rot="-2629389">
              <a:off x="9033511" y="2537492"/>
              <a:ext cx="27432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" name="Line 12">
              <a:extLst>
                <a:ext uri="{FF2B5EF4-FFF2-40B4-BE49-F238E27FC236}">
                  <a16:creationId xmlns:a16="http://schemas.microsoft.com/office/drawing/2014/main" id="{83E351AC-1CFC-4AAC-9717-3ED62D5C6B62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rot="-2629389">
              <a:off x="8984299" y="2518443"/>
              <a:ext cx="2838450" cy="352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50" name="Group 13">
              <a:extLst>
                <a:ext uri="{FF2B5EF4-FFF2-40B4-BE49-F238E27FC236}">
                  <a16:creationId xmlns:a16="http://schemas.microsoft.com/office/drawing/2014/main" id="{CC1276B1-1626-4FD3-ACE3-AC0CAFBF7645}"/>
                </a:ext>
              </a:extLst>
            </p:cNvPr>
            <p:cNvGrpSpPr>
              <a:grpSpLocks/>
            </p:cNvGrpSpPr>
            <p:nvPr>
              <p:custDataLst>
                <p:tags r:id="rId14"/>
              </p:custDataLst>
            </p:nvPr>
          </p:nvGrpSpPr>
          <p:grpSpPr bwMode="auto">
            <a:xfrm rot="18970611" flipH="1">
              <a:off x="9519286" y="2158079"/>
              <a:ext cx="2838450" cy="1143000"/>
              <a:chOff x="1872" y="1392"/>
              <a:chExt cx="1788" cy="720"/>
            </a:xfrm>
          </p:grpSpPr>
          <p:sp>
            <p:nvSpPr>
              <p:cNvPr id="51" name="Line 14">
                <a:extLst>
                  <a:ext uri="{FF2B5EF4-FFF2-40B4-BE49-F238E27FC236}">
                    <a16:creationId xmlns:a16="http://schemas.microsoft.com/office/drawing/2014/main" id="{60B6CC00-262B-4CBC-A7B2-E45591C6EB0D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872" y="1392"/>
                <a:ext cx="1296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2" name="Line 15">
                <a:extLst>
                  <a:ext uri="{FF2B5EF4-FFF2-40B4-BE49-F238E27FC236}">
                    <a16:creationId xmlns:a16="http://schemas.microsoft.com/office/drawing/2014/main" id="{0DD6FFC5-246E-49ED-84CA-88742F6E3FF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872" y="1392"/>
                <a:ext cx="1488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3" name="Line 16">
                <a:extLst>
                  <a:ext uri="{FF2B5EF4-FFF2-40B4-BE49-F238E27FC236}">
                    <a16:creationId xmlns:a16="http://schemas.microsoft.com/office/drawing/2014/main" id="{E5A56B0E-F272-4542-A417-51DA5EB761A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872" y="1392"/>
                <a:ext cx="1632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" name="Line 17">
                <a:extLst>
                  <a:ext uri="{FF2B5EF4-FFF2-40B4-BE49-F238E27FC236}">
                    <a16:creationId xmlns:a16="http://schemas.microsoft.com/office/drawing/2014/main" id="{629465C7-A42C-46E1-BC12-E6C98475DFA3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872" y="1392"/>
                <a:ext cx="172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" name="Line 18">
                <a:extLst>
                  <a:ext uri="{FF2B5EF4-FFF2-40B4-BE49-F238E27FC236}">
                    <a16:creationId xmlns:a16="http://schemas.microsoft.com/office/drawing/2014/main" id="{B5ACD32A-9042-4A9F-8082-9D1F36CE712B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872" y="1392"/>
                <a:ext cx="1788" cy="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56" name="Oval 19">
              <a:extLst>
                <a:ext uri="{FF2B5EF4-FFF2-40B4-BE49-F238E27FC236}">
                  <a16:creationId xmlns:a16="http://schemas.microsoft.com/office/drawing/2014/main" id="{90821BA9-FC6F-437B-8F4E-1F865EF29808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-2629389">
              <a:off x="11529061" y="1296067"/>
              <a:ext cx="76200" cy="76200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7" name="Oval 20">
              <a:extLst>
                <a:ext uri="{FF2B5EF4-FFF2-40B4-BE49-F238E27FC236}">
                  <a16:creationId xmlns:a16="http://schemas.microsoft.com/office/drawing/2014/main" id="{BC40A75D-5583-4077-BA53-9B0CE1A27C7F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 rot="-2629389">
              <a:off x="9224011" y="3502692"/>
              <a:ext cx="76200" cy="76200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98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</a:t>
            </a:r>
            <a:r>
              <a:rPr lang="en-US" dirty="0"/>
              <a:t>different </a:t>
            </a:r>
            <a:r>
              <a:rPr lang="en-US"/>
              <a:t>vanishing lines (and points…).</a:t>
            </a:r>
            <a:endParaRPr lang="en-US" dirty="0"/>
          </a:p>
        </p:txBody>
      </p:sp>
      <p:pic>
        <p:nvPicPr>
          <p:cNvPr id="65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3350" y="1600201"/>
            <a:ext cx="42862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047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http://szeliski.org/Book/</a:t>
            </a:r>
            <a:endParaRPr lang="en-US" dirty="0"/>
          </a:p>
          <a:p>
            <a:r>
              <a:rPr lang="en-US" dirty="0">
                <a:hlinkClick r:id="rId3"/>
              </a:rPr>
              <a:t>http://www.cs.cornell.edu/courses/cs5670/2019sp/lectures/lectures.html</a:t>
            </a:r>
            <a:endParaRPr lang="en-US" dirty="0"/>
          </a:p>
          <a:p>
            <a:r>
              <a:rPr lang="en-US" dirty="0">
                <a:hlinkClick r:id="rId4"/>
              </a:rPr>
              <a:t>http://www.cs.cmu.edu/~16385/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points</a:t>
            </a:r>
          </a:p>
        </p:txBody>
      </p:sp>
      <p:pic>
        <p:nvPicPr>
          <p:cNvPr id="4" name="Picture 3" descr="Screen Shot 2016-03-21 at 10.40.0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5" t="7415" r="9553" b="17408"/>
          <a:stretch/>
        </p:blipFill>
        <p:spPr>
          <a:xfrm>
            <a:off x="343031" y="1788736"/>
            <a:ext cx="6985262" cy="4939646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D9ABCB2-C6E0-4E1C-998D-B6C3BC5FB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12742"/>
            <a:ext cx="4077093" cy="611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72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Vanishing points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vanishing point</a:t>
            </a:r>
            <a:r>
              <a:rPr lang="en-US" dirty="0"/>
              <a:t> is a point on the image plane of a perspective drawing where the two-dimensional perspective projections (or drawings) of mutually parallel lines in three-dimensional space appear to converge. [Wikipedia]</a:t>
            </a:r>
          </a:p>
        </p:txBody>
      </p:sp>
      <p:sp>
        <p:nvSpPr>
          <p:cNvPr id="44" name="Line 3">
            <a:extLst>
              <a:ext uri="{FF2B5EF4-FFF2-40B4-BE49-F238E27FC236}">
                <a16:creationId xmlns:a16="http://schemas.microsoft.com/office/drawing/2014/main" id="{F62849CD-84DA-4370-9FB4-82015D41021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341880" y="3053080"/>
            <a:ext cx="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" name="Line 4">
            <a:extLst>
              <a:ext uri="{FF2B5EF4-FFF2-40B4-BE49-F238E27FC236}">
                <a16:creationId xmlns:a16="http://schemas.microsoft.com/office/drawing/2014/main" id="{A79F166A-AD1A-410B-B7AF-60936E326D0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32280" y="5186680"/>
            <a:ext cx="38100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" name="Text Box 5">
            <a:extLst>
              <a:ext uri="{FF2B5EF4-FFF2-40B4-BE49-F238E27FC236}">
                <a16:creationId xmlns:a16="http://schemas.microsoft.com/office/drawing/2014/main" id="{33510205-CF7F-4337-9DAC-CD1ABBC1522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3080" y="3281680"/>
            <a:ext cx="1049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image plane</a:t>
            </a:r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C4C9977A-BB5D-47F2-B466-C6E4F928D8C6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86512" y="4254819"/>
            <a:ext cx="70403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camera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center</a:t>
            </a:r>
          </a:p>
        </p:txBody>
      </p:sp>
      <p:sp>
        <p:nvSpPr>
          <p:cNvPr id="48" name="Line 7">
            <a:extLst>
              <a:ext uri="{FF2B5EF4-FFF2-40B4-BE49-F238E27FC236}">
                <a16:creationId xmlns:a16="http://schemas.microsoft.com/office/drawing/2014/main" id="{9A3F5B08-B129-4065-9571-C2A686D6EB1E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198880" y="358648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" name="Text Box 8">
            <a:extLst>
              <a:ext uri="{FF2B5EF4-FFF2-40B4-BE49-F238E27FC236}">
                <a16:creationId xmlns:a16="http://schemas.microsoft.com/office/drawing/2014/main" id="{2C991E0D-A7F8-4288-A354-E9EE2AA26833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46680" y="5262880"/>
            <a:ext cx="165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line on ground plane</a:t>
            </a:r>
          </a:p>
        </p:txBody>
      </p:sp>
      <p:grpSp>
        <p:nvGrpSpPr>
          <p:cNvPr id="50" name="Group 9">
            <a:extLst>
              <a:ext uri="{FF2B5EF4-FFF2-40B4-BE49-F238E27FC236}">
                <a16:creationId xmlns:a16="http://schemas.microsoft.com/office/drawing/2014/main" id="{00C4494C-C812-44EB-964E-6557D49E77A2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275080" y="4196081"/>
            <a:ext cx="1371600" cy="1019175"/>
            <a:chOff x="1392" y="1344"/>
            <a:chExt cx="864" cy="642"/>
          </a:xfrm>
        </p:grpSpPr>
        <p:sp>
          <p:nvSpPr>
            <p:cNvPr id="51" name="Line 10">
              <a:extLst>
                <a:ext uri="{FF2B5EF4-FFF2-40B4-BE49-F238E27FC236}">
                  <a16:creationId xmlns:a16="http://schemas.microsoft.com/office/drawing/2014/main" id="{B498B4D6-B3BF-4C05-B97E-7EBB80E7F179}"/>
                </a:ext>
              </a:extLst>
            </p:cNvPr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392" y="1344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" name="Oval 11">
              <a:extLst>
                <a:ext uri="{FF2B5EF4-FFF2-40B4-BE49-F238E27FC236}">
                  <a16:creationId xmlns:a16="http://schemas.microsoft.com/office/drawing/2014/main" id="{876C5273-0FCF-4091-B505-D7C2D08483D1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208" y="1938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" name="Oval 12">
              <a:extLst>
                <a:ext uri="{FF2B5EF4-FFF2-40B4-BE49-F238E27FC236}">
                  <a16:creationId xmlns:a16="http://schemas.microsoft.com/office/drawing/2014/main" id="{D543BB29-1B70-4300-A217-CEEE2E36228A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737" y="1584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4" name="Group 13">
            <a:extLst>
              <a:ext uri="{FF2B5EF4-FFF2-40B4-BE49-F238E27FC236}">
                <a16:creationId xmlns:a16="http://schemas.microsoft.com/office/drawing/2014/main" id="{9A051D49-31C0-4E04-A3BF-800F8290049D}"/>
              </a:ext>
            </a:extLst>
          </p:cNvPr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275080" y="4196080"/>
            <a:ext cx="2286000" cy="1022350"/>
            <a:chOff x="1392" y="1344"/>
            <a:chExt cx="1440" cy="644"/>
          </a:xfrm>
        </p:grpSpPr>
        <p:sp>
          <p:nvSpPr>
            <p:cNvPr id="55" name="Line 14">
              <a:extLst>
                <a:ext uri="{FF2B5EF4-FFF2-40B4-BE49-F238E27FC236}">
                  <a16:creationId xmlns:a16="http://schemas.microsoft.com/office/drawing/2014/main" id="{0B6017DF-55E8-4FCD-AE45-607D39955244}"/>
                </a:ext>
              </a:extLst>
            </p:cNvPr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392" y="1344"/>
              <a:ext cx="14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6" name="Oval 15">
              <a:extLst>
                <a:ext uri="{FF2B5EF4-FFF2-40B4-BE49-F238E27FC236}">
                  <a16:creationId xmlns:a16="http://schemas.microsoft.com/office/drawing/2014/main" id="{A79BC85E-90A9-4DCA-A332-5E3129C49F8F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759" y="1485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7" name="Oval 16">
              <a:extLst>
                <a:ext uri="{FF2B5EF4-FFF2-40B4-BE49-F238E27FC236}">
                  <a16:creationId xmlns:a16="http://schemas.microsoft.com/office/drawing/2014/main" id="{29850B3B-3D66-490F-9DBF-F9314DDF904F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784" y="1940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8" name="Group 17">
            <a:extLst>
              <a:ext uri="{FF2B5EF4-FFF2-40B4-BE49-F238E27FC236}">
                <a16:creationId xmlns:a16="http://schemas.microsoft.com/office/drawing/2014/main" id="{19205BB4-8818-45F7-B5A4-E3115BFBB64D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275080" y="4196080"/>
            <a:ext cx="3810000" cy="1022350"/>
            <a:chOff x="1392" y="1344"/>
            <a:chExt cx="2400" cy="644"/>
          </a:xfrm>
        </p:grpSpPr>
        <p:sp>
          <p:nvSpPr>
            <p:cNvPr id="59" name="Line 18">
              <a:extLst>
                <a:ext uri="{FF2B5EF4-FFF2-40B4-BE49-F238E27FC236}">
                  <a16:creationId xmlns:a16="http://schemas.microsoft.com/office/drawing/2014/main" id="{BEBE368C-935F-4902-9F45-6CB5CDB75E99}"/>
                </a:ext>
              </a:extLst>
            </p:cNvPr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1392" y="1344"/>
              <a:ext cx="24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" name="Oval 19">
              <a:extLst>
                <a:ext uri="{FF2B5EF4-FFF2-40B4-BE49-F238E27FC236}">
                  <a16:creationId xmlns:a16="http://schemas.microsoft.com/office/drawing/2014/main" id="{5190E9DA-74F5-4122-915C-67DE04503845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774" y="1416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" name="Oval 20">
              <a:extLst>
                <a:ext uri="{FF2B5EF4-FFF2-40B4-BE49-F238E27FC236}">
                  <a16:creationId xmlns:a16="http://schemas.microsoft.com/office/drawing/2014/main" id="{95FA3A51-9596-47A4-BC3A-CE0A4CE0C30B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744" y="1940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2" name="Group 21">
            <a:extLst>
              <a:ext uri="{FF2B5EF4-FFF2-40B4-BE49-F238E27FC236}">
                <a16:creationId xmlns:a16="http://schemas.microsoft.com/office/drawing/2014/main" id="{2E70DE57-113C-46D5-92E6-C7091B11BCCF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275080" y="3713480"/>
            <a:ext cx="3886200" cy="1473200"/>
            <a:chOff x="1392" y="1040"/>
            <a:chExt cx="2448" cy="928"/>
          </a:xfrm>
        </p:grpSpPr>
        <p:sp>
          <p:nvSpPr>
            <p:cNvPr id="63" name="Line 22">
              <a:extLst>
                <a:ext uri="{FF2B5EF4-FFF2-40B4-BE49-F238E27FC236}">
                  <a16:creationId xmlns:a16="http://schemas.microsoft.com/office/drawing/2014/main" id="{597BEF22-C42A-4192-A7FB-760AA0AB3EF1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680" y="1344"/>
              <a:ext cx="144" cy="62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64" name="Group 23">
              <a:extLst>
                <a:ext uri="{FF2B5EF4-FFF2-40B4-BE49-F238E27FC236}">
                  <a16:creationId xmlns:a16="http://schemas.microsoft.com/office/drawing/2014/main" id="{908C150D-16AF-4F60-A905-715A7FC8F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316"/>
              <a:ext cx="2448" cy="48"/>
              <a:chOff x="1392" y="1316"/>
              <a:chExt cx="2448" cy="48"/>
            </a:xfrm>
          </p:grpSpPr>
          <p:sp>
            <p:nvSpPr>
              <p:cNvPr id="67" name="Line 24">
                <a:extLst>
                  <a:ext uri="{FF2B5EF4-FFF2-40B4-BE49-F238E27FC236}">
                    <a16:creationId xmlns:a16="http://schemas.microsoft.com/office/drawing/2014/main" id="{5FEFE145-E3DC-45C3-8081-469DA10A84F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392" y="1344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8" name="Oval 25">
                <a:extLst>
                  <a:ext uri="{FF2B5EF4-FFF2-40B4-BE49-F238E27FC236}">
                    <a16:creationId xmlns:a16="http://schemas.microsoft.com/office/drawing/2014/main" id="{DB1D6F36-A58F-472B-BD3F-0F5C01DC950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803" y="1316"/>
                <a:ext cx="48" cy="48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5" name="Text Box 26">
              <a:extLst>
                <a:ext uri="{FF2B5EF4-FFF2-40B4-BE49-F238E27FC236}">
                  <a16:creationId xmlns:a16="http://schemas.microsoft.com/office/drawing/2014/main" id="{DD3E0DF9-BDDB-4AC0-9122-3149F4C2B40E}"/>
                </a:ext>
              </a:extLst>
            </p:cNvPr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070" y="1040"/>
              <a:ext cx="8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vanishing point</a:t>
              </a:r>
              <a:endParaRPr lang="en-US" sz="1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6" name="Line 27">
              <a:extLst>
                <a:ext uri="{FF2B5EF4-FFF2-40B4-BE49-F238E27FC236}">
                  <a16:creationId xmlns:a16="http://schemas.microsoft.com/office/drawing/2014/main" id="{1E3FE0A4-C4AD-4191-B18B-35DDA57F8053}"/>
                </a:ext>
              </a:extLst>
            </p:cNvPr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1876" y="1188"/>
              <a:ext cx="24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9" name="Line 28">
            <a:extLst>
              <a:ext uri="{FF2B5EF4-FFF2-40B4-BE49-F238E27FC236}">
                <a16:creationId xmlns:a16="http://schemas.microsoft.com/office/drawing/2014/main" id="{0DEDFBA0-C36A-4D8A-94EF-384B5A7FD1A7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503680" y="3891280"/>
            <a:ext cx="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" name="Line 29">
            <a:extLst>
              <a:ext uri="{FF2B5EF4-FFF2-40B4-BE49-F238E27FC236}">
                <a16:creationId xmlns:a16="http://schemas.microsoft.com/office/drawing/2014/main" id="{14E150D1-5EF2-404D-9C50-76D4A3C28930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1503680" y="457708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" name="Line 30">
            <a:extLst>
              <a:ext uri="{FF2B5EF4-FFF2-40B4-BE49-F238E27FC236}">
                <a16:creationId xmlns:a16="http://schemas.microsoft.com/office/drawing/2014/main" id="{F7011067-5AD6-47B4-A9DA-E7199C103DB1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1503680" y="305308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" name="Oval 31">
            <a:extLst>
              <a:ext uri="{FF2B5EF4-FFF2-40B4-BE49-F238E27FC236}">
                <a16:creationId xmlns:a16="http://schemas.microsoft.com/office/drawing/2014/main" id="{9143F3B8-EB7A-47F8-922D-962416C1A91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13168" y="415321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AD3C87CA-477E-41B0-B1DE-482D6F469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680" y="2608427"/>
            <a:ext cx="5698919" cy="41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Vanishing points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Any two parallel lines (in 3D) have the same vanishing point </a:t>
            </a:r>
            <a:r>
              <a:rPr lang="en-US" b="1" dirty="0"/>
              <a:t>v.</a:t>
            </a:r>
            <a:endParaRPr lang="en-US" dirty="0"/>
          </a:p>
          <a:p>
            <a:pPr lvl="1"/>
            <a:r>
              <a:rPr lang="en-US" dirty="0"/>
              <a:t>The ray from </a:t>
            </a:r>
            <a:r>
              <a:rPr lang="en-US" b="1" dirty="0"/>
              <a:t>C</a:t>
            </a:r>
            <a:r>
              <a:rPr lang="en-US" dirty="0"/>
              <a:t> through </a:t>
            </a:r>
            <a:r>
              <a:rPr lang="en-US" b="1" dirty="0"/>
              <a:t>v</a:t>
            </a:r>
            <a:r>
              <a:rPr lang="en-US" dirty="0"/>
              <a:t> is parallel to the lines.</a:t>
            </a:r>
          </a:p>
          <a:p>
            <a:pPr lvl="1"/>
            <a:r>
              <a:rPr lang="en-US" dirty="0"/>
              <a:t>An image may have more than one vanishing point.</a:t>
            </a:r>
          </a:p>
          <a:p>
            <a:pPr lvl="1"/>
            <a:r>
              <a:rPr lang="en-US" dirty="0"/>
              <a:t>Sometimes vanishing points can be out of FOV of the image.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1130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5369560" y="3429000"/>
            <a:ext cx="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13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759960" y="5562600"/>
            <a:ext cx="38100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1302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40760" y="3657600"/>
            <a:ext cx="1049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image plane</a:t>
            </a:r>
          </a:p>
        </p:txBody>
      </p:sp>
      <p:sp>
        <p:nvSpPr>
          <p:cNvPr id="31130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14192" y="4630738"/>
            <a:ext cx="704039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camera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center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1304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226560" y="3962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130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674360" y="5638800"/>
            <a:ext cx="165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line on ground plane</a:t>
            </a:r>
          </a:p>
        </p:txBody>
      </p:sp>
      <p:sp>
        <p:nvSpPr>
          <p:cNvPr id="311306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4759960" y="4572000"/>
            <a:ext cx="228600" cy="9906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4302760" y="4527550"/>
            <a:ext cx="3886200" cy="76200"/>
            <a:chOff x="1392" y="1316"/>
            <a:chExt cx="2448" cy="48"/>
          </a:xfrm>
        </p:grpSpPr>
        <p:sp>
          <p:nvSpPr>
            <p:cNvPr id="311308" name="Line 12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392" y="134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1309" name="Oval 1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803" y="1316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1310" name="Text Box 1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379086" y="4089400"/>
            <a:ext cx="1458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vanishing point 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311311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5071110" y="4324350"/>
            <a:ext cx="3810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1312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31360" y="4267200"/>
            <a:ext cx="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1313" name="Line 1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531360" y="49530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1314" name="Line 1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531360" y="34290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1315" name="Oval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240848" y="45291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" name="Group 20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4988560" y="4572000"/>
            <a:ext cx="4038600" cy="838200"/>
            <a:chOff x="1824" y="1344"/>
            <a:chExt cx="2544" cy="528"/>
          </a:xfrm>
        </p:grpSpPr>
        <p:sp>
          <p:nvSpPr>
            <p:cNvPr id="31131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 flipV="1">
              <a:off x="1824" y="1344"/>
              <a:ext cx="144" cy="3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131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968" y="1680"/>
              <a:ext cx="2400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1319" name="Text Box 23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352" y="1680"/>
              <a:ext cx="10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line on ground plane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One-point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4767-441D-47E5-AADF-25CE135E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drawing/ image has one-point perspective when it contains only one vanishing point.</a:t>
            </a:r>
          </a:p>
        </p:txBody>
      </p:sp>
      <p:pic>
        <p:nvPicPr>
          <p:cNvPr id="589826" name="Picture 2" descr="One point perspectiv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52600"/>
            <a:ext cx="5943600" cy="426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67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Two-point perspective</a:t>
            </a:r>
          </a:p>
        </p:txBody>
      </p:sp>
      <p:pic>
        <p:nvPicPr>
          <p:cNvPr id="65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7434" y="1545116"/>
            <a:ext cx="7152358" cy="422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9546769" y="3722913"/>
            <a:ext cx="163286" cy="16328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0054" y="3592278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</a:t>
            </a:r>
            <a:r>
              <a:rPr lang="en-US" sz="2000" b="1" baseline="-25000" dirty="0" err="1"/>
              <a:t>x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 bwMode="auto">
          <a:xfrm>
            <a:off x="2394855" y="3733799"/>
            <a:ext cx="163286" cy="163286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6514" y="3603163"/>
            <a:ext cx="390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</a:t>
            </a:r>
            <a:r>
              <a:rPr lang="en-US" sz="2000" b="1" baseline="-25000" dirty="0" err="1"/>
              <a:t>y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7855-B6FF-4130-B02C-0F103E21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Two-point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29FD-B33A-4966-8ABF-1171E176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age result for two point perspective">
            <a:extLst>
              <a:ext uri="{FF2B5EF4-FFF2-40B4-BE49-F238E27FC236}">
                <a16:creationId xmlns:a16="http://schemas.microsoft.com/office/drawing/2014/main" id="{A88F35CF-5E2C-4FB2-8CA5-96044B147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0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52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Three-point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5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3350" y="1600201"/>
            <a:ext cx="42862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4059</TotalTime>
  <Words>269</Words>
  <Application>Microsoft Office PowerPoint</Application>
  <PresentationFormat>Widescreen</PresentationFormat>
  <Paragraphs>48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class_layout</vt:lpstr>
      <vt:lpstr>Stereo</vt:lpstr>
      <vt:lpstr>References</vt:lpstr>
      <vt:lpstr>Vanishing points</vt:lpstr>
      <vt:lpstr>Vanishing points</vt:lpstr>
      <vt:lpstr>Vanishing points</vt:lpstr>
      <vt:lpstr>One-point perspective</vt:lpstr>
      <vt:lpstr>Two-point perspective</vt:lpstr>
      <vt:lpstr>Two-point perspective</vt:lpstr>
      <vt:lpstr>Three-point perspective</vt:lpstr>
      <vt:lpstr>Vanishing points</vt:lpstr>
      <vt:lpstr>Vanishing lines</vt:lpstr>
      <vt:lpstr>Vanishing 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dc:creator> </dc:creator>
  <cp:lastModifiedBy> </cp:lastModifiedBy>
  <cp:revision>95</cp:revision>
  <dcterms:created xsi:type="dcterms:W3CDTF">2019-11-08T16:12:10Z</dcterms:created>
  <dcterms:modified xsi:type="dcterms:W3CDTF">2019-11-26T22:27:10Z</dcterms:modified>
</cp:coreProperties>
</file>