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70" r:id="rId11"/>
    <p:sldId id="266" r:id="rId12"/>
    <p:sldId id="267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4679" userDrawn="1">
          <p15:clr>
            <a:srgbClr val="A4A3A4"/>
          </p15:clr>
        </p15:guide>
        <p15:guide id="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14" autoAdjust="0"/>
  </p:normalViewPr>
  <p:slideViewPr>
    <p:cSldViewPr snapToGrid="0" showGuides="1">
      <p:cViewPr varScale="1">
        <p:scale>
          <a:sx n="75" d="100"/>
          <a:sy n="75" d="100"/>
        </p:scale>
        <p:origin x="902" y="58"/>
      </p:cViewPr>
      <p:guideLst>
        <p:guide orient="horz" pos="2364"/>
        <p:guide pos="4679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י"ח/תשרי/תש"פ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R-Base – the “bare bone R”</a:t>
            </a:r>
          </a:p>
          <a:p>
            <a:r>
              <a:rPr lang="en-US" dirty="0"/>
              <a:t>functions – extend the base capabilities</a:t>
            </a:r>
          </a:p>
          <a:p>
            <a:r>
              <a:rPr lang="en-US" dirty="0" err="1"/>
              <a:t>str_to_lower</a:t>
            </a:r>
            <a:r>
              <a:rPr lang="en-US" dirty="0"/>
              <a:t>() takes an “UPPERCASE” and turns it to “uppercase”</a:t>
            </a:r>
          </a:p>
          <a:p>
            <a:r>
              <a:rPr lang="en-US" dirty="0"/>
              <a:t>packages – wraps together a set of functions with a shared vision </a:t>
            </a:r>
          </a:p>
          <a:p>
            <a:r>
              <a:rPr lang="en-US" dirty="0"/>
              <a:t>(e.g., </a:t>
            </a:r>
            <a:r>
              <a:rPr lang="en-US" dirty="0" err="1"/>
              <a:t>stringr</a:t>
            </a:r>
            <a:r>
              <a:rPr lang="en-US" dirty="0"/>
              <a:t> contains functions for working with strings)</a:t>
            </a:r>
          </a:p>
          <a:p>
            <a:r>
              <a:rPr lang="en-US" dirty="0"/>
              <a:t>scripts – contains code that R can run (.R files)</a:t>
            </a:r>
          </a:p>
          <a:p>
            <a:r>
              <a:rPr lang="en-US" dirty="0" err="1"/>
              <a:t>Rmarkdown</a:t>
            </a:r>
            <a:r>
              <a:rPr lang="en-US" dirty="0"/>
              <a:t> – combination of code and text formatted documentation</a:t>
            </a:r>
          </a:p>
          <a:p>
            <a:r>
              <a:rPr lang="en-US" dirty="0"/>
              <a:t>R Studio IDE – an environment for working with R</a:t>
            </a:r>
          </a:p>
          <a:p>
            <a:r>
              <a:rPr lang="en-US" dirty="0"/>
              <a:t>Which adds a lot of functionality for the programmer’s convenience</a:t>
            </a:r>
          </a:p>
          <a:p>
            <a:r>
              <a:rPr lang="en-US" dirty="0" err="1"/>
              <a:t>gui</a:t>
            </a:r>
            <a:r>
              <a:rPr lang="en-US" dirty="0"/>
              <a:t> (shiny) and </a:t>
            </a:r>
            <a:r>
              <a:rPr lang="en-US" dirty="0" err="1"/>
              <a:t>api</a:t>
            </a:r>
            <a:r>
              <a:rPr lang="en-US" dirty="0"/>
              <a:t> (</a:t>
            </a:r>
            <a:r>
              <a:rPr lang="en-US" dirty="0" err="1"/>
              <a:t>plumbr</a:t>
            </a:r>
            <a:r>
              <a:rPr lang="en-US"/>
              <a:t>) – allows you to bring R into production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12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October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-pubs-static.s3.amazonaws.com/425049_3ebed0e02f3f43a5b75f5107258d1a73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hyperlink" Target="https://sarid.shinyapps.io/Sarid-Sample-Report/" TargetMode="External"/><Relationship Id="rId4" Type="http://schemas.openxmlformats.org/officeDocument/2006/relationships/hyperlink" Target="https://colorectalcancermortalityprediction.shinyapps.io/CRCShin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github.com/adisarid/intro_statistics_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rstudio.com/products/rstudio/downloa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Introduction to Statistics and Data Analysis with R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Tel-Aviv University, course#0560.1823</a:t>
            </a:r>
          </a:p>
          <a:p>
            <a:r>
              <a:rPr lang="en-US" dirty="0"/>
              <a:t>Adi Sarid</a:t>
            </a:r>
          </a:p>
          <a:p>
            <a:r>
              <a:rPr lang="en-US" dirty="0"/>
              <a:t>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ECF4-67C3-4282-B3FC-1128F295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18872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Examples for Data Science Problems</a:t>
            </a:r>
            <a:endParaRPr lang="en-IL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3915A-CF82-4274-B8B7-FF2BBF1B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C09E1-66E9-4056-A614-AA9E26B0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772E1-E92B-4F39-B63B-C9B66D27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" y="2085690"/>
            <a:ext cx="3810000" cy="2352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600DC-9A60-4553-868E-3B8119F23F70}"/>
              </a:ext>
            </a:extLst>
          </p:cNvPr>
          <p:cNvSpPr txBox="1"/>
          <p:nvPr/>
        </p:nvSpPr>
        <p:spPr>
          <a:xfrm>
            <a:off x="542544" y="452865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Rob J. Hyndman and George </a:t>
            </a:r>
            <a:r>
              <a:rPr lang="en-US" sz="1100" dirty="0" err="1"/>
              <a:t>Athansasopoulos</a:t>
            </a:r>
            <a:r>
              <a:rPr lang="en-US" sz="1100" dirty="0"/>
              <a:t>, Forecasting: Principles and Practice 2nd edition, </a:t>
            </a:r>
          </a:p>
          <a:p>
            <a:r>
              <a:rPr lang="en-US" sz="1100" i="1" dirty="0" err="1"/>
              <a:t>OTexts</a:t>
            </a:r>
            <a:r>
              <a:rPr lang="en-US" sz="1100" dirty="0"/>
              <a:t>, 2018. Available Online </a:t>
            </a:r>
            <a:r>
              <a:rPr lang="en-US" sz="1100" dirty="0">
                <a:hlinkClick r:id="rId3"/>
              </a:rPr>
              <a:t>https://otexts.org/fpp2/</a:t>
            </a:r>
            <a:r>
              <a:rPr lang="en-US" sz="1100" dirty="0"/>
              <a:t> (fetched Sep 2018)</a:t>
            </a:r>
            <a:endParaRPr lang="en-IL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65256-5CC0-4213-B2D2-C68423E03A26}"/>
              </a:ext>
            </a:extLst>
          </p:cNvPr>
          <p:cNvSpPr txBox="1"/>
          <p:nvPr/>
        </p:nvSpPr>
        <p:spPr>
          <a:xfrm>
            <a:off x="755904" y="1567847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analysis: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F224F-7575-4738-9014-0900C6930D7E}"/>
              </a:ext>
            </a:extLst>
          </p:cNvPr>
          <p:cNvSpPr txBox="1"/>
          <p:nvPr/>
        </p:nvSpPr>
        <p:spPr>
          <a:xfrm>
            <a:off x="5193792" y="1567847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 systems:</a:t>
            </a:r>
          </a:p>
          <a:p>
            <a:r>
              <a:rPr lang="en-US" dirty="0"/>
              <a:t>(example from Amazon)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EBB9F-0B74-439E-8B10-D9EE4CCE6005}"/>
              </a:ext>
            </a:extLst>
          </p:cNvPr>
          <p:cNvSpPr txBox="1"/>
          <p:nvPr/>
        </p:nvSpPr>
        <p:spPr>
          <a:xfrm>
            <a:off x="5193792" y="3844615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Healthcare (mortality analysis): </a:t>
            </a:r>
            <a:br>
              <a:rPr lang="en-US" dirty="0"/>
            </a:br>
            <a:r>
              <a:rPr lang="en-US" sz="1400" dirty="0">
                <a:hlinkClick r:id="rId4"/>
              </a:rPr>
              <a:t>https://colorectalcancermortalityprediction.shinyapps.io/CRCShiny/</a:t>
            </a:r>
            <a:r>
              <a:rPr lang="en-US" sz="1400" dirty="0"/>
              <a:t> </a:t>
            </a:r>
            <a:endParaRPr lang="en-I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15FE5-ED43-4B95-B3E3-A96748CFC973}"/>
              </a:ext>
            </a:extLst>
          </p:cNvPr>
          <p:cNvSpPr txBox="1"/>
          <p:nvPr/>
        </p:nvSpPr>
        <p:spPr>
          <a:xfrm>
            <a:off x="5193792" y="4858654"/>
            <a:ext cx="6261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Dashboards (reporting and communicating analysis): </a:t>
            </a:r>
            <a:br>
              <a:rPr lang="en-US" dirty="0"/>
            </a:br>
            <a:r>
              <a:rPr lang="en-US" sz="1400" dirty="0">
                <a:hlinkClick r:id="rId5"/>
              </a:rPr>
              <a:t>https://sarid.shinyapps.io/Sarid-Sample-Report/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03F70-113E-47E4-BBE9-A8DFB04B7274}"/>
              </a:ext>
            </a:extLst>
          </p:cNvPr>
          <p:cNvSpPr txBox="1"/>
          <p:nvPr/>
        </p:nvSpPr>
        <p:spPr>
          <a:xfrm>
            <a:off x="5193792" y="2746661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Commerce:</a:t>
            </a:r>
          </a:p>
          <a:p>
            <a:r>
              <a:rPr lang="en-US" dirty="0"/>
              <a:t>Fraud detection, identify and prevent churn</a:t>
            </a:r>
            <a:endParaRPr lang="en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64686D-C194-4F19-8A30-F2575EB87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5309" y="1626232"/>
            <a:ext cx="3555899" cy="10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R?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free software environment for statistical computing and graphics </a:t>
            </a:r>
            <a:br>
              <a:rPr lang="en-US" dirty="0"/>
            </a:br>
            <a:r>
              <a:rPr lang="en-US" dirty="0"/>
              <a:t>(r-project.org)</a:t>
            </a:r>
          </a:p>
          <a:p>
            <a:r>
              <a:rPr lang="en-US" dirty="0"/>
              <a:t>An analogy I adopted (from Garret </a:t>
            </a:r>
            <a:r>
              <a:rPr lang="en-US" dirty="0" err="1"/>
              <a:t>Grolemund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4076700"/>
            <a:ext cx="1810703" cy="1298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1280" y="3815922"/>
            <a:ext cx="2518748" cy="1819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42" y="3983394"/>
            <a:ext cx="743979" cy="57542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3149600" y="4765040"/>
            <a:ext cx="5476240" cy="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5317" y="3955402"/>
            <a:ext cx="108074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C++</a:t>
            </a:r>
            <a:endParaRPr lang="he-IL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2494" y="3983080"/>
            <a:ext cx="623907" cy="6239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97" y="3900196"/>
            <a:ext cx="654692" cy="7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12486" y="2844253"/>
            <a:ext cx="1350050" cy="1232447"/>
            <a:chOff x="5262880" y="2670810"/>
            <a:chExt cx="1350050" cy="12324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282" y="3185107"/>
              <a:ext cx="928518" cy="7181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62880" y="2670810"/>
              <a:ext cx="135005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Bare-bone</a:t>
              </a:r>
              <a:endParaRPr lang="he-IL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7116887" y="1773371"/>
            <a:ext cx="1869440" cy="772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Packages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stringr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3295751" y="2388042"/>
            <a:ext cx="2428240" cy="9639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(e.g., </a:t>
            </a:r>
            <a:r>
              <a:rPr lang="en-US" dirty="0" err="1"/>
              <a:t>str_to_lower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str_replace</a:t>
            </a:r>
            <a:r>
              <a:rPr lang="en-US" dirty="0"/>
              <a:t>,…)</a:t>
            </a:r>
            <a:endParaRPr lang="he-IL" dirty="0"/>
          </a:p>
        </p:txBody>
      </p:sp>
      <p:grpSp>
        <p:nvGrpSpPr>
          <p:cNvPr id="19" name="Group 18"/>
          <p:cNvGrpSpPr/>
          <p:nvPr/>
        </p:nvGrpSpPr>
        <p:grpSpPr>
          <a:xfrm>
            <a:off x="8579792" y="1568173"/>
            <a:ext cx="1719580" cy="1636653"/>
            <a:chOff x="3462020" y="2862398"/>
            <a:chExt cx="1719580" cy="16366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739" y="2862398"/>
              <a:ext cx="580861" cy="67328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30" y="2875280"/>
              <a:ext cx="562672" cy="6495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259" y="3366190"/>
              <a:ext cx="560386" cy="649550"/>
            </a:xfrm>
            <a:prstGeom prst="rect">
              <a:avLst/>
            </a:prstGeom>
          </p:spPr>
        </p:pic>
        <p:sp>
          <p:nvSpPr>
            <p:cNvPr id="16" name="Hexagon 15"/>
            <p:cNvSpPr/>
            <p:nvPr/>
          </p:nvSpPr>
          <p:spPr>
            <a:xfrm rot="5400000">
              <a:off x="39997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Hexagon 16"/>
            <p:cNvSpPr/>
            <p:nvPr/>
          </p:nvSpPr>
          <p:spPr>
            <a:xfrm rot="5400000">
              <a:off x="3710229" y="339852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34282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0" name="Round Single Corner Rectangle 19"/>
          <p:cNvSpPr/>
          <p:nvPr/>
        </p:nvSpPr>
        <p:spPr>
          <a:xfrm>
            <a:off x="2951922" y="4611757"/>
            <a:ext cx="1023730" cy="1302026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.R files</a:t>
            </a:r>
          </a:p>
          <a:p>
            <a:pPr algn="ctr"/>
            <a:r>
              <a:rPr lang="en-US" dirty="0"/>
              <a:t>(script)</a:t>
            </a:r>
            <a:endParaRPr lang="he-IL" dirty="0"/>
          </a:p>
        </p:txBody>
      </p:sp>
      <p:grpSp>
        <p:nvGrpSpPr>
          <p:cNvPr id="24" name="Group 23"/>
          <p:cNvGrpSpPr/>
          <p:nvPr/>
        </p:nvGrpSpPr>
        <p:grpSpPr>
          <a:xfrm>
            <a:off x="4607982" y="4609135"/>
            <a:ext cx="1163607" cy="1596912"/>
            <a:chOff x="5557107" y="4519160"/>
            <a:chExt cx="1163607" cy="1596912"/>
          </a:xfrm>
        </p:grpSpPr>
        <p:sp>
          <p:nvSpPr>
            <p:cNvPr id="21" name="Round Single Corner Rectangle 20"/>
            <p:cNvSpPr/>
            <p:nvPr/>
          </p:nvSpPr>
          <p:spPr>
            <a:xfrm>
              <a:off x="5557107" y="4519160"/>
              <a:ext cx="1023730" cy="1302026"/>
            </a:xfrm>
            <a:prstGeom prst="round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Rmd</a:t>
              </a:r>
              <a:r>
                <a:rPr lang="en-US" dirty="0"/>
                <a:t> files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328" y="5466522"/>
              <a:ext cx="560386" cy="64955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49" y="3405609"/>
            <a:ext cx="1011854" cy="1172852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6" idx="3"/>
            <a:endCxn id="11" idx="1"/>
          </p:cNvCxnSpPr>
          <p:nvPr/>
        </p:nvCxnSpPr>
        <p:spPr>
          <a:xfrm flipV="1">
            <a:off x="1850406" y="2870007"/>
            <a:ext cx="1445345" cy="84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9" idx="1"/>
          </p:cNvCxnSpPr>
          <p:nvPr/>
        </p:nvCxnSpPr>
        <p:spPr>
          <a:xfrm flipV="1">
            <a:off x="5723991" y="2159451"/>
            <a:ext cx="1392896" cy="71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3" idx="1"/>
          </p:cNvCxnSpPr>
          <p:nvPr/>
        </p:nvCxnSpPr>
        <p:spPr>
          <a:xfrm>
            <a:off x="1850406" y="3717625"/>
            <a:ext cx="4360343" cy="27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20" idx="1"/>
          </p:cNvCxnSpPr>
          <p:nvPr/>
        </p:nvCxnSpPr>
        <p:spPr>
          <a:xfrm>
            <a:off x="1850406" y="3717625"/>
            <a:ext cx="1101516" cy="154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1" idx="1"/>
          </p:cNvCxnSpPr>
          <p:nvPr/>
        </p:nvCxnSpPr>
        <p:spPr>
          <a:xfrm flipV="1">
            <a:off x="3975652" y="5260148"/>
            <a:ext cx="632330" cy="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5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41E8-3963-49B9-AB0A-A979777D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EE88-F3AF-4FF5-AC34-E8C42B80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There is a “package of packages” called </a:t>
            </a:r>
            <a:r>
              <a:rPr lang="en-US" sz="1600" dirty="0" err="1"/>
              <a:t>tidyverse</a:t>
            </a:r>
            <a:r>
              <a:rPr lang="en-US" sz="1600" dirty="0"/>
              <a:t>. Why </a:t>
            </a:r>
            <a:r>
              <a:rPr lang="en-US" sz="1600" dirty="0" err="1"/>
              <a:t>tidyverse</a:t>
            </a:r>
            <a:r>
              <a:rPr lang="en-US" sz="1600" dirty="0"/>
              <a:t>? because it deals with “tidy” data. So what is tidy data?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“An opinionated collection of R packages designed for data science. All packages share an underlying design philosophy, grammar, and data structures” </a:t>
            </a:r>
            <a:br>
              <a:rPr lang="en-US" sz="1600" i="1" dirty="0"/>
            </a:br>
            <a:r>
              <a:rPr lang="en-US" sz="1600" i="1" dirty="0"/>
              <a:t>– </a:t>
            </a:r>
            <a:r>
              <a:rPr lang="en-US" sz="1600" dirty="0">
                <a:hlinkClick r:id="rId2"/>
              </a:rPr>
              <a:t>https://www.tidyverse.org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46866-1A65-4F6F-9F57-27D2F930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2E242-A068-4F19-B249-DFAD9D13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3DB2CD-6DE7-4267-8913-A4935321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41950"/>
              </p:ext>
            </p:extLst>
          </p:nvPr>
        </p:nvGraphicFramePr>
        <p:xfrm>
          <a:off x="4463591" y="3942836"/>
          <a:ext cx="1933416" cy="147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72">
                  <a:extLst>
                    <a:ext uri="{9D8B030D-6E8A-4147-A177-3AD203B41FA5}">
                      <a16:colId xmlns:a16="http://schemas.microsoft.com/office/drawing/2014/main" val="3933777985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561107678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672781536"/>
                    </a:ext>
                  </a:extLst>
                </a:gridCol>
              </a:tblGrid>
              <a:tr h="36892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1698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51237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9404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3905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DCE3926-92C2-4B48-BDAB-115C81C190E8}"/>
              </a:ext>
            </a:extLst>
          </p:cNvPr>
          <p:cNvGrpSpPr/>
          <p:nvPr/>
        </p:nvGrpSpPr>
        <p:grpSpPr>
          <a:xfrm>
            <a:off x="6080137" y="4279992"/>
            <a:ext cx="5871071" cy="1656017"/>
            <a:chOff x="3168715" y="4483960"/>
            <a:chExt cx="5871071" cy="16560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6FEC1C-53B6-4FB5-A30B-4B674EB033A9}"/>
                </a:ext>
              </a:extLst>
            </p:cNvPr>
            <p:cNvCxnSpPr/>
            <p:nvPr/>
          </p:nvCxnSpPr>
          <p:spPr>
            <a:xfrm flipH="1">
              <a:off x="3666650" y="4671587"/>
              <a:ext cx="2073243" cy="0"/>
            </a:xfrm>
            <a:prstGeom prst="straightConnector1">
              <a:avLst/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E57026-2BB3-4A88-B23B-43A2A2F4B945}"/>
                </a:ext>
              </a:extLst>
            </p:cNvPr>
            <p:cNvSpPr txBox="1"/>
            <p:nvPr/>
          </p:nvSpPr>
          <p:spPr>
            <a:xfrm>
              <a:off x="5791781" y="4483960"/>
              <a:ext cx="3248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row is an observation</a:t>
              </a:r>
              <a:endParaRPr lang="en-IL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15E1298-965F-4C2E-96AE-0DF2C7C5C22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68715" y="5423345"/>
              <a:ext cx="2623067" cy="514756"/>
            </a:xfrm>
            <a:prstGeom prst="bentConnector3">
              <a:avLst>
                <a:gd name="adj1" fmla="val 100047"/>
              </a:avLst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DB289E-27CD-40FC-B146-19C3FEDD8725}"/>
                </a:ext>
              </a:extLst>
            </p:cNvPr>
            <p:cNvSpPr txBox="1"/>
            <p:nvPr/>
          </p:nvSpPr>
          <p:spPr>
            <a:xfrm>
              <a:off x="5791781" y="5770645"/>
              <a:ext cx="311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column is a variable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21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8AE-55C2-4C1B-93F7-6D0CD9B2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is this “tidy”?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C35C-053A-4DC1-B464-2CEE6495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C5E1D-3661-4DF0-B8F6-9C778C3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750BB-794D-45D1-BAF7-84837464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2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Lecturer – Adi Sarid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 – </a:t>
            </a:r>
            <a:r>
              <a:rPr lang="en-US" dirty="0" err="1"/>
              <a:t>Afek</a:t>
            </a:r>
            <a:r>
              <a:rPr lang="en-US" dirty="0"/>
              <a:t> Adler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7680" y="5020056"/>
            <a:ext cx="11460480" cy="1208024"/>
          </a:xfrm>
        </p:spPr>
        <p:txBody>
          <a:bodyPr>
            <a:normAutofit fontScale="92500"/>
          </a:bodyPr>
          <a:lstStyle/>
          <a:p>
            <a:r>
              <a:rPr lang="en-US" dirty="0"/>
              <a:t>Professional: Market Research, Data Scientist, Operations Research, Educator</a:t>
            </a:r>
          </a:p>
          <a:p>
            <a:r>
              <a:rPr lang="en-US" dirty="0"/>
              <a:t>Academia: Mathematics, Statistics and Operations Research (</a:t>
            </a:r>
            <a:r>
              <a:rPr lang="en-US" dirty="0" err="1"/>
              <a:t>Bsc</a:t>
            </a:r>
            <a:r>
              <a:rPr lang="en-US" dirty="0"/>
              <a:t>, MA, </a:t>
            </a:r>
            <a:r>
              <a:rPr lang="en-US" dirty="0" err="1"/>
              <a:t>Phd</a:t>
            </a:r>
            <a:r>
              <a:rPr lang="en-US" dirty="0"/>
              <a:t>-in-process)</a:t>
            </a:r>
          </a:p>
          <a:p>
            <a:r>
              <a:rPr lang="en-US" dirty="0"/>
              <a:t>Software: R,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9499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/>
              <a:t>Statistics</a:t>
            </a:r>
          </a:p>
          <a:p>
            <a:pPr lvl="1"/>
            <a:r>
              <a:rPr lang="en-US" sz="2400" dirty="0"/>
              <a:t>Learn fundamental terms in statistics and in process data analysis</a:t>
            </a:r>
          </a:p>
          <a:p>
            <a:r>
              <a:rPr lang="en-US" sz="2800" dirty="0"/>
              <a:t>R</a:t>
            </a:r>
          </a:p>
          <a:p>
            <a:pPr lvl="1"/>
            <a:r>
              <a:rPr lang="en-US" sz="2400" dirty="0"/>
              <a:t>(Start to) acquire R skills</a:t>
            </a:r>
          </a:p>
          <a:p>
            <a:pPr lvl="1"/>
            <a:r>
              <a:rPr lang="en-US" sz="2400" dirty="0"/>
              <a:t>Learn how R can be used for preparing and analyzing data</a:t>
            </a:r>
          </a:p>
          <a:p>
            <a:r>
              <a:rPr lang="en-US" sz="2600" dirty="0"/>
              <a:t>Enjoy!</a:t>
            </a:r>
          </a:p>
          <a:p>
            <a:pPr lvl="1"/>
            <a:r>
              <a:rPr lang="en-US" sz="2400" dirty="0"/>
              <a:t>Data analysis is interesting and fun, and so is 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765760" y="3608843"/>
            <a:ext cx="1090736" cy="1084262"/>
            <a:chOff x="10222374" y="4153923"/>
            <a:chExt cx="1548037" cy="153885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920" y="4541519"/>
              <a:ext cx="1488491" cy="11512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51299">
              <a:off x="10222374" y="4153923"/>
              <a:ext cx="1474544" cy="109150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CDD77-C51D-4F79-B504-64BF1327D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434" y="1079491"/>
            <a:ext cx="1805435" cy="14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a research – from design to insights</a:t>
            </a:r>
          </a:p>
          <a:p>
            <a:r>
              <a:rPr lang="en-US" dirty="0"/>
              <a:t>Statistical inference and parameter estimation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Analysis of variance (ANOVA)</a:t>
            </a:r>
          </a:p>
          <a:p>
            <a:r>
              <a:rPr lang="en-US" dirty="0"/>
              <a:t>Experiment design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More material if time permits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9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Technicalities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https://github.com/adisarid/intro_statistics_R</a:t>
            </a:r>
            <a:endParaRPr lang="en-US" dirty="0"/>
          </a:p>
          <a:p>
            <a:r>
              <a:rPr lang="en-US" dirty="0"/>
              <a:t>We will be uploading the materials to </a:t>
            </a:r>
            <a:r>
              <a:rPr lang="en-US" dirty="0" err="1"/>
              <a:t>moodle</a:t>
            </a:r>
            <a:r>
              <a:rPr lang="en-US" dirty="0"/>
              <a:t> as well</a:t>
            </a:r>
          </a:p>
          <a:p>
            <a:r>
              <a:rPr lang="en-US" dirty="0"/>
              <a:t>Moodle will be used for exercise submission and grading</a:t>
            </a:r>
          </a:p>
          <a:p>
            <a:r>
              <a:rPr lang="en-US" dirty="0"/>
              <a:t>Please make sure you have:</a:t>
            </a:r>
          </a:p>
          <a:p>
            <a:pPr lvl="1"/>
            <a:r>
              <a:rPr lang="en-US" dirty="0"/>
              <a:t>Latest R (3.6.1) – </a:t>
            </a:r>
            <a:r>
              <a:rPr lang="en-US" dirty="0">
                <a:hlinkClick r:id="rId3"/>
              </a:rPr>
              <a:t>https://www.r-project.org/</a:t>
            </a:r>
            <a:endParaRPr lang="en-US" dirty="0"/>
          </a:p>
          <a:p>
            <a:pPr lvl="1"/>
            <a:r>
              <a:rPr lang="en-US" dirty="0" err="1"/>
              <a:t>Rstudio</a:t>
            </a:r>
            <a:r>
              <a:rPr lang="en-US" dirty="0"/>
              <a:t> IDE (</a:t>
            </a:r>
            <a:r>
              <a:rPr lang="en-US" dirty="0">
                <a:hlinkClick r:id="rId4"/>
              </a:rPr>
              <a:t>https://www.rstudio.com/products/rstudio/download/</a:t>
            </a:r>
            <a:r>
              <a:rPr lang="en-US" dirty="0"/>
              <a:t>)</a:t>
            </a:r>
          </a:p>
          <a:p>
            <a:r>
              <a:rPr lang="en-US" dirty="0"/>
              <a:t>Books – see in the GitHub repository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1000" y="2153920"/>
            <a:ext cx="1275080" cy="12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foundations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(Of a research project)</a:t>
            </a:r>
            <a:endParaRPr lang="he-I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6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“quiz”, in pairs: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Rank the following activities starting from the one which takes up most of your time to the one which takes up the least:</a:t>
            </a:r>
          </a:p>
          <a:p>
            <a:pPr lvl="1"/>
            <a:r>
              <a:rPr lang="en-US" sz="2200" dirty="0"/>
              <a:t>Gathering and preparing data</a:t>
            </a:r>
          </a:p>
          <a:p>
            <a:pPr lvl="1"/>
            <a:r>
              <a:rPr lang="en-US" sz="2200" dirty="0"/>
              <a:t>Visualizing</a:t>
            </a:r>
          </a:p>
          <a:p>
            <a:pPr lvl="1"/>
            <a:r>
              <a:rPr lang="en-US" sz="2200" dirty="0"/>
              <a:t>Finding insights</a:t>
            </a:r>
          </a:p>
          <a:p>
            <a:pPr lvl="1"/>
            <a:r>
              <a:rPr lang="en-US" sz="2200" dirty="0"/>
              <a:t>Building models</a:t>
            </a:r>
          </a:p>
          <a:p>
            <a:pPr lvl="1"/>
            <a:r>
              <a:rPr lang="en-US" sz="2200" dirty="0"/>
              <a:t>Putting things into production</a:t>
            </a:r>
          </a:p>
          <a:p>
            <a:pPr lvl="1"/>
            <a:r>
              <a:rPr lang="en-US" sz="2200" dirty="0"/>
              <a:t>Other activities</a:t>
            </a:r>
            <a:endParaRPr lang="he-I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77216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37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Here’s what 45,000+ </a:t>
            </a:r>
            <a:r>
              <a:rPr lang="en-US" sz="4400" dirty="0" err="1"/>
              <a:t>kaggle</a:t>
            </a:r>
            <a:r>
              <a:rPr lang="en-US" sz="4400" dirty="0"/>
              <a:t> members thought </a:t>
            </a:r>
            <a:r>
              <a:rPr lang="en-US" sz="2400" dirty="0"/>
              <a:t>(and what is a “boxplot”)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728" y="2256626"/>
            <a:ext cx="962489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064000" y="2895600"/>
            <a:ext cx="4511040" cy="2499360"/>
          </a:xfrm>
          <a:prstGeom prst="roundRect">
            <a:avLst/>
          </a:prstGeom>
          <a:solidFill>
            <a:srgbClr val="6F8183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3352"/>
            <a:ext cx="10058400" cy="1130808"/>
          </a:xfrm>
        </p:spPr>
        <p:txBody>
          <a:bodyPr>
            <a:normAutofit/>
          </a:bodyPr>
          <a:lstStyle/>
          <a:p>
            <a:r>
              <a:rPr lang="en-US" sz="4400" dirty="0"/>
              <a:t>Arrange this into a workflow model: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58240" y="2533904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Import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1158240" y="4025392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Tidy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1158240" y="1788160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Communicate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1158240" y="3279648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1158240" y="5516880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Visualize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1158240" y="4771136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Transform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8321040" y="5740400"/>
            <a:ext cx="3870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* R for Data Science, chapter 1</a:t>
            </a:r>
            <a:endParaRPr lang="he-IL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30240" y="2457450"/>
            <a:ext cx="873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080000" y="2814320"/>
            <a:ext cx="2347914" cy="90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13120" y="4358640"/>
            <a:ext cx="53848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27913" y="378968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882640" y="3556000"/>
            <a:ext cx="59944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36000" y="4076700"/>
            <a:ext cx="2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22578 -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0.46081 -0.272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4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5495 -0.144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44505 -0.348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-1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43593 0.187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97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63919 0.2900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53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1651</TotalTime>
  <Words>936</Words>
  <Application>Microsoft Office PowerPoint</Application>
  <PresentationFormat>Widescreen</PresentationFormat>
  <Paragraphs>138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Bookman Old Style</vt:lpstr>
      <vt:lpstr>Calibri</vt:lpstr>
      <vt:lpstr>Century Gothic</vt:lpstr>
      <vt:lpstr>Wingdings</vt:lpstr>
      <vt:lpstr>Wood Type</vt:lpstr>
      <vt:lpstr>Introduction to Statistics and Data Analysis with R</vt:lpstr>
      <vt:lpstr>Lecturer – Adi Sarid  TA – Afek Adler</vt:lpstr>
      <vt:lpstr>Course goals</vt:lpstr>
      <vt:lpstr>What will we learn?</vt:lpstr>
      <vt:lpstr>Technicalities</vt:lpstr>
      <vt:lpstr>The foundations</vt:lpstr>
      <vt:lpstr>A “quiz”, in pairs:</vt:lpstr>
      <vt:lpstr>Here’s what 45,000+ kaggle members thought (and what is a “boxplot”)</vt:lpstr>
      <vt:lpstr>Arrange this into a workflow model:</vt:lpstr>
      <vt:lpstr>Examples for Data Science Problems</vt:lpstr>
      <vt:lpstr>What is R? </vt:lpstr>
      <vt:lpstr>Some terms</vt:lpstr>
      <vt:lpstr>Contents for Today</vt:lpstr>
      <vt:lpstr>The Tidy Philosophy</vt:lpstr>
      <vt:lpstr>Quiz – is this “tidy”?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85</cp:revision>
  <dcterms:created xsi:type="dcterms:W3CDTF">2019-03-21T08:27:23Z</dcterms:created>
  <dcterms:modified xsi:type="dcterms:W3CDTF">2019-10-18T10:02:59Z</dcterms:modified>
</cp:coreProperties>
</file>