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  <p:sldId id="281" r:id="rId21"/>
    <p:sldId id="289" r:id="rId22"/>
    <p:sldId id="290" r:id="rId23"/>
    <p:sldId id="291" r:id="rId24"/>
    <p:sldId id="292" r:id="rId25"/>
    <p:sldId id="288" r:id="rId26"/>
    <p:sldId id="283" r:id="rId27"/>
    <p:sldId id="284" r:id="rId28"/>
    <p:sldId id="261" r:id="rId29"/>
    <p:sldId id="285" r:id="rId30"/>
    <p:sldId id="286" r:id="rId31"/>
    <p:sldId id="287" r:id="rId32"/>
    <p:sldId id="279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58"/>
      </p:cViewPr>
      <p:guideLst>
        <p:guide orient="horz" pos="4058"/>
        <p:guide pos="5995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  <a:p>
                <a:r>
                  <a:rPr lang="en-US" dirty="0"/>
                  <a:t>Explanatory/independent variables (usually 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Outcome/dependent variable (usually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r>
              <a:rPr lang="en-US" dirty="0"/>
              <a:t>Now, we’re going to demonstrate live: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/00-introduction/00-introduction_script.R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D39A-432E-4855-8D01-F6A68BBC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440A-058E-4996-BE9E-E2D8191E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the following summary statistics</a:t>
            </a:r>
          </a:p>
          <a:p>
            <a:pPr lvl="1"/>
            <a:r>
              <a:rPr lang="en-US" i="1" dirty="0"/>
              <a:t>Mean</a:t>
            </a:r>
            <a:r>
              <a:rPr lang="en-US" dirty="0"/>
              <a:t> (the average value)</a:t>
            </a:r>
          </a:p>
          <a:p>
            <a:pPr lvl="1"/>
            <a:r>
              <a:rPr lang="en-US" i="1" dirty="0"/>
              <a:t>Median</a:t>
            </a:r>
            <a:r>
              <a:rPr lang="en-US" dirty="0"/>
              <a:t> (the observation “in the middle”) and </a:t>
            </a:r>
            <a:r>
              <a:rPr lang="en-US" i="1" dirty="0"/>
              <a:t>percentiles</a:t>
            </a:r>
          </a:p>
          <a:p>
            <a:pPr lvl="1"/>
            <a:r>
              <a:rPr lang="en-US" i="1" dirty="0"/>
              <a:t>Standard deviation/variance </a:t>
            </a:r>
            <a:r>
              <a:rPr lang="en-US" dirty="0"/>
              <a:t>(how the values are dispersed)</a:t>
            </a:r>
          </a:p>
          <a:p>
            <a:r>
              <a:rPr lang="en-US" dirty="0"/>
              <a:t>The </a:t>
            </a:r>
            <a:r>
              <a:rPr lang="en-US" i="1" dirty="0"/>
              <a:t>Mode</a:t>
            </a:r>
            <a:r>
              <a:rPr lang="en-US" dirty="0"/>
              <a:t> is the common observation (the observation which appears the most)</a:t>
            </a:r>
          </a:p>
          <a:p>
            <a:r>
              <a:rPr lang="en-US" dirty="0"/>
              <a:t>We’ve also seen outliers (extreme observations)</a:t>
            </a:r>
          </a:p>
          <a:p>
            <a:endParaRPr lang="en-US" dirty="0"/>
          </a:p>
          <a:p>
            <a:r>
              <a:rPr lang="en-US" dirty="0"/>
              <a:t>Now, we will discuss desired properties of point estimates.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551F5-9B15-4708-856E-932FBF23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5E924-A431-40C4-9F5E-1D83C019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3FCD-0F56-49AF-B717-638C8338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point estimate of some population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single numerical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of a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. The statistic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point estimator</a:t>
                </a:r>
                <a:r>
                  <a:rPr lang="en-US" dirty="0"/>
                  <a:t>. Once computed over a sample it is called a </a:t>
                </a:r>
                <a:r>
                  <a:rPr lang="en-US" i="1" dirty="0"/>
                  <a:t>point estimate.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with expectancy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sample three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get the following values: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the statistic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(which is the average)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point estimate in our case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14F00-44B5-4124-B2F4-4A499D5A6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233F-F3D7-406D-BF99-E3614AA1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80AE5-E813-458B-98C7-71377D3D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0C1E30-CC68-42C3-8F3C-A91BF4756E08}"/>
              </a:ext>
            </a:extLst>
          </p:cNvPr>
          <p:cNvSpPr/>
          <p:nvPr/>
        </p:nvSpPr>
        <p:spPr>
          <a:xfrm>
            <a:off x="1063752" y="4165600"/>
            <a:ext cx="7795768" cy="436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Estimates: Unbiased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 “close as possible” to the true value of the parameter, i.e.: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case these are not equal, the bias of the estimator is: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0" dirty="0"/>
                  <a:t>Bias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 estimator for which Bias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is referred to as </a:t>
                </a:r>
                <a:r>
                  <a:rPr lang="en-US" i="1" dirty="0"/>
                  <a:t>unbiased.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an unbiased estimator of the mean.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F55BF8-6E1C-4475-BA7F-A2FE9504073D}"/>
              </a:ext>
            </a:extLst>
          </p:cNvPr>
          <p:cNvSpPr/>
          <p:nvPr/>
        </p:nvSpPr>
        <p:spPr>
          <a:xfrm>
            <a:off x="2577592" y="3261360"/>
            <a:ext cx="5865368" cy="375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D9A26-3FFA-4528-9BF3-B8160CB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Properties of Point Estimates (2): Minimum Variance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 want the estimator to have the lowest variance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I.e., to get consistent and similar results if we replicate the experiment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estimator with the smallest variance among all unbiased estimators is called the </a:t>
                </a:r>
                <a:r>
                  <a:rPr lang="en-US" i="1" dirty="0"/>
                  <a:t>minimum variance unbiased estimator</a:t>
                </a:r>
                <a:r>
                  <a:rPr lang="en-US" dirty="0"/>
                  <a:t> (MVUE).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Let’s compare two estimators for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average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versus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actual value of the first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average is the MVUE of the mean.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standard error of an estimator is the standard deviation of the estimator,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E8F579-02F9-46F7-ABBB-BDB3D6B21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76DC0-6A91-4448-8377-92E62AE2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BEFC-9BC3-40C2-AFA1-96C150BE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33E5-DDD9-4AF4-83E0-226D430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Decomposition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mean squared error of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MSE of every estimator can be broken down into its bias and its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bias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aim to find estimators with a low mean squared error.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F9ECD-B74F-4672-92AD-7111FD8C4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C973-DF11-4B11-AF21-12591FC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041C4-603F-4FE7-8A97-A41A28CC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6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(visualizations, package ggplot2)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16761B-DF87-4485-BAF6-7B08190E2202}"/>
              </a:ext>
            </a:extLst>
          </p:cNvPr>
          <p:cNvSpPr/>
          <p:nvPr/>
        </p:nvSpPr>
        <p:spPr>
          <a:xfrm>
            <a:off x="1473201" y="19315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Sampling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ECB003-9437-40BB-8AFC-29590F056DDC}"/>
              </a:ext>
            </a:extLst>
          </p:cNvPr>
          <p:cNvCxnSpPr>
            <a:stCxn id="28" idx="3"/>
          </p:cNvCxnSpPr>
          <p:nvPr/>
        </p:nvCxnSpPr>
        <p:spPr>
          <a:xfrm>
            <a:off x="3616961" y="2320163"/>
            <a:ext cx="1071879" cy="810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2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B96-F6C3-45F3-981B-89B2FE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2804-DAE9-449E-8842-801C77F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2909"/>
            <a:ext cx="10058400" cy="43092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most cases, we can’t compute measures on the “entire population”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e.g., that’s what a census does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 we sample the population: selecting observations out of a given population (a “sample”), which would represent the population, for statistical purposes</a:t>
            </a:r>
          </a:p>
          <a:p>
            <a:pPr>
              <a:lnSpc>
                <a:spcPct val="150000"/>
              </a:lnSpc>
            </a:pPr>
            <a:r>
              <a:rPr lang="en-US" dirty="0"/>
              <a:t>Various methods for sampling, e.g.: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Layered sampling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 sampling</a:t>
            </a:r>
          </a:p>
          <a:p>
            <a:pPr>
              <a:lnSpc>
                <a:spcPct val="150000"/>
              </a:lnSpc>
            </a:pPr>
            <a:r>
              <a:rPr lang="en-US" dirty="0"/>
              <a:t>Important to make sure: avoid a method which causes bias in the sample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Garbage in-garbage out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00EE-9126-4B70-8804-DABB0FE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4C4C-689D-4FA4-ADD3-D1A2D32C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01377-1A77-4F15-9D22-7E4EA3142166}"/>
              </a:ext>
            </a:extLst>
          </p:cNvPr>
          <p:cNvGrpSpPr/>
          <p:nvPr/>
        </p:nvGrpSpPr>
        <p:grpSpPr>
          <a:xfrm>
            <a:off x="8039338" y="3821324"/>
            <a:ext cx="3759470" cy="1592361"/>
            <a:chOff x="8242953" y="3638525"/>
            <a:chExt cx="3759470" cy="15923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8F346A-4F45-4E0F-BBC4-9A1527881D73}"/>
                </a:ext>
              </a:extLst>
            </p:cNvPr>
            <p:cNvGrpSpPr/>
            <p:nvPr/>
          </p:nvGrpSpPr>
          <p:grpSpPr>
            <a:xfrm>
              <a:off x="9152128" y="3638525"/>
              <a:ext cx="2599944" cy="1282979"/>
              <a:chOff x="6278880" y="4145280"/>
              <a:chExt cx="3108960" cy="153416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68580B-F2E6-40E7-AECE-7662B8B23091}"/>
                  </a:ext>
                </a:extLst>
              </p:cNvPr>
              <p:cNvSpPr/>
              <p:nvPr/>
            </p:nvSpPr>
            <p:spPr>
              <a:xfrm>
                <a:off x="6278880" y="4145280"/>
                <a:ext cx="924560" cy="153416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5AB257-DB53-41CB-A15A-CB415C25BEBF}"/>
                  </a:ext>
                </a:extLst>
              </p:cNvPr>
              <p:cNvSpPr/>
              <p:nvPr/>
            </p:nvSpPr>
            <p:spPr>
              <a:xfrm>
                <a:off x="6536944" y="43586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7E5773-C70B-4183-83D6-4022D2E76470}"/>
                  </a:ext>
                </a:extLst>
              </p:cNvPr>
              <p:cNvSpPr/>
              <p:nvPr/>
            </p:nvSpPr>
            <p:spPr>
              <a:xfrm>
                <a:off x="6870192" y="44602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613DEB-EE49-4147-AC7D-E0637C3E5555}"/>
                  </a:ext>
                </a:extLst>
              </p:cNvPr>
              <p:cNvSpPr/>
              <p:nvPr/>
            </p:nvSpPr>
            <p:spPr>
              <a:xfrm>
                <a:off x="6536944" y="46624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12AC1B-0173-4E6E-8CBF-DF32F4D68EDC}"/>
                  </a:ext>
                </a:extLst>
              </p:cNvPr>
              <p:cNvSpPr/>
              <p:nvPr/>
            </p:nvSpPr>
            <p:spPr>
              <a:xfrm>
                <a:off x="6536944" y="49692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2D6033-B0A0-4153-855E-B3574C975903}"/>
                  </a:ext>
                </a:extLst>
              </p:cNvPr>
              <p:cNvSpPr/>
              <p:nvPr/>
            </p:nvSpPr>
            <p:spPr>
              <a:xfrm>
                <a:off x="6870192" y="507085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B30C48-78DE-4B75-883C-37C322EF63DF}"/>
                  </a:ext>
                </a:extLst>
              </p:cNvPr>
              <p:cNvSpPr/>
              <p:nvPr/>
            </p:nvSpPr>
            <p:spPr>
              <a:xfrm>
                <a:off x="6536944" y="527304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A3E9C28-27C4-4D68-95A2-3BADA177E395}"/>
                  </a:ext>
                </a:extLst>
              </p:cNvPr>
              <p:cNvSpPr/>
              <p:nvPr/>
            </p:nvSpPr>
            <p:spPr>
              <a:xfrm>
                <a:off x="6870192" y="47447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879394-C20A-4378-A192-9190BF9D66AD}"/>
                  </a:ext>
                </a:extLst>
              </p:cNvPr>
              <p:cNvSpPr/>
              <p:nvPr/>
            </p:nvSpPr>
            <p:spPr>
              <a:xfrm>
                <a:off x="6305296" y="48107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468C45-6A1A-4C37-B4A2-E0C3EB304408}"/>
                  </a:ext>
                </a:extLst>
              </p:cNvPr>
              <p:cNvSpPr/>
              <p:nvPr/>
            </p:nvSpPr>
            <p:spPr>
              <a:xfrm>
                <a:off x="6768592" y="531723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2B22722-2D86-42D7-B2DF-3EFF64E2F0A0}"/>
                  </a:ext>
                </a:extLst>
              </p:cNvPr>
              <p:cNvSpPr/>
              <p:nvPr/>
            </p:nvSpPr>
            <p:spPr>
              <a:xfrm>
                <a:off x="8721726" y="4359705"/>
                <a:ext cx="666114" cy="11053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4F3B20C-2BB9-4907-A100-FE4B4BC2592C}"/>
                  </a:ext>
                </a:extLst>
              </p:cNvPr>
              <p:cNvSpPr/>
              <p:nvPr/>
            </p:nvSpPr>
            <p:spPr>
              <a:xfrm>
                <a:off x="9045956" y="453136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9F46AD-A994-4E32-AE9E-C3763F99C48C}"/>
                  </a:ext>
                </a:extLst>
              </p:cNvPr>
              <p:cNvSpPr/>
              <p:nvPr/>
            </p:nvSpPr>
            <p:spPr>
              <a:xfrm>
                <a:off x="8842756" y="4764024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F7676-EDA5-45F8-B647-649BBBBCF635}"/>
                  </a:ext>
                </a:extLst>
              </p:cNvPr>
              <p:cNvSpPr/>
              <p:nvPr/>
            </p:nvSpPr>
            <p:spPr>
              <a:xfrm>
                <a:off x="9115298" y="4846320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B961F2-F348-41B3-9E14-87320FBAFB1D}"/>
                  </a:ext>
                </a:extLst>
              </p:cNvPr>
              <p:cNvSpPr/>
              <p:nvPr/>
            </p:nvSpPr>
            <p:spPr>
              <a:xfrm>
                <a:off x="8865108" y="5143426"/>
                <a:ext cx="203200" cy="203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1CD35406-35ED-461D-9F46-B333846EC078}"/>
                  </a:ext>
                </a:extLst>
              </p:cNvPr>
              <p:cNvCxnSpPr>
                <a:cxnSpLocks/>
                <a:stCxn id="8" idx="7"/>
                <a:endCxn id="18" idx="1"/>
              </p:cNvCxnSpPr>
              <p:nvPr/>
            </p:nvCxnSpPr>
            <p:spPr>
              <a:xfrm rot="16200000" flipH="1">
                <a:off x="8024114" y="3509518"/>
                <a:ext cx="71120" cy="2032080"/>
              </a:xfrm>
              <a:prstGeom prst="curvedConnector3">
                <a:avLst>
                  <a:gd name="adj1" fmla="val -36327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D4940C94-7A52-457C-B7BC-668C3E91C6C9}"/>
                  </a:ext>
                </a:extLst>
              </p:cNvPr>
              <p:cNvCxnSpPr>
                <a:stCxn id="15" idx="5"/>
                <a:endCxn id="21" idx="3"/>
              </p:cNvCxnSpPr>
              <p:nvPr/>
            </p:nvCxnSpPr>
            <p:spPr>
              <a:xfrm rot="5400000" flipH="1" flipV="1">
                <a:off x="7831545" y="4427357"/>
                <a:ext cx="173810" cy="1952832"/>
              </a:xfrm>
              <a:prstGeom prst="curvedConnector3">
                <a:avLst>
                  <a:gd name="adj1" fmla="val -1486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4C9C8C07-C3A9-4C1B-832C-60C009C6FB03}"/>
                  </a:ext>
                </a:extLst>
              </p:cNvPr>
              <p:cNvCxnSpPr>
                <a:stCxn id="13" idx="6"/>
                <a:endCxn id="20" idx="3"/>
              </p:cNvCxnSpPr>
              <p:nvPr/>
            </p:nvCxnSpPr>
            <p:spPr>
              <a:xfrm>
                <a:off x="7073392" y="4846320"/>
                <a:ext cx="2071664" cy="173442"/>
              </a:xfrm>
              <a:prstGeom prst="curvedConnector4">
                <a:avLst>
                  <a:gd name="adj1" fmla="val 21328"/>
                  <a:gd name="adj2" fmla="val 1615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DD12478F-FE3E-4499-AD6E-E1D508B424F3}"/>
                  </a:ext>
                </a:extLst>
              </p:cNvPr>
              <p:cNvCxnSpPr>
                <a:stCxn id="14" idx="1"/>
                <a:endCxn id="19" idx="1"/>
              </p:cNvCxnSpPr>
              <p:nvPr/>
            </p:nvCxnSpPr>
            <p:spPr>
              <a:xfrm rot="5400000" flipH="1" flipV="1">
                <a:off x="7580416" y="3548420"/>
                <a:ext cx="46736" cy="2537460"/>
              </a:xfrm>
              <a:prstGeom prst="curvedConnector3">
                <a:avLst>
                  <a:gd name="adj1" fmla="val 56584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71A719-75FD-48FA-8B6B-F09EAE5CD687}"/>
                </a:ext>
              </a:extLst>
            </p:cNvPr>
            <p:cNvSpPr txBox="1"/>
            <p:nvPr/>
          </p:nvSpPr>
          <p:spPr>
            <a:xfrm>
              <a:off x="8242953" y="4696574"/>
              <a:ext cx="995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  <a:endParaRPr lang="en-IL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83CC4-A522-4DD9-A6FB-1114383F5E9F}"/>
                </a:ext>
              </a:extLst>
            </p:cNvPr>
            <p:cNvSpPr txBox="1"/>
            <p:nvPr/>
          </p:nvSpPr>
          <p:spPr>
            <a:xfrm>
              <a:off x="11259912" y="495388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</a:t>
              </a:r>
              <a:endParaRPr lang="en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27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3736</TotalTime>
  <Words>2498</Words>
  <Application>Microsoft Office PowerPoint</Application>
  <PresentationFormat>Widescreen</PresentationFormat>
  <Paragraphs>326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  <vt:lpstr>Summarizing Data</vt:lpstr>
      <vt:lpstr>Point Estimates</vt:lpstr>
      <vt:lpstr>Desired Properties of Point Estimates: Unbiased</vt:lpstr>
      <vt:lpstr>Desired Properties of Point Estimates (2): Minimum Variance</vt:lpstr>
      <vt:lpstr>The Bias-Variance Decomposition</vt:lpstr>
      <vt:lpstr>Contents for Today</vt:lpstr>
      <vt:lpstr>The Grammar of Graphics (visualizations, package ggplot2)</vt:lpstr>
      <vt:lpstr>Let’s complicate things Spot the aesthetics (2)</vt:lpstr>
      <vt:lpstr>Even further</vt:lpstr>
      <vt:lpstr>Facets</vt:lpstr>
      <vt:lpstr>Stats</vt:lpstr>
      <vt:lpstr>Warning!</vt:lpstr>
      <vt:lpstr>Contents for Today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133</cp:revision>
  <dcterms:created xsi:type="dcterms:W3CDTF">2019-03-21T08:27:23Z</dcterms:created>
  <dcterms:modified xsi:type="dcterms:W3CDTF">2019-10-27T12:10:24Z</dcterms:modified>
</cp:coreProperties>
</file>