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8" r:id="rId14"/>
    <p:sldId id="272" r:id="rId15"/>
    <p:sldId id="273" r:id="rId16"/>
    <p:sldId id="274" r:id="rId17"/>
    <p:sldId id="275" r:id="rId18"/>
    <p:sldId id="277" r:id="rId19"/>
    <p:sldId id="276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30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893" y="58"/>
      </p:cViewPr>
      <p:guideLst>
        <p:guide orient="horz" pos="4058"/>
        <p:guide pos="5995"/>
        <p:guide orient="horz" pos="30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s/21f5a1990ab3f39904099e215a5014b6/ffe28b0d12e5/ed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AF5FC1F0-3E2F-40ED-A54B-7E873A0D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38" y="4580509"/>
            <a:ext cx="2057400" cy="2057400"/>
          </a:xfrm>
          <a:prstGeom prst="rect">
            <a:avLst/>
          </a:prstGeom>
        </p:spPr>
      </p:pic>
      <p:sp>
        <p:nvSpPr>
          <p:cNvPr id="8" name="Action Button: Help 7">
            <a:hlinkClick r:id="rId4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  <a:p>
                <a:r>
                  <a:rPr lang="en-US" dirty="0"/>
                  <a:t>Explanatory/independent variables (usually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Outcome/dependent variable (usually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9F63BED-ECB0-4C22-8B5C-C9A17515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03" y="4615815"/>
            <a:ext cx="198310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recitations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(but base R is also ok)</a:t>
            </a:r>
          </a:p>
          <a:p>
            <a:pPr>
              <a:lnSpc>
                <a:spcPct val="150000"/>
              </a:lnSpc>
            </a:pPr>
            <a:r>
              <a:rPr lang="en-US" dirty="0"/>
              <a:t>Now, we’re going to demonstrate live: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/00-introduction/00-introduction_script.R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16761B-DF87-4485-BAF6-7B08190E2202}"/>
              </a:ext>
            </a:extLst>
          </p:cNvPr>
          <p:cNvSpPr/>
          <p:nvPr/>
        </p:nvSpPr>
        <p:spPr>
          <a:xfrm>
            <a:off x="1473201" y="19315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CB003-9437-40BB-8AFC-29590F056DDC}"/>
              </a:ext>
            </a:extLst>
          </p:cNvPr>
          <p:cNvCxnSpPr>
            <a:stCxn id="28" idx="3"/>
          </p:cNvCxnSpPr>
          <p:nvPr/>
        </p:nvCxnSpPr>
        <p:spPr>
          <a:xfrm>
            <a:off x="3616961" y="2320163"/>
            <a:ext cx="1071879" cy="810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6B96-F6C3-45F3-981B-89B2FE1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2804-DAE9-449E-8842-801C77FD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2909"/>
            <a:ext cx="10058400" cy="4309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most cases, we can’t compute measures on the “entire population”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e.g., that’s what a census does</a:t>
            </a:r>
          </a:p>
          <a:p>
            <a:pPr>
              <a:lnSpc>
                <a:spcPct val="150000"/>
              </a:lnSpc>
            </a:pPr>
            <a:r>
              <a:rPr lang="en-US" dirty="0"/>
              <a:t>In such cases we sample the population: selecting observations out of a given population (a “sample”), which would represent the population, for statistical purposes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methods for sampling, e.g.: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Layered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 sampling</a:t>
            </a:r>
          </a:p>
          <a:p>
            <a:pPr>
              <a:lnSpc>
                <a:spcPct val="150000"/>
              </a:lnSpc>
            </a:pPr>
            <a:r>
              <a:rPr lang="en-US" dirty="0"/>
              <a:t>Important to make sure: avoid a method which causes bias in the sample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Garbage in-garbage 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00EE-9126-4B70-8804-DABB0FE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4C4C-689D-4FA4-ADD3-D1A2D32C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01377-1A77-4F15-9D22-7E4EA3142166}"/>
              </a:ext>
            </a:extLst>
          </p:cNvPr>
          <p:cNvGrpSpPr/>
          <p:nvPr/>
        </p:nvGrpSpPr>
        <p:grpSpPr>
          <a:xfrm>
            <a:off x="8039338" y="3821324"/>
            <a:ext cx="3759470" cy="1592361"/>
            <a:chOff x="8242953" y="3638525"/>
            <a:chExt cx="3759470" cy="15923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8F346A-4F45-4E0F-BBC4-9A1527881D73}"/>
                </a:ext>
              </a:extLst>
            </p:cNvPr>
            <p:cNvGrpSpPr/>
            <p:nvPr/>
          </p:nvGrpSpPr>
          <p:grpSpPr>
            <a:xfrm>
              <a:off x="9152128" y="3638525"/>
              <a:ext cx="2599944" cy="1282979"/>
              <a:chOff x="6278880" y="4145280"/>
              <a:chExt cx="3108960" cy="15341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68580B-F2E6-40E7-AECE-7662B8B23091}"/>
                  </a:ext>
                </a:extLst>
              </p:cNvPr>
              <p:cNvSpPr/>
              <p:nvPr/>
            </p:nvSpPr>
            <p:spPr>
              <a:xfrm>
                <a:off x="6278880" y="4145280"/>
                <a:ext cx="924560" cy="153416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5AB257-DB53-41CB-A15A-CB415C25BEBF}"/>
                  </a:ext>
                </a:extLst>
              </p:cNvPr>
              <p:cNvSpPr/>
              <p:nvPr/>
            </p:nvSpPr>
            <p:spPr>
              <a:xfrm>
                <a:off x="6536944" y="43586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7E5773-C70B-4183-83D6-4022D2E76470}"/>
                  </a:ext>
                </a:extLst>
              </p:cNvPr>
              <p:cNvSpPr/>
              <p:nvPr/>
            </p:nvSpPr>
            <p:spPr>
              <a:xfrm>
                <a:off x="6870192" y="44602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13DEB-EE49-4147-AC7D-E0637C3E5555}"/>
                  </a:ext>
                </a:extLst>
              </p:cNvPr>
              <p:cNvSpPr/>
              <p:nvPr/>
            </p:nvSpPr>
            <p:spPr>
              <a:xfrm>
                <a:off x="6536944" y="46624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12AC1B-0173-4E6E-8CBF-DF32F4D68EDC}"/>
                  </a:ext>
                </a:extLst>
              </p:cNvPr>
              <p:cNvSpPr/>
              <p:nvPr/>
            </p:nvSpPr>
            <p:spPr>
              <a:xfrm>
                <a:off x="6536944" y="49692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2D6033-B0A0-4153-855E-B3574C975903}"/>
                  </a:ext>
                </a:extLst>
              </p:cNvPr>
              <p:cNvSpPr/>
              <p:nvPr/>
            </p:nvSpPr>
            <p:spPr>
              <a:xfrm>
                <a:off x="6870192" y="50708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B30C48-78DE-4B75-883C-37C322EF63DF}"/>
                  </a:ext>
                </a:extLst>
              </p:cNvPr>
              <p:cNvSpPr/>
              <p:nvPr/>
            </p:nvSpPr>
            <p:spPr>
              <a:xfrm>
                <a:off x="6536944" y="52730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A3E9C28-27C4-4D68-95A2-3BADA177E395}"/>
                  </a:ext>
                </a:extLst>
              </p:cNvPr>
              <p:cNvSpPr/>
              <p:nvPr/>
            </p:nvSpPr>
            <p:spPr>
              <a:xfrm>
                <a:off x="6870192" y="47447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879394-C20A-4378-A192-9190BF9D66AD}"/>
                  </a:ext>
                </a:extLst>
              </p:cNvPr>
              <p:cNvSpPr/>
              <p:nvPr/>
            </p:nvSpPr>
            <p:spPr>
              <a:xfrm>
                <a:off x="6305296" y="48107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468C45-6A1A-4C37-B4A2-E0C3EB304408}"/>
                  </a:ext>
                </a:extLst>
              </p:cNvPr>
              <p:cNvSpPr/>
              <p:nvPr/>
            </p:nvSpPr>
            <p:spPr>
              <a:xfrm>
                <a:off x="6768592" y="531723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B22722-2D86-42D7-B2DF-3EFF64E2F0A0}"/>
                  </a:ext>
                </a:extLst>
              </p:cNvPr>
              <p:cNvSpPr/>
              <p:nvPr/>
            </p:nvSpPr>
            <p:spPr>
              <a:xfrm>
                <a:off x="8721726" y="4359705"/>
                <a:ext cx="666114" cy="1105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F3B20C-2BB9-4907-A100-FE4B4BC2592C}"/>
                  </a:ext>
                </a:extLst>
              </p:cNvPr>
              <p:cNvSpPr/>
              <p:nvPr/>
            </p:nvSpPr>
            <p:spPr>
              <a:xfrm>
                <a:off x="9045956" y="45313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9F46AD-A994-4E32-AE9E-C3763F99C48C}"/>
                  </a:ext>
                </a:extLst>
              </p:cNvPr>
              <p:cNvSpPr/>
              <p:nvPr/>
            </p:nvSpPr>
            <p:spPr>
              <a:xfrm>
                <a:off x="8842756" y="47640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F7676-EDA5-45F8-B647-649BBBBCF635}"/>
                  </a:ext>
                </a:extLst>
              </p:cNvPr>
              <p:cNvSpPr/>
              <p:nvPr/>
            </p:nvSpPr>
            <p:spPr>
              <a:xfrm>
                <a:off x="9115298" y="48463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B961F2-F348-41B3-9E14-87320FBAFB1D}"/>
                  </a:ext>
                </a:extLst>
              </p:cNvPr>
              <p:cNvSpPr/>
              <p:nvPr/>
            </p:nvSpPr>
            <p:spPr>
              <a:xfrm>
                <a:off x="8865108" y="514342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1CD35406-35ED-461D-9F46-B333846EC078}"/>
                  </a:ext>
                </a:extLst>
              </p:cNvPr>
              <p:cNvCxnSpPr>
                <a:cxnSpLocks/>
                <a:stCxn id="8" idx="7"/>
                <a:endCxn id="18" idx="1"/>
              </p:cNvCxnSpPr>
              <p:nvPr/>
            </p:nvCxnSpPr>
            <p:spPr>
              <a:xfrm rot="16200000" flipH="1">
                <a:off x="8024114" y="3509518"/>
                <a:ext cx="71120" cy="2032080"/>
              </a:xfrm>
              <a:prstGeom prst="curvedConnector3">
                <a:avLst>
                  <a:gd name="adj1" fmla="val -36327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D4940C94-7A52-457C-B7BC-668C3E91C6C9}"/>
                  </a:ext>
                </a:extLst>
              </p:cNvPr>
              <p:cNvCxnSpPr>
                <a:stCxn id="15" idx="5"/>
                <a:endCxn id="21" idx="3"/>
              </p:cNvCxnSpPr>
              <p:nvPr/>
            </p:nvCxnSpPr>
            <p:spPr>
              <a:xfrm rot="5400000" flipH="1" flipV="1">
                <a:off x="7831545" y="4427357"/>
                <a:ext cx="173810" cy="1952832"/>
              </a:xfrm>
              <a:prstGeom prst="curvedConnector3">
                <a:avLst>
                  <a:gd name="adj1" fmla="val -1486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4C9C8C07-C3A9-4C1B-832C-60C009C6FB03}"/>
                  </a:ext>
                </a:extLst>
              </p:cNvPr>
              <p:cNvCxnSpPr>
                <a:stCxn id="13" idx="6"/>
                <a:endCxn id="20" idx="3"/>
              </p:cNvCxnSpPr>
              <p:nvPr/>
            </p:nvCxnSpPr>
            <p:spPr>
              <a:xfrm>
                <a:off x="7073392" y="4846320"/>
                <a:ext cx="2071664" cy="173442"/>
              </a:xfrm>
              <a:prstGeom prst="curvedConnector4">
                <a:avLst>
                  <a:gd name="adj1" fmla="val 21328"/>
                  <a:gd name="adj2" fmla="val 1615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DD12478F-FE3E-4499-AD6E-E1D508B424F3}"/>
                  </a:ext>
                </a:extLst>
              </p:cNvPr>
              <p:cNvCxnSpPr>
                <a:stCxn id="14" idx="1"/>
                <a:endCxn id="19" idx="1"/>
              </p:cNvCxnSpPr>
              <p:nvPr/>
            </p:nvCxnSpPr>
            <p:spPr>
              <a:xfrm rot="5400000" flipH="1" flipV="1">
                <a:off x="7580416" y="3548420"/>
                <a:ext cx="46736" cy="2537460"/>
              </a:xfrm>
              <a:prstGeom prst="curvedConnector3">
                <a:avLst>
                  <a:gd name="adj1" fmla="val 56584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71A719-75FD-48FA-8B6B-F09EAE5CD687}"/>
                </a:ext>
              </a:extLst>
            </p:cNvPr>
            <p:cNvSpPr txBox="1"/>
            <p:nvPr/>
          </p:nvSpPr>
          <p:spPr>
            <a:xfrm>
              <a:off x="8242953" y="4696574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  <a:endParaRPr lang="en-IL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83CC4-A522-4DD9-A6FB-1114383F5E9F}"/>
                </a:ext>
              </a:extLst>
            </p:cNvPr>
            <p:cNvSpPr txBox="1"/>
            <p:nvPr/>
          </p:nvSpPr>
          <p:spPr>
            <a:xfrm>
              <a:off x="11259912" y="495388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27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3624</TotalTime>
  <Words>1441</Words>
  <Application>Microsoft Office PowerPoint</Application>
  <PresentationFormat>Widescreen</PresentationFormat>
  <Paragraphs>211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which is “tidy”?</vt:lpstr>
      <vt:lpstr>Common Notations</vt:lpstr>
      <vt:lpstr>Types of Variables</vt:lpstr>
      <vt:lpstr>Contents for Today</vt:lpstr>
      <vt:lpstr>Summarizing and Visualizing Data</vt:lpstr>
      <vt:lpstr>Contents for Today</vt:lpstr>
      <vt:lpstr>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101</cp:revision>
  <dcterms:created xsi:type="dcterms:W3CDTF">2019-03-21T08:27:23Z</dcterms:created>
  <dcterms:modified xsi:type="dcterms:W3CDTF">2019-10-27T10:18:15Z</dcterms:modified>
</cp:coreProperties>
</file>