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5" r:id="rId10"/>
    <p:sldId id="270" r:id="rId11"/>
    <p:sldId id="266" r:id="rId12"/>
    <p:sldId id="267" r:id="rId13"/>
    <p:sldId id="278" r:id="rId14"/>
    <p:sldId id="272" r:id="rId15"/>
    <p:sldId id="273" r:id="rId16"/>
    <p:sldId id="274" r:id="rId17"/>
    <p:sldId id="275" r:id="rId18"/>
    <p:sldId id="277" r:id="rId19"/>
    <p:sldId id="276" r:id="rId20"/>
    <p:sldId id="281" r:id="rId21"/>
    <p:sldId id="289" r:id="rId22"/>
    <p:sldId id="290" r:id="rId23"/>
    <p:sldId id="291" r:id="rId24"/>
    <p:sldId id="292" r:id="rId25"/>
    <p:sldId id="288" r:id="rId26"/>
    <p:sldId id="283" r:id="rId27"/>
    <p:sldId id="284" r:id="rId28"/>
    <p:sldId id="261" r:id="rId29"/>
    <p:sldId id="285" r:id="rId30"/>
    <p:sldId id="286" r:id="rId31"/>
    <p:sldId id="287" r:id="rId32"/>
    <p:sldId id="279" r:id="rId33"/>
    <p:sldId id="280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58" userDrawn="1">
          <p15:clr>
            <a:srgbClr val="A4A3A4"/>
          </p15:clr>
        </p15:guide>
        <p15:guide id="2" pos="5995" userDrawn="1">
          <p15:clr>
            <a:srgbClr val="A4A3A4"/>
          </p15:clr>
        </p15:guide>
        <p15:guide id="3" orient="horz" pos="29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8183"/>
    <a:srgbClr val="A54D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1814" autoAdjust="0"/>
  </p:normalViewPr>
  <p:slideViewPr>
    <p:cSldViewPr snapToGrid="0" showGuides="1">
      <p:cViewPr varScale="1">
        <p:scale>
          <a:sx n="101" d="100"/>
          <a:sy n="101" d="100"/>
        </p:scale>
        <p:origin x="900" y="102"/>
      </p:cViewPr>
      <p:guideLst>
        <p:guide orient="horz" pos="4058"/>
        <p:guide pos="5995"/>
        <p:guide orient="horz" pos="29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C93CA8F-50F8-44B5-B48F-4C4452AC4FCB}" type="datetimeFigureOut">
              <a:rPr lang="he-IL" smtClean="0"/>
              <a:t>י"ד/אדר/תש"ף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4276747-8356-4D8F-84BF-3C530C5DAF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385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R-Base – the “bare bone R”</a:t>
            </a:r>
          </a:p>
          <a:p>
            <a:r>
              <a:rPr lang="en-US" dirty="0"/>
              <a:t>functions – extend the base capabilities</a:t>
            </a:r>
          </a:p>
          <a:p>
            <a:r>
              <a:rPr lang="en-US" dirty="0" err="1"/>
              <a:t>str_to_lower</a:t>
            </a:r>
            <a:r>
              <a:rPr lang="en-US" dirty="0"/>
              <a:t>() takes an “UPPERCASE” and turns it to “uppercase”</a:t>
            </a:r>
          </a:p>
          <a:p>
            <a:r>
              <a:rPr lang="en-US" dirty="0"/>
              <a:t>packages – wraps together a set of functions with a shared vision </a:t>
            </a:r>
          </a:p>
          <a:p>
            <a:r>
              <a:rPr lang="en-US" dirty="0"/>
              <a:t>(e.g., </a:t>
            </a:r>
            <a:r>
              <a:rPr lang="en-US" dirty="0" err="1"/>
              <a:t>stringr</a:t>
            </a:r>
            <a:r>
              <a:rPr lang="en-US" dirty="0"/>
              <a:t> contains functions for working with strings)</a:t>
            </a:r>
          </a:p>
          <a:p>
            <a:r>
              <a:rPr lang="en-US" dirty="0"/>
              <a:t>scripts – contains code that R can run (.R files)</a:t>
            </a:r>
          </a:p>
          <a:p>
            <a:r>
              <a:rPr lang="en-US" dirty="0" err="1"/>
              <a:t>Rmarkdown</a:t>
            </a:r>
            <a:r>
              <a:rPr lang="en-US" dirty="0"/>
              <a:t> – combination of code and text formatted documentation</a:t>
            </a:r>
          </a:p>
          <a:p>
            <a:r>
              <a:rPr lang="en-US" dirty="0"/>
              <a:t>R Studio IDE – an environment for working with R</a:t>
            </a:r>
          </a:p>
          <a:p>
            <a:r>
              <a:rPr lang="en-US" dirty="0"/>
              <a:t>Which adds a lot of functionality for the programmer’s convenience</a:t>
            </a:r>
          </a:p>
          <a:p>
            <a:r>
              <a:rPr lang="en-US" dirty="0" err="1"/>
              <a:t>gui</a:t>
            </a:r>
            <a:r>
              <a:rPr lang="en-US" dirty="0"/>
              <a:t> (shiny) and </a:t>
            </a:r>
            <a:r>
              <a:rPr lang="en-US" dirty="0" err="1"/>
              <a:t>api</a:t>
            </a:r>
            <a:r>
              <a:rPr lang="en-US" dirty="0"/>
              <a:t> (</a:t>
            </a:r>
            <a:r>
              <a:rPr lang="en-US" dirty="0" err="1"/>
              <a:t>plumbr</a:t>
            </a:r>
            <a:r>
              <a:rPr lang="en-US"/>
              <a:t>) – allows you to bring R into production</a:t>
            </a:r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126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8BE7-FA93-462E-91E9-54E26C408D98}" type="datetime6">
              <a:rPr lang="en-US" smtClean="0"/>
              <a:t>March 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ADA182E8-EF5B-4580-BFE7-EAD7CFBFEA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/>
          <a:srcRect l="9329" t="38365" r="9329" b="36981"/>
          <a:stretch/>
        </p:blipFill>
        <p:spPr>
          <a:xfrm>
            <a:off x="94937" y="6313707"/>
            <a:ext cx="897277" cy="27195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CCDA-FC2D-4BA5-90E3-739DC6ED4C30}" type="datetime6">
              <a:rPr lang="en-US" smtClean="0"/>
              <a:t>March 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DA83-5073-4626-B6B8-E91A24F45A53}" type="datetime6">
              <a:rPr lang="en-US" smtClean="0"/>
              <a:t>March 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CC4F-2BAB-4EBD-BBEA-01B8D436681A}" type="datetime6">
              <a:rPr lang="en-US" smtClean="0"/>
              <a:t>March 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9487F88-0456-4CDE-8B89-4A78647F618A}" type="datetime6">
              <a:rPr lang="en-US" smtClean="0"/>
              <a:t>March 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3CE75A18-94E1-4445-B0AD-3C07F53FF7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329" t="38365" r="9329" b="36981"/>
          <a:stretch/>
        </p:blipFill>
        <p:spPr>
          <a:xfrm>
            <a:off x="94937" y="6313707"/>
            <a:ext cx="897277" cy="27195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D32D-E4FB-4AA6-8422-EE667E33FFC1}" type="datetime6">
              <a:rPr lang="en-US" smtClean="0"/>
              <a:t>March 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EC8A-F822-46B6-826B-CC266009A74B}" type="datetime6">
              <a:rPr lang="en-US" smtClean="0"/>
              <a:t>March 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54EB-9E75-485B-93FC-08837C33F6A9}" type="datetime6">
              <a:rPr lang="en-US" smtClean="0"/>
              <a:t>March 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F57E-3EB2-4425-B7C6-E80F41215C16}" type="datetime6">
              <a:rPr lang="en-US" smtClean="0"/>
              <a:t>March 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945B-18EE-4367-BA0C-8D19048BCABE}" type="datetime6">
              <a:rPr lang="en-US" smtClean="0"/>
              <a:t>March 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F5D71FBB-8CD4-4D0A-B8C4-65C60609C705}" type="datetime6">
              <a:rPr lang="en-US" smtClean="0"/>
              <a:t>March 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B7DA022-A739-4269-87CF-EB9B0BE787C4}" type="datetime6">
              <a:rPr lang="en-US" smtClean="0"/>
              <a:t>March 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668AD216-5ECA-4870-87E9-E61A10F097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l="9329" t="38365" r="9329" b="36981"/>
          <a:stretch/>
        </p:blipFill>
        <p:spPr>
          <a:xfrm>
            <a:off x="94937" y="6313707"/>
            <a:ext cx="897277" cy="27195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rstudio-pubs-static.s3.amazonaws.com/425049_3ebed0e02f3f43a5b75f5107258d1a73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hyperlink" Target="https://sarid.shinyapps.io/Sarid-Sample-Report/" TargetMode="External"/><Relationship Id="rId4" Type="http://schemas.openxmlformats.org/officeDocument/2006/relationships/hyperlink" Target="https://colorectalcancermortalityprediction.shinyapps.io/CRCShiny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dyverse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ntimeter.com/s/21f5a1990ab3f39904099e215a5014b6/ffe28b0d12e5/edit" TargetMode="External"/><Relationship Id="rId2" Type="http://schemas.openxmlformats.org/officeDocument/2006/relationships/hyperlink" Target="https://rebrickable.com/downloads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ntimeter.com/s/2582167380270fe2baa2db0fd8ecdbc6/1c1cfb74bdc8/edi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bbble.com/shots/1231599-Data-Monster-2x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project.org/" TargetMode="External"/><Relationship Id="rId2" Type="http://schemas.openxmlformats.org/officeDocument/2006/relationships/hyperlink" Target="https://github.com/adisarid/intro_statistics_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www.rstudio.com/products/rstudio/download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/>
              <a:t>Introduction to Statistics and Data Analysis with R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Tel-Aviv University, course#0560.1823</a:t>
            </a:r>
          </a:p>
          <a:p>
            <a:r>
              <a:rPr lang="en-US" dirty="0"/>
              <a:t>Adi Sarid</a:t>
            </a:r>
          </a:p>
          <a:p>
            <a:r>
              <a:rPr lang="en-US" dirty="0"/>
              <a:t>2020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87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BECF4-67C3-4282-B3FC-1128F2958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18872"/>
            <a:ext cx="10058400" cy="1609344"/>
          </a:xfrm>
        </p:spPr>
        <p:txBody>
          <a:bodyPr>
            <a:normAutofit/>
          </a:bodyPr>
          <a:lstStyle/>
          <a:p>
            <a:r>
              <a:rPr lang="en-US" sz="4000" dirty="0"/>
              <a:t>Examples for Data Science Problems</a:t>
            </a:r>
            <a:endParaRPr lang="en-IL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03915A-CF82-4274-B8B7-FF2BBF1BC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8C09E1-66E9-4056-A614-AA9E26B0C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3772E1-E92B-4F39-B63B-C9B66D271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544" y="2085690"/>
            <a:ext cx="3810000" cy="23529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D600DC-9A60-4553-868E-3B8119F23F70}"/>
              </a:ext>
            </a:extLst>
          </p:cNvPr>
          <p:cNvSpPr txBox="1"/>
          <p:nvPr/>
        </p:nvSpPr>
        <p:spPr>
          <a:xfrm>
            <a:off x="542544" y="4528650"/>
            <a:ext cx="381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Rob J. Hyndman and George </a:t>
            </a:r>
            <a:r>
              <a:rPr lang="en-US" sz="1100" dirty="0" err="1"/>
              <a:t>Athansasopoulos</a:t>
            </a:r>
            <a:r>
              <a:rPr lang="en-US" sz="1100" dirty="0"/>
              <a:t>, Forecasting: Principles and Practice 2nd edition, </a:t>
            </a:r>
          </a:p>
          <a:p>
            <a:r>
              <a:rPr lang="en-US" sz="1100" i="1" dirty="0" err="1"/>
              <a:t>OTexts</a:t>
            </a:r>
            <a:r>
              <a:rPr lang="en-US" sz="1100" dirty="0"/>
              <a:t>, 2018. Available Online </a:t>
            </a:r>
            <a:r>
              <a:rPr lang="en-US" sz="1100" dirty="0">
                <a:hlinkClick r:id="rId3"/>
              </a:rPr>
              <a:t>https://otexts.org/fpp2/</a:t>
            </a:r>
            <a:r>
              <a:rPr lang="en-US" sz="1100" dirty="0"/>
              <a:t> (fetched Sep 2018)</a:t>
            </a:r>
            <a:endParaRPr lang="en-IL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565256-5CC0-4213-B2D2-C68423E03A26}"/>
              </a:ext>
            </a:extLst>
          </p:cNvPr>
          <p:cNvSpPr txBox="1"/>
          <p:nvPr/>
        </p:nvSpPr>
        <p:spPr>
          <a:xfrm>
            <a:off x="755904" y="1567847"/>
            <a:ext cx="252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series analysis:</a:t>
            </a:r>
            <a:endParaRPr lang="en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2F224F-7575-4738-9014-0900C6930D7E}"/>
              </a:ext>
            </a:extLst>
          </p:cNvPr>
          <p:cNvSpPr txBox="1"/>
          <p:nvPr/>
        </p:nvSpPr>
        <p:spPr>
          <a:xfrm>
            <a:off x="5193792" y="1567847"/>
            <a:ext cx="3201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Recommendation systems:</a:t>
            </a:r>
          </a:p>
          <a:p>
            <a:r>
              <a:rPr lang="en-US" dirty="0"/>
              <a:t>(example from Amazon)</a:t>
            </a:r>
            <a:endParaRPr lang="en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7EBB9F-0B74-439E-8B10-D9EE4CCE6005}"/>
              </a:ext>
            </a:extLst>
          </p:cNvPr>
          <p:cNvSpPr txBox="1"/>
          <p:nvPr/>
        </p:nvSpPr>
        <p:spPr>
          <a:xfrm>
            <a:off x="5193792" y="3844615"/>
            <a:ext cx="63626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Healthcare (mortality analysis): </a:t>
            </a:r>
            <a:br>
              <a:rPr lang="en-US" dirty="0"/>
            </a:br>
            <a:r>
              <a:rPr lang="en-US" sz="1400" dirty="0">
                <a:hlinkClick r:id="rId4"/>
              </a:rPr>
              <a:t>https://colorectalcancermortalityprediction.shinyapps.io/CRCShiny/</a:t>
            </a:r>
            <a:r>
              <a:rPr lang="en-US" sz="1400" dirty="0"/>
              <a:t> </a:t>
            </a:r>
            <a:endParaRPr lang="en-IL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F15FE5-ED43-4B95-B3E3-A96748CFC973}"/>
              </a:ext>
            </a:extLst>
          </p:cNvPr>
          <p:cNvSpPr txBox="1"/>
          <p:nvPr/>
        </p:nvSpPr>
        <p:spPr>
          <a:xfrm>
            <a:off x="5193792" y="4858654"/>
            <a:ext cx="6261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Dashboards (reporting and communicating analysis): </a:t>
            </a:r>
            <a:br>
              <a:rPr lang="en-US" dirty="0"/>
            </a:br>
            <a:r>
              <a:rPr lang="en-US" sz="1400" dirty="0">
                <a:hlinkClick r:id="rId5"/>
              </a:rPr>
              <a:t>https://sarid.shinyapps.io/Sarid-Sample-Report/</a:t>
            </a:r>
            <a:endParaRPr lang="en-I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703F70-113E-47E4-BBE9-A8DFB04B7274}"/>
              </a:ext>
            </a:extLst>
          </p:cNvPr>
          <p:cNvSpPr txBox="1"/>
          <p:nvPr/>
        </p:nvSpPr>
        <p:spPr>
          <a:xfrm>
            <a:off x="5193792" y="2746661"/>
            <a:ext cx="5189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Commerce:</a:t>
            </a:r>
          </a:p>
          <a:p>
            <a:r>
              <a:rPr lang="en-US" dirty="0"/>
              <a:t>Fraud detection, identify and prevent churn</a:t>
            </a:r>
            <a:endParaRPr lang="en-IL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C64686D-C194-4F19-8A30-F2575EB87F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5309" y="1626232"/>
            <a:ext cx="3555899" cy="108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88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What is R?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free software environment for statistical computing and graphics </a:t>
            </a:r>
            <a:br>
              <a:rPr lang="en-US" dirty="0"/>
            </a:br>
            <a:r>
              <a:rPr lang="en-US" dirty="0"/>
              <a:t>(r-project.org)</a:t>
            </a:r>
          </a:p>
          <a:p>
            <a:r>
              <a:rPr lang="en-US" dirty="0"/>
              <a:t>An analogy I adopted (from Garret </a:t>
            </a:r>
            <a:r>
              <a:rPr lang="en-US" dirty="0" err="1"/>
              <a:t>Grolemund</a:t>
            </a:r>
            <a:r>
              <a:rPr lang="en-US" dirty="0"/>
              <a:t>)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4076700"/>
            <a:ext cx="1810703" cy="1298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71280" y="3815922"/>
            <a:ext cx="2518748" cy="18197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042" y="3983394"/>
            <a:ext cx="743979" cy="575421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H="1">
            <a:off x="3149600" y="4765040"/>
            <a:ext cx="5476240" cy="0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85317" y="3955402"/>
            <a:ext cx="1080745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600" dirty="0"/>
              <a:t>C++</a:t>
            </a:r>
            <a:endParaRPr lang="he-IL" sz="3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72494" y="3983080"/>
            <a:ext cx="623907" cy="6239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497" y="3900196"/>
            <a:ext cx="654692" cy="75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05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terms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12486" y="2844253"/>
            <a:ext cx="1350050" cy="1232447"/>
            <a:chOff x="5262880" y="2670810"/>
            <a:chExt cx="1350050" cy="123244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2282" y="3185107"/>
              <a:ext cx="928518" cy="71815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262880" y="2670810"/>
              <a:ext cx="1350050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Bare-bone</a:t>
              </a:r>
              <a:endParaRPr lang="he-IL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7116887" y="1773371"/>
            <a:ext cx="1869440" cy="77216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Packages</a:t>
            </a:r>
          </a:p>
          <a:p>
            <a:pPr algn="ctr"/>
            <a:r>
              <a:rPr lang="en-US" dirty="0"/>
              <a:t>(e.g. </a:t>
            </a:r>
            <a:r>
              <a:rPr lang="en-US" dirty="0" err="1"/>
              <a:t>stringr</a:t>
            </a:r>
            <a:r>
              <a:rPr lang="en-US" dirty="0"/>
              <a:t>)</a:t>
            </a:r>
            <a:endParaRPr lang="he-IL" dirty="0"/>
          </a:p>
        </p:txBody>
      </p:sp>
      <p:sp>
        <p:nvSpPr>
          <p:cNvPr id="11" name="Rounded Rectangle 10"/>
          <p:cNvSpPr/>
          <p:nvPr/>
        </p:nvSpPr>
        <p:spPr>
          <a:xfrm>
            <a:off x="3295751" y="2388042"/>
            <a:ext cx="2428240" cy="96393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functions</a:t>
            </a:r>
          </a:p>
          <a:p>
            <a:pPr algn="ctr"/>
            <a:r>
              <a:rPr lang="en-US" dirty="0"/>
              <a:t>(e.g., </a:t>
            </a:r>
            <a:r>
              <a:rPr lang="en-US" dirty="0" err="1"/>
              <a:t>str_to_lower</a:t>
            </a:r>
            <a:r>
              <a:rPr lang="en-US" dirty="0"/>
              <a:t>,</a:t>
            </a:r>
          </a:p>
          <a:p>
            <a:pPr algn="ctr"/>
            <a:r>
              <a:rPr lang="en-US" dirty="0" err="1"/>
              <a:t>str_replace</a:t>
            </a:r>
            <a:r>
              <a:rPr lang="en-US" dirty="0"/>
              <a:t>,…)</a:t>
            </a:r>
            <a:endParaRPr lang="he-IL" dirty="0"/>
          </a:p>
        </p:txBody>
      </p:sp>
      <p:grpSp>
        <p:nvGrpSpPr>
          <p:cNvPr id="19" name="Group 18"/>
          <p:cNvGrpSpPr/>
          <p:nvPr/>
        </p:nvGrpSpPr>
        <p:grpSpPr>
          <a:xfrm>
            <a:off x="8579792" y="1568173"/>
            <a:ext cx="1719580" cy="1636653"/>
            <a:chOff x="3462020" y="2862398"/>
            <a:chExt cx="1719580" cy="163665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0739" y="2862398"/>
              <a:ext cx="580861" cy="673282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0030" y="2875280"/>
              <a:ext cx="562672" cy="64955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6259" y="3366190"/>
              <a:ext cx="560386" cy="649550"/>
            </a:xfrm>
            <a:prstGeom prst="rect">
              <a:avLst/>
            </a:prstGeom>
          </p:spPr>
        </p:pic>
        <p:sp>
          <p:nvSpPr>
            <p:cNvPr id="16" name="Hexagon 15"/>
            <p:cNvSpPr/>
            <p:nvPr/>
          </p:nvSpPr>
          <p:spPr>
            <a:xfrm rot="5400000">
              <a:off x="3999789" y="3896360"/>
              <a:ext cx="636422" cy="568960"/>
            </a:xfrm>
            <a:prstGeom prst="hexagon">
              <a:avLst>
                <a:gd name="adj" fmla="val 27491"/>
                <a:gd name="vf" fmla="val 11547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" name="Hexagon 16"/>
            <p:cNvSpPr/>
            <p:nvPr/>
          </p:nvSpPr>
          <p:spPr>
            <a:xfrm rot="5400000">
              <a:off x="3710229" y="3398520"/>
              <a:ext cx="636422" cy="568960"/>
            </a:xfrm>
            <a:prstGeom prst="hexagon">
              <a:avLst>
                <a:gd name="adj" fmla="val 27491"/>
                <a:gd name="vf" fmla="val 11547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Hexagon 17"/>
            <p:cNvSpPr/>
            <p:nvPr/>
          </p:nvSpPr>
          <p:spPr>
            <a:xfrm rot="5400000">
              <a:off x="3428289" y="3896360"/>
              <a:ext cx="636422" cy="568960"/>
            </a:xfrm>
            <a:prstGeom prst="hexagon">
              <a:avLst>
                <a:gd name="adj" fmla="val 27491"/>
                <a:gd name="vf" fmla="val 11547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0" name="Round Single Corner Rectangle 19"/>
          <p:cNvSpPr/>
          <p:nvPr/>
        </p:nvSpPr>
        <p:spPr>
          <a:xfrm>
            <a:off x="2951922" y="4611757"/>
            <a:ext cx="1023730" cy="1302026"/>
          </a:xfrm>
          <a:prstGeom prst="round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.R files</a:t>
            </a:r>
          </a:p>
          <a:p>
            <a:pPr algn="ctr"/>
            <a:r>
              <a:rPr lang="en-US" dirty="0"/>
              <a:t>(script)</a:t>
            </a:r>
            <a:endParaRPr lang="he-IL" dirty="0"/>
          </a:p>
        </p:txBody>
      </p:sp>
      <p:grpSp>
        <p:nvGrpSpPr>
          <p:cNvPr id="24" name="Group 23"/>
          <p:cNvGrpSpPr/>
          <p:nvPr/>
        </p:nvGrpSpPr>
        <p:grpSpPr>
          <a:xfrm>
            <a:off x="4607982" y="4609135"/>
            <a:ext cx="1163607" cy="1596912"/>
            <a:chOff x="5557107" y="4519160"/>
            <a:chExt cx="1163607" cy="1596912"/>
          </a:xfrm>
        </p:grpSpPr>
        <p:sp>
          <p:nvSpPr>
            <p:cNvPr id="21" name="Round Single Corner Rectangle 20"/>
            <p:cNvSpPr/>
            <p:nvPr/>
          </p:nvSpPr>
          <p:spPr>
            <a:xfrm>
              <a:off x="5557107" y="4519160"/>
              <a:ext cx="1023730" cy="1302026"/>
            </a:xfrm>
            <a:prstGeom prst="round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.</a:t>
              </a:r>
              <a:r>
                <a:rPr lang="en-US" dirty="0" err="1"/>
                <a:t>Rmd</a:t>
              </a:r>
              <a:r>
                <a:rPr lang="en-US" dirty="0"/>
                <a:t> files</a:t>
              </a: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0328" y="5466522"/>
              <a:ext cx="560386" cy="649550"/>
            </a:xfrm>
            <a:prstGeom prst="rect">
              <a:avLst/>
            </a:prstGeom>
          </p:spPr>
        </p:pic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749" y="3405609"/>
            <a:ext cx="1011854" cy="1172852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stCxn id="6" idx="3"/>
            <a:endCxn id="11" idx="1"/>
          </p:cNvCxnSpPr>
          <p:nvPr/>
        </p:nvCxnSpPr>
        <p:spPr>
          <a:xfrm flipV="1">
            <a:off x="1850406" y="2870007"/>
            <a:ext cx="1445345" cy="847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3"/>
            <a:endCxn id="9" idx="1"/>
          </p:cNvCxnSpPr>
          <p:nvPr/>
        </p:nvCxnSpPr>
        <p:spPr>
          <a:xfrm flipV="1">
            <a:off x="5723991" y="2159451"/>
            <a:ext cx="1392896" cy="710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23" idx="1"/>
          </p:cNvCxnSpPr>
          <p:nvPr/>
        </p:nvCxnSpPr>
        <p:spPr>
          <a:xfrm>
            <a:off x="1850406" y="3717625"/>
            <a:ext cx="4360343" cy="27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3"/>
            <a:endCxn id="20" idx="1"/>
          </p:cNvCxnSpPr>
          <p:nvPr/>
        </p:nvCxnSpPr>
        <p:spPr>
          <a:xfrm>
            <a:off x="1850406" y="3717625"/>
            <a:ext cx="1101516" cy="1545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3"/>
            <a:endCxn id="21" idx="1"/>
          </p:cNvCxnSpPr>
          <p:nvPr/>
        </p:nvCxnSpPr>
        <p:spPr>
          <a:xfrm flipV="1">
            <a:off x="3975652" y="5260148"/>
            <a:ext cx="632330" cy="2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08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DFCFB-90CE-43A7-A3BD-029951D8D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for Today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C5E7C8-8793-496A-8953-AA062970E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E4A99-DE2C-4DA1-BE5E-5E038D908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88BB0A-9599-4291-8466-FB7B8264E6D5}"/>
              </a:ext>
            </a:extLst>
          </p:cNvPr>
          <p:cNvSpPr/>
          <p:nvPr/>
        </p:nvSpPr>
        <p:spPr>
          <a:xfrm>
            <a:off x="4688840" y="3130550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en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083DA9A-C622-47C1-BE75-77FC6EA58A1B}"/>
              </a:ext>
            </a:extLst>
          </p:cNvPr>
          <p:cNvSpPr/>
          <p:nvPr/>
        </p:nvSpPr>
        <p:spPr>
          <a:xfrm>
            <a:off x="6431281" y="2093976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tidy philosophy</a:t>
            </a:r>
            <a:endParaRPr lang="en-I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601989-F448-4769-BB61-973B97FE1120}"/>
              </a:ext>
            </a:extLst>
          </p:cNvPr>
          <p:cNvSpPr/>
          <p:nvPr/>
        </p:nvSpPr>
        <p:spPr>
          <a:xfrm>
            <a:off x="9167368" y="1563243"/>
            <a:ext cx="2143760" cy="77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Rows (observations)</a:t>
            </a:r>
            <a:endParaRPr lang="en-I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74014E-828A-4077-A824-687F08241CC4}"/>
              </a:ext>
            </a:extLst>
          </p:cNvPr>
          <p:cNvSpPr/>
          <p:nvPr/>
        </p:nvSpPr>
        <p:spPr>
          <a:xfrm>
            <a:off x="9167368" y="2651760"/>
            <a:ext cx="2143760" cy="77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Columns (variables)</a:t>
            </a:r>
            <a:endParaRPr lang="en-IL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402F498-01E6-4296-B552-29183ADEF948}"/>
              </a:ext>
            </a:extLst>
          </p:cNvPr>
          <p:cNvSpPr/>
          <p:nvPr/>
        </p:nvSpPr>
        <p:spPr>
          <a:xfrm>
            <a:off x="8547608" y="4104640"/>
            <a:ext cx="2143760" cy="77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types</a:t>
            </a:r>
            <a:endParaRPr lang="en-IL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DE5D964-9E79-4B62-8D7C-F8BE3A1F1544}"/>
              </a:ext>
            </a:extLst>
          </p:cNvPr>
          <p:cNvSpPr/>
          <p:nvPr/>
        </p:nvSpPr>
        <p:spPr>
          <a:xfrm>
            <a:off x="7023608" y="5321810"/>
            <a:ext cx="2143760" cy="77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Numeric (Integer, Double)</a:t>
            </a:r>
            <a:endParaRPr lang="en-IL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D43B608-E3E8-489D-BA50-BA522DA0E014}"/>
              </a:ext>
            </a:extLst>
          </p:cNvPr>
          <p:cNvSpPr/>
          <p:nvPr/>
        </p:nvSpPr>
        <p:spPr>
          <a:xfrm>
            <a:off x="9619487" y="5321810"/>
            <a:ext cx="2296159" cy="77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 (categorial, ordinal)</a:t>
            </a:r>
            <a:endParaRPr lang="en-IL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AE1A91-813F-419F-8999-1FF991883229}"/>
              </a:ext>
            </a:extLst>
          </p:cNvPr>
          <p:cNvSpPr/>
          <p:nvPr/>
        </p:nvSpPr>
        <p:spPr>
          <a:xfrm>
            <a:off x="1393952" y="3712210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 with data</a:t>
            </a:r>
            <a:endParaRPr lang="en-IL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F5F7571-1981-4BAA-BC16-11C2247A15D5}"/>
              </a:ext>
            </a:extLst>
          </p:cNvPr>
          <p:cNvSpPr/>
          <p:nvPr/>
        </p:nvSpPr>
        <p:spPr>
          <a:xfrm>
            <a:off x="2545081" y="5306567"/>
            <a:ext cx="2143760" cy="77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Summarizing</a:t>
            </a:r>
            <a:endParaRPr lang="en-IL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0BE313E-1876-4E29-995D-23C0361BEB9F}"/>
              </a:ext>
            </a:extLst>
          </p:cNvPr>
          <p:cNvSpPr/>
          <p:nvPr/>
        </p:nvSpPr>
        <p:spPr>
          <a:xfrm>
            <a:off x="238761" y="5298693"/>
            <a:ext cx="2143760" cy="77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Visualizing</a:t>
            </a:r>
            <a:endParaRPr lang="en-IL" dirty="0"/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CB83E36E-4DD6-440C-AFEE-B992CCD8C929}"/>
              </a:ext>
            </a:extLst>
          </p:cNvPr>
          <p:cNvCxnSpPr>
            <a:stCxn id="6" idx="0"/>
            <a:endCxn id="7" idx="1"/>
          </p:cNvCxnSpPr>
          <p:nvPr/>
        </p:nvCxnSpPr>
        <p:spPr>
          <a:xfrm rot="5400000" flipH="1" flipV="1">
            <a:off x="5772023" y="2471293"/>
            <a:ext cx="647954" cy="67056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B4DFFDB4-C6BF-4901-93DF-67509C409FEE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8575041" y="1951863"/>
            <a:ext cx="592327" cy="53073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64E7756F-8A43-48A6-B801-FEABB245B8A8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8575041" y="2482596"/>
            <a:ext cx="592327" cy="55778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08C46F5A-ED2A-4286-9F23-3392FBDCD003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rot="5400000">
            <a:off x="9591548" y="3456940"/>
            <a:ext cx="675640" cy="61976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BCD93185-3EAE-4176-B472-9A5F42E3F20B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rot="16200000" flipH="1">
            <a:off x="9973562" y="4527805"/>
            <a:ext cx="439930" cy="114807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95425051-2F55-4E1D-9A04-089BCCF2DCD6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rot="5400000">
            <a:off x="8637523" y="4339845"/>
            <a:ext cx="439930" cy="152400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8C32605E-583C-461C-86B9-BA24E82F7F52}"/>
              </a:ext>
            </a:extLst>
          </p:cNvPr>
          <p:cNvCxnSpPr>
            <a:stCxn id="6" idx="1"/>
            <a:endCxn id="13" idx="3"/>
          </p:cNvCxnSpPr>
          <p:nvPr/>
        </p:nvCxnSpPr>
        <p:spPr>
          <a:xfrm rot="10800000" flipV="1">
            <a:off x="3537712" y="3519170"/>
            <a:ext cx="1151128" cy="58166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9FA5010F-CE85-4F54-A930-3A861C0EABC0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rot="16200000" flipH="1">
            <a:off x="2632838" y="4322443"/>
            <a:ext cx="817117" cy="115112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FD6C69B6-55B1-43C2-97CE-C7C39C1789EC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 rot="5400000">
            <a:off x="1483616" y="4316476"/>
            <a:ext cx="809243" cy="11551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EBF6795F-1F12-4F0C-94D0-8A790E18F545}"/>
              </a:ext>
            </a:extLst>
          </p:cNvPr>
          <p:cNvCxnSpPr>
            <a:stCxn id="10" idx="1"/>
            <a:endCxn id="13" idx="3"/>
          </p:cNvCxnSpPr>
          <p:nvPr/>
        </p:nvCxnSpPr>
        <p:spPr>
          <a:xfrm rot="10800000">
            <a:off x="3537712" y="4100830"/>
            <a:ext cx="5009896" cy="392430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401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A41E8-3963-49B9-AB0A-A979777D5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Tidy Philosophy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EEE88-F3AF-4FF5-AC34-E8C42B802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There is a “package of packages” called </a:t>
            </a:r>
            <a:r>
              <a:rPr lang="en-US" sz="1600" dirty="0" err="1"/>
              <a:t>tidyverse</a:t>
            </a:r>
            <a:r>
              <a:rPr lang="en-US" sz="1600" dirty="0"/>
              <a:t>. Why </a:t>
            </a:r>
            <a:r>
              <a:rPr lang="en-US" sz="1600" dirty="0" err="1"/>
              <a:t>tidyverse</a:t>
            </a:r>
            <a:r>
              <a:rPr lang="en-US" sz="1600" dirty="0"/>
              <a:t>? because it deals with “tidy” data. So what is tidy data?</a:t>
            </a:r>
          </a:p>
          <a:p>
            <a:pPr>
              <a:lnSpc>
                <a:spcPct val="150000"/>
              </a:lnSpc>
            </a:pPr>
            <a:r>
              <a:rPr lang="en-US" sz="1600" i="1" dirty="0"/>
              <a:t>“An opinionated collection of R packages designed for data science. All packages share an underlying design philosophy, grammar, and data structures” </a:t>
            </a:r>
            <a:br>
              <a:rPr lang="en-US" sz="1600" i="1" dirty="0"/>
            </a:br>
            <a:r>
              <a:rPr lang="en-US" sz="1600" i="1" dirty="0"/>
              <a:t>– </a:t>
            </a:r>
            <a:r>
              <a:rPr lang="en-US" sz="1600" dirty="0">
                <a:hlinkClick r:id="rId2"/>
              </a:rPr>
              <a:t>https://www.tidyverse.org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746866-1A65-4F6F-9F57-27D2F9301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2E242-A068-4F19-B249-DFAD9D137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73DB2CD-6DE7-4267-8913-A4935321C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641950"/>
              </p:ext>
            </p:extLst>
          </p:nvPr>
        </p:nvGraphicFramePr>
        <p:xfrm>
          <a:off x="4463591" y="3942836"/>
          <a:ext cx="1933416" cy="1475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472">
                  <a:extLst>
                    <a:ext uri="{9D8B030D-6E8A-4147-A177-3AD203B41FA5}">
                      <a16:colId xmlns:a16="http://schemas.microsoft.com/office/drawing/2014/main" val="3933777985"/>
                    </a:ext>
                  </a:extLst>
                </a:gridCol>
                <a:gridCol w="644472">
                  <a:extLst>
                    <a:ext uri="{9D8B030D-6E8A-4147-A177-3AD203B41FA5}">
                      <a16:colId xmlns:a16="http://schemas.microsoft.com/office/drawing/2014/main" val="2561107678"/>
                    </a:ext>
                  </a:extLst>
                </a:gridCol>
                <a:gridCol w="644472">
                  <a:extLst>
                    <a:ext uri="{9D8B030D-6E8A-4147-A177-3AD203B41FA5}">
                      <a16:colId xmlns:a16="http://schemas.microsoft.com/office/drawing/2014/main" val="2672781536"/>
                    </a:ext>
                  </a:extLst>
                </a:gridCol>
              </a:tblGrid>
              <a:tr h="368929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A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B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C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316980"/>
                  </a:ext>
                </a:extLst>
              </a:tr>
              <a:tr h="368929">
                <a:tc>
                  <a:txBody>
                    <a:bodyPr/>
                    <a:lstStyle/>
                    <a:p>
                      <a:pPr algn="ctr" rtl="0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251237"/>
                  </a:ext>
                </a:extLst>
              </a:tr>
              <a:tr h="368929">
                <a:tc>
                  <a:txBody>
                    <a:bodyPr/>
                    <a:lstStyle/>
                    <a:p>
                      <a:pPr algn="ctr" rtl="0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794040"/>
                  </a:ext>
                </a:extLst>
              </a:tr>
              <a:tr h="368929">
                <a:tc>
                  <a:txBody>
                    <a:bodyPr/>
                    <a:lstStyle/>
                    <a:p>
                      <a:pPr algn="ctr" rtl="0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739050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4DCE3926-92C2-4B48-BDAB-115C81C190E8}"/>
              </a:ext>
            </a:extLst>
          </p:cNvPr>
          <p:cNvGrpSpPr/>
          <p:nvPr/>
        </p:nvGrpSpPr>
        <p:grpSpPr>
          <a:xfrm>
            <a:off x="6080137" y="4279992"/>
            <a:ext cx="5871071" cy="1656017"/>
            <a:chOff x="3168715" y="4483960"/>
            <a:chExt cx="5871071" cy="1656017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26FEC1C-53B6-4FB5-A30B-4B674EB033A9}"/>
                </a:ext>
              </a:extLst>
            </p:cNvPr>
            <p:cNvCxnSpPr/>
            <p:nvPr/>
          </p:nvCxnSpPr>
          <p:spPr>
            <a:xfrm flipH="1">
              <a:off x="3666650" y="4671587"/>
              <a:ext cx="2073243" cy="0"/>
            </a:xfrm>
            <a:prstGeom prst="straightConnector1">
              <a:avLst/>
            </a:prstGeom>
            <a:ln w="381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E57026-2BB3-4A88-B23B-43A2A2F4B945}"/>
                </a:ext>
              </a:extLst>
            </p:cNvPr>
            <p:cNvSpPr txBox="1"/>
            <p:nvPr/>
          </p:nvSpPr>
          <p:spPr>
            <a:xfrm>
              <a:off x="5791781" y="4483960"/>
              <a:ext cx="3248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Each row is an observation</a:t>
              </a:r>
              <a:endParaRPr lang="en-IL" dirty="0"/>
            </a:p>
          </p:txBody>
        </p: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D15E1298-965F-4C2E-96AE-0DF2C7C5C22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68715" y="5423345"/>
              <a:ext cx="2623067" cy="514756"/>
            </a:xfrm>
            <a:prstGeom prst="bentConnector3">
              <a:avLst>
                <a:gd name="adj1" fmla="val 100047"/>
              </a:avLst>
            </a:prstGeom>
            <a:ln w="381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BDB289E-27CD-40FC-B146-19C3FEDD8725}"/>
                </a:ext>
              </a:extLst>
            </p:cNvPr>
            <p:cNvSpPr txBox="1"/>
            <p:nvPr/>
          </p:nvSpPr>
          <p:spPr>
            <a:xfrm>
              <a:off x="5791781" y="5770645"/>
              <a:ext cx="3113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Each column is a variable</a:t>
              </a:r>
              <a:endParaRPr lang="en-IL" dirty="0"/>
            </a:p>
          </p:txBody>
        </p:sp>
      </p:grpSp>
    </p:spTree>
    <p:extLst>
      <p:ext uri="{BB962C8B-B14F-4D97-AF65-F5344CB8AC3E}">
        <p14:creationId xmlns:p14="http://schemas.microsoft.com/office/powerpoint/2010/main" val="149921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E38AE-55C2-4C1B-93F7-6D0CD9B2E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– which is “tidy”?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3C35C-053A-4DC1-B464-2CEE6495B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of the following files are tidy? which are un-tidy? Explain.</a:t>
            </a:r>
          </a:p>
          <a:p>
            <a:r>
              <a:rPr lang="en-US" dirty="0"/>
              <a:t>The central Bureau of Statistics </a:t>
            </a:r>
          </a:p>
          <a:p>
            <a:pPr lvl="1"/>
            <a:r>
              <a:rPr lang="en-US" dirty="0"/>
              <a:t>Population by group, religion, gender and age (/00-Introduction/st02_03.xls)</a:t>
            </a:r>
          </a:p>
          <a:p>
            <a:r>
              <a:rPr lang="en-US" dirty="0"/>
              <a:t>Ministry of Health </a:t>
            </a:r>
          </a:p>
          <a:p>
            <a:pPr lvl="1"/>
            <a:r>
              <a:rPr lang="en-US" dirty="0"/>
              <a:t>Weekly Epidemiological report (/00-Introduction/IWER34_2019.xlsx)</a:t>
            </a:r>
          </a:p>
          <a:p>
            <a:r>
              <a:rPr lang="en-US" dirty="0"/>
              <a:t>Lego brick data (</a:t>
            </a:r>
            <a:r>
              <a:rPr lang="en-US" dirty="0">
                <a:hlinkClick r:id="rId2"/>
              </a:rPr>
              <a:t>rebrickable.com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Lego parts (/00-Introduction/Lego_parts.csv)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4C5E1D-3661-4DF0-B8F6-9C778C3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2750BB-794D-45D1-BAF7-84837464D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sp>
        <p:nvSpPr>
          <p:cNvPr id="8" name="Action Button: Help 7">
            <a:hlinkClick r:id="rId3" highlightClick="1"/>
            <a:extLst>
              <a:ext uri="{FF2B5EF4-FFF2-40B4-BE49-F238E27FC236}">
                <a16:creationId xmlns:a16="http://schemas.microsoft.com/office/drawing/2014/main" id="{16E4738E-93EC-4DD7-B4CA-6CF5BBC314F0}"/>
              </a:ext>
            </a:extLst>
          </p:cNvPr>
          <p:cNvSpPr/>
          <p:nvPr/>
        </p:nvSpPr>
        <p:spPr>
          <a:xfrm>
            <a:off x="11467465" y="5426646"/>
            <a:ext cx="429768" cy="365125"/>
          </a:xfrm>
          <a:prstGeom prst="actionButtonHelp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65521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FE722-690F-4D21-8922-8A12E4C62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Notations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A66C74-C282-42FC-AB10-34185CB587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data matrix will usually be noted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number of observations (rows) will be noted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number of features (columns) will be noted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Sometimes called variables</a:t>
                </a:r>
              </a:p>
              <a:p>
                <a:r>
                  <a:rPr lang="en-US" dirty="0"/>
                  <a:t>Explanatory/independent variables (usually noted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Outcome/dependent variable (usually noted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A66C74-C282-42FC-AB10-34185CB587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150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0E435-00D9-4F13-8D42-C34116F6D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FDED73-3784-4CFA-A05E-B27BC39BF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444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1AE2-823E-461E-9088-BEC6D99A6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Variables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07EB1-8ECA-4CAE-B7E2-B60913C14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common types of variables include:</a:t>
            </a:r>
          </a:p>
          <a:p>
            <a:r>
              <a:rPr lang="en-US" dirty="0"/>
              <a:t>Numeric (integer, double)</a:t>
            </a:r>
          </a:p>
          <a:p>
            <a:r>
              <a:rPr lang="en-US" dirty="0"/>
              <a:t>Factor (category, ordinal)</a:t>
            </a:r>
          </a:p>
          <a:p>
            <a:r>
              <a:rPr lang="en-US" dirty="0"/>
              <a:t>Date or datetime (2020-01-30; 2020-01-30 13:25:00)</a:t>
            </a:r>
          </a:p>
          <a:p>
            <a:r>
              <a:rPr lang="en-US" dirty="0"/>
              <a:t>Logical (True/False)</a:t>
            </a:r>
          </a:p>
          <a:p>
            <a:r>
              <a:rPr lang="en-US" dirty="0"/>
              <a:t>Character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5AA0BC-EC15-4716-8E53-47C68FCB7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83A34-9BF4-4114-8A97-D6374EC53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Action Button: Help 5">
            <a:hlinkClick r:id="rId2" highlightClick="1"/>
            <a:extLst>
              <a:ext uri="{FF2B5EF4-FFF2-40B4-BE49-F238E27FC236}">
                <a16:creationId xmlns:a16="http://schemas.microsoft.com/office/drawing/2014/main" id="{7D22949D-16FB-4427-85D4-E0FFB321C3CD}"/>
              </a:ext>
            </a:extLst>
          </p:cNvPr>
          <p:cNvSpPr/>
          <p:nvPr/>
        </p:nvSpPr>
        <p:spPr>
          <a:xfrm>
            <a:off x="11467465" y="5426646"/>
            <a:ext cx="429768" cy="365125"/>
          </a:xfrm>
          <a:prstGeom prst="actionButtonHelp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80401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DFCFB-90CE-43A7-A3BD-029951D8D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for Today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C5E7C8-8793-496A-8953-AA062970E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E4A99-DE2C-4DA1-BE5E-5E038D908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88BB0A-9599-4291-8466-FB7B8264E6D5}"/>
              </a:ext>
            </a:extLst>
          </p:cNvPr>
          <p:cNvSpPr/>
          <p:nvPr/>
        </p:nvSpPr>
        <p:spPr>
          <a:xfrm>
            <a:off x="4688840" y="3130550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en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083DA9A-C622-47C1-BE75-77FC6EA58A1B}"/>
              </a:ext>
            </a:extLst>
          </p:cNvPr>
          <p:cNvSpPr/>
          <p:nvPr/>
        </p:nvSpPr>
        <p:spPr>
          <a:xfrm>
            <a:off x="6431281" y="2093976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tidy philosophy</a:t>
            </a:r>
            <a:endParaRPr lang="en-I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601989-F448-4769-BB61-973B97FE1120}"/>
              </a:ext>
            </a:extLst>
          </p:cNvPr>
          <p:cNvSpPr/>
          <p:nvPr/>
        </p:nvSpPr>
        <p:spPr>
          <a:xfrm>
            <a:off x="9167368" y="1563243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Rows (observations)</a:t>
            </a:r>
            <a:endParaRPr lang="en-I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74014E-828A-4077-A824-687F08241CC4}"/>
              </a:ext>
            </a:extLst>
          </p:cNvPr>
          <p:cNvSpPr/>
          <p:nvPr/>
        </p:nvSpPr>
        <p:spPr>
          <a:xfrm>
            <a:off x="9167368" y="2651760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Columns (variables)</a:t>
            </a:r>
            <a:endParaRPr lang="en-IL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402F498-01E6-4296-B552-29183ADEF948}"/>
              </a:ext>
            </a:extLst>
          </p:cNvPr>
          <p:cNvSpPr/>
          <p:nvPr/>
        </p:nvSpPr>
        <p:spPr>
          <a:xfrm>
            <a:off x="8547608" y="4104640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types</a:t>
            </a:r>
            <a:endParaRPr lang="en-IL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DE5D964-9E79-4B62-8D7C-F8BE3A1F1544}"/>
              </a:ext>
            </a:extLst>
          </p:cNvPr>
          <p:cNvSpPr/>
          <p:nvPr/>
        </p:nvSpPr>
        <p:spPr>
          <a:xfrm>
            <a:off x="7023608" y="5321810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Numeric (Integer, Double)</a:t>
            </a:r>
            <a:endParaRPr lang="en-IL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D43B608-E3E8-489D-BA50-BA522DA0E014}"/>
              </a:ext>
            </a:extLst>
          </p:cNvPr>
          <p:cNvSpPr/>
          <p:nvPr/>
        </p:nvSpPr>
        <p:spPr>
          <a:xfrm>
            <a:off x="9619487" y="5321810"/>
            <a:ext cx="2296159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 (categorial, ordinal)</a:t>
            </a:r>
            <a:endParaRPr lang="en-IL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AE1A91-813F-419F-8999-1FF991883229}"/>
              </a:ext>
            </a:extLst>
          </p:cNvPr>
          <p:cNvSpPr/>
          <p:nvPr/>
        </p:nvSpPr>
        <p:spPr>
          <a:xfrm>
            <a:off x="1393952" y="3712210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 with data</a:t>
            </a:r>
            <a:endParaRPr lang="en-IL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F5F7571-1981-4BAA-BC16-11C2247A15D5}"/>
              </a:ext>
            </a:extLst>
          </p:cNvPr>
          <p:cNvSpPr/>
          <p:nvPr/>
        </p:nvSpPr>
        <p:spPr>
          <a:xfrm>
            <a:off x="2545081" y="5306567"/>
            <a:ext cx="2143760" cy="77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Summarizing</a:t>
            </a:r>
            <a:endParaRPr lang="en-IL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0BE313E-1876-4E29-995D-23C0361BEB9F}"/>
              </a:ext>
            </a:extLst>
          </p:cNvPr>
          <p:cNvSpPr/>
          <p:nvPr/>
        </p:nvSpPr>
        <p:spPr>
          <a:xfrm>
            <a:off x="238761" y="5298693"/>
            <a:ext cx="2143760" cy="77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Visualizing</a:t>
            </a:r>
            <a:endParaRPr lang="en-IL" dirty="0"/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CB83E36E-4DD6-440C-AFEE-B992CCD8C929}"/>
              </a:ext>
            </a:extLst>
          </p:cNvPr>
          <p:cNvCxnSpPr>
            <a:stCxn id="6" idx="0"/>
            <a:endCxn id="7" idx="1"/>
          </p:cNvCxnSpPr>
          <p:nvPr/>
        </p:nvCxnSpPr>
        <p:spPr>
          <a:xfrm rot="5400000" flipH="1" flipV="1">
            <a:off x="5772023" y="2471293"/>
            <a:ext cx="647954" cy="67056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B4DFFDB4-C6BF-4901-93DF-67509C409FEE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8575041" y="1951863"/>
            <a:ext cx="592327" cy="53073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64E7756F-8A43-48A6-B801-FEABB245B8A8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8575041" y="2482596"/>
            <a:ext cx="592327" cy="55778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08C46F5A-ED2A-4286-9F23-3392FBDCD003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rot="5400000">
            <a:off x="9591548" y="3456940"/>
            <a:ext cx="675640" cy="61976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BCD93185-3EAE-4176-B472-9A5F42E3F20B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rot="16200000" flipH="1">
            <a:off x="9973562" y="4527805"/>
            <a:ext cx="439930" cy="114807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95425051-2F55-4E1D-9A04-089BCCF2DCD6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rot="5400000">
            <a:off x="8637523" y="4339845"/>
            <a:ext cx="439930" cy="152400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8C32605E-583C-461C-86B9-BA24E82F7F52}"/>
              </a:ext>
            </a:extLst>
          </p:cNvPr>
          <p:cNvCxnSpPr>
            <a:stCxn id="6" idx="1"/>
            <a:endCxn id="13" idx="3"/>
          </p:cNvCxnSpPr>
          <p:nvPr/>
        </p:nvCxnSpPr>
        <p:spPr>
          <a:xfrm rot="10800000" flipV="1">
            <a:off x="3537712" y="3519170"/>
            <a:ext cx="1151128" cy="58166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9FA5010F-CE85-4F54-A930-3A861C0EABC0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rot="16200000" flipH="1">
            <a:off x="2632838" y="4322443"/>
            <a:ext cx="817117" cy="115112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FD6C69B6-55B1-43C2-97CE-C7C39C1789EC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 rot="5400000">
            <a:off x="1483616" y="4316476"/>
            <a:ext cx="809243" cy="11551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EBF6795F-1F12-4F0C-94D0-8A790E18F545}"/>
              </a:ext>
            </a:extLst>
          </p:cNvPr>
          <p:cNvCxnSpPr>
            <a:stCxn id="10" idx="1"/>
            <a:endCxn id="13" idx="3"/>
          </p:cNvCxnSpPr>
          <p:nvPr/>
        </p:nvCxnSpPr>
        <p:spPr>
          <a:xfrm rot="10800000">
            <a:off x="3537712" y="4100830"/>
            <a:ext cx="5009896" cy="392430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190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351EE-7D77-4547-91C7-8EBEF752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 and Visualizing Data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908B8-0BD6-433E-836C-5858BF986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“Working with Data” will be covered in more details in the recitations and homework.</a:t>
            </a:r>
          </a:p>
          <a:p>
            <a:pPr>
              <a:lnSpc>
                <a:spcPct val="150000"/>
              </a:lnSpc>
            </a:pPr>
            <a:r>
              <a:rPr lang="en-US" dirty="0"/>
              <a:t>Throughout the course we will show examples via R, specifically I’m using </a:t>
            </a:r>
            <a:r>
              <a:rPr lang="en-US" dirty="0" err="1"/>
              <a:t>tidyverse</a:t>
            </a:r>
            <a:r>
              <a:rPr lang="en-US" dirty="0"/>
              <a:t> packages (but base R is also ok)</a:t>
            </a:r>
          </a:p>
          <a:p>
            <a:pPr>
              <a:lnSpc>
                <a:spcPct val="150000"/>
              </a:lnSpc>
            </a:pPr>
            <a:r>
              <a:rPr lang="en-US" dirty="0"/>
              <a:t>Now, we’re going to demonstrate live: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/00-introduction/00-introduction_script.R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551070-E13D-490A-986B-C6965D40B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6A6F66-ECD6-46F8-B6A0-ED8192626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350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Lecturer – Adi Sarid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TA – </a:t>
            </a:r>
            <a:r>
              <a:rPr lang="en-US" dirty="0" err="1"/>
              <a:t>Afek</a:t>
            </a:r>
            <a:r>
              <a:rPr lang="en-US" dirty="0"/>
              <a:t> Adler</a:t>
            </a:r>
            <a:endParaRPr lang="he-I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87680" y="5020056"/>
            <a:ext cx="11460480" cy="1208024"/>
          </a:xfrm>
        </p:spPr>
        <p:txBody>
          <a:bodyPr>
            <a:normAutofit fontScale="92500"/>
          </a:bodyPr>
          <a:lstStyle/>
          <a:p>
            <a:r>
              <a:rPr lang="en-US" dirty="0"/>
              <a:t>Professional: Market Research, Data Scientist, Operations Research, Educator</a:t>
            </a:r>
          </a:p>
          <a:p>
            <a:r>
              <a:rPr lang="en-US" dirty="0"/>
              <a:t>Academia: Mathematics, Statistics and Operations Research (</a:t>
            </a:r>
            <a:r>
              <a:rPr lang="en-US" dirty="0" err="1"/>
              <a:t>Bsc</a:t>
            </a:r>
            <a:r>
              <a:rPr lang="en-US" dirty="0"/>
              <a:t>, MA, </a:t>
            </a:r>
            <a:r>
              <a:rPr lang="en-US" dirty="0" err="1"/>
              <a:t>Phd</a:t>
            </a:r>
            <a:r>
              <a:rPr lang="en-US" dirty="0"/>
              <a:t>-in-process)</a:t>
            </a:r>
          </a:p>
          <a:p>
            <a:r>
              <a:rPr lang="en-US" dirty="0"/>
              <a:t>Software: R, Python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437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D39A-432E-4855-8D01-F6A68BBCE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 Data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1440A-058E-4996-BE9E-E2D8191EF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seen the following summary statistics</a:t>
            </a:r>
          </a:p>
          <a:p>
            <a:pPr lvl="1"/>
            <a:r>
              <a:rPr lang="en-US" i="1" dirty="0"/>
              <a:t>Mean</a:t>
            </a:r>
            <a:r>
              <a:rPr lang="en-US" dirty="0"/>
              <a:t> (the average value)</a:t>
            </a:r>
          </a:p>
          <a:p>
            <a:pPr lvl="1"/>
            <a:r>
              <a:rPr lang="en-US" i="1" dirty="0"/>
              <a:t>Median</a:t>
            </a:r>
            <a:r>
              <a:rPr lang="en-US" dirty="0"/>
              <a:t> (the observation “in the middle”) and </a:t>
            </a:r>
            <a:r>
              <a:rPr lang="en-US" i="1" dirty="0"/>
              <a:t>percentiles</a:t>
            </a:r>
          </a:p>
          <a:p>
            <a:pPr lvl="1"/>
            <a:r>
              <a:rPr lang="en-US" i="1" dirty="0"/>
              <a:t>Standard deviation/variance </a:t>
            </a:r>
            <a:r>
              <a:rPr lang="en-US" dirty="0"/>
              <a:t>(how the values are dispersed)</a:t>
            </a:r>
          </a:p>
          <a:p>
            <a:r>
              <a:rPr lang="en-US" dirty="0"/>
              <a:t>The </a:t>
            </a:r>
            <a:r>
              <a:rPr lang="en-US" i="1" dirty="0"/>
              <a:t>Mode</a:t>
            </a:r>
            <a:r>
              <a:rPr lang="en-US" dirty="0"/>
              <a:t> is the common observation (the observation which appears the most)</a:t>
            </a:r>
          </a:p>
          <a:p>
            <a:r>
              <a:rPr lang="en-US" dirty="0"/>
              <a:t>We’ve also seen outliers (extreme observations)</a:t>
            </a:r>
          </a:p>
          <a:p>
            <a:endParaRPr lang="en-US" dirty="0"/>
          </a:p>
          <a:p>
            <a:r>
              <a:rPr lang="en-US" dirty="0"/>
              <a:t>Now, we will discuss desired properties of point estimates.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4551F5-9B15-4708-856E-932FBF234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B5E924-A431-40C4-9F5E-1D83C0197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907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43FCD-0F56-49AF-B717-638C83386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Estimates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114F00-44B5-4124-B2F4-4A499D5A68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A point estimate of some population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is a single numerical value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 of a statistic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</m:oMath>
                </a14:m>
                <a:r>
                  <a:rPr lang="en-US" dirty="0"/>
                  <a:t>. The statistic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</m:oMath>
                </a14:m>
                <a:r>
                  <a:rPr lang="en-US" dirty="0"/>
                  <a:t> is called the </a:t>
                </a:r>
                <a:r>
                  <a:rPr lang="en-US" i="1" dirty="0"/>
                  <a:t>point estimator</a:t>
                </a:r>
                <a:r>
                  <a:rPr lang="en-US" dirty="0"/>
                  <a:t>. Once computed over a sample it is called a </a:t>
                </a:r>
                <a:r>
                  <a:rPr lang="en-US" i="1" dirty="0"/>
                  <a:t>point estimate.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For example, 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normally distributed with expectancy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We sample three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get the following values: 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Then, the statistic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 (which is the average)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 point estimate in our case is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114F00-44B5-4124-B2F4-4A499D5A68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EB233F-F3D7-406D-BF99-E3614AA14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780AE5-E813-458B-98C7-71377D3D7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8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20C1E30-CC68-42C3-8F3C-A91BF4756E08}"/>
              </a:ext>
            </a:extLst>
          </p:cNvPr>
          <p:cNvSpPr/>
          <p:nvPr/>
        </p:nvSpPr>
        <p:spPr>
          <a:xfrm>
            <a:off x="1063752" y="4165600"/>
            <a:ext cx="7795768" cy="4368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D9A26-3FFA-4528-9BF3-B8160CB80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Desired Properties of Point Estimates: Unbiased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E8F579-02F9-46F7-ABBB-BDB3D6B21E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As “close as possible” to the true value of the parameter, i.e.:</a:t>
                </a:r>
              </a:p>
              <a:p>
                <a:pPr marL="274320" lvl="1" indent="0">
                  <a:lnSpc>
                    <a:spcPct val="100000"/>
                  </a:lnSpc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274320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000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In case these are not equal, the bias of the estimator is: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b="0" dirty="0"/>
                  <a:t>Bias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An estimator for which Bias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 is referred to as </a:t>
                </a:r>
                <a:r>
                  <a:rPr lang="en-US" i="1" dirty="0"/>
                  <a:t>unbiased.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The average is an unbiased estimator of the mean.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E8F579-02F9-46F7-ABBB-BDB3D6B21E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75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676DC0-6A91-4448-8377-92E62AE26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FCBEFC-9BC3-40C2-AFA1-96C150BE9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04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2F55BF8-6E1C-4475-BA7F-A2FE9504073D}"/>
              </a:ext>
            </a:extLst>
          </p:cNvPr>
          <p:cNvSpPr/>
          <p:nvPr/>
        </p:nvSpPr>
        <p:spPr>
          <a:xfrm>
            <a:off x="2577592" y="3261360"/>
            <a:ext cx="5865368" cy="3759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D9A26-3FFA-4528-9BF3-B8160CB80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Desired Properties of Point Estimates (2): Minimum Variance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E8F579-02F9-46F7-ABBB-BDB3D6B21E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We want the estimator to have the lowest variance 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I.e., to get consistent and similar results if we replicate the experiment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The estimator with the smallest variance among all unbiased estimators is called the </a:t>
                </a:r>
                <a:r>
                  <a:rPr lang="en-US" i="1" dirty="0"/>
                  <a:t>minimum variance unbiased estimator</a:t>
                </a:r>
                <a:r>
                  <a:rPr lang="en-US" dirty="0"/>
                  <a:t> (MVUE).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Let’s compare two estimators for the mean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The average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 versus 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The actual value of the first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(out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observations)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The average is the MVUE of the mean.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The standard error of an estimator is the standard deviation of the estimator,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</m:acc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Var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E8F579-02F9-46F7-ABBB-BDB3D6B21E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752" r="-42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676DC0-6A91-4448-8377-92E62AE26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FCBEFC-9BC3-40C2-AFA1-96C150BE9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37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833E5-DDD9-4AF4-83E0-226D43027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Bias-Variance Decomposition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5F9ECD-B74F-4672-92AD-7111FD8C4D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mean squared error of an estimator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</m:oMath>
                </a14:m>
                <a:r>
                  <a:rPr lang="en-US" dirty="0"/>
                  <a:t> is defined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MSE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MSE of every estimator can be broken down into its bias and its variance: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MSE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bias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aim to find estimators with a low mean squared error.</a:t>
                </a: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5F9ECD-B74F-4672-92AD-7111FD8C4D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165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54C973-DF11-4B11-AF21-12591FCB1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041C4-603F-4FE7-8A97-A41A28CC7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8121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DFCFB-90CE-43A7-A3BD-029951D8D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for Today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C5E7C8-8793-496A-8953-AA062970E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E4A99-DE2C-4DA1-BE5E-5E038D908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88BB0A-9599-4291-8466-FB7B8264E6D5}"/>
              </a:ext>
            </a:extLst>
          </p:cNvPr>
          <p:cNvSpPr/>
          <p:nvPr/>
        </p:nvSpPr>
        <p:spPr>
          <a:xfrm>
            <a:off x="4688840" y="3130550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en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083DA9A-C622-47C1-BE75-77FC6EA58A1B}"/>
              </a:ext>
            </a:extLst>
          </p:cNvPr>
          <p:cNvSpPr/>
          <p:nvPr/>
        </p:nvSpPr>
        <p:spPr>
          <a:xfrm>
            <a:off x="6431281" y="2093976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tidy philosophy</a:t>
            </a:r>
            <a:endParaRPr lang="en-I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601989-F448-4769-BB61-973B97FE1120}"/>
              </a:ext>
            </a:extLst>
          </p:cNvPr>
          <p:cNvSpPr/>
          <p:nvPr/>
        </p:nvSpPr>
        <p:spPr>
          <a:xfrm>
            <a:off x="9167368" y="1563243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Rows (observations)</a:t>
            </a:r>
            <a:endParaRPr lang="en-I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74014E-828A-4077-A824-687F08241CC4}"/>
              </a:ext>
            </a:extLst>
          </p:cNvPr>
          <p:cNvSpPr/>
          <p:nvPr/>
        </p:nvSpPr>
        <p:spPr>
          <a:xfrm>
            <a:off x="9167368" y="2651760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Columns (variables)</a:t>
            </a:r>
            <a:endParaRPr lang="en-IL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402F498-01E6-4296-B552-29183ADEF948}"/>
              </a:ext>
            </a:extLst>
          </p:cNvPr>
          <p:cNvSpPr/>
          <p:nvPr/>
        </p:nvSpPr>
        <p:spPr>
          <a:xfrm>
            <a:off x="8547608" y="4104640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types</a:t>
            </a:r>
            <a:endParaRPr lang="en-IL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DE5D964-9E79-4B62-8D7C-F8BE3A1F1544}"/>
              </a:ext>
            </a:extLst>
          </p:cNvPr>
          <p:cNvSpPr/>
          <p:nvPr/>
        </p:nvSpPr>
        <p:spPr>
          <a:xfrm>
            <a:off x="7023608" y="5321810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Numeric (Integer, Double)</a:t>
            </a:r>
            <a:endParaRPr lang="en-IL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D43B608-E3E8-489D-BA50-BA522DA0E014}"/>
              </a:ext>
            </a:extLst>
          </p:cNvPr>
          <p:cNvSpPr/>
          <p:nvPr/>
        </p:nvSpPr>
        <p:spPr>
          <a:xfrm>
            <a:off x="9619487" y="5321810"/>
            <a:ext cx="2296159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 (categorial, ordinal)</a:t>
            </a:r>
            <a:endParaRPr lang="en-IL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AE1A91-813F-419F-8999-1FF991883229}"/>
              </a:ext>
            </a:extLst>
          </p:cNvPr>
          <p:cNvSpPr/>
          <p:nvPr/>
        </p:nvSpPr>
        <p:spPr>
          <a:xfrm>
            <a:off x="1393952" y="3712210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 with data</a:t>
            </a:r>
            <a:endParaRPr lang="en-IL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F5F7571-1981-4BAA-BC16-11C2247A15D5}"/>
              </a:ext>
            </a:extLst>
          </p:cNvPr>
          <p:cNvSpPr/>
          <p:nvPr/>
        </p:nvSpPr>
        <p:spPr>
          <a:xfrm>
            <a:off x="2545081" y="5306567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Summarizing</a:t>
            </a:r>
            <a:endParaRPr lang="en-IL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0BE313E-1876-4E29-995D-23C0361BEB9F}"/>
              </a:ext>
            </a:extLst>
          </p:cNvPr>
          <p:cNvSpPr/>
          <p:nvPr/>
        </p:nvSpPr>
        <p:spPr>
          <a:xfrm>
            <a:off x="238761" y="5298693"/>
            <a:ext cx="2143760" cy="77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Visualizing</a:t>
            </a:r>
            <a:endParaRPr lang="en-IL" dirty="0"/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CB83E36E-4DD6-440C-AFEE-B992CCD8C929}"/>
              </a:ext>
            </a:extLst>
          </p:cNvPr>
          <p:cNvCxnSpPr>
            <a:stCxn id="6" idx="0"/>
            <a:endCxn id="7" idx="1"/>
          </p:cNvCxnSpPr>
          <p:nvPr/>
        </p:nvCxnSpPr>
        <p:spPr>
          <a:xfrm rot="5400000" flipH="1" flipV="1">
            <a:off x="5772023" y="2471293"/>
            <a:ext cx="647954" cy="67056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B4DFFDB4-C6BF-4901-93DF-67509C409FEE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8575041" y="1951863"/>
            <a:ext cx="592327" cy="53073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64E7756F-8A43-48A6-B801-FEABB245B8A8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8575041" y="2482596"/>
            <a:ext cx="592327" cy="55778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08C46F5A-ED2A-4286-9F23-3392FBDCD003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rot="5400000">
            <a:off x="9591548" y="3456940"/>
            <a:ext cx="675640" cy="61976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BCD93185-3EAE-4176-B472-9A5F42E3F20B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rot="16200000" flipH="1">
            <a:off x="9973562" y="4527805"/>
            <a:ext cx="439930" cy="114807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95425051-2F55-4E1D-9A04-089BCCF2DCD6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rot="5400000">
            <a:off x="8637523" y="4339845"/>
            <a:ext cx="439930" cy="152400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8C32605E-583C-461C-86B9-BA24E82F7F52}"/>
              </a:ext>
            </a:extLst>
          </p:cNvPr>
          <p:cNvCxnSpPr>
            <a:stCxn id="6" idx="1"/>
            <a:endCxn id="13" idx="3"/>
          </p:cNvCxnSpPr>
          <p:nvPr/>
        </p:nvCxnSpPr>
        <p:spPr>
          <a:xfrm rot="10800000" flipV="1">
            <a:off x="3537712" y="3519170"/>
            <a:ext cx="1151128" cy="58166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9FA5010F-CE85-4F54-A930-3A861C0EABC0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rot="16200000" flipH="1">
            <a:off x="2632838" y="4322443"/>
            <a:ext cx="817117" cy="115112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FD6C69B6-55B1-43C2-97CE-C7C39C1789EC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 rot="5400000">
            <a:off x="1483616" y="4316476"/>
            <a:ext cx="809243" cy="11551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EBF6795F-1F12-4F0C-94D0-8A790E18F545}"/>
              </a:ext>
            </a:extLst>
          </p:cNvPr>
          <p:cNvCxnSpPr>
            <a:stCxn id="10" idx="1"/>
            <a:endCxn id="13" idx="3"/>
          </p:cNvCxnSpPr>
          <p:nvPr/>
        </p:nvCxnSpPr>
        <p:spPr>
          <a:xfrm rot="10800000">
            <a:off x="3537712" y="4100830"/>
            <a:ext cx="5009896" cy="392430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5626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CC60B-E853-4D60-94B7-D3E4A8C7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Grammar of Graphics (visualizations, package ggplot2)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C9D00-1DAA-4EE3-BB24-3EE01238B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Each </a:t>
            </a:r>
            <a:r>
              <a:rPr lang="en-US" sz="1400" dirty="0" err="1"/>
              <a:t>ggplot</a:t>
            </a:r>
            <a:r>
              <a:rPr lang="en-US" sz="1400" dirty="0"/>
              <a:t> is based on “aesthetics”, the different elements which are data-dependent and are “mapping” data elements into chart elements (like a function). I.e., how the data influences the chart (e.g., fill, color, axis, etc.)</a:t>
            </a:r>
          </a:p>
          <a:p>
            <a:r>
              <a:rPr lang="en-US" sz="1400" dirty="0"/>
              <a:t>How many “aesthetics” can you spot in the following graph?</a:t>
            </a:r>
          </a:p>
          <a:p>
            <a:r>
              <a:rPr lang="en-US" sz="1400" dirty="0"/>
              <a:t>What story does this chart tells you?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A1BF29-FF90-4A9A-B665-2C73C44CC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F62469-26A6-4915-8901-64B7198F5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93CB1B-1E50-4C28-8C95-19774C0C6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509" y="2806117"/>
            <a:ext cx="4247619" cy="3466667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950FDB1-6009-45E9-B801-240E0B9CD4CE}"/>
              </a:ext>
            </a:extLst>
          </p:cNvPr>
          <p:cNvSpPr/>
          <p:nvPr/>
        </p:nvSpPr>
        <p:spPr>
          <a:xfrm>
            <a:off x="880872" y="3429000"/>
            <a:ext cx="6253173" cy="6038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(data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mapping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mpg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 +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IL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4E7F34-7DDC-4722-A253-105E48349053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878786" y="4032849"/>
            <a:ext cx="79237" cy="3005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D7372E7-C2A0-4598-BE1D-3299FC79B01B}"/>
              </a:ext>
            </a:extLst>
          </p:cNvPr>
          <p:cNvSpPr txBox="1"/>
          <p:nvPr/>
        </p:nvSpPr>
        <p:spPr>
          <a:xfrm>
            <a:off x="952090" y="4333441"/>
            <a:ext cx="18533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Use the </a:t>
            </a:r>
            <a:r>
              <a:rPr lang="en-US" sz="1000" dirty="0" err="1"/>
              <a:t>mtcars</a:t>
            </a:r>
            <a:r>
              <a:rPr lang="en-US" sz="1000" dirty="0"/>
              <a:t> </a:t>
            </a:r>
            <a:r>
              <a:rPr lang="en-US" sz="1000" dirty="0" err="1"/>
              <a:t>data.frame</a:t>
            </a:r>
            <a:endParaRPr lang="en-IL" sz="10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285206-0B28-42CB-9DB1-DA49AF6111C5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3105686" y="4060281"/>
            <a:ext cx="942768" cy="5846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F129B09-46DA-415D-9BA6-D56E1D0C9303}"/>
              </a:ext>
            </a:extLst>
          </p:cNvPr>
          <p:cNvSpPr txBox="1"/>
          <p:nvPr/>
        </p:nvSpPr>
        <p:spPr>
          <a:xfrm>
            <a:off x="2294406" y="4644956"/>
            <a:ext cx="1622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disp</a:t>
            </a:r>
            <a:r>
              <a:rPr lang="en-US" sz="1000" dirty="0"/>
              <a:t> (displacement) </a:t>
            </a:r>
          </a:p>
          <a:p>
            <a:r>
              <a:rPr lang="en-US" sz="1000" dirty="0"/>
              <a:t>should be mapped to x</a:t>
            </a:r>
            <a:endParaRPr lang="en-IL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D9D3BD-BDA2-4DBE-9BE6-54D73C48F3C3}"/>
              </a:ext>
            </a:extLst>
          </p:cNvPr>
          <p:cNvSpPr txBox="1"/>
          <p:nvPr/>
        </p:nvSpPr>
        <p:spPr>
          <a:xfrm>
            <a:off x="3934662" y="4548526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mpg (miles per </a:t>
            </a:r>
            <a:r>
              <a:rPr lang="en-US" sz="1000" dirty="0" err="1"/>
              <a:t>galon</a:t>
            </a:r>
            <a:r>
              <a:rPr lang="en-US" sz="1000" dirty="0"/>
              <a:t>) </a:t>
            </a:r>
          </a:p>
          <a:p>
            <a:r>
              <a:rPr lang="en-US" sz="1000" dirty="0"/>
              <a:t>should be mapped to y</a:t>
            </a:r>
            <a:endParaRPr lang="en-IL" sz="1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7629D54-F75E-424B-9783-3528D588C511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4744339" y="4129280"/>
            <a:ext cx="228739" cy="4192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341B20-F410-4AC6-8215-5EAC5B84284C}"/>
              </a:ext>
            </a:extLst>
          </p:cNvPr>
          <p:cNvCxnSpPr>
            <a:cxnSpLocks/>
          </p:cNvCxnSpPr>
          <p:nvPr/>
        </p:nvCxnSpPr>
        <p:spPr>
          <a:xfrm flipV="1">
            <a:off x="6259902" y="4060281"/>
            <a:ext cx="0" cy="8380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9F9F70D-266C-4C0C-B3CA-69E163DA4BFD}"/>
              </a:ext>
            </a:extLst>
          </p:cNvPr>
          <p:cNvSpPr txBox="1"/>
          <p:nvPr/>
        </p:nvSpPr>
        <p:spPr>
          <a:xfrm>
            <a:off x="5430647" y="4898851"/>
            <a:ext cx="1904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Add a layer of points</a:t>
            </a:r>
          </a:p>
          <a:p>
            <a:r>
              <a:rPr lang="en-US" sz="1000" dirty="0"/>
              <a:t>(scatter plot) which uses the </a:t>
            </a:r>
          </a:p>
          <a:p>
            <a:r>
              <a:rPr lang="en-US" sz="1000" dirty="0"/>
              <a:t>aforementioned aesthetics</a:t>
            </a:r>
            <a:endParaRPr lang="en-IL" sz="1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287932-748D-4B94-B754-B8D7B01C116E}"/>
              </a:ext>
            </a:extLst>
          </p:cNvPr>
          <p:cNvSpPr txBox="1"/>
          <p:nvPr/>
        </p:nvSpPr>
        <p:spPr>
          <a:xfrm>
            <a:off x="1069675" y="5710685"/>
            <a:ext cx="4626588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If specified “in order” the “data =” and “mapping =” can be dropped:</a:t>
            </a:r>
          </a:p>
          <a:p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mpg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)) +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050" dirty="0">
                <a:cs typeface="Courier New" panose="02070309020205020404" pitchFamily="49" charset="0"/>
              </a:rPr>
              <a:t>This is generally true for every function’s arguments</a:t>
            </a:r>
            <a:endParaRPr lang="en-IL" sz="105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0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  <p:bldP spid="15" grpId="0"/>
      <p:bldP spid="19" grpId="0"/>
      <p:bldP spid="27" grpId="0"/>
      <p:bldP spid="3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B4CD1-D69A-4D86-ACD2-5484B65D1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complicate things</a:t>
            </a:r>
            <a:br>
              <a:rPr lang="en-US" dirty="0"/>
            </a:br>
            <a:r>
              <a:rPr lang="en-US" dirty="0"/>
              <a:t>Spot the aesthetics (2)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3FB69-23DC-475D-8D3A-439478173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have I added?</a:t>
            </a:r>
          </a:p>
          <a:p>
            <a:r>
              <a:rPr lang="en-US" dirty="0"/>
              <a:t>What can you deduce from this chart, </a:t>
            </a:r>
            <a:br>
              <a:rPr lang="en-US" dirty="0"/>
            </a:br>
            <a:r>
              <a:rPr lang="en-US" dirty="0"/>
              <a:t>that you couldn’t from the previous one?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6EE71-4EE2-4260-B415-74C283F32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EC0FB-9507-4067-BD01-27B91FDB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3E8602-6315-42CC-839F-5AB556525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509" y="2806117"/>
            <a:ext cx="4247619" cy="3466667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4A325CF-D527-4424-9E07-4C7277BA4B67}"/>
              </a:ext>
            </a:extLst>
          </p:cNvPr>
          <p:cNvSpPr/>
          <p:nvPr/>
        </p:nvSpPr>
        <p:spPr>
          <a:xfrm>
            <a:off x="880872" y="3429000"/>
            <a:ext cx="6253173" cy="6038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(data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mapping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mpg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 +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(size = hp))</a:t>
            </a:r>
            <a:endParaRPr lang="en-IL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33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B4CD1-D69A-4D86-ACD2-5484B65D1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 further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3FB69-23DC-475D-8D3A-439478173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added </a:t>
            </a:r>
            <a:r>
              <a:rPr lang="en-US" i="1" dirty="0"/>
              <a:t>vs</a:t>
            </a:r>
            <a:r>
              <a:rPr lang="en-US" dirty="0"/>
              <a:t>: 0=V-shaped engine, 1=strait</a:t>
            </a:r>
          </a:p>
          <a:p>
            <a:r>
              <a:rPr lang="en-US" dirty="0"/>
              <a:t>What can you deduce from this chart, </a:t>
            </a:r>
            <a:br>
              <a:rPr lang="en-US" dirty="0"/>
            </a:br>
            <a:r>
              <a:rPr lang="en-US" dirty="0"/>
              <a:t>that you couldn’t from the previous one?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6EE71-4EE2-4260-B415-74C283F32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EC0FB-9507-4067-BD01-27B91FDB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C32249-B223-4BF5-B990-073230D2B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509" y="1561719"/>
            <a:ext cx="4247619" cy="5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8978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8C940-DFDC-4AAC-841E-BF44AD502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Facets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06DCE-794B-4DDB-B667-00A5C5C9B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27022"/>
            <a:ext cx="10058400" cy="4050792"/>
          </a:xfrm>
        </p:spPr>
        <p:txBody>
          <a:bodyPr>
            <a:normAutofit/>
          </a:bodyPr>
          <a:lstStyle/>
          <a:p>
            <a:r>
              <a:rPr lang="en-US" sz="1800" dirty="0"/>
              <a:t>We can “split” the chart (or look at different levels), using “facets”</a:t>
            </a:r>
          </a:p>
          <a:p>
            <a:pPr lvl="1"/>
            <a:r>
              <a:rPr lang="en-US" sz="1600" dirty="0"/>
              <a:t>For example, split by the transmission type (1 = manual, 0 = automatic)</a:t>
            </a:r>
          </a:p>
          <a:p>
            <a:pPr lvl="1"/>
            <a:r>
              <a:rPr lang="en-US" sz="1600" dirty="0"/>
              <a:t>Try to analyze the graph, what makes cars more efficient (=higher mpg)</a:t>
            </a:r>
            <a:endParaRPr lang="en-IL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7D6306-D5B4-4E02-8066-A9A7B3EC9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8D20BF-BD6D-4817-BDDD-2F63C6507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29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B76EBCC-E48F-47E3-A919-4EB5D598D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97" y="2841408"/>
            <a:ext cx="10785683" cy="328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381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goals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99499"/>
            <a:ext cx="10058400" cy="4050792"/>
          </a:xfrm>
        </p:spPr>
        <p:txBody>
          <a:bodyPr>
            <a:normAutofit/>
          </a:bodyPr>
          <a:lstStyle/>
          <a:p>
            <a:r>
              <a:rPr lang="en-US" sz="2800" dirty="0"/>
              <a:t>Statistics</a:t>
            </a:r>
          </a:p>
          <a:p>
            <a:pPr lvl="1"/>
            <a:r>
              <a:rPr lang="en-US" sz="2400" dirty="0"/>
              <a:t>Learn fundamental terms in statistics and in data analysis</a:t>
            </a:r>
          </a:p>
          <a:p>
            <a:r>
              <a:rPr lang="en-US" sz="2800" dirty="0"/>
              <a:t>R</a:t>
            </a:r>
          </a:p>
          <a:p>
            <a:pPr lvl="1"/>
            <a:r>
              <a:rPr lang="en-US" sz="2400" dirty="0"/>
              <a:t>(Start to) acquire R skills</a:t>
            </a:r>
          </a:p>
          <a:p>
            <a:pPr lvl="1"/>
            <a:r>
              <a:rPr lang="en-US" sz="2400" dirty="0"/>
              <a:t>Learn how R can be used for preparing and analyzing data</a:t>
            </a:r>
          </a:p>
          <a:p>
            <a:r>
              <a:rPr lang="en-US" sz="2600" dirty="0"/>
              <a:t>Enjoy!</a:t>
            </a:r>
          </a:p>
          <a:p>
            <a:pPr lvl="1"/>
            <a:r>
              <a:rPr lang="en-US" sz="2400" dirty="0"/>
              <a:t>Data analysis is interesting and fun, and so is 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0765760" y="3608843"/>
            <a:ext cx="1090736" cy="1084262"/>
            <a:chOff x="10222374" y="4153923"/>
            <a:chExt cx="1548037" cy="153885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1920" y="4541519"/>
              <a:ext cx="1488491" cy="115125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51299">
              <a:off x="10222374" y="4153923"/>
              <a:ext cx="1474544" cy="1091508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936CDD77-C51D-4F79-B504-64BF1327D5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9434" y="1079491"/>
            <a:ext cx="1805435" cy="140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0380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E057CF9-ABD7-425F-BE48-AD81FD659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33" y="2628203"/>
            <a:ext cx="11723809" cy="35714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812891-2D1D-4ADA-9AF3-EA282C7B1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AB82B-C281-46D6-84FB-A45E84F81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We can add various “statistics helpers”, such as smoothing (linear regression, </a:t>
            </a:r>
            <a:r>
              <a:rPr lang="en-US" sz="1600" dirty="0" err="1"/>
              <a:t>lowess</a:t>
            </a:r>
            <a:r>
              <a:rPr lang="en-US" sz="1600" dirty="0"/>
              <a:t>, </a:t>
            </a:r>
            <a:r>
              <a:rPr lang="en-US" sz="1600" dirty="0" err="1"/>
              <a:t>polynoms</a:t>
            </a:r>
            <a:r>
              <a:rPr lang="en-US" sz="1600" dirty="0"/>
              <a:t>, etc.)</a:t>
            </a:r>
            <a:endParaRPr lang="en-IL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BA5D77-C501-485E-90F1-DDD7979DB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1D7F98-717F-43D8-AAEB-53F802275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7747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12891-2D1D-4ADA-9AF3-EA282C7B1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Warning!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AB82B-C281-46D6-84FB-A45E84F81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Let’s stop here. </a:t>
            </a:r>
          </a:p>
          <a:p>
            <a:r>
              <a:rPr lang="en-US" dirty="0"/>
              <a:t>ggplot2 has a lot of flexibility, </a:t>
            </a:r>
            <a:br>
              <a:rPr lang="en-US" dirty="0"/>
            </a:br>
            <a:r>
              <a:rPr lang="en-US" dirty="0"/>
              <a:t>but does that mean we should “push it”?</a:t>
            </a:r>
          </a:p>
          <a:p>
            <a:r>
              <a:rPr lang="en-US" dirty="0"/>
              <a:t>6</a:t>
            </a:r>
            <a:r>
              <a:rPr lang="en-US" sz="1400" dirty="0"/>
              <a:t> dimensions (mpg, </a:t>
            </a:r>
            <a:r>
              <a:rPr lang="en-US" sz="1400" dirty="0" err="1"/>
              <a:t>disp</a:t>
            </a:r>
            <a:r>
              <a:rPr lang="en-US" sz="1400" dirty="0"/>
              <a:t>, hp, vs, gear, am) means</a:t>
            </a:r>
          </a:p>
          <a:p>
            <a:r>
              <a:rPr lang="en-US" dirty="0"/>
              <a:t>15</a:t>
            </a:r>
            <a:r>
              <a:rPr lang="en-US" sz="1400" dirty="0"/>
              <a:t> (6 choose 2) 2-vars relationships</a:t>
            </a:r>
          </a:p>
          <a:p>
            <a:r>
              <a:rPr lang="en-US" dirty="0"/>
              <a:t>20</a:t>
            </a:r>
            <a:r>
              <a:rPr lang="en-US" sz="1400" dirty="0"/>
              <a:t> (6 choose 3) 3-vars relationships….</a:t>
            </a:r>
          </a:p>
          <a:p>
            <a:r>
              <a:rPr lang="en-US" sz="1400" dirty="0"/>
              <a:t>Not really helpful: our short-term memory can process up to 7±2 “items” (some say even less)</a:t>
            </a:r>
          </a:p>
          <a:p>
            <a:r>
              <a:rPr lang="en-US" sz="1400" dirty="0"/>
              <a:t>Too complex chart simply get lost in translation, and here comes our true challenge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BA5D77-C501-485E-90F1-DDD7979DB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1D7F98-717F-43D8-AAEB-53F802275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31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CC009FF-3278-4499-9257-58CBD8999AD6}"/>
              </a:ext>
            </a:extLst>
          </p:cNvPr>
          <p:cNvGrpSpPr/>
          <p:nvPr/>
        </p:nvGrpSpPr>
        <p:grpSpPr>
          <a:xfrm>
            <a:off x="8169396" y="94886"/>
            <a:ext cx="3937085" cy="2934095"/>
            <a:chOff x="6155547" y="1269124"/>
            <a:chExt cx="8252476" cy="615012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E9BACB6-495D-457D-85CE-B36020CD8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97620" y="1704245"/>
              <a:ext cx="7620000" cy="571499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4EC0062-9F7B-4D20-9B5B-776BE62C0681}"/>
                </a:ext>
              </a:extLst>
            </p:cNvPr>
            <p:cNvSpPr txBox="1"/>
            <p:nvPr/>
          </p:nvSpPr>
          <p:spPr>
            <a:xfrm>
              <a:off x="6155547" y="1269124"/>
              <a:ext cx="8252476" cy="532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hlinkClick r:id="rId3"/>
                </a:rPr>
                <a:t>https://dribbble.com/shots/1231599-Data-Monster-2x</a:t>
              </a:r>
              <a:endParaRPr lang="en-IL" sz="1050" dirty="0"/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F30F46F-F47D-4905-8120-8DB8D6DAA916}"/>
              </a:ext>
            </a:extLst>
          </p:cNvPr>
          <p:cNvSpPr/>
          <p:nvPr/>
        </p:nvSpPr>
        <p:spPr>
          <a:xfrm>
            <a:off x="2620991" y="5253487"/>
            <a:ext cx="6962955" cy="101929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/>
              <a:t>Match the chart’s complexity to your audience</a:t>
            </a:r>
          </a:p>
          <a:p>
            <a:pPr marL="342900" indent="-342900">
              <a:buAutoNum type="arabicPeriod"/>
            </a:pPr>
            <a:r>
              <a:rPr lang="en-US" dirty="0"/>
              <a:t>Generate charts that drive understanding and insights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CCDEF8D-2942-4932-AE01-8C734C1457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0483" y="3625523"/>
            <a:ext cx="2667251" cy="81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649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DFCFB-90CE-43A7-A3BD-029951D8D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for Today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C5E7C8-8793-496A-8953-AA062970E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E4A99-DE2C-4DA1-BE5E-5E038D908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32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88BB0A-9599-4291-8466-FB7B8264E6D5}"/>
              </a:ext>
            </a:extLst>
          </p:cNvPr>
          <p:cNvSpPr/>
          <p:nvPr/>
        </p:nvSpPr>
        <p:spPr>
          <a:xfrm>
            <a:off x="4688840" y="3130550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en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083DA9A-C622-47C1-BE75-77FC6EA58A1B}"/>
              </a:ext>
            </a:extLst>
          </p:cNvPr>
          <p:cNvSpPr/>
          <p:nvPr/>
        </p:nvSpPr>
        <p:spPr>
          <a:xfrm>
            <a:off x="6431281" y="2093976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tidy philosophy</a:t>
            </a:r>
            <a:endParaRPr lang="en-I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601989-F448-4769-BB61-973B97FE1120}"/>
              </a:ext>
            </a:extLst>
          </p:cNvPr>
          <p:cNvSpPr/>
          <p:nvPr/>
        </p:nvSpPr>
        <p:spPr>
          <a:xfrm>
            <a:off x="9167368" y="1563243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Rows (observations)</a:t>
            </a:r>
            <a:endParaRPr lang="en-I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74014E-828A-4077-A824-687F08241CC4}"/>
              </a:ext>
            </a:extLst>
          </p:cNvPr>
          <p:cNvSpPr/>
          <p:nvPr/>
        </p:nvSpPr>
        <p:spPr>
          <a:xfrm>
            <a:off x="9167368" y="2651760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Columns (variables)</a:t>
            </a:r>
            <a:endParaRPr lang="en-IL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402F498-01E6-4296-B552-29183ADEF948}"/>
              </a:ext>
            </a:extLst>
          </p:cNvPr>
          <p:cNvSpPr/>
          <p:nvPr/>
        </p:nvSpPr>
        <p:spPr>
          <a:xfrm>
            <a:off x="8547608" y="4104640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types</a:t>
            </a:r>
            <a:endParaRPr lang="en-IL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DE5D964-9E79-4B62-8D7C-F8BE3A1F1544}"/>
              </a:ext>
            </a:extLst>
          </p:cNvPr>
          <p:cNvSpPr/>
          <p:nvPr/>
        </p:nvSpPr>
        <p:spPr>
          <a:xfrm>
            <a:off x="7023608" y="5321810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Numeric (Integer, Double)</a:t>
            </a:r>
            <a:endParaRPr lang="en-IL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D43B608-E3E8-489D-BA50-BA522DA0E014}"/>
              </a:ext>
            </a:extLst>
          </p:cNvPr>
          <p:cNvSpPr/>
          <p:nvPr/>
        </p:nvSpPr>
        <p:spPr>
          <a:xfrm>
            <a:off x="9619487" y="5321810"/>
            <a:ext cx="2296159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 (categorial, ordinal)</a:t>
            </a:r>
            <a:endParaRPr lang="en-IL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AE1A91-813F-419F-8999-1FF991883229}"/>
              </a:ext>
            </a:extLst>
          </p:cNvPr>
          <p:cNvSpPr/>
          <p:nvPr/>
        </p:nvSpPr>
        <p:spPr>
          <a:xfrm>
            <a:off x="1393952" y="3712210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 with data</a:t>
            </a:r>
            <a:endParaRPr lang="en-IL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F5F7571-1981-4BAA-BC16-11C2247A15D5}"/>
              </a:ext>
            </a:extLst>
          </p:cNvPr>
          <p:cNvSpPr/>
          <p:nvPr/>
        </p:nvSpPr>
        <p:spPr>
          <a:xfrm>
            <a:off x="2545081" y="5306567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Summarizing</a:t>
            </a:r>
            <a:endParaRPr lang="en-IL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0BE313E-1876-4E29-995D-23C0361BEB9F}"/>
              </a:ext>
            </a:extLst>
          </p:cNvPr>
          <p:cNvSpPr/>
          <p:nvPr/>
        </p:nvSpPr>
        <p:spPr>
          <a:xfrm>
            <a:off x="238761" y="5298693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Visualizing</a:t>
            </a:r>
            <a:endParaRPr lang="en-IL" dirty="0"/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CB83E36E-4DD6-440C-AFEE-B992CCD8C929}"/>
              </a:ext>
            </a:extLst>
          </p:cNvPr>
          <p:cNvCxnSpPr>
            <a:stCxn id="6" idx="0"/>
            <a:endCxn id="7" idx="1"/>
          </p:cNvCxnSpPr>
          <p:nvPr/>
        </p:nvCxnSpPr>
        <p:spPr>
          <a:xfrm rot="5400000" flipH="1" flipV="1">
            <a:off x="5772023" y="2471293"/>
            <a:ext cx="647954" cy="67056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B4DFFDB4-C6BF-4901-93DF-67509C409FEE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8575041" y="1951863"/>
            <a:ext cx="592327" cy="53073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64E7756F-8A43-48A6-B801-FEABB245B8A8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8575041" y="2482596"/>
            <a:ext cx="592327" cy="55778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08C46F5A-ED2A-4286-9F23-3392FBDCD003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rot="5400000">
            <a:off x="9591548" y="3456940"/>
            <a:ext cx="675640" cy="61976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BCD93185-3EAE-4176-B472-9A5F42E3F20B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rot="16200000" flipH="1">
            <a:off x="9973562" y="4527805"/>
            <a:ext cx="439930" cy="114807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95425051-2F55-4E1D-9A04-089BCCF2DCD6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rot="5400000">
            <a:off x="8637523" y="4339845"/>
            <a:ext cx="439930" cy="152400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8C32605E-583C-461C-86B9-BA24E82F7F52}"/>
              </a:ext>
            </a:extLst>
          </p:cNvPr>
          <p:cNvCxnSpPr>
            <a:stCxn id="6" idx="1"/>
            <a:endCxn id="13" idx="3"/>
          </p:cNvCxnSpPr>
          <p:nvPr/>
        </p:nvCxnSpPr>
        <p:spPr>
          <a:xfrm rot="10800000" flipV="1">
            <a:off x="3537712" y="3519170"/>
            <a:ext cx="1151128" cy="58166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9FA5010F-CE85-4F54-A930-3A861C0EABC0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rot="16200000" flipH="1">
            <a:off x="2632838" y="4322443"/>
            <a:ext cx="817117" cy="115112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FD6C69B6-55B1-43C2-97CE-C7C39C1789EC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 rot="5400000">
            <a:off x="1483616" y="4316476"/>
            <a:ext cx="809243" cy="11551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EBF6795F-1F12-4F0C-94D0-8A790E18F545}"/>
              </a:ext>
            </a:extLst>
          </p:cNvPr>
          <p:cNvCxnSpPr>
            <a:stCxn id="10" idx="1"/>
            <a:endCxn id="13" idx="3"/>
          </p:cNvCxnSpPr>
          <p:nvPr/>
        </p:nvCxnSpPr>
        <p:spPr>
          <a:xfrm rot="10800000">
            <a:off x="3537712" y="4100830"/>
            <a:ext cx="5009896" cy="392430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016761B-DF87-4485-BAF6-7B08190E2202}"/>
              </a:ext>
            </a:extLst>
          </p:cNvPr>
          <p:cNvSpPr/>
          <p:nvPr/>
        </p:nvSpPr>
        <p:spPr>
          <a:xfrm>
            <a:off x="1473201" y="1931543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Sampling</a:t>
            </a:r>
            <a:endParaRPr lang="en-IL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7ECB003-9437-40BB-8AFC-29590F056DDC}"/>
              </a:ext>
            </a:extLst>
          </p:cNvPr>
          <p:cNvCxnSpPr>
            <a:stCxn id="28" idx="3"/>
          </p:cNvCxnSpPr>
          <p:nvPr/>
        </p:nvCxnSpPr>
        <p:spPr>
          <a:xfrm>
            <a:off x="3616961" y="2320163"/>
            <a:ext cx="1071879" cy="81038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9027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76B96-F6C3-45F3-981B-89B2FE1CC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42804-DAE9-449E-8842-801C77FDB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62909"/>
            <a:ext cx="10058400" cy="4309291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 most cases, we can’t compute measures on the “entire population”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e.g., that’s what a census does</a:t>
            </a:r>
          </a:p>
          <a:p>
            <a:pPr>
              <a:lnSpc>
                <a:spcPct val="150000"/>
              </a:lnSpc>
            </a:pPr>
            <a:r>
              <a:rPr lang="en-US" dirty="0"/>
              <a:t>In such cases we sample the population: selecting observations out of a given population (a “sample”), which would represent the population, for statistical purposes</a:t>
            </a:r>
          </a:p>
          <a:p>
            <a:pPr>
              <a:lnSpc>
                <a:spcPct val="150000"/>
              </a:lnSpc>
            </a:pPr>
            <a:r>
              <a:rPr lang="en-US" dirty="0"/>
              <a:t>Various methods for sampling, e.g.: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Random sampling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Layered sampling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Cluster sampling</a:t>
            </a:r>
          </a:p>
          <a:p>
            <a:pPr>
              <a:lnSpc>
                <a:spcPct val="150000"/>
              </a:lnSpc>
            </a:pPr>
            <a:r>
              <a:rPr lang="en-US" dirty="0"/>
              <a:t>Important to make sure: avoid a method which causes bias in the sample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Garbage in-garbage out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8200EE-9126-4B70-8804-DABB0FE04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694C4C-689D-4FA4-ADD3-D1A2D32CC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33</a:t>
            </a:fld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D901377-1A77-4F15-9D22-7E4EA3142166}"/>
              </a:ext>
            </a:extLst>
          </p:cNvPr>
          <p:cNvGrpSpPr/>
          <p:nvPr/>
        </p:nvGrpSpPr>
        <p:grpSpPr>
          <a:xfrm>
            <a:off x="8039338" y="3821324"/>
            <a:ext cx="3759470" cy="1592361"/>
            <a:chOff x="8242953" y="3638525"/>
            <a:chExt cx="3759470" cy="159236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B8F346A-4F45-4E0F-BBC4-9A1527881D73}"/>
                </a:ext>
              </a:extLst>
            </p:cNvPr>
            <p:cNvGrpSpPr/>
            <p:nvPr/>
          </p:nvGrpSpPr>
          <p:grpSpPr>
            <a:xfrm>
              <a:off x="9152128" y="3638525"/>
              <a:ext cx="2599944" cy="1282979"/>
              <a:chOff x="6278880" y="4145280"/>
              <a:chExt cx="3108960" cy="153416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F68580B-F2E6-40E7-AECE-7662B8B23091}"/>
                  </a:ext>
                </a:extLst>
              </p:cNvPr>
              <p:cNvSpPr/>
              <p:nvPr/>
            </p:nvSpPr>
            <p:spPr>
              <a:xfrm>
                <a:off x="6278880" y="4145280"/>
                <a:ext cx="924560" cy="153416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85AB257-DB53-41CB-A15A-CB415C25BEBF}"/>
                  </a:ext>
                </a:extLst>
              </p:cNvPr>
              <p:cNvSpPr/>
              <p:nvPr/>
            </p:nvSpPr>
            <p:spPr>
              <a:xfrm>
                <a:off x="6536944" y="4358640"/>
                <a:ext cx="203200" cy="2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57E5773-C70B-4183-83D6-4022D2E76470}"/>
                  </a:ext>
                </a:extLst>
              </p:cNvPr>
              <p:cNvSpPr/>
              <p:nvPr/>
            </p:nvSpPr>
            <p:spPr>
              <a:xfrm>
                <a:off x="6870192" y="4460240"/>
                <a:ext cx="203200" cy="2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A613DEB-EE49-4147-AC7D-E0637C3E5555}"/>
                  </a:ext>
                </a:extLst>
              </p:cNvPr>
              <p:cNvSpPr/>
              <p:nvPr/>
            </p:nvSpPr>
            <p:spPr>
              <a:xfrm>
                <a:off x="6536944" y="4662424"/>
                <a:ext cx="203200" cy="2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612AC1B-0173-4E6E-8CBF-DF32F4D68EDC}"/>
                  </a:ext>
                </a:extLst>
              </p:cNvPr>
              <p:cNvSpPr/>
              <p:nvPr/>
            </p:nvSpPr>
            <p:spPr>
              <a:xfrm>
                <a:off x="6536944" y="4969256"/>
                <a:ext cx="203200" cy="2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62D6033-B0A0-4153-855E-B3574C975903}"/>
                  </a:ext>
                </a:extLst>
              </p:cNvPr>
              <p:cNvSpPr/>
              <p:nvPr/>
            </p:nvSpPr>
            <p:spPr>
              <a:xfrm>
                <a:off x="6870192" y="5070856"/>
                <a:ext cx="203200" cy="2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3B30C48-78DE-4B75-883C-37C322EF63DF}"/>
                  </a:ext>
                </a:extLst>
              </p:cNvPr>
              <p:cNvSpPr/>
              <p:nvPr/>
            </p:nvSpPr>
            <p:spPr>
              <a:xfrm>
                <a:off x="6536944" y="5273040"/>
                <a:ext cx="203200" cy="2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A3E9C28-27C4-4D68-95A2-3BADA177E395}"/>
                  </a:ext>
                </a:extLst>
              </p:cNvPr>
              <p:cNvSpPr/>
              <p:nvPr/>
            </p:nvSpPr>
            <p:spPr>
              <a:xfrm>
                <a:off x="6870192" y="4744720"/>
                <a:ext cx="203200" cy="2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8879394-C20A-4378-A192-9190BF9D66AD}"/>
                  </a:ext>
                </a:extLst>
              </p:cNvPr>
              <p:cNvSpPr/>
              <p:nvPr/>
            </p:nvSpPr>
            <p:spPr>
              <a:xfrm>
                <a:off x="6305296" y="4810760"/>
                <a:ext cx="203200" cy="2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7468C45-6A1A-4C37-B4A2-E0C3EB304408}"/>
                  </a:ext>
                </a:extLst>
              </p:cNvPr>
              <p:cNvSpPr/>
              <p:nvPr/>
            </p:nvSpPr>
            <p:spPr>
              <a:xfrm>
                <a:off x="6768592" y="5317236"/>
                <a:ext cx="203200" cy="2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2B22722-2D86-42D7-B2DF-3EFF64E2F0A0}"/>
                  </a:ext>
                </a:extLst>
              </p:cNvPr>
              <p:cNvSpPr/>
              <p:nvPr/>
            </p:nvSpPr>
            <p:spPr>
              <a:xfrm>
                <a:off x="8721726" y="4359705"/>
                <a:ext cx="666114" cy="110531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74F3B20C-2BB9-4907-A100-FE4B4BC2592C}"/>
                  </a:ext>
                </a:extLst>
              </p:cNvPr>
              <p:cNvSpPr/>
              <p:nvPr/>
            </p:nvSpPr>
            <p:spPr>
              <a:xfrm>
                <a:off x="9045956" y="4531360"/>
                <a:ext cx="203200" cy="2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B9F46AD-A994-4E32-AE9E-C3763F99C48C}"/>
                  </a:ext>
                </a:extLst>
              </p:cNvPr>
              <p:cNvSpPr/>
              <p:nvPr/>
            </p:nvSpPr>
            <p:spPr>
              <a:xfrm>
                <a:off x="8842756" y="4764024"/>
                <a:ext cx="203200" cy="2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0CF7676-EDA5-45F8-B647-649BBBBCF635}"/>
                  </a:ext>
                </a:extLst>
              </p:cNvPr>
              <p:cNvSpPr/>
              <p:nvPr/>
            </p:nvSpPr>
            <p:spPr>
              <a:xfrm>
                <a:off x="9115298" y="4846320"/>
                <a:ext cx="203200" cy="2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FB961F2-F348-41B3-9E14-87320FBAFB1D}"/>
                  </a:ext>
                </a:extLst>
              </p:cNvPr>
              <p:cNvSpPr/>
              <p:nvPr/>
            </p:nvSpPr>
            <p:spPr>
              <a:xfrm>
                <a:off x="8865108" y="5143426"/>
                <a:ext cx="203200" cy="2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cxnSp>
            <p:nvCxnSpPr>
              <p:cNvPr id="23" name="Connector: Curved 22">
                <a:extLst>
                  <a:ext uri="{FF2B5EF4-FFF2-40B4-BE49-F238E27FC236}">
                    <a16:creationId xmlns:a16="http://schemas.microsoft.com/office/drawing/2014/main" id="{1CD35406-35ED-461D-9F46-B333846EC078}"/>
                  </a:ext>
                </a:extLst>
              </p:cNvPr>
              <p:cNvCxnSpPr>
                <a:cxnSpLocks/>
                <a:stCxn id="8" idx="7"/>
                <a:endCxn id="18" idx="1"/>
              </p:cNvCxnSpPr>
              <p:nvPr/>
            </p:nvCxnSpPr>
            <p:spPr>
              <a:xfrm rot="16200000" flipH="1">
                <a:off x="8024114" y="3509518"/>
                <a:ext cx="71120" cy="2032080"/>
              </a:xfrm>
              <a:prstGeom prst="curvedConnector3">
                <a:avLst>
                  <a:gd name="adj1" fmla="val -363271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Connector: Curved 25">
                <a:extLst>
                  <a:ext uri="{FF2B5EF4-FFF2-40B4-BE49-F238E27FC236}">
                    <a16:creationId xmlns:a16="http://schemas.microsoft.com/office/drawing/2014/main" id="{D4940C94-7A52-457C-B7BC-668C3E91C6C9}"/>
                  </a:ext>
                </a:extLst>
              </p:cNvPr>
              <p:cNvCxnSpPr>
                <a:stCxn id="15" idx="5"/>
                <a:endCxn id="21" idx="3"/>
              </p:cNvCxnSpPr>
              <p:nvPr/>
            </p:nvCxnSpPr>
            <p:spPr>
              <a:xfrm rot="5400000" flipH="1" flipV="1">
                <a:off x="7831545" y="4427357"/>
                <a:ext cx="173810" cy="1952832"/>
              </a:xfrm>
              <a:prstGeom prst="curvedConnector3">
                <a:avLst>
                  <a:gd name="adj1" fmla="val -148644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Connector: Curved 27">
                <a:extLst>
                  <a:ext uri="{FF2B5EF4-FFF2-40B4-BE49-F238E27FC236}">
                    <a16:creationId xmlns:a16="http://schemas.microsoft.com/office/drawing/2014/main" id="{4C9C8C07-C3A9-4C1B-832C-60C009C6FB03}"/>
                  </a:ext>
                </a:extLst>
              </p:cNvPr>
              <p:cNvCxnSpPr>
                <a:stCxn id="13" idx="6"/>
                <a:endCxn id="20" idx="3"/>
              </p:cNvCxnSpPr>
              <p:nvPr/>
            </p:nvCxnSpPr>
            <p:spPr>
              <a:xfrm>
                <a:off x="7073392" y="4846320"/>
                <a:ext cx="2071664" cy="173442"/>
              </a:xfrm>
              <a:prstGeom prst="curvedConnector4">
                <a:avLst>
                  <a:gd name="adj1" fmla="val 21328"/>
                  <a:gd name="adj2" fmla="val 161508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Connector: Curved 31">
                <a:extLst>
                  <a:ext uri="{FF2B5EF4-FFF2-40B4-BE49-F238E27FC236}">
                    <a16:creationId xmlns:a16="http://schemas.microsoft.com/office/drawing/2014/main" id="{DD12478F-FE3E-4499-AD6E-E1D508B424F3}"/>
                  </a:ext>
                </a:extLst>
              </p:cNvPr>
              <p:cNvCxnSpPr>
                <a:stCxn id="14" idx="1"/>
                <a:endCxn id="19" idx="1"/>
              </p:cNvCxnSpPr>
              <p:nvPr/>
            </p:nvCxnSpPr>
            <p:spPr>
              <a:xfrm rot="5400000" flipH="1" flipV="1">
                <a:off x="7580416" y="3548420"/>
                <a:ext cx="46736" cy="2537460"/>
              </a:xfrm>
              <a:prstGeom prst="curvedConnector3">
                <a:avLst>
                  <a:gd name="adj1" fmla="val 565846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E71A719-75FD-48FA-8B6B-F09EAE5CD687}"/>
                </a:ext>
              </a:extLst>
            </p:cNvPr>
            <p:cNvSpPr txBox="1"/>
            <p:nvPr/>
          </p:nvSpPr>
          <p:spPr>
            <a:xfrm>
              <a:off x="8242953" y="4696574"/>
              <a:ext cx="9957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Population</a:t>
              </a:r>
              <a:endParaRPr lang="en-IL" sz="12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1B83CC4-A522-4DD9-A6FB-1114383F5E9F}"/>
                </a:ext>
              </a:extLst>
            </p:cNvPr>
            <p:cNvSpPr txBox="1"/>
            <p:nvPr/>
          </p:nvSpPr>
          <p:spPr>
            <a:xfrm>
              <a:off x="11259912" y="4953887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Sample</a:t>
              </a:r>
              <a:endParaRPr lang="en-IL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9271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learn?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 of a research – from design to insights</a:t>
            </a:r>
          </a:p>
          <a:p>
            <a:r>
              <a:rPr lang="en-US" dirty="0"/>
              <a:t>Statistical inference and parameter estimation</a:t>
            </a:r>
          </a:p>
          <a:p>
            <a:r>
              <a:rPr lang="en-US" dirty="0"/>
              <a:t>Hypothesis testing</a:t>
            </a:r>
          </a:p>
          <a:p>
            <a:r>
              <a:rPr lang="en-US" dirty="0"/>
              <a:t>Experiment design</a:t>
            </a:r>
          </a:p>
          <a:p>
            <a:r>
              <a:rPr lang="en-US" dirty="0"/>
              <a:t>Linear regression</a:t>
            </a:r>
          </a:p>
          <a:p>
            <a:r>
              <a:rPr lang="en-US" dirty="0"/>
              <a:t>Analysis of variance (ANOVA)</a:t>
            </a:r>
          </a:p>
          <a:p>
            <a:r>
              <a:rPr lang="en-US" dirty="0"/>
              <a:t>Logistic regression(?)</a:t>
            </a:r>
          </a:p>
          <a:p>
            <a:r>
              <a:rPr lang="en-US" dirty="0"/>
              <a:t>More material if time permits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799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Technicalities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have a </a:t>
            </a:r>
            <a:r>
              <a:rPr lang="en-US" dirty="0" err="1"/>
              <a:t>github</a:t>
            </a:r>
            <a:r>
              <a:rPr lang="en-US" dirty="0"/>
              <a:t> repository</a:t>
            </a:r>
          </a:p>
          <a:p>
            <a:pPr lvl="1"/>
            <a:r>
              <a:rPr lang="en-US" dirty="0">
                <a:hlinkClick r:id="rId2"/>
              </a:rPr>
              <a:t>https://github.com/adisarid/intro_statistics_R</a:t>
            </a:r>
            <a:endParaRPr lang="en-US" dirty="0"/>
          </a:p>
          <a:p>
            <a:r>
              <a:rPr lang="en-US" dirty="0"/>
              <a:t>We will be uploading the materials to </a:t>
            </a:r>
            <a:r>
              <a:rPr lang="en-US" dirty="0" err="1"/>
              <a:t>moodle</a:t>
            </a:r>
            <a:r>
              <a:rPr lang="en-US" dirty="0"/>
              <a:t> as well</a:t>
            </a:r>
          </a:p>
          <a:p>
            <a:r>
              <a:rPr lang="en-US" dirty="0"/>
              <a:t>Moodle will be used for exercise submission and grading</a:t>
            </a:r>
          </a:p>
          <a:p>
            <a:r>
              <a:rPr lang="en-US" dirty="0"/>
              <a:t>Please make sure you have:</a:t>
            </a:r>
          </a:p>
          <a:p>
            <a:pPr lvl="1"/>
            <a:r>
              <a:rPr lang="en-US" dirty="0"/>
              <a:t>Latest R (3.6.1) – </a:t>
            </a:r>
            <a:r>
              <a:rPr lang="en-US" dirty="0">
                <a:hlinkClick r:id="rId3"/>
              </a:rPr>
              <a:t>https://www.r-project.org/</a:t>
            </a:r>
            <a:endParaRPr lang="en-US" dirty="0"/>
          </a:p>
          <a:p>
            <a:pPr lvl="1"/>
            <a:r>
              <a:rPr lang="en-US" dirty="0" err="1"/>
              <a:t>Rstudio</a:t>
            </a:r>
            <a:r>
              <a:rPr lang="en-US" dirty="0"/>
              <a:t> IDE (</a:t>
            </a:r>
            <a:r>
              <a:rPr lang="en-US" dirty="0">
                <a:hlinkClick r:id="rId4"/>
              </a:rPr>
              <a:t>https://www.rstudio.com/products/rstudio/download/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tidyverse</a:t>
            </a:r>
            <a:r>
              <a:rPr lang="en-US" dirty="0"/>
              <a:t> package (</a:t>
            </a:r>
            <a:r>
              <a:rPr lang="en-US" dirty="0" err="1"/>
              <a:t>install.packages</a:t>
            </a:r>
            <a:r>
              <a:rPr lang="en-US" dirty="0"/>
              <a:t>(</a:t>
            </a:r>
            <a:r>
              <a:rPr lang="he-IL" dirty="0"/>
              <a:t>'</a:t>
            </a:r>
            <a:r>
              <a:rPr lang="en-US" dirty="0" err="1"/>
              <a:t>tidyverse</a:t>
            </a:r>
            <a:r>
              <a:rPr lang="he-IL" dirty="0"/>
              <a:t>'</a:t>
            </a:r>
            <a:r>
              <a:rPr lang="en-US" dirty="0"/>
              <a:t>))</a:t>
            </a:r>
          </a:p>
          <a:p>
            <a:r>
              <a:rPr lang="en-US" dirty="0"/>
              <a:t>Books – see in the GitHub repository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41000" y="2153920"/>
            <a:ext cx="1275080" cy="127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50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foundations</a:t>
            </a:r>
            <a:endParaRPr lang="he-I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(Of a research project)</a:t>
            </a:r>
            <a:endParaRPr lang="he-IL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962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“quiz”, in pairs: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Rank the following activities starting from the one which takes up most of your time to the one which takes up the least:</a:t>
            </a:r>
          </a:p>
          <a:p>
            <a:pPr lvl="1"/>
            <a:r>
              <a:rPr lang="en-US" sz="2200" dirty="0"/>
              <a:t>Gathering and preparing data</a:t>
            </a:r>
          </a:p>
          <a:p>
            <a:pPr lvl="1"/>
            <a:r>
              <a:rPr lang="en-US" sz="2200" dirty="0"/>
              <a:t>Visualizing</a:t>
            </a:r>
          </a:p>
          <a:p>
            <a:pPr lvl="1"/>
            <a:r>
              <a:rPr lang="en-US" sz="2200" dirty="0"/>
              <a:t>Finding insights</a:t>
            </a:r>
          </a:p>
          <a:p>
            <a:pPr lvl="1"/>
            <a:r>
              <a:rPr lang="en-US" sz="2200" dirty="0"/>
              <a:t>Building models</a:t>
            </a:r>
          </a:p>
          <a:p>
            <a:pPr lvl="1"/>
            <a:r>
              <a:rPr lang="en-US" sz="2200" dirty="0"/>
              <a:t>Putting things into production</a:t>
            </a:r>
          </a:p>
          <a:p>
            <a:pPr lvl="1"/>
            <a:r>
              <a:rPr lang="en-US" sz="2200" dirty="0"/>
              <a:t>Other activities</a:t>
            </a:r>
            <a:endParaRPr lang="he-IL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0" y="5334000"/>
            <a:ext cx="532384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772160" y="5334000"/>
            <a:ext cx="532384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937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9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9000"/>
                            </p:stCondLst>
                            <p:childTnLst>
                              <p:par>
                                <p:cTn id="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9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Here’s what 45,000+ </a:t>
            </a:r>
            <a:r>
              <a:rPr lang="en-US" sz="4400" dirty="0" err="1"/>
              <a:t>kaggle</a:t>
            </a:r>
            <a:r>
              <a:rPr lang="en-US" sz="4400" dirty="0"/>
              <a:t> members thought </a:t>
            </a:r>
            <a:r>
              <a:rPr lang="en-US" sz="2400" dirty="0"/>
              <a:t>(and what is a “boxplot”)</a:t>
            </a:r>
            <a:endParaRPr lang="he-IL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6728" y="2256626"/>
            <a:ext cx="9624894" cy="37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58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4064000" y="2895600"/>
            <a:ext cx="4511040" cy="2499360"/>
          </a:xfrm>
          <a:prstGeom prst="roundRect">
            <a:avLst/>
          </a:prstGeom>
          <a:solidFill>
            <a:srgbClr val="6F8183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03352"/>
            <a:ext cx="10058400" cy="1130808"/>
          </a:xfrm>
        </p:spPr>
        <p:txBody>
          <a:bodyPr>
            <a:normAutofit/>
          </a:bodyPr>
          <a:lstStyle/>
          <a:p>
            <a:r>
              <a:rPr lang="en-US" sz="4400" dirty="0"/>
              <a:t>Arrange this into a workflow model:</a:t>
            </a:r>
            <a:endParaRPr lang="he-IL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158240" y="2533904"/>
            <a:ext cx="1686560" cy="599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Import</a:t>
            </a:r>
            <a:endParaRPr lang="he-IL" dirty="0"/>
          </a:p>
        </p:txBody>
      </p:sp>
      <p:sp>
        <p:nvSpPr>
          <p:cNvPr id="7" name="Rounded Rectangle 6"/>
          <p:cNvSpPr/>
          <p:nvPr/>
        </p:nvSpPr>
        <p:spPr>
          <a:xfrm>
            <a:off x="1158240" y="4025392"/>
            <a:ext cx="1686560" cy="599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Tidy</a:t>
            </a:r>
            <a:endParaRPr lang="he-IL" dirty="0"/>
          </a:p>
        </p:txBody>
      </p:sp>
      <p:sp>
        <p:nvSpPr>
          <p:cNvPr id="8" name="Rounded Rectangle 7"/>
          <p:cNvSpPr/>
          <p:nvPr/>
        </p:nvSpPr>
        <p:spPr>
          <a:xfrm>
            <a:off x="1158240" y="1788160"/>
            <a:ext cx="1910080" cy="599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Communicate</a:t>
            </a:r>
            <a:endParaRPr lang="he-IL" dirty="0"/>
          </a:p>
        </p:txBody>
      </p:sp>
      <p:sp>
        <p:nvSpPr>
          <p:cNvPr id="9" name="Rounded Rectangle 8"/>
          <p:cNvSpPr/>
          <p:nvPr/>
        </p:nvSpPr>
        <p:spPr>
          <a:xfrm>
            <a:off x="1158240" y="3279648"/>
            <a:ext cx="1910080" cy="599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Model</a:t>
            </a:r>
            <a:endParaRPr lang="he-IL" dirty="0"/>
          </a:p>
        </p:txBody>
      </p:sp>
      <p:sp>
        <p:nvSpPr>
          <p:cNvPr id="10" name="Rounded Rectangle 9"/>
          <p:cNvSpPr/>
          <p:nvPr/>
        </p:nvSpPr>
        <p:spPr>
          <a:xfrm>
            <a:off x="1158240" y="5516880"/>
            <a:ext cx="1686560" cy="599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Visualize</a:t>
            </a:r>
            <a:endParaRPr lang="he-IL" dirty="0"/>
          </a:p>
        </p:txBody>
      </p:sp>
      <p:sp>
        <p:nvSpPr>
          <p:cNvPr id="11" name="Rounded Rectangle 10"/>
          <p:cNvSpPr/>
          <p:nvPr/>
        </p:nvSpPr>
        <p:spPr>
          <a:xfrm>
            <a:off x="1158240" y="4771136"/>
            <a:ext cx="1686560" cy="599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Transform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8321040" y="5740400"/>
            <a:ext cx="38709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* R for Data Science, chapter 1</a:t>
            </a:r>
            <a:endParaRPr lang="he-IL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730240" y="2457450"/>
            <a:ext cx="873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080000" y="2814320"/>
            <a:ext cx="2347914" cy="90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913120" y="4358640"/>
            <a:ext cx="538480" cy="20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7427913" y="3789680"/>
            <a:ext cx="0" cy="67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882640" y="3556000"/>
            <a:ext cx="599440" cy="243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8636000" y="4076700"/>
            <a:ext cx="294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22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4.44444E-6 L 0.22578 -0.0548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89" y="-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44444E-6 L 0.46081 -0.2722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34" y="-1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0.25495 -0.1449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47" y="-7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85185E-6 L 0.44505 -0.3488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53" y="-17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7.40741E-7 L 0.43593 0.1877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97" y="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1.85185E-6 L 0.63919 0.29004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53" y="1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emplate.potx" id="{28986EE7-16A1-47D9-9EE6-D9525141E991}" vid="{572A5B6A-2799-475E-B79D-1D48C63397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</Template>
  <TotalTime>3744</TotalTime>
  <Words>2687</Words>
  <Application>Microsoft Office PowerPoint</Application>
  <PresentationFormat>Widescreen</PresentationFormat>
  <Paragraphs>327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Bookman Old Style</vt:lpstr>
      <vt:lpstr>Calibri</vt:lpstr>
      <vt:lpstr>Cambria Math</vt:lpstr>
      <vt:lpstr>Century Gothic</vt:lpstr>
      <vt:lpstr>Courier New</vt:lpstr>
      <vt:lpstr>Wingdings</vt:lpstr>
      <vt:lpstr>Wood Type</vt:lpstr>
      <vt:lpstr>Introduction to Statistics and Data Analysis with R</vt:lpstr>
      <vt:lpstr>Lecturer – Adi Sarid  TA – Afek Adler</vt:lpstr>
      <vt:lpstr>Course goals</vt:lpstr>
      <vt:lpstr>What will we learn?</vt:lpstr>
      <vt:lpstr>Technicalities</vt:lpstr>
      <vt:lpstr>The foundations</vt:lpstr>
      <vt:lpstr>A “quiz”, in pairs:</vt:lpstr>
      <vt:lpstr>Here’s what 45,000+ kaggle members thought (and what is a “boxplot”)</vt:lpstr>
      <vt:lpstr>Arrange this into a workflow model:</vt:lpstr>
      <vt:lpstr>Examples for Data Science Problems</vt:lpstr>
      <vt:lpstr>What is R? </vt:lpstr>
      <vt:lpstr>Some terms</vt:lpstr>
      <vt:lpstr>Contents for Today</vt:lpstr>
      <vt:lpstr>The Tidy Philosophy</vt:lpstr>
      <vt:lpstr>Quiz – which is “tidy”?</vt:lpstr>
      <vt:lpstr>Common Notations</vt:lpstr>
      <vt:lpstr>Types of Variables</vt:lpstr>
      <vt:lpstr>Contents for Today</vt:lpstr>
      <vt:lpstr>Summarizing and Visualizing Data</vt:lpstr>
      <vt:lpstr>Summarizing Data</vt:lpstr>
      <vt:lpstr>Point Estimates</vt:lpstr>
      <vt:lpstr>Desired Properties of Point Estimates: Unbiased</vt:lpstr>
      <vt:lpstr>Desired Properties of Point Estimates (2): Minimum Variance</vt:lpstr>
      <vt:lpstr>The Bias-Variance Decomposition</vt:lpstr>
      <vt:lpstr>Contents for Today</vt:lpstr>
      <vt:lpstr>The Grammar of Graphics (visualizations, package ggplot2)</vt:lpstr>
      <vt:lpstr>Let’s complicate things Spot the aesthetics (2)</vt:lpstr>
      <vt:lpstr>Even further</vt:lpstr>
      <vt:lpstr>Facets</vt:lpstr>
      <vt:lpstr>Stats</vt:lpstr>
      <vt:lpstr>Warning!</vt:lpstr>
      <vt:lpstr>Contents for Today</vt:lpstr>
      <vt:lpstr>Sampling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Sarid</dc:creator>
  <cp:lastModifiedBy>Adi Sarid</cp:lastModifiedBy>
  <cp:revision>137</cp:revision>
  <dcterms:created xsi:type="dcterms:W3CDTF">2019-03-21T08:27:23Z</dcterms:created>
  <dcterms:modified xsi:type="dcterms:W3CDTF">2020-03-10T18:13:51Z</dcterms:modified>
</cp:coreProperties>
</file>