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70" r:id="rId6"/>
    <p:sldId id="261" r:id="rId7"/>
    <p:sldId id="263" r:id="rId8"/>
    <p:sldId id="265" r:id="rId9"/>
    <p:sldId id="264" r:id="rId10"/>
    <p:sldId id="259" r:id="rId11"/>
    <p:sldId id="269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00" y="6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93CA8F-50F8-44B5-B48F-4C4452AC4FCB}" type="datetimeFigureOut">
              <a:rPr lang="he-IL" smtClean="0"/>
              <a:t>י"א/כסלו/תש"פ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4276747-8356-4D8F-84BF-3C530C5DAF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85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B8BE7-FA93-462E-91E9-54E26C408D98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CCDA-FC2D-4BA5-90E3-739DC6ED4C30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A83-5073-4626-B6B8-E91A24F45A53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CC4F-2BAB-4EBD-BBEA-01B8D436681A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9487F88-0456-4CDE-8B89-4A78647F618A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6D32D-E4FB-4AA6-8422-EE667E33FFC1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C8A-F822-46B6-826B-CC266009A74B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54EB-9E75-485B-93FC-08837C33F6A9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F57E-3EB2-4425-B7C6-E80F41215C16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945B-18EE-4367-BA0C-8D19048BCABE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F5D71FBB-8CD4-4D0A-B8C4-65C60609C705}" type="datetime6">
              <a:rPr lang="en-US" smtClean="0"/>
              <a:t>December 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B7DA022-A739-4269-87CF-EB9B0BE787C4}" type="datetime6">
              <a:rPr lang="en-US" smtClean="0"/>
              <a:t>December 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4" y="6310315"/>
            <a:ext cx="753101" cy="30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2571" y="6649747"/>
            <a:ext cx="463924" cy="163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tidyverse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Materials by Adi Sarid https://adisarid.github.io and http://www.sarid-ins.com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8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DE6F-2CA1-41D6-A8DA-C4B92B6F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variables (</a:t>
            </a:r>
            <a:r>
              <a:rPr lang="en-US" i="1" dirty="0"/>
              <a:t>select</a:t>
            </a:r>
            <a:r>
              <a:rPr lang="en-US" dirty="0"/>
              <a:t>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5955-55A3-4A5C-A4E8-6BB623E57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47115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How does variable </a:t>
            </a:r>
            <a:r>
              <a:rPr lang="en-US" i="1" dirty="0"/>
              <a:t>selection</a:t>
            </a:r>
            <a:r>
              <a:rPr lang="en-US" dirty="0"/>
              <a:t> works? key for the rest of this presentation</a:t>
            </a:r>
          </a:p>
          <a:p>
            <a:r>
              <a:rPr lang="en-US" dirty="0"/>
              <a:t>Name the specific variables: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select(specific_name1, specific_name2, -unwanted_name3)</a:t>
            </a:r>
          </a:p>
          <a:p>
            <a:r>
              <a:rPr lang="en-US" dirty="0"/>
              <a:t>Use a range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select(specific_name1:specific_name100)</a:t>
            </a:r>
            <a:endParaRPr lang="en-US" sz="1600" dirty="0"/>
          </a:p>
          <a:p>
            <a:r>
              <a:rPr lang="en-US" dirty="0"/>
              <a:t>Select helper functions (</a:t>
            </a:r>
            <a:r>
              <a:rPr lang="en-US" i="1" dirty="0" err="1"/>
              <a:t>starts_with</a:t>
            </a:r>
            <a:r>
              <a:rPr lang="en-US" dirty="0"/>
              <a:t>, </a:t>
            </a:r>
            <a:r>
              <a:rPr lang="en-US" i="1" dirty="0" err="1"/>
              <a:t>ends_with</a:t>
            </a:r>
            <a:r>
              <a:rPr lang="en-US" dirty="0"/>
              <a:t>, </a:t>
            </a:r>
            <a:r>
              <a:rPr lang="en-US" i="1" dirty="0"/>
              <a:t>contains</a:t>
            </a:r>
            <a:r>
              <a:rPr lang="en-US" dirty="0"/>
              <a:t>, </a:t>
            </a:r>
            <a:r>
              <a:rPr lang="en-US" i="1" dirty="0"/>
              <a:t>matches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some_tibble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(c("specific_name1", "specific_name2")))</a:t>
            </a:r>
          </a:p>
          <a:p>
            <a:pPr marL="0" indent="0">
              <a:buNone/>
            </a:pP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EC996-EAA8-4642-A8A2-B81CEBA8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7B2EB-B9B3-48F4-9FD1-63B5885E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A066C-F4AB-4BCA-81AB-8CD39BA4CE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86563" y="220091"/>
            <a:ext cx="1364645" cy="14233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758135-A37F-42B1-80BC-1874B6ACDC2E}"/>
              </a:ext>
            </a:extLst>
          </p:cNvPr>
          <p:cNvGrpSpPr/>
          <p:nvPr/>
        </p:nvGrpSpPr>
        <p:grpSpPr>
          <a:xfrm>
            <a:off x="5244861" y="3658086"/>
            <a:ext cx="6706347" cy="2231946"/>
            <a:chOff x="5244861" y="3658086"/>
            <a:chExt cx="6706347" cy="22319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9933ED-9EC8-4CAD-8010-2AA3C86162D1}"/>
                </a:ext>
              </a:extLst>
            </p:cNvPr>
            <p:cNvSpPr/>
            <p:nvPr/>
          </p:nvSpPr>
          <p:spPr>
            <a:xfrm>
              <a:off x="8583283" y="3658086"/>
              <a:ext cx="3367925" cy="10288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Mental note:</a:t>
              </a:r>
            </a:p>
            <a:p>
              <a:pPr algn="ctr"/>
              <a:r>
                <a:rPr lang="en-US" dirty="0"/>
                <a:t>These will do the same, but are fundamentally different</a:t>
              </a:r>
              <a:endParaRPr lang="en-IL" dirty="0"/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C601695-0A9C-443A-B816-8FA6A609FF9D}"/>
                </a:ext>
              </a:extLst>
            </p:cNvPr>
            <p:cNvCxnSpPr>
              <a:stCxn id="7" idx="1"/>
            </p:cNvCxnSpPr>
            <p:nvPr/>
          </p:nvCxnSpPr>
          <p:spPr>
            <a:xfrm rot="10800000">
              <a:off x="5244861" y="3864635"/>
              <a:ext cx="3338423" cy="307877"/>
            </a:xfrm>
            <a:prstGeom prst="bentConnector3">
              <a:avLst>
                <a:gd name="adj1" fmla="val 100129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C117DAB-7234-4C10-B148-F80ABB2B4379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5400000">
              <a:off x="8599430" y="4222215"/>
              <a:ext cx="1203096" cy="21325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57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1B2B-B632-47B3-AFD5-21853B96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specific variables using select helper functions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F625-7070-44A9-8708-620EF05E5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i="1" dirty="0" err="1"/>
              <a:t>mutate_at</a:t>
            </a:r>
            <a:r>
              <a:rPr lang="en-US" dirty="0"/>
              <a:t> you can specify a function which will run on all columns which adhere to a select helper criteria</a:t>
            </a:r>
          </a:p>
          <a:p>
            <a:r>
              <a:rPr lang="en-US" i="1" dirty="0" err="1"/>
              <a:t>mutate_all</a:t>
            </a:r>
            <a:r>
              <a:rPr lang="en-US" dirty="0"/>
              <a:t> will run over the entire dataset</a:t>
            </a:r>
          </a:p>
          <a:p>
            <a:r>
              <a:rPr lang="en-US" i="1" dirty="0" err="1"/>
              <a:t>mutate_if</a:t>
            </a:r>
            <a:r>
              <a:rPr lang="en-US" dirty="0"/>
              <a:t> lets you specify a custom condition (instead of using a helper function)</a:t>
            </a:r>
          </a:p>
          <a:p>
            <a:r>
              <a:rPr lang="en-US" i="1" dirty="0"/>
              <a:t>summarize_*</a:t>
            </a:r>
            <a:r>
              <a:rPr lang="en-US" dirty="0"/>
              <a:t>, </a:t>
            </a:r>
            <a:r>
              <a:rPr lang="en-US" i="1" dirty="0"/>
              <a:t>rename_*</a:t>
            </a:r>
            <a:r>
              <a:rPr lang="en-US" dirty="0"/>
              <a:t>  work in a similar manner</a:t>
            </a:r>
            <a:endParaRPr lang="en-IL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15B90-3DBB-4E77-AD07-A1D74F0D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B2D63-A885-491E-AB3A-AA798698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73695-9B2D-4C1B-A6EB-BC2999CD6473}"/>
              </a:ext>
            </a:extLst>
          </p:cNvPr>
          <p:cNvSpPr txBox="1"/>
          <p:nvPr/>
        </p:nvSpPr>
        <p:spPr>
          <a:xfrm>
            <a:off x="1239665" y="4490836"/>
            <a:ext cx="6042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some_tbl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starts_with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some_string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")),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459B-9AFD-49E7-8682-F46BE213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table operations</a:t>
            </a:r>
            <a:br>
              <a:rPr lang="en-US" dirty="0"/>
            </a:br>
            <a:r>
              <a:rPr lang="en-US" sz="4000" dirty="0"/>
              <a:t>Joining and set operations</a:t>
            </a:r>
            <a:br>
              <a:rPr lang="en-US" sz="4000" dirty="0"/>
            </a:br>
            <a:r>
              <a:rPr lang="en-US" sz="2400" dirty="0"/>
              <a:t>(</a:t>
            </a:r>
            <a:r>
              <a:rPr lang="en-US" sz="2400" i="1" dirty="0" err="1"/>
              <a:t>left_join</a:t>
            </a:r>
            <a:r>
              <a:rPr lang="en-US" sz="2400" dirty="0"/>
              <a:t>, </a:t>
            </a:r>
            <a:r>
              <a:rPr lang="en-US" sz="2400" i="1" dirty="0" err="1"/>
              <a:t>right_join</a:t>
            </a:r>
            <a:r>
              <a:rPr lang="en-US" sz="2400" dirty="0"/>
              <a:t>, </a:t>
            </a:r>
            <a:r>
              <a:rPr lang="en-US" sz="2400" i="1" dirty="0" err="1"/>
              <a:t>full_join</a:t>
            </a:r>
            <a:r>
              <a:rPr lang="en-US" sz="2400" dirty="0"/>
              <a:t>, </a:t>
            </a:r>
            <a:r>
              <a:rPr lang="en-US" sz="2400" i="1" dirty="0" err="1"/>
              <a:t>semi_join</a:t>
            </a:r>
            <a:r>
              <a:rPr lang="en-US" sz="2400" dirty="0"/>
              <a:t>, </a:t>
            </a:r>
            <a:r>
              <a:rPr lang="en-US" sz="2400" i="1" dirty="0" err="1"/>
              <a:t>anti_join</a:t>
            </a:r>
            <a:r>
              <a:rPr lang="en-US" sz="2400" dirty="0"/>
              <a:t>, </a:t>
            </a:r>
            <a:r>
              <a:rPr lang="en-US" sz="2400" i="1" dirty="0" err="1"/>
              <a:t>setdiff</a:t>
            </a:r>
            <a:r>
              <a:rPr lang="en-US" sz="2400" i="1" dirty="0"/>
              <a:t>, intersect, union</a:t>
            </a:r>
            <a:r>
              <a:rPr lang="en-US" sz="2400" dirty="0"/>
              <a:t>)</a:t>
            </a:r>
            <a:endParaRPr lang="en-IL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29E5-5A24-4F4F-91C5-BCD69B16B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functions join two datasets by a common variable(s) as the key</a:t>
            </a:r>
          </a:p>
          <a:p>
            <a:pPr lvl="1"/>
            <a:r>
              <a:rPr lang="en-US" i="1" dirty="0" err="1"/>
              <a:t>left_join</a:t>
            </a:r>
            <a:r>
              <a:rPr lang="en-US" i="1" dirty="0"/>
              <a:t>(x, y)</a:t>
            </a:r>
            <a:r>
              <a:rPr lang="en-US" dirty="0"/>
              <a:t> – join all in y into x</a:t>
            </a:r>
          </a:p>
          <a:p>
            <a:pPr lvl="1"/>
            <a:r>
              <a:rPr lang="en-US" i="1" dirty="0" err="1"/>
              <a:t>right_join</a:t>
            </a:r>
            <a:r>
              <a:rPr lang="en-US" i="1" dirty="0"/>
              <a:t>(x, y) </a:t>
            </a:r>
            <a:r>
              <a:rPr lang="en-US" dirty="0"/>
              <a:t>– join all in x into y</a:t>
            </a:r>
          </a:p>
          <a:p>
            <a:pPr lvl="1"/>
            <a:r>
              <a:rPr lang="en-US" i="1" dirty="0" err="1"/>
              <a:t>full_join</a:t>
            </a:r>
            <a:r>
              <a:rPr lang="en-US" i="1" dirty="0"/>
              <a:t>(x, y) </a:t>
            </a:r>
            <a:r>
              <a:rPr lang="en-US" dirty="0"/>
              <a:t>– join all in x and all in y, retain all values, all rows</a:t>
            </a:r>
          </a:p>
          <a:p>
            <a:pPr lvl="1"/>
            <a:r>
              <a:rPr lang="en-US" i="1" dirty="0" err="1"/>
              <a:t>inner_join</a:t>
            </a:r>
            <a:r>
              <a:rPr lang="en-US" i="1" dirty="0"/>
              <a:t>(x, y)</a:t>
            </a:r>
            <a:r>
              <a:rPr lang="en-US" dirty="0"/>
              <a:t> – retain matches only</a:t>
            </a:r>
          </a:p>
          <a:p>
            <a:pPr lvl="1"/>
            <a:r>
              <a:rPr lang="en-US" i="1" dirty="0"/>
              <a:t>…</a:t>
            </a:r>
          </a:p>
          <a:p>
            <a:r>
              <a:rPr lang="en-US" dirty="0"/>
              <a:t>Functions that add or omit rows</a:t>
            </a:r>
          </a:p>
          <a:p>
            <a:pPr lvl="1"/>
            <a:r>
              <a:rPr lang="en-US" i="1" dirty="0"/>
              <a:t>intersect(x, y)</a:t>
            </a:r>
            <a:r>
              <a:rPr lang="en-US" dirty="0"/>
              <a:t> – retain rows that appear in x and y</a:t>
            </a:r>
          </a:p>
          <a:p>
            <a:pPr lvl="1"/>
            <a:r>
              <a:rPr lang="en-US" i="1" dirty="0" err="1"/>
              <a:t>setdiff</a:t>
            </a:r>
            <a:r>
              <a:rPr lang="en-US" i="1" dirty="0"/>
              <a:t>(x, y)</a:t>
            </a:r>
            <a:r>
              <a:rPr lang="en-US" dirty="0"/>
              <a:t> – rows that appear in x but not in y</a:t>
            </a:r>
          </a:p>
          <a:p>
            <a:pPr lvl="1"/>
            <a:r>
              <a:rPr lang="en-US" i="1" dirty="0"/>
              <a:t>union(x, y) </a:t>
            </a:r>
            <a:r>
              <a:rPr lang="en-US" dirty="0"/>
              <a:t>– rows that appear either in x or in y</a:t>
            </a:r>
          </a:p>
          <a:p>
            <a:pPr lvl="1"/>
            <a:r>
              <a:rPr lang="en-US" i="1" dirty="0" err="1"/>
              <a:t>bind_rows</a:t>
            </a:r>
            <a:r>
              <a:rPr lang="en-US" i="1" dirty="0"/>
              <a:t>(x, y)</a:t>
            </a:r>
            <a:r>
              <a:rPr lang="en-US" dirty="0"/>
              <a:t> – add y to x</a:t>
            </a:r>
          </a:p>
          <a:p>
            <a:pPr algn="l"/>
            <a:r>
              <a:rPr lang="en-US" b="1" dirty="0"/>
              <a:t>Question – what is the difference between </a:t>
            </a:r>
            <a:r>
              <a:rPr lang="en-US" b="1" i="1" dirty="0" err="1"/>
              <a:t>bind_rows</a:t>
            </a:r>
            <a:r>
              <a:rPr lang="en-US" b="1" dirty="0"/>
              <a:t> and </a:t>
            </a:r>
            <a:r>
              <a:rPr lang="en-US" b="1" i="1" dirty="0"/>
              <a:t>union</a:t>
            </a:r>
            <a:r>
              <a:rPr lang="en-US" b="1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5F98-C375-4B85-89C3-8F10D9E7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DEE9D-294E-4867-85C7-0A0E11A3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4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7DF7-372E-4F74-86C3-75E4345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F14B-A417-4241-B60A-C67F2B2F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03-tidyverse.Rmd and solve exercise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82618-2E78-4D65-A1B4-4B9561B1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F18A7-2672-4653-99AA-9B01BB6E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5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3DF5-175B-411A-ACC4-C7B9556C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DF38-AA63-42CB-B337-BE3A430C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lesson we learned about the grammar of graphics, and how to build a plot</a:t>
            </a:r>
          </a:p>
          <a:p>
            <a:pPr lvl="1"/>
            <a:r>
              <a:rPr lang="en-US" dirty="0" err="1"/>
              <a:t>geom_s</a:t>
            </a:r>
            <a:r>
              <a:rPr lang="en-US" dirty="0"/>
              <a:t>, aesthetic mappings, scales, facets, and more</a:t>
            </a:r>
          </a:p>
          <a:p>
            <a:r>
              <a:rPr lang="en-US" dirty="0"/>
              <a:t>We solved some visualization challenges</a:t>
            </a:r>
          </a:p>
          <a:p>
            <a:r>
              <a:rPr lang="en-US" dirty="0"/>
              <a:t>We also got to play with data munging (transforming the scraped google play data in various ways)</a:t>
            </a:r>
          </a:p>
          <a:p>
            <a:r>
              <a:rPr lang="en-US" dirty="0"/>
              <a:t>We talked about the five basic </a:t>
            </a:r>
            <a:r>
              <a:rPr lang="en-US" b="1" dirty="0" err="1"/>
              <a:t>dplyr</a:t>
            </a:r>
            <a:r>
              <a:rPr lang="en-US" dirty="0"/>
              <a:t> verbs (mutate, filter, select, summarize, arrange)</a:t>
            </a:r>
          </a:p>
          <a:p>
            <a:r>
              <a:rPr lang="en-US" dirty="0"/>
              <a:t>We talked about some additional functions like: count, </a:t>
            </a:r>
            <a:r>
              <a:rPr lang="en-US" dirty="0" err="1"/>
              <a:t>add_count</a:t>
            </a:r>
            <a:r>
              <a:rPr lang="en-US" dirty="0"/>
              <a:t>, </a:t>
            </a:r>
            <a:r>
              <a:rPr lang="en-US" dirty="0" err="1"/>
              <a:t>group_by</a:t>
            </a:r>
            <a:r>
              <a:rPr lang="en-US" dirty="0"/>
              <a:t>, tribble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73C2F-6874-42DC-8AA5-7175A0B7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C465C-0901-40F7-958D-4827CFCD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7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41BE-EB2D-40A0-8DC2-7DC62856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going to do today?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0EE8-E5F9-44A8-A93F-7BF136A2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Check homework from previous lesson</a:t>
            </a:r>
          </a:p>
          <a:p>
            <a:r>
              <a:rPr lang="en-US" dirty="0"/>
              <a:t>Two small exercises about visualization “do and don’t do”</a:t>
            </a:r>
          </a:p>
          <a:p>
            <a:pPr lvl="1"/>
            <a:r>
              <a:rPr lang="en-US" dirty="0"/>
              <a:t>02-Plotting.Rmd, exercise 2</a:t>
            </a:r>
          </a:p>
          <a:p>
            <a:r>
              <a:rPr lang="en-US" dirty="0"/>
              <a:t>We’re going to expand our knowledge about </a:t>
            </a:r>
            <a:r>
              <a:rPr lang="en-US" dirty="0" err="1"/>
              <a:t>tidyverse</a:t>
            </a:r>
            <a:r>
              <a:rPr lang="en-US" dirty="0"/>
              <a:t> in the following packages and functions:</a:t>
            </a:r>
          </a:p>
          <a:p>
            <a:pPr lvl="1"/>
            <a:r>
              <a:rPr lang="en-US" dirty="0" err="1"/>
              <a:t>dplyr</a:t>
            </a:r>
            <a:r>
              <a:rPr lang="en-US" dirty="0"/>
              <a:t> – reshaping data </a:t>
            </a:r>
            <a:r>
              <a:rPr lang="en-US" i="1" dirty="0"/>
              <a:t>spread/gather + </a:t>
            </a:r>
            <a:r>
              <a:rPr lang="en-US" dirty="0"/>
              <a:t>using </a:t>
            </a:r>
            <a:r>
              <a:rPr lang="en-US" i="1" dirty="0" err="1"/>
              <a:t>mutate_at</a:t>
            </a:r>
            <a:r>
              <a:rPr lang="en-US" dirty="0"/>
              <a:t>, </a:t>
            </a:r>
            <a:r>
              <a:rPr lang="en-US" i="1" dirty="0" err="1"/>
              <a:t>mutate_if</a:t>
            </a:r>
            <a:r>
              <a:rPr lang="en-US" dirty="0"/>
              <a:t>, </a:t>
            </a:r>
            <a:r>
              <a:rPr lang="en-US" i="1" dirty="0" err="1"/>
              <a:t>mutate_all</a:t>
            </a:r>
            <a:r>
              <a:rPr lang="en-US" dirty="0"/>
              <a:t> (and equivalently </a:t>
            </a:r>
            <a:r>
              <a:rPr lang="en-US" i="1" dirty="0"/>
              <a:t>summarize_*</a:t>
            </a:r>
            <a:r>
              <a:rPr lang="en-US" dirty="0"/>
              <a:t>, </a:t>
            </a:r>
            <a:r>
              <a:rPr lang="en-US" i="1" dirty="0"/>
              <a:t>rename_*</a:t>
            </a:r>
            <a:r>
              <a:rPr lang="en-US" dirty="0"/>
              <a:t>, etc.)</a:t>
            </a:r>
          </a:p>
          <a:p>
            <a:pPr lvl="1"/>
            <a:r>
              <a:rPr lang="en-US" dirty="0" err="1"/>
              <a:t>rlang</a:t>
            </a:r>
            <a:r>
              <a:rPr lang="en-US" dirty="0"/>
              <a:t> – building “tidy like” functions with non-standard evaluation (NSE)</a:t>
            </a:r>
          </a:p>
          <a:p>
            <a:pPr lvl="1"/>
            <a:r>
              <a:rPr lang="en-US" dirty="0" err="1"/>
              <a:t>purrr</a:t>
            </a:r>
            <a:r>
              <a:rPr lang="en-US" dirty="0"/>
              <a:t> – iterating using the </a:t>
            </a:r>
            <a:r>
              <a:rPr lang="en-US" i="1" dirty="0"/>
              <a:t>map </a:t>
            </a:r>
            <a:r>
              <a:rPr lang="en-US" dirty="0"/>
              <a:t>and </a:t>
            </a:r>
            <a:r>
              <a:rPr lang="en-US" i="1" dirty="0"/>
              <a:t>walk</a:t>
            </a:r>
            <a:r>
              <a:rPr lang="en-US" dirty="0"/>
              <a:t> family</a:t>
            </a:r>
            <a:endParaRPr lang="he-IL" dirty="0"/>
          </a:p>
          <a:p>
            <a:pPr lvl="1"/>
            <a:r>
              <a:rPr lang="en-US" dirty="0" err="1"/>
              <a:t>forcats</a:t>
            </a:r>
            <a:r>
              <a:rPr lang="en-US" dirty="0"/>
              <a:t>, </a:t>
            </a:r>
            <a:r>
              <a:rPr lang="en-US" dirty="0" err="1"/>
              <a:t>stringr</a:t>
            </a:r>
            <a:r>
              <a:rPr lang="en-US" dirty="0"/>
              <a:t>, </a:t>
            </a:r>
            <a:r>
              <a:rPr lang="en-US" dirty="0" err="1"/>
              <a:t>lubridate</a:t>
            </a:r>
            <a:r>
              <a:rPr lang="en-US" dirty="0"/>
              <a:t> – some more examples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BF225-E86F-41AF-8B0C-CB341AB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29957-BB09-4EBC-9881-93146630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85F6-456D-41D1-9CAF-F1467C78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tidyverse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What is “tidy”?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CC83-FAC8-4300-8E6F-0FAE6D2F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“An opinionated collection of R packages designed for data science. All packages share an underlying design philosophy, grammar, and data structures” </a:t>
            </a:r>
            <a:br>
              <a:rPr lang="en-US" sz="2800" i="1" dirty="0"/>
            </a:br>
            <a:r>
              <a:rPr lang="en-US" sz="2800" i="1" dirty="0"/>
              <a:t>– </a:t>
            </a:r>
            <a:r>
              <a:rPr lang="en-US" sz="2800" dirty="0">
                <a:hlinkClick r:id="rId2"/>
              </a:rPr>
              <a:t>https://www.tidyverse.org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189C3-D6FF-4974-86A9-812FA3BC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B9CBA-8994-4CA3-B5EF-124BB895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DE7D55-AE57-46FA-83B2-E615858D8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68102"/>
              </p:ext>
            </p:extLst>
          </p:nvPr>
        </p:nvGraphicFramePr>
        <p:xfrm>
          <a:off x="1552169" y="4146804"/>
          <a:ext cx="1933416" cy="147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472">
                  <a:extLst>
                    <a:ext uri="{9D8B030D-6E8A-4147-A177-3AD203B41FA5}">
                      <a16:colId xmlns:a16="http://schemas.microsoft.com/office/drawing/2014/main" val="3933777985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561107678"/>
                    </a:ext>
                  </a:extLst>
                </a:gridCol>
                <a:gridCol w="644472">
                  <a:extLst>
                    <a:ext uri="{9D8B030D-6E8A-4147-A177-3AD203B41FA5}">
                      <a16:colId xmlns:a16="http://schemas.microsoft.com/office/drawing/2014/main" val="2672781536"/>
                    </a:ext>
                  </a:extLst>
                </a:gridCol>
              </a:tblGrid>
              <a:tr h="368929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1698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51237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94040"/>
                  </a:ext>
                </a:extLst>
              </a:tr>
              <a:tr h="368929"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39050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30472C1-8898-440B-8A82-53F1049CFEC0}"/>
              </a:ext>
            </a:extLst>
          </p:cNvPr>
          <p:cNvGrpSpPr/>
          <p:nvPr/>
        </p:nvGrpSpPr>
        <p:grpSpPr>
          <a:xfrm>
            <a:off x="3168715" y="4483960"/>
            <a:ext cx="5871071" cy="1656017"/>
            <a:chOff x="3168715" y="4483960"/>
            <a:chExt cx="5871071" cy="165601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06AE1D-1DAD-41E4-9B79-2EF70CD1B2CC}"/>
                </a:ext>
              </a:extLst>
            </p:cNvPr>
            <p:cNvCxnSpPr/>
            <p:nvPr/>
          </p:nvCxnSpPr>
          <p:spPr>
            <a:xfrm flipH="1">
              <a:off x="3666650" y="4671587"/>
              <a:ext cx="2073243" cy="0"/>
            </a:xfrm>
            <a:prstGeom prst="straightConnector1">
              <a:avLst/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31F8CD-8FE3-444A-8E25-D6059ECC4657}"/>
                </a:ext>
              </a:extLst>
            </p:cNvPr>
            <p:cNvSpPr txBox="1"/>
            <p:nvPr/>
          </p:nvSpPr>
          <p:spPr>
            <a:xfrm>
              <a:off x="5791781" y="4483960"/>
              <a:ext cx="3248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row is an observation</a:t>
              </a:r>
              <a:endParaRPr lang="en-IL" dirty="0"/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0981F68-7762-4FB1-98F2-7D0FF2BFA36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68715" y="5423345"/>
              <a:ext cx="2623067" cy="514756"/>
            </a:xfrm>
            <a:prstGeom prst="bentConnector3">
              <a:avLst>
                <a:gd name="adj1" fmla="val 100047"/>
              </a:avLst>
            </a:prstGeom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CAC85E-17B7-4276-BE77-09921F7D7ED9}"/>
                </a:ext>
              </a:extLst>
            </p:cNvPr>
            <p:cNvSpPr txBox="1"/>
            <p:nvPr/>
          </p:nvSpPr>
          <p:spPr>
            <a:xfrm>
              <a:off x="5791781" y="5770645"/>
              <a:ext cx="311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Each column is a variable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548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B8D1-2485-471E-A96D-7E596749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map of </a:t>
            </a:r>
            <a:r>
              <a:rPr lang="en-US" dirty="0" err="1"/>
              <a:t>dplyr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AD79B-66EB-4C00-BEDC-1F7C8227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8441B-467F-4E99-8BA6-5B1D60E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B4AEB5-519B-41FF-9D23-99AA9C9B4239}"/>
              </a:ext>
            </a:extLst>
          </p:cNvPr>
          <p:cNvSpPr/>
          <p:nvPr/>
        </p:nvSpPr>
        <p:spPr>
          <a:xfrm>
            <a:off x="5381372" y="3337464"/>
            <a:ext cx="1638677" cy="941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on a single </a:t>
            </a:r>
            <a:r>
              <a:rPr lang="en-US" dirty="0" err="1"/>
              <a:t>tibble</a:t>
            </a:r>
            <a:endParaRPr lang="en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707626-42CF-4AA2-85A8-F9BD395D97DA}"/>
              </a:ext>
            </a:extLst>
          </p:cNvPr>
          <p:cNvSpPr/>
          <p:nvPr/>
        </p:nvSpPr>
        <p:spPr>
          <a:xfrm>
            <a:off x="7854031" y="3337464"/>
            <a:ext cx="1638677" cy="941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on a few </a:t>
            </a:r>
            <a:r>
              <a:rPr lang="en-US" dirty="0" err="1"/>
              <a:t>tibbles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9A14FA-E75A-4456-948C-9C6CBB14E43B}"/>
              </a:ext>
            </a:extLst>
          </p:cNvPr>
          <p:cNvSpPr/>
          <p:nvPr/>
        </p:nvSpPr>
        <p:spPr>
          <a:xfrm>
            <a:off x="9972541" y="2202528"/>
            <a:ext cx="1638677" cy="10896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Join operations</a:t>
            </a:r>
          </a:p>
          <a:p>
            <a:pPr algn="ctr"/>
            <a:r>
              <a:rPr lang="en-US" sz="1600" i="1" dirty="0" err="1"/>
              <a:t>left_join</a:t>
            </a:r>
            <a:r>
              <a:rPr lang="en-US" sz="1600" i="1" dirty="0"/>
              <a:t>, </a:t>
            </a:r>
            <a:r>
              <a:rPr lang="en-US" sz="1600" i="1" dirty="0" err="1"/>
              <a:t>right_join</a:t>
            </a:r>
            <a:r>
              <a:rPr lang="en-US" sz="1600" dirty="0"/>
              <a:t>,…</a:t>
            </a:r>
            <a:endParaRPr lang="en-IL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1DD0EB-F831-4E3D-9BC4-0AB715950B35}"/>
              </a:ext>
            </a:extLst>
          </p:cNvPr>
          <p:cNvSpPr/>
          <p:nvPr/>
        </p:nvSpPr>
        <p:spPr>
          <a:xfrm>
            <a:off x="3057498" y="2214835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Basic</a:t>
            </a:r>
          </a:p>
          <a:p>
            <a:pPr algn="ctr"/>
            <a:r>
              <a:rPr lang="en-US" sz="1600" i="1" dirty="0"/>
              <a:t>mutate,</a:t>
            </a:r>
          </a:p>
          <a:p>
            <a:pPr algn="ctr"/>
            <a:r>
              <a:rPr lang="en-US" sz="1600" i="1" dirty="0" err="1"/>
              <a:t>group_by</a:t>
            </a:r>
            <a:r>
              <a:rPr lang="en-US" sz="1600" i="1" dirty="0"/>
              <a:t>,</a:t>
            </a:r>
          </a:p>
          <a:p>
            <a:pPr algn="ctr"/>
            <a:r>
              <a:rPr lang="en-US" sz="1600" i="1" dirty="0"/>
              <a:t>summarize,</a:t>
            </a:r>
          </a:p>
          <a:p>
            <a:pPr algn="ctr"/>
            <a:r>
              <a:rPr lang="en-US" sz="1600" i="1" dirty="0"/>
              <a:t>filter,</a:t>
            </a:r>
          </a:p>
          <a:p>
            <a:pPr algn="ctr"/>
            <a:r>
              <a:rPr lang="en-US" sz="1600" i="1" dirty="0"/>
              <a:t>arrange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E3B21A-296B-48BD-B1E0-0E4A099E4730}"/>
              </a:ext>
            </a:extLst>
          </p:cNvPr>
          <p:cNvSpPr/>
          <p:nvPr/>
        </p:nvSpPr>
        <p:spPr>
          <a:xfrm>
            <a:off x="3057498" y="4484581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Reshape</a:t>
            </a:r>
          </a:p>
          <a:p>
            <a:pPr algn="ctr"/>
            <a:r>
              <a:rPr lang="en-US" sz="1600" i="1" dirty="0"/>
              <a:t>spread</a:t>
            </a:r>
          </a:p>
          <a:p>
            <a:pPr algn="ctr"/>
            <a:r>
              <a:rPr lang="en-US" sz="1600" i="1" dirty="0"/>
              <a:t>gather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FFB6B0-F6A5-44B7-B09D-78CFECAEA192}"/>
              </a:ext>
            </a:extLst>
          </p:cNvPr>
          <p:cNvSpPr/>
          <p:nvPr/>
        </p:nvSpPr>
        <p:spPr>
          <a:xfrm>
            <a:off x="9972541" y="4391559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Set operations</a:t>
            </a:r>
          </a:p>
          <a:p>
            <a:pPr algn="ctr"/>
            <a:r>
              <a:rPr lang="en-US" sz="1600" i="1" dirty="0" err="1"/>
              <a:t>setdiff</a:t>
            </a:r>
            <a:r>
              <a:rPr lang="en-US" sz="1600" i="1" dirty="0"/>
              <a:t>, union,</a:t>
            </a:r>
          </a:p>
          <a:p>
            <a:pPr algn="ctr"/>
            <a:r>
              <a:rPr lang="en-US" sz="1600" i="1" dirty="0" err="1"/>
              <a:t>bind_rows</a:t>
            </a:r>
            <a:r>
              <a:rPr lang="en-US" sz="1600" dirty="0"/>
              <a:t>,…</a:t>
            </a:r>
            <a:endParaRPr lang="en-IL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B57CA0-32E8-40D9-979B-3ACDCB9455CF}"/>
              </a:ext>
            </a:extLst>
          </p:cNvPr>
          <p:cNvSpPr/>
          <p:nvPr/>
        </p:nvSpPr>
        <p:spPr>
          <a:xfrm>
            <a:off x="379474" y="2214835"/>
            <a:ext cx="1638677" cy="1521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Advanced</a:t>
            </a:r>
          </a:p>
          <a:p>
            <a:pPr algn="ctr"/>
            <a:r>
              <a:rPr lang="en-US" sz="1600" i="1" dirty="0" err="1"/>
              <a:t>mutate_at</a:t>
            </a:r>
            <a:r>
              <a:rPr lang="en-US" sz="1600" i="1" dirty="0"/>
              <a:t>,</a:t>
            </a:r>
          </a:p>
          <a:p>
            <a:pPr algn="ctr"/>
            <a:r>
              <a:rPr lang="en-US" sz="1600" i="1" dirty="0" err="1"/>
              <a:t>mutate_if</a:t>
            </a:r>
            <a:r>
              <a:rPr lang="en-US" sz="1600" i="1" dirty="0"/>
              <a:t>,</a:t>
            </a:r>
          </a:p>
          <a:p>
            <a:pPr algn="ctr"/>
            <a:r>
              <a:rPr lang="en-US" sz="1600" i="1" dirty="0" err="1"/>
              <a:t>mutate_all</a:t>
            </a:r>
            <a:r>
              <a:rPr lang="en-US" sz="1600" i="1" dirty="0"/>
              <a:t>,…</a:t>
            </a:r>
          </a:p>
          <a:p>
            <a:pPr algn="ctr"/>
            <a:r>
              <a:rPr lang="en-US" sz="1600" i="1" dirty="0"/>
              <a:t>arrange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12C402-D013-4D66-9BA4-F746D905C43F}"/>
              </a:ext>
            </a:extLst>
          </p:cNvPr>
          <p:cNvCxnSpPr>
            <a:stCxn id="6" idx="1"/>
            <a:endCxn id="9" idx="3"/>
          </p:cNvCxnSpPr>
          <p:nvPr/>
        </p:nvCxnSpPr>
        <p:spPr>
          <a:xfrm flipH="1" flipV="1">
            <a:off x="4696175" y="2975821"/>
            <a:ext cx="685197" cy="8324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D9755F-FC68-4CB4-AB00-7D8863791A37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2018151" y="2975821"/>
            <a:ext cx="10393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755F1D-986C-4B9F-B422-5EFD171B5D87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>
            <a:off x="4696175" y="3808245"/>
            <a:ext cx="685197" cy="14373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030E69-0E8A-4212-8975-AA923F8A6294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9492708" y="2747363"/>
            <a:ext cx="479833" cy="10608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FC51D5-6520-4BC6-9291-80B733850BDE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9492708" y="3808245"/>
            <a:ext cx="479833" cy="13443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B7950C-0E3F-4948-AC0B-0E45D9BB12CE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7020049" y="3808245"/>
            <a:ext cx="83398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2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B91D-DFB7-40BA-B005-69F7F154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</a:t>
            </a:r>
            <a:br>
              <a:rPr lang="en-US" dirty="0"/>
            </a:br>
            <a:r>
              <a:rPr lang="en-US" sz="3600" dirty="0"/>
              <a:t>(</a:t>
            </a:r>
            <a:r>
              <a:rPr lang="en-US" sz="3600" i="1" dirty="0"/>
              <a:t>gather</a:t>
            </a:r>
            <a:r>
              <a:rPr lang="en-US" sz="3600" dirty="0"/>
              <a:t> and </a:t>
            </a:r>
            <a:r>
              <a:rPr lang="en-US" sz="3600" i="1" dirty="0"/>
              <a:t>spread</a:t>
            </a:r>
            <a:r>
              <a:rPr lang="en-US" sz="3600" dirty="0"/>
              <a:t>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1565-A077-4163-86E2-77BD7312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" y="2121408"/>
            <a:ext cx="10842172" cy="4050792"/>
          </a:xfrm>
        </p:spPr>
        <p:txBody>
          <a:bodyPr/>
          <a:lstStyle/>
          <a:p>
            <a:r>
              <a:rPr lang="en-US" i="1" dirty="0" err="1"/>
              <a:t>pivot_longer</a:t>
            </a:r>
            <a:r>
              <a:rPr lang="en-US" dirty="0"/>
              <a:t> takes a wide table (lots of columns) and </a:t>
            </a:r>
            <a:r>
              <a:rPr lang="en-US" b="1" dirty="0"/>
              <a:t>lengthens</a:t>
            </a:r>
            <a:r>
              <a:rPr lang="en-US" dirty="0"/>
              <a:t> it to “2-columns”.</a:t>
            </a:r>
          </a:p>
          <a:p>
            <a:pPr lvl="1"/>
            <a:r>
              <a:rPr lang="en-US" dirty="0"/>
              <a:t>(Not necessarily 2)</a:t>
            </a:r>
          </a:p>
          <a:p>
            <a:r>
              <a:rPr lang="en-US" i="1" dirty="0" err="1"/>
              <a:t>pivot_wider</a:t>
            </a:r>
            <a:r>
              <a:rPr lang="en-US" dirty="0"/>
              <a:t> takes a long table (few columns, lots of rows) and </a:t>
            </a:r>
            <a:r>
              <a:rPr lang="en-US" b="1" dirty="0"/>
              <a:t>widens</a:t>
            </a:r>
            <a:r>
              <a:rPr lang="en-US" dirty="0"/>
              <a:t> it to multiple columns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6AEBA-613E-44E0-A98F-24FD47A3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278D9-B127-4388-9440-15D2283C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C90268-1DD5-436A-B89C-1AC1C917E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09789"/>
              </p:ext>
            </p:extLst>
          </p:nvPr>
        </p:nvGraphicFramePr>
        <p:xfrm>
          <a:off x="2203059" y="4462099"/>
          <a:ext cx="297543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6">
                  <a:extLst>
                    <a:ext uri="{9D8B030D-6E8A-4147-A177-3AD203B41FA5}">
                      <a16:colId xmlns:a16="http://schemas.microsoft.com/office/drawing/2014/main" val="2307206748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897591121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3276867518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1002856080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3043933553"/>
                    </a:ext>
                  </a:extLst>
                </a:gridCol>
              </a:tblGrid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/>
                        <a:t>rowid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var4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4459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2768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705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459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4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val4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265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2E8D49-C95B-4547-8BF0-94B3A33A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4940"/>
              </p:ext>
            </p:extLst>
          </p:nvPr>
        </p:nvGraphicFramePr>
        <p:xfrm>
          <a:off x="6963748" y="3684859"/>
          <a:ext cx="198990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302">
                  <a:extLst>
                    <a:ext uri="{9D8B030D-6E8A-4147-A177-3AD203B41FA5}">
                      <a16:colId xmlns:a16="http://schemas.microsoft.com/office/drawing/2014/main" val="2307206748"/>
                    </a:ext>
                  </a:extLst>
                </a:gridCol>
                <a:gridCol w="663302">
                  <a:extLst>
                    <a:ext uri="{9D8B030D-6E8A-4147-A177-3AD203B41FA5}">
                      <a16:colId xmlns:a16="http://schemas.microsoft.com/office/drawing/2014/main" val="2897591121"/>
                    </a:ext>
                  </a:extLst>
                </a:gridCol>
                <a:gridCol w="663302">
                  <a:extLst>
                    <a:ext uri="{9D8B030D-6E8A-4147-A177-3AD203B41FA5}">
                      <a16:colId xmlns:a16="http://schemas.microsoft.com/office/drawing/2014/main" val="3276867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item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value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/>
                        <a:t>rowid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4459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1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27686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2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705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val3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3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77935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var1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val4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4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945923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1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26538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var2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2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334305"/>
                  </a:ext>
                </a:extLst>
              </a:tr>
              <a:tr h="243066"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/>
                        <a:t>…</a:t>
                      </a:r>
                      <a:endParaRPr lang="en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91020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5E6BC1-E224-403F-B6F8-52F152A82CFA}"/>
              </a:ext>
            </a:extLst>
          </p:cNvPr>
          <p:cNvSpPr/>
          <p:nvPr/>
        </p:nvSpPr>
        <p:spPr>
          <a:xfrm>
            <a:off x="5178490" y="3715450"/>
            <a:ext cx="1672046" cy="718457"/>
          </a:xfrm>
          <a:custGeom>
            <a:avLst/>
            <a:gdLst>
              <a:gd name="connsiteX0" fmla="*/ 0 w 1672046"/>
              <a:gd name="connsiteY0" fmla="*/ 718457 h 718457"/>
              <a:gd name="connsiteX1" fmla="*/ 574766 w 1672046"/>
              <a:gd name="connsiteY1" fmla="*/ 182880 h 718457"/>
              <a:gd name="connsiteX2" fmla="*/ 1672046 w 1672046"/>
              <a:gd name="connsiteY2" fmla="*/ 0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046" h="718457">
                <a:moveTo>
                  <a:pt x="0" y="718457"/>
                </a:moveTo>
                <a:cubicBezTo>
                  <a:pt x="148046" y="510540"/>
                  <a:pt x="296092" y="302623"/>
                  <a:pt x="574766" y="182880"/>
                </a:cubicBezTo>
                <a:cubicBezTo>
                  <a:pt x="853440" y="63137"/>
                  <a:pt x="1262743" y="31568"/>
                  <a:pt x="1672046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69CA6-E666-4235-8EF0-988D69670EA7}"/>
              </a:ext>
            </a:extLst>
          </p:cNvPr>
          <p:cNvSpPr txBox="1"/>
          <p:nvPr/>
        </p:nvSpPr>
        <p:spPr>
          <a:xfrm>
            <a:off x="5461231" y="3930201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pivot_longer</a:t>
            </a:r>
            <a:endParaRPr lang="en-IL" i="1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820D79-4581-4D4F-BF82-AC679E784745}"/>
              </a:ext>
            </a:extLst>
          </p:cNvPr>
          <p:cNvSpPr/>
          <p:nvPr/>
        </p:nvSpPr>
        <p:spPr>
          <a:xfrm>
            <a:off x="5269930" y="5087050"/>
            <a:ext cx="1593668" cy="653143"/>
          </a:xfrm>
          <a:custGeom>
            <a:avLst/>
            <a:gdLst>
              <a:gd name="connsiteX0" fmla="*/ 1593668 w 1593668"/>
              <a:gd name="connsiteY0" fmla="*/ 0 h 653143"/>
              <a:gd name="connsiteX1" fmla="*/ 836023 w 1593668"/>
              <a:gd name="connsiteY1" fmla="*/ 496389 h 653143"/>
              <a:gd name="connsiteX2" fmla="*/ 0 w 1593668"/>
              <a:gd name="connsiteY2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3668" h="653143">
                <a:moveTo>
                  <a:pt x="1593668" y="0"/>
                </a:moveTo>
                <a:cubicBezTo>
                  <a:pt x="1347651" y="193766"/>
                  <a:pt x="1101634" y="387532"/>
                  <a:pt x="836023" y="496389"/>
                </a:cubicBezTo>
                <a:cubicBezTo>
                  <a:pt x="570412" y="605246"/>
                  <a:pt x="285206" y="629194"/>
                  <a:pt x="0" y="65314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9C33F-C2B3-4ACF-AA43-0A6D9C4632B0}"/>
              </a:ext>
            </a:extLst>
          </p:cNvPr>
          <p:cNvSpPr txBox="1"/>
          <p:nvPr/>
        </p:nvSpPr>
        <p:spPr>
          <a:xfrm>
            <a:off x="5339187" y="4902384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pivot_wider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286465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536A-667B-44AF-9C8F-47A7EE94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– quick quiz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18AA-1A7C-445D-97DB-1E03DC21C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pairs: find two examples for datasets you used/worked on in the past in which you had to transform one form into the other.</a:t>
            </a:r>
          </a:p>
          <a:p>
            <a:r>
              <a:rPr lang="en-US" dirty="0"/>
              <a:t>If both of you did not used/worked on such a dataset, pair up with the pair next to you</a:t>
            </a:r>
          </a:p>
          <a:p>
            <a:r>
              <a:rPr lang="en-US" dirty="0"/>
              <a:t>How did you solve the problem (i.e., did you use </a:t>
            </a:r>
            <a:r>
              <a:rPr lang="en-US" i="1" dirty="0" err="1"/>
              <a:t>dplyr</a:t>
            </a:r>
            <a:r>
              <a:rPr lang="en-US" i="1" dirty="0"/>
              <a:t>::gather</a:t>
            </a:r>
            <a:r>
              <a:rPr lang="en-US" dirty="0"/>
              <a:t>/</a:t>
            </a:r>
            <a:r>
              <a:rPr lang="en-US" i="1" dirty="0"/>
              <a:t>spread</a:t>
            </a:r>
            <a:r>
              <a:rPr lang="en-US" dirty="0"/>
              <a:t>? </a:t>
            </a:r>
            <a:r>
              <a:rPr lang="en-US" i="1" dirty="0"/>
              <a:t>reshape2</a:t>
            </a:r>
            <a:r>
              <a:rPr lang="en-US" dirty="0"/>
              <a:t>? something else?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3573C-EA46-43FA-A951-00FE22D3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539A5-96BA-49E7-9ED2-6317F1A1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E53C63-EF3D-485D-AB15-3F72308860D2}"/>
              </a:ext>
            </a:extLst>
          </p:cNvPr>
          <p:cNvSpPr/>
          <p:nvPr/>
        </p:nvSpPr>
        <p:spPr>
          <a:xfrm>
            <a:off x="3345737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3DB74-0312-443D-8E8E-36CA1395FD9C}"/>
              </a:ext>
            </a:extLst>
          </p:cNvPr>
          <p:cNvSpPr/>
          <p:nvPr/>
        </p:nvSpPr>
        <p:spPr>
          <a:xfrm>
            <a:off x="2257549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A0983-78C3-470A-9288-B57250891612}"/>
              </a:ext>
            </a:extLst>
          </p:cNvPr>
          <p:cNvSpPr/>
          <p:nvPr/>
        </p:nvSpPr>
        <p:spPr>
          <a:xfrm>
            <a:off x="1142106" y="5076737"/>
            <a:ext cx="111544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8A5FA-3B3A-4D7E-94B2-A71C3927E709}"/>
              </a:ext>
            </a:extLst>
          </p:cNvPr>
          <p:cNvSpPr txBox="1"/>
          <p:nvPr/>
        </p:nvSpPr>
        <p:spPr>
          <a:xfrm>
            <a:off x="1063752" y="4705851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 minutes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01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C52F-34BF-47DA-A3AB-6C92FE37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– mini exercise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3D52-A854-4D8F-B03C-DFAA1B12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pairs: what’s wrong with the following code?</a:t>
            </a:r>
          </a:p>
          <a:p>
            <a:pPr lvl="1"/>
            <a:r>
              <a:rPr lang="en-US" dirty="0"/>
              <a:t>The code is also available in the exercise folder under: </a:t>
            </a:r>
            <a:br>
              <a:rPr lang="en-US" dirty="0"/>
            </a:br>
            <a:r>
              <a:rPr lang="en-US" dirty="0"/>
              <a:t>“03-Example for </a:t>
            </a:r>
            <a:r>
              <a:rPr lang="en-US" dirty="0" err="1"/>
              <a:t>pivot.R</a:t>
            </a:r>
            <a:r>
              <a:rPr lang="en-US" dirty="0"/>
              <a:t>”</a:t>
            </a:r>
          </a:p>
          <a:p>
            <a:r>
              <a:rPr lang="en-US" dirty="0"/>
              <a:t>Read the documentation of </a:t>
            </a:r>
            <a:r>
              <a:rPr lang="en-US" i="1" dirty="0" err="1"/>
              <a:t>pivot_longer</a:t>
            </a:r>
            <a:r>
              <a:rPr lang="en-US" dirty="0"/>
              <a:t> and try to fix the problem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6C092-2093-43BF-B34F-2076BAE2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1932-85FB-419A-8EAF-C5490E71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0F20D-B534-4072-8B6F-F7ADD4D444D6}"/>
              </a:ext>
            </a:extLst>
          </p:cNvPr>
          <p:cNvSpPr txBox="1"/>
          <p:nvPr/>
        </p:nvSpPr>
        <p:spPr>
          <a:xfrm>
            <a:off x="1239665" y="3613865"/>
            <a:ext cx="632096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wide_dataset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tribble(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~merchant, ~day1, ~day2, ~day3, ~day4, ~day5,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fizzbizz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  9, 3, 5, 1, 6,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wizzmizzy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 5, 1, 7, 1, 8,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lollipoppy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4, 9, 2, 7,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wide_dataset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pivot_longer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(cols = day1,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names_to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"day",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values_to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"sales")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465D3-4485-45F8-A98C-B9EF9C76C68F}"/>
              </a:ext>
            </a:extLst>
          </p:cNvPr>
          <p:cNvSpPr/>
          <p:nvPr/>
        </p:nvSpPr>
        <p:spPr>
          <a:xfrm>
            <a:off x="1144711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6D31E-FE86-4F64-BA39-DDF95AB8227C}"/>
              </a:ext>
            </a:extLst>
          </p:cNvPr>
          <p:cNvSpPr/>
          <p:nvPr/>
        </p:nvSpPr>
        <p:spPr>
          <a:xfrm>
            <a:off x="10889393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868A1-5344-404B-8160-B102C210C765}"/>
              </a:ext>
            </a:extLst>
          </p:cNvPr>
          <p:cNvSpPr/>
          <p:nvPr/>
        </p:nvSpPr>
        <p:spPr>
          <a:xfrm>
            <a:off x="10331671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EE6EE-D635-4B23-AFFE-F9F15713FFAC}"/>
              </a:ext>
            </a:extLst>
          </p:cNvPr>
          <p:cNvSpPr txBox="1"/>
          <p:nvPr/>
        </p:nvSpPr>
        <p:spPr>
          <a:xfrm>
            <a:off x="8554026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minutes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04A01-C89C-4321-9D6F-B17DEC0C56F2}"/>
              </a:ext>
            </a:extLst>
          </p:cNvPr>
          <p:cNvSpPr/>
          <p:nvPr/>
        </p:nvSpPr>
        <p:spPr>
          <a:xfrm>
            <a:off x="9773949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8C022-B961-434F-A497-155D00328E1F}"/>
              </a:ext>
            </a:extLst>
          </p:cNvPr>
          <p:cNvSpPr/>
          <p:nvPr/>
        </p:nvSpPr>
        <p:spPr>
          <a:xfrm>
            <a:off x="9216227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4A63B-B563-4006-B2E1-148FDD8308DD}"/>
              </a:ext>
            </a:extLst>
          </p:cNvPr>
          <p:cNvSpPr/>
          <p:nvPr/>
        </p:nvSpPr>
        <p:spPr>
          <a:xfrm>
            <a:off x="865850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050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9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C52F-34BF-47DA-A3AB-6C92FE37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 – mini exercise </a:t>
            </a:r>
            <a:r>
              <a:rPr lang="en-US" sz="2800" dirty="0"/>
              <a:t>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3D52-A854-4D8F-B03C-DFAA1B12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47108"/>
          </a:xfrm>
        </p:spPr>
        <p:txBody>
          <a:bodyPr/>
          <a:lstStyle/>
          <a:p>
            <a:r>
              <a:rPr lang="en-US" dirty="0"/>
              <a:t>In pairs: bring this long format back into a wide format, using </a:t>
            </a:r>
            <a:r>
              <a:rPr lang="en-US" i="1" dirty="0" err="1"/>
              <a:t>pivot_wider</a:t>
            </a:r>
            <a:endParaRPr lang="en-US" dirty="0"/>
          </a:p>
          <a:p>
            <a:pPr lvl="1"/>
            <a:r>
              <a:rPr lang="en-US" dirty="0"/>
              <a:t>The code is also available in the exercise folder under: </a:t>
            </a:r>
            <a:br>
              <a:rPr lang="en-US" dirty="0"/>
            </a:br>
            <a:r>
              <a:rPr lang="en-US" dirty="0"/>
              <a:t>“03-Example for </a:t>
            </a:r>
            <a:r>
              <a:rPr lang="en-US" dirty="0" err="1"/>
              <a:t>pivot.R</a:t>
            </a:r>
            <a:r>
              <a:rPr lang="en-US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6C092-2093-43BF-B34F-2076BAE2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by Adi Sarid https://adisarid.github.io and http://www.sarid-ins.com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1932-85FB-419A-8EAF-C5490E71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0F20D-B534-4072-8B6F-F7ADD4D444D6}"/>
              </a:ext>
            </a:extLst>
          </p:cNvPr>
          <p:cNvSpPr txBox="1"/>
          <p:nvPr/>
        </p:nvSpPr>
        <p:spPr>
          <a:xfrm>
            <a:off x="1239665" y="3318808"/>
            <a:ext cx="77155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(merchant = c("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fizzbizz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wizzmizzy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lollipoppy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day = paste0("day", 1:5)) %&gt;%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frauds_detected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floor(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 = 15, min = 1, max = 10)))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long_dataset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pivot_wider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(???)</a:t>
            </a:r>
            <a:endParaRPr lang="en-I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465D3-4485-45F8-A98C-B9EF9C76C68F}"/>
              </a:ext>
            </a:extLst>
          </p:cNvPr>
          <p:cNvSpPr/>
          <p:nvPr/>
        </p:nvSpPr>
        <p:spPr>
          <a:xfrm>
            <a:off x="1144711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6D31E-FE86-4F64-BA39-DDF95AB8227C}"/>
              </a:ext>
            </a:extLst>
          </p:cNvPr>
          <p:cNvSpPr/>
          <p:nvPr/>
        </p:nvSpPr>
        <p:spPr>
          <a:xfrm>
            <a:off x="10889393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868A1-5344-404B-8160-B102C210C765}"/>
              </a:ext>
            </a:extLst>
          </p:cNvPr>
          <p:cNvSpPr/>
          <p:nvPr/>
        </p:nvSpPr>
        <p:spPr>
          <a:xfrm>
            <a:off x="10331671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EE6EE-D635-4B23-AFFE-F9F15713FFAC}"/>
              </a:ext>
            </a:extLst>
          </p:cNvPr>
          <p:cNvSpPr txBox="1"/>
          <p:nvPr/>
        </p:nvSpPr>
        <p:spPr>
          <a:xfrm>
            <a:off x="8554026" y="4938760"/>
            <a:ext cx="13244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minutes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04A01-C89C-4321-9D6F-B17DEC0C56F2}"/>
              </a:ext>
            </a:extLst>
          </p:cNvPr>
          <p:cNvSpPr/>
          <p:nvPr/>
        </p:nvSpPr>
        <p:spPr>
          <a:xfrm>
            <a:off x="9773949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8C022-B961-434F-A497-155D00328E1F}"/>
              </a:ext>
            </a:extLst>
          </p:cNvPr>
          <p:cNvSpPr/>
          <p:nvPr/>
        </p:nvSpPr>
        <p:spPr>
          <a:xfrm>
            <a:off x="9216227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4A63B-B563-4006-B2E1-148FDD8308DD}"/>
              </a:ext>
            </a:extLst>
          </p:cNvPr>
          <p:cNvSpPr/>
          <p:nvPr/>
        </p:nvSpPr>
        <p:spPr>
          <a:xfrm>
            <a:off x="8658505" y="5308092"/>
            <a:ext cx="55772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396414-57A6-4014-8851-CA3CF449E212}"/>
              </a:ext>
            </a:extLst>
          </p:cNvPr>
          <p:cNvSpPr txBox="1">
            <a:spLocks/>
          </p:cNvSpPr>
          <p:nvPr/>
        </p:nvSpPr>
        <p:spPr>
          <a:xfrm>
            <a:off x="1069848" y="5039337"/>
            <a:ext cx="6327648" cy="1147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would be the proper form to use as a basis of a ggplot2 graph? Why?</a:t>
            </a:r>
          </a:p>
        </p:txBody>
      </p:sp>
    </p:spTree>
    <p:extLst>
      <p:ext uri="{BB962C8B-B14F-4D97-AF65-F5344CB8AC3E}">
        <p14:creationId xmlns:p14="http://schemas.microsoft.com/office/powerpoint/2010/main" val="335351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00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9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6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9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0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9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.potx" id="{28986EE7-16A1-47D9-9EE6-D9525141E991}" vid="{572A5B6A-2799-475E-B79D-1D48C63397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739</TotalTime>
  <Words>1448</Words>
  <Application>Microsoft Office PowerPoint</Application>
  <PresentationFormat>Widescreen</PresentationFormat>
  <Paragraphs>189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Bookman Old Style</vt:lpstr>
      <vt:lpstr>Calibri</vt:lpstr>
      <vt:lpstr>Century Gothic</vt:lpstr>
      <vt:lpstr>Courier New</vt:lpstr>
      <vt:lpstr>Wingdings</vt:lpstr>
      <vt:lpstr>Wood Type</vt:lpstr>
      <vt:lpstr>Using tidyverse</vt:lpstr>
      <vt:lpstr>Recap</vt:lpstr>
      <vt:lpstr>What we’re going to do today?</vt:lpstr>
      <vt:lpstr>What is tidyverse? What is “tidy”?</vt:lpstr>
      <vt:lpstr>Conceptual map of dplyr</vt:lpstr>
      <vt:lpstr>Reshaping data  (gather and spread)</vt:lpstr>
      <vt:lpstr>Reshaping data – quick quiz</vt:lpstr>
      <vt:lpstr>Reshaping data – mini exercise</vt:lpstr>
      <vt:lpstr>Reshaping data – mini exercise (2)</vt:lpstr>
      <vt:lpstr>Selecting variables (select)</vt:lpstr>
      <vt:lpstr>Working on specific variables using select helper functions</vt:lpstr>
      <vt:lpstr>Two table operations Joining and set operations (left_join, right_join, full_join, semi_join, anti_join, setdiff, intersect, union)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Adi</dc:creator>
  <cp:lastModifiedBy>Adi Sarid</cp:lastModifiedBy>
  <cp:revision>64</cp:revision>
  <dcterms:created xsi:type="dcterms:W3CDTF">2019-03-31T05:35:53Z</dcterms:created>
  <dcterms:modified xsi:type="dcterms:W3CDTF">2019-12-09T20:08:30Z</dcterms:modified>
</cp:coreProperties>
</file>