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71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023" autoAdjust="0"/>
  </p:normalViewPr>
  <p:slideViewPr>
    <p:cSldViewPr snapToGrid="0" showGuides="1">
      <p:cViewPr varScale="1">
        <p:scale>
          <a:sx n="79" d="100"/>
          <a:sy n="79" d="100"/>
        </p:scale>
        <p:origin x="1752" y="78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R-Base – the “bare bone R”</a:t>
            </a:r>
          </a:p>
          <a:p>
            <a:r>
              <a:rPr lang="en-US" dirty="0"/>
              <a:t>functions – extend the base capabilities</a:t>
            </a:r>
          </a:p>
          <a:p>
            <a:r>
              <a:rPr lang="en-US" dirty="0" err="1"/>
              <a:t>str_to_lower</a:t>
            </a:r>
            <a:r>
              <a:rPr lang="en-US" dirty="0"/>
              <a:t>() takes an “UPPERCASE” and turns it to “uppercase”</a:t>
            </a:r>
          </a:p>
          <a:p>
            <a:r>
              <a:rPr lang="en-US" dirty="0"/>
              <a:t>packages – wraps together a set of functions with a shared vision </a:t>
            </a:r>
          </a:p>
          <a:p>
            <a:r>
              <a:rPr lang="en-US" dirty="0"/>
              <a:t>(e.g., </a:t>
            </a:r>
            <a:r>
              <a:rPr lang="en-US" dirty="0" err="1"/>
              <a:t>stringr</a:t>
            </a:r>
            <a:r>
              <a:rPr lang="en-US" dirty="0"/>
              <a:t> contains functions for working with strings)</a:t>
            </a:r>
          </a:p>
          <a:p>
            <a:r>
              <a:rPr lang="en-US" dirty="0"/>
              <a:t>scripts – contains code that R can run (.R files)</a:t>
            </a:r>
          </a:p>
          <a:p>
            <a:r>
              <a:rPr lang="en-US" dirty="0" err="1"/>
              <a:t>Rmarkdown</a:t>
            </a:r>
            <a:r>
              <a:rPr lang="en-US" dirty="0"/>
              <a:t> – combination of code and text formatted documentation</a:t>
            </a:r>
          </a:p>
          <a:p>
            <a:r>
              <a:rPr lang="en-US" dirty="0"/>
              <a:t>R Studio IDE – an environment for working with R</a:t>
            </a:r>
          </a:p>
          <a:p>
            <a:r>
              <a:rPr lang="en-US" dirty="0"/>
              <a:t>Which adds a lot of functionality for the programmer’s convenience</a:t>
            </a:r>
          </a:p>
          <a:p>
            <a:r>
              <a:rPr lang="en-US" dirty="0" err="1"/>
              <a:t>gui</a:t>
            </a:r>
            <a:r>
              <a:rPr lang="en-US" dirty="0"/>
              <a:t> (shiny) and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plumbr</a:t>
            </a:r>
            <a:r>
              <a:rPr lang="en-US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April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25049_3ebed0e02f3f43a5b75f5107258d1a73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hyperlink" Target="https://sarid.shinyapps.io/Sarid-Sample-Report/" TargetMode="External"/><Relationship Id="rId4" Type="http://schemas.openxmlformats.org/officeDocument/2006/relationships/hyperlink" Target="https://colorectalcancermortalityprediction.shinyapps.io/CRCShiny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adisarid/intro_to_data_science_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ggle.com/" TargetMode="External"/><Relationship Id="rId5" Type="http://schemas.openxmlformats.org/officeDocument/2006/relationships/hyperlink" Target="https://r-bloggers.com/" TargetMode="External"/><Relationship Id="rId4" Type="http://schemas.openxmlformats.org/officeDocument/2006/relationships/hyperlink" Target="https://www.rstudio.com/resources/cheatsheet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Data Science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72E1-E92B-4F39-B63B-C9B66D27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2085690"/>
            <a:ext cx="3810000" cy="2352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00DC-9A60-4553-868E-3B8119F23F70}"/>
              </a:ext>
            </a:extLst>
          </p:cNvPr>
          <p:cNvSpPr txBox="1"/>
          <p:nvPr/>
        </p:nvSpPr>
        <p:spPr>
          <a:xfrm>
            <a:off x="542544" y="452865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 J. Hyndman and George </a:t>
            </a:r>
            <a:r>
              <a:rPr lang="en-US" sz="1100" dirty="0" err="1"/>
              <a:t>Athansasopoulos</a:t>
            </a:r>
            <a:r>
              <a:rPr lang="en-US" sz="1100" dirty="0"/>
              <a:t>, Forecasting: Principles and Practice 2nd edition, </a:t>
            </a:r>
          </a:p>
          <a:p>
            <a:r>
              <a:rPr lang="en-US" sz="1100" i="1" dirty="0" err="1"/>
              <a:t>OTexts</a:t>
            </a:r>
            <a:r>
              <a:rPr lang="en-US" sz="1100" dirty="0"/>
              <a:t>, 2018. Available Online </a:t>
            </a:r>
            <a:r>
              <a:rPr lang="en-US" sz="1100" dirty="0">
                <a:hlinkClick r:id="rId3"/>
              </a:rPr>
              <a:t>https://otexts.org/fpp2/</a:t>
            </a:r>
            <a:r>
              <a:rPr lang="en-US" sz="1100" dirty="0"/>
              <a:t> (fetched Sep 2018)</a:t>
            </a:r>
            <a:endParaRPr lang="en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5256-5CC0-4213-B2D2-C68423E03A26}"/>
              </a:ext>
            </a:extLst>
          </p:cNvPr>
          <p:cNvSpPr txBox="1"/>
          <p:nvPr/>
        </p:nvSpPr>
        <p:spPr>
          <a:xfrm>
            <a:off x="755904" y="156784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224F-7575-4738-9014-0900C6930D7E}"/>
              </a:ext>
            </a:extLst>
          </p:cNvPr>
          <p:cNvSpPr txBox="1"/>
          <p:nvPr/>
        </p:nvSpPr>
        <p:spPr>
          <a:xfrm>
            <a:off x="5193792" y="1567847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systems:</a:t>
            </a:r>
          </a:p>
          <a:p>
            <a:r>
              <a:rPr lang="en-US" dirty="0"/>
              <a:t>(example from Amazon)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EBB9F-0B74-439E-8B10-D9EE4CCE6005}"/>
              </a:ext>
            </a:extLst>
          </p:cNvPr>
          <p:cNvSpPr txBox="1"/>
          <p:nvPr/>
        </p:nvSpPr>
        <p:spPr>
          <a:xfrm>
            <a:off x="5193792" y="3844615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(mortality analysis): </a:t>
            </a:r>
            <a:br>
              <a:rPr lang="en-US" dirty="0"/>
            </a:br>
            <a:r>
              <a:rPr lang="en-US" sz="1400" dirty="0">
                <a:hlinkClick r:id="rId4"/>
              </a:rPr>
              <a:t>https://colorectalcancermortalityprediction.shinyapps.io/CRCShiny/</a:t>
            </a:r>
            <a:r>
              <a:rPr lang="en-US" sz="1400" dirty="0"/>
              <a:t> 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5FE5-ED43-4B95-B3E3-A96748CFC973}"/>
              </a:ext>
            </a:extLst>
          </p:cNvPr>
          <p:cNvSpPr txBox="1"/>
          <p:nvPr/>
        </p:nvSpPr>
        <p:spPr>
          <a:xfrm>
            <a:off x="5193792" y="4858654"/>
            <a:ext cx="626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 (reporting and communicating analysis): </a:t>
            </a:r>
            <a:br>
              <a:rPr lang="en-US" dirty="0"/>
            </a:br>
            <a:r>
              <a:rPr lang="en-US" sz="1400" dirty="0">
                <a:hlinkClick r:id="rId5"/>
              </a:rPr>
              <a:t>https://sarid.shinyapps.io/Sarid-Sample-Report/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03F70-113E-47E4-BBE9-A8DFB04B7274}"/>
              </a:ext>
            </a:extLst>
          </p:cNvPr>
          <p:cNvSpPr txBox="1"/>
          <p:nvPr/>
        </p:nvSpPr>
        <p:spPr>
          <a:xfrm>
            <a:off x="5193792" y="274666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Commerce:</a:t>
            </a:r>
          </a:p>
          <a:p>
            <a:r>
              <a:rPr lang="en-US" dirty="0"/>
              <a:t>Fraud detection, identify and prevent churn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64686D-C194-4F19-8A30-F2575EB8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09" y="1626232"/>
            <a:ext cx="3555899" cy="10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0F94046-E465-4096-B9F5-055D4677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turn</a:t>
            </a:r>
          </a:p>
          <a:p>
            <a:r>
              <a:rPr lang="en-US" dirty="0"/>
              <a:t>Share an example from your work for data science or analysis problems.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6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graphics </a:t>
            </a:r>
            <a:br>
              <a:rPr lang="en-US" dirty="0"/>
            </a:br>
            <a:r>
              <a:rPr lang="en-US" dirty="0"/>
              <a:t>(r-project.org)</a:t>
            </a:r>
          </a:p>
          <a:p>
            <a:r>
              <a:rPr lang="en-US" dirty="0"/>
              <a:t>An analogy I adopted (from Garret </a:t>
            </a:r>
            <a:r>
              <a:rPr lang="en-US" dirty="0" err="1"/>
              <a:t>Grolemund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Packages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stringr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str_to_lower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str_replace</a:t>
            </a:r>
            <a:r>
              <a:rPr lang="en-US" dirty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.R files</a:t>
            </a:r>
          </a:p>
          <a:p>
            <a:pPr algn="ctr"/>
            <a:r>
              <a:rPr lang="en-US" dirty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Rmd</a:t>
              </a:r>
              <a:r>
                <a:rPr lang="en-US" dirty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he-IL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2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repository (if you know what fork means, do it)</a:t>
            </a:r>
          </a:p>
          <a:p>
            <a:r>
              <a:rPr lang="en-US" dirty="0"/>
              <a:t>Open up 00-Introduction.Rmd from the exercises folder.</a:t>
            </a:r>
          </a:p>
          <a:p>
            <a:r>
              <a:rPr lang="en-US" dirty="0"/>
              <a:t>Follow the instructions.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Novice – 30 minutes</a:t>
            </a:r>
          </a:p>
          <a:p>
            <a:r>
              <a:rPr lang="en-US" dirty="0"/>
              <a:t>Intermediate – 15 minutes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– Adi Sarid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9499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Novice: </a:t>
            </a:r>
          </a:p>
          <a:p>
            <a:pPr lvl="1"/>
            <a:r>
              <a:rPr lang="en-US" dirty="0"/>
              <a:t>I’m not afraid to use R. </a:t>
            </a:r>
          </a:p>
          <a:p>
            <a:pPr lvl="1"/>
            <a:r>
              <a:rPr lang="en-US" dirty="0"/>
              <a:t>When I have a problem with data, I will be comfortable using R to solve it.</a:t>
            </a:r>
          </a:p>
          <a:p>
            <a:pPr lvl="1"/>
            <a:r>
              <a:rPr lang="en-US" dirty="0"/>
              <a:t>Get to know: </a:t>
            </a:r>
          </a:p>
          <a:p>
            <a:pPr lvl="2"/>
            <a:r>
              <a:rPr lang="en-US" dirty="0"/>
              <a:t>The basics of common data science algorithms.</a:t>
            </a:r>
          </a:p>
          <a:p>
            <a:pPr lvl="2"/>
            <a:r>
              <a:rPr lang="en-US" dirty="0"/>
              <a:t>Research process and methods.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Intermediate:</a:t>
            </a:r>
          </a:p>
          <a:p>
            <a:pPr lvl="1"/>
            <a:r>
              <a:rPr lang="en-US" dirty="0"/>
              <a:t>Formal knowledge</a:t>
            </a:r>
          </a:p>
          <a:p>
            <a:pPr lvl="1"/>
            <a:r>
              <a:rPr lang="en-US" dirty="0"/>
              <a:t>Strengthen the basics (functions, iterations)</a:t>
            </a:r>
          </a:p>
          <a:p>
            <a:pPr lvl="1"/>
            <a:r>
              <a:rPr lang="en-US" dirty="0"/>
              <a:t>Get everyone on the same page of state-of-the-art</a:t>
            </a:r>
          </a:p>
          <a:p>
            <a:pPr lvl="2"/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ggplot2, </a:t>
            </a:r>
            <a:r>
              <a:rPr lang="en-US" dirty="0" err="1"/>
              <a:t>purrr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Evaluation and calibration of data science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414000" y="1793240"/>
            <a:ext cx="1300480" cy="1341120"/>
            <a:chOff x="10820400" y="1818640"/>
            <a:chExt cx="1300480" cy="1341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86160" y="2171192"/>
              <a:ext cx="600456" cy="600456"/>
            </a:xfrm>
            <a:prstGeom prst="rect">
              <a:avLst/>
            </a:prstGeom>
          </p:spPr>
        </p:pic>
        <p:sp>
          <p:nvSpPr>
            <p:cNvPr id="7" name="Multiply 6"/>
            <p:cNvSpPr/>
            <p:nvPr/>
          </p:nvSpPr>
          <p:spPr>
            <a:xfrm>
              <a:off x="10820400" y="1818640"/>
              <a:ext cx="1300480" cy="1341120"/>
            </a:xfrm>
            <a:prstGeom prst="mathMultiply">
              <a:avLst>
                <a:gd name="adj1" fmla="val 8676"/>
              </a:avLst>
            </a:prstGeom>
            <a:solidFill>
              <a:srgbClr val="A54D74">
                <a:alpha val="34118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451025" y="4582356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56DABE-655A-4415-A767-2D722866C62C}"/>
              </a:ext>
            </a:extLst>
          </p:cNvPr>
          <p:cNvSpPr/>
          <p:nvPr/>
        </p:nvSpPr>
        <p:spPr>
          <a:xfrm>
            <a:off x="853440" y="1781048"/>
            <a:ext cx="10997184" cy="209025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The data science process</a:t>
            </a:r>
          </a:p>
          <a:p>
            <a:pPr lvl="1"/>
            <a:r>
              <a:rPr lang="en-US" dirty="0" err="1"/>
              <a:t>Rstudio</a:t>
            </a:r>
            <a:r>
              <a:rPr lang="en-US" dirty="0"/>
              <a:t> IDE, Base Syntax</a:t>
            </a:r>
          </a:p>
          <a:p>
            <a:r>
              <a:rPr lang="en-US" dirty="0"/>
              <a:t>Visualization (telling stories with charts)</a:t>
            </a:r>
          </a:p>
          <a:p>
            <a:pPr lvl="1"/>
            <a:r>
              <a:rPr lang="en-US" dirty="0"/>
              <a:t>ggplot2 – theory and practice</a:t>
            </a:r>
          </a:p>
          <a:p>
            <a:r>
              <a:rPr lang="en-US" dirty="0" err="1"/>
              <a:t>Intrdoduction</a:t>
            </a:r>
            <a:r>
              <a:rPr lang="en-US" dirty="0"/>
              <a:t> to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Solving business problems </a:t>
            </a:r>
          </a:p>
          <a:p>
            <a:pPr lvl="1"/>
            <a:r>
              <a:rPr lang="en-US" dirty="0"/>
              <a:t>Modelling, optimization, classification/regression ROC</a:t>
            </a:r>
          </a:p>
          <a:p>
            <a:r>
              <a:rPr lang="en-US" dirty="0"/>
              <a:t>Iterations </a:t>
            </a:r>
            <a:r>
              <a:rPr lang="en-US" dirty="0" err="1"/>
              <a:t>purrr-ing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Functional programming with and iterations with map</a:t>
            </a:r>
          </a:p>
          <a:p>
            <a:r>
              <a:rPr lang="en-US" dirty="0"/>
              <a:t>Additional topics – as time permits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</a:t>
            </a:r>
            <a:r>
              <a:rPr lang="en-US" dirty="0"/>
              <a:t>. To download (clone) it, use: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https://github.com/adisarid/intro_to_data_science_R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DS_Intro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pull updates use (inside the directory):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r>
              <a:rPr lang="en-US" dirty="0"/>
              <a:t>(Consider forking your own copy)</a:t>
            </a:r>
          </a:p>
          <a:p>
            <a:r>
              <a:rPr lang="en-US" dirty="0"/>
              <a:t>Sticky notes</a:t>
            </a:r>
          </a:p>
          <a:p>
            <a:r>
              <a:rPr lang="en-US" dirty="0"/>
              <a:t>Please make sure you have:</a:t>
            </a:r>
          </a:p>
          <a:p>
            <a:pPr lvl="1"/>
            <a:r>
              <a:rPr lang="en-US" dirty="0"/>
              <a:t>Latest R (3.5.3)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 IDE (</a:t>
            </a:r>
            <a:r>
              <a:rPr lang="en-US" dirty="0">
                <a:hlinkClick r:id="rId4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https://git-scm.com/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Enthusiasm and </a:t>
            </a:r>
            <a:r>
              <a:rPr lang="en-US" dirty="0" err="1"/>
              <a:t>curiousity</a:t>
            </a:r>
            <a:r>
              <a:rPr lang="en-US" dirty="0"/>
              <a:t>! (it’s going to be fun)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90" y="3540760"/>
            <a:ext cx="1608024" cy="1229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for Data Science by Hadley Wickham &amp; Garrett </a:t>
            </a:r>
            <a:r>
              <a:rPr lang="en-US" dirty="0" err="1"/>
              <a:t>Grolemund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https://r4ds.had.co.nz/</a:t>
            </a:r>
            <a:endParaRPr lang="en-US" dirty="0"/>
          </a:p>
          <a:p>
            <a:r>
              <a:rPr lang="en-US" dirty="0"/>
              <a:t>Advanced R by Hadley Wickham: </a:t>
            </a:r>
            <a:r>
              <a:rPr lang="en-US" dirty="0">
                <a:hlinkClick r:id="rId3"/>
              </a:rPr>
              <a:t>https://adv-r.hadley.nz/</a:t>
            </a:r>
            <a:r>
              <a:rPr lang="en-US" dirty="0"/>
              <a:t> </a:t>
            </a:r>
          </a:p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cheatsheets</a:t>
            </a:r>
            <a:r>
              <a:rPr lang="en-US" dirty="0"/>
              <a:t> (dead tree copies + 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Sign-up to </a:t>
            </a:r>
            <a:r>
              <a:rPr lang="en-US" dirty="0">
                <a:hlinkClick r:id="rId5"/>
              </a:rPr>
              <a:t>R-Bloggers</a:t>
            </a:r>
            <a:r>
              <a:rPr lang="en-US" dirty="0"/>
              <a:t> mailing list</a:t>
            </a:r>
          </a:p>
          <a:p>
            <a:r>
              <a:rPr lang="en-US" dirty="0"/>
              <a:t>We will use a lot of data sets from </a:t>
            </a:r>
            <a:r>
              <a:rPr lang="en-US" dirty="0" err="1">
                <a:hlinkClick r:id="rId6"/>
              </a:rPr>
              <a:t>kaggle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3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(Of a data science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“quiz”, in pairs: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200" dirty="0"/>
              <a:t>Gathering and preparing data</a:t>
            </a:r>
          </a:p>
          <a:p>
            <a:pPr lvl="1"/>
            <a:r>
              <a:rPr lang="en-US" sz="2200" dirty="0"/>
              <a:t>Visualizing</a:t>
            </a:r>
          </a:p>
          <a:p>
            <a:pPr lvl="1"/>
            <a:r>
              <a:rPr lang="en-US" sz="2200" dirty="0"/>
              <a:t>Finding insights</a:t>
            </a:r>
          </a:p>
          <a:p>
            <a:pPr lvl="1"/>
            <a:r>
              <a:rPr lang="en-US" sz="2200" dirty="0"/>
              <a:t>Building models</a:t>
            </a:r>
          </a:p>
          <a:p>
            <a:pPr lvl="1"/>
            <a:r>
              <a:rPr lang="en-US" sz="2200" dirty="0"/>
              <a:t>Putting things into production</a:t>
            </a:r>
          </a:p>
          <a:p>
            <a:pPr lvl="1"/>
            <a:r>
              <a:rPr lang="en-US" sz="2200" dirty="0"/>
              <a:t>Other activities</a:t>
            </a:r>
            <a:endParaRPr lang="he-I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216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Here’s what 45,000+ </a:t>
            </a:r>
            <a:r>
              <a:rPr lang="en-US" sz="4400" dirty="0" err="1"/>
              <a:t>kaggle</a:t>
            </a:r>
            <a:r>
              <a:rPr lang="en-US" sz="4400" dirty="0"/>
              <a:t> members thought </a:t>
            </a:r>
            <a:r>
              <a:rPr lang="en-US" sz="2400" dirty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329</TotalTime>
  <Words>964</Words>
  <Application>Microsoft Office PowerPoint</Application>
  <PresentationFormat>Widescreen</PresentationFormat>
  <Paragraphs>146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Introduction to Data Science with R</vt:lpstr>
      <vt:lpstr>Instructor – Adi Sarid</vt:lpstr>
      <vt:lpstr>Course goals</vt:lpstr>
      <vt:lpstr>What will we learn?</vt:lpstr>
      <vt:lpstr>How will we learn?</vt:lpstr>
      <vt:lpstr>Additional sources</vt:lpstr>
      <vt:lpstr>The foundations</vt:lpstr>
      <vt:lpstr>A “quiz”, in pairs:</vt:lpstr>
      <vt:lpstr>Here’s what 45,000+ kaggle members thought (and what is a “boxplot”)</vt:lpstr>
      <vt:lpstr>Arrange this into a workflow model:</vt:lpstr>
      <vt:lpstr>Examples for Data Science Problems</vt:lpstr>
      <vt:lpstr>Examples for Data Science Problems</vt:lpstr>
      <vt:lpstr>What is R? </vt:lpstr>
      <vt:lpstr>Some terms</vt:lpstr>
      <vt:lpstr>RStudio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Adi</cp:lastModifiedBy>
  <cp:revision>70</cp:revision>
  <dcterms:created xsi:type="dcterms:W3CDTF">2019-03-21T08:27:23Z</dcterms:created>
  <dcterms:modified xsi:type="dcterms:W3CDTF">2019-04-29T19:47:46Z</dcterms:modified>
</cp:coreProperties>
</file>