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80" r:id="rId6"/>
    <p:sldId id="265" r:id="rId7"/>
    <p:sldId id="276" r:id="rId8"/>
    <p:sldId id="262" r:id="rId9"/>
    <p:sldId id="263" r:id="rId10"/>
    <p:sldId id="264" r:id="rId11"/>
    <p:sldId id="278" r:id="rId12"/>
    <p:sldId id="279" r:id="rId13"/>
    <p:sldId id="268" r:id="rId14"/>
    <p:sldId id="275" r:id="rId15"/>
    <p:sldId id="267" r:id="rId16"/>
    <p:sldId id="272" r:id="rId17"/>
    <p:sldId id="287" r:id="rId18"/>
    <p:sldId id="274" r:id="rId19"/>
    <p:sldId id="269" r:id="rId20"/>
    <p:sldId id="270" r:id="rId21"/>
    <p:sldId id="282" r:id="rId22"/>
    <p:sldId id="281" r:id="rId23"/>
    <p:sldId id="261" r:id="rId24"/>
    <p:sldId id="285" r:id="rId25"/>
    <p:sldId id="286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87" autoAdjust="0"/>
  </p:normalViewPr>
  <p:slideViewPr>
    <p:cSldViewPr snapToGrid="0" showGuides="1">
      <p:cViewPr varScale="1">
        <p:scale>
          <a:sx n="59" d="100"/>
          <a:sy n="59" d="100"/>
        </p:scale>
        <p:origin x="1541" y="67"/>
      </p:cViewPr>
      <p:guideLst>
        <p:guide orient="horz" pos="2409"/>
        <p:guide pos="3840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י"ט/כסלו/תש"פ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5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assume a normal distribution</a:t>
            </a:r>
            <a:r>
              <a:rPr lang="en-US" baseline="0" dirty="0"/>
              <a:t> for the error.</a:t>
            </a:r>
            <a:endParaRPr lang="en-US" dirty="0"/>
          </a:p>
          <a:p>
            <a:r>
              <a:rPr lang="en-US" dirty="0"/>
              <a:t>F = \</a:t>
            </a:r>
            <a:r>
              <a:rPr lang="en-US" dirty="0" err="1"/>
              <a:t>frac</a:t>
            </a:r>
            <a:r>
              <a:rPr lang="en-US" dirty="0"/>
              <a:t>{(TSS - RSS)/p}{RSS/(n-p-1)}  \</a:t>
            </a:r>
            <a:r>
              <a:rPr lang="en-US" dirty="0" err="1"/>
              <a:t>Rightarrow</a:t>
            </a:r>
            <a:r>
              <a:rPr lang="en-US" baseline="0" dirty="0"/>
              <a:t> as the difference is small between the TSS and RSS, the F increases, to the point its p-value is extremely small (hence the overall relationship is significant). This is equivalent to a hypothesis test of:</a:t>
            </a:r>
          </a:p>
          <a:p>
            <a:r>
              <a:rPr lang="en-US" baseline="0" dirty="0"/>
              <a:t>H0: \beta_0=\beta_1=\</a:t>
            </a:r>
            <a:r>
              <a:rPr lang="en-US" baseline="0" dirty="0" err="1"/>
              <a:t>ldots</a:t>
            </a:r>
            <a:r>
              <a:rPr lang="en-US" baseline="0" dirty="0"/>
              <a:t>=\</a:t>
            </a:r>
            <a:r>
              <a:rPr lang="en-US" baseline="0" dirty="0" err="1"/>
              <a:t>beta_p</a:t>
            </a:r>
            <a:r>
              <a:rPr lang="en-US" baseline="0" dirty="0"/>
              <a:t>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H1: \exists </a:t>
            </a:r>
            <a:r>
              <a:rPr lang="en-US" baseline="0" dirty="0" err="1"/>
              <a:t>i</a:t>
            </a:r>
            <a:r>
              <a:rPr lang="en-US" baseline="0" dirty="0"/>
              <a:t> such that \</a:t>
            </a:r>
            <a:r>
              <a:rPr lang="en-US" baseline="0" dirty="0" err="1"/>
              <a:t>beta_i</a:t>
            </a:r>
            <a:r>
              <a:rPr lang="en-US" baseline="0" dirty="0"/>
              <a:t>\neq0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Individual tests for \</a:t>
            </a:r>
            <a:r>
              <a:rPr lang="en-US" baseline="0" dirty="0" err="1"/>
              <a:t>beta_i</a:t>
            </a:r>
            <a:r>
              <a:rPr lang="en-US" baseline="0" dirty="0"/>
              <a:t> also exist, using the t-test distribution.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\beta \sim N(\beta, (X^TX)^{-1}\sigma^2)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by using the coefficient’s standard error and nominal estimate we can compute the individual \beta’s confidence interval.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999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rtl="0"/>
                <a:endParaRPr lang="en-US" dirty="0"/>
              </a:p>
              <a:p>
                <a:pPr algn="ctr" rtl="0"/>
                <a:r>
                  <a:rPr lang="en-US" dirty="0"/>
                  <a:t>E[(Y-\hat{f}(x_0))^2|X=x_0] = \</a:t>
                </a:r>
                <a:r>
                  <a:rPr lang="en-US" dirty="0" err="1"/>
                  <a:t>var</a:t>
                </a:r>
                <a:r>
                  <a:rPr lang="en-US" dirty="0"/>
                  <a:t>(\epsilon) + E[\hat{f}(x_0)</a:t>
                </a:r>
                <a:r>
                  <a:rPr lang="en-US" baseline="0" dirty="0"/>
                  <a:t> - f(x_0)]^2 + E[\hat{f}(x_0)-E\hat{f}(x_0)]^2 = \sigma_\epsilon^2+Bias^2(\hat{f}(x_0)) + \</a:t>
                </a:r>
                <a:r>
                  <a:rPr lang="en-US" baseline="0" dirty="0" err="1"/>
                  <a:t>var</a:t>
                </a:r>
                <a:r>
                  <a:rPr lang="en-US" baseline="0" dirty="0"/>
                  <a:t>(\hat{f}(x_0))</a:t>
                </a:r>
              </a:p>
              <a:p>
                <a:pPr algn="ctr" rtl="0"/>
                <a:endParaRPr lang="en-US" baseline="0" dirty="0"/>
              </a:p>
              <a:p>
                <a:pPr algn="l" rtl="0"/>
                <a:r>
                  <a:rPr lang="en-US" baseline="0" dirty="0"/>
                  <a:t>When we make the model “more complex”, i.e., more features, we usually get a lower bias, but a higher variance. There is also an irreducible error which cannot be avoided (unless \sigma_\epsilon=0).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63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/>
                <a:r>
                  <a:rPr lang="en-US" b="0" i="0" dirty="0" smtClean="0">
                    <a:latin typeface="Cambria Math" panose="02040503050406030204" pitchFamily="18" charset="0"/>
                  </a:rPr>
                  <a:t>𝐸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𝑎^𝑇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(𝑋^𝑇 𝑋)^(−1) 𝑋^𝑇 𝑦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=𝐸(𝑎^𝑇 (𝑋^𝑇 𝑋)^(−1) 𝑋^𝑇 𝑋𝛽)=𝐸𝑎^𝑇 𝛽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45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December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046e2aa6e424e25cb670af4ecd573a02/d061662920b4/ed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baeb2a46045995ffd9a64126e4c1f00f/aafb85281ecc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entimeter.com/s/e7b9384f76c54d62bc7ea39b6ea2fbc0/293f6b0dc9dd/edit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15f7ce167d7e346be5bdbb23e83d0751/832303dd51a5/ed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Linear Regression Methods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December </a:t>
            </a:r>
            <a:r>
              <a:rPr lang="en-US" dirty="0"/>
              <a:t>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statistician cannot evade the responsibility for understanding the process he/she appliers or recommends.</a:t>
            </a:r>
          </a:p>
          <a:p>
            <a:endParaRPr lang="en-US" dirty="0"/>
          </a:p>
          <a:p>
            <a:pPr algn="r"/>
            <a:r>
              <a:rPr lang="en-US" dirty="0"/>
              <a:t>- Ronald Fisher (1890-1962)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we’re trying to extrapolate we’re going to make a huge mistake – and not even know about it</a:t>
            </a:r>
          </a:p>
          <a:p>
            <a:r>
              <a:rPr lang="en-US" dirty="0"/>
              <a:t>We’re approximating a sine function + error as a linear function…</a:t>
            </a:r>
          </a:p>
          <a:p>
            <a:r>
              <a:rPr lang="en-US" dirty="0"/>
              <a:t>A linear model can be extended to be “non-linear” using transformations on </a:t>
            </a:r>
            <a:r>
              <a:rPr lang="en-US" i="1" dirty="0"/>
              <a:t>x</a:t>
            </a:r>
            <a:endParaRPr lang="he-IL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0" y="4212294"/>
            <a:ext cx="4666370" cy="186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96" y="4212294"/>
            <a:ext cx="4666370" cy="18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(2): </a:t>
            </a:r>
            <a:br>
              <a:rPr lang="en-US" sz="5400" dirty="0"/>
            </a:br>
            <a:r>
              <a:rPr lang="en-US" sz="5400" dirty="0"/>
              <a:t>Overfitting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3CFF0E-CF99-4E29-B46E-4717A9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B957C-803E-437F-A342-08FA806F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code/01-overfitting_example.Rmd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9ECCB-AEDE-4F57-AF11-87F7FFD3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98B3D-EF9A-47ED-8204-ABA906EA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23563" y="4588510"/>
            <a:ext cx="1574800" cy="13614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806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we need to ask ourselves when running a model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87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Did we capture an overall relationship between response and predictors?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decide on important variables? (and avoid over-fitting)</a:t>
            </a:r>
          </a:p>
          <a:p>
            <a:pPr>
              <a:lnSpc>
                <a:spcPct val="150000"/>
              </a:lnSpc>
            </a:pPr>
            <a:r>
              <a:rPr lang="en-US" dirty="0"/>
              <a:t>How would we measure the extent to which the model fits the data?</a:t>
            </a:r>
          </a:p>
          <a:p>
            <a:pPr>
              <a:lnSpc>
                <a:spcPct val="150000"/>
              </a:lnSpc>
            </a:pPr>
            <a:r>
              <a:rPr lang="en-US" dirty="0"/>
              <a:t>Given a set of predictor values, how accurate is our prediction?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4077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4034118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R-squared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598125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Hypothesis test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853082" y="5088367"/>
            <a:ext cx="1667435" cy="861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Prediction intervals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3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1901 -0.2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51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36875 -0.458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4844 -0.09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60287 -0.3583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43" y="-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using R-squared</a:t>
            </a:r>
          </a:p>
          <a:p>
            <a:r>
              <a:rPr lang="en-US" dirty="0"/>
              <a:t>Hypothesis testing</a:t>
            </a:r>
          </a:p>
          <a:p>
            <a:r>
              <a:rPr lang="en-US" dirty="0"/>
              <a:t>Using </a:t>
            </a:r>
            <a:r>
              <a:rPr lang="en-US" i="1" dirty="0" err="1"/>
              <a:t>relaimpo</a:t>
            </a:r>
            <a:r>
              <a:rPr lang="en-US" dirty="0"/>
              <a:t> for feature importance</a:t>
            </a:r>
          </a:p>
          <a:p>
            <a:r>
              <a:rPr lang="en-US" dirty="0"/>
              <a:t>Feature selection with </a:t>
            </a:r>
            <a:r>
              <a:rPr lang="en-US" i="1" dirty="0"/>
              <a:t>stepwise</a:t>
            </a:r>
            <a:endParaRPr lang="en-US" dirty="0"/>
          </a:p>
          <a:p>
            <a:r>
              <a:rPr lang="en-US" dirty="0"/>
              <a:t>Prediction intervals with </a:t>
            </a:r>
            <a:r>
              <a:rPr lang="en-US" i="1" dirty="0"/>
              <a:t>predict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influence of outliers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detect an outlier? e.g. using a boxplot</a:t>
            </a:r>
          </a:p>
          <a:p>
            <a:r>
              <a:rPr lang="en-US" dirty="0"/>
              <a:t>But, is that enough? a short quiz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coding example: /class code/01-outliers.R</a:t>
            </a:r>
          </a:p>
          <a:p>
            <a:endParaRPr lang="en-US" dirty="0"/>
          </a:p>
          <a:p>
            <a:r>
              <a:rPr lang="en-US" dirty="0"/>
              <a:t>Mitigation:</a:t>
            </a:r>
          </a:p>
          <a:p>
            <a:pPr lvl="1"/>
            <a:r>
              <a:rPr lang="en-US" dirty="0"/>
              <a:t>Quantile regression</a:t>
            </a:r>
          </a:p>
          <a:p>
            <a:pPr lvl="1"/>
            <a:r>
              <a:rPr lang="en-US" dirty="0"/>
              <a:t>Outlier detection (out of scope for now)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2954251" y="3071972"/>
            <a:ext cx="643154" cy="55601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EE3F745-2BF9-42DE-8DAA-4A8230AB1A8A}"/>
              </a:ext>
            </a:extLst>
          </p:cNvPr>
          <p:cNvGrpSpPr/>
          <p:nvPr/>
        </p:nvGrpSpPr>
        <p:grpSpPr>
          <a:xfrm>
            <a:off x="7769906" y="1539040"/>
            <a:ext cx="3761905" cy="1759050"/>
            <a:chOff x="7769906" y="1539040"/>
            <a:chExt cx="3761905" cy="17590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A5B55A-97B3-40B6-A3E7-8BFFDEBC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906" y="2041372"/>
              <a:ext cx="3761905" cy="1009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4E458-0FE4-4E21-BB64-3D0393AFF696}"/>
                </a:ext>
              </a:extLst>
            </p:cNvPr>
            <p:cNvSpPr txBox="1"/>
            <p:nvPr/>
          </p:nvSpPr>
          <p:spPr>
            <a:xfrm>
              <a:off x="8736458" y="1539040"/>
              <a:ext cx="833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median</a:t>
              </a:r>
              <a:endParaRPr lang="en-IL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80D16-06FA-4AA8-901B-B165E9033EE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620018" y="1846817"/>
              <a:ext cx="533382" cy="247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E38E5A-E3FF-4484-813D-877EB3E31633}"/>
                </a:ext>
              </a:extLst>
            </p:cNvPr>
            <p:cNvSpPr txBox="1"/>
            <p:nvPr/>
          </p:nvSpPr>
          <p:spPr>
            <a:xfrm>
              <a:off x="8257801" y="2990313"/>
              <a:ext cx="957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quartiles</a:t>
              </a:r>
              <a:endParaRPr lang="en-IL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7DA291-F3D6-454C-944D-3FF69F23BDAC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8736458" y="2640458"/>
              <a:ext cx="263704" cy="349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6F871-4A7D-44B0-9CAC-F8CAF47DD068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8435083" y="2661007"/>
              <a:ext cx="301375" cy="329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19360-F706-4468-BE35-BB7D5AFA5481}"/>
                </a:ext>
              </a:extLst>
            </p:cNvPr>
            <p:cNvSpPr txBox="1"/>
            <p:nvPr/>
          </p:nvSpPr>
          <p:spPr>
            <a:xfrm>
              <a:off x="10681974" y="2990313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outlier</a:t>
              </a:r>
              <a:endParaRPr lang="en-IL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A62428C-3036-4CC8-9B6C-9571FD8041F0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11060443" y="2401972"/>
              <a:ext cx="200375" cy="58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6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2B76-456D-49C7-8D51-F5714233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</a:t>
            </a:r>
            <a:r>
              <a:rPr lang="en-US"/>
              <a:t>Diamond prices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612C-C07A-4F9F-A56B-5CA84ADF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linear regression to build a model for diamond’s prices</a:t>
            </a:r>
          </a:p>
          <a:p>
            <a:r>
              <a:rPr lang="en-US" dirty="0"/>
              <a:t>(Use the data set diamonds from ggplot2)</a:t>
            </a:r>
          </a:p>
          <a:p>
            <a:r>
              <a:rPr lang="en-US" dirty="0"/>
              <a:t>Start by loading the package and familiarizing yourself with the data set</a:t>
            </a:r>
          </a:p>
          <a:p>
            <a:r>
              <a:rPr lang="en-US" dirty="0"/>
              <a:t>Use visualizations to see the relationship of various variables to price</a:t>
            </a:r>
          </a:p>
          <a:p>
            <a:r>
              <a:rPr lang="en-US" dirty="0"/>
              <a:t>Consider using `step` for variable selection</a:t>
            </a:r>
          </a:p>
          <a:p>
            <a:r>
              <a:rPr lang="en-US" dirty="0"/>
              <a:t>Consider various transformations (e.g., `log`) on key variables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0D7C7-04D3-4652-A1A1-26169B07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85C0E-6543-4405-8979-C32C770D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299-4CCA-4635-A209-20D3B07E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trying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lets try to estimate 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(Or any other quantile for that matter)</a:t>
                </a:r>
              </a:p>
              <a:p>
                <a:r>
                  <a:rPr lang="en-US" dirty="0"/>
                  <a:t>I.e., technically, we are looking for a linear model which minimizes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Package `</a:t>
                </a:r>
                <a:r>
                  <a:rPr lang="en-US" dirty="0" err="1"/>
                  <a:t>quantreg</a:t>
                </a:r>
                <a:r>
                  <a:rPr lang="en-US" dirty="0"/>
                  <a:t>` provides these computations for us</a:t>
                </a:r>
              </a:p>
              <a:p>
                <a:pPr lvl="1"/>
                <a:r>
                  <a:rPr lang="en-US" dirty="0"/>
                  <a:t>A few optimization methods are provided in the package, the details of the optimization algorithms are outside our scope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Returning to the last example of: /class code/01-outliers.R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D446B-9D67-4D48-BA5B-DE70810B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3793-E0B1-4D21-A9BD-0B087F2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6FE-D833-4611-BD5A-2D83A073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br>
              <a:rPr lang="en-US" dirty="0"/>
            </a:br>
            <a:r>
              <a:rPr lang="en-US" sz="2400" dirty="0"/>
              <a:t>(we might not have enough time to cover everything)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1" name="Rounded Rectangle 20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19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  <a:endCxn id="20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9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61" name="Straight Arrow Connector 60"/>
          <p:cNvCxnSpPr>
            <a:stCxn id="15" idx="2"/>
            <a:endCxn id="59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0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 using Principle Component Analysis (PCA)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our explanatory variables are correlated</a:t>
            </a:r>
          </a:p>
          <a:p>
            <a:r>
              <a:rPr lang="en-US" dirty="0"/>
              <a:t>We may also get too many variables</a:t>
            </a:r>
          </a:p>
          <a:p>
            <a:r>
              <a:rPr lang="en-US" dirty="0"/>
              <a:t>As discussed, feature selection is one option, another options is PCA</a:t>
            </a:r>
          </a:p>
          <a:p>
            <a:endParaRPr lang="en-US" dirty="0"/>
          </a:p>
          <a:p>
            <a:r>
              <a:rPr lang="en-US" dirty="0"/>
              <a:t>/class code/01-pca.Rmd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CB24-5373-4603-9DCF-706277B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Regularization methods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Imposing penalties or constraints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coefficients.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9A068-F72C-4867-AEF4-1896408D8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1FC7-636A-4A88-9C04-0D11D8F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B64F1-F326-4F73-982A-5CC370E6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Bias-Variance tradeoff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estimate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b="1" dirty="0"/>
                  <a:t>unbiased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statistic (i.e., estimator) can be broken down to a bias-variance tradeoff:</a:t>
                </a:r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regression case assuming a fixed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))]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667" t="-1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162ED-0709-4F5E-98CB-3AF366DAC0E4}"/>
              </a:ext>
            </a:extLst>
          </p:cNvPr>
          <p:cNvCxnSpPr/>
          <p:nvPr/>
        </p:nvCxnSpPr>
        <p:spPr>
          <a:xfrm flipH="1" flipV="1">
            <a:off x="9294607" y="5185186"/>
            <a:ext cx="204993" cy="76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5EB80-1D3B-4087-BE0F-FB4107A3E933}"/>
              </a:ext>
            </a:extLst>
          </p:cNvPr>
          <p:cNvSpPr txBox="1"/>
          <p:nvPr/>
        </p:nvSpPr>
        <p:spPr>
          <a:xfrm>
            <a:off x="8483135" y="596479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Irreducible error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A44B-3AA5-49BF-BB06-4112FAA17A7D}"/>
              </a:ext>
            </a:extLst>
          </p:cNvPr>
          <p:cNvSpPr txBox="1"/>
          <p:nvPr/>
        </p:nvSpPr>
        <p:spPr>
          <a:xfrm>
            <a:off x="4251960" y="59647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variance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E59A7-8160-4094-AC92-994E1C65A7FD}"/>
              </a:ext>
            </a:extLst>
          </p:cNvPr>
          <p:cNvSpPr txBox="1"/>
          <p:nvPr/>
        </p:nvSpPr>
        <p:spPr>
          <a:xfrm>
            <a:off x="6472811" y="596479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bias</a:t>
            </a:r>
            <a:endParaRPr lang="en-IL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1DF63A-C7C9-42D6-8655-2B57C87FB5AF}"/>
              </a:ext>
            </a:extLst>
          </p:cNvPr>
          <p:cNvCxnSpPr>
            <a:stCxn id="10" idx="0"/>
          </p:cNvCxnSpPr>
          <p:nvPr/>
        </p:nvCxnSpPr>
        <p:spPr>
          <a:xfrm flipV="1">
            <a:off x="7202338" y="5217459"/>
            <a:ext cx="414076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DB2B5-1290-480B-AD4E-8D6DE077EFF4}"/>
              </a:ext>
            </a:extLst>
          </p:cNvPr>
          <p:cNvCxnSpPr>
            <a:stCxn id="9" idx="0"/>
          </p:cNvCxnSpPr>
          <p:nvPr/>
        </p:nvCxnSpPr>
        <p:spPr>
          <a:xfrm flipV="1">
            <a:off x="5254799" y="5217459"/>
            <a:ext cx="704937" cy="74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Some properties of linear regression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linear regression yields the </a:t>
                </a:r>
                <a:r>
                  <a:rPr lang="en-US" b="1" dirty="0"/>
                  <a:t>minimal variance among all unbiased </a:t>
                </a:r>
                <a:r>
                  <a:rPr lang="en-US" dirty="0"/>
                  <a:t>linear estimates (gauss-</a:t>
                </a:r>
                <a:r>
                  <a:rPr lang="en-US" dirty="0" err="1"/>
                  <a:t>markov</a:t>
                </a:r>
                <a:r>
                  <a:rPr lang="en-US" dirty="0"/>
                  <a:t> theorem)</a:t>
                </a:r>
              </a:p>
              <a:p>
                <a:pPr lvl="1"/>
                <a:r>
                  <a:rPr lang="en-US" dirty="0"/>
                  <a:t>Unbiased = “on average” we are accurate</a:t>
                </a:r>
              </a:p>
              <a:p>
                <a:pPr lvl="1"/>
                <a:r>
                  <a:rPr lang="en-US" dirty="0"/>
                  <a:t>Minimum variance = our estimates have a low dispersion</a:t>
                </a:r>
              </a:p>
              <a:p>
                <a:r>
                  <a:rPr lang="en-US" dirty="0"/>
                  <a:t>However, we might get a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using </a:t>
                </a:r>
                <a:r>
                  <a:rPr lang="en-US" b="1" dirty="0"/>
                  <a:t>biased estimates</a:t>
                </a:r>
                <a:r>
                  <a:rPr lang="en-US" dirty="0"/>
                  <a:t> which have a </a:t>
                </a:r>
                <a:r>
                  <a:rPr lang="en-US" b="1" dirty="0"/>
                  <a:t>much lower variance</a:t>
                </a:r>
              </a:p>
              <a:p>
                <a:r>
                  <a:rPr lang="en-US" dirty="0"/>
                  <a:t>How would we achieve that? by “penalizing” large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52600"/>
                <a:ext cx="10058400" cy="4419600"/>
              </a:xfrm>
              <a:blipFill>
                <a:blip r:embed="rId3"/>
                <a:stretch>
                  <a:fillRect l="-303" t="-1517" r="-1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Ridge and the Lasso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Ridge regression:</a:t>
                </a:r>
              </a:p>
              <a:p>
                <a:r>
                  <a:rPr lang="en-US" dirty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RSS with an </a:t>
                </a:r>
                <a:r>
                  <a:rPr lang="en-US" b="1" dirty="0"/>
                  <a:t>L2 penalty </a:t>
                </a:r>
                <a:r>
                  <a:rPr lang="en-US" dirty="0"/>
                  <a:t>on coefficients</a:t>
                </a:r>
              </a:p>
              <a:p>
                <a:r>
                  <a:rPr lang="en-US" b="1" dirty="0"/>
                  <a:t>Retains all coefficients</a:t>
                </a:r>
                <a:r>
                  <a:rPr lang="en-US" dirty="0"/>
                  <a:t>, but makes them smaller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3010830"/>
                <a:ext cx="4754880" cy="3161370"/>
              </a:xfrm>
              <a:blipFill>
                <a:blip r:embed="rId2"/>
                <a:stretch>
                  <a:fillRect l="-641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Lasso regression:</a:t>
                </a:r>
              </a:p>
              <a:p>
                <a:r>
                  <a:rPr lang="en-US" dirty="0"/>
                  <a:t>Minimize: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RSS with an </a:t>
                </a:r>
                <a:r>
                  <a:rPr lang="en-US" b="1" dirty="0"/>
                  <a:t>L1 penalty </a:t>
                </a:r>
                <a:r>
                  <a:rPr lang="en-US" dirty="0"/>
                  <a:t>on coefficients</a:t>
                </a:r>
              </a:p>
              <a:p>
                <a:r>
                  <a:rPr lang="en-US" dirty="0"/>
                  <a:t>Tends to </a:t>
                </a:r>
                <a:r>
                  <a:rPr lang="en-US" b="1" dirty="0"/>
                  <a:t>eliminate coefficients </a:t>
                </a:r>
                <a:r>
                  <a:rPr lang="en-US" dirty="0"/>
                  <a:t>(like feature selection)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3010830"/>
                <a:ext cx="4754880" cy="3161370"/>
              </a:xfrm>
              <a:blipFill>
                <a:blip r:embed="rId3"/>
                <a:stretch>
                  <a:fillRect l="-513" t="-21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The basic model is the same (still a linear model with the beta coefficients, only that now, we solve a different optimization problem.</a:t>
                </a:r>
              </a:p>
              <a:p>
                <a:r>
                  <a:rPr lang="en-US" dirty="0"/>
                  <a:t>Instead of finding the coefficients that yield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0" y="1717288"/>
                <a:ext cx="10437542" cy="1015663"/>
              </a:xfrm>
              <a:prstGeom prst="rect">
                <a:avLst/>
              </a:prstGeom>
              <a:blipFill>
                <a:blip r:embed="rId4"/>
                <a:stretch>
                  <a:fillRect l="-526" t="-3012" b="-84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12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demonstration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code/01-ridge_lasso_glmnet.Rmd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28511" y="4129373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9918559" y="3161180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Feature importance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7901252" y="549558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Shrinkage methods</a:t>
            </a:r>
            <a:endParaRPr lang="he-IL" dirty="0"/>
          </a:p>
        </p:txBody>
      </p:sp>
      <p:sp>
        <p:nvSpPr>
          <p:cNvPr id="11" name="Rounded Rectangle 10"/>
          <p:cNvSpPr/>
          <p:nvPr/>
        </p:nvSpPr>
        <p:spPr>
          <a:xfrm>
            <a:off x="9897042" y="5140586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Ridge</a:t>
            </a:r>
            <a:endParaRPr lang="he-IL" dirty="0"/>
          </a:p>
        </p:txBody>
      </p:sp>
      <p:sp>
        <p:nvSpPr>
          <p:cNvPr id="12" name="Rounded Rectangle 11"/>
          <p:cNvSpPr/>
          <p:nvPr/>
        </p:nvSpPr>
        <p:spPr>
          <a:xfrm>
            <a:off x="9897041" y="5891923"/>
            <a:ext cx="1108033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Lasso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1516830" y="413094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4" name="Rounded Rectangle 13"/>
          <p:cNvSpPr/>
          <p:nvPr/>
        </p:nvSpPr>
        <p:spPr>
          <a:xfrm>
            <a:off x="591681" y="2913754"/>
            <a:ext cx="1473794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5443370" y="4129372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4448049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2511673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sp>
        <p:nvSpPr>
          <p:cNvPr id="18" name="Rounded Rectangle 17"/>
          <p:cNvSpPr/>
          <p:nvPr/>
        </p:nvSpPr>
        <p:spPr>
          <a:xfrm>
            <a:off x="7901252" y="3548458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regression</a:t>
            </a:r>
            <a:endParaRPr lang="he-IL" dirty="0"/>
          </a:p>
        </p:txBody>
      </p:sp>
      <p:sp>
        <p:nvSpPr>
          <p:cNvPr id="19" name="Rounded Rectangle 18"/>
          <p:cNvSpPr/>
          <p:nvPr/>
        </p:nvSpPr>
        <p:spPr>
          <a:xfrm>
            <a:off x="9918559" y="3924973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selection</a:t>
            </a:r>
            <a:endParaRPr lang="he-IL" dirty="0"/>
          </a:p>
        </p:txBody>
      </p:sp>
      <p:sp>
        <p:nvSpPr>
          <p:cNvPr id="20" name="Rounded Rectangle 19"/>
          <p:cNvSpPr/>
          <p:nvPr/>
        </p:nvSpPr>
        <p:spPr>
          <a:xfrm>
            <a:off x="7901252" y="4624219"/>
            <a:ext cx="1592128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Quantile regression</a:t>
            </a:r>
            <a:endParaRPr lang="he-IL" dirty="0"/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107552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5" idx="0"/>
          </p:cNvCxnSpPr>
          <p:nvPr/>
        </p:nvCxnSpPr>
        <p:spPr>
          <a:xfrm>
            <a:off x="5340932" y="3559212"/>
            <a:ext cx="995321" cy="57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20" idx="0"/>
          </p:cNvCxnSpPr>
          <p:nvPr/>
        </p:nvCxnSpPr>
        <p:spPr>
          <a:xfrm>
            <a:off x="8697316" y="4172401"/>
            <a:ext cx="0" cy="4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8" idx="1"/>
          </p:cNvCxnSpPr>
          <p:nvPr/>
        </p:nvCxnSpPr>
        <p:spPr>
          <a:xfrm flipV="1">
            <a:off x="7229135" y="3860430"/>
            <a:ext cx="672117" cy="5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9493380" y="5452558"/>
            <a:ext cx="403662" cy="35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2" idx="1"/>
          </p:cNvCxnSpPr>
          <p:nvPr/>
        </p:nvCxnSpPr>
        <p:spPr>
          <a:xfrm>
            <a:off x="9493380" y="5807561"/>
            <a:ext cx="403661" cy="3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9" idx="1"/>
          </p:cNvCxnSpPr>
          <p:nvPr/>
        </p:nvCxnSpPr>
        <p:spPr>
          <a:xfrm flipV="1">
            <a:off x="9493380" y="3473152"/>
            <a:ext cx="425179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9" idx="1"/>
          </p:cNvCxnSpPr>
          <p:nvPr/>
        </p:nvCxnSpPr>
        <p:spPr>
          <a:xfrm>
            <a:off x="9493380" y="3860430"/>
            <a:ext cx="425179" cy="376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7" idx="0"/>
          </p:cNvCxnSpPr>
          <p:nvPr/>
        </p:nvCxnSpPr>
        <p:spPr>
          <a:xfrm flipH="1">
            <a:off x="3404556" y="2624863"/>
            <a:ext cx="860853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1328571" y="2624863"/>
            <a:ext cx="7" cy="288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8" idx="0"/>
          </p:cNvCxnSpPr>
          <p:nvPr/>
        </p:nvCxnSpPr>
        <p:spPr>
          <a:xfrm flipH="1">
            <a:off x="4421394" y="3559212"/>
            <a:ext cx="919538" cy="57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2"/>
            <a:endCxn id="13" idx="0"/>
          </p:cNvCxnSpPr>
          <p:nvPr/>
        </p:nvCxnSpPr>
        <p:spPr>
          <a:xfrm flipH="1">
            <a:off x="2404336" y="3559212"/>
            <a:ext cx="1000220" cy="57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2"/>
            <a:endCxn id="10" idx="1"/>
          </p:cNvCxnSpPr>
          <p:nvPr/>
        </p:nvCxnSpPr>
        <p:spPr>
          <a:xfrm rot="5400000">
            <a:off x="7481704" y="4591949"/>
            <a:ext cx="1635160" cy="796064"/>
          </a:xfrm>
          <a:prstGeom prst="bentConnector4">
            <a:avLst>
              <a:gd name="adj1" fmla="val 14145"/>
              <a:gd name="adj2" fmla="val 1287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64425" y="5174438"/>
            <a:ext cx="2753954" cy="7637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Additional algorithms (e.g. </a:t>
            </a:r>
            <a:r>
              <a:rPr lang="en-US" dirty="0" err="1"/>
              <a:t>knn</a:t>
            </a:r>
            <a:r>
              <a:rPr lang="en-US" dirty="0"/>
              <a:t>, trees,…)</a:t>
            </a:r>
            <a:endParaRPr lang="he-IL" dirty="0"/>
          </a:p>
        </p:txBody>
      </p:sp>
      <p:cxnSp>
        <p:nvCxnSpPr>
          <p:cNvPr id="35" name="Straight Arrow Connector 34"/>
          <p:cNvCxnSpPr>
            <a:stCxn id="15" idx="2"/>
            <a:endCxn id="34" idx="0"/>
          </p:cNvCxnSpPr>
          <p:nvPr/>
        </p:nvCxnSpPr>
        <p:spPr>
          <a:xfrm flipH="1">
            <a:off x="5841402" y="4753315"/>
            <a:ext cx="494851" cy="42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25B3-635B-4D2D-9057-88B295F2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D936-3CBB-4BF2-813A-EF6EF94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Summary quiz</a:t>
            </a:r>
          </a:p>
          <a:p>
            <a:pPr>
              <a:lnSpc>
                <a:spcPct val="100000"/>
              </a:lnSpc>
            </a:pPr>
            <a:r>
              <a:rPr lang="en-US" dirty="0"/>
              <a:t>Though a very “simplistic tool”, linear regression can be a very good tool for gaining insights, and help the exploratory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quick to run, and can illustrate relationships of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It has some nice extensions, which can be beneficial in various situations</a:t>
            </a:r>
          </a:p>
          <a:p>
            <a:pPr>
              <a:lnSpc>
                <a:spcPct val="100000"/>
              </a:lnSpc>
            </a:pPr>
            <a:r>
              <a:rPr lang="en-US" dirty="0"/>
              <a:t>Even though it is not as flexible as other regression tools (i.e., forests, boosting, neural networks), it can provide a reference – “starting point”, from which one can improve further with other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ACDF8-EA81-4839-8A10-6D624B18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CD851-1B68-4BC6-ABC7-6FE5369A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C4306F8-B11A-4B44-9601-39DB9597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3380135" y="2082415"/>
            <a:ext cx="643154" cy="5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endParaRPr lang="he-I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data </a:t>
            </a:r>
            <a:r>
              <a:rPr lang="en-US" i="1" dirty="0"/>
              <a:t>X</a:t>
            </a:r>
            <a:r>
              <a:rPr lang="en-US" dirty="0"/>
              <a:t> (matrix) with independent variable </a:t>
            </a:r>
            <a:r>
              <a:rPr lang="en-US" i="1" dirty="0"/>
              <a:t>Y </a:t>
            </a:r>
            <a:r>
              <a:rPr lang="en-US" dirty="0"/>
              <a:t>(vector)</a:t>
            </a:r>
          </a:p>
          <a:p>
            <a:r>
              <a:rPr lang="en-US" dirty="0"/>
              <a:t>Assuming a relationship </a:t>
            </a:r>
            <a:r>
              <a:rPr lang="en-US" i="1" dirty="0"/>
              <a:t>f</a:t>
            </a:r>
            <a:r>
              <a:rPr lang="en-US" dirty="0"/>
              <a:t> such that</a:t>
            </a:r>
          </a:p>
          <a:p>
            <a:r>
              <a:rPr lang="en-US" dirty="0"/>
              <a:t>Find </a:t>
            </a:r>
            <a:r>
              <a:rPr lang="en-US" i="1" dirty="0"/>
              <a:t>f  </a:t>
            </a:r>
            <a:r>
              <a:rPr lang="en-US" dirty="0"/>
              <a:t>(predicting </a:t>
            </a:r>
            <a:r>
              <a:rPr lang="en-US" i="1" dirty="0"/>
              <a:t>Y</a:t>
            </a:r>
            <a:r>
              <a:rPr lang="en-US" dirty="0"/>
              <a:t> using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How do we measure accuracy? with a loss function, e.g.:</a:t>
            </a:r>
          </a:p>
          <a:p>
            <a:endParaRPr lang="en-US" dirty="0"/>
          </a:p>
          <a:p>
            <a:r>
              <a:rPr lang="en-US" dirty="0"/>
              <a:t>The solution which minimizes the expectancy of this loss function is given by:</a:t>
            </a:r>
          </a:p>
          <a:p>
            <a:endParaRPr lang="en-US" dirty="0"/>
          </a:p>
          <a:p>
            <a:r>
              <a:rPr lang="en-US" dirty="0"/>
              <a:t>This is known as a “</a:t>
            </a:r>
            <a:r>
              <a:rPr lang="en-US" b="1" dirty="0"/>
              <a:t>regression function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64" y="2544183"/>
                <a:ext cx="1829732" cy="369332"/>
              </a:xfrm>
              <a:prstGeom prst="rect">
                <a:avLst/>
              </a:prstGeom>
              <a:blipFill>
                <a:blip r:embed="rId3"/>
                <a:stretch>
                  <a:fillRect l="-2990" r="-997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42" y="3789363"/>
                <a:ext cx="2909066" cy="40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07" y="4703760"/>
                <a:ext cx="2178481" cy="307777"/>
              </a:xfrm>
              <a:prstGeom prst="rect">
                <a:avLst/>
              </a:prstGeom>
              <a:blipFill>
                <a:blip r:embed="rId5"/>
                <a:stretch>
                  <a:fillRect l="-3352" t="-2000" r="-3352" b="-3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20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sz="2800" dirty="0"/>
              <a:t>“the least squares estimate”</a:t>
            </a:r>
            <a:endParaRPr lang="he-IL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 b="1" dirty="0"/>
              <a:t>assume</a:t>
            </a:r>
            <a:r>
              <a:rPr lang="en-US" dirty="0"/>
              <a:t> that the regression function, </a:t>
            </a:r>
            <a:r>
              <a:rPr lang="en-US" i="1" dirty="0"/>
              <a:t>f(x)</a:t>
            </a:r>
            <a:r>
              <a:rPr lang="en-US" dirty="0"/>
              <a:t>, is actually linear, i.e.: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model based </a:t>
            </a:r>
            <a:r>
              <a:rPr lang="en-US" dirty="0"/>
              <a:t>approach: we assume an underlying (linear)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99" y="2759338"/>
                <a:ext cx="5287601" cy="369332"/>
              </a:xfrm>
              <a:prstGeom prst="rect">
                <a:avLst/>
              </a:prstGeom>
              <a:blipFill>
                <a:blip r:embed="rId2"/>
                <a:stretch>
                  <a:fillRect l="-1498" b="-3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4134913"/>
                <a:ext cx="74950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534" y="5104973"/>
                <a:ext cx="2210285" cy="369332"/>
              </a:xfrm>
              <a:prstGeom prst="rect">
                <a:avLst/>
              </a:prstGeom>
              <a:blipFill>
                <a:blip r:embed="rId4"/>
                <a:stretch>
                  <a:fillRect l="-2755" r="-2479" b="-360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5" y="5677466"/>
                <a:ext cx="2358851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AD9-9A3E-47E2-B1F6-1EF0A27F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 for linear regression – The beer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1154-1F6E-4780-BC35-115CA131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influences the beer consumption around the world?</a:t>
            </a:r>
          </a:p>
          <a:p>
            <a:endParaRPr lang="en-US" sz="2400" dirty="0"/>
          </a:p>
          <a:p>
            <a:r>
              <a:rPr lang="en-US" sz="2400" dirty="0"/>
              <a:t>/class code/01-linear_regression_example1.Rmd</a:t>
            </a:r>
            <a:endParaRPr lang="en-I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1C8F-FDE6-427E-B3D2-0D18451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378F-F03B-428A-AF93-4D24C403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following terms</a:t>
            </a:r>
            <a:br>
              <a:rPr lang="en-US" dirty="0"/>
            </a:br>
            <a:r>
              <a:rPr lang="en-US" sz="3200" dirty="0"/>
              <a:t>(then, we will see what we can do with them)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Residual sum of squares (RSS, our target for minimization)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Residual standard error (estimator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Total sum of squares (like RSS for a nominal “average”)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R-squared (a 0…1 measure, proportion)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Adjusted R-squared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Coefficient standard error (std of coefficient estimators)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b="-1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AFF075-E647-4011-ABCE-52CCA7440154}"/>
              </a:ext>
            </a:extLst>
          </p:cNvPr>
          <p:cNvGrpSpPr/>
          <p:nvPr/>
        </p:nvGrpSpPr>
        <p:grpSpPr>
          <a:xfrm>
            <a:off x="7061200" y="3105743"/>
            <a:ext cx="2686303" cy="910699"/>
            <a:chOff x="7061200" y="3157113"/>
            <a:chExt cx="2686303" cy="910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𝑅𝑆𝑆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rad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807" y="3157113"/>
                  <a:ext cx="2028696" cy="910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61200" y="3637280"/>
              <a:ext cx="66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BE66C2-5FA5-4CA0-AC73-0A4EF4ECDEBF}"/>
              </a:ext>
            </a:extLst>
          </p:cNvPr>
          <p:cNvGrpSpPr/>
          <p:nvPr/>
        </p:nvGrpSpPr>
        <p:grpSpPr>
          <a:xfrm>
            <a:off x="8747760" y="2019193"/>
            <a:ext cx="2432310" cy="848566"/>
            <a:chOff x="8747760" y="2019193"/>
            <a:chExt cx="243231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87" y="2019193"/>
                  <a:ext cx="2160783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8747760" y="2438400"/>
              <a:ext cx="294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B10B97-9350-4D29-988C-AEF4F5CFD0D2}"/>
              </a:ext>
            </a:extLst>
          </p:cNvPr>
          <p:cNvGrpSpPr/>
          <p:nvPr/>
        </p:nvGrpSpPr>
        <p:grpSpPr>
          <a:xfrm>
            <a:off x="8300720" y="3714317"/>
            <a:ext cx="3256600" cy="848566"/>
            <a:chOff x="8300720" y="3858153"/>
            <a:chExt cx="3256600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167" y="3858153"/>
                  <a:ext cx="2101153" cy="8485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8300720" y="4277360"/>
              <a:ext cx="1107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5E5D-EDA5-48A9-9241-63FFB16B049F}"/>
              </a:ext>
            </a:extLst>
          </p:cNvPr>
          <p:cNvGrpSpPr/>
          <p:nvPr/>
        </p:nvGrpSpPr>
        <p:grpSpPr>
          <a:xfrm>
            <a:off x="6441440" y="4547437"/>
            <a:ext cx="2599726" cy="369332"/>
            <a:chOff x="6441440" y="4547437"/>
            <a:chExt cx="2599726" cy="3693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547437"/>
                  <a:ext cx="210467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3AB52-9A6C-415C-BB14-59C822B18193}"/>
              </a:ext>
            </a:extLst>
          </p:cNvPr>
          <p:cNvGrpSpPr/>
          <p:nvPr/>
        </p:nvGrpSpPr>
        <p:grpSpPr>
          <a:xfrm>
            <a:off x="2631440" y="2800943"/>
            <a:ext cx="1677838" cy="369332"/>
            <a:chOff x="2631440" y="2800943"/>
            <a:chExt cx="16778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127" y="2800943"/>
                  <a:ext cx="139615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918" r="-23581" b="-819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2631440" y="2996630"/>
              <a:ext cx="25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2FA1E3-7875-4C39-B181-27847E857EFE}"/>
              </a:ext>
            </a:extLst>
          </p:cNvPr>
          <p:cNvGrpSpPr/>
          <p:nvPr/>
        </p:nvGrpSpPr>
        <p:grpSpPr>
          <a:xfrm>
            <a:off x="8351520" y="5630325"/>
            <a:ext cx="3291234" cy="466090"/>
            <a:chOff x="8351520" y="5239913"/>
            <a:chExt cx="3291234" cy="466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oMath>
                    </m:oMathPara>
                  </a14:m>
                  <a:endParaRPr lang="he-IL" baseline="-25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647" y="5239913"/>
                  <a:ext cx="2918107" cy="466090"/>
                </a:xfrm>
                <a:prstGeom prst="rect">
                  <a:avLst/>
                </a:prstGeom>
                <a:blipFill>
                  <a:blip r:embed="rId8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8351520" y="5496560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A357F-66C7-426E-B2D2-D2A15A467AEB}"/>
              </a:ext>
            </a:extLst>
          </p:cNvPr>
          <p:cNvGrpSpPr/>
          <p:nvPr/>
        </p:nvGrpSpPr>
        <p:grpSpPr>
          <a:xfrm>
            <a:off x="4016739" y="4989228"/>
            <a:ext cx="3691563" cy="659411"/>
            <a:chOff x="6441440" y="4434423"/>
            <a:chExt cx="3691563" cy="65941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0AD98F-7110-4F83-8BAF-F16BF3585026}"/>
                </a:ext>
              </a:extLst>
            </p:cNvPr>
            <p:cNvCxnSpPr/>
            <p:nvPr/>
          </p:nvCxnSpPr>
          <p:spPr>
            <a:xfrm>
              <a:off x="6441440" y="4743124"/>
              <a:ext cx="416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/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561C120-D52A-43FD-8E71-FCD44A51EE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487" y="4434423"/>
                  <a:ext cx="319651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782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67CA6A-2BC7-4CD0-8792-A4EEEE2D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Word of caution (1): </a:t>
            </a:r>
            <a:br>
              <a:rPr lang="en-US" sz="5400" dirty="0"/>
            </a:br>
            <a:r>
              <a:rPr lang="en-US" sz="2800" dirty="0"/>
              <a:t>Extrapolating,</a:t>
            </a:r>
            <a:br>
              <a:rPr lang="en-US" sz="2800" dirty="0"/>
            </a:br>
            <a:r>
              <a:rPr lang="en-US" sz="2800" dirty="0"/>
              <a:t>Missing the relationship/not using domain expertise</a:t>
            </a:r>
            <a:endParaRPr lang="en-IL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51EF6-FC3A-476C-B661-D54C3EE41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D1CF-2618-4827-80E1-844EB96C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66AAF-F50C-45F3-8015-E9365FE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example</a:t>
            </a:r>
            <a:br>
              <a:rPr lang="en-US" dirty="0"/>
            </a:br>
            <a:r>
              <a:rPr lang="en-US" sz="3200" dirty="0"/>
              <a:t>(which starts with a quiz)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13280"/>
            <a:ext cx="10058400" cy="4058920"/>
          </a:xfrm>
        </p:spPr>
        <p:txBody>
          <a:bodyPr/>
          <a:lstStyle/>
          <a:p>
            <a:r>
              <a:rPr lang="en-US" dirty="0"/>
              <a:t>Take a moment to think: Is this a good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0" y="3013545"/>
            <a:ext cx="6418563" cy="256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480" y="2966720"/>
            <a:ext cx="5249134" cy="28392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measured_y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x, data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data_in_partial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Min       1Q   Median       3Q      Max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-0.45050 -0.12257 -0.00307  0.13733  0.39436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0.13405    0.02618    5.12 7.88e-07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x            0.66828    0.02883   23.18  &lt; 2e-16 ***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0.1764 on 178 degrees of freedom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0.7512,	Adjusted R-squared:  0.7498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537.3 on 1 and 178 DF,  p-value: &lt; 2.2e-16</a:t>
            </a:r>
            <a:endParaRPr lang="he-IL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10434320" y="172720"/>
            <a:ext cx="157480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just predicting 0,…,pi/2, it’s roughly ok, even though we could’ve done better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0320" y="2854960"/>
            <a:ext cx="6309360" cy="3231654"/>
            <a:chOff x="1290320" y="2854960"/>
            <a:chExt cx="6309360" cy="3231654"/>
          </a:xfrm>
        </p:grpSpPr>
        <p:sp>
          <p:nvSpPr>
            <p:cNvPr id="6" name="TextBox 5"/>
            <p:cNvSpPr txBox="1"/>
            <p:nvPr/>
          </p:nvSpPr>
          <p:spPr>
            <a:xfrm>
              <a:off x="1290320" y="2854960"/>
              <a:ext cx="6309360" cy="32316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Call: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lm(formula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measured_y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~ x, data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data_in_partial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Min       1Q   Median       3Q      Max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-0.45050 -0.12257 -0.00307  0.13733  0.39436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Estimate Std. Error t value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(&gt;|t|)  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0.13405    0.02618    5.12 7.88e-07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           0.66828    0.02883   23.18  &lt; 2e-16 ***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Signif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 codes:  0 ‘***’ 0.001 ‘**’ 0.01 ‘*’ 0.05 ‘.’ 0.1 ‘ ’ 1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Residual standard error: 0.1764 on 178 degrees of freedom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Multiple R-squared:  0.7512,	Adjusted R-squared:  0.7498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F-statistic: 537.3 on 1 and 178 DF,  p-value: &lt; 2.2e-16</a:t>
              </a:r>
              <a:endParaRPr lang="he-IL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19040" y="4368800"/>
              <a:ext cx="1168400" cy="558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41040" y="5648960"/>
              <a:ext cx="741680" cy="172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4720" y="5812790"/>
              <a:ext cx="1757680" cy="2324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7120" y="5455920"/>
              <a:ext cx="670560" cy="182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09766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2166</TotalTime>
  <Words>2600</Words>
  <Application>Microsoft Office PowerPoint</Application>
  <PresentationFormat>Widescreen</PresentationFormat>
  <Paragraphs>325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Linear Regression Methods</vt:lpstr>
      <vt:lpstr>Contents for today (we might not have enough time to cover everything)</vt:lpstr>
      <vt:lpstr>Our goal</vt:lpstr>
      <vt:lpstr>Linear regression  “the least squares estimate”</vt:lpstr>
      <vt:lpstr>Coding example for linear regression – The beer model</vt:lpstr>
      <vt:lpstr>Note the following terms (then, we will see what we can do with them)</vt:lpstr>
      <vt:lpstr>Word of caution (1):  Extrapolating, Missing the relationship/not using domain expertise</vt:lpstr>
      <vt:lpstr>Warm-up example (which starts with a quiz)</vt:lpstr>
      <vt:lpstr>The good</vt:lpstr>
      <vt:lpstr>The bad</vt:lpstr>
      <vt:lpstr>Word of caution (2):  Overfitting</vt:lpstr>
      <vt:lpstr>Overfitting</vt:lpstr>
      <vt:lpstr>Questions we need to ask ourselves when running a model</vt:lpstr>
      <vt:lpstr>Questions we need to ask ourselves when running a model</vt:lpstr>
      <vt:lpstr>Live coding examples</vt:lpstr>
      <vt:lpstr>The influence of outliers</vt:lpstr>
      <vt:lpstr>Exercise – Diamond prices</vt:lpstr>
      <vt:lpstr>Quantile regression</vt:lpstr>
      <vt:lpstr>Contents</vt:lpstr>
      <vt:lpstr>Dimension reduction using Principle Component Analysis (PCA)</vt:lpstr>
      <vt:lpstr>Regularization methods</vt:lpstr>
      <vt:lpstr>The Bias-Variance tradeoff</vt:lpstr>
      <vt:lpstr>Some properties of linear regression</vt:lpstr>
      <vt:lpstr>The Ridge and the Lasso</vt:lpstr>
      <vt:lpstr>Ridge and Lasso demonstration</vt:lpstr>
      <vt:lpstr>Contents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214</cp:revision>
  <dcterms:created xsi:type="dcterms:W3CDTF">2019-03-21T08:27:23Z</dcterms:created>
  <dcterms:modified xsi:type="dcterms:W3CDTF">2019-12-17T06:19:39Z</dcterms:modified>
</cp:coreProperties>
</file>