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8"/>
  </p:notesMasterIdLst>
  <p:sldIdLst>
    <p:sldId id="256" r:id="rId2"/>
    <p:sldId id="258" r:id="rId3"/>
    <p:sldId id="259" r:id="rId4"/>
    <p:sldId id="260" r:id="rId5"/>
    <p:sldId id="280" r:id="rId6"/>
    <p:sldId id="265" r:id="rId7"/>
    <p:sldId id="276" r:id="rId8"/>
    <p:sldId id="262" r:id="rId9"/>
    <p:sldId id="263" r:id="rId10"/>
    <p:sldId id="264" r:id="rId11"/>
    <p:sldId id="278" r:id="rId12"/>
    <p:sldId id="279" r:id="rId13"/>
    <p:sldId id="268" r:id="rId14"/>
    <p:sldId id="275" r:id="rId15"/>
    <p:sldId id="267" r:id="rId16"/>
    <p:sldId id="272" r:id="rId17"/>
    <p:sldId id="274" r:id="rId18"/>
    <p:sldId id="269" r:id="rId19"/>
    <p:sldId id="270" r:id="rId20"/>
    <p:sldId id="282" r:id="rId21"/>
    <p:sldId id="281" r:id="rId22"/>
    <p:sldId id="261" r:id="rId23"/>
    <p:sldId id="285" r:id="rId24"/>
    <p:sldId id="286" r:id="rId25"/>
    <p:sldId id="284" r:id="rId26"/>
    <p:sldId id="283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9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7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8183"/>
    <a:srgbClr val="A54D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3587" autoAdjust="0"/>
  </p:normalViewPr>
  <p:slideViewPr>
    <p:cSldViewPr snapToGrid="0" showGuides="1">
      <p:cViewPr varScale="1">
        <p:scale>
          <a:sx n="60" d="100"/>
          <a:sy n="60" d="100"/>
        </p:scale>
        <p:origin x="1478" y="38"/>
      </p:cViewPr>
      <p:guideLst>
        <p:guide orient="horz" pos="2409"/>
        <p:guide pos="3840"/>
        <p:guide orient="horz" pos="37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5C93CA8F-50F8-44B5-B48F-4C4452AC4FCB}" type="datetimeFigureOut">
              <a:rPr lang="he-IL" smtClean="0"/>
              <a:t>י"ד/אלול/תשע"ט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C4276747-8356-4D8F-84BF-3C530C5DAF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3854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49990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assume a normal distribution</a:t>
            </a:r>
            <a:r>
              <a:rPr lang="en-US" baseline="0" dirty="0"/>
              <a:t> for the error.</a:t>
            </a:r>
            <a:endParaRPr lang="en-US" dirty="0"/>
          </a:p>
          <a:p>
            <a:r>
              <a:rPr lang="en-US" dirty="0"/>
              <a:t>F = \</a:t>
            </a:r>
            <a:r>
              <a:rPr lang="en-US" dirty="0" err="1"/>
              <a:t>frac</a:t>
            </a:r>
            <a:r>
              <a:rPr lang="en-US" dirty="0"/>
              <a:t>{(TSS - RSS)/p}{RSS/(n-p-1)}  \</a:t>
            </a:r>
            <a:r>
              <a:rPr lang="en-US" dirty="0" err="1"/>
              <a:t>Rightarrow</a:t>
            </a:r>
            <a:r>
              <a:rPr lang="en-US" baseline="0" dirty="0"/>
              <a:t> as the difference is small between the TSS and RSS, the F increases, to the point its p-value is extremely small (hence the overall relationship is significant). This is equivalent to a hypothesis test of:</a:t>
            </a:r>
          </a:p>
          <a:p>
            <a:r>
              <a:rPr lang="en-US" baseline="0" dirty="0"/>
              <a:t>H0: \beta_0=\beta_1=\</a:t>
            </a:r>
            <a:r>
              <a:rPr lang="en-US" baseline="0" dirty="0" err="1"/>
              <a:t>ldots</a:t>
            </a:r>
            <a:r>
              <a:rPr lang="en-US" baseline="0" dirty="0"/>
              <a:t>=\</a:t>
            </a:r>
            <a:r>
              <a:rPr lang="en-US" baseline="0" dirty="0" err="1"/>
              <a:t>beta_p</a:t>
            </a:r>
            <a:r>
              <a:rPr lang="en-US" baseline="0" dirty="0"/>
              <a:t>=0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H1: \exists </a:t>
            </a:r>
            <a:r>
              <a:rPr lang="en-US" baseline="0" dirty="0" err="1"/>
              <a:t>i</a:t>
            </a:r>
            <a:r>
              <a:rPr lang="en-US" baseline="0" dirty="0"/>
              <a:t> such that \</a:t>
            </a:r>
            <a:r>
              <a:rPr lang="en-US" baseline="0" dirty="0" err="1"/>
              <a:t>beta_i</a:t>
            </a:r>
            <a:r>
              <a:rPr lang="en-US" baseline="0" dirty="0"/>
              <a:t>\neq0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Individual tests for \</a:t>
            </a:r>
            <a:r>
              <a:rPr lang="en-US" baseline="0" dirty="0" err="1"/>
              <a:t>beta_i</a:t>
            </a:r>
            <a:r>
              <a:rPr lang="en-US" baseline="0" dirty="0"/>
              <a:t> also exist, using the t-test distribution.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\beta \sim N(\beta, (X^TX)^{-1}\sigma^2)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So by using the coefficient’s standard error and nominal estimate we can compute the individual \beta’s confidence interval.</a:t>
            </a:r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09583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assume a normal distribution</a:t>
            </a:r>
            <a:r>
              <a:rPr lang="en-US" baseline="0" dirty="0"/>
              <a:t> for the error.</a:t>
            </a:r>
            <a:endParaRPr lang="en-US" dirty="0"/>
          </a:p>
          <a:p>
            <a:r>
              <a:rPr lang="en-US" dirty="0"/>
              <a:t>F = \</a:t>
            </a:r>
            <a:r>
              <a:rPr lang="en-US" dirty="0" err="1"/>
              <a:t>frac</a:t>
            </a:r>
            <a:r>
              <a:rPr lang="en-US" dirty="0"/>
              <a:t>{(TSS - RSS)/p}{RSS/(n-p-1)}  \</a:t>
            </a:r>
            <a:r>
              <a:rPr lang="en-US" dirty="0" err="1"/>
              <a:t>Rightarrow</a:t>
            </a:r>
            <a:r>
              <a:rPr lang="en-US" baseline="0" dirty="0"/>
              <a:t> as the difference is small between the TSS and RSS, the F increases, to the point its p-value is extremely small (hence the overall relationship is significant). This is equivalent to a hypothesis test of:</a:t>
            </a:r>
          </a:p>
          <a:p>
            <a:r>
              <a:rPr lang="en-US" baseline="0" dirty="0"/>
              <a:t>H0: \beta_0=\beta_1=\</a:t>
            </a:r>
            <a:r>
              <a:rPr lang="en-US" baseline="0" dirty="0" err="1"/>
              <a:t>ldots</a:t>
            </a:r>
            <a:r>
              <a:rPr lang="en-US" baseline="0" dirty="0"/>
              <a:t>=\</a:t>
            </a:r>
            <a:r>
              <a:rPr lang="en-US" baseline="0" dirty="0" err="1"/>
              <a:t>beta_p</a:t>
            </a:r>
            <a:r>
              <a:rPr lang="en-US" baseline="0" dirty="0"/>
              <a:t>=0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H1: \exists </a:t>
            </a:r>
            <a:r>
              <a:rPr lang="en-US" baseline="0" dirty="0" err="1"/>
              <a:t>i</a:t>
            </a:r>
            <a:r>
              <a:rPr lang="en-US" baseline="0" dirty="0"/>
              <a:t> such that \</a:t>
            </a:r>
            <a:r>
              <a:rPr lang="en-US" baseline="0" dirty="0" err="1"/>
              <a:t>beta_i</a:t>
            </a:r>
            <a:r>
              <a:rPr lang="en-US" baseline="0" dirty="0"/>
              <a:t>\neq0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Individual tests for \</a:t>
            </a:r>
            <a:r>
              <a:rPr lang="en-US" baseline="0" dirty="0" err="1"/>
              <a:t>beta_i</a:t>
            </a:r>
            <a:r>
              <a:rPr lang="en-US" baseline="0" dirty="0"/>
              <a:t> also exist, using the t-test distribution.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\beta \sim N(\beta, (X^TX)^{-1}\sigma^2)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So by using the coefficient’s standard error and nominal estimate we can compute the individual \beta’s confidence interval.</a:t>
            </a:r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89998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  <a:p>
                <a:pPr rtl="0"/>
                <a:endParaRPr lang="en-US" dirty="0"/>
              </a:p>
              <a:p>
                <a:pPr algn="ctr" rtl="0"/>
                <a:r>
                  <a:rPr lang="en-US" dirty="0"/>
                  <a:t>E[(Y-\hat{f}(x_0))^2|X=x_0] = \</a:t>
                </a:r>
                <a:r>
                  <a:rPr lang="en-US" dirty="0" err="1"/>
                  <a:t>var</a:t>
                </a:r>
                <a:r>
                  <a:rPr lang="en-US" dirty="0"/>
                  <a:t>(\epsilon) + E[\hat{f}(x_0)</a:t>
                </a:r>
                <a:r>
                  <a:rPr lang="en-US" baseline="0" dirty="0"/>
                  <a:t> - f(x_0)]^2 + E[\hat{f}(x_0)-E\hat{f}(x_0)]^2 = \sigma_\epsilon^2+Bias^2(\hat{f}(x_0)) + \</a:t>
                </a:r>
                <a:r>
                  <a:rPr lang="en-US" baseline="0" dirty="0" err="1"/>
                  <a:t>var</a:t>
                </a:r>
                <a:r>
                  <a:rPr lang="en-US" baseline="0" dirty="0"/>
                  <a:t>(\hat{f}(x_0))</a:t>
                </a:r>
              </a:p>
              <a:p>
                <a:pPr algn="ctr" rtl="0"/>
                <a:endParaRPr lang="en-US" baseline="0" dirty="0"/>
              </a:p>
              <a:p>
                <a:pPr algn="l" rtl="0"/>
                <a:r>
                  <a:rPr lang="en-US" baseline="0" dirty="0"/>
                  <a:t>When we make the model “more complex”, i.e., more features, we usually get a lower bias, but a higher variance. There is also an irreducible error which cannot be avoided (unless \sigma_\epsilon=0).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rtl="0"/>
                <a:r>
                  <a:rPr lang="en-US" b="0" i="0" dirty="0" smtClean="0">
                    <a:latin typeface="Cambria Math" panose="02040503050406030204" pitchFamily="18" charset="0"/>
                  </a:rPr>
                  <a:t>𝐸</a:t>
                </a:r>
                <a:r>
                  <a:rPr lang="en-US" b="0" i="0" dirty="0" smtClean="0">
                    <a:latin typeface="Cambria Math" panose="02040503050406030204" pitchFamily="18" charset="0"/>
                  </a:rPr>
                  <a:t>𝑎^𝑇</a:t>
                </a:r>
                <a:r>
                  <a:rPr lang="en-US" b="0" i="0">
                    <a:latin typeface="Cambria Math" panose="02040503050406030204" pitchFamily="18" charset="0"/>
                  </a:rPr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(𝑋^𝑇 𝑋)^(−1) 𝑋^𝑇 𝑦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=𝐸(𝑎^𝑇 (𝑋^𝑇 𝑋)^(−1) 𝑋^𝑇 𝑋𝛽)=𝐸𝑎^𝑇 𝛽</a:t>
                </a:r>
                <a:endParaRPr lang="he-I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21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41636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rtl="0"/>
                <a:r>
                  <a:rPr lang="en-US" b="0" i="0" dirty="0" smtClean="0">
                    <a:latin typeface="Cambria Math" panose="02040503050406030204" pitchFamily="18" charset="0"/>
                  </a:rPr>
                  <a:t>𝐸</a:t>
                </a:r>
                <a:r>
                  <a:rPr lang="en-US" b="0" i="0" dirty="0" smtClean="0">
                    <a:latin typeface="Cambria Math" panose="02040503050406030204" pitchFamily="18" charset="0"/>
                  </a:rPr>
                  <a:t>𝑎^𝑇</a:t>
                </a:r>
                <a:r>
                  <a:rPr lang="en-US" b="0" i="0">
                    <a:latin typeface="Cambria Math" panose="02040503050406030204" pitchFamily="18" charset="0"/>
                  </a:rPr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(𝑋^𝑇 𝑋)^(−1) 𝑋^𝑇 𝑦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=𝐸(𝑎^𝑇 (𝑋^𝑇 𝑋)^(−1) 𝑋^𝑇 𝑋𝛽)=𝐸𝑎^𝑇 𝛽</a:t>
                </a:r>
                <a:endParaRPr lang="he-I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22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17456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B8BE7-FA93-462E-91E9-54E26C408D98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CCDA-FC2D-4BA5-90E3-739DC6ED4C30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DA83-5073-4626-B6B8-E91A24F45A53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CC4F-2BAB-4EBD-BBEA-01B8D436681A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79487F88-0456-4CDE-8B89-4A78647F618A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D32D-E4FB-4AA6-8422-EE667E33FFC1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EC8A-F822-46B6-826B-CC266009A74B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54EB-9E75-485B-93FC-08837C33F6A9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F57E-3EB2-4425-B7C6-E80F41215C16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945B-18EE-4367-BA0C-8D19048BCABE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F5D71FBB-8CD4-4D0A-B8C4-65C60609C705}" type="datetime6">
              <a:rPr lang="en-US" smtClean="0"/>
              <a:t>September 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B7DA022-A739-4269-87CF-EB9B0BE787C4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ntimeter.com/s/046e2aa6e424e25cb670af4ecd573a02/d061662920b4/edi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www.mentimeter.com/s/baeb2a46045995ffd9a64126e4c1f00f/aafb85281ecc/ed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www.mentimeter.com/s/e7b9384f76c54d62bc7ea39b6ea2fbc0/293f6b0dc9dd/edit?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ntimeter.com/s/15f7ce167d7e346be5bdbb23e83d0751/832303dd51a5/edit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US" dirty="0"/>
              <a:t>Linear Regression Methods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July 2019</a:t>
            </a:r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Materials by Adi Sarid https://adisarid.github.io and http://www.sarid-ins.com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36836" y="4971292"/>
            <a:ext cx="7035502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The statistician cannot evade the responsibility for understanding the process he/she appliers or recommends.</a:t>
            </a:r>
          </a:p>
          <a:p>
            <a:endParaRPr lang="en-US" dirty="0"/>
          </a:p>
          <a:p>
            <a:pPr algn="r"/>
            <a:r>
              <a:rPr lang="en-US" dirty="0"/>
              <a:t>- Ronald Fisher (1890-1962)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22187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we’re trying to extrapolate we’re going to make a huge mistake – and not even know about it</a:t>
            </a:r>
          </a:p>
          <a:p>
            <a:r>
              <a:rPr lang="en-US" dirty="0"/>
              <a:t>We’re approximating a sine function + error as a linear function…</a:t>
            </a:r>
          </a:p>
          <a:p>
            <a:r>
              <a:rPr lang="en-US" dirty="0"/>
              <a:t>A linear model can be extended to be “non-linear” using transformations on </a:t>
            </a:r>
            <a:r>
              <a:rPr lang="en-US" i="1" dirty="0"/>
              <a:t>x</a:t>
            </a:r>
            <a:endParaRPr lang="he-IL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030" y="4212294"/>
            <a:ext cx="4666370" cy="18653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1496" y="4212294"/>
            <a:ext cx="4666370" cy="186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802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367CA6A-2BC7-4CD0-8792-A4EEEE2D9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u="sng" dirty="0"/>
              <a:t>Word of caution (2): </a:t>
            </a:r>
            <a:br>
              <a:rPr lang="en-US" sz="5400" dirty="0"/>
            </a:br>
            <a:r>
              <a:rPr lang="en-US" sz="5400" dirty="0"/>
              <a:t>Overfitting</a:t>
            </a:r>
            <a:endParaRPr lang="en-IL" sz="54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8A51EF6-FC3A-476C-B661-D54C3EE412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BDD1CF-2618-4827-80E1-844EB96CF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366AAF-F50C-45F3-8015-E9365FE6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444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63CFF0E-CF99-4E29-B46E-4717A999A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Overfitting</a:t>
            </a:r>
            <a:endParaRPr lang="en-I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96B957C-803E-437F-A342-08FA806F5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/class code/01-overfitting_example.Rmd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9ECCB-AEDE-4F57-AF11-87F7FFD33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98B3D-EF9A-47ED-8204-ABA906EA2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666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we need to ask ourselves when running a model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268726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Did we capture an overall relationship between response and predictors?</a:t>
            </a:r>
          </a:p>
          <a:p>
            <a:pPr>
              <a:lnSpc>
                <a:spcPct val="150000"/>
              </a:lnSpc>
            </a:pPr>
            <a:r>
              <a:rPr lang="en-US" dirty="0"/>
              <a:t>How do we decide on important variables? (and avoid over-fitting)</a:t>
            </a:r>
          </a:p>
          <a:p>
            <a:pPr>
              <a:lnSpc>
                <a:spcPct val="150000"/>
              </a:lnSpc>
            </a:pPr>
            <a:r>
              <a:rPr lang="en-US" dirty="0"/>
              <a:t>How would we measure the extent to which the model fits the data?</a:t>
            </a:r>
          </a:p>
          <a:p>
            <a:pPr>
              <a:lnSpc>
                <a:spcPct val="150000"/>
              </a:lnSpc>
            </a:pPr>
            <a:r>
              <a:rPr lang="en-US" dirty="0"/>
              <a:t>Given a set of predictor values, how accurate is our prediction?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>
            <a:hlinkClick r:id="rId3"/>
          </p:cNvPr>
          <p:cNvPicPr>
            <a:picLocks noChangeAspect="1"/>
          </p:cNvPicPr>
          <p:nvPr/>
        </p:nvPicPr>
        <p:blipFill rotWithShape="1">
          <a:blip r:embed="rId4"/>
          <a:srcRect l="16061" t="18242" r="8788" b="16788"/>
          <a:stretch/>
        </p:blipFill>
        <p:spPr>
          <a:xfrm>
            <a:off x="10423563" y="4588510"/>
            <a:ext cx="1574800" cy="136144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140772" y="5088367"/>
            <a:ext cx="1667435" cy="861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Variable selection</a:t>
            </a:r>
            <a:endParaRPr lang="he-IL" dirty="0"/>
          </a:p>
        </p:txBody>
      </p:sp>
      <p:sp>
        <p:nvSpPr>
          <p:cNvPr id="8" name="Rounded Rectangle 7"/>
          <p:cNvSpPr/>
          <p:nvPr/>
        </p:nvSpPr>
        <p:spPr>
          <a:xfrm>
            <a:off x="4034118" y="5088367"/>
            <a:ext cx="1667435" cy="861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R-squared</a:t>
            </a:r>
            <a:endParaRPr lang="he-IL" dirty="0"/>
          </a:p>
        </p:txBody>
      </p:sp>
      <p:sp>
        <p:nvSpPr>
          <p:cNvPr id="9" name="Rounded Rectangle 8"/>
          <p:cNvSpPr/>
          <p:nvPr/>
        </p:nvSpPr>
        <p:spPr>
          <a:xfrm>
            <a:off x="5981252" y="5088367"/>
            <a:ext cx="1667435" cy="861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Hypothesis test</a:t>
            </a:r>
            <a:endParaRPr lang="he-IL" dirty="0"/>
          </a:p>
        </p:txBody>
      </p:sp>
      <p:sp>
        <p:nvSpPr>
          <p:cNvPr id="10" name="Rounded Rectangle 9"/>
          <p:cNvSpPr/>
          <p:nvPr/>
        </p:nvSpPr>
        <p:spPr>
          <a:xfrm>
            <a:off x="7853082" y="5088367"/>
            <a:ext cx="1667435" cy="861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Prediction intervals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58063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we need to ask ourselves when running a model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26872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Did we capture an overall relationship between response and predictors?</a:t>
            </a:r>
          </a:p>
          <a:p>
            <a:pPr>
              <a:lnSpc>
                <a:spcPct val="150000"/>
              </a:lnSpc>
            </a:pPr>
            <a:r>
              <a:rPr lang="en-US" dirty="0"/>
              <a:t>How do we decide on important variables? (and avoid over-fitting)</a:t>
            </a:r>
          </a:p>
          <a:p>
            <a:pPr>
              <a:lnSpc>
                <a:spcPct val="150000"/>
              </a:lnSpc>
            </a:pPr>
            <a:r>
              <a:rPr lang="en-US" dirty="0"/>
              <a:t>How would we measure the extent to which the model fits the data?</a:t>
            </a:r>
          </a:p>
          <a:p>
            <a:pPr>
              <a:lnSpc>
                <a:spcPct val="150000"/>
              </a:lnSpc>
            </a:pPr>
            <a:r>
              <a:rPr lang="en-US" dirty="0"/>
              <a:t>Given a set of predictor values, how accurate is our prediction?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140772" y="5088367"/>
            <a:ext cx="1667435" cy="861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Variable selection</a:t>
            </a:r>
            <a:endParaRPr lang="he-IL" dirty="0"/>
          </a:p>
        </p:txBody>
      </p:sp>
      <p:sp>
        <p:nvSpPr>
          <p:cNvPr id="8" name="Rounded Rectangle 7"/>
          <p:cNvSpPr/>
          <p:nvPr/>
        </p:nvSpPr>
        <p:spPr>
          <a:xfrm>
            <a:off x="4034118" y="5088367"/>
            <a:ext cx="1667435" cy="861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R-squared</a:t>
            </a:r>
            <a:endParaRPr lang="he-IL" dirty="0"/>
          </a:p>
        </p:txBody>
      </p:sp>
      <p:sp>
        <p:nvSpPr>
          <p:cNvPr id="9" name="Rounded Rectangle 8"/>
          <p:cNvSpPr/>
          <p:nvPr/>
        </p:nvSpPr>
        <p:spPr>
          <a:xfrm>
            <a:off x="5981252" y="5088367"/>
            <a:ext cx="1667435" cy="861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Hypothesis test</a:t>
            </a:r>
            <a:endParaRPr lang="he-IL" dirty="0"/>
          </a:p>
        </p:txBody>
      </p:sp>
      <p:sp>
        <p:nvSpPr>
          <p:cNvPr id="10" name="Rounded Rectangle 9"/>
          <p:cNvSpPr/>
          <p:nvPr/>
        </p:nvSpPr>
        <p:spPr>
          <a:xfrm>
            <a:off x="7853082" y="5088367"/>
            <a:ext cx="1667435" cy="861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Prediction intervals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4312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3.7037E-7 L 0.51901 -0.2347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951" y="-1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3.7037E-7 L 0.36875 -0.4585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38" y="-22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0.04844 -0.0995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2" y="-4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3.7037E-7 L 0.60287 -0.3583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143" y="-1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coding examples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evaluation using R-squared</a:t>
            </a:r>
          </a:p>
          <a:p>
            <a:r>
              <a:rPr lang="en-US" dirty="0"/>
              <a:t>Hypothesis testing</a:t>
            </a:r>
          </a:p>
          <a:p>
            <a:r>
              <a:rPr lang="en-US" dirty="0"/>
              <a:t>Using </a:t>
            </a:r>
            <a:r>
              <a:rPr lang="en-US" i="1" dirty="0" err="1"/>
              <a:t>relaimpo</a:t>
            </a:r>
            <a:r>
              <a:rPr lang="en-US" dirty="0"/>
              <a:t> for feature importance</a:t>
            </a:r>
          </a:p>
          <a:p>
            <a:r>
              <a:rPr lang="en-US" dirty="0"/>
              <a:t>Feature selection with </a:t>
            </a:r>
            <a:r>
              <a:rPr lang="en-US" i="1" dirty="0"/>
              <a:t>stepwise</a:t>
            </a:r>
            <a:endParaRPr lang="en-US" dirty="0"/>
          </a:p>
          <a:p>
            <a:r>
              <a:rPr lang="en-US" dirty="0"/>
              <a:t>Prediction intervals with </a:t>
            </a:r>
            <a:r>
              <a:rPr lang="en-US" i="1" dirty="0"/>
              <a:t>predict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411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influence of outliers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detect an outlier? e.g. using a boxplot</a:t>
            </a:r>
          </a:p>
          <a:p>
            <a:r>
              <a:rPr lang="en-US" dirty="0"/>
              <a:t>But, is that enough? a short quiz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Live coding example: /class code/01-outliers.R</a:t>
            </a:r>
          </a:p>
          <a:p>
            <a:endParaRPr lang="en-US" dirty="0"/>
          </a:p>
          <a:p>
            <a:r>
              <a:rPr lang="en-US" dirty="0"/>
              <a:t>Mitigation:</a:t>
            </a:r>
          </a:p>
          <a:p>
            <a:pPr lvl="1"/>
            <a:r>
              <a:rPr lang="en-US" dirty="0"/>
              <a:t>Quantile regression</a:t>
            </a:r>
          </a:p>
          <a:p>
            <a:pPr lvl="1"/>
            <a:r>
              <a:rPr lang="en-US" dirty="0"/>
              <a:t>Outlier detection (out of scope for now)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1C4306F8-B11A-4B44-9601-39DB95973E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061" t="18242" r="8788" b="16788"/>
          <a:stretch/>
        </p:blipFill>
        <p:spPr>
          <a:xfrm>
            <a:off x="2954251" y="3071972"/>
            <a:ext cx="643154" cy="556017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7EE3F745-2BF9-42DE-8DAA-4A8230AB1A8A}"/>
              </a:ext>
            </a:extLst>
          </p:cNvPr>
          <p:cNvGrpSpPr/>
          <p:nvPr/>
        </p:nvGrpSpPr>
        <p:grpSpPr>
          <a:xfrm>
            <a:off x="7769906" y="1539040"/>
            <a:ext cx="3761905" cy="1759050"/>
            <a:chOff x="7769906" y="1539040"/>
            <a:chExt cx="3761905" cy="175905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DA5B55A-97B3-40B6-A3E7-8BFFDEBC1C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69906" y="2041372"/>
              <a:ext cx="3761905" cy="100952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0A4E458-0FE4-4E21-BB64-3D0393AFF696}"/>
                </a:ext>
              </a:extLst>
            </p:cNvPr>
            <p:cNvSpPr txBox="1"/>
            <p:nvPr/>
          </p:nvSpPr>
          <p:spPr>
            <a:xfrm>
              <a:off x="8736458" y="1539040"/>
              <a:ext cx="8338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median</a:t>
              </a:r>
              <a:endParaRPr lang="en-IL" sz="14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BF80D16-06FA-4AA8-901B-B165E9033EEF}"/>
                </a:ext>
              </a:extLst>
            </p:cNvPr>
            <p:cNvCxnSpPr>
              <a:stCxn id="10" idx="2"/>
            </p:cNvCxnSpPr>
            <p:nvPr/>
          </p:nvCxnSpPr>
          <p:spPr>
            <a:xfrm flipH="1">
              <a:off x="8620018" y="1846817"/>
              <a:ext cx="533382" cy="2471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8E38E5A-E3FF-4484-813D-877EB3E31633}"/>
                </a:ext>
              </a:extLst>
            </p:cNvPr>
            <p:cNvSpPr txBox="1"/>
            <p:nvPr/>
          </p:nvSpPr>
          <p:spPr>
            <a:xfrm>
              <a:off x="8257801" y="2990313"/>
              <a:ext cx="9573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quartiles</a:t>
              </a:r>
              <a:endParaRPr lang="en-IL" sz="14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A7DA291-F3D6-454C-944D-3FF69F23BDAC}"/>
                </a:ext>
              </a:extLst>
            </p:cNvPr>
            <p:cNvCxnSpPr>
              <a:stCxn id="13" idx="0"/>
            </p:cNvCxnSpPr>
            <p:nvPr/>
          </p:nvCxnSpPr>
          <p:spPr>
            <a:xfrm flipV="1">
              <a:off x="8736458" y="2640458"/>
              <a:ext cx="263704" cy="3498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1C6F871-4A7D-44B0-9CAC-F8CAF47DD068}"/>
                </a:ext>
              </a:extLst>
            </p:cNvPr>
            <p:cNvCxnSpPr>
              <a:stCxn id="13" idx="0"/>
            </p:cNvCxnSpPr>
            <p:nvPr/>
          </p:nvCxnSpPr>
          <p:spPr>
            <a:xfrm flipH="1" flipV="1">
              <a:off x="8435083" y="2661007"/>
              <a:ext cx="301375" cy="3293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2719360-F706-4468-BE35-BB7D5AFA5481}"/>
                </a:ext>
              </a:extLst>
            </p:cNvPr>
            <p:cNvSpPr txBox="1"/>
            <p:nvPr/>
          </p:nvSpPr>
          <p:spPr>
            <a:xfrm>
              <a:off x="10681974" y="2990313"/>
              <a:ext cx="7569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outlier</a:t>
              </a:r>
              <a:endParaRPr lang="en-IL" sz="14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A62428C-3036-4CC8-9B6C-9571FD8041F0}"/>
                </a:ext>
              </a:extLst>
            </p:cNvPr>
            <p:cNvCxnSpPr>
              <a:stCxn id="18" idx="0"/>
            </p:cNvCxnSpPr>
            <p:nvPr/>
          </p:nvCxnSpPr>
          <p:spPr>
            <a:xfrm flipV="1">
              <a:off x="11060443" y="2401972"/>
              <a:ext cx="200375" cy="5883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6612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78299-4CCA-4635-A209-20D3B07EA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Quantile regression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4D446B-9D67-4D48-BA5B-DE70810BC7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Instead of trying to estimate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lets try to estimate Median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(Or any other quantile for that matter)</a:t>
                </a:r>
              </a:p>
              <a:p>
                <a:r>
                  <a:rPr lang="en-US" dirty="0"/>
                  <a:t>I.e., technically, we are looking for a linear model which minimizes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norm</a:t>
                </a:r>
              </a:p>
              <a:p>
                <a:pPr lvl="1"/>
                <a:r>
                  <a:rPr lang="en-US" dirty="0"/>
                  <a:t>Find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Package `</a:t>
                </a:r>
                <a:r>
                  <a:rPr lang="en-US" dirty="0" err="1"/>
                  <a:t>quantreg</a:t>
                </a:r>
                <a:r>
                  <a:rPr lang="en-US" dirty="0"/>
                  <a:t>` provides these computations for us</a:t>
                </a:r>
              </a:p>
              <a:p>
                <a:pPr lvl="1"/>
                <a:r>
                  <a:rPr lang="en-US" dirty="0"/>
                  <a:t>A few optimization methods are provided in the package, the details of the optimization algorithms are outside our scope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Returning to the last example of: /class code/01-outliers.R</a:t>
                </a:r>
              </a:p>
              <a:p>
                <a:pPr marL="0" indent="0">
                  <a:buNone/>
                </a:pPr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4D446B-9D67-4D48-BA5B-DE70810BC7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150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833793-E0B1-4D21-A9BD-0B087F29A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96E6FE-D833-4611-BD5A-2D83A073C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681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377903" y="2000920"/>
            <a:ext cx="1775012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Supervised learning</a:t>
            </a:r>
            <a:endParaRPr lang="he-IL" dirty="0"/>
          </a:p>
        </p:txBody>
      </p:sp>
      <p:sp>
        <p:nvSpPr>
          <p:cNvPr id="7" name="Rounded Rectangle 6"/>
          <p:cNvSpPr/>
          <p:nvPr/>
        </p:nvSpPr>
        <p:spPr>
          <a:xfrm>
            <a:off x="441065" y="2000920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Unsupervised learning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528511" y="4129373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Classification</a:t>
            </a:r>
            <a:endParaRPr lang="he-IL" dirty="0"/>
          </a:p>
        </p:txBody>
      </p:sp>
      <p:sp>
        <p:nvSpPr>
          <p:cNvPr id="9" name="Rounded Rectangle 8"/>
          <p:cNvSpPr/>
          <p:nvPr/>
        </p:nvSpPr>
        <p:spPr>
          <a:xfrm>
            <a:off x="9918559" y="3161180"/>
            <a:ext cx="1592128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Feature importance</a:t>
            </a:r>
            <a:endParaRPr lang="he-IL" dirty="0"/>
          </a:p>
        </p:txBody>
      </p:sp>
      <p:sp>
        <p:nvSpPr>
          <p:cNvPr id="10" name="Rounded Rectangle 9"/>
          <p:cNvSpPr/>
          <p:nvPr/>
        </p:nvSpPr>
        <p:spPr>
          <a:xfrm>
            <a:off x="7901252" y="5495589"/>
            <a:ext cx="1592128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Shrinkage methods</a:t>
            </a:r>
            <a:endParaRPr lang="he-IL" dirty="0"/>
          </a:p>
        </p:txBody>
      </p:sp>
      <p:sp>
        <p:nvSpPr>
          <p:cNvPr id="11" name="Rounded Rectangle 10"/>
          <p:cNvSpPr/>
          <p:nvPr/>
        </p:nvSpPr>
        <p:spPr>
          <a:xfrm>
            <a:off x="9897042" y="5140586"/>
            <a:ext cx="1108033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Ridge</a:t>
            </a:r>
            <a:endParaRPr lang="he-IL" dirty="0"/>
          </a:p>
        </p:txBody>
      </p:sp>
      <p:sp>
        <p:nvSpPr>
          <p:cNvPr id="12" name="Rounded Rectangle 11"/>
          <p:cNvSpPr/>
          <p:nvPr/>
        </p:nvSpPr>
        <p:spPr>
          <a:xfrm>
            <a:off x="9897041" y="5891923"/>
            <a:ext cx="1108033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Lasso</a:t>
            </a:r>
            <a:endParaRPr lang="he-IL" dirty="0"/>
          </a:p>
        </p:txBody>
      </p:sp>
      <p:sp>
        <p:nvSpPr>
          <p:cNvPr id="13" name="Rounded Rectangle 12"/>
          <p:cNvSpPr/>
          <p:nvPr/>
        </p:nvSpPr>
        <p:spPr>
          <a:xfrm>
            <a:off x="1516830" y="4130942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Model evaluation</a:t>
            </a:r>
            <a:endParaRPr lang="he-IL" dirty="0"/>
          </a:p>
        </p:txBody>
      </p:sp>
      <p:sp>
        <p:nvSpPr>
          <p:cNvPr id="14" name="Rounded Rectangle 13"/>
          <p:cNvSpPr/>
          <p:nvPr/>
        </p:nvSpPr>
        <p:spPr>
          <a:xfrm>
            <a:off x="591681" y="2913754"/>
            <a:ext cx="1473794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PCA</a:t>
            </a:r>
            <a:endParaRPr lang="he-IL" dirty="0"/>
          </a:p>
        </p:txBody>
      </p:sp>
      <p:sp>
        <p:nvSpPr>
          <p:cNvPr id="15" name="Rounded Rectangle 14"/>
          <p:cNvSpPr/>
          <p:nvPr/>
        </p:nvSpPr>
        <p:spPr>
          <a:xfrm>
            <a:off x="5443370" y="4129372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Regression</a:t>
            </a:r>
            <a:endParaRPr lang="he-IL" dirty="0"/>
          </a:p>
        </p:txBody>
      </p:sp>
      <p:sp>
        <p:nvSpPr>
          <p:cNvPr id="16" name="Rounded Rectangle 15"/>
          <p:cNvSpPr/>
          <p:nvPr/>
        </p:nvSpPr>
        <p:spPr>
          <a:xfrm>
            <a:off x="4448049" y="2935269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Models</a:t>
            </a:r>
            <a:endParaRPr lang="he-IL" dirty="0"/>
          </a:p>
        </p:txBody>
      </p:sp>
      <p:sp>
        <p:nvSpPr>
          <p:cNvPr id="17" name="Rounded Rectangle 16"/>
          <p:cNvSpPr/>
          <p:nvPr/>
        </p:nvSpPr>
        <p:spPr>
          <a:xfrm>
            <a:off x="2511673" y="2935269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Methods</a:t>
            </a:r>
            <a:endParaRPr lang="he-IL" dirty="0"/>
          </a:p>
        </p:txBody>
      </p:sp>
      <p:sp>
        <p:nvSpPr>
          <p:cNvPr id="18" name="Rounded Rectangle 17"/>
          <p:cNvSpPr/>
          <p:nvPr/>
        </p:nvSpPr>
        <p:spPr>
          <a:xfrm>
            <a:off x="7901252" y="3548458"/>
            <a:ext cx="1592128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Linear regression</a:t>
            </a:r>
            <a:endParaRPr lang="he-IL" dirty="0"/>
          </a:p>
        </p:txBody>
      </p:sp>
      <p:sp>
        <p:nvSpPr>
          <p:cNvPr id="19" name="Rounded Rectangle 18"/>
          <p:cNvSpPr/>
          <p:nvPr/>
        </p:nvSpPr>
        <p:spPr>
          <a:xfrm>
            <a:off x="9918559" y="3924973"/>
            <a:ext cx="1592128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Variable selection</a:t>
            </a:r>
            <a:endParaRPr lang="he-IL" dirty="0"/>
          </a:p>
        </p:txBody>
      </p:sp>
      <p:sp>
        <p:nvSpPr>
          <p:cNvPr id="20" name="Rounded Rectangle 19"/>
          <p:cNvSpPr/>
          <p:nvPr/>
        </p:nvSpPr>
        <p:spPr>
          <a:xfrm>
            <a:off x="7901252" y="4624219"/>
            <a:ext cx="1592128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Quantile regression</a:t>
            </a:r>
            <a:endParaRPr lang="he-IL" dirty="0"/>
          </a:p>
        </p:txBody>
      </p:sp>
      <p:cxnSp>
        <p:nvCxnSpPr>
          <p:cNvPr id="21" name="Straight Arrow Connector 20"/>
          <p:cNvCxnSpPr>
            <a:stCxn id="6" idx="2"/>
            <a:endCxn id="16" idx="0"/>
          </p:cNvCxnSpPr>
          <p:nvPr/>
        </p:nvCxnSpPr>
        <p:spPr>
          <a:xfrm>
            <a:off x="4265409" y="2624863"/>
            <a:ext cx="1075523" cy="310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2"/>
            <a:endCxn id="15" idx="0"/>
          </p:cNvCxnSpPr>
          <p:nvPr/>
        </p:nvCxnSpPr>
        <p:spPr>
          <a:xfrm>
            <a:off x="5340932" y="3559212"/>
            <a:ext cx="995321" cy="570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2"/>
            <a:endCxn id="20" idx="0"/>
          </p:cNvCxnSpPr>
          <p:nvPr/>
        </p:nvCxnSpPr>
        <p:spPr>
          <a:xfrm>
            <a:off x="8697316" y="4172401"/>
            <a:ext cx="0" cy="4518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5" idx="3"/>
            <a:endCxn id="18" idx="1"/>
          </p:cNvCxnSpPr>
          <p:nvPr/>
        </p:nvCxnSpPr>
        <p:spPr>
          <a:xfrm flipV="1">
            <a:off x="7229135" y="3860430"/>
            <a:ext cx="672117" cy="5809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3"/>
            <a:endCxn id="11" idx="1"/>
          </p:cNvCxnSpPr>
          <p:nvPr/>
        </p:nvCxnSpPr>
        <p:spPr>
          <a:xfrm flipV="1">
            <a:off x="9493380" y="5452558"/>
            <a:ext cx="403662" cy="3550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3"/>
            <a:endCxn id="12" idx="1"/>
          </p:cNvCxnSpPr>
          <p:nvPr/>
        </p:nvCxnSpPr>
        <p:spPr>
          <a:xfrm>
            <a:off x="9493380" y="5807561"/>
            <a:ext cx="403661" cy="3963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8" idx="3"/>
            <a:endCxn id="9" idx="1"/>
          </p:cNvCxnSpPr>
          <p:nvPr/>
        </p:nvCxnSpPr>
        <p:spPr>
          <a:xfrm flipV="1">
            <a:off x="9493380" y="3473152"/>
            <a:ext cx="425179" cy="3872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19" idx="1"/>
          </p:cNvCxnSpPr>
          <p:nvPr/>
        </p:nvCxnSpPr>
        <p:spPr>
          <a:xfrm>
            <a:off x="9493380" y="3860430"/>
            <a:ext cx="425179" cy="3765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2"/>
            <a:endCxn id="17" idx="0"/>
          </p:cNvCxnSpPr>
          <p:nvPr/>
        </p:nvCxnSpPr>
        <p:spPr>
          <a:xfrm flipH="1">
            <a:off x="3404556" y="2624863"/>
            <a:ext cx="860853" cy="310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2"/>
            <a:endCxn id="14" idx="0"/>
          </p:cNvCxnSpPr>
          <p:nvPr/>
        </p:nvCxnSpPr>
        <p:spPr>
          <a:xfrm>
            <a:off x="1328571" y="2624863"/>
            <a:ext cx="7" cy="288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2"/>
            <a:endCxn id="8" idx="0"/>
          </p:cNvCxnSpPr>
          <p:nvPr/>
        </p:nvCxnSpPr>
        <p:spPr>
          <a:xfrm flipH="1">
            <a:off x="4421394" y="3559212"/>
            <a:ext cx="919538" cy="5701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7" idx="2"/>
            <a:endCxn id="13" idx="0"/>
          </p:cNvCxnSpPr>
          <p:nvPr/>
        </p:nvCxnSpPr>
        <p:spPr>
          <a:xfrm flipH="1">
            <a:off x="2404336" y="3559212"/>
            <a:ext cx="1000220" cy="571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8" idx="2"/>
            <a:endCxn id="10" idx="1"/>
          </p:cNvCxnSpPr>
          <p:nvPr/>
        </p:nvCxnSpPr>
        <p:spPr>
          <a:xfrm rot="5400000">
            <a:off x="7481704" y="4591949"/>
            <a:ext cx="1635160" cy="796064"/>
          </a:xfrm>
          <a:prstGeom prst="bentConnector4">
            <a:avLst>
              <a:gd name="adj1" fmla="val 14145"/>
              <a:gd name="adj2" fmla="val 12871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4464425" y="5174438"/>
            <a:ext cx="2753954" cy="76379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Additional algorithms (e.g. </a:t>
            </a:r>
            <a:r>
              <a:rPr lang="en-US" dirty="0" err="1"/>
              <a:t>knn</a:t>
            </a:r>
            <a:r>
              <a:rPr lang="en-US" dirty="0"/>
              <a:t>, trees,…)</a:t>
            </a:r>
            <a:endParaRPr lang="he-IL" dirty="0"/>
          </a:p>
        </p:txBody>
      </p:sp>
      <p:cxnSp>
        <p:nvCxnSpPr>
          <p:cNvPr id="35" name="Straight Arrow Connector 34"/>
          <p:cNvCxnSpPr>
            <a:stCxn id="15" idx="2"/>
            <a:endCxn id="34" idx="0"/>
          </p:cNvCxnSpPr>
          <p:nvPr/>
        </p:nvCxnSpPr>
        <p:spPr>
          <a:xfrm flipH="1">
            <a:off x="5841402" y="4753315"/>
            <a:ext cx="494851" cy="421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091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Dimension reduction using Principle Component Analysis (PCA)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our explanatory variables are correlated</a:t>
            </a:r>
          </a:p>
          <a:p>
            <a:r>
              <a:rPr lang="en-US" dirty="0"/>
              <a:t>We may also get too many variables</a:t>
            </a:r>
          </a:p>
          <a:p>
            <a:r>
              <a:rPr lang="en-US" dirty="0"/>
              <a:t>As discussed, feature selection is one option, another options is PCA</a:t>
            </a:r>
          </a:p>
          <a:p>
            <a:endParaRPr lang="en-US" dirty="0"/>
          </a:p>
          <a:p>
            <a:r>
              <a:rPr lang="en-US" dirty="0"/>
              <a:t>/class code/01-pca.Rmd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858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Contents for today</a:t>
            </a:r>
            <a:br>
              <a:rPr lang="en-US" dirty="0"/>
            </a:br>
            <a:r>
              <a:rPr lang="en-US" sz="2400" dirty="0"/>
              <a:t>(we might not have enough time to cover everything)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Materials by Adi Sarid https://adisarid.github.io and http://www.sarid-ins.com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84467" y="6272784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377903" y="2000920"/>
            <a:ext cx="1775012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Supervised learning</a:t>
            </a:r>
            <a:endParaRPr lang="he-IL" dirty="0"/>
          </a:p>
        </p:txBody>
      </p:sp>
      <p:sp>
        <p:nvSpPr>
          <p:cNvPr id="7" name="Rounded Rectangle 6"/>
          <p:cNvSpPr/>
          <p:nvPr/>
        </p:nvSpPr>
        <p:spPr>
          <a:xfrm>
            <a:off x="441065" y="2000920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Unsupervised learning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528511" y="4129373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Classification</a:t>
            </a:r>
            <a:endParaRPr lang="he-IL" dirty="0"/>
          </a:p>
        </p:txBody>
      </p:sp>
      <p:sp>
        <p:nvSpPr>
          <p:cNvPr id="9" name="Rounded Rectangle 8"/>
          <p:cNvSpPr/>
          <p:nvPr/>
        </p:nvSpPr>
        <p:spPr>
          <a:xfrm>
            <a:off x="9918559" y="3161180"/>
            <a:ext cx="1592128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Feature importance</a:t>
            </a:r>
            <a:endParaRPr lang="he-IL" dirty="0"/>
          </a:p>
        </p:txBody>
      </p:sp>
      <p:sp>
        <p:nvSpPr>
          <p:cNvPr id="10" name="Rounded Rectangle 9"/>
          <p:cNvSpPr/>
          <p:nvPr/>
        </p:nvSpPr>
        <p:spPr>
          <a:xfrm>
            <a:off x="7901252" y="5495589"/>
            <a:ext cx="1592128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Shrinkage methods</a:t>
            </a:r>
            <a:endParaRPr lang="he-IL" dirty="0"/>
          </a:p>
        </p:txBody>
      </p:sp>
      <p:sp>
        <p:nvSpPr>
          <p:cNvPr id="11" name="Rounded Rectangle 10"/>
          <p:cNvSpPr/>
          <p:nvPr/>
        </p:nvSpPr>
        <p:spPr>
          <a:xfrm>
            <a:off x="9897042" y="5140586"/>
            <a:ext cx="1108033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Ridge</a:t>
            </a:r>
            <a:endParaRPr lang="he-IL" dirty="0"/>
          </a:p>
        </p:txBody>
      </p:sp>
      <p:sp>
        <p:nvSpPr>
          <p:cNvPr id="12" name="Rounded Rectangle 11"/>
          <p:cNvSpPr/>
          <p:nvPr/>
        </p:nvSpPr>
        <p:spPr>
          <a:xfrm>
            <a:off x="9897041" y="5891923"/>
            <a:ext cx="1108033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Lasso</a:t>
            </a:r>
            <a:endParaRPr lang="he-IL" dirty="0"/>
          </a:p>
        </p:txBody>
      </p:sp>
      <p:sp>
        <p:nvSpPr>
          <p:cNvPr id="13" name="Rounded Rectangle 12"/>
          <p:cNvSpPr/>
          <p:nvPr/>
        </p:nvSpPr>
        <p:spPr>
          <a:xfrm>
            <a:off x="1516830" y="4130942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Model evaluation</a:t>
            </a:r>
            <a:endParaRPr lang="he-IL" dirty="0"/>
          </a:p>
        </p:txBody>
      </p:sp>
      <p:sp>
        <p:nvSpPr>
          <p:cNvPr id="14" name="Rounded Rectangle 13"/>
          <p:cNvSpPr/>
          <p:nvPr/>
        </p:nvSpPr>
        <p:spPr>
          <a:xfrm>
            <a:off x="591681" y="2913754"/>
            <a:ext cx="1473794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PCA</a:t>
            </a:r>
            <a:endParaRPr lang="he-IL" dirty="0"/>
          </a:p>
        </p:txBody>
      </p:sp>
      <p:sp>
        <p:nvSpPr>
          <p:cNvPr id="15" name="Rounded Rectangle 14"/>
          <p:cNvSpPr/>
          <p:nvPr/>
        </p:nvSpPr>
        <p:spPr>
          <a:xfrm>
            <a:off x="5443370" y="4129372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Regression</a:t>
            </a:r>
            <a:endParaRPr lang="he-IL" dirty="0"/>
          </a:p>
        </p:txBody>
      </p:sp>
      <p:sp>
        <p:nvSpPr>
          <p:cNvPr id="16" name="Rounded Rectangle 15"/>
          <p:cNvSpPr/>
          <p:nvPr/>
        </p:nvSpPr>
        <p:spPr>
          <a:xfrm>
            <a:off x="4448049" y="2935269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Models</a:t>
            </a:r>
            <a:endParaRPr lang="he-IL" dirty="0"/>
          </a:p>
        </p:txBody>
      </p:sp>
      <p:sp>
        <p:nvSpPr>
          <p:cNvPr id="17" name="Rounded Rectangle 16"/>
          <p:cNvSpPr/>
          <p:nvPr/>
        </p:nvSpPr>
        <p:spPr>
          <a:xfrm>
            <a:off x="2511673" y="2935269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Methods</a:t>
            </a:r>
            <a:endParaRPr lang="he-IL" dirty="0"/>
          </a:p>
        </p:txBody>
      </p:sp>
      <p:sp>
        <p:nvSpPr>
          <p:cNvPr id="19" name="Rounded Rectangle 18"/>
          <p:cNvSpPr/>
          <p:nvPr/>
        </p:nvSpPr>
        <p:spPr>
          <a:xfrm>
            <a:off x="7901252" y="3548458"/>
            <a:ext cx="1592128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Linear regression</a:t>
            </a:r>
            <a:endParaRPr lang="he-IL" dirty="0"/>
          </a:p>
        </p:txBody>
      </p:sp>
      <p:sp>
        <p:nvSpPr>
          <p:cNvPr id="20" name="Rounded Rectangle 19"/>
          <p:cNvSpPr/>
          <p:nvPr/>
        </p:nvSpPr>
        <p:spPr>
          <a:xfrm>
            <a:off x="9918559" y="3924973"/>
            <a:ext cx="1592128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Variable selection</a:t>
            </a:r>
            <a:endParaRPr lang="he-IL" dirty="0"/>
          </a:p>
        </p:txBody>
      </p:sp>
      <p:sp>
        <p:nvSpPr>
          <p:cNvPr id="21" name="Rounded Rectangle 20"/>
          <p:cNvSpPr/>
          <p:nvPr/>
        </p:nvSpPr>
        <p:spPr>
          <a:xfrm>
            <a:off x="7901252" y="4624219"/>
            <a:ext cx="1592128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Quantile regression</a:t>
            </a:r>
            <a:endParaRPr lang="he-IL" dirty="0"/>
          </a:p>
        </p:txBody>
      </p:sp>
      <p:cxnSp>
        <p:nvCxnSpPr>
          <p:cNvPr id="23" name="Straight Arrow Connector 22"/>
          <p:cNvCxnSpPr>
            <a:stCxn id="6" idx="2"/>
            <a:endCxn id="16" idx="0"/>
          </p:cNvCxnSpPr>
          <p:nvPr/>
        </p:nvCxnSpPr>
        <p:spPr>
          <a:xfrm>
            <a:off x="4265409" y="2624863"/>
            <a:ext cx="1075523" cy="310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2"/>
            <a:endCxn id="15" idx="0"/>
          </p:cNvCxnSpPr>
          <p:nvPr/>
        </p:nvCxnSpPr>
        <p:spPr>
          <a:xfrm>
            <a:off x="5340932" y="3559212"/>
            <a:ext cx="995321" cy="570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9" idx="2"/>
            <a:endCxn id="21" idx="0"/>
          </p:cNvCxnSpPr>
          <p:nvPr/>
        </p:nvCxnSpPr>
        <p:spPr>
          <a:xfrm>
            <a:off x="8697316" y="4172401"/>
            <a:ext cx="0" cy="4518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3"/>
            <a:endCxn id="19" idx="1"/>
          </p:cNvCxnSpPr>
          <p:nvPr/>
        </p:nvCxnSpPr>
        <p:spPr>
          <a:xfrm flipV="1">
            <a:off x="7229135" y="3860430"/>
            <a:ext cx="672117" cy="5809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3"/>
            <a:endCxn id="11" idx="1"/>
          </p:cNvCxnSpPr>
          <p:nvPr/>
        </p:nvCxnSpPr>
        <p:spPr>
          <a:xfrm flipV="1">
            <a:off x="9493380" y="5452558"/>
            <a:ext cx="403662" cy="3550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3"/>
            <a:endCxn id="12" idx="1"/>
          </p:cNvCxnSpPr>
          <p:nvPr/>
        </p:nvCxnSpPr>
        <p:spPr>
          <a:xfrm>
            <a:off x="9493380" y="5807561"/>
            <a:ext cx="403661" cy="3963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9" idx="3"/>
            <a:endCxn id="9" idx="1"/>
          </p:cNvCxnSpPr>
          <p:nvPr/>
        </p:nvCxnSpPr>
        <p:spPr>
          <a:xfrm flipV="1">
            <a:off x="9493380" y="3473152"/>
            <a:ext cx="425179" cy="3872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9" idx="3"/>
            <a:endCxn id="20" idx="1"/>
          </p:cNvCxnSpPr>
          <p:nvPr/>
        </p:nvCxnSpPr>
        <p:spPr>
          <a:xfrm>
            <a:off x="9493380" y="3860430"/>
            <a:ext cx="425179" cy="3765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" idx="2"/>
            <a:endCxn id="17" idx="0"/>
          </p:cNvCxnSpPr>
          <p:nvPr/>
        </p:nvCxnSpPr>
        <p:spPr>
          <a:xfrm flipH="1">
            <a:off x="3404556" y="2624863"/>
            <a:ext cx="860853" cy="310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" idx="2"/>
            <a:endCxn id="14" idx="0"/>
          </p:cNvCxnSpPr>
          <p:nvPr/>
        </p:nvCxnSpPr>
        <p:spPr>
          <a:xfrm>
            <a:off x="1328571" y="2624863"/>
            <a:ext cx="7" cy="288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6" idx="2"/>
            <a:endCxn id="8" idx="0"/>
          </p:cNvCxnSpPr>
          <p:nvPr/>
        </p:nvCxnSpPr>
        <p:spPr>
          <a:xfrm flipH="1">
            <a:off x="4421394" y="3559212"/>
            <a:ext cx="919538" cy="5701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7" idx="2"/>
            <a:endCxn id="13" idx="0"/>
          </p:cNvCxnSpPr>
          <p:nvPr/>
        </p:nvCxnSpPr>
        <p:spPr>
          <a:xfrm flipH="1">
            <a:off x="2404336" y="3559212"/>
            <a:ext cx="1000220" cy="571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19" idx="2"/>
            <a:endCxn id="10" idx="1"/>
          </p:cNvCxnSpPr>
          <p:nvPr/>
        </p:nvCxnSpPr>
        <p:spPr>
          <a:xfrm rot="5400000">
            <a:off x="7481704" y="4591949"/>
            <a:ext cx="1635160" cy="796064"/>
          </a:xfrm>
          <a:prstGeom prst="bentConnector4">
            <a:avLst>
              <a:gd name="adj1" fmla="val 14145"/>
              <a:gd name="adj2" fmla="val 12871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>
          <a:xfrm>
            <a:off x="4464425" y="5174438"/>
            <a:ext cx="2753954" cy="76379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Additional algorithms (e.g. </a:t>
            </a:r>
            <a:r>
              <a:rPr lang="en-US" dirty="0" err="1"/>
              <a:t>knn</a:t>
            </a:r>
            <a:r>
              <a:rPr lang="en-US" dirty="0"/>
              <a:t>, trees,…)</a:t>
            </a:r>
            <a:endParaRPr lang="he-IL" dirty="0"/>
          </a:p>
        </p:txBody>
      </p:sp>
      <p:cxnSp>
        <p:nvCxnSpPr>
          <p:cNvPr id="61" name="Straight Arrow Connector 60"/>
          <p:cNvCxnSpPr>
            <a:stCxn id="15" idx="2"/>
            <a:endCxn id="59" idx="0"/>
          </p:cNvCxnSpPr>
          <p:nvPr/>
        </p:nvCxnSpPr>
        <p:spPr>
          <a:xfrm flipH="1">
            <a:off x="5841402" y="4753315"/>
            <a:ext cx="494851" cy="421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9093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5CB24-5373-4603-9DCF-706277B304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Regularization methods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99A068-F72C-4867-AEF4-1896408D88E6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r>
                  <a:rPr lang="en-US" dirty="0"/>
                  <a:t>Imposing penalties or constraints on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coefficients.</a:t>
                </a:r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99A068-F72C-4867-AEF4-1896408D88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150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E31FC7-636A-4A88-9C04-0D11D8F97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0B64F1-F326-4F73-982A-5CC370E64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1786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The Bias-Variance tradeoff</a:t>
            </a:r>
            <a:endParaRPr lang="he-IL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69848" y="1752600"/>
                <a:ext cx="10058400" cy="44196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linear regression estimate</a:t>
                </a:r>
                <a:r>
                  <a:rPr lang="en-US" i="1" dirty="0"/>
                  <a:t> </a:t>
                </a:r>
                <a:r>
                  <a:rPr lang="en-US" dirty="0"/>
                  <a:t>is </a:t>
                </a:r>
                <a:r>
                  <a:rPr lang="en-US" b="1" dirty="0"/>
                  <a:t>unbiased</a:t>
                </a:r>
                <a:r>
                  <a:rPr lang="en-US" dirty="0"/>
                  <a:t>, i.e.,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Any statistic (i.e., estimator) can be broken down to a bias-variance tradeoff:</a:t>
                </a:r>
              </a:p>
              <a:p>
                <a:endParaRPr lang="he-I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 the regression case assuming a fixed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 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Bias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))]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Var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1752600"/>
                <a:ext cx="10058400" cy="4419600"/>
              </a:xfrm>
              <a:blipFill>
                <a:blip r:embed="rId3"/>
                <a:stretch>
                  <a:fillRect l="-667" t="-110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FA162ED-0709-4F5E-98CB-3AF366DAC0E4}"/>
              </a:ext>
            </a:extLst>
          </p:cNvPr>
          <p:cNvCxnSpPr/>
          <p:nvPr/>
        </p:nvCxnSpPr>
        <p:spPr>
          <a:xfrm flipH="1" flipV="1">
            <a:off x="9294607" y="5185186"/>
            <a:ext cx="204993" cy="764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1D5EB80-1D3B-4087-BE0F-FB4107A3E933}"/>
              </a:ext>
            </a:extLst>
          </p:cNvPr>
          <p:cNvSpPr txBox="1"/>
          <p:nvPr/>
        </p:nvSpPr>
        <p:spPr>
          <a:xfrm>
            <a:off x="8483135" y="5964793"/>
            <a:ext cx="216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Irreducible error</a:t>
            </a:r>
            <a:endParaRPr lang="en-IL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B1A44B-3AA5-49BF-BB06-4112FAA17A7D}"/>
              </a:ext>
            </a:extLst>
          </p:cNvPr>
          <p:cNvSpPr txBox="1"/>
          <p:nvPr/>
        </p:nvSpPr>
        <p:spPr>
          <a:xfrm>
            <a:off x="4251960" y="5964793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Model variance</a:t>
            </a:r>
            <a:endParaRPr lang="en-IL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8E59A7-8160-4094-AC92-994E1C65A7FD}"/>
              </a:ext>
            </a:extLst>
          </p:cNvPr>
          <p:cNvSpPr txBox="1"/>
          <p:nvPr/>
        </p:nvSpPr>
        <p:spPr>
          <a:xfrm>
            <a:off x="6472811" y="5964793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Model bias</a:t>
            </a:r>
            <a:endParaRPr lang="en-IL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A1DF63A-C7C9-42D6-8655-2B57C87FB5AF}"/>
              </a:ext>
            </a:extLst>
          </p:cNvPr>
          <p:cNvCxnSpPr>
            <a:stCxn id="10" idx="0"/>
          </p:cNvCxnSpPr>
          <p:nvPr/>
        </p:nvCxnSpPr>
        <p:spPr>
          <a:xfrm flipV="1">
            <a:off x="7202338" y="5217459"/>
            <a:ext cx="414076" cy="747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75DB2B5-1290-480B-AD4E-8D6DE077EFF4}"/>
              </a:ext>
            </a:extLst>
          </p:cNvPr>
          <p:cNvCxnSpPr>
            <a:stCxn id="9" idx="0"/>
          </p:cNvCxnSpPr>
          <p:nvPr/>
        </p:nvCxnSpPr>
        <p:spPr>
          <a:xfrm flipV="1">
            <a:off x="5254799" y="5217459"/>
            <a:ext cx="704937" cy="747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263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Some properties of linear regression</a:t>
            </a:r>
            <a:endParaRPr lang="he-IL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69848" y="1752600"/>
                <a:ext cx="10058400" cy="44196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linear regression yields the </a:t>
                </a:r>
                <a:r>
                  <a:rPr lang="en-US" b="1" dirty="0"/>
                  <a:t>minimal variance among all unbiased </a:t>
                </a:r>
                <a:r>
                  <a:rPr lang="en-US" dirty="0"/>
                  <a:t>linear estimates (gauss-</a:t>
                </a:r>
                <a:r>
                  <a:rPr lang="en-US" dirty="0" err="1"/>
                  <a:t>markov</a:t>
                </a:r>
                <a:r>
                  <a:rPr lang="en-US" dirty="0"/>
                  <a:t> theorem)</a:t>
                </a:r>
              </a:p>
              <a:p>
                <a:pPr lvl="1"/>
                <a:r>
                  <a:rPr lang="en-US" dirty="0"/>
                  <a:t>Unbiased = “on average” we are accurate</a:t>
                </a:r>
              </a:p>
              <a:p>
                <a:pPr lvl="1"/>
                <a:r>
                  <a:rPr lang="en-US" dirty="0"/>
                  <a:t>Minimum variance = our estimates have a low dispersion</a:t>
                </a:r>
              </a:p>
              <a:p>
                <a:r>
                  <a:rPr lang="en-US" dirty="0"/>
                  <a:t>However, we might get a lower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by using </a:t>
                </a:r>
                <a:r>
                  <a:rPr lang="en-US" b="1" dirty="0"/>
                  <a:t>biased estimates</a:t>
                </a:r>
                <a:r>
                  <a:rPr lang="en-US" dirty="0"/>
                  <a:t> which have a </a:t>
                </a:r>
                <a:r>
                  <a:rPr lang="en-US" b="1" dirty="0"/>
                  <a:t>much lower variance</a:t>
                </a:r>
              </a:p>
              <a:p>
                <a:r>
                  <a:rPr lang="en-US" dirty="0"/>
                  <a:t>How would we achieve that? by “penalizing” large coefficients.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1752600"/>
                <a:ext cx="10058400" cy="4419600"/>
              </a:xfrm>
              <a:blipFill>
                <a:blip r:embed="rId3"/>
                <a:stretch>
                  <a:fillRect l="-303" t="-1517" r="-127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560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Ridge and the Lasso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069848" y="3010830"/>
                <a:ext cx="4754880" cy="316137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Ridge regression:</a:t>
                </a:r>
              </a:p>
              <a:p>
                <a:r>
                  <a:rPr lang="en-US" dirty="0"/>
                  <a:t>Minimize: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∑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+…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RSS with an </a:t>
                </a:r>
                <a:r>
                  <a:rPr lang="en-US" b="1" dirty="0"/>
                  <a:t>L2 penalty </a:t>
                </a:r>
                <a:r>
                  <a:rPr lang="en-US" dirty="0"/>
                  <a:t>on coefficients</a:t>
                </a:r>
              </a:p>
              <a:p>
                <a:r>
                  <a:rPr lang="en-US" b="1" dirty="0"/>
                  <a:t>Retains all coefficients</a:t>
                </a:r>
                <a:r>
                  <a:rPr lang="en-US" dirty="0"/>
                  <a:t>, but makes them smaller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69848" y="3010830"/>
                <a:ext cx="4754880" cy="3161370"/>
              </a:xfrm>
              <a:blipFill>
                <a:blip r:embed="rId2"/>
                <a:stretch>
                  <a:fillRect l="-641" t="-211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364224" y="3010830"/>
                <a:ext cx="4754880" cy="316137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Lasso regression:</a:t>
                </a:r>
              </a:p>
              <a:p>
                <a:r>
                  <a:rPr lang="en-US" dirty="0"/>
                  <a:t>Minimize: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∑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+…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RSS with an </a:t>
                </a:r>
                <a:r>
                  <a:rPr lang="en-US" b="1" dirty="0"/>
                  <a:t>L1 penalty </a:t>
                </a:r>
                <a:r>
                  <a:rPr lang="en-US" dirty="0"/>
                  <a:t>on coefficients</a:t>
                </a:r>
              </a:p>
              <a:p>
                <a:r>
                  <a:rPr lang="en-US" dirty="0"/>
                  <a:t>Tends to </a:t>
                </a:r>
                <a:r>
                  <a:rPr lang="en-US" b="1" dirty="0"/>
                  <a:t>eliminate coefficients </a:t>
                </a:r>
                <a:r>
                  <a:rPr lang="en-US" dirty="0"/>
                  <a:t>(like feature selection)</a:t>
                </a:r>
                <a:endParaRPr lang="he-IL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364224" y="3010830"/>
                <a:ext cx="4754880" cy="3161370"/>
              </a:xfrm>
              <a:blipFill>
                <a:blip r:embed="rId3"/>
                <a:stretch>
                  <a:fillRect l="-513" t="-211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193180" y="1717288"/>
                <a:ext cx="10437542" cy="101566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/>
                  <a:t>The basic model is the same (still a linear model with the beta coefficients, only that now, we solve a different optimization problem.</a:t>
                </a:r>
              </a:p>
              <a:p>
                <a:r>
                  <a:rPr lang="en-US" dirty="0"/>
                  <a:t>Instead of finding the coefficients that yield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∑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180" y="1717288"/>
                <a:ext cx="10437542" cy="1015663"/>
              </a:xfrm>
              <a:prstGeom prst="rect">
                <a:avLst/>
              </a:prstGeom>
              <a:blipFill>
                <a:blip r:embed="rId4"/>
                <a:stretch>
                  <a:fillRect l="-526" t="-3012" b="-843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07121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and Lasso demonstration</a:t>
            </a:r>
            <a:endParaRPr lang="he-IL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/class code/01-ridge_lasso_glmnet.Rmd</a:t>
            </a:r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7033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25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377903" y="2000920"/>
            <a:ext cx="1775012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Supervised learning</a:t>
            </a:r>
            <a:endParaRPr lang="he-IL" dirty="0"/>
          </a:p>
        </p:txBody>
      </p:sp>
      <p:sp>
        <p:nvSpPr>
          <p:cNvPr id="7" name="Rounded Rectangle 6"/>
          <p:cNvSpPr/>
          <p:nvPr/>
        </p:nvSpPr>
        <p:spPr>
          <a:xfrm>
            <a:off x="441065" y="2000920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Unsupervised learning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528511" y="4129373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Classification</a:t>
            </a:r>
            <a:endParaRPr lang="he-IL" dirty="0"/>
          </a:p>
        </p:txBody>
      </p:sp>
      <p:sp>
        <p:nvSpPr>
          <p:cNvPr id="9" name="Rounded Rectangle 8"/>
          <p:cNvSpPr/>
          <p:nvPr/>
        </p:nvSpPr>
        <p:spPr>
          <a:xfrm>
            <a:off x="9918559" y="3161180"/>
            <a:ext cx="1592128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Feature importance</a:t>
            </a:r>
            <a:endParaRPr lang="he-IL" dirty="0"/>
          </a:p>
        </p:txBody>
      </p:sp>
      <p:sp>
        <p:nvSpPr>
          <p:cNvPr id="10" name="Rounded Rectangle 9"/>
          <p:cNvSpPr/>
          <p:nvPr/>
        </p:nvSpPr>
        <p:spPr>
          <a:xfrm>
            <a:off x="7901252" y="5495589"/>
            <a:ext cx="1592128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Shrinkage methods</a:t>
            </a:r>
            <a:endParaRPr lang="he-IL" dirty="0"/>
          </a:p>
        </p:txBody>
      </p:sp>
      <p:sp>
        <p:nvSpPr>
          <p:cNvPr id="11" name="Rounded Rectangle 10"/>
          <p:cNvSpPr/>
          <p:nvPr/>
        </p:nvSpPr>
        <p:spPr>
          <a:xfrm>
            <a:off x="9897042" y="5140586"/>
            <a:ext cx="1108033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Ridge</a:t>
            </a:r>
            <a:endParaRPr lang="he-IL" dirty="0"/>
          </a:p>
        </p:txBody>
      </p:sp>
      <p:sp>
        <p:nvSpPr>
          <p:cNvPr id="12" name="Rounded Rectangle 11"/>
          <p:cNvSpPr/>
          <p:nvPr/>
        </p:nvSpPr>
        <p:spPr>
          <a:xfrm>
            <a:off x="9897041" y="5891923"/>
            <a:ext cx="1108033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Lasso</a:t>
            </a:r>
            <a:endParaRPr lang="he-IL" dirty="0"/>
          </a:p>
        </p:txBody>
      </p:sp>
      <p:sp>
        <p:nvSpPr>
          <p:cNvPr id="13" name="Rounded Rectangle 12"/>
          <p:cNvSpPr/>
          <p:nvPr/>
        </p:nvSpPr>
        <p:spPr>
          <a:xfrm>
            <a:off x="1516830" y="4130942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Model evaluation</a:t>
            </a:r>
            <a:endParaRPr lang="he-IL" dirty="0"/>
          </a:p>
        </p:txBody>
      </p:sp>
      <p:sp>
        <p:nvSpPr>
          <p:cNvPr id="14" name="Rounded Rectangle 13"/>
          <p:cNvSpPr/>
          <p:nvPr/>
        </p:nvSpPr>
        <p:spPr>
          <a:xfrm>
            <a:off x="591681" y="2913754"/>
            <a:ext cx="1473794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PCA</a:t>
            </a:r>
            <a:endParaRPr lang="he-IL" dirty="0"/>
          </a:p>
        </p:txBody>
      </p:sp>
      <p:sp>
        <p:nvSpPr>
          <p:cNvPr id="15" name="Rounded Rectangle 14"/>
          <p:cNvSpPr/>
          <p:nvPr/>
        </p:nvSpPr>
        <p:spPr>
          <a:xfrm>
            <a:off x="5443370" y="4129372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Regression</a:t>
            </a:r>
            <a:endParaRPr lang="he-IL" dirty="0"/>
          </a:p>
        </p:txBody>
      </p:sp>
      <p:sp>
        <p:nvSpPr>
          <p:cNvPr id="16" name="Rounded Rectangle 15"/>
          <p:cNvSpPr/>
          <p:nvPr/>
        </p:nvSpPr>
        <p:spPr>
          <a:xfrm>
            <a:off x="4448049" y="2935269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Models</a:t>
            </a:r>
            <a:endParaRPr lang="he-IL" dirty="0"/>
          </a:p>
        </p:txBody>
      </p:sp>
      <p:sp>
        <p:nvSpPr>
          <p:cNvPr id="17" name="Rounded Rectangle 16"/>
          <p:cNvSpPr/>
          <p:nvPr/>
        </p:nvSpPr>
        <p:spPr>
          <a:xfrm>
            <a:off x="2511673" y="2935269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Methods</a:t>
            </a:r>
            <a:endParaRPr lang="he-IL" dirty="0"/>
          </a:p>
        </p:txBody>
      </p:sp>
      <p:sp>
        <p:nvSpPr>
          <p:cNvPr id="18" name="Rounded Rectangle 17"/>
          <p:cNvSpPr/>
          <p:nvPr/>
        </p:nvSpPr>
        <p:spPr>
          <a:xfrm>
            <a:off x="7901252" y="3548458"/>
            <a:ext cx="1592128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Linear regression</a:t>
            </a:r>
            <a:endParaRPr lang="he-IL" dirty="0"/>
          </a:p>
        </p:txBody>
      </p:sp>
      <p:sp>
        <p:nvSpPr>
          <p:cNvPr id="19" name="Rounded Rectangle 18"/>
          <p:cNvSpPr/>
          <p:nvPr/>
        </p:nvSpPr>
        <p:spPr>
          <a:xfrm>
            <a:off x="9918559" y="3924973"/>
            <a:ext cx="1592128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Variable selection</a:t>
            </a:r>
            <a:endParaRPr lang="he-IL" dirty="0"/>
          </a:p>
        </p:txBody>
      </p:sp>
      <p:sp>
        <p:nvSpPr>
          <p:cNvPr id="20" name="Rounded Rectangle 19"/>
          <p:cNvSpPr/>
          <p:nvPr/>
        </p:nvSpPr>
        <p:spPr>
          <a:xfrm>
            <a:off x="7901252" y="4624219"/>
            <a:ext cx="1592128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Quantile regression</a:t>
            </a:r>
            <a:endParaRPr lang="he-IL" dirty="0"/>
          </a:p>
        </p:txBody>
      </p:sp>
      <p:cxnSp>
        <p:nvCxnSpPr>
          <p:cNvPr id="21" name="Straight Arrow Connector 20"/>
          <p:cNvCxnSpPr>
            <a:stCxn id="6" idx="2"/>
            <a:endCxn id="16" idx="0"/>
          </p:cNvCxnSpPr>
          <p:nvPr/>
        </p:nvCxnSpPr>
        <p:spPr>
          <a:xfrm>
            <a:off x="4265409" y="2624863"/>
            <a:ext cx="1075523" cy="310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2"/>
            <a:endCxn id="15" idx="0"/>
          </p:cNvCxnSpPr>
          <p:nvPr/>
        </p:nvCxnSpPr>
        <p:spPr>
          <a:xfrm>
            <a:off x="5340932" y="3559212"/>
            <a:ext cx="995321" cy="570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2"/>
            <a:endCxn id="20" idx="0"/>
          </p:cNvCxnSpPr>
          <p:nvPr/>
        </p:nvCxnSpPr>
        <p:spPr>
          <a:xfrm>
            <a:off x="8697316" y="4172401"/>
            <a:ext cx="0" cy="4518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5" idx="3"/>
            <a:endCxn id="18" idx="1"/>
          </p:cNvCxnSpPr>
          <p:nvPr/>
        </p:nvCxnSpPr>
        <p:spPr>
          <a:xfrm flipV="1">
            <a:off x="7229135" y="3860430"/>
            <a:ext cx="672117" cy="5809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3"/>
            <a:endCxn id="11" idx="1"/>
          </p:cNvCxnSpPr>
          <p:nvPr/>
        </p:nvCxnSpPr>
        <p:spPr>
          <a:xfrm flipV="1">
            <a:off x="9493380" y="5452558"/>
            <a:ext cx="403662" cy="3550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3"/>
            <a:endCxn id="12" idx="1"/>
          </p:cNvCxnSpPr>
          <p:nvPr/>
        </p:nvCxnSpPr>
        <p:spPr>
          <a:xfrm>
            <a:off x="9493380" y="5807561"/>
            <a:ext cx="403661" cy="3963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8" idx="3"/>
            <a:endCxn id="9" idx="1"/>
          </p:cNvCxnSpPr>
          <p:nvPr/>
        </p:nvCxnSpPr>
        <p:spPr>
          <a:xfrm flipV="1">
            <a:off x="9493380" y="3473152"/>
            <a:ext cx="425179" cy="3872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19" idx="1"/>
          </p:cNvCxnSpPr>
          <p:nvPr/>
        </p:nvCxnSpPr>
        <p:spPr>
          <a:xfrm>
            <a:off x="9493380" y="3860430"/>
            <a:ext cx="425179" cy="3765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2"/>
            <a:endCxn id="17" idx="0"/>
          </p:cNvCxnSpPr>
          <p:nvPr/>
        </p:nvCxnSpPr>
        <p:spPr>
          <a:xfrm flipH="1">
            <a:off x="3404556" y="2624863"/>
            <a:ext cx="860853" cy="310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2"/>
            <a:endCxn id="14" idx="0"/>
          </p:cNvCxnSpPr>
          <p:nvPr/>
        </p:nvCxnSpPr>
        <p:spPr>
          <a:xfrm>
            <a:off x="1328571" y="2624863"/>
            <a:ext cx="7" cy="288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2"/>
            <a:endCxn id="8" idx="0"/>
          </p:cNvCxnSpPr>
          <p:nvPr/>
        </p:nvCxnSpPr>
        <p:spPr>
          <a:xfrm flipH="1">
            <a:off x="4421394" y="3559212"/>
            <a:ext cx="919538" cy="5701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7" idx="2"/>
            <a:endCxn id="13" idx="0"/>
          </p:cNvCxnSpPr>
          <p:nvPr/>
        </p:nvCxnSpPr>
        <p:spPr>
          <a:xfrm flipH="1">
            <a:off x="2404336" y="3559212"/>
            <a:ext cx="1000220" cy="571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8" idx="2"/>
            <a:endCxn id="10" idx="1"/>
          </p:cNvCxnSpPr>
          <p:nvPr/>
        </p:nvCxnSpPr>
        <p:spPr>
          <a:xfrm rot="5400000">
            <a:off x="7481704" y="4591949"/>
            <a:ext cx="1635160" cy="796064"/>
          </a:xfrm>
          <a:prstGeom prst="bentConnector4">
            <a:avLst>
              <a:gd name="adj1" fmla="val 14145"/>
              <a:gd name="adj2" fmla="val 12871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4464425" y="5174438"/>
            <a:ext cx="2753954" cy="76379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Additional algorithms (e.g. </a:t>
            </a:r>
            <a:r>
              <a:rPr lang="en-US" dirty="0" err="1"/>
              <a:t>knn</a:t>
            </a:r>
            <a:r>
              <a:rPr lang="en-US" dirty="0"/>
              <a:t>, trees,…)</a:t>
            </a:r>
            <a:endParaRPr lang="he-IL" dirty="0"/>
          </a:p>
        </p:txBody>
      </p:sp>
      <p:cxnSp>
        <p:nvCxnSpPr>
          <p:cNvPr id="35" name="Straight Arrow Connector 34"/>
          <p:cNvCxnSpPr>
            <a:stCxn id="15" idx="2"/>
            <a:endCxn id="34" idx="0"/>
          </p:cNvCxnSpPr>
          <p:nvPr/>
        </p:nvCxnSpPr>
        <p:spPr>
          <a:xfrm flipH="1">
            <a:off x="5841402" y="4753315"/>
            <a:ext cx="494851" cy="421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9077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725B3-635B-4D2D-9057-88B295F29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4D936-3CBB-4BF2-813A-EF6EF947E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Summary quiz</a:t>
            </a:r>
          </a:p>
          <a:p>
            <a:pPr>
              <a:lnSpc>
                <a:spcPct val="100000"/>
              </a:lnSpc>
            </a:pPr>
            <a:r>
              <a:rPr lang="en-US" dirty="0"/>
              <a:t>Though a very “simplistic tool”, linear regression can be a very good tool for gaining insights, and help the exploratory process</a:t>
            </a:r>
          </a:p>
          <a:p>
            <a:pPr>
              <a:lnSpc>
                <a:spcPct val="100000"/>
              </a:lnSpc>
            </a:pPr>
            <a:r>
              <a:rPr lang="en-US" dirty="0"/>
              <a:t>It is quick to run, and can illustrate relationships of variables</a:t>
            </a:r>
          </a:p>
          <a:p>
            <a:pPr>
              <a:lnSpc>
                <a:spcPct val="100000"/>
              </a:lnSpc>
            </a:pPr>
            <a:r>
              <a:rPr lang="en-US" dirty="0"/>
              <a:t>It has some nice extensions, which can be beneficial in various situations</a:t>
            </a:r>
          </a:p>
          <a:p>
            <a:pPr>
              <a:lnSpc>
                <a:spcPct val="100000"/>
              </a:lnSpc>
            </a:pPr>
            <a:r>
              <a:rPr lang="en-US" dirty="0"/>
              <a:t>Even though it is not as flexible as other regression tools (i.e., forests, boosting, neural networks), it can provide a reference – “starting point”, from which one can improve further with other models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6ACDF8-EA81-4839-8A10-6D624B18D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1CD851-1B68-4BC6-ABC7-6FE5369A4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26</a:t>
            </a:fld>
            <a:endParaRPr lang="en-US" dirty="0"/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1C4306F8-B11A-4B44-9601-39DB95973E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061" t="18242" r="8788" b="16788"/>
          <a:stretch/>
        </p:blipFill>
        <p:spPr>
          <a:xfrm>
            <a:off x="3380135" y="2082415"/>
            <a:ext cx="643154" cy="55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116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goal</a:t>
            </a:r>
            <a:endParaRPr lang="he-IL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 data </a:t>
            </a:r>
            <a:r>
              <a:rPr lang="en-US" i="1" dirty="0"/>
              <a:t>X</a:t>
            </a:r>
            <a:r>
              <a:rPr lang="en-US" dirty="0"/>
              <a:t> (matrix) with independent variable </a:t>
            </a:r>
            <a:r>
              <a:rPr lang="en-US" i="1" dirty="0"/>
              <a:t>Y </a:t>
            </a:r>
            <a:r>
              <a:rPr lang="en-US" dirty="0"/>
              <a:t>(vector)</a:t>
            </a:r>
          </a:p>
          <a:p>
            <a:r>
              <a:rPr lang="en-US" dirty="0"/>
              <a:t>Assuming a relationship </a:t>
            </a:r>
            <a:r>
              <a:rPr lang="en-US" i="1" dirty="0"/>
              <a:t>f</a:t>
            </a:r>
            <a:r>
              <a:rPr lang="en-US" dirty="0"/>
              <a:t> such that</a:t>
            </a:r>
          </a:p>
          <a:p>
            <a:r>
              <a:rPr lang="en-US" dirty="0"/>
              <a:t>Find </a:t>
            </a:r>
            <a:r>
              <a:rPr lang="en-US" i="1" dirty="0"/>
              <a:t>f  </a:t>
            </a:r>
            <a:r>
              <a:rPr lang="en-US" dirty="0"/>
              <a:t>(predicting </a:t>
            </a:r>
            <a:r>
              <a:rPr lang="en-US" i="1" dirty="0"/>
              <a:t>Y</a:t>
            </a:r>
            <a:r>
              <a:rPr lang="en-US" dirty="0"/>
              <a:t> using </a:t>
            </a:r>
            <a:r>
              <a:rPr lang="en-US" i="1" dirty="0"/>
              <a:t>X</a:t>
            </a:r>
            <a:r>
              <a:rPr lang="en-US" dirty="0"/>
              <a:t>)</a:t>
            </a:r>
          </a:p>
          <a:p>
            <a:r>
              <a:rPr lang="en-US" dirty="0"/>
              <a:t>How do we measure accuracy? with a loss function, e.g.:</a:t>
            </a:r>
          </a:p>
          <a:p>
            <a:endParaRPr lang="en-US" dirty="0"/>
          </a:p>
          <a:p>
            <a:r>
              <a:rPr lang="en-US" dirty="0"/>
              <a:t>The solution which minimizes the expectancy of this loss function is given by:</a:t>
            </a:r>
          </a:p>
          <a:p>
            <a:endParaRPr lang="en-US" dirty="0"/>
          </a:p>
          <a:p>
            <a:r>
              <a:rPr lang="en-US" dirty="0"/>
              <a:t>This is known as a “</a:t>
            </a:r>
            <a:r>
              <a:rPr lang="en-US" b="1" dirty="0"/>
              <a:t>regression function</a:t>
            </a:r>
            <a:r>
              <a:rPr lang="en-US" dirty="0"/>
              <a:t>”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927464" y="2544183"/>
                <a:ext cx="18297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7464" y="2544183"/>
                <a:ext cx="1829732" cy="369332"/>
              </a:xfrm>
              <a:prstGeom prst="rect">
                <a:avLst/>
              </a:prstGeom>
              <a:blipFill>
                <a:blip r:embed="rId3"/>
                <a:stretch>
                  <a:fillRect l="-2990" r="-997" b="-3606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652442" y="3789363"/>
                <a:ext cx="2909066" cy="40818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he-IL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442" y="3789363"/>
                <a:ext cx="2909066" cy="4081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018207" y="4703760"/>
                <a:ext cx="2178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8207" y="4703760"/>
                <a:ext cx="2178481" cy="307777"/>
              </a:xfrm>
              <a:prstGeom prst="rect">
                <a:avLst/>
              </a:prstGeom>
              <a:blipFill>
                <a:blip r:embed="rId5"/>
                <a:stretch>
                  <a:fillRect l="-3352" t="-2000" r="-3352" b="-38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7200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</a:t>
            </a:r>
            <a:br>
              <a:rPr lang="en-US" dirty="0"/>
            </a:br>
            <a:r>
              <a:rPr lang="en-US" sz="2800" dirty="0"/>
              <a:t>“the least squares estimate”</a:t>
            </a:r>
            <a:endParaRPr lang="he-IL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</a:t>
            </a:r>
            <a:r>
              <a:rPr lang="en-US" b="1" dirty="0"/>
              <a:t>assume</a:t>
            </a:r>
            <a:r>
              <a:rPr lang="en-US" dirty="0"/>
              <a:t> that the regression function, </a:t>
            </a:r>
            <a:r>
              <a:rPr lang="en-US" i="1" dirty="0"/>
              <a:t>f(x)</a:t>
            </a:r>
            <a:r>
              <a:rPr lang="en-US" dirty="0"/>
              <a:t>, is actually linear, i.e.: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is a </a:t>
            </a:r>
            <a:r>
              <a:rPr lang="en-US" b="1" dirty="0"/>
              <a:t>model based </a:t>
            </a:r>
            <a:r>
              <a:rPr lang="en-US" dirty="0"/>
              <a:t>approach: we assume an underlying (linear) model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452199" y="2759338"/>
                <a:ext cx="52876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2199" y="2759338"/>
                <a:ext cx="5287601" cy="369332"/>
              </a:xfrm>
              <a:prstGeom prst="rect">
                <a:avLst/>
              </a:prstGeom>
              <a:blipFill>
                <a:blip r:embed="rId2"/>
                <a:stretch>
                  <a:fillRect l="-1498" b="-3666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313298" y="4134913"/>
                <a:ext cx="7495065" cy="764505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RSS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</m:fName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𝑅𝑆𝑆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𝜕𝛽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298" y="4134913"/>
                <a:ext cx="7495065" cy="7645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193534" y="5104973"/>
                <a:ext cx="221028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3534" y="5104973"/>
                <a:ext cx="2210285" cy="369332"/>
              </a:xfrm>
              <a:prstGeom prst="rect">
                <a:avLst/>
              </a:prstGeom>
              <a:blipFill>
                <a:blip r:embed="rId4"/>
                <a:stretch>
                  <a:fillRect l="-2755" r="-2479" b="-3606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137875" y="5677466"/>
                <a:ext cx="2358851" cy="38933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875" y="5677466"/>
                <a:ext cx="2358851" cy="3893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009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5AAD9-9A3E-47E2-B1F6-1EF0A27FA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example for linear regression – The beer model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B1154-1F6E-4780-BC35-115CA1310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influences the beer consumption around the world?</a:t>
            </a:r>
          </a:p>
          <a:p>
            <a:endParaRPr lang="en-US" sz="2400" dirty="0"/>
          </a:p>
          <a:p>
            <a:r>
              <a:rPr lang="en-US" sz="2400" dirty="0"/>
              <a:t>/class code/01-linear_regression_example1.Rmd</a:t>
            </a:r>
            <a:endParaRPr lang="en-IL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C31C8F-FDE6-427E-B3D2-0D184518E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D7378F-F03B-428A-AF93-4D24C403C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331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 the following terms</a:t>
            </a:r>
            <a:br>
              <a:rPr lang="en-US" dirty="0"/>
            </a:br>
            <a:r>
              <a:rPr lang="en-US" sz="3200" dirty="0"/>
              <a:t>(then, we will see what we can do with them)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Residual sum of squares (RSS, our target for minimization)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Residuals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Residual standard error (estimator for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Total sum of squares (like RSS for a nominal “average”)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R-squared (a 0…1 measure, proportion)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Adjusted R-squared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Coefficient standard error (std of coefficient estimators)</a:t>
                </a:r>
                <a:endParaRPr lang="he-IL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b="-15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DAFF075-E647-4011-ABCE-52CCA7440154}"/>
              </a:ext>
            </a:extLst>
          </p:cNvPr>
          <p:cNvGrpSpPr/>
          <p:nvPr/>
        </p:nvGrpSpPr>
        <p:grpSpPr>
          <a:xfrm>
            <a:off x="7061200" y="3105743"/>
            <a:ext cx="2686303" cy="910699"/>
            <a:chOff x="7061200" y="3157113"/>
            <a:chExt cx="2686303" cy="9106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7718807" y="3157113"/>
                  <a:ext cx="2028696" cy="9106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RS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=</m:t>
                            </m:r>
                          </m:fName>
                          <m:e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𝑅𝑆𝑆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den>
                                </m:f>
                              </m:e>
                            </m:rad>
                          </m:e>
                        </m:func>
                      </m:oMath>
                    </m:oMathPara>
                  </a14:m>
                  <a:endParaRPr lang="he-IL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8807" y="3157113"/>
                  <a:ext cx="2028696" cy="9106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/>
            <p:cNvCxnSpPr/>
            <p:nvPr/>
          </p:nvCxnSpPr>
          <p:spPr>
            <a:xfrm>
              <a:off x="7061200" y="3637280"/>
              <a:ext cx="660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6BE66C2-5FA5-4CA0-AC73-0A4EF4ECDEBF}"/>
              </a:ext>
            </a:extLst>
          </p:cNvPr>
          <p:cNvGrpSpPr/>
          <p:nvPr/>
        </p:nvGrpSpPr>
        <p:grpSpPr>
          <a:xfrm>
            <a:off x="8747760" y="2019193"/>
            <a:ext cx="2432310" cy="848566"/>
            <a:chOff x="8747760" y="2019193"/>
            <a:chExt cx="2432310" cy="8485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9019287" y="2019193"/>
                  <a:ext cx="2160783" cy="8485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RSS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=</m:t>
                            </m:r>
                          </m:fName>
                          <m:e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func>
                      </m:oMath>
                    </m:oMathPara>
                  </a14:m>
                  <a:endParaRPr lang="he-IL" dirty="0"/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19287" y="2019193"/>
                  <a:ext cx="2160783" cy="84856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Connector 12"/>
            <p:cNvCxnSpPr/>
            <p:nvPr/>
          </p:nvCxnSpPr>
          <p:spPr>
            <a:xfrm>
              <a:off x="8747760" y="2438400"/>
              <a:ext cx="2946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6B10B97-9350-4D29-988C-AEF4F5CFD0D2}"/>
              </a:ext>
            </a:extLst>
          </p:cNvPr>
          <p:cNvGrpSpPr/>
          <p:nvPr/>
        </p:nvGrpSpPr>
        <p:grpSpPr>
          <a:xfrm>
            <a:off x="8300720" y="3714317"/>
            <a:ext cx="3256600" cy="848566"/>
            <a:chOff x="8300720" y="3858153"/>
            <a:chExt cx="3256600" cy="8485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9456167" y="3858153"/>
                  <a:ext cx="2101153" cy="8485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SS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=</m:t>
                            </m:r>
                          </m:fName>
                          <m:e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  <m:t>𝒚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func>
                      </m:oMath>
                    </m:oMathPara>
                  </a14:m>
                  <a:endParaRPr lang="he-IL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56167" y="3858153"/>
                  <a:ext cx="2101153" cy="84856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Connector 14"/>
            <p:cNvCxnSpPr/>
            <p:nvPr/>
          </p:nvCxnSpPr>
          <p:spPr>
            <a:xfrm>
              <a:off x="8300720" y="4277360"/>
              <a:ext cx="11074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2D55E5D-EDA5-48A9-9241-63FFB16B049F}"/>
              </a:ext>
            </a:extLst>
          </p:cNvPr>
          <p:cNvGrpSpPr/>
          <p:nvPr/>
        </p:nvGrpSpPr>
        <p:grpSpPr>
          <a:xfrm>
            <a:off x="6441440" y="4547437"/>
            <a:ext cx="2599726" cy="369332"/>
            <a:chOff x="6441440" y="4547437"/>
            <a:chExt cx="2599726" cy="369332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6441440" y="4743124"/>
              <a:ext cx="4165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6936487" y="4547437"/>
                  <a:ext cx="210467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𝑅𝑆𝑆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𝑇𝑆𝑆</m:t>
                        </m:r>
                      </m:oMath>
                    </m:oMathPara>
                  </a14:m>
                  <a:endParaRPr lang="he-IL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6487" y="4547437"/>
                  <a:ext cx="2104679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123AB52-9A6C-415C-BB14-59C822B18193}"/>
              </a:ext>
            </a:extLst>
          </p:cNvPr>
          <p:cNvGrpSpPr/>
          <p:nvPr/>
        </p:nvGrpSpPr>
        <p:grpSpPr>
          <a:xfrm>
            <a:off x="2631440" y="2800943"/>
            <a:ext cx="1677838" cy="369332"/>
            <a:chOff x="2631440" y="2800943"/>
            <a:chExt cx="1677838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2913127" y="2800943"/>
                  <a:ext cx="139615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he-IL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3127" y="2800943"/>
                  <a:ext cx="1396151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4918" r="-23581" b="-8197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Connector 19"/>
            <p:cNvCxnSpPr/>
            <p:nvPr/>
          </p:nvCxnSpPr>
          <p:spPr>
            <a:xfrm>
              <a:off x="2631440" y="2996630"/>
              <a:ext cx="25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02FA1E3-7875-4C39-B181-27847E857EFE}"/>
              </a:ext>
            </a:extLst>
          </p:cNvPr>
          <p:cNvGrpSpPr/>
          <p:nvPr/>
        </p:nvGrpSpPr>
        <p:grpSpPr>
          <a:xfrm>
            <a:off x="8351520" y="5630325"/>
            <a:ext cx="3291234" cy="466090"/>
            <a:chOff x="8351520" y="5239913"/>
            <a:chExt cx="3291234" cy="4660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8724647" y="5239913"/>
                  <a:ext cx="2918107" cy="46609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𝑆𝐸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𝑗𝑗</m:t>
                            </m:r>
                          </m:sub>
                        </m:sSub>
                      </m:oMath>
                    </m:oMathPara>
                  </a14:m>
                  <a:endParaRPr lang="he-IL" baseline="-25000" dirty="0"/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4647" y="5239913"/>
                  <a:ext cx="2918107" cy="466090"/>
                </a:xfrm>
                <a:prstGeom prst="rect">
                  <a:avLst/>
                </a:prstGeom>
                <a:blipFill>
                  <a:blip r:embed="rId8"/>
                  <a:stretch>
                    <a:fillRect b="-6579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Connector 21"/>
            <p:cNvCxnSpPr/>
            <p:nvPr/>
          </p:nvCxnSpPr>
          <p:spPr>
            <a:xfrm>
              <a:off x="8351520" y="5496560"/>
              <a:ext cx="4165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76A357F-66C7-426E-B2D2-D2A15A467AEB}"/>
              </a:ext>
            </a:extLst>
          </p:cNvPr>
          <p:cNvGrpSpPr/>
          <p:nvPr/>
        </p:nvGrpSpPr>
        <p:grpSpPr>
          <a:xfrm>
            <a:off x="4016739" y="4989228"/>
            <a:ext cx="3691563" cy="659411"/>
            <a:chOff x="6441440" y="4434423"/>
            <a:chExt cx="3691563" cy="659411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F0AD98F-7110-4F83-8BAF-F16BF3585026}"/>
                </a:ext>
              </a:extLst>
            </p:cNvPr>
            <p:cNvCxnSpPr/>
            <p:nvPr/>
          </p:nvCxnSpPr>
          <p:spPr>
            <a:xfrm>
              <a:off x="6441440" y="4743124"/>
              <a:ext cx="4165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1561C120-D52A-43FD-8E71-FCD44A51EE5A}"/>
                    </a:ext>
                  </a:extLst>
                </p:cNvPr>
                <p:cNvSpPr/>
                <p:nvPr/>
              </p:nvSpPr>
              <p:spPr>
                <a:xfrm>
                  <a:off x="6936487" y="4434423"/>
                  <a:ext cx="3196516" cy="65941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𝑅𝑆𝑆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)/(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𝑇𝑆𝑆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he-IL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1561C120-D52A-43FD-8E71-FCD44A51EE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6487" y="4434423"/>
                  <a:ext cx="3196516" cy="65941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67824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367CA6A-2BC7-4CD0-8792-A4EEEE2D9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u="sng" dirty="0"/>
              <a:t>Word of caution (1): </a:t>
            </a:r>
            <a:br>
              <a:rPr lang="en-US" sz="5400" dirty="0"/>
            </a:br>
            <a:r>
              <a:rPr lang="en-US" sz="2800" dirty="0"/>
              <a:t>Extrapolating,</a:t>
            </a:r>
            <a:br>
              <a:rPr lang="en-US" sz="2800" dirty="0"/>
            </a:br>
            <a:r>
              <a:rPr lang="en-US" sz="2800" dirty="0"/>
              <a:t>Missing the relationship/not using domain expertise</a:t>
            </a:r>
            <a:endParaRPr lang="en-IL" sz="54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8A51EF6-FC3A-476C-B661-D54C3EE412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BDD1CF-2618-4827-80E1-844EB96CF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366AAF-F50C-45F3-8015-E9365FE6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238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 example</a:t>
            </a:r>
            <a:br>
              <a:rPr lang="en-US" dirty="0"/>
            </a:br>
            <a:r>
              <a:rPr lang="en-US" sz="3200" dirty="0"/>
              <a:t>(which starts with a quiz)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13280"/>
            <a:ext cx="10058400" cy="4058920"/>
          </a:xfrm>
        </p:spPr>
        <p:txBody>
          <a:bodyPr/>
          <a:lstStyle/>
          <a:p>
            <a:r>
              <a:rPr lang="en-US" dirty="0"/>
              <a:t>Take a moment to think: Is this a good model?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8640" y="3013545"/>
            <a:ext cx="6418563" cy="25658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8480" y="2966720"/>
            <a:ext cx="5249134" cy="28392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Call: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lm(formula =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measured_y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~ x, data =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data_in_partial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Residuals: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Min       1Q   Median       3Q      Max 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-0.45050 -0.12257 -0.00307  0.13733  0.39436 </a:t>
            </a:r>
          </a:p>
          <a:p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Coefficients: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Estimate Std. Error t value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(&gt;|t|)    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 0.13405    0.02618    5.12 7.88e-07 ***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x            0.66828    0.02883   23.18  &lt; 2e-16 ***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  <a:p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Residual standard error: 0.1764 on 178 degrees of freedom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Multiple R-squared:  0.7512,	Adjusted R-squared:  0.7498 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F-statistic: 537.3 on 1 and 178 DF,  p-value: &lt; 2.2e-16</a:t>
            </a:r>
            <a:endParaRPr lang="he-IL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2" name="Picture 11">
            <a:hlinkClick r:id="rId3"/>
          </p:cNvPr>
          <p:cNvPicPr>
            <a:picLocks noChangeAspect="1"/>
          </p:cNvPicPr>
          <p:nvPr/>
        </p:nvPicPr>
        <p:blipFill rotWithShape="1">
          <a:blip r:embed="rId4"/>
          <a:srcRect l="16061" t="18242" r="8788" b="16788"/>
          <a:stretch/>
        </p:blipFill>
        <p:spPr>
          <a:xfrm>
            <a:off x="10434320" y="172720"/>
            <a:ext cx="1574800" cy="136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849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good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are just predicting 0,…,pi/2, it’s roughly ok, even though we could’ve done better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290320" y="2854960"/>
            <a:ext cx="6309360" cy="3231654"/>
            <a:chOff x="1290320" y="2854960"/>
            <a:chExt cx="6309360" cy="3231654"/>
          </a:xfrm>
        </p:grpSpPr>
        <p:sp>
          <p:nvSpPr>
            <p:cNvPr id="6" name="TextBox 5"/>
            <p:cNvSpPr txBox="1"/>
            <p:nvPr/>
          </p:nvSpPr>
          <p:spPr>
            <a:xfrm>
              <a:off x="1290320" y="2854960"/>
              <a:ext cx="6309360" cy="32316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Call: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lm(formula 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measured_y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~ x, data 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data_in_partial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Residuals: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Min       1Q   Median       3Q      Max 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-0.45050 -0.12257 -0.00307  0.13733  0.39436 </a:t>
              </a:r>
            </a:p>
            <a:p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Coefficients: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Estimate Std. Error t value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(&gt;|t|)    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(Intercept)  0.13405    0.02618    5.12 7.88e-07 ***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            0.66828    0.02883   23.18  &lt; 2e-16 ***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---</a:t>
              </a:r>
            </a:p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Signif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 codes:  0 ‘***’ 0.001 ‘**’ 0.01 ‘*’ 0.05 ‘.’ 0.1 ‘ ’ 1</a:t>
              </a:r>
            </a:p>
            <a:p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Residual standard error: 0.1764 on 178 degrees of freedom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Multiple R-squared:  0.7512,	Adjusted R-squared:  0.7498 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F-statistic: 537.3 on 1 and 178 DF,  p-value: &lt; 2.2e-16</a:t>
              </a:r>
              <a:endParaRPr lang="he-IL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019040" y="4368800"/>
              <a:ext cx="1168400" cy="5588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241040" y="5648960"/>
              <a:ext cx="741680" cy="1727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744720" y="5812790"/>
              <a:ext cx="1757680" cy="23241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627120" y="5455920"/>
              <a:ext cx="670560" cy="18288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30976660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template.potx" id="{28986EE7-16A1-47D9-9EE6-D9525141E991}" vid="{572A5B6A-2799-475E-B79D-1D48C63397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</Template>
  <TotalTime>2156</TotalTime>
  <Words>2421</Words>
  <Application>Microsoft Office PowerPoint</Application>
  <PresentationFormat>Widescreen</PresentationFormat>
  <Paragraphs>316</Paragraphs>
  <Slides>26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Bookman Old Style</vt:lpstr>
      <vt:lpstr>Calibri</vt:lpstr>
      <vt:lpstr>Cambria Math</vt:lpstr>
      <vt:lpstr>Century Gothic</vt:lpstr>
      <vt:lpstr>Courier New</vt:lpstr>
      <vt:lpstr>Wingdings</vt:lpstr>
      <vt:lpstr>Wood Type</vt:lpstr>
      <vt:lpstr>Linear Regression Methods</vt:lpstr>
      <vt:lpstr>Contents for today (we might not have enough time to cover everything)</vt:lpstr>
      <vt:lpstr>Our goal</vt:lpstr>
      <vt:lpstr>Linear regression  “the least squares estimate”</vt:lpstr>
      <vt:lpstr>Coding example for linear regression – The beer model</vt:lpstr>
      <vt:lpstr>Note the following terms (then, we will see what we can do with them)</vt:lpstr>
      <vt:lpstr>Word of caution (1):  Extrapolating, Missing the relationship/not using domain expertise</vt:lpstr>
      <vt:lpstr>Warm-up example (which starts with a quiz)</vt:lpstr>
      <vt:lpstr>The good</vt:lpstr>
      <vt:lpstr>The bad</vt:lpstr>
      <vt:lpstr>Word of caution (2):  Overfitting</vt:lpstr>
      <vt:lpstr>Overfitting</vt:lpstr>
      <vt:lpstr>Questions we need to ask ourselves when running a model</vt:lpstr>
      <vt:lpstr>Questions we need to ask ourselves when running a model</vt:lpstr>
      <vt:lpstr>Live coding examples</vt:lpstr>
      <vt:lpstr>The influence of outliers</vt:lpstr>
      <vt:lpstr>Quantile regression</vt:lpstr>
      <vt:lpstr>Contents</vt:lpstr>
      <vt:lpstr>Dimension reduction using Principle Component Analysis (PCA)</vt:lpstr>
      <vt:lpstr>Regularization methods</vt:lpstr>
      <vt:lpstr>The Bias-Variance tradeoff</vt:lpstr>
      <vt:lpstr>Some properties of linear regression</vt:lpstr>
      <vt:lpstr>The Ridge and the Lasso</vt:lpstr>
      <vt:lpstr>Ridge and Lasso demonstration</vt:lpstr>
      <vt:lpstr>Contents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Sarid</dc:creator>
  <cp:lastModifiedBy>Adi Sarid</cp:lastModifiedBy>
  <cp:revision>212</cp:revision>
  <dcterms:created xsi:type="dcterms:W3CDTF">2019-03-21T08:27:23Z</dcterms:created>
  <dcterms:modified xsi:type="dcterms:W3CDTF">2019-09-14T18:59:03Z</dcterms:modified>
</cp:coreProperties>
</file>