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24"/>
  </p:notesMasterIdLst>
  <p:sldIdLst>
    <p:sldId id="256" r:id="rId2"/>
    <p:sldId id="286" r:id="rId3"/>
    <p:sldId id="292" r:id="rId4"/>
    <p:sldId id="287" r:id="rId5"/>
    <p:sldId id="293" r:id="rId6"/>
    <p:sldId id="294" r:id="rId7"/>
    <p:sldId id="295" r:id="rId8"/>
    <p:sldId id="296" r:id="rId9"/>
    <p:sldId id="297" r:id="rId10"/>
    <p:sldId id="298" r:id="rId11"/>
    <p:sldId id="299" r:id="rId12"/>
    <p:sldId id="301" r:id="rId13"/>
    <p:sldId id="302" r:id="rId14"/>
    <p:sldId id="309" r:id="rId15"/>
    <p:sldId id="303" r:id="rId16"/>
    <p:sldId id="306" r:id="rId17"/>
    <p:sldId id="307" r:id="rId18"/>
    <p:sldId id="304" r:id="rId19"/>
    <p:sldId id="305" r:id="rId20"/>
    <p:sldId id="308" r:id="rId21"/>
    <p:sldId id="310" r:id="rId22"/>
    <p:sldId id="311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29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38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7E96"/>
    <a:srgbClr val="6F8183"/>
    <a:srgbClr val="A54D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29" autoAdjust="0"/>
    <p:restoredTop sz="82678" autoAdjust="0"/>
  </p:normalViewPr>
  <p:slideViewPr>
    <p:cSldViewPr snapToGrid="0" showGuides="1">
      <p:cViewPr varScale="1">
        <p:scale>
          <a:sx n="29" d="100"/>
          <a:sy n="29" d="100"/>
        </p:scale>
        <p:origin x="1234" y="34"/>
      </p:cViewPr>
      <p:guideLst>
        <p:guide orient="horz" pos="1729"/>
        <p:guide pos="3840"/>
        <p:guide orient="horz" pos="238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5C93CA8F-50F8-44B5-B48F-4C4452AC4FCB}" type="datetimeFigureOut">
              <a:rPr lang="he-IL" smtClean="0"/>
              <a:t>א'/אלול/תשע"ט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C4276747-8356-4D8F-84BF-3C530C5DAF3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43854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details about measures and why misclassification is not that advised, see ESLII pages 309-310.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276747-8356-4D8F-84BF-3C530C5DAF39}" type="slidenum">
              <a:rPr lang="he-IL" smtClean="0"/>
              <a:t>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009185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276747-8356-4D8F-84BF-3C530C5DAF39}" type="slidenum">
              <a:rPr lang="he-IL" smtClean="0"/>
              <a:t>10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23302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276747-8356-4D8F-84BF-3C530C5DAF39}" type="slidenum">
              <a:rPr lang="he-IL" smtClean="0"/>
              <a:t>21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464584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82762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72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B8BE7-FA93-462E-91E9-54E26C408D98}" type="datetime6">
              <a:rPr lang="en-US" smtClean="0"/>
              <a:t>September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1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4" y="6310315"/>
            <a:ext cx="753101" cy="30626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72571" y="6649747"/>
            <a:ext cx="463924" cy="1634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2CCDA-FC2D-4BA5-90E3-739DC6ED4C30}" type="datetime6">
              <a:rPr lang="en-US" smtClean="0"/>
              <a:t>September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8DA83-5073-4626-B6B8-E91A24F45A53}" type="datetime6">
              <a:rPr lang="en-US" smtClean="0"/>
              <a:t>September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DCC4F-2BAB-4EBD-BBEA-01B8D436681A}" type="datetime6">
              <a:rPr lang="en-US" smtClean="0"/>
              <a:t>September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79487F88-0456-4CDE-8B89-4A78647F618A}" type="datetime6">
              <a:rPr lang="en-US" smtClean="0"/>
              <a:t>September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4" y="6310315"/>
            <a:ext cx="753101" cy="30626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72571" y="6649747"/>
            <a:ext cx="463924" cy="1634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6D32D-E4FB-4AA6-8422-EE667E33FFC1}" type="datetime6">
              <a:rPr lang="en-US" smtClean="0"/>
              <a:t>September 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3EC8A-F822-46B6-826B-CC266009A74B}" type="datetime6">
              <a:rPr lang="en-US" smtClean="0"/>
              <a:t>September 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A54EB-9E75-485B-93FC-08837C33F6A9}" type="datetime6">
              <a:rPr lang="en-US" smtClean="0"/>
              <a:t>September 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7F57E-3EB2-4425-B7C6-E80F41215C16}" type="datetime6">
              <a:rPr lang="en-US" smtClean="0"/>
              <a:t>September 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A945B-18EE-4367-BA0C-8D19048BCABE}" type="datetime6">
              <a:rPr lang="en-US" smtClean="0"/>
              <a:t>September 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4" y="6310315"/>
            <a:ext cx="753101" cy="30626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72571" y="6649747"/>
            <a:ext cx="463924" cy="1634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F5D71FBB-8CD4-4D0A-B8C4-65C60609C705}" type="datetime6">
              <a:rPr lang="en-US" smtClean="0"/>
              <a:t>September 19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4" y="6310315"/>
            <a:ext cx="753101" cy="30626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72571" y="6649747"/>
            <a:ext cx="463924" cy="163428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CB7DA022-A739-4269-87CF-EB9B0BE787C4}" type="datetime6">
              <a:rPr lang="en-US" smtClean="0"/>
              <a:t>September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4" y="6310315"/>
            <a:ext cx="753101" cy="30626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172571" y="6649747"/>
            <a:ext cx="463924" cy="16342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cap="none" baseline="0">
          <a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2"/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/>
            <a:r>
              <a:rPr lang="en-US" sz="6600" dirty="0"/>
              <a:t>Bagging, Random Forests, and Boosting</a:t>
            </a:r>
            <a:endParaRPr lang="he-IL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September 2019</a:t>
            </a:r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Materials by Adi Sarid https://adisarid.github.io and http://www.sarid-ins.com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0" y="5458968"/>
            <a:ext cx="5026152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A forest doesn't weep over one tree.</a:t>
            </a:r>
          </a:p>
          <a:p>
            <a:pPr algn="r"/>
            <a:r>
              <a:rPr lang="en-US" dirty="0"/>
              <a:t>- Aleksandr Solzhenitsyn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7221875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Contents for today</a:t>
            </a:r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Materials by Adi Sarid https://adisarid.github.io and http://www.sarid-ins.com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784467" y="6272784"/>
            <a:ext cx="640080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10</a:t>
            </a:fld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377903" y="2000920"/>
            <a:ext cx="1775012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Supervised learning</a:t>
            </a:r>
            <a:endParaRPr lang="he-IL" dirty="0"/>
          </a:p>
        </p:txBody>
      </p:sp>
      <p:sp>
        <p:nvSpPr>
          <p:cNvPr id="7" name="Rounded Rectangle 6"/>
          <p:cNvSpPr/>
          <p:nvPr/>
        </p:nvSpPr>
        <p:spPr>
          <a:xfrm>
            <a:off x="441065" y="2000920"/>
            <a:ext cx="1775012" cy="62394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Unsupervised learning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7888638" y="3973256"/>
            <a:ext cx="1785765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Classification</a:t>
            </a:r>
            <a:endParaRPr lang="he-IL" dirty="0"/>
          </a:p>
        </p:txBody>
      </p:sp>
      <p:sp>
        <p:nvSpPr>
          <p:cNvPr id="13" name="Rounded Rectangle 12"/>
          <p:cNvSpPr/>
          <p:nvPr/>
        </p:nvSpPr>
        <p:spPr>
          <a:xfrm>
            <a:off x="217340" y="3824288"/>
            <a:ext cx="1775012" cy="62394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Model evaluation</a:t>
            </a:r>
            <a:endParaRPr lang="he-IL" dirty="0"/>
          </a:p>
        </p:txBody>
      </p:sp>
      <p:sp>
        <p:nvSpPr>
          <p:cNvPr id="15" name="Rounded Rectangle 14"/>
          <p:cNvSpPr/>
          <p:nvPr/>
        </p:nvSpPr>
        <p:spPr>
          <a:xfrm>
            <a:off x="9981917" y="3973255"/>
            <a:ext cx="1785765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Regression</a:t>
            </a:r>
            <a:endParaRPr lang="he-IL" dirty="0"/>
          </a:p>
        </p:txBody>
      </p:sp>
      <p:sp>
        <p:nvSpPr>
          <p:cNvPr id="16" name="Rounded Rectangle 15"/>
          <p:cNvSpPr/>
          <p:nvPr/>
        </p:nvSpPr>
        <p:spPr>
          <a:xfrm>
            <a:off x="8663210" y="2935269"/>
            <a:ext cx="1785765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Models</a:t>
            </a:r>
            <a:endParaRPr lang="he-IL" dirty="0"/>
          </a:p>
        </p:txBody>
      </p:sp>
      <p:sp>
        <p:nvSpPr>
          <p:cNvPr id="17" name="Rounded Rectangle 16"/>
          <p:cNvSpPr/>
          <p:nvPr/>
        </p:nvSpPr>
        <p:spPr>
          <a:xfrm>
            <a:off x="1430005" y="2935269"/>
            <a:ext cx="1785765" cy="62394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Methods</a:t>
            </a:r>
            <a:endParaRPr lang="he-IL" dirty="0"/>
          </a:p>
        </p:txBody>
      </p:sp>
      <p:cxnSp>
        <p:nvCxnSpPr>
          <p:cNvPr id="23" name="Straight Arrow Connector 22"/>
          <p:cNvCxnSpPr>
            <a:stCxn id="6" idx="2"/>
            <a:endCxn id="16" idx="0"/>
          </p:cNvCxnSpPr>
          <p:nvPr/>
        </p:nvCxnSpPr>
        <p:spPr>
          <a:xfrm>
            <a:off x="4265409" y="2624863"/>
            <a:ext cx="5290684" cy="3104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6" idx="2"/>
            <a:endCxn id="15" idx="0"/>
          </p:cNvCxnSpPr>
          <p:nvPr/>
        </p:nvCxnSpPr>
        <p:spPr>
          <a:xfrm>
            <a:off x="9556093" y="3559212"/>
            <a:ext cx="1318707" cy="4140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6" idx="2"/>
            <a:endCxn id="17" idx="0"/>
          </p:cNvCxnSpPr>
          <p:nvPr/>
        </p:nvCxnSpPr>
        <p:spPr>
          <a:xfrm flipH="1">
            <a:off x="2322888" y="2624863"/>
            <a:ext cx="1942521" cy="3104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6" idx="2"/>
            <a:endCxn id="8" idx="0"/>
          </p:cNvCxnSpPr>
          <p:nvPr/>
        </p:nvCxnSpPr>
        <p:spPr>
          <a:xfrm flipH="1">
            <a:off x="8781521" y="3559212"/>
            <a:ext cx="774572" cy="4140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7" idx="2"/>
            <a:endCxn id="13" idx="0"/>
          </p:cNvCxnSpPr>
          <p:nvPr/>
        </p:nvCxnSpPr>
        <p:spPr>
          <a:xfrm flipH="1">
            <a:off x="1104846" y="3559212"/>
            <a:ext cx="1218042" cy="2650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Rounded Rectangle 45"/>
          <p:cNvSpPr/>
          <p:nvPr/>
        </p:nvSpPr>
        <p:spPr>
          <a:xfrm>
            <a:off x="4877806" y="3973256"/>
            <a:ext cx="1785765" cy="62394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Linear methods</a:t>
            </a:r>
            <a:endParaRPr lang="he-IL" dirty="0"/>
          </a:p>
        </p:txBody>
      </p:sp>
      <p:sp>
        <p:nvSpPr>
          <p:cNvPr id="54" name="Rounded Rectangle 53"/>
          <p:cNvSpPr/>
          <p:nvPr/>
        </p:nvSpPr>
        <p:spPr>
          <a:xfrm>
            <a:off x="7866332" y="5021472"/>
            <a:ext cx="2069405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err="1"/>
              <a:t>randomForest</a:t>
            </a:r>
            <a:endParaRPr lang="he-IL" dirty="0"/>
          </a:p>
        </p:txBody>
      </p:sp>
      <p:cxnSp>
        <p:nvCxnSpPr>
          <p:cNvPr id="53" name="Straight Arrow Connector 52"/>
          <p:cNvCxnSpPr>
            <a:cxnSpLocks/>
            <a:stCxn id="8" idx="2"/>
            <a:endCxn id="54" idx="0"/>
          </p:cNvCxnSpPr>
          <p:nvPr/>
        </p:nvCxnSpPr>
        <p:spPr>
          <a:xfrm>
            <a:off x="8781521" y="4597199"/>
            <a:ext cx="119514" cy="4242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8" idx="1"/>
            <a:endCxn id="46" idx="3"/>
          </p:cNvCxnSpPr>
          <p:nvPr/>
        </p:nvCxnSpPr>
        <p:spPr>
          <a:xfrm flipH="1">
            <a:off x="6663571" y="4285228"/>
            <a:ext cx="12250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10053949" y="5021472"/>
            <a:ext cx="2069405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Trees</a:t>
            </a:r>
            <a:endParaRPr lang="he-IL" strike="sngStrike" dirty="0"/>
          </a:p>
        </p:txBody>
      </p:sp>
      <p:cxnSp>
        <p:nvCxnSpPr>
          <p:cNvPr id="18" name="Straight Arrow Connector 17"/>
          <p:cNvCxnSpPr>
            <a:stCxn id="8" idx="2"/>
            <a:endCxn id="36" idx="0"/>
          </p:cNvCxnSpPr>
          <p:nvPr/>
        </p:nvCxnSpPr>
        <p:spPr>
          <a:xfrm>
            <a:off x="8781521" y="4597199"/>
            <a:ext cx="2307131" cy="4242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Rounded Rectangle 53">
            <a:extLst>
              <a:ext uri="{FF2B5EF4-FFF2-40B4-BE49-F238E27FC236}">
                <a16:creationId xmlns:a16="http://schemas.microsoft.com/office/drawing/2014/main" id="{2EFA4364-472F-4959-8B47-E104DC0F0367}"/>
              </a:ext>
            </a:extLst>
          </p:cNvPr>
          <p:cNvSpPr/>
          <p:nvPr/>
        </p:nvSpPr>
        <p:spPr>
          <a:xfrm>
            <a:off x="6217920" y="5021472"/>
            <a:ext cx="1410686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Bagging</a:t>
            </a:r>
            <a:endParaRPr lang="he-IL" dirty="0"/>
          </a:p>
        </p:txBody>
      </p:sp>
      <p:sp>
        <p:nvSpPr>
          <p:cNvPr id="40" name="Rounded Rectangle 53">
            <a:extLst>
              <a:ext uri="{FF2B5EF4-FFF2-40B4-BE49-F238E27FC236}">
                <a16:creationId xmlns:a16="http://schemas.microsoft.com/office/drawing/2014/main" id="{E2C9B332-7832-4BEF-975E-CC697AADEFB6}"/>
              </a:ext>
            </a:extLst>
          </p:cNvPr>
          <p:cNvSpPr/>
          <p:nvPr/>
        </p:nvSpPr>
        <p:spPr>
          <a:xfrm>
            <a:off x="3943350" y="5021472"/>
            <a:ext cx="2030731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Boosting</a:t>
            </a:r>
            <a:endParaRPr lang="he-IL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B4634C8-2A86-4FDA-B955-DDAD96893608}"/>
              </a:ext>
            </a:extLst>
          </p:cNvPr>
          <p:cNvCxnSpPr>
            <a:cxnSpLocks/>
            <a:stCxn id="8" idx="2"/>
            <a:endCxn id="38" idx="0"/>
          </p:cNvCxnSpPr>
          <p:nvPr/>
        </p:nvCxnSpPr>
        <p:spPr>
          <a:xfrm flipH="1">
            <a:off x="6923263" y="4597199"/>
            <a:ext cx="1858258" cy="4242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93ADA3C-D21F-4DF5-9480-131610C88017}"/>
              </a:ext>
            </a:extLst>
          </p:cNvPr>
          <p:cNvCxnSpPr>
            <a:cxnSpLocks/>
            <a:stCxn id="8" idx="2"/>
            <a:endCxn id="40" idx="0"/>
          </p:cNvCxnSpPr>
          <p:nvPr/>
        </p:nvCxnSpPr>
        <p:spPr>
          <a:xfrm flipH="1">
            <a:off x="4958716" y="4597199"/>
            <a:ext cx="3822805" cy="4242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B6E0D12-B5EA-4E56-9C17-793133DCF05D}"/>
              </a:ext>
            </a:extLst>
          </p:cNvPr>
          <p:cNvCxnSpPr>
            <a:cxnSpLocks/>
            <a:stCxn id="8" idx="3"/>
            <a:endCxn id="15" idx="1"/>
          </p:cNvCxnSpPr>
          <p:nvPr/>
        </p:nvCxnSpPr>
        <p:spPr>
          <a:xfrm flipV="1">
            <a:off x="9674403" y="4285227"/>
            <a:ext cx="307514" cy="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05575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1F7B72E-4181-4474-95E4-BB2F1AAE5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Bagging </a:t>
            </a:r>
            <a:br>
              <a:rPr lang="en-US" dirty="0"/>
            </a:br>
            <a:r>
              <a:rPr lang="en-US" dirty="0"/>
              <a:t>(“bootstrap aggregation”)</a:t>
            </a:r>
            <a:endParaRPr lang="en-IL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38784AB-D712-48D1-9C66-80E2CB0000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6B13F2-2CB6-4E7C-B2BC-A0320D20A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9322BB-D65C-4202-B889-3F05EDA02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4526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6BD2C52-5C4B-4947-9CC2-A335E120D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Bootstrap?</a:t>
            </a:r>
            <a:endParaRPr lang="en-IL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CFB131C-2DB8-4577-9245-AA8CF1C3E1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937BFC-14FC-4A5E-9D60-51B0ABB4B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4D8187-BDB6-4794-897C-E3FA4F697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8768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BA524-44F5-43AD-B56C-AECAEBF6D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is Bagging Related to Bootstrap?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5ABCF7-6AA1-4B82-A039-868FA8C73A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BC251F-11EB-4627-8494-805C22661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1902A6-EB2E-499B-816B-6A5163807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7750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BA524-44F5-43AD-B56C-AECAEBF6D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Bagging Example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5ABCF7-6AA1-4B82-A039-868FA8C73A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BC251F-11EB-4627-8494-805C22661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1902A6-EB2E-499B-816B-6A5163807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9609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1F7B72E-4181-4474-95E4-BB2F1AAE5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Forests</a:t>
            </a:r>
            <a:endParaRPr lang="en-IL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38784AB-D712-48D1-9C66-80E2CB0000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6B13F2-2CB6-4E7C-B2BC-A0320D20A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9322BB-D65C-4202-B889-3F05EDA02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8848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9DDFEB-C810-471D-9571-7EF7DB4FE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 Algorithm</a:t>
            </a:r>
            <a:endParaRPr lang="en-IL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F36936E-36E1-41DD-9B1A-702A88BBAA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E63889-BBE1-4DFC-B04D-7833103CB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73D10F-AB1B-47B0-80B3-96F2BF64E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9031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9DDFEB-C810-471D-9571-7EF7DB4FE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 Example</a:t>
            </a:r>
            <a:endParaRPr lang="en-IL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F36936E-36E1-41DD-9B1A-702A88BBAA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E63889-BBE1-4DFC-B04D-7833103CB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73D10F-AB1B-47B0-80B3-96F2BF64E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3488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1F7B72E-4181-4474-95E4-BB2F1AAE5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Boosting</a:t>
            </a:r>
            <a:endParaRPr lang="en-IL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38784AB-D712-48D1-9C66-80E2CB0000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6B13F2-2CB6-4E7C-B2BC-A0320D20A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9322BB-D65C-4202-B889-3F05EDA02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7032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9DDFEB-C810-471D-9571-7EF7DB4FE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Boosting Algorithm</a:t>
            </a:r>
            <a:endParaRPr lang="en-IL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F36936E-36E1-41DD-9B1A-702A88BBAA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E63889-BBE1-4DFC-B04D-7833103CB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73D10F-AB1B-47B0-80B3-96F2BF64E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612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Reminder/revision: Cross Validation</a:t>
            </a:r>
            <a:endParaRPr lang="he-IL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51474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9DDFEB-C810-471D-9571-7EF7DB4FE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Boosting Example</a:t>
            </a:r>
            <a:endParaRPr lang="en-IL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F36936E-36E1-41DD-9B1A-702A88BBAA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E63889-BBE1-4DFC-B04D-7833103CB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73D10F-AB1B-47B0-80B3-96F2BF64E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1246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Contents for today</a:t>
            </a:r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Materials by Adi Sarid https://adisarid.github.io and http://www.sarid-ins.com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784467" y="6272784"/>
            <a:ext cx="640080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21</a:t>
            </a:fld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377903" y="2000920"/>
            <a:ext cx="1775012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Supervised learning</a:t>
            </a:r>
            <a:endParaRPr lang="he-IL" dirty="0"/>
          </a:p>
        </p:txBody>
      </p:sp>
      <p:sp>
        <p:nvSpPr>
          <p:cNvPr id="7" name="Rounded Rectangle 6"/>
          <p:cNvSpPr/>
          <p:nvPr/>
        </p:nvSpPr>
        <p:spPr>
          <a:xfrm>
            <a:off x="441065" y="2000920"/>
            <a:ext cx="1775012" cy="62394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Unsupervised learning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7888638" y="3973256"/>
            <a:ext cx="1785765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Classification</a:t>
            </a:r>
            <a:endParaRPr lang="he-IL" dirty="0"/>
          </a:p>
        </p:txBody>
      </p:sp>
      <p:sp>
        <p:nvSpPr>
          <p:cNvPr id="13" name="Rounded Rectangle 12"/>
          <p:cNvSpPr/>
          <p:nvPr/>
        </p:nvSpPr>
        <p:spPr>
          <a:xfrm>
            <a:off x="217340" y="3824288"/>
            <a:ext cx="1775012" cy="62394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Model evaluation</a:t>
            </a:r>
            <a:endParaRPr lang="he-IL" dirty="0"/>
          </a:p>
        </p:txBody>
      </p:sp>
      <p:sp>
        <p:nvSpPr>
          <p:cNvPr id="15" name="Rounded Rectangle 14"/>
          <p:cNvSpPr/>
          <p:nvPr/>
        </p:nvSpPr>
        <p:spPr>
          <a:xfrm>
            <a:off x="9981917" y="3973255"/>
            <a:ext cx="1785765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Regression</a:t>
            </a:r>
            <a:endParaRPr lang="he-IL" dirty="0"/>
          </a:p>
        </p:txBody>
      </p:sp>
      <p:sp>
        <p:nvSpPr>
          <p:cNvPr id="16" name="Rounded Rectangle 15"/>
          <p:cNvSpPr/>
          <p:nvPr/>
        </p:nvSpPr>
        <p:spPr>
          <a:xfrm>
            <a:off x="8663210" y="2935269"/>
            <a:ext cx="1785765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Models</a:t>
            </a:r>
            <a:endParaRPr lang="he-IL" dirty="0"/>
          </a:p>
        </p:txBody>
      </p:sp>
      <p:sp>
        <p:nvSpPr>
          <p:cNvPr id="17" name="Rounded Rectangle 16"/>
          <p:cNvSpPr/>
          <p:nvPr/>
        </p:nvSpPr>
        <p:spPr>
          <a:xfrm>
            <a:off x="1430005" y="2935269"/>
            <a:ext cx="1785765" cy="62394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Methods</a:t>
            </a:r>
            <a:endParaRPr lang="he-IL" dirty="0"/>
          </a:p>
        </p:txBody>
      </p:sp>
      <p:cxnSp>
        <p:nvCxnSpPr>
          <p:cNvPr id="23" name="Straight Arrow Connector 22"/>
          <p:cNvCxnSpPr>
            <a:stCxn id="6" idx="2"/>
            <a:endCxn id="16" idx="0"/>
          </p:cNvCxnSpPr>
          <p:nvPr/>
        </p:nvCxnSpPr>
        <p:spPr>
          <a:xfrm>
            <a:off x="4265409" y="2624863"/>
            <a:ext cx="5290684" cy="3104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6" idx="2"/>
            <a:endCxn id="15" idx="0"/>
          </p:cNvCxnSpPr>
          <p:nvPr/>
        </p:nvCxnSpPr>
        <p:spPr>
          <a:xfrm>
            <a:off x="9556093" y="3559212"/>
            <a:ext cx="1318707" cy="4140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6" idx="2"/>
            <a:endCxn id="17" idx="0"/>
          </p:cNvCxnSpPr>
          <p:nvPr/>
        </p:nvCxnSpPr>
        <p:spPr>
          <a:xfrm flipH="1">
            <a:off x="2322888" y="2624863"/>
            <a:ext cx="1942521" cy="3104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6" idx="2"/>
            <a:endCxn id="8" idx="0"/>
          </p:cNvCxnSpPr>
          <p:nvPr/>
        </p:nvCxnSpPr>
        <p:spPr>
          <a:xfrm flipH="1">
            <a:off x="8781521" y="3559212"/>
            <a:ext cx="774572" cy="4140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7" idx="2"/>
            <a:endCxn id="13" idx="0"/>
          </p:cNvCxnSpPr>
          <p:nvPr/>
        </p:nvCxnSpPr>
        <p:spPr>
          <a:xfrm flipH="1">
            <a:off x="1104846" y="3559212"/>
            <a:ext cx="1218042" cy="2650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Rounded Rectangle 45"/>
          <p:cNvSpPr/>
          <p:nvPr/>
        </p:nvSpPr>
        <p:spPr>
          <a:xfrm>
            <a:off x="4877806" y="3973256"/>
            <a:ext cx="1785765" cy="62394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Linear methods</a:t>
            </a:r>
            <a:endParaRPr lang="he-IL" dirty="0"/>
          </a:p>
        </p:txBody>
      </p:sp>
      <p:sp>
        <p:nvSpPr>
          <p:cNvPr id="54" name="Rounded Rectangle 53"/>
          <p:cNvSpPr/>
          <p:nvPr/>
        </p:nvSpPr>
        <p:spPr>
          <a:xfrm>
            <a:off x="7866332" y="5021472"/>
            <a:ext cx="2069405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err="1"/>
              <a:t>randomForest</a:t>
            </a:r>
            <a:endParaRPr lang="he-IL" dirty="0"/>
          </a:p>
        </p:txBody>
      </p:sp>
      <p:cxnSp>
        <p:nvCxnSpPr>
          <p:cNvPr id="53" name="Straight Arrow Connector 52"/>
          <p:cNvCxnSpPr>
            <a:cxnSpLocks/>
            <a:stCxn id="8" idx="2"/>
            <a:endCxn id="54" idx="0"/>
          </p:cNvCxnSpPr>
          <p:nvPr/>
        </p:nvCxnSpPr>
        <p:spPr>
          <a:xfrm>
            <a:off x="8781521" y="4597199"/>
            <a:ext cx="119514" cy="4242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8" idx="1"/>
            <a:endCxn id="46" idx="3"/>
          </p:cNvCxnSpPr>
          <p:nvPr/>
        </p:nvCxnSpPr>
        <p:spPr>
          <a:xfrm flipH="1">
            <a:off x="6663571" y="4285228"/>
            <a:ext cx="12250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10053949" y="5021472"/>
            <a:ext cx="2069405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Trees</a:t>
            </a:r>
            <a:endParaRPr lang="he-IL" strike="sngStrike" dirty="0"/>
          </a:p>
        </p:txBody>
      </p:sp>
      <p:cxnSp>
        <p:nvCxnSpPr>
          <p:cNvPr id="18" name="Straight Arrow Connector 17"/>
          <p:cNvCxnSpPr>
            <a:stCxn id="8" idx="2"/>
            <a:endCxn id="36" idx="0"/>
          </p:cNvCxnSpPr>
          <p:nvPr/>
        </p:nvCxnSpPr>
        <p:spPr>
          <a:xfrm>
            <a:off x="8781521" y="4597199"/>
            <a:ext cx="2307131" cy="4242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Rounded Rectangle 53">
            <a:extLst>
              <a:ext uri="{FF2B5EF4-FFF2-40B4-BE49-F238E27FC236}">
                <a16:creationId xmlns:a16="http://schemas.microsoft.com/office/drawing/2014/main" id="{2EFA4364-472F-4959-8B47-E104DC0F0367}"/>
              </a:ext>
            </a:extLst>
          </p:cNvPr>
          <p:cNvSpPr/>
          <p:nvPr/>
        </p:nvSpPr>
        <p:spPr>
          <a:xfrm>
            <a:off x="6217920" y="5021472"/>
            <a:ext cx="1410686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Bagging</a:t>
            </a:r>
            <a:endParaRPr lang="he-IL" dirty="0"/>
          </a:p>
        </p:txBody>
      </p:sp>
      <p:sp>
        <p:nvSpPr>
          <p:cNvPr id="40" name="Rounded Rectangle 53">
            <a:extLst>
              <a:ext uri="{FF2B5EF4-FFF2-40B4-BE49-F238E27FC236}">
                <a16:creationId xmlns:a16="http://schemas.microsoft.com/office/drawing/2014/main" id="{E2C9B332-7832-4BEF-975E-CC697AADEFB6}"/>
              </a:ext>
            </a:extLst>
          </p:cNvPr>
          <p:cNvSpPr/>
          <p:nvPr/>
        </p:nvSpPr>
        <p:spPr>
          <a:xfrm>
            <a:off x="3943350" y="5021472"/>
            <a:ext cx="2030731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Boosting</a:t>
            </a:r>
            <a:endParaRPr lang="he-IL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B4634C8-2A86-4FDA-B955-DDAD96893608}"/>
              </a:ext>
            </a:extLst>
          </p:cNvPr>
          <p:cNvCxnSpPr>
            <a:cxnSpLocks/>
            <a:stCxn id="8" idx="2"/>
            <a:endCxn id="38" idx="0"/>
          </p:cNvCxnSpPr>
          <p:nvPr/>
        </p:nvCxnSpPr>
        <p:spPr>
          <a:xfrm flipH="1">
            <a:off x="6923263" y="4597199"/>
            <a:ext cx="1858258" cy="4242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93ADA3C-D21F-4DF5-9480-131610C88017}"/>
              </a:ext>
            </a:extLst>
          </p:cNvPr>
          <p:cNvCxnSpPr>
            <a:cxnSpLocks/>
            <a:stCxn id="8" idx="2"/>
            <a:endCxn id="40" idx="0"/>
          </p:cNvCxnSpPr>
          <p:nvPr/>
        </p:nvCxnSpPr>
        <p:spPr>
          <a:xfrm flipH="1">
            <a:off x="4958716" y="4597199"/>
            <a:ext cx="3822805" cy="4242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B6E0D12-B5EA-4E56-9C17-793133DCF05D}"/>
              </a:ext>
            </a:extLst>
          </p:cNvPr>
          <p:cNvCxnSpPr>
            <a:cxnSpLocks/>
            <a:stCxn id="8" idx="3"/>
            <a:endCxn id="15" idx="1"/>
          </p:cNvCxnSpPr>
          <p:nvPr/>
        </p:nvCxnSpPr>
        <p:spPr>
          <a:xfrm flipV="1">
            <a:off x="9674403" y="4285227"/>
            <a:ext cx="307514" cy="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48661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AEF26FE-0E2B-4ED1-A4BD-4F2F0E8DE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Bonus: Optimization</a:t>
            </a:r>
            <a:endParaRPr lang="en-IL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9114CB-9592-4AAA-AD87-E4ADF24055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0C0AFA-CA43-4EB5-87DE-5D763387F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65E124-F3A6-4D24-B2CA-CEDBD628D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954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Coding Example k-fold cv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Revising:</a:t>
            </a:r>
          </a:p>
          <a:p>
            <a:pPr lvl="1"/>
            <a:r>
              <a:rPr lang="en-US" dirty="0"/>
              <a:t>k-fold cross validation</a:t>
            </a:r>
          </a:p>
          <a:p>
            <a:pPr lvl="2"/>
            <a:r>
              <a:rPr lang="en-US" i="1" dirty="0"/>
              <a:t>k</a:t>
            </a:r>
            <a:r>
              <a:rPr lang="en-US" dirty="0"/>
              <a:t> disjoint partitions (no overlap), all observation participate</a:t>
            </a:r>
          </a:p>
          <a:p>
            <a:pPr lvl="1"/>
            <a:r>
              <a:rPr lang="en-US" dirty="0"/>
              <a:t>Repeated random sub-sampling validation </a:t>
            </a:r>
          </a:p>
          <a:p>
            <a:pPr lvl="2"/>
            <a:r>
              <a:rPr lang="en-US" dirty="0"/>
              <a:t>AKA Monte-Carlo cross-validation), validation can be any size, some observations may be skipped</a:t>
            </a:r>
          </a:p>
          <a:p>
            <a:endParaRPr lang="en-US" dirty="0"/>
          </a:p>
          <a:p>
            <a:r>
              <a:rPr lang="en-US" dirty="0"/>
              <a:t>In k-fold CV, how many times would observation </a:t>
            </a:r>
            <a:r>
              <a:rPr lang="en-US" i="1" dirty="0" err="1"/>
              <a:t>i</a:t>
            </a:r>
            <a:r>
              <a:rPr lang="en-US" dirty="0"/>
              <a:t> appear in the train set?</a:t>
            </a:r>
            <a:endParaRPr lang="en-US" i="1" dirty="0"/>
          </a:p>
          <a:p>
            <a:endParaRPr lang="en-US" dirty="0"/>
          </a:p>
          <a:p>
            <a:r>
              <a:rPr lang="en-US" dirty="0"/>
              <a:t>/class code/03-cv_example.R</a:t>
            </a:r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836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Reminder: Classification and Regression Trees</a:t>
            </a:r>
            <a:endParaRPr lang="he-I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468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FD4A2CB-46CD-4B88-A127-C79091E62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Trees</a:t>
            </a:r>
            <a:endParaRPr lang="en-IL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3858DC6-4784-4AEA-8A8B-1A75B8A56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Classification and Regression Trees is an algorithm used to divide the space into sub-regions. In each region the prediction is given according to the observations which “reside” in the region. </a:t>
            </a:r>
          </a:p>
          <a:p>
            <a:pPr>
              <a:lnSpc>
                <a:spcPct val="100000"/>
              </a:lnSpc>
            </a:pPr>
            <a:r>
              <a:rPr lang="en-US" dirty="0"/>
              <a:t>This makes trees a very flexible model.</a:t>
            </a:r>
          </a:p>
          <a:p>
            <a:pPr>
              <a:lnSpc>
                <a:spcPct val="100000"/>
              </a:lnSpc>
            </a:pPr>
            <a:r>
              <a:rPr lang="en-US" dirty="0"/>
              <a:t>Trees can be used for either regression or classification.</a:t>
            </a:r>
          </a:p>
          <a:p>
            <a:pPr>
              <a:lnSpc>
                <a:spcPct val="100000"/>
              </a:lnSpc>
            </a:pPr>
            <a:r>
              <a:rPr lang="en-US" dirty="0"/>
              <a:t>Caution, flexibility = very high bias = can be easily abused into over-fitting.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4CD76A-FBBD-4EB5-9331-3E3604885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746B01-14E9-4AD0-BE3F-87BE92804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108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42215-2117-4C38-9223-E9880B1CB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How a Tree Classifies</a:t>
            </a:r>
            <a:endParaRPr lang="en-I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4097BD-0487-4EA7-BFE4-D8A7D091E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F01D67-0638-4612-9939-3CE66F87D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42B1E6-2694-464F-88FC-1848535F22BD}"/>
              </a:ext>
            </a:extLst>
          </p:cNvPr>
          <p:cNvSpPr/>
          <p:nvPr/>
        </p:nvSpPr>
        <p:spPr>
          <a:xfrm>
            <a:off x="603209" y="2567822"/>
            <a:ext cx="4489786" cy="33589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A71E425-0C54-4B85-AB7C-739145400BD6}"/>
                  </a:ext>
                </a:extLst>
              </p:cNvPr>
              <p:cNvSpPr txBox="1"/>
              <p:nvPr/>
            </p:nvSpPr>
            <p:spPr>
              <a:xfrm>
                <a:off x="1252806" y="1924855"/>
                <a:ext cx="29991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Plane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, two classes)</a:t>
                </a:r>
                <a:endParaRPr lang="en-IL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A71E425-0C54-4B85-AB7C-739145400B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2806" y="1924855"/>
                <a:ext cx="2999154" cy="369332"/>
              </a:xfrm>
              <a:prstGeom prst="rect">
                <a:avLst/>
              </a:prstGeom>
              <a:blipFill>
                <a:blip r:embed="rId2"/>
                <a:stretch>
                  <a:fillRect l="-1829" t="-8333" r="-1016" b="-2833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36E8DD9F-908C-4366-B368-9CCBEF593E61}"/>
              </a:ext>
            </a:extLst>
          </p:cNvPr>
          <p:cNvSpPr txBox="1"/>
          <p:nvPr/>
        </p:nvSpPr>
        <p:spPr>
          <a:xfrm>
            <a:off x="8464298" y="1924855"/>
            <a:ext cx="166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 tree</a:t>
            </a:r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BA7195F-A1FA-4BFE-B981-52393AB19818}"/>
                  </a:ext>
                </a:extLst>
              </p:cNvPr>
              <p:cNvSpPr txBox="1"/>
              <p:nvPr/>
            </p:nvSpPr>
            <p:spPr>
              <a:xfrm>
                <a:off x="4774018" y="5903452"/>
                <a:ext cx="3189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L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BA7195F-A1FA-4BFE-B981-52393AB198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4018" y="5903452"/>
                <a:ext cx="318977" cy="369332"/>
              </a:xfrm>
              <a:prstGeom prst="rect">
                <a:avLst/>
              </a:prstGeom>
              <a:blipFill>
                <a:blip r:embed="rId3"/>
                <a:stretch>
                  <a:fillRect r="-1538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6141EEA-0148-4460-A352-265C3AFD9883}"/>
                  </a:ext>
                </a:extLst>
              </p:cNvPr>
              <p:cNvSpPr txBox="1"/>
              <p:nvPr/>
            </p:nvSpPr>
            <p:spPr>
              <a:xfrm>
                <a:off x="167273" y="2567822"/>
                <a:ext cx="3189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L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6141EEA-0148-4460-A352-265C3AFD98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273" y="2567822"/>
                <a:ext cx="318977" cy="369332"/>
              </a:xfrm>
              <a:prstGeom prst="rect">
                <a:avLst/>
              </a:prstGeom>
              <a:blipFill>
                <a:blip r:embed="rId4"/>
                <a:stretch>
                  <a:fillRect r="-15094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10">
            <a:extLst>
              <a:ext uri="{FF2B5EF4-FFF2-40B4-BE49-F238E27FC236}">
                <a16:creationId xmlns:a16="http://schemas.microsoft.com/office/drawing/2014/main" id="{363DD30C-A5C2-4E41-8B5D-FF64A6788637}"/>
              </a:ext>
            </a:extLst>
          </p:cNvPr>
          <p:cNvSpPr/>
          <p:nvPr/>
        </p:nvSpPr>
        <p:spPr>
          <a:xfrm>
            <a:off x="3923414" y="5039833"/>
            <a:ext cx="180753" cy="18075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707B8DE-D97E-4C44-9EE3-A90A4FADF5F6}"/>
              </a:ext>
            </a:extLst>
          </p:cNvPr>
          <p:cNvSpPr/>
          <p:nvPr/>
        </p:nvSpPr>
        <p:spPr>
          <a:xfrm>
            <a:off x="4417827" y="5130209"/>
            <a:ext cx="180753" cy="18075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15DD323-0EBE-4457-90A7-C53CFBA1DF22}"/>
              </a:ext>
            </a:extLst>
          </p:cNvPr>
          <p:cNvSpPr/>
          <p:nvPr/>
        </p:nvSpPr>
        <p:spPr>
          <a:xfrm>
            <a:off x="3141920" y="5534136"/>
            <a:ext cx="180753" cy="18075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C003550-262B-4AC3-BF3B-03548C51184D}"/>
              </a:ext>
            </a:extLst>
          </p:cNvPr>
          <p:cNvSpPr/>
          <p:nvPr/>
        </p:nvSpPr>
        <p:spPr>
          <a:xfrm>
            <a:off x="1525771" y="2846777"/>
            <a:ext cx="180753" cy="18075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1921351-B68C-4CF9-A8EF-0BEB8EDA2624}"/>
              </a:ext>
            </a:extLst>
          </p:cNvPr>
          <p:cNvSpPr/>
          <p:nvPr/>
        </p:nvSpPr>
        <p:spPr>
          <a:xfrm>
            <a:off x="2493333" y="3463465"/>
            <a:ext cx="180753" cy="18075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443FBD4-8ECB-4FF9-9505-45F784F3D338}"/>
              </a:ext>
            </a:extLst>
          </p:cNvPr>
          <p:cNvSpPr/>
          <p:nvPr/>
        </p:nvSpPr>
        <p:spPr>
          <a:xfrm>
            <a:off x="3232296" y="3035414"/>
            <a:ext cx="180753" cy="18075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5E274D9-181D-4A2C-8464-36254439798B}"/>
              </a:ext>
            </a:extLst>
          </p:cNvPr>
          <p:cNvSpPr/>
          <p:nvPr/>
        </p:nvSpPr>
        <p:spPr>
          <a:xfrm>
            <a:off x="997759" y="5353383"/>
            <a:ext cx="180753" cy="18075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6387863-3141-49D7-95E0-4DE1DCB381BA}"/>
              </a:ext>
            </a:extLst>
          </p:cNvPr>
          <p:cNvSpPr/>
          <p:nvPr/>
        </p:nvSpPr>
        <p:spPr>
          <a:xfrm>
            <a:off x="3248246" y="4996610"/>
            <a:ext cx="180753" cy="18075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9E1AA68-D6CE-42C7-BB07-5FD6D0B39A05}"/>
              </a:ext>
            </a:extLst>
          </p:cNvPr>
          <p:cNvSpPr/>
          <p:nvPr/>
        </p:nvSpPr>
        <p:spPr>
          <a:xfrm>
            <a:off x="2387010" y="5177363"/>
            <a:ext cx="180753" cy="18075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E20978C-78A8-4B4E-A52A-26117A14A4B8}"/>
              </a:ext>
            </a:extLst>
          </p:cNvPr>
          <p:cNvSpPr/>
          <p:nvPr/>
        </p:nvSpPr>
        <p:spPr>
          <a:xfrm>
            <a:off x="1884819" y="4906233"/>
            <a:ext cx="180753" cy="18075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949C59F-3FBA-4BB9-9238-99A1F1723A88}"/>
              </a:ext>
            </a:extLst>
          </p:cNvPr>
          <p:cNvSpPr/>
          <p:nvPr/>
        </p:nvSpPr>
        <p:spPr>
          <a:xfrm>
            <a:off x="1088135" y="3373088"/>
            <a:ext cx="180753" cy="18075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A6B1F4F-2FB8-4836-8D86-B44EFA15530D}"/>
              </a:ext>
            </a:extLst>
          </p:cNvPr>
          <p:cNvSpPr/>
          <p:nvPr/>
        </p:nvSpPr>
        <p:spPr>
          <a:xfrm>
            <a:off x="715238" y="5047716"/>
            <a:ext cx="180753" cy="18075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3EF1755-2BF6-4BD7-9F3E-8C71D73186EA}"/>
              </a:ext>
            </a:extLst>
          </p:cNvPr>
          <p:cNvSpPr/>
          <p:nvPr/>
        </p:nvSpPr>
        <p:spPr>
          <a:xfrm>
            <a:off x="4630476" y="2934037"/>
            <a:ext cx="180753" cy="18075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2C4FBF8-C351-487C-96FB-A5A06B7A3F39}"/>
              </a:ext>
            </a:extLst>
          </p:cNvPr>
          <p:cNvGrpSpPr/>
          <p:nvPr/>
        </p:nvGrpSpPr>
        <p:grpSpPr>
          <a:xfrm>
            <a:off x="262054" y="4062622"/>
            <a:ext cx="4830941" cy="369332"/>
            <a:chOff x="262054" y="4062622"/>
            <a:chExt cx="4830941" cy="369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7F20AF05-F713-4D71-8383-04F2FC65505B}"/>
                    </a:ext>
                  </a:extLst>
                </p:cNvPr>
                <p:cNvSpPr txBox="1"/>
                <p:nvPr/>
              </p:nvSpPr>
              <p:spPr>
                <a:xfrm>
                  <a:off x="262054" y="4062622"/>
                  <a:ext cx="44839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IL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7F20AF05-F713-4D71-8383-04F2FC6550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054" y="4062622"/>
                  <a:ext cx="448391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C0A636A-244F-4A27-B55D-0B986EE8B119}"/>
                </a:ext>
              </a:extLst>
            </p:cNvPr>
            <p:cNvCxnSpPr>
              <a:cxnSpLocks/>
              <a:stCxn id="6" idx="1"/>
              <a:endCxn id="6" idx="3"/>
            </p:cNvCxnSpPr>
            <p:nvPr/>
          </p:nvCxnSpPr>
          <p:spPr>
            <a:xfrm>
              <a:off x="603209" y="4247288"/>
              <a:ext cx="4489786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2AA1E853-89D9-45C7-9CAB-3A101ADCA72D}"/>
              </a:ext>
            </a:extLst>
          </p:cNvPr>
          <p:cNvGrpSpPr/>
          <p:nvPr/>
        </p:nvGrpSpPr>
        <p:grpSpPr>
          <a:xfrm>
            <a:off x="1238548" y="2567822"/>
            <a:ext cx="453714" cy="3728264"/>
            <a:chOff x="1238548" y="2567822"/>
            <a:chExt cx="453714" cy="372826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59856A66-DC33-4D03-8191-B0719617DF77}"/>
                    </a:ext>
                  </a:extLst>
                </p:cNvPr>
                <p:cNvSpPr txBox="1"/>
                <p:nvPr/>
              </p:nvSpPr>
              <p:spPr>
                <a:xfrm>
                  <a:off x="1238548" y="5926754"/>
                  <a:ext cx="4537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IL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59856A66-DC33-4D03-8191-B0719617DF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38548" y="5926754"/>
                  <a:ext cx="453714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976EAA6F-0762-43E4-AD2A-93E4BB682BB0}"/>
                </a:ext>
              </a:extLst>
            </p:cNvPr>
            <p:cNvCxnSpPr>
              <a:stCxn id="25" idx="0"/>
            </p:cNvCxnSpPr>
            <p:nvPr/>
          </p:nvCxnSpPr>
          <p:spPr>
            <a:xfrm flipV="1">
              <a:off x="1465405" y="2567822"/>
              <a:ext cx="0" cy="3358932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1B5289D-E630-4E76-A0FA-D0271CABF024}"/>
              </a:ext>
            </a:extLst>
          </p:cNvPr>
          <p:cNvGrpSpPr/>
          <p:nvPr/>
        </p:nvGrpSpPr>
        <p:grpSpPr>
          <a:xfrm>
            <a:off x="3878775" y="2567822"/>
            <a:ext cx="453714" cy="3728264"/>
            <a:chOff x="3878775" y="2567822"/>
            <a:chExt cx="453714" cy="372826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D333640E-C693-4AEA-BBCD-64A29CDBD7DB}"/>
                    </a:ext>
                  </a:extLst>
                </p:cNvPr>
                <p:cNvSpPr txBox="1"/>
                <p:nvPr/>
              </p:nvSpPr>
              <p:spPr>
                <a:xfrm>
                  <a:off x="3878775" y="5926754"/>
                  <a:ext cx="4537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IL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D333640E-C693-4AEA-BBCD-64A29CDBD7D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8775" y="5926754"/>
                  <a:ext cx="453714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543E43C-1F22-43F3-9512-E4171B78EBE3}"/>
                </a:ext>
              </a:extLst>
            </p:cNvPr>
            <p:cNvCxnSpPr/>
            <p:nvPr/>
          </p:nvCxnSpPr>
          <p:spPr>
            <a:xfrm flipV="1">
              <a:off x="3932159" y="2567822"/>
              <a:ext cx="0" cy="3358932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641CFE8E-F4A3-4626-B6D8-CA992D3B3B0A}"/>
              </a:ext>
            </a:extLst>
          </p:cNvPr>
          <p:cNvGrpSpPr/>
          <p:nvPr/>
        </p:nvGrpSpPr>
        <p:grpSpPr>
          <a:xfrm>
            <a:off x="8464298" y="2466445"/>
            <a:ext cx="1667444" cy="467592"/>
            <a:chOff x="8763096" y="2466445"/>
            <a:chExt cx="1667444" cy="467592"/>
          </a:xfrm>
        </p:grpSpPr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40258DB-694F-4551-A031-787B4627DD7E}"/>
                </a:ext>
              </a:extLst>
            </p:cNvPr>
            <p:cNvSpPr/>
            <p:nvPr/>
          </p:nvSpPr>
          <p:spPr>
            <a:xfrm>
              <a:off x="8763096" y="2466445"/>
              <a:ext cx="1667444" cy="4675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Root </a:t>
              </a:r>
              <a:endParaRPr lang="en-IL" dirty="0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B6AD9D9A-B6EF-4415-B8F9-4F6D1328769A}"/>
                </a:ext>
              </a:extLst>
            </p:cNvPr>
            <p:cNvSpPr/>
            <p:nvPr/>
          </p:nvSpPr>
          <p:spPr>
            <a:xfrm>
              <a:off x="9782610" y="2641763"/>
              <a:ext cx="180753" cy="180753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7</a:t>
              </a:r>
              <a:endParaRPr lang="en-IL" dirty="0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EF5DACC-15A7-4AC2-B45E-894D886A21E1}"/>
                </a:ext>
              </a:extLst>
            </p:cNvPr>
            <p:cNvSpPr/>
            <p:nvPr/>
          </p:nvSpPr>
          <p:spPr>
            <a:xfrm>
              <a:off x="10124430" y="2641763"/>
              <a:ext cx="180753" cy="18075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</a:t>
              </a:r>
              <a:endParaRPr lang="en-IL" dirty="0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2CEBA5D-88F4-4763-8B1F-7C09B621431E}"/>
              </a:ext>
            </a:extLst>
          </p:cNvPr>
          <p:cNvGrpSpPr/>
          <p:nvPr/>
        </p:nvGrpSpPr>
        <p:grpSpPr>
          <a:xfrm>
            <a:off x="8059479" y="2985966"/>
            <a:ext cx="2573079" cy="841755"/>
            <a:chOff x="8059479" y="2985966"/>
            <a:chExt cx="2573079" cy="84175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CF11CB49-F917-4A34-859A-C773D70EC308}"/>
                    </a:ext>
                  </a:extLst>
                </p:cNvPr>
                <p:cNvSpPr txBox="1"/>
                <p:nvPr/>
              </p:nvSpPr>
              <p:spPr>
                <a:xfrm>
                  <a:off x="8808879" y="2985966"/>
                  <a:ext cx="9782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IL" dirty="0"/>
                </a:p>
              </p:txBody>
            </p:sp>
          </mc:Choice>
          <mc:Fallback xmlns="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CF11CB49-F917-4A34-859A-C773D70EC3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08879" y="2985966"/>
                  <a:ext cx="978281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747DCEAF-5657-41AD-8CB6-C401A802C941}"/>
                </a:ext>
              </a:extLst>
            </p:cNvPr>
            <p:cNvCxnSpPr>
              <a:stCxn id="41" idx="2"/>
            </p:cNvCxnSpPr>
            <p:nvPr/>
          </p:nvCxnSpPr>
          <p:spPr>
            <a:xfrm flipH="1">
              <a:off x="8059479" y="3355298"/>
              <a:ext cx="1238541" cy="4724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FF59A100-EEEC-432E-A43B-307BA1BA9863}"/>
                </a:ext>
              </a:extLst>
            </p:cNvPr>
            <p:cNvCxnSpPr>
              <a:cxnSpLocks/>
              <a:stCxn id="41" idx="2"/>
            </p:cNvCxnSpPr>
            <p:nvPr/>
          </p:nvCxnSpPr>
          <p:spPr>
            <a:xfrm>
              <a:off x="9298020" y="3355298"/>
              <a:ext cx="1334538" cy="4689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5601F4C7-A4C7-478C-BFC9-EDE441673A88}"/>
                </a:ext>
              </a:extLst>
            </p:cNvPr>
            <p:cNvSpPr txBox="1"/>
            <p:nvPr/>
          </p:nvSpPr>
          <p:spPr>
            <a:xfrm>
              <a:off x="8403673" y="3348855"/>
              <a:ext cx="5501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yes</a:t>
              </a:r>
              <a:endParaRPr lang="en-IL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3AA6E2FA-FCF9-4EEE-8E12-9EC1DBB3ED4C}"/>
                </a:ext>
              </a:extLst>
            </p:cNvPr>
            <p:cNvSpPr txBox="1"/>
            <p:nvPr/>
          </p:nvSpPr>
          <p:spPr>
            <a:xfrm>
              <a:off x="9642214" y="3348855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no</a:t>
              </a:r>
              <a:endParaRPr lang="en-IL" dirty="0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611C21F7-BC39-41F9-B969-0752EB613B9D}"/>
              </a:ext>
            </a:extLst>
          </p:cNvPr>
          <p:cNvGrpSpPr/>
          <p:nvPr/>
        </p:nvGrpSpPr>
        <p:grpSpPr>
          <a:xfrm>
            <a:off x="7760990" y="3896308"/>
            <a:ext cx="745840" cy="467592"/>
            <a:chOff x="9266430" y="2466445"/>
            <a:chExt cx="745840" cy="467592"/>
          </a:xfrm>
        </p:grpSpPr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2E75907D-9836-4101-87C9-F82C22CA3993}"/>
                </a:ext>
              </a:extLst>
            </p:cNvPr>
            <p:cNvSpPr/>
            <p:nvPr/>
          </p:nvSpPr>
          <p:spPr>
            <a:xfrm>
              <a:off x="9266430" y="2466445"/>
              <a:ext cx="745840" cy="4675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 </a:t>
              </a:r>
              <a:endParaRPr lang="en-IL" dirty="0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606E7BA5-23D8-44B1-BA8A-362B9A92B331}"/>
                </a:ext>
              </a:extLst>
            </p:cNvPr>
            <p:cNvSpPr/>
            <p:nvPr/>
          </p:nvSpPr>
          <p:spPr>
            <a:xfrm>
              <a:off x="9384166" y="2641763"/>
              <a:ext cx="180753" cy="180753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</a:t>
              </a:r>
              <a:endParaRPr lang="en-IL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3E8134F4-26D0-4FCC-AEF3-D0B89501555E}"/>
                </a:ext>
              </a:extLst>
            </p:cNvPr>
            <p:cNvSpPr/>
            <p:nvPr/>
          </p:nvSpPr>
          <p:spPr>
            <a:xfrm>
              <a:off x="9725986" y="2641763"/>
              <a:ext cx="180753" cy="18075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  <a:endParaRPr lang="en-IL" dirty="0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099A7A1E-EFC3-4B6C-B338-3E5682E254D6}"/>
              </a:ext>
            </a:extLst>
          </p:cNvPr>
          <p:cNvGrpSpPr/>
          <p:nvPr/>
        </p:nvGrpSpPr>
        <p:grpSpPr>
          <a:xfrm>
            <a:off x="10175355" y="3896308"/>
            <a:ext cx="765544" cy="467592"/>
            <a:chOff x="9139615" y="2466445"/>
            <a:chExt cx="765544" cy="467592"/>
          </a:xfrm>
        </p:grpSpPr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7BF37FAB-2DC6-482C-A51A-0AD68A9495BE}"/>
                </a:ext>
              </a:extLst>
            </p:cNvPr>
            <p:cNvSpPr/>
            <p:nvPr/>
          </p:nvSpPr>
          <p:spPr>
            <a:xfrm>
              <a:off x="9139615" y="2466445"/>
              <a:ext cx="765544" cy="4675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 </a:t>
              </a:r>
              <a:endParaRPr lang="en-IL" dirty="0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31C16AE6-0ADA-4608-A836-285FAB55CBFB}"/>
                </a:ext>
              </a:extLst>
            </p:cNvPr>
            <p:cNvSpPr/>
            <p:nvPr/>
          </p:nvSpPr>
          <p:spPr>
            <a:xfrm>
              <a:off x="9282880" y="2641763"/>
              <a:ext cx="180753" cy="180753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en-IL" dirty="0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9F56D818-C650-4DEE-BF67-FF75A7137FC4}"/>
                </a:ext>
              </a:extLst>
            </p:cNvPr>
            <p:cNvSpPr/>
            <p:nvPr/>
          </p:nvSpPr>
          <p:spPr>
            <a:xfrm>
              <a:off x="9624700" y="2641763"/>
              <a:ext cx="180753" cy="18075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  <a:endParaRPr lang="en-IL" dirty="0"/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4B203686-4BD4-4FE3-8CB0-252361A69159}"/>
              </a:ext>
            </a:extLst>
          </p:cNvPr>
          <p:cNvGrpSpPr/>
          <p:nvPr/>
        </p:nvGrpSpPr>
        <p:grpSpPr>
          <a:xfrm>
            <a:off x="7155712" y="4367037"/>
            <a:ext cx="1535613" cy="853548"/>
            <a:chOff x="7155712" y="4367037"/>
            <a:chExt cx="1535613" cy="85354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D44B1821-A753-4C4F-9FEB-481AE3ECDCC5}"/>
                    </a:ext>
                  </a:extLst>
                </p:cNvPr>
                <p:cNvSpPr txBox="1"/>
                <p:nvPr/>
              </p:nvSpPr>
              <p:spPr>
                <a:xfrm>
                  <a:off x="7643436" y="4367037"/>
                  <a:ext cx="104788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IL" dirty="0"/>
                </a:p>
              </p:txBody>
            </p:sp>
          </mc:Choice>
          <mc:Fallback xmlns="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D44B1821-A753-4C4F-9FEB-481AE3ECDCC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43436" y="4367037"/>
                  <a:ext cx="1047889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BA9932EA-231B-4D19-AC6E-43E689CECC8C}"/>
                </a:ext>
              </a:extLst>
            </p:cNvPr>
            <p:cNvCxnSpPr>
              <a:stCxn id="58" idx="2"/>
            </p:cNvCxnSpPr>
            <p:nvPr/>
          </p:nvCxnSpPr>
          <p:spPr>
            <a:xfrm flipH="1">
              <a:off x="7155712" y="4736369"/>
              <a:ext cx="1011669" cy="4409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E7209C8B-FC3A-4639-9E8C-6AE12CE0E999}"/>
                </a:ext>
              </a:extLst>
            </p:cNvPr>
            <p:cNvCxnSpPr>
              <a:stCxn id="58" idx="2"/>
            </p:cNvCxnSpPr>
            <p:nvPr/>
          </p:nvCxnSpPr>
          <p:spPr>
            <a:xfrm flipH="1">
              <a:off x="8167380" y="4736369"/>
              <a:ext cx="1" cy="4842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D67734EF-CAFC-422F-A333-83DF36B8233E}"/>
                </a:ext>
              </a:extLst>
            </p:cNvPr>
            <p:cNvSpPr txBox="1"/>
            <p:nvPr/>
          </p:nvSpPr>
          <p:spPr>
            <a:xfrm>
              <a:off x="7511333" y="4716961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</a:t>
              </a:r>
              <a:endParaRPr lang="en-IL" dirty="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110086EC-C284-4346-A657-0197E32004C7}"/>
                </a:ext>
              </a:extLst>
            </p:cNvPr>
            <p:cNvSpPr txBox="1"/>
            <p:nvPr/>
          </p:nvSpPr>
          <p:spPr>
            <a:xfrm>
              <a:off x="8021804" y="4716961"/>
              <a:ext cx="3369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</a:t>
              </a:r>
              <a:endParaRPr lang="en-IL" dirty="0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FAD9FE03-422A-47A8-ACC2-D21AE48B6889}"/>
              </a:ext>
            </a:extLst>
          </p:cNvPr>
          <p:cNvGrpSpPr/>
          <p:nvPr/>
        </p:nvGrpSpPr>
        <p:grpSpPr>
          <a:xfrm>
            <a:off x="5955191" y="5218762"/>
            <a:ext cx="1523731" cy="467592"/>
            <a:chOff x="8488539" y="2466445"/>
            <a:chExt cx="1523731" cy="467592"/>
          </a:xfrm>
        </p:grpSpPr>
        <p:sp>
          <p:nvSpPr>
            <p:cNvPr id="66" name="Rectangle: Rounded Corners 65">
              <a:extLst>
                <a:ext uri="{FF2B5EF4-FFF2-40B4-BE49-F238E27FC236}">
                  <a16:creationId xmlns:a16="http://schemas.microsoft.com/office/drawing/2014/main" id="{D58EC50B-6C91-499B-A890-BCAE3BB01B1E}"/>
                </a:ext>
              </a:extLst>
            </p:cNvPr>
            <p:cNvSpPr/>
            <p:nvPr/>
          </p:nvSpPr>
          <p:spPr>
            <a:xfrm>
              <a:off x="8488539" y="2466445"/>
              <a:ext cx="1523731" cy="4675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Leaf</a:t>
              </a:r>
              <a:endParaRPr lang="en-IL" dirty="0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7318EF0F-790A-4DC4-9A72-9F1709612FAF}"/>
                </a:ext>
              </a:extLst>
            </p:cNvPr>
            <p:cNvSpPr/>
            <p:nvPr/>
          </p:nvSpPr>
          <p:spPr>
            <a:xfrm>
              <a:off x="9384166" y="2641763"/>
              <a:ext cx="180753" cy="180753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  <a:endParaRPr lang="en-IL" dirty="0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830EF6C8-230A-40D0-8445-843E241CE560}"/>
                </a:ext>
              </a:extLst>
            </p:cNvPr>
            <p:cNvSpPr/>
            <p:nvPr/>
          </p:nvSpPr>
          <p:spPr>
            <a:xfrm>
              <a:off x="9725986" y="2641763"/>
              <a:ext cx="180753" cy="18075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  <a:endParaRPr lang="en-IL" dirty="0"/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6BECCB33-8889-420F-9DCD-55949A312976}"/>
              </a:ext>
            </a:extLst>
          </p:cNvPr>
          <p:cNvGrpSpPr/>
          <p:nvPr/>
        </p:nvGrpSpPr>
        <p:grpSpPr>
          <a:xfrm>
            <a:off x="7525404" y="5218762"/>
            <a:ext cx="1349540" cy="467592"/>
            <a:chOff x="9266430" y="2466445"/>
            <a:chExt cx="1349540" cy="467592"/>
          </a:xfrm>
        </p:grpSpPr>
        <p:sp>
          <p:nvSpPr>
            <p:cNvPr id="71" name="Rectangle: Rounded Corners 70">
              <a:extLst>
                <a:ext uri="{FF2B5EF4-FFF2-40B4-BE49-F238E27FC236}">
                  <a16:creationId xmlns:a16="http://schemas.microsoft.com/office/drawing/2014/main" id="{7D2BC2B6-765F-477D-9DEA-DBFC9181D49D}"/>
                </a:ext>
              </a:extLst>
            </p:cNvPr>
            <p:cNvSpPr/>
            <p:nvPr/>
          </p:nvSpPr>
          <p:spPr>
            <a:xfrm>
              <a:off x="9266430" y="2466445"/>
              <a:ext cx="1349540" cy="4675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Leaf</a:t>
              </a:r>
              <a:endParaRPr lang="en-IL" dirty="0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89DFE2E2-E5D1-4D50-9FAA-89C41353E878}"/>
                </a:ext>
              </a:extLst>
            </p:cNvPr>
            <p:cNvSpPr/>
            <p:nvPr/>
          </p:nvSpPr>
          <p:spPr>
            <a:xfrm>
              <a:off x="9944988" y="2641763"/>
              <a:ext cx="180753" cy="180753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</a:t>
              </a:r>
              <a:endParaRPr lang="en-IL" dirty="0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FBB363DA-4DE7-4A7B-944B-04926479AF11}"/>
                </a:ext>
              </a:extLst>
            </p:cNvPr>
            <p:cNvSpPr/>
            <p:nvPr/>
          </p:nvSpPr>
          <p:spPr>
            <a:xfrm>
              <a:off x="10286808" y="2641763"/>
              <a:ext cx="180753" cy="18075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  <a:endParaRPr lang="en-IL" dirty="0"/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F7885F8F-F2E1-4764-9A6D-A58ED2C1EBE0}"/>
              </a:ext>
            </a:extLst>
          </p:cNvPr>
          <p:cNvGrpSpPr/>
          <p:nvPr/>
        </p:nvGrpSpPr>
        <p:grpSpPr>
          <a:xfrm>
            <a:off x="9875611" y="4367037"/>
            <a:ext cx="1713180" cy="730867"/>
            <a:chOff x="7366758" y="4367037"/>
            <a:chExt cx="1713180" cy="73086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096FD93A-C20D-486F-87AB-87ADE8ED6EB3}"/>
                    </a:ext>
                  </a:extLst>
                </p:cNvPr>
                <p:cNvSpPr txBox="1"/>
                <p:nvPr/>
              </p:nvSpPr>
              <p:spPr>
                <a:xfrm>
                  <a:off x="7643436" y="4367037"/>
                  <a:ext cx="104788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IL" dirty="0"/>
                </a:p>
              </p:txBody>
            </p:sp>
          </mc:Choice>
          <mc:Fallback xmlns="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096FD93A-C20D-486F-87AB-87ADE8ED6E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43436" y="4367037"/>
                  <a:ext cx="1047889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17A05DC1-9244-45DC-9DD0-16CBCF1C66B7}"/>
                </a:ext>
              </a:extLst>
            </p:cNvPr>
            <p:cNvCxnSpPr>
              <a:cxnSpLocks/>
              <a:stCxn id="75" idx="2"/>
            </p:cNvCxnSpPr>
            <p:nvPr/>
          </p:nvCxnSpPr>
          <p:spPr>
            <a:xfrm flipH="1">
              <a:off x="7366758" y="4736369"/>
              <a:ext cx="800623" cy="3492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BF56EF6E-E7CF-4500-AE00-CE965ABE60B5}"/>
                </a:ext>
              </a:extLst>
            </p:cNvPr>
            <p:cNvCxnSpPr>
              <a:cxnSpLocks/>
              <a:stCxn id="75" idx="2"/>
            </p:cNvCxnSpPr>
            <p:nvPr/>
          </p:nvCxnSpPr>
          <p:spPr>
            <a:xfrm>
              <a:off x="8167381" y="4736369"/>
              <a:ext cx="912557" cy="3499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0569A97B-370C-4193-802D-55E4F7266F0C}"/>
                </a:ext>
              </a:extLst>
            </p:cNvPr>
            <p:cNvSpPr txBox="1"/>
            <p:nvPr/>
          </p:nvSpPr>
          <p:spPr>
            <a:xfrm>
              <a:off x="7667032" y="4728572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</a:t>
              </a:r>
              <a:endParaRPr lang="en-IL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86F7327C-DA30-4B05-97EF-21CF640763A0}"/>
                </a:ext>
              </a:extLst>
            </p:cNvPr>
            <p:cNvSpPr txBox="1"/>
            <p:nvPr/>
          </p:nvSpPr>
          <p:spPr>
            <a:xfrm>
              <a:off x="8548679" y="4716961"/>
              <a:ext cx="3369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</a:t>
              </a:r>
              <a:endParaRPr lang="en-IL" dirty="0"/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3D19119C-A919-49EE-95E6-40A7CE571508}"/>
              </a:ext>
            </a:extLst>
          </p:cNvPr>
          <p:cNvGrpSpPr/>
          <p:nvPr/>
        </p:nvGrpSpPr>
        <p:grpSpPr>
          <a:xfrm>
            <a:off x="9203423" y="5218762"/>
            <a:ext cx="1523731" cy="467592"/>
            <a:chOff x="8488539" y="2466445"/>
            <a:chExt cx="1523731" cy="467592"/>
          </a:xfrm>
        </p:grpSpPr>
        <p:sp>
          <p:nvSpPr>
            <p:cNvPr id="88" name="Rectangle: Rounded Corners 87">
              <a:extLst>
                <a:ext uri="{FF2B5EF4-FFF2-40B4-BE49-F238E27FC236}">
                  <a16:creationId xmlns:a16="http://schemas.microsoft.com/office/drawing/2014/main" id="{9B841BF9-85FD-4E4E-A0BD-190DBD86F6D0}"/>
                </a:ext>
              </a:extLst>
            </p:cNvPr>
            <p:cNvSpPr/>
            <p:nvPr/>
          </p:nvSpPr>
          <p:spPr>
            <a:xfrm>
              <a:off x="8488539" y="2466445"/>
              <a:ext cx="1523731" cy="4675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Leaf</a:t>
              </a:r>
              <a:endParaRPr lang="en-IL" dirty="0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F5DDFC14-3B3B-4C68-B51B-15FDFD2FAC86}"/>
                </a:ext>
              </a:extLst>
            </p:cNvPr>
            <p:cNvSpPr/>
            <p:nvPr/>
          </p:nvSpPr>
          <p:spPr>
            <a:xfrm>
              <a:off x="9384166" y="2641763"/>
              <a:ext cx="180753" cy="180753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  <a:endParaRPr lang="en-IL" dirty="0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92B99E18-4804-4442-8D8A-790D051A962F}"/>
                </a:ext>
              </a:extLst>
            </p:cNvPr>
            <p:cNvSpPr/>
            <p:nvPr/>
          </p:nvSpPr>
          <p:spPr>
            <a:xfrm>
              <a:off x="9725986" y="2641763"/>
              <a:ext cx="180753" cy="18075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  <a:endParaRPr lang="en-IL" dirty="0"/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864E5A6E-3FB4-4E83-AFF0-67A69C5A41C9}"/>
              </a:ext>
            </a:extLst>
          </p:cNvPr>
          <p:cNvGrpSpPr/>
          <p:nvPr/>
        </p:nvGrpSpPr>
        <p:grpSpPr>
          <a:xfrm>
            <a:off x="10761196" y="5218762"/>
            <a:ext cx="1349540" cy="467592"/>
            <a:chOff x="9266430" y="2466445"/>
            <a:chExt cx="1349540" cy="467592"/>
          </a:xfrm>
        </p:grpSpPr>
        <p:sp>
          <p:nvSpPr>
            <p:cNvPr id="92" name="Rectangle: Rounded Corners 91">
              <a:extLst>
                <a:ext uri="{FF2B5EF4-FFF2-40B4-BE49-F238E27FC236}">
                  <a16:creationId xmlns:a16="http://schemas.microsoft.com/office/drawing/2014/main" id="{66AC6ECC-F985-4DE1-9F53-7B9C42ADAF7B}"/>
                </a:ext>
              </a:extLst>
            </p:cNvPr>
            <p:cNvSpPr/>
            <p:nvPr/>
          </p:nvSpPr>
          <p:spPr>
            <a:xfrm>
              <a:off x="9266430" y="2466445"/>
              <a:ext cx="1349540" cy="4675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Leaf</a:t>
              </a:r>
              <a:endParaRPr lang="en-IL" dirty="0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F0A956A1-D8F8-4989-AB69-627673C4FE50}"/>
                </a:ext>
              </a:extLst>
            </p:cNvPr>
            <p:cNvSpPr/>
            <p:nvPr/>
          </p:nvSpPr>
          <p:spPr>
            <a:xfrm>
              <a:off x="9944988" y="2641763"/>
              <a:ext cx="180753" cy="180753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en-IL" dirty="0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65CE9998-8150-44BF-BF53-27173272668E}"/>
                </a:ext>
              </a:extLst>
            </p:cNvPr>
            <p:cNvSpPr/>
            <p:nvPr/>
          </p:nvSpPr>
          <p:spPr>
            <a:xfrm>
              <a:off x="10286808" y="2641763"/>
              <a:ext cx="180753" cy="18075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  <a:endParaRPr lang="en-IL" dirty="0"/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ACB91C6C-3F93-4ECB-B541-C75953EAB4A5}"/>
              </a:ext>
            </a:extLst>
          </p:cNvPr>
          <p:cNvGrpSpPr/>
          <p:nvPr/>
        </p:nvGrpSpPr>
        <p:grpSpPr>
          <a:xfrm>
            <a:off x="5401340" y="2372476"/>
            <a:ext cx="6560987" cy="651937"/>
            <a:chOff x="5401340" y="2372476"/>
            <a:chExt cx="6560987" cy="651937"/>
          </a:xfrm>
        </p:grpSpPr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FAD6B5B9-AF12-4AD4-8F9A-206498563B93}"/>
                </a:ext>
              </a:extLst>
            </p:cNvPr>
            <p:cNvCxnSpPr/>
            <p:nvPr/>
          </p:nvCxnSpPr>
          <p:spPr>
            <a:xfrm flipH="1">
              <a:off x="5401340" y="3024413"/>
              <a:ext cx="656098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F1116805-03FC-4BA1-AE8A-E52806FEFED1}"/>
                </a:ext>
              </a:extLst>
            </p:cNvPr>
            <p:cNvSpPr txBox="1"/>
            <p:nvPr/>
          </p:nvSpPr>
          <p:spPr>
            <a:xfrm>
              <a:off x="5401340" y="2372476"/>
              <a:ext cx="207758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Train set error:</a:t>
              </a:r>
            </a:p>
            <a:p>
              <a:r>
                <a:rPr lang="en-US" dirty="0"/>
                <a:t>Err 46%</a:t>
              </a:r>
              <a:endParaRPr lang="en-IL" dirty="0"/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63918DFF-A260-4692-B9F4-D65E0F3BAD80}"/>
              </a:ext>
            </a:extLst>
          </p:cNvPr>
          <p:cNvGrpSpPr/>
          <p:nvPr/>
        </p:nvGrpSpPr>
        <p:grpSpPr>
          <a:xfrm>
            <a:off x="5401340" y="4006057"/>
            <a:ext cx="6560987" cy="420030"/>
            <a:chOff x="5401340" y="4006057"/>
            <a:chExt cx="6560987" cy="420030"/>
          </a:xfrm>
        </p:grpSpPr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D202004A-14EE-42D6-9C2F-DB503D39E078}"/>
                </a:ext>
              </a:extLst>
            </p:cNvPr>
            <p:cNvCxnSpPr/>
            <p:nvPr/>
          </p:nvCxnSpPr>
          <p:spPr>
            <a:xfrm flipH="1">
              <a:off x="5401340" y="4426087"/>
              <a:ext cx="656098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BCBE8286-1A05-4D50-B37D-C7ECDA597775}"/>
                </a:ext>
              </a:extLst>
            </p:cNvPr>
            <p:cNvSpPr txBox="1"/>
            <p:nvPr/>
          </p:nvSpPr>
          <p:spPr>
            <a:xfrm>
              <a:off x="5401341" y="4006057"/>
              <a:ext cx="1160834" cy="3701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Err 23%</a:t>
              </a:r>
              <a:endParaRPr lang="en-IL" dirty="0"/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0C296B05-3289-443D-BF30-054517DB78A6}"/>
              </a:ext>
            </a:extLst>
          </p:cNvPr>
          <p:cNvGrpSpPr/>
          <p:nvPr/>
        </p:nvGrpSpPr>
        <p:grpSpPr>
          <a:xfrm>
            <a:off x="5401340" y="5802894"/>
            <a:ext cx="6560987" cy="420031"/>
            <a:chOff x="5401340" y="5802894"/>
            <a:chExt cx="6560987" cy="420031"/>
          </a:xfrm>
        </p:grpSpPr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9009F9ED-8F10-48C8-B3DA-9295222574AE}"/>
                </a:ext>
              </a:extLst>
            </p:cNvPr>
            <p:cNvCxnSpPr/>
            <p:nvPr/>
          </p:nvCxnSpPr>
          <p:spPr>
            <a:xfrm flipH="1">
              <a:off x="5401340" y="5802894"/>
              <a:ext cx="656098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04ED07C1-B800-4ED8-A1D1-F093543601C7}"/>
                </a:ext>
              </a:extLst>
            </p:cNvPr>
            <p:cNvSpPr txBox="1"/>
            <p:nvPr/>
          </p:nvSpPr>
          <p:spPr>
            <a:xfrm>
              <a:off x="5401341" y="5852753"/>
              <a:ext cx="1160834" cy="3701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Err 0%</a:t>
              </a:r>
              <a:endParaRPr lang="en-IL" dirty="0"/>
            </a:p>
          </p:txBody>
        </p: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6116B856-0794-4ADC-9239-EAF7CDE7CC8C}"/>
              </a:ext>
            </a:extLst>
          </p:cNvPr>
          <p:cNvSpPr txBox="1"/>
          <p:nvPr/>
        </p:nvSpPr>
        <p:spPr>
          <a:xfrm>
            <a:off x="5427573" y="4824501"/>
            <a:ext cx="1051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Err 8% 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469820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02056-5B20-4641-9849-83AEA12BB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 Tree is Grown?</a:t>
            </a:r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AE4E9F-EACB-472F-B605-A431EA5EC19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dirty="0"/>
                  <a:t>(Regression tree)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The goal: find “boxes” which divide the plane and minimize:</a:t>
                </a:r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sup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𝑅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dirty="0"/>
                  <a:t>(the residual sum of squares; prediction = average of points in box)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Greedy approach. at each step find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for splitting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versus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, </a:t>
                </a:r>
                <a:br>
                  <a:rPr lang="en-US" dirty="0"/>
                </a:br>
                <a:r>
                  <a:rPr lang="en-US" dirty="0"/>
                  <a:t>which minimize:</a:t>
                </a:r>
              </a:p>
              <a:p>
                <a:pPr marL="274320" lvl="1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sub>
                        <m:sup/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: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sub>
                        <m:sup/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AE4E9F-EACB-472F-B605-A431EA5EC1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752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221B2F-4990-45E5-A855-30F725B6A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994322-5282-4E85-86EF-C1E4616EB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16D40CF-F300-4998-9510-538697AD845D}"/>
              </a:ext>
            </a:extLst>
          </p:cNvPr>
          <p:cNvGrpSpPr/>
          <p:nvPr/>
        </p:nvGrpSpPr>
        <p:grpSpPr>
          <a:xfrm>
            <a:off x="8686802" y="5422604"/>
            <a:ext cx="3387504" cy="396765"/>
            <a:chOff x="8665536" y="5433237"/>
            <a:chExt cx="3387504" cy="396765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EB810A04-7B34-4B2A-8082-5AFFC708998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65536" y="5433237"/>
              <a:ext cx="328567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3B8ABDF-A2D6-4612-90B2-EE0C4A35D317}"/>
                </a:ext>
              </a:extLst>
            </p:cNvPr>
            <p:cNvSpPr txBox="1"/>
            <p:nvPr/>
          </p:nvSpPr>
          <p:spPr>
            <a:xfrm>
              <a:off x="8978159" y="5460670"/>
              <a:ext cx="30748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Recursive binary splitting</a:t>
              </a:r>
              <a:endParaRPr lang="en-IL" dirty="0"/>
            </a:p>
          </p:txBody>
        </p:sp>
      </p:grpSp>
    </p:spTree>
    <p:extLst>
      <p:ext uri="{BB962C8B-B14F-4D97-AF65-F5344CB8AC3E}">
        <p14:creationId xmlns:p14="http://schemas.microsoft.com/office/powerpoint/2010/main" val="1921675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5994E-D75A-4232-BB36-6C43CBF9A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Pruning</a:t>
            </a:r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BFC5BA-A395-468E-A705-079FD5AF7A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Grow a very large tree (which will probably be extremely over-fitted)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Use a “cost complexity” parameter,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, to prune the leaves and branches into subtrees, i.e., by minimizing:</a:t>
                </a:r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d>
                        </m:sup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𝑅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𝑚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en-US" dirty="0"/>
                  <a:t> is the number of terminal nodes (see the resemblance to </a:t>
                </a:r>
                <a:r>
                  <a:rPr lang="en-US" b="1" dirty="0"/>
                  <a:t>lasso?</a:t>
                </a:r>
                <a:r>
                  <a:rPr lang="en-US" dirty="0"/>
                  <a:t>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Using cross-validation, examine the error as a function of the cost complexity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Choose optimal cost complexity </a:t>
                </a:r>
                <a:endParaRPr lang="en-I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BFC5BA-A395-468E-A705-079FD5AF7A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" b="-902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D8BD24-FAEE-4B2B-A0DF-27B857B64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25BDA3-2C28-41E9-AB48-A131E6075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9116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FE64C-42AC-48F8-9CC4-A848469D1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Trees</a:t>
            </a:r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915407-7AC9-4664-B0FC-070C03A344D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dirty="0"/>
                  <a:t>When a classification tree is built, we use either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The Gini index for node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:</a:t>
                </a: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𝑚𝑘</m:t>
                            </m:r>
                          </m:sub>
                        </m:sSub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𝑚𝑘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The Cross-entropy or deviance for node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:</a:t>
                </a: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𝑚𝑘</m:t>
                            </m:r>
                          </m:sub>
                        </m:sSub>
                        <m:func>
                          <m:func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𝑚𝑘</m:t>
                                </m:r>
                              </m:sub>
                            </m:sSub>
                          </m:e>
                        </m:func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The misclassification may be used for pruning (but is </a:t>
                </a:r>
                <a:r>
                  <a:rPr lang="en-US"/>
                  <a:t>less advised for growth)</a:t>
                </a:r>
                <a:endParaRPr lang="en-I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915407-7AC9-4664-B0FC-070C03A344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7F66D6-C93D-463E-B5E9-AA3EF6508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9F37C9-9246-406F-8882-12BD8F038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370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84ACB6"/>
      </a:dk2>
      <a:lt2>
        <a:srgbClr val="EBE9DD"/>
      </a:lt2>
      <a:accent1>
        <a:srgbClr val="6F8183"/>
      </a:accent1>
      <a:accent2>
        <a:srgbClr val="967E96"/>
      </a:accent2>
      <a:accent3>
        <a:srgbClr val="CCC893"/>
      </a:accent3>
      <a:accent4>
        <a:srgbClr val="A54D74"/>
      </a:accent4>
      <a:accent5>
        <a:srgbClr val="949C6B"/>
      </a:accent5>
      <a:accent6>
        <a:srgbClr val="766A50"/>
      </a:accent6>
      <a:hlink>
        <a:srgbClr val="CC6600"/>
      </a:hlink>
      <a:folHlink>
        <a:srgbClr val="777777"/>
      </a:folHlink>
    </a:clrScheme>
    <a:fontScheme name="Wood Type">
      <a:majorFont>
        <a:latin typeface="Century Gothic" panose="020B0502020202020204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man Old Style" panose="02050604050505020204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_template.potx" id="{28986EE7-16A1-47D9-9EE6-D9525141E991}" vid="{572A5B6A-2799-475E-B79D-1D48C63397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presentation_template</Template>
  <TotalTime>4724</TotalTime>
  <Words>949</Words>
  <Application>Microsoft Office PowerPoint</Application>
  <PresentationFormat>Widescreen</PresentationFormat>
  <Paragraphs>171</Paragraphs>
  <Slides>22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Bookman Old Style</vt:lpstr>
      <vt:lpstr>Calibri</vt:lpstr>
      <vt:lpstr>Cambria Math</vt:lpstr>
      <vt:lpstr>Century Gothic</vt:lpstr>
      <vt:lpstr>Wingdings</vt:lpstr>
      <vt:lpstr>Wood Type</vt:lpstr>
      <vt:lpstr>Bagging, Random Forests, and Boosting</vt:lpstr>
      <vt:lpstr>Reminder/revision: Cross Validation</vt:lpstr>
      <vt:lpstr>Live Coding Example k-fold cv</vt:lpstr>
      <vt:lpstr>Reminder: Classification and Regression Trees</vt:lpstr>
      <vt:lpstr>Building Trees</vt:lpstr>
      <vt:lpstr>Example: How a Tree Classifies</vt:lpstr>
      <vt:lpstr>How a Tree is Grown?</vt:lpstr>
      <vt:lpstr>Tree Pruning</vt:lpstr>
      <vt:lpstr>Classification Trees</vt:lpstr>
      <vt:lpstr>Contents for today</vt:lpstr>
      <vt:lpstr>Bagging  (“bootstrap aggregation”)</vt:lpstr>
      <vt:lpstr>What is Bootstrap?</vt:lpstr>
      <vt:lpstr>How is Bagging Related to Bootstrap?</vt:lpstr>
      <vt:lpstr>Bagging Example</vt:lpstr>
      <vt:lpstr>Random Forests</vt:lpstr>
      <vt:lpstr>Random Forest Algorithm</vt:lpstr>
      <vt:lpstr>Random Forest Example</vt:lpstr>
      <vt:lpstr>Boosting</vt:lpstr>
      <vt:lpstr>Boosting Algorithm</vt:lpstr>
      <vt:lpstr>Boosting Example</vt:lpstr>
      <vt:lpstr>Contents for today</vt:lpstr>
      <vt:lpstr>Bonus: Optimization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 Sarid</dc:creator>
  <cp:lastModifiedBy>Adi Sarid</cp:lastModifiedBy>
  <cp:revision>426</cp:revision>
  <dcterms:created xsi:type="dcterms:W3CDTF">2019-03-21T08:27:23Z</dcterms:created>
  <dcterms:modified xsi:type="dcterms:W3CDTF">2019-09-01T21:16:25Z</dcterms:modified>
</cp:coreProperties>
</file>