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2" r:id="rId10"/>
    <p:sldId id="283" r:id="rId11"/>
    <p:sldId id="284" r:id="rId12"/>
    <p:sldId id="285" r:id="rId13"/>
    <p:sldId id="288" r:id="rId14"/>
    <p:sldId id="281" r:id="rId15"/>
    <p:sldId id="286" r:id="rId16"/>
    <p:sldId id="289" r:id="rId17"/>
    <p:sldId id="290" r:id="rId18"/>
    <p:sldId id="291" r:id="rId19"/>
    <p:sldId id="292" r:id="rId20"/>
    <p:sldId id="294" r:id="rId21"/>
    <p:sldId id="287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5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E96"/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1" autoAdjust="0"/>
    <p:restoredTop sz="82678" autoAdjust="0"/>
  </p:normalViewPr>
  <p:slideViewPr>
    <p:cSldViewPr snapToGrid="0" showGuides="1">
      <p:cViewPr varScale="1">
        <p:scale>
          <a:sx n="90" d="100"/>
          <a:sy n="90" d="100"/>
        </p:scale>
        <p:origin x="1410" y="96"/>
      </p:cViewPr>
      <p:guideLst>
        <p:guide orient="horz" pos="1729"/>
        <p:guide pos="3840"/>
        <p:guide orient="horz" pos="35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ו'/אב/תשע"ט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2590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additional information about how to find \beta, see ESLII pages 132-135, and pages</a:t>
            </a:r>
            <a:r>
              <a:rPr lang="en-US" baseline="0" dirty="0"/>
              <a:t> 418-421</a:t>
            </a:r>
            <a:r>
              <a:rPr lang="en-US" dirty="0"/>
              <a:t>. It turns out to be a convex </a:t>
            </a:r>
            <a:r>
              <a:rPr lang="en-US" baseline="0" dirty="0"/>
              <a:t>optimization problem. The technical details are interesting (for those of you interested in optimization, check it out).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717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Details on the formulation of the inner product are given in ESLII pages 132-135, and pages</a:t>
            </a:r>
            <a:r>
              <a:rPr lang="en-US" baseline="0" dirty="0"/>
              <a:t> 418-421</a:t>
            </a:r>
            <a:r>
              <a:rPr lang="en-US" dirty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87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Pages 356-359 in ISLR provide very good intuition on the relationship between SVMs and logistic</a:t>
            </a:r>
            <a:r>
              <a:rPr lang="en-US" baseline="0" dirty="0"/>
              <a:t> regression. A recommended read.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831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explanation</a:t>
            </a:r>
            <a:r>
              <a:rPr lang="en-US" baseline="0" dirty="0"/>
              <a:t> here of bias-variance tradeoff of the test set error is somewhat “hand waving”. If you’re interested, it is also explained in pages 183-184 in ISLR.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356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August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entimeter.com/s/11d05bace8ced4e3ebb5be644a9061ce/6044a042f1c1/ed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entimeter.com/s/b0b75dcd62e496675b92c06e51ab35ee/8ab6a6c85e36/ed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e47f5e61e610a2ce1a2b46985aeab249/1128272f6086/edi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entimeter.com/s/e47f5e61e610a2ce1a2b46985aeab249/1128272f6086/edit?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Classification Methods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6836" y="4971292"/>
            <a:ext cx="703550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When I want to understand what is happening today or try to decide what will happen tomorrow, I look back.</a:t>
            </a:r>
          </a:p>
          <a:p>
            <a:endParaRPr lang="en-US" dirty="0"/>
          </a:p>
          <a:p>
            <a:pPr algn="r"/>
            <a:r>
              <a:rPr lang="en-US" dirty="0"/>
              <a:t>- Omar Khayyam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(not        )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variables are called “</a:t>
                </a:r>
                <a:r>
                  <a:rPr lang="en-US" b="1" dirty="0"/>
                  <a:t>slack variables</a:t>
                </a:r>
                <a:r>
                  <a:rPr lang="en-US" dirty="0"/>
                  <a:t>”. They allow individual observations to be on the wrong side of the margin or of the hyperplane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What do each of the following values mean?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  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  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</a:t>
                </a:r>
                <a:r>
                  <a:rPr lang="en-US" i="1" dirty="0"/>
                  <a:t>C</a:t>
                </a:r>
                <a:r>
                  <a:rPr lang="en-US" dirty="0"/>
                  <a:t> tuning parameter limits our “slack budget”, and controls the </a:t>
                </a:r>
                <a:r>
                  <a:rPr lang="en-US" b="1" dirty="0"/>
                  <a:t>bias-variance tradeoff</a:t>
                </a:r>
                <a:r>
                  <a:rPr lang="en-US" dirty="0"/>
                  <a:t> of the classifier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Large </a:t>
                </a:r>
                <a:r>
                  <a:rPr lang="en-US" i="1" dirty="0"/>
                  <a:t>C</a:t>
                </a:r>
                <a:r>
                  <a:rPr lang="en-US" dirty="0"/>
                  <a:t> -&gt; Many points determine the classifier = high bias, low variance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Small </a:t>
                </a:r>
                <a:r>
                  <a:rPr lang="en-US" i="1" dirty="0"/>
                  <a:t>C</a:t>
                </a:r>
                <a:r>
                  <a:rPr lang="en-US" dirty="0"/>
                  <a:t> -&gt; Few points involved in determining the support = low bias, high variance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r="-7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489" y="850380"/>
            <a:ext cx="836341" cy="8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</a:t>
                </a:r>
                <a:r>
                  <a:rPr lang="en-US" b="1" dirty="0"/>
                  <a:t>support vector classifier </a:t>
                </a:r>
                <a:r>
                  <a:rPr lang="en-US" dirty="0"/>
                  <a:t>can be expressed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For “most”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Only support points will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i.e., points on boundaries/inside margin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support vector classifier is linear. Sometimes, not good enough.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Use </a:t>
                </a:r>
                <a:r>
                  <a:rPr lang="en-US" b="1" dirty="0"/>
                  <a:t>kernels</a:t>
                </a:r>
                <a:r>
                  <a:rPr lang="en-US" dirty="0"/>
                  <a:t> to expand the feature space, with non-linear patterns/interactions: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turns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962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0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for Kernels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i="1" dirty="0" err="1"/>
                  <a:t>d</a:t>
                </a:r>
                <a:r>
                  <a:rPr lang="en-US" dirty="0" err="1"/>
                  <a:t>th</a:t>
                </a:r>
                <a:r>
                  <a:rPr lang="en-US" dirty="0"/>
                  <a:t>-Degree polynomial </a:t>
                </a:r>
                <a:r>
                  <a:rPr lang="en-US" sz="1600" dirty="0"/>
                  <a:t>(separating hyperplane -&gt; a polynomial separator)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Radial basis </a:t>
                </a:r>
                <a:r>
                  <a:rPr lang="en-US" sz="1600" dirty="0"/>
                  <a:t>(“circular” decision rule)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Neural network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4991949"/>
            <a:ext cx="5525872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Source: Introduction to Statistical Learning, </a:t>
            </a:r>
            <a:br>
              <a:rPr lang="en-US" dirty="0"/>
            </a:br>
            <a:r>
              <a:rPr lang="en-US" dirty="0"/>
              <a:t>		Chapter 9.3 (Support Vector Machines)</a:t>
            </a:r>
            <a:br>
              <a:rPr lang="en-US" dirty="0"/>
            </a:br>
            <a:r>
              <a:rPr lang="en-US" dirty="0"/>
              <a:t>		Pages 349, 353</a:t>
            </a:r>
            <a:endParaRPr lang="he-I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875" y="2767535"/>
            <a:ext cx="2072700" cy="214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028" y="2775182"/>
            <a:ext cx="1966950" cy="2040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8847" y="2775181"/>
            <a:ext cx="1945800" cy="20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Classes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One versus one</a:t>
                </a:r>
              </a:p>
              <a:p>
                <a:pPr lvl="1"/>
                <a:r>
                  <a:rPr lang="en-US" dirty="0"/>
                  <a:t>Build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classifiers, choose the one mostly “voted for”</a:t>
                </a:r>
                <a:endParaRPr lang="he-IL" dirty="0"/>
              </a:p>
              <a:p>
                <a:r>
                  <a:rPr lang="en-US" dirty="0"/>
                  <a:t>One versus many</a:t>
                </a:r>
              </a:p>
              <a:p>
                <a:pPr lvl="1"/>
                <a:r>
                  <a:rPr lang="en-US" dirty="0"/>
                  <a:t>Build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classifiers</a:t>
                </a:r>
              </a:p>
              <a:p>
                <a:pPr lvl="1"/>
                <a:r>
                  <a:rPr lang="en-US" dirty="0"/>
                  <a:t>For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set its class according to the classifier with the highest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09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SVM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Hands-on demonstration:</a:t>
            </a:r>
          </a:p>
          <a:p>
            <a:r>
              <a:rPr lang="en-US" dirty="0"/>
              <a:t>/Class Code/03-SVM_example.R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3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47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Cross Validation?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We’ve talked about the train/test division – it allows us to build a model and then evaluate it on an independent set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A train/test division provides us with a single relevant error (of the test set), which is sometimes not enough: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In a sense, estimating the error based on a single observation is like calculating an average based on a sample with a single number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Intuitively, as we repeat the process many times, we improve the estimate for the error, but it becomes more computationally intensive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How do we choose the number of repetitions,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 r="-1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09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-US" dirty="0"/>
                  <a:t>How do we Choose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?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lit/>
                        </m:rPr>
                        <a:rPr lang="en-US" sz="2400" b="0" i="1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920686"/>
                <a:ext cx="10058400" cy="21718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1800" dirty="0"/>
                  <a:t> is called “10-fold” cv, and means we randomly split the data 90/10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600" dirty="0"/>
                  <a:t>Train on 90% and estimate the error on 10%; Repeat 10 times;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600" dirty="0"/>
                  <a:t>As a result, we get the distribution of the error</a:t>
                </a:r>
                <a:endParaRPr lang="en-US" sz="1600" b="0" dirty="0"/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, this is a special case called “leave-one-out” cross validation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600" dirty="0"/>
                  <a:t>Rarely ever used, but very low bias (we simulate the “real” process with </a:t>
                </a:r>
                <a:r>
                  <a:rPr lang="en-US" sz="1600" i="1" dirty="0"/>
                  <a:t>n-1</a:t>
                </a:r>
                <a:r>
                  <a:rPr lang="en-US" sz="1600" dirty="0"/>
                  <a:t> observations)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920686"/>
                <a:ext cx="10058400" cy="2171812"/>
              </a:xfrm>
              <a:blipFill>
                <a:blip r:embed="rId4"/>
                <a:stretch>
                  <a:fillRect l="-242" t="-112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71239" y="4806177"/>
            <a:ext cx="2308302" cy="50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Train/Validation</a:t>
            </a:r>
          </a:p>
          <a:p>
            <a:pPr algn="ctr"/>
            <a:r>
              <a:rPr lang="en-US" dirty="0"/>
              <a:t>(i.e., 50/50, once)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941849" y="4806177"/>
            <a:ext cx="2308302" cy="50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k-fold, k=10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8655205" y="4806177"/>
            <a:ext cx="2308302" cy="50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Leave one out</a:t>
            </a:r>
            <a:endParaRPr lang="he-IL" dirty="0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/>
        </p:nvCxnSpPr>
        <p:spPr>
          <a:xfrm>
            <a:off x="3579541" y="5057079"/>
            <a:ext cx="1362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  <a:endCxn id="8" idx="1"/>
          </p:cNvCxnSpPr>
          <p:nvPr/>
        </p:nvCxnSpPr>
        <p:spPr>
          <a:xfrm>
            <a:off x="7250151" y="5057079"/>
            <a:ext cx="1405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0400" y="4137102"/>
            <a:ext cx="601050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76905" y="3724508"/>
            <a:ext cx="519885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Computational intensity, Variance increases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7188820" y="4215162"/>
            <a:ext cx="18533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Bias decreases</a:t>
            </a:r>
            <a:endParaRPr lang="he-IL" dirty="0"/>
          </a:p>
        </p:txBody>
      </p:sp>
      <p:sp>
        <p:nvSpPr>
          <p:cNvPr id="24" name="TextBox 23"/>
          <p:cNvSpPr txBox="1"/>
          <p:nvPr/>
        </p:nvSpPr>
        <p:spPr>
          <a:xfrm>
            <a:off x="1494263" y="5524152"/>
            <a:ext cx="97796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Intuition</a:t>
            </a:r>
            <a:r>
              <a:rPr lang="en-US" dirty="0"/>
              <a:t>: In LOOOCV we’re essentially using almost “the same” version of train set</a:t>
            </a:r>
          </a:p>
          <a:p>
            <a:r>
              <a:rPr lang="en-US" dirty="0"/>
              <a:t>This yields lower bias, but highly correlated models provide high variance</a:t>
            </a:r>
            <a:endParaRPr lang="he-IL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00400" y="4627756"/>
            <a:ext cx="6010507" cy="0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74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Estimating Error vs. Parameter Tuning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cross-validation is utilized for various tasks: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When we want to provide an </a:t>
            </a:r>
            <a:r>
              <a:rPr lang="en-US" b="1" dirty="0"/>
              <a:t>estimate for a model’s performance </a:t>
            </a:r>
            <a:r>
              <a:rPr lang="en-US" dirty="0"/>
              <a:t>(KPI’s such as MSE, Type-I/II errors, etc.)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Compare modelling approaches </a:t>
            </a:r>
            <a:r>
              <a:rPr lang="en-US" dirty="0"/>
              <a:t>and we want to choose a model which yields the lowest error (or the lowest error variance/bias/etc.)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When we want to </a:t>
            </a:r>
            <a:r>
              <a:rPr lang="en-US" b="1" dirty="0"/>
              <a:t>tune hyper-parameters</a:t>
            </a:r>
            <a:r>
              <a:rPr lang="en-US" dirty="0"/>
              <a:t> within our model, e.g.: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 err="1"/>
              <a:t>svm</a:t>
            </a:r>
            <a:r>
              <a:rPr lang="en-US" dirty="0"/>
              <a:t> example, find the optimal cost parameter (which yields the minimum classification error), or in </a:t>
            </a:r>
            <a:r>
              <a:rPr lang="en-US" dirty="0" err="1"/>
              <a:t>knn</a:t>
            </a:r>
            <a:r>
              <a:rPr lang="en-US" dirty="0"/>
              <a:t> find the optimal number of neighbors.</a:t>
            </a:r>
          </a:p>
          <a:p>
            <a:pPr lvl="1">
              <a:lnSpc>
                <a:spcPct val="150000"/>
              </a:lnSpc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A65DC083-A7C7-4E35-8A1D-E6521E7328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1" t="18242" r="8788" b="16788"/>
          <a:stretch/>
        </p:blipFill>
        <p:spPr>
          <a:xfrm>
            <a:off x="10090274" y="5661025"/>
            <a:ext cx="1113369" cy="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54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 k-fold cv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/class code/03-cv_example.R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3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48" name="Rounded Rectangle 47"/>
          <p:cNvSpPr/>
          <p:nvPr/>
        </p:nvSpPr>
        <p:spPr>
          <a:xfrm>
            <a:off x="5758750" y="5021472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Logistic regression</a:t>
            </a:r>
            <a:endParaRPr lang="he-IL" dirty="0"/>
          </a:p>
        </p:txBody>
      </p:sp>
      <p:sp>
        <p:nvSpPr>
          <p:cNvPr id="49" name="Rounded Rectangle 48"/>
          <p:cNvSpPr/>
          <p:nvPr/>
        </p:nvSpPr>
        <p:spPr>
          <a:xfrm>
            <a:off x="3807288" y="5032624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Discriminant Analysis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Support Vector Machines (SVM)</a:t>
            </a:r>
            <a:endParaRPr lang="he-IL" dirty="0"/>
          </a:p>
        </p:txBody>
      </p:sp>
      <p:cxnSp>
        <p:nvCxnSpPr>
          <p:cNvPr id="53" name="Straight Arrow Connector 52"/>
          <p:cNvCxnSpPr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6" idx="2"/>
            <a:endCxn id="48" idx="0"/>
          </p:cNvCxnSpPr>
          <p:nvPr/>
        </p:nvCxnSpPr>
        <p:spPr>
          <a:xfrm>
            <a:off x="5770689" y="4597199"/>
            <a:ext cx="88094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2"/>
            <a:endCxn id="49" idx="0"/>
          </p:cNvCxnSpPr>
          <p:nvPr/>
        </p:nvCxnSpPr>
        <p:spPr>
          <a:xfrm flipH="1">
            <a:off x="4700171" y="4597199"/>
            <a:ext cx="1070518" cy="435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9" idx="2"/>
            <a:endCxn id="54" idx="2"/>
          </p:cNvCxnSpPr>
          <p:nvPr/>
        </p:nvCxnSpPr>
        <p:spPr>
          <a:xfrm rot="5400000" flipH="1" flipV="1">
            <a:off x="6795027" y="3550559"/>
            <a:ext cx="11152" cy="4200864"/>
          </a:xfrm>
          <a:prstGeom prst="bentConnector3">
            <a:avLst>
              <a:gd name="adj1" fmla="val -374974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391828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ROC/AUC</a:t>
            </a:r>
            <a:endParaRPr lang="he-IL" dirty="0"/>
          </a:p>
        </p:txBody>
      </p:sp>
      <p:cxnSp>
        <p:nvCxnSpPr>
          <p:cNvPr id="10" name="Straight Arrow Connector 9"/>
          <p:cNvCxnSpPr>
            <a:stCxn id="13" idx="3"/>
            <a:endCxn id="31" idx="1"/>
          </p:cNvCxnSpPr>
          <p:nvPr/>
        </p:nvCxnSpPr>
        <p:spPr>
          <a:xfrm>
            <a:off x="1992352" y="4136260"/>
            <a:ext cx="399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Trees</a:t>
            </a:r>
            <a:r>
              <a:rPr lang="en-US" dirty="0"/>
              <a:t>, </a:t>
            </a:r>
            <a:r>
              <a:rPr lang="en-US" strike="sngStrike" dirty="0"/>
              <a:t>Forests, Boosting, etc.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17340" y="4756769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Cross validation</a:t>
            </a:r>
            <a:endParaRPr lang="he-IL" dirty="0"/>
          </a:p>
        </p:txBody>
      </p:sp>
      <p:cxnSp>
        <p:nvCxnSpPr>
          <p:cNvPr id="12" name="Straight Arrow Connector 11"/>
          <p:cNvCxnSpPr>
            <a:stCxn id="13" idx="2"/>
            <a:endCxn id="37" idx="0"/>
          </p:cNvCxnSpPr>
          <p:nvPr/>
        </p:nvCxnSpPr>
        <p:spPr>
          <a:xfrm>
            <a:off x="1104846" y="4448231"/>
            <a:ext cx="0" cy="308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225579" y="5735170"/>
            <a:ext cx="1183092" cy="492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k-fold </a:t>
            </a:r>
            <a:r>
              <a:rPr lang="en-US" sz="1400" dirty="0" err="1"/>
              <a:t>xval</a:t>
            </a:r>
            <a:endParaRPr lang="he-IL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1482811" y="5735170"/>
            <a:ext cx="1466334" cy="492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Leave one out</a:t>
            </a:r>
            <a:endParaRPr lang="he-IL" sz="1400" dirty="0"/>
          </a:p>
        </p:txBody>
      </p:sp>
      <p:cxnSp>
        <p:nvCxnSpPr>
          <p:cNvPr id="24" name="Straight Arrow Connector 23"/>
          <p:cNvCxnSpPr>
            <a:stCxn id="37" idx="2"/>
            <a:endCxn id="42" idx="0"/>
          </p:cNvCxnSpPr>
          <p:nvPr/>
        </p:nvCxnSpPr>
        <p:spPr>
          <a:xfrm flipH="1">
            <a:off x="817125" y="5380712"/>
            <a:ext cx="287721" cy="35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2"/>
            <a:endCxn id="44" idx="0"/>
          </p:cNvCxnSpPr>
          <p:nvPr/>
        </p:nvCxnSpPr>
        <p:spPr>
          <a:xfrm>
            <a:off x="1104846" y="5380712"/>
            <a:ext cx="1111132" cy="35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34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97AF8A-D0AF-442E-A36B-B3FF2978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AFBB3B-9582-495E-A13C-D019F3427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BD3A1-92E5-46FA-A35A-4460C60A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5507D-BD51-4F23-8CF1-66630579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87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Regression Trees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68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the Classifier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 following images, which classifier was used to generate the classification?</a:t>
            </a:r>
          </a:p>
          <a:p>
            <a:r>
              <a:rPr lang="en-US" dirty="0"/>
              <a:t>Choose out of the following list: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LDA</a:t>
            </a:r>
          </a:p>
          <a:p>
            <a:pPr lvl="1"/>
            <a:r>
              <a:rPr lang="en-US" dirty="0"/>
              <a:t>QDA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Trees</a:t>
            </a:r>
          </a:p>
          <a:p>
            <a:r>
              <a:rPr lang="en-US" dirty="0"/>
              <a:t>/class code/03-Match_the_classifier.R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DB58D866-C1C8-46C0-8AC0-0119F1B82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1" t="18242" r="8788" b="16788"/>
          <a:stretch/>
        </p:blipFill>
        <p:spPr>
          <a:xfrm>
            <a:off x="10090274" y="5661025"/>
            <a:ext cx="1113369" cy="96252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961971" y="5738217"/>
            <a:ext cx="2609385" cy="7805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Add quiz/illustration here!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0692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Hyperplanes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920686"/>
                <a:ext cx="10058400" cy="405079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Both logistic regression and linear discriminant analysis assume </a:t>
                </a:r>
                <a:r>
                  <a:rPr lang="en-US" b="1" dirty="0"/>
                  <a:t>linear decision boundaries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In logistic regression: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In LDA: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Support vector = hyperplane = line in 2d</a:t>
                </a:r>
                <a:br>
                  <a:rPr lang="en-US" dirty="0"/>
                </a:br>
                <a:r>
                  <a:rPr lang="en-US" dirty="0"/>
                  <a:t>which provides complete separation of classes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Sometimes there are: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Many separating “lines” (hyperplanes),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No separating hyperplanes,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(Very rarely there is) Exactly one separating hyperplane</a:t>
                </a:r>
                <a:endParaRPr lang="he-IL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920686"/>
                <a:ext cx="10058400" cy="4050792"/>
              </a:xfrm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2" name="Picture 21">
            <a:hlinkClick r:id="rId3"/>
            <a:extLst>
              <a:ext uri="{FF2B5EF4-FFF2-40B4-BE49-F238E27FC236}">
                <a16:creationId xmlns:a16="http://schemas.microsoft.com/office/drawing/2014/main" id="{DB58D866-C1C8-46C0-8AC0-0119F1B82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61" t="18242" r="8788" b="16788"/>
          <a:stretch/>
        </p:blipFill>
        <p:spPr>
          <a:xfrm>
            <a:off x="9856098" y="5661025"/>
            <a:ext cx="1113369" cy="962525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8887518" y="2931304"/>
            <a:ext cx="2397514" cy="1919480"/>
            <a:chOff x="9400475" y="3053967"/>
            <a:chExt cx="2397514" cy="1919480"/>
          </a:xfrm>
        </p:grpSpPr>
        <p:sp>
          <p:nvSpPr>
            <p:cNvPr id="24" name="Oval 23"/>
            <p:cNvSpPr/>
            <p:nvPr/>
          </p:nvSpPr>
          <p:spPr>
            <a:xfrm>
              <a:off x="10126778" y="3053967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Oval 24"/>
            <p:cNvSpPr/>
            <p:nvPr/>
          </p:nvSpPr>
          <p:spPr>
            <a:xfrm>
              <a:off x="10583978" y="3554300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/>
            <p:cNvSpPr/>
            <p:nvPr/>
          </p:nvSpPr>
          <p:spPr>
            <a:xfrm>
              <a:off x="10015266" y="3911140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/>
            <p:cNvSpPr/>
            <p:nvPr/>
          </p:nvSpPr>
          <p:spPr>
            <a:xfrm>
              <a:off x="11331110" y="4134164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/>
            <p:cNvSpPr/>
            <p:nvPr/>
          </p:nvSpPr>
          <p:spPr>
            <a:xfrm>
              <a:off x="11096935" y="4702876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Oval 28"/>
            <p:cNvSpPr/>
            <p:nvPr/>
          </p:nvSpPr>
          <p:spPr>
            <a:xfrm>
              <a:off x="10505921" y="4691726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9400475" y="3579545"/>
              <a:ext cx="2397514" cy="1393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19800000">
              <a:off x="9571092" y="4078674"/>
              <a:ext cx="2141933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/>
                <a:t>separating hyperplane</a:t>
              </a:r>
              <a:endParaRPr lang="he-I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88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“Optimal” Separator?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21070"/>
          </a:xfrm>
        </p:spPr>
        <p:txBody>
          <a:bodyPr/>
          <a:lstStyle/>
          <a:p>
            <a:r>
              <a:rPr lang="en-US" dirty="0"/>
              <a:t>Out of the possible hyperplanes, which is “better”?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438507" y="3133492"/>
            <a:ext cx="3189249" cy="2527533"/>
            <a:chOff x="1438507" y="3133492"/>
            <a:chExt cx="3189249" cy="2527533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2152185" y="3713356"/>
              <a:ext cx="2475571" cy="1947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438507" y="3133492"/>
              <a:ext cx="2475571" cy="1947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1761893" y="3456877"/>
            <a:ext cx="2475571" cy="19476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640700" y="2787805"/>
            <a:ext cx="8841446" cy="2472628"/>
            <a:chOff x="1640700" y="2787805"/>
            <a:chExt cx="8841446" cy="2472628"/>
          </a:xfrm>
        </p:grpSpPr>
        <p:sp>
          <p:nvSpPr>
            <p:cNvPr id="6" name="Oval 5"/>
            <p:cNvSpPr/>
            <p:nvPr/>
          </p:nvSpPr>
          <p:spPr>
            <a:xfrm>
              <a:off x="1886027" y="2787805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Oval 6"/>
            <p:cNvSpPr/>
            <p:nvPr/>
          </p:nvSpPr>
          <p:spPr>
            <a:xfrm>
              <a:off x="2789276" y="3644977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Oval 7"/>
            <p:cNvSpPr/>
            <p:nvPr/>
          </p:nvSpPr>
          <p:spPr>
            <a:xfrm>
              <a:off x="1640700" y="4046422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Oval 8"/>
            <p:cNvSpPr/>
            <p:nvPr/>
          </p:nvSpPr>
          <p:spPr>
            <a:xfrm>
              <a:off x="4238934" y="3979514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Oval 9"/>
            <p:cNvSpPr/>
            <p:nvPr/>
          </p:nvSpPr>
          <p:spPr>
            <a:xfrm>
              <a:off x="3748281" y="5016577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/>
            <p:cNvSpPr/>
            <p:nvPr/>
          </p:nvSpPr>
          <p:spPr>
            <a:xfrm>
              <a:off x="2900788" y="5027729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/>
            <p:cNvSpPr/>
            <p:nvPr/>
          </p:nvSpPr>
          <p:spPr>
            <a:xfrm>
              <a:off x="7896535" y="2787805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Oval 18"/>
            <p:cNvSpPr/>
            <p:nvPr/>
          </p:nvSpPr>
          <p:spPr>
            <a:xfrm>
              <a:off x="8799784" y="3644977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/>
            <p:cNvSpPr/>
            <p:nvPr/>
          </p:nvSpPr>
          <p:spPr>
            <a:xfrm>
              <a:off x="7651208" y="4046422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Oval 20"/>
            <p:cNvSpPr/>
            <p:nvPr/>
          </p:nvSpPr>
          <p:spPr>
            <a:xfrm>
              <a:off x="10249442" y="3979514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/>
            <p:cNvSpPr/>
            <p:nvPr/>
          </p:nvSpPr>
          <p:spPr>
            <a:xfrm>
              <a:off x="9758789" y="5016577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Oval 22"/>
            <p:cNvSpPr/>
            <p:nvPr/>
          </p:nvSpPr>
          <p:spPr>
            <a:xfrm>
              <a:off x="8911296" y="5027729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562272" y="2966570"/>
            <a:ext cx="2683951" cy="2448797"/>
            <a:chOff x="7562272" y="2966570"/>
            <a:chExt cx="2683951" cy="2448797"/>
          </a:xfrm>
        </p:grpSpPr>
        <p:cxnSp>
          <p:nvCxnSpPr>
            <p:cNvPr id="25" name="Straight Connector 24"/>
            <p:cNvCxnSpPr/>
            <p:nvPr/>
          </p:nvCxnSpPr>
          <p:spPr>
            <a:xfrm rot="1134941" flipH="1">
              <a:off x="7770652" y="3467698"/>
              <a:ext cx="2475571" cy="1947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134941" flipH="1">
              <a:off x="7562272" y="2966570"/>
              <a:ext cx="2475571" cy="1947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 rot="1134941" flipH="1">
            <a:off x="7662632" y="3223049"/>
            <a:ext cx="2475571" cy="19476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hlinkClick r:id="rId2"/>
            <a:extLst>
              <a:ext uri="{FF2B5EF4-FFF2-40B4-BE49-F238E27FC236}">
                <a16:creationId xmlns:a16="http://schemas.microsoft.com/office/drawing/2014/main" id="{DB58D866-C1C8-46C0-8AC0-0119F1B82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1" t="18242" r="8788" b="16788"/>
          <a:stretch/>
        </p:blipFill>
        <p:spPr>
          <a:xfrm>
            <a:off x="10090274" y="5661025"/>
            <a:ext cx="1113369" cy="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Separator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84195"/>
                <a:ext cx="10058400" cy="43880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the classification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Our objective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Subject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on the “correct side” of the hyperplane (given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The normalization “doesn’t bother” the hyperplane, but guarantees the distance (perpendicular) from point to hyperplane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84195"/>
                <a:ext cx="10058400" cy="4388005"/>
              </a:xfrm>
              <a:blipFill>
                <a:blip r:embed="rId3"/>
                <a:stretch>
                  <a:fillRect l="-667" t="-15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6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Separator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coding example</a:t>
            </a:r>
          </a:p>
          <a:p>
            <a:pPr marL="0" indent="0">
              <a:buNone/>
            </a:pPr>
            <a:r>
              <a:rPr lang="en-US" dirty="0"/>
              <a:t>/class code/03-Hyperplane_illustration.R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9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Classifier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Sometimes a separating hyperplane does not exist</a:t>
            </a:r>
          </a:p>
          <a:p>
            <a:pPr>
              <a:lnSpc>
                <a:spcPct val="150000"/>
              </a:lnSpc>
            </a:pPr>
            <a:r>
              <a:rPr lang="en-US" dirty="0"/>
              <a:t>We can still find a hyperplane which would do a good job with classification, but our previous optimization problem would be infeasible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Correction</a:t>
            </a:r>
            <a:r>
              <a:rPr lang="en-US" dirty="0"/>
              <a:t>: Allow for some misclassifications to find a viable hyperplane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5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Classifier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Correction</a:t>
                </a:r>
                <a:r>
                  <a:rPr lang="en-US" dirty="0"/>
                  <a:t>: Allow for some misclassifications to find a viable hyperplane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Our objective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Subject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72722" y="5616421"/>
            <a:ext cx="2553629" cy="42754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6757640" y="4891592"/>
            <a:ext cx="892098" cy="42754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87162" y="5661025"/>
                <a:ext cx="2285999" cy="9233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Demands are not as strict as before</a:t>
                </a:r>
              </a:p>
              <a:p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</a:t>
                </a:r>
                <a:endParaRPr lang="he-I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162" y="5661025"/>
                <a:ext cx="2285999" cy="923330"/>
              </a:xfrm>
              <a:prstGeom prst="rect">
                <a:avLst/>
              </a:prstGeom>
              <a:blipFill>
                <a:blip r:embed="rId3"/>
                <a:stretch>
                  <a:fillRect l="-2133" t="-3311" b="-105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7560527" y="5397191"/>
            <a:ext cx="1226635" cy="72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 flipV="1">
            <a:off x="7337502" y="5798636"/>
            <a:ext cx="1449660" cy="32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946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4005</TotalTime>
  <Words>1574</Words>
  <Application>Microsoft Office PowerPoint</Application>
  <PresentationFormat>Widescreen</PresentationFormat>
  <Paragraphs>189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Bookman Old Style</vt:lpstr>
      <vt:lpstr>Calibri</vt:lpstr>
      <vt:lpstr>Cambria Math</vt:lpstr>
      <vt:lpstr>Century Gothic</vt:lpstr>
      <vt:lpstr>Wingdings</vt:lpstr>
      <vt:lpstr>Wood Type</vt:lpstr>
      <vt:lpstr>Classification Methods</vt:lpstr>
      <vt:lpstr>Contents for today</vt:lpstr>
      <vt:lpstr>Support Vector Machines</vt:lpstr>
      <vt:lpstr>Separating Hyperplanes</vt:lpstr>
      <vt:lpstr>What is an “Optimal” Separator?</vt:lpstr>
      <vt:lpstr>Maximal Margin Separator</vt:lpstr>
      <vt:lpstr>Margin Separator</vt:lpstr>
      <vt:lpstr>Support Vector Classifier</vt:lpstr>
      <vt:lpstr>Support Vector Classifier</vt:lpstr>
      <vt:lpstr>Slack (not        )</vt:lpstr>
      <vt:lpstr>Support Vector Machines</vt:lpstr>
      <vt:lpstr>Examples for Kernels</vt:lpstr>
      <vt:lpstr>Multiple Classes</vt:lpstr>
      <vt:lpstr>Illustration of SVM</vt:lpstr>
      <vt:lpstr>Cross Validation</vt:lpstr>
      <vt:lpstr>Why Cross Validation?</vt:lpstr>
      <vt:lpstr>How do we Choose k?  (k∈\{1,…,n\})</vt:lpstr>
      <vt:lpstr>Estimating Error vs. Parameter Tuning</vt:lpstr>
      <vt:lpstr>Live Coding Example k-fold cv</vt:lpstr>
      <vt:lpstr>PowerPoint Presentation</vt:lpstr>
      <vt:lpstr>Classification and Regression Trees</vt:lpstr>
      <vt:lpstr>Match the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379</cp:revision>
  <dcterms:created xsi:type="dcterms:W3CDTF">2019-03-21T08:27:23Z</dcterms:created>
  <dcterms:modified xsi:type="dcterms:W3CDTF">2019-08-07T19:15:26Z</dcterms:modified>
</cp:coreProperties>
</file>