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319" r:id="rId11"/>
    <p:sldId id="298" r:id="rId12"/>
    <p:sldId id="299" r:id="rId13"/>
    <p:sldId id="301" r:id="rId14"/>
    <p:sldId id="315" r:id="rId15"/>
    <p:sldId id="312" r:id="rId16"/>
    <p:sldId id="314" r:id="rId17"/>
    <p:sldId id="302" r:id="rId18"/>
    <p:sldId id="318" r:id="rId19"/>
    <p:sldId id="303" r:id="rId20"/>
    <p:sldId id="306" r:id="rId21"/>
    <p:sldId id="317" r:id="rId22"/>
    <p:sldId id="304" r:id="rId23"/>
    <p:sldId id="305" r:id="rId24"/>
    <p:sldId id="320" r:id="rId25"/>
    <p:sldId id="321" r:id="rId26"/>
    <p:sldId id="322" r:id="rId27"/>
    <p:sldId id="324" r:id="rId28"/>
    <p:sldId id="31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6884" autoAdjust="0"/>
  </p:normalViewPr>
  <p:slideViewPr>
    <p:cSldViewPr snapToGrid="0" showGuides="1">
      <p:cViewPr>
        <p:scale>
          <a:sx n="66" d="100"/>
          <a:sy n="66" d="100"/>
        </p:scale>
        <p:origin x="2442" y="462"/>
      </p:cViewPr>
      <p:guideLst>
        <p:guide orient="horz" pos="1729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ג'/אלול/תשע"ט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4065641c158611be7b963216aa6d682e/5bf16a135536/edit?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98839/evaluate-random-forest-oob-vs-cv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ESLII for the equivalent algorithm for classification trees (page 339, algorithm 10.1), the AdaBoost.M1 algorithm.</a:t>
            </a:r>
          </a:p>
          <a:p>
            <a:r>
              <a:rPr lang="en-US" dirty="0"/>
              <a:t>This returns a discrete classification, AdaBoost generalizes this to continuous values (probability mapped to [-1,1]).</a:t>
            </a:r>
          </a:p>
          <a:p>
            <a:endParaRPr lang="en-US" dirty="0"/>
          </a:p>
          <a:p>
            <a:r>
              <a:rPr lang="en-US" dirty="0"/>
              <a:t>Question answers:</a:t>
            </a:r>
          </a:p>
          <a:p>
            <a:r>
              <a:rPr lang="en-US" dirty="0"/>
              <a:t>Q1: The majority vote in the leaves is determined after weighing the observations at each leave according to weights.</a:t>
            </a:r>
          </a:p>
          <a:p>
            <a:r>
              <a:rPr lang="en-US" dirty="0"/>
              <a:t>Q2: After the first iteration, weights do not necessarily sum to 1 (they are exponents).</a:t>
            </a:r>
          </a:p>
          <a:p>
            <a:r>
              <a:rPr lang="en-US" dirty="0"/>
              <a:t>Q3: As the accuracy tends to 1, the weight tends to infinity. As the accuracy tends to 0, the weight tends to –infinity (minus infinity).</a:t>
            </a:r>
          </a:p>
          <a:p>
            <a:r>
              <a:rPr lang="en-US" dirty="0"/>
              <a:t>Q4: If the prediction of observation </a:t>
            </a:r>
            <a:r>
              <a:rPr lang="en-US" i="1" dirty="0" err="1"/>
              <a:t>i</a:t>
            </a:r>
            <a:r>
              <a:rPr lang="en-US" i="0" dirty="0"/>
              <a:t> is accurate, then the weight is not changed (multiplied by 1). If the prediction is wrong, then the weight becomes (1-err)/err*</a:t>
            </a:r>
            <a:r>
              <a:rPr lang="en-US" i="0" dirty="0" err="1"/>
              <a:t>w_i</a:t>
            </a:r>
            <a:r>
              <a:rPr lang="en-US" i="0" dirty="0"/>
              <a:t>. As the process continues from iteration to iteration, the weight is updated scaled up (increased) when the classification is wrong and remains unchanged when the classification is correct.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3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page 359 in ESLII for additional details. The explanation to why this works is quite technical, and currently out of our scope.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78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https://www.mentimeter.com/s/4065641c158611be7b963216aa6d682e/5bf16a135536/edit?</a:t>
            </a:r>
            <a:endParaRPr lang="en-US" dirty="0"/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The average of a sample which drawn from an “unknown distribution” (i.e., not normal, exponential, etc.)</a:t>
            </a:r>
          </a:p>
          <a:p>
            <a:pPr marL="228600" indent="-228600">
              <a:buAutoNum type="alphaUcPeriod"/>
            </a:pPr>
            <a:r>
              <a:rPr lang="en-US" dirty="0"/>
              <a:t>The standard deviation of a sample from which was drawn from an “unknown distribution”</a:t>
            </a:r>
          </a:p>
          <a:p>
            <a:pPr marL="228600" indent="-228600">
              <a:buAutoNum type="alphaUcPeriod"/>
            </a:pPr>
            <a:r>
              <a:rPr lang="en-US" dirty="0"/>
              <a:t>A hypothesis test for the monotonicity of a density function</a:t>
            </a:r>
          </a:p>
          <a:p>
            <a:pPr marL="228600" indent="-22860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set is (B; F; and maybe C. Specifically C can also be computed out of the likelihood function using the </a:t>
            </a:r>
            <a:r>
              <a:rPr lang="en-US" i="1" dirty="0" err="1"/>
              <a:t>confint</a:t>
            </a:r>
            <a:r>
              <a:rPr lang="en-US" i="0" dirty="0"/>
              <a:t> function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B/3</a:t>
            </a:r>
            <a:r>
              <a:rPr lang="en-US" i="0" dirty="0"/>
              <a:t> comes from, the probability that an observation wouldn’t exist in a sample is (1-1/n)^n.</a:t>
            </a:r>
          </a:p>
          <a:p>
            <a:r>
              <a:rPr lang="en-US" i="0" dirty="0"/>
              <a:t>In the limit that’s 36.8%, so taking expectancy, an observation would not appear in about </a:t>
            </a:r>
            <a:r>
              <a:rPr lang="en-US" i="1" dirty="0"/>
              <a:t>B</a:t>
            </a:r>
            <a:r>
              <a:rPr lang="en-US" i="0" dirty="0"/>
              <a:t>*0.368 bootstrap samples.</a:t>
            </a:r>
          </a:p>
          <a:p>
            <a:endParaRPr lang="en-US" i="0" dirty="0"/>
          </a:p>
          <a:p>
            <a:r>
              <a:rPr lang="en-US" i="0" dirty="0"/>
              <a:t>Also see this post: </a:t>
            </a:r>
            <a:r>
              <a:rPr lang="en-US" dirty="0">
                <a:hlinkClick r:id="rId3"/>
              </a:rPr>
              <a:t>https://stats.stackexchange.com/questions/198839/evaluate-random-forest-oob-vs-cv</a:t>
            </a:r>
            <a:endParaRPr lang="en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55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3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“de-correlates” – ISLR gives an intuitive explanation. If there is a dominant variable in the data, bagging will “always” use it. Hence the trees become more similar to one another and are highly correlated. A bagging estimator that relies on highly correlates trees yields a high variance error.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14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5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75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4065641c158611be7b963216aa6d682e/5bf16a135536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entimeter.com/s/cc8bc686e17ae412bdd7a98a401fe0b7/1e122edd8378/ed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4EE-DFF0-409A-B6EC-DE4E3FCC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8902-C3DA-486F-8DE0-D6C27EF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Easy to explain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Visually appealing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Handle qualitative predictors (and NAs)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Lousy predictors (performance wise)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 robust (sensitive to minor changes – we will see later)</a:t>
            </a:r>
          </a:p>
          <a:p>
            <a:endParaRPr lang="en-US" sz="2400" dirty="0"/>
          </a:p>
          <a:p>
            <a:r>
              <a:rPr lang="en-US" sz="2800" dirty="0"/>
              <a:t>Introducing… </a:t>
            </a:r>
            <a:r>
              <a:rPr lang="en-US" sz="2800" b="1" dirty="0"/>
              <a:t>bagging, random forests, and 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218C8-83F2-4F9D-84B3-61BAA6A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999C-EE58-4C0B-9225-5BF492C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The basic idea</a:t>
            </a:r>
            <a:r>
              <a:rPr lang="en-US" dirty="0"/>
              <a:t>: trees are not robust, so let’s leverage the inherent variation and make a lot of them</a:t>
            </a:r>
          </a:p>
          <a:p>
            <a:r>
              <a:rPr lang="en-US" dirty="0"/>
              <a:t>But first, let’s talk about </a:t>
            </a:r>
            <a:r>
              <a:rPr lang="en-US" u="sng" dirty="0"/>
              <a:t>bootstrap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Let’s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AC22C7C-B1DE-4BA1-9B95-D65E34524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General purpose procedure for </a:t>
            </a:r>
            <a:r>
              <a:rPr lang="en-US" b="1" dirty="0"/>
              <a:t>reducing the variance </a:t>
            </a:r>
            <a:r>
              <a:rPr lang="en-US" dirty="0"/>
              <a:t>of a statistical learning model. Algorithm: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Split the dataset to Train/Test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</a:t>
            </a:r>
            <a:r>
              <a:rPr lang="en-US" i="1" dirty="0"/>
              <a:t>B</a:t>
            </a:r>
            <a:r>
              <a:rPr lang="en-US" b="1" i="1" dirty="0"/>
              <a:t> </a:t>
            </a:r>
            <a:r>
              <a:rPr lang="en-US" dirty="0"/>
              <a:t>bootstrap samples of the train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</a:t>
            </a:r>
            <a:r>
              <a:rPr lang="en-US" i="1" dirty="0"/>
              <a:t>B</a:t>
            </a:r>
            <a:r>
              <a:rPr lang="en-US" dirty="0"/>
              <a:t> “deep” over-fitted trees (i.e., high variance-low bias), using all available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the results of these trees (for regression) or take majority vote (for classification)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the test data to evaluate your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code/04-bagging.R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492109A-9D5E-454C-B332-71B34450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estimate the error in bagging, you can either use cross validation, </a:t>
            </a:r>
            <a:r>
              <a:rPr lang="en-US" b="1" dirty="0"/>
              <a:t>OR</a:t>
            </a:r>
            <a:r>
              <a:rPr lang="en-US" dirty="0"/>
              <a:t> use “out-of-bag” error, which estimates the error as well: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 the response of observation </a:t>
            </a:r>
            <a:r>
              <a:rPr lang="en-US" i="1" dirty="0" err="1"/>
              <a:t>i</a:t>
            </a:r>
            <a:r>
              <a:rPr lang="en-US" dirty="0"/>
              <a:t> based on trees in which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wasn’t in the train set (hence “out of bag”)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Yields around </a:t>
            </a:r>
            <a:r>
              <a:rPr lang="en-US" i="1" dirty="0"/>
              <a:t>B</a:t>
            </a:r>
            <a:r>
              <a:rPr lang="en-US" dirty="0"/>
              <a:t>/3 predictions per observation (</a:t>
            </a:r>
            <a:r>
              <a:rPr lang="en-US" b="1" dirty="0"/>
              <a:t>can you see why?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predictions (or use majority vote in classification problems)</a:t>
            </a:r>
          </a:p>
          <a:p>
            <a:pPr>
              <a:lnSpc>
                <a:spcPct val="150000"/>
              </a:lnSpc>
            </a:pPr>
            <a:r>
              <a:rPr lang="en-US" dirty="0"/>
              <a:t>The out of bag error converges to leave one out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Exercise 15.2 in ESLII, p.603.</a:t>
            </a:r>
          </a:p>
          <a:p>
            <a:pPr>
              <a:lnSpc>
                <a:spcPct val="150000"/>
              </a:lnSpc>
            </a:pPr>
            <a:r>
              <a:rPr lang="en-US" dirty="0"/>
              <a:t>Out of bag error can be used in the same manner for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replace=TRUE.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0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Remember bagging? Instead of building a deep tree with all features add a randomization for </a:t>
                </a:r>
                <a:r>
                  <a:rPr lang="en-US" b="1" dirty="0"/>
                  <a:t>what features will be used </a:t>
                </a:r>
                <a:r>
                  <a:rPr lang="en-US" dirty="0"/>
                  <a:t>during each step of the tree-building.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common choice is to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/>
                  <a:t> features at each split.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“de-correlates” the predictions and lowers the variance (in the bias-variance error trade-off).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code/04-Random_Forests.R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8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algorithm used for improving the results of an individual model. </a:t>
                </a:r>
              </a:p>
              <a:p>
                <a:r>
                  <a:rPr lang="en-US" dirty="0"/>
                  <a:t>This approach is commonly used when the “building blocks” are trees but it can be implemented on any model (from here on, I use the term “trees”)</a:t>
                </a:r>
              </a:p>
              <a:p>
                <a:r>
                  <a:rPr lang="en-US" dirty="0"/>
                  <a:t>The trees are fitted on a modified dataset. </a:t>
                </a:r>
              </a:p>
              <a:p>
                <a:r>
                  <a:rPr lang="en-US" dirty="0"/>
                  <a:t>Grown sequentially “slow learner”. </a:t>
                </a:r>
              </a:p>
              <a:p>
                <a:r>
                  <a:rPr lang="en-US" dirty="0"/>
                  <a:t>No bootstrapping or randomization is applied while building the sequential models.</a:t>
                </a:r>
              </a:p>
              <a:p>
                <a:r>
                  <a:rPr lang="en-US" dirty="0"/>
                  <a:t>At each iteration, we fit the residuals instead of the 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thus the overall residuals gradually decrease</a:t>
                </a:r>
                <a:endParaRPr lang="en-IL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br>
              <a:rPr lang="en-US" dirty="0"/>
            </a:br>
            <a:r>
              <a:rPr lang="en-US" sz="3200" dirty="0"/>
              <a:t>(standard least squares boosting)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training set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splits to the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147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/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400" u="sng" dirty="0"/>
                  <a:t>Parameters:</a:t>
                </a:r>
                <a:endParaRPr lang="en-US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shrinkage (learn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Total number of models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Individual tree parameters</a:t>
                </a:r>
                <a:endParaRPr lang="en-IL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  <a:blipFill>
                <a:blip r:embed="rId4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r>
              <a:rPr lang="en-US" i="1" dirty="0"/>
              <a:t>AdaBoost.M1 </a:t>
            </a:r>
            <a:r>
              <a:rPr lang="en-US" sz="3200" dirty="0"/>
              <a:t>(classification)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Initialize observation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using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step’s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" b="-1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EC951-8D7E-427C-8D29-E30A4D933A0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6871" y="2189051"/>
            <a:ext cx="2841934" cy="11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037316-8310-4895-A9E9-59C234713521}"/>
              </a:ext>
            </a:extLst>
          </p:cNvPr>
          <p:cNvSpPr/>
          <p:nvPr/>
        </p:nvSpPr>
        <p:spPr>
          <a:xfrm>
            <a:off x="8478805" y="1846945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Q1: Think, how do trees use case weights?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A902-5495-4D13-A8A4-75C2F97B6710}"/>
              </a:ext>
            </a:extLst>
          </p:cNvPr>
          <p:cNvSpPr/>
          <p:nvPr/>
        </p:nvSpPr>
        <p:spPr>
          <a:xfrm>
            <a:off x="8478805" y="2654637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Q2: If weights sum to 1, why do we need the denominator?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B4687-D77D-41DC-A9D3-85B5274AD2D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636871" y="2996743"/>
            <a:ext cx="2841934" cy="7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/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Q3: What would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of an accurate model?</a:t>
                </a:r>
                <a:endParaRPr lang="en-IL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  <a:blipFill>
                <a:blip r:embed="rId4"/>
                <a:stretch>
                  <a:fillRect l="-1384" r="-173" b="-114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6F152-4D80-41FA-89A7-470FCCE91B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96000" y="3811212"/>
            <a:ext cx="2382805" cy="58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302B-1314-479D-8235-55D57A03814E}"/>
              </a:ext>
            </a:extLst>
          </p:cNvPr>
          <p:cNvSpPr/>
          <p:nvPr/>
        </p:nvSpPr>
        <p:spPr>
          <a:xfrm>
            <a:off x="8478805" y="4281022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Q4: What is the intuition behind this weight update?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96C13-20E8-4253-A507-A6A39631C3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118430" y="4623128"/>
            <a:ext cx="1360375" cy="26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1E8F-4876-4128-ADF8-D97DF50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the first approach, the update was on the </a:t>
                </a:r>
                <a:r>
                  <a:rPr lang="en-US" b="1" dirty="0"/>
                  <a:t>residuals</a:t>
                </a:r>
                <a:endParaRPr lang="en-US" dirty="0"/>
              </a:p>
              <a:p>
                <a:r>
                  <a:rPr lang="en-US" dirty="0"/>
                  <a:t>In the second approach, the update was on the </a:t>
                </a:r>
                <a:r>
                  <a:rPr lang="en-US" b="1" dirty="0"/>
                  <a:t>weights</a:t>
                </a:r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b="1" dirty="0" err="1"/>
                  <a:t>gbm</a:t>
                </a:r>
                <a:r>
                  <a:rPr lang="en-US" dirty="0"/>
                  <a:t> we update the </a:t>
                </a:r>
                <a:r>
                  <a:rPr lang="en-US" b="1" dirty="0"/>
                  <a:t>gradient of the loss function</a:t>
                </a:r>
                <a:r>
                  <a:rPr lang="en-US" dirty="0"/>
                  <a:t> instead of the predictor itself, i.e.</a:t>
                </a:r>
              </a:p>
              <a:p>
                <a:r>
                  <a:rPr lang="en-US" dirty="0"/>
                  <a:t>Define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At each iteration, find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(Where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represents the tree’s splits).</a:t>
                </a:r>
              </a:p>
              <a:p>
                <a:r>
                  <a:rPr lang="en-US" sz="1800" dirty="0"/>
                  <a:t>At each step we looking for a tree in the direction which minimizes the error.</a:t>
                </a:r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22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6BB6-1B50-4E3E-95B4-C59CD9D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58044-FD3B-4114-86A1-1B89ED6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6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4FC-5A83-4C82-A367-88B3F74D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 – cont.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rigorous explanation to why this works is out of our scope</a:t>
                </a:r>
              </a:p>
              <a:p>
                <a:pPr lvl="1"/>
                <a:r>
                  <a:rPr lang="en-US" dirty="0"/>
                  <a:t>See ESLII p. 359-361.</a:t>
                </a:r>
              </a:p>
              <a:p>
                <a:r>
                  <a:rPr lang="en-US" dirty="0"/>
                  <a:t>But intuitively, (and to see the relationship to the residuals we were using earlier) consider: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the loss function. Then its gradient is given by.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Fitting a tree to the residual in each step is equivalent to </a:t>
                </a:r>
                <a:r>
                  <a:rPr lang="en-US" dirty="0" err="1"/>
                  <a:t>gbm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/code class/04-boosting.R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A9022-87DB-444A-8431-C86D15E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C68E1-BC52-4FF0-B506-F06868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7295</TotalTime>
  <Words>2759</Words>
  <Application>Microsoft Office PowerPoint</Application>
  <PresentationFormat>Widescreen</PresentationFormat>
  <Paragraphs>350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Trees are…</vt:lpstr>
      <vt:lpstr>Contents for today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Out-of-Bag Error</vt:lpstr>
      <vt:lpstr>Contents for today</vt:lpstr>
      <vt:lpstr>Random Forests</vt:lpstr>
      <vt:lpstr>Random Forest Algorithm</vt:lpstr>
      <vt:lpstr>Contents for today</vt:lpstr>
      <vt:lpstr>Boosting</vt:lpstr>
      <vt:lpstr>Boosting</vt:lpstr>
      <vt:lpstr>Boosting Algorithm  (standard least squares boosting)</vt:lpstr>
      <vt:lpstr>Boosting Algorithm AdaBoost.M1 (classification)</vt:lpstr>
      <vt:lpstr>Gradient Boost Methods (gbm)</vt:lpstr>
      <vt:lpstr>Gradient Boost Methods (gbm) – cont.</vt:lpstr>
      <vt:lpstr>Contents for today</vt:lpstr>
      <vt:lpstr>Bonus: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537</cp:revision>
  <dcterms:created xsi:type="dcterms:W3CDTF">2019-03-21T08:27:23Z</dcterms:created>
  <dcterms:modified xsi:type="dcterms:W3CDTF">2019-09-04T15:52:46Z</dcterms:modified>
</cp:coreProperties>
</file>