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Sarid" initials="AS" lastIdx="1" clrIdx="0">
    <p:extLst>
      <p:ext uri="{19B8F6BF-5375-455C-9EA6-DF929625EA0E}">
        <p15:presenceInfo xmlns:p15="http://schemas.microsoft.com/office/powerpoint/2012/main" userId="936649b24e43f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6131" autoAdjust="0"/>
  </p:normalViewPr>
  <p:slideViewPr>
    <p:cSldViewPr snapToGrid="0" showGuides="1">
      <p:cViewPr varScale="1">
        <p:scale>
          <a:sx n="62" d="100"/>
          <a:sy n="62" d="100"/>
        </p:scale>
        <p:origin x="1589" y="48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כ"ו/אלול/תשע"ט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reminder, we touched:</a:t>
            </a:r>
          </a:p>
          <a:p>
            <a:r>
              <a:rPr lang="en-US" dirty="0"/>
              <a:t>Supervised learning:</a:t>
            </a:r>
          </a:p>
          <a:p>
            <a:pPr lvl="1"/>
            <a:r>
              <a:rPr lang="en-US" b="1" dirty="0"/>
              <a:t>Linear regression methods 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, variable selection, feature importance, quantile </a:t>
            </a:r>
            <a:r>
              <a:rPr lang="en-US" dirty="0" err="1"/>
              <a:t>regressionn</a:t>
            </a:r>
            <a:r>
              <a:rPr lang="en-US" dirty="0"/>
              <a:t>, shrinkage methods – ridge and lasso)</a:t>
            </a:r>
          </a:p>
          <a:p>
            <a:pPr lvl="1"/>
            <a:r>
              <a:rPr lang="en-US" b="1" dirty="0"/>
              <a:t>Classification methods</a:t>
            </a:r>
            <a:r>
              <a:rPr lang="en-US" dirty="0"/>
              <a:t> (LDA, QDA, Logistic regression, SVM, Trees, Random Forests, Bagging, Boosting)</a:t>
            </a:r>
          </a:p>
          <a:p>
            <a:pPr lvl="1"/>
            <a:r>
              <a:rPr lang="en-US" b="1" dirty="0"/>
              <a:t>Time series analysis</a:t>
            </a:r>
            <a:r>
              <a:rPr lang="en-US" dirty="0"/>
              <a:t> (ETS)</a:t>
            </a:r>
            <a:endParaRPr lang="en-US" b="1" dirty="0"/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Clustering – </a:t>
            </a:r>
            <a:r>
              <a:rPr lang="en-US" dirty="0" err="1"/>
              <a:t>kmeans</a:t>
            </a:r>
            <a:r>
              <a:rPr lang="en-US" dirty="0"/>
              <a:t>, pam, hierarchical, selection of </a:t>
            </a:r>
            <a:r>
              <a:rPr lang="en-US" i="1" dirty="0"/>
              <a:t>k</a:t>
            </a:r>
            <a:r>
              <a:rPr lang="en-US" dirty="0"/>
              <a:t>, distance functions</a:t>
            </a:r>
          </a:p>
          <a:p>
            <a:pPr lvl="1"/>
            <a:r>
              <a:rPr lang="en-US" dirty="0"/>
              <a:t>Outlier detection – via local outlier factor</a:t>
            </a:r>
          </a:p>
          <a:p>
            <a:r>
              <a:rPr lang="en-US" dirty="0"/>
              <a:t>Evaluation methods:</a:t>
            </a:r>
          </a:p>
          <a:p>
            <a:pPr lvl="1"/>
            <a:r>
              <a:rPr lang="en-US" dirty="0"/>
              <a:t>ROC/AUC, CV</a:t>
            </a:r>
          </a:p>
          <a:p>
            <a:pPr lvl="1"/>
            <a:r>
              <a:rPr lang="en-US" dirty="0"/>
              <a:t>Evaluation for time series</a:t>
            </a:r>
          </a:p>
          <a:p>
            <a:r>
              <a:rPr lang="en-US" dirty="0"/>
              <a:t>Bootstrap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28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wCXEzJZADQXXYSi8wqX_VySnrdMt60h5Ibpaxsa6FE/edit#gid=9277354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000" dirty="0"/>
              <a:t>Recap +</a:t>
            </a:r>
            <a:br>
              <a:rPr lang="en-US" sz="6000" dirty="0"/>
            </a:br>
            <a:r>
              <a:rPr lang="en-US" sz="6000" dirty="0"/>
              <a:t>Present a Paper Exercise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B3EA-7B73-47C1-80E5-DFDA901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7B23-DCB1-4F83-A56D-1CFF1EF4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our sixth (and last) meeting</a:t>
            </a:r>
          </a:p>
          <a:p>
            <a:r>
              <a:rPr lang="en-US" dirty="0"/>
              <a:t>As a reminder, we touched:</a:t>
            </a:r>
          </a:p>
          <a:p>
            <a:r>
              <a:rPr lang="en-US" dirty="0"/>
              <a:t>Supervised learning:</a:t>
            </a:r>
          </a:p>
          <a:p>
            <a:pPr lvl="1"/>
            <a:r>
              <a:rPr lang="en-US" b="1" dirty="0"/>
              <a:t>Linear regression methods 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, variable selection, feature importance, quantile </a:t>
            </a:r>
            <a:r>
              <a:rPr lang="en-US" dirty="0" err="1"/>
              <a:t>regressionn</a:t>
            </a:r>
            <a:r>
              <a:rPr lang="en-US" dirty="0"/>
              <a:t>, shrinkage methods – ridge and lasso)</a:t>
            </a:r>
          </a:p>
          <a:p>
            <a:pPr lvl="1"/>
            <a:r>
              <a:rPr lang="en-US" b="1" dirty="0"/>
              <a:t>Classification methods</a:t>
            </a:r>
            <a:r>
              <a:rPr lang="en-US" dirty="0"/>
              <a:t> (LDA, QDA, Logistic regression, SVM, Trees, Random Forests, Bagging, Boosting)</a:t>
            </a:r>
          </a:p>
          <a:p>
            <a:pPr lvl="1"/>
            <a:r>
              <a:rPr lang="en-US" b="1" dirty="0"/>
              <a:t>Time series analysis</a:t>
            </a:r>
            <a:r>
              <a:rPr lang="en-US" dirty="0"/>
              <a:t> (ETS)</a:t>
            </a:r>
            <a:endParaRPr lang="en-US" b="1" dirty="0"/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Clustering – </a:t>
            </a:r>
            <a:r>
              <a:rPr lang="en-US" dirty="0" err="1"/>
              <a:t>kmeans</a:t>
            </a:r>
            <a:r>
              <a:rPr lang="en-US" dirty="0"/>
              <a:t>, pam, hierarchical, selection of </a:t>
            </a:r>
            <a:r>
              <a:rPr lang="en-US" i="1" dirty="0"/>
              <a:t>k</a:t>
            </a:r>
            <a:r>
              <a:rPr lang="en-US" dirty="0"/>
              <a:t>, distance functions</a:t>
            </a:r>
          </a:p>
          <a:p>
            <a:pPr lvl="1"/>
            <a:r>
              <a:rPr lang="en-US" dirty="0"/>
              <a:t>Outlier detection – via local outlier factor</a:t>
            </a:r>
          </a:p>
          <a:p>
            <a:r>
              <a:rPr lang="en-US" dirty="0"/>
              <a:t>Evaluation methods:</a:t>
            </a:r>
          </a:p>
          <a:p>
            <a:pPr lvl="1"/>
            <a:r>
              <a:rPr lang="en-US" dirty="0"/>
              <a:t>ROC/AUC, CV</a:t>
            </a:r>
          </a:p>
          <a:p>
            <a:pPr lvl="1"/>
            <a:r>
              <a:rPr lang="en-US" dirty="0"/>
              <a:t>Evaluation for time series</a:t>
            </a:r>
          </a:p>
          <a:p>
            <a:r>
              <a:rPr lang="en-US" dirty="0"/>
              <a:t>Bootstrap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A10BE-63B0-42F7-B5A8-8D7878DB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8755-69AC-44A0-9FE9-42826441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B3EA-7B73-47C1-80E5-DFDA901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7B23-DCB1-4F83-A56D-1CFF1EF4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our sixth (and last) meeting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A10BE-63B0-42F7-B5A8-8D7878DB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8755-69AC-44A0-9FE9-42826441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CD9FB-5518-40A9-ACEF-AD1FBF1F3A85}"/>
              </a:ext>
            </a:extLst>
          </p:cNvPr>
          <p:cNvGrpSpPr/>
          <p:nvPr/>
        </p:nvGrpSpPr>
        <p:grpSpPr>
          <a:xfrm>
            <a:off x="1676741" y="2759578"/>
            <a:ext cx="9209562" cy="3756287"/>
            <a:chOff x="441065" y="2000920"/>
            <a:chExt cx="11069622" cy="4514946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5A6E71-7369-41B3-9FF3-19511C8CA0D0}"/>
                </a:ext>
              </a:extLst>
            </p:cNvPr>
            <p:cNvSpPr/>
            <p:nvPr/>
          </p:nvSpPr>
          <p:spPr>
            <a:xfrm>
              <a:off x="3377903" y="2000920"/>
              <a:ext cx="1775012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Supervised learning</a:t>
              </a:r>
              <a:endParaRPr lang="he-IL" sz="1400" dirty="0"/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B190319B-86D1-4404-A108-85ADEC94BBD6}"/>
                </a:ext>
              </a:extLst>
            </p:cNvPr>
            <p:cNvSpPr/>
            <p:nvPr/>
          </p:nvSpPr>
          <p:spPr>
            <a:xfrm>
              <a:off x="441065" y="2000920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Unsupervised learning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A384EB31-1F24-42A6-B198-75A120CA9F92}"/>
                </a:ext>
              </a:extLst>
            </p:cNvPr>
            <p:cNvSpPr/>
            <p:nvPr/>
          </p:nvSpPr>
          <p:spPr>
            <a:xfrm>
              <a:off x="3528511" y="4129373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Classification</a:t>
              </a:r>
              <a:endParaRPr lang="he-IL" sz="1400" dirty="0"/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A7904C25-005B-45C3-8914-C6E40053BD23}"/>
                </a:ext>
              </a:extLst>
            </p:cNvPr>
            <p:cNvSpPr/>
            <p:nvPr/>
          </p:nvSpPr>
          <p:spPr>
            <a:xfrm>
              <a:off x="9918559" y="3161180"/>
              <a:ext cx="1592128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Feature importance</a:t>
              </a:r>
              <a:endParaRPr lang="he-IL" sz="1400" dirty="0"/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3FD9F8EC-9005-4DD3-8F5A-A5D22E0E55BA}"/>
                </a:ext>
              </a:extLst>
            </p:cNvPr>
            <p:cNvSpPr/>
            <p:nvPr/>
          </p:nvSpPr>
          <p:spPr>
            <a:xfrm>
              <a:off x="7901252" y="5495589"/>
              <a:ext cx="1592128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Shrinkage methods</a:t>
              </a:r>
              <a:endParaRPr lang="he-IL" sz="1400" dirty="0"/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06FA1741-BF11-4D44-8945-65A4463C9A1E}"/>
                </a:ext>
              </a:extLst>
            </p:cNvPr>
            <p:cNvSpPr/>
            <p:nvPr/>
          </p:nvSpPr>
          <p:spPr>
            <a:xfrm>
              <a:off x="9897042" y="5140586"/>
              <a:ext cx="1108033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Ridge</a:t>
              </a:r>
              <a:endParaRPr lang="he-IL" sz="1400" dirty="0"/>
            </a:p>
          </p:txBody>
        </p:sp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7A9A7593-D346-4AFD-B8AA-A37EE31E918C}"/>
                </a:ext>
              </a:extLst>
            </p:cNvPr>
            <p:cNvSpPr/>
            <p:nvPr/>
          </p:nvSpPr>
          <p:spPr>
            <a:xfrm>
              <a:off x="9897041" y="5891923"/>
              <a:ext cx="1108033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Lasso</a:t>
              </a:r>
              <a:endParaRPr lang="he-IL" sz="1400" dirty="0"/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295A6137-86BD-4610-91CC-CD1BD152F984}"/>
                </a:ext>
              </a:extLst>
            </p:cNvPr>
            <p:cNvSpPr/>
            <p:nvPr/>
          </p:nvSpPr>
          <p:spPr>
            <a:xfrm>
              <a:off x="1516830" y="4130942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 evaluation</a:t>
              </a:r>
              <a:endParaRPr lang="he-IL" sz="1400" dirty="0"/>
            </a:p>
          </p:txBody>
        </p:sp>
        <p:sp>
          <p:nvSpPr>
            <p:cNvPr id="15" name="Rounded Rectangle 13">
              <a:extLst>
                <a:ext uri="{FF2B5EF4-FFF2-40B4-BE49-F238E27FC236}">
                  <a16:creationId xmlns:a16="http://schemas.microsoft.com/office/drawing/2014/main" id="{E44EDEBD-455D-4FB4-BBB6-8FD2A0885068}"/>
                </a:ext>
              </a:extLst>
            </p:cNvPr>
            <p:cNvSpPr/>
            <p:nvPr/>
          </p:nvSpPr>
          <p:spPr>
            <a:xfrm>
              <a:off x="591681" y="2913754"/>
              <a:ext cx="1473794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PCA</a:t>
              </a:r>
              <a:endParaRPr lang="he-IL" sz="14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424939B4-EE71-4752-A3AC-83CB4AE0EB1E}"/>
                </a:ext>
              </a:extLst>
            </p:cNvPr>
            <p:cNvSpPr/>
            <p:nvPr/>
          </p:nvSpPr>
          <p:spPr>
            <a:xfrm>
              <a:off x="5443370" y="4129372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Regression</a:t>
              </a:r>
              <a:endParaRPr lang="he-IL" sz="1400" dirty="0"/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8A38E046-99FE-44C4-98B7-30CD34B1811E}"/>
                </a:ext>
              </a:extLst>
            </p:cNvPr>
            <p:cNvSpPr/>
            <p:nvPr/>
          </p:nvSpPr>
          <p:spPr>
            <a:xfrm>
              <a:off x="4448049" y="2935269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Models</a:t>
              </a:r>
              <a:endParaRPr lang="he-IL" sz="1400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id="{2D39577A-22DF-42E2-8E25-2853F396254D}"/>
                </a:ext>
              </a:extLst>
            </p:cNvPr>
            <p:cNvSpPr/>
            <p:nvPr/>
          </p:nvSpPr>
          <p:spPr>
            <a:xfrm>
              <a:off x="2511673" y="2935269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Methods</a:t>
              </a:r>
              <a:endParaRPr lang="he-IL" sz="1400" dirty="0"/>
            </a:p>
          </p:txBody>
        </p:sp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F3C2318E-C7D9-4D7A-B6D9-61A83B96F3BB}"/>
                </a:ext>
              </a:extLst>
            </p:cNvPr>
            <p:cNvSpPr/>
            <p:nvPr/>
          </p:nvSpPr>
          <p:spPr>
            <a:xfrm>
              <a:off x="7901252" y="3548458"/>
              <a:ext cx="1592128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Linear regression</a:t>
              </a:r>
              <a:endParaRPr lang="he-IL" sz="1400" dirty="0"/>
            </a:p>
          </p:txBody>
        </p:sp>
        <p:sp>
          <p:nvSpPr>
            <p:cNvPr id="20" name="Rounded Rectangle 18">
              <a:extLst>
                <a:ext uri="{FF2B5EF4-FFF2-40B4-BE49-F238E27FC236}">
                  <a16:creationId xmlns:a16="http://schemas.microsoft.com/office/drawing/2014/main" id="{0E879A9F-11D7-4F25-81D8-78364C64A29F}"/>
                </a:ext>
              </a:extLst>
            </p:cNvPr>
            <p:cNvSpPr/>
            <p:nvPr/>
          </p:nvSpPr>
          <p:spPr>
            <a:xfrm>
              <a:off x="9918559" y="3924973"/>
              <a:ext cx="1592128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Variable selection</a:t>
              </a:r>
              <a:endParaRPr lang="he-IL" sz="1400" dirty="0"/>
            </a:p>
          </p:txBody>
        </p:sp>
        <p:sp>
          <p:nvSpPr>
            <p:cNvPr id="21" name="Rounded Rectangle 19">
              <a:extLst>
                <a:ext uri="{FF2B5EF4-FFF2-40B4-BE49-F238E27FC236}">
                  <a16:creationId xmlns:a16="http://schemas.microsoft.com/office/drawing/2014/main" id="{FE160C97-0A73-4759-966D-E899C34838F3}"/>
                </a:ext>
              </a:extLst>
            </p:cNvPr>
            <p:cNvSpPr/>
            <p:nvPr/>
          </p:nvSpPr>
          <p:spPr>
            <a:xfrm>
              <a:off x="7901252" y="4624219"/>
              <a:ext cx="1592128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Quantile regression</a:t>
              </a:r>
              <a:endParaRPr lang="he-IL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5A1761-4802-4987-9964-C3BF320AA5DA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>
              <a:off x="4265409" y="2624863"/>
              <a:ext cx="1075523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71D2631-12A3-4AB2-8D01-1DDF39D38814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>
              <a:off x="5340932" y="3559212"/>
              <a:ext cx="995321" cy="57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44E6B-AC5C-44B1-8D0C-8CEE4FEB9CC5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8697316" y="4172401"/>
              <a:ext cx="0" cy="45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4F073-DF80-4F4D-8A31-375330EBF5B5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 flipV="1">
              <a:off x="7229135" y="3860430"/>
              <a:ext cx="672117" cy="58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B2000B-A476-40B9-ADBB-A984582491F4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9493380" y="5452558"/>
              <a:ext cx="403662" cy="35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C99ADD-0214-4B51-8CDD-CD479DCD80B1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9493380" y="5807561"/>
              <a:ext cx="403661" cy="396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B2A9CE-412D-4A93-840E-D435DBA1F674}"/>
                </a:ext>
              </a:extLst>
            </p:cNvPr>
            <p:cNvCxnSpPr>
              <a:stCxn id="19" idx="3"/>
              <a:endCxn id="10" idx="1"/>
            </p:cNvCxnSpPr>
            <p:nvPr/>
          </p:nvCxnSpPr>
          <p:spPr>
            <a:xfrm flipV="1">
              <a:off x="9493380" y="3473152"/>
              <a:ext cx="425179" cy="38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2489EB7-DB18-45BB-99AD-CD2983799159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9493380" y="3860430"/>
              <a:ext cx="425179" cy="3765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B2372-206E-4D64-AF3B-77A9D16103DD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3404556" y="2624863"/>
              <a:ext cx="860853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29FD52-D956-4D5B-B35C-8077273B6A71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1328571" y="2624863"/>
              <a:ext cx="7" cy="28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91CA6F-3B1E-41A5-A0BA-34FE6EFA4409}"/>
                </a:ext>
              </a:extLst>
            </p:cNvPr>
            <p:cNvCxnSpPr>
              <a:stCxn id="17" idx="2"/>
              <a:endCxn id="9" idx="0"/>
            </p:cNvCxnSpPr>
            <p:nvPr/>
          </p:nvCxnSpPr>
          <p:spPr>
            <a:xfrm flipH="1">
              <a:off x="4421394" y="3559212"/>
              <a:ext cx="919538" cy="57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E07562-AE1B-43D6-B602-DB3836D07D24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flipH="1">
              <a:off x="2404336" y="3559212"/>
              <a:ext cx="1000220" cy="571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2">
              <a:extLst>
                <a:ext uri="{FF2B5EF4-FFF2-40B4-BE49-F238E27FC236}">
                  <a16:creationId xmlns:a16="http://schemas.microsoft.com/office/drawing/2014/main" id="{928B9B78-1BCF-4071-8088-6C831F785C02}"/>
                </a:ext>
              </a:extLst>
            </p:cNvPr>
            <p:cNvCxnSpPr>
              <a:stCxn id="19" idx="2"/>
              <a:endCxn id="11" idx="1"/>
            </p:cNvCxnSpPr>
            <p:nvPr/>
          </p:nvCxnSpPr>
          <p:spPr>
            <a:xfrm rot="5400000">
              <a:off x="7481704" y="4591949"/>
              <a:ext cx="1635160" cy="796064"/>
            </a:xfrm>
            <a:prstGeom prst="bentConnector4">
              <a:avLst>
                <a:gd name="adj1" fmla="val 14145"/>
                <a:gd name="adj2" fmla="val 12871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3">
              <a:extLst>
                <a:ext uri="{FF2B5EF4-FFF2-40B4-BE49-F238E27FC236}">
                  <a16:creationId xmlns:a16="http://schemas.microsoft.com/office/drawing/2014/main" id="{26344946-9E1F-4913-94BF-757091C421EC}"/>
                </a:ext>
              </a:extLst>
            </p:cNvPr>
            <p:cNvSpPr/>
            <p:nvPr/>
          </p:nvSpPr>
          <p:spPr>
            <a:xfrm>
              <a:off x="4464425" y="5174438"/>
              <a:ext cx="2753954" cy="7637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Additional algorithms (e.g. </a:t>
              </a:r>
              <a:r>
                <a:rPr lang="en-US" sz="1400" dirty="0" err="1"/>
                <a:t>knn</a:t>
              </a:r>
              <a:r>
                <a:rPr lang="en-US" sz="1400" dirty="0"/>
                <a:t>, trees,…)</a:t>
              </a:r>
              <a:endParaRPr lang="he-IL" sz="14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1306AE5-3A2E-4677-90D3-7777348032BA}"/>
                </a:ext>
              </a:extLst>
            </p:cNvPr>
            <p:cNvCxnSpPr>
              <a:stCxn id="16" idx="2"/>
              <a:endCxn id="35" idx="0"/>
            </p:cNvCxnSpPr>
            <p:nvPr/>
          </p:nvCxnSpPr>
          <p:spPr>
            <a:xfrm flipH="1">
              <a:off x="5841402" y="4753315"/>
              <a:ext cx="494851" cy="42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78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2A67-F860-4468-BD40-C0BCF21D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(2)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319-71ED-4366-BAF7-835AC034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78907-1EB2-474A-80A6-06A9F74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6743BA-DC1E-4A50-866D-9D5F7B651632}"/>
              </a:ext>
            </a:extLst>
          </p:cNvPr>
          <p:cNvGrpSpPr/>
          <p:nvPr/>
        </p:nvGrpSpPr>
        <p:grpSpPr>
          <a:xfrm>
            <a:off x="912778" y="2093976"/>
            <a:ext cx="10718390" cy="3805258"/>
            <a:chOff x="217340" y="2000920"/>
            <a:chExt cx="11906014" cy="422689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F91D17D-AF56-4617-BA35-0355150A48A6}"/>
                </a:ext>
              </a:extLst>
            </p:cNvPr>
            <p:cNvSpPr/>
            <p:nvPr/>
          </p:nvSpPr>
          <p:spPr>
            <a:xfrm>
              <a:off x="3377903" y="2000920"/>
              <a:ext cx="1775012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Supervised learning</a:t>
              </a:r>
              <a:endParaRPr lang="he-IL" sz="14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E3175AE-17ED-46E5-A003-BB209B056743}"/>
                </a:ext>
              </a:extLst>
            </p:cNvPr>
            <p:cNvSpPr/>
            <p:nvPr/>
          </p:nvSpPr>
          <p:spPr>
            <a:xfrm>
              <a:off x="441065" y="2000920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Unsupervised learning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EC23F96-620B-4C9F-B200-7B876FDABEAF}"/>
                </a:ext>
              </a:extLst>
            </p:cNvPr>
            <p:cNvSpPr/>
            <p:nvPr/>
          </p:nvSpPr>
          <p:spPr>
            <a:xfrm>
              <a:off x="7888638" y="3973256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Classification</a:t>
              </a:r>
              <a:endParaRPr lang="he-IL" sz="1400" dirty="0"/>
            </a:p>
          </p:txBody>
        </p:sp>
        <p:sp>
          <p:nvSpPr>
            <p:cNvPr id="9" name="Rounded Rectangle 12">
              <a:extLst>
                <a:ext uri="{FF2B5EF4-FFF2-40B4-BE49-F238E27FC236}">
                  <a16:creationId xmlns:a16="http://schemas.microsoft.com/office/drawing/2014/main" id="{8520C7E5-DB96-4A84-9C24-EBE582862455}"/>
                </a:ext>
              </a:extLst>
            </p:cNvPr>
            <p:cNvSpPr/>
            <p:nvPr/>
          </p:nvSpPr>
          <p:spPr>
            <a:xfrm>
              <a:off x="217340" y="3824288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 evaluation</a:t>
              </a:r>
              <a:endParaRPr lang="he-IL" sz="1400" dirty="0"/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D54DB711-3449-477F-BBC9-5371E75C294B}"/>
                </a:ext>
              </a:extLst>
            </p:cNvPr>
            <p:cNvSpPr/>
            <p:nvPr/>
          </p:nvSpPr>
          <p:spPr>
            <a:xfrm>
              <a:off x="9981917" y="3973255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Regression</a:t>
              </a:r>
              <a:endParaRPr lang="he-IL" sz="1400" dirty="0"/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6FDAFF9F-34C9-4189-AF22-31C69508A36B}"/>
                </a:ext>
              </a:extLst>
            </p:cNvPr>
            <p:cNvSpPr/>
            <p:nvPr/>
          </p:nvSpPr>
          <p:spPr>
            <a:xfrm>
              <a:off x="8663210" y="2935269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Models</a:t>
              </a:r>
              <a:endParaRPr lang="he-IL" sz="1400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45ADB2E1-9BFC-48B5-9408-D0BEBC665AB8}"/>
                </a:ext>
              </a:extLst>
            </p:cNvPr>
            <p:cNvSpPr/>
            <p:nvPr/>
          </p:nvSpPr>
          <p:spPr>
            <a:xfrm>
              <a:off x="1430005" y="2935269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Methods</a:t>
              </a:r>
              <a:endParaRPr lang="he-IL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F79864-D6AA-4A6D-AF5B-01197CB2CFBF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265409" y="2624863"/>
              <a:ext cx="5290684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A8A614-EF1D-4E43-B494-1F0302722864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9556093" y="3559212"/>
              <a:ext cx="1318707" cy="41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244FA6-04E9-4224-9F62-9D5812027F97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flipH="1">
              <a:off x="2322888" y="2624863"/>
              <a:ext cx="1942521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2697A2-A15C-4F18-8CCC-AC5A6150538F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flipH="1">
              <a:off x="8781521" y="3559212"/>
              <a:ext cx="774572" cy="41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EC6BA5-8A85-46B2-853C-3F04C09B06D4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 flipH="1">
              <a:off x="1104846" y="3559212"/>
              <a:ext cx="1218042" cy="265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7D263EF2-56A8-4D0D-8F71-8F2EEDBD557B}"/>
                </a:ext>
              </a:extLst>
            </p:cNvPr>
            <p:cNvSpPr/>
            <p:nvPr/>
          </p:nvSpPr>
          <p:spPr>
            <a:xfrm>
              <a:off x="4877806" y="3973256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Linear methods</a:t>
              </a:r>
              <a:endParaRPr lang="he-IL" sz="1400" dirty="0"/>
            </a:p>
          </p:txBody>
        </p:sp>
        <p:sp>
          <p:nvSpPr>
            <p:cNvPr id="19" name="Rounded Rectangle 47">
              <a:extLst>
                <a:ext uri="{FF2B5EF4-FFF2-40B4-BE49-F238E27FC236}">
                  <a16:creationId xmlns:a16="http://schemas.microsoft.com/office/drawing/2014/main" id="{2708C290-67DB-4D15-9575-A991072C58E9}"/>
                </a:ext>
              </a:extLst>
            </p:cNvPr>
            <p:cNvSpPr/>
            <p:nvPr/>
          </p:nvSpPr>
          <p:spPr>
            <a:xfrm>
              <a:off x="5758750" y="5021472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Logistic regression</a:t>
              </a:r>
              <a:endParaRPr lang="he-IL" sz="1400" dirty="0"/>
            </a:p>
          </p:txBody>
        </p:sp>
        <p:sp>
          <p:nvSpPr>
            <p:cNvPr id="20" name="Rounded Rectangle 48">
              <a:extLst>
                <a:ext uri="{FF2B5EF4-FFF2-40B4-BE49-F238E27FC236}">
                  <a16:creationId xmlns:a16="http://schemas.microsoft.com/office/drawing/2014/main" id="{0E1C1C86-D482-4D03-9A01-8E1DEE6E37AB}"/>
                </a:ext>
              </a:extLst>
            </p:cNvPr>
            <p:cNvSpPr/>
            <p:nvPr/>
          </p:nvSpPr>
          <p:spPr>
            <a:xfrm>
              <a:off x="3807288" y="5032624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Discriminant Analysis</a:t>
              </a:r>
              <a:endParaRPr lang="he-IL" sz="1400" dirty="0"/>
            </a:p>
          </p:txBody>
        </p:sp>
        <p:sp>
          <p:nvSpPr>
            <p:cNvPr id="21" name="Rounded Rectangle 53">
              <a:extLst>
                <a:ext uri="{FF2B5EF4-FFF2-40B4-BE49-F238E27FC236}">
                  <a16:creationId xmlns:a16="http://schemas.microsoft.com/office/drawing/2014/main" id="{CAA02C78-0ACF-45A6-930F-B107CD7EC3C5}"/>
                </a:ext>
              </a:extLst>
            </p:cNvPr>
            <p:cNvSpPr/>
            <p:nvPr/>
          </p:nvSpPr>
          <p:spPr>
            <a:xfrm>
              <a:off x="7866332" y="5021472"/>
              <a:ext cx="206940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Support Vector Machines (SVM)</a:t>
              </a:r>
              <a:endParaRPr lang="he-IL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2C3D5B-27AE-4866-9910-72F75F108A8E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>
              <a:off x="8781521" y="4597199"/>
              <a:ext cx="119514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0D22B-43D4-4370-BF95-4CF1BA33906B}"/>
                </a:ext>
              </a:extLst>
            </p:cNvPr>
            <p:cNvCxnSpPr>
              <a:stCxn id="8" idx="1"/>
              <a:endCxn id="18" idx="3"/>
            </p:cNvCxnSpPr>
            <p:nvPr/>
          </p:nvCxnSpPr>
          <p:spPr>
            <a:xfrm flipH="1">
              <a:off x="6663571" y="4285228"/>
              <a:ext cx="1225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3EABD4-D4FF-4CB6-9F40-ED38BD2E9308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5770689" y="4597199"/>
              <a:ext cx="880944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E28E4B-14F4-4EFC-BFE4-3A899177EAD2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4700171" y="4597199"/>
              <a:ext cx="1070518" cy="43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68">
              <a:extLst>
                <a:ext uri="{FF2B5EF4-FFF2-40B4-BE49-F238E27FC236}">
                  <a16:creationId xmlns:a16="http://schemas.microsoft.com/office/drawing/2014/main" id="{64650CB8-7DCC-4F2A-A5D2-744CB5CF0C47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>
            <a:xfrm rot="5400000" flipH="1" flipV="1">
              <a:off x="6795027" y="3550559"/>
              <a:ext cx="11152" cy="4200864"/>
            </a:xfrm>
            <a:prstGeom prst="bentConnector3">
              <a:avLst>
                <a:gd name="adj1" fmla="val -374974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ounded Rectangle 30">
              <a:extLst>
                <a:ext uri="{FF2B5EF4-FFF2-40B4-BE49-F238E27FC236}">
                  <a16:creationId xmlns:a16="http://schemas.microsoft.com/office/drawing/2014/main" id="{31C189FD-162A-4E83-BE2A-6BC4D85F6BC3}"/>
                </a:ext>
              </a:extLst>
            </p:cNvPr>
            <p:cNvSpPr/>
            <p:nvPr/>
          </p:nvSpPr>
          <p:spPr>
            <a:xfrm>
              <a:off x="2391828" y="3824288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ROC/AUC</a:t>
              </a:r>
              <a:endParaRPr lang="he-IL" sz="1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7BE9650-2EC6-44E3-A222-47CEC858CE03}"/>
                </a:ext>
              </a:extLst>
            </p:cNvPr>
            <p:cNvCxnSpPr>
              <a:stCxn id="9" idx="3"/>
              <a:endCxn id="27" idx="1"/>
            </p:cNvCxnSpPr>
            <p:nvPr/>
          </p:nvCxnSpPr>
          <p:spPr>
            <a:xfrm>
              <a:off x="1992352" y="4136260"/>
              <a:ext cx="3994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C1627392-C50B-4D98-891D-28473AAB3DD9}"/>
                </a:ext>
              </a:extLst>
            </p:cNvPr>
            <p:cNvSpPr/>
            <p:nvPr/>
          </p:nvSpPr>
          <p:spPr>
            <a:xfrm>
              <a:off x="10053949" y="5021472"/>
              <a:ext cx="206940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b="1" dirty="0"/>
                <a:t>Trees</a:t>
              </a:r>
              <a:r>
                <a:rPr lang="en-US" sz="1400" dirty="0"/>
                <a:t>, </a:t>
              </a:r>
              <a:r>
                <a:rPr lang="en-US" sz="1400" strike="sngStrike" dirty="0"/>
                <a:t>Forests, Boosting, etc.</a:t>
              </a:r>
              <a:endParaRPr lang="he-IL" sz="1400" strike="sngStrike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213B1F-3F94-454C-8DD1-97CD3A3B6DB0}"/>
                </a:ext>
              </a:extLst>
            </p:cNvPr>
            <p:cNvCxnSpPr>
              <a:stCxn id="8" idx="2"/>
              <a:endCxn id="29" idx="0"/>
            </p:cNvCxnSpPr>
            <p:nvPr/>
          </p:nvCxnSpPr>
          <p:spPr>
            <a:xfrm>
              <a:off x="8781521" y="4597199"/>
              <a:ext cx="2307131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6">
              <a:extLst>
                <a:ext uri="{FF2B5EF4-FFF2-40B4-BE49-F238E27FC236}">
                  <a16:creationId xmlns:a16="http://schemas.microsoft.com/office/drawing/2014/main" id="{017CDEAD-1A88-4939-A8FE-0D74E0F34F3A}"/>
                </a:ext>
              </a:extLst>
            </p:cNvPr>
            <p:cNvSpPr/>
            <p:nvPr/>
          </p:nvSpPr>
          <p:spPr>
            <a:xfrm>
              <a:off x="217340" y="4756769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Cross validation</a:t>
              </a:r>
              <a:endParaRPr lang="he-I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25527-14F0-4DDD-92CC-48125A22093F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>
            <a:xfrm>
              <a:off x="1104846" y="4448231"/>
              <a:ext cx="0" cy="308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1">
              <a:extLst>
                <a:ext uri="{FF2B5EF4-FFF2-40B4-BE49-F238E27FC236}">
                  <a16:creationId xmlns:a16="http://schemas.microsoft.com/office/drawing/2014/main" id="{E41A4B47-E0AB-4FC7-AA29-DBF7FFC7E045}"/>
                </a:ext>
              </a:extLst>
            </p:cNvPr>
            <p:cNvSpPr/>
            <p:nvPr/>
          </p:nvSpPr>
          <p:spPr>
            <a:xfrm>
              <a:off x="225579" y="5735170"/>
              <a:ext cx="1183092" cy="4926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k-fold </a:t>
              </a:r>
              <a:r>
                <a:rPr lang="en-US" sz="1100" dirty="0" err="1"/>
                <a:t>xval</a:t>
              </a:r>
              <a:endParaRPr lang="he-IL" sz="1100" dirty="0"/>
            </a:p>
          </p:txBody>
        </p:sp>
        <p:sp>
          <p:nvSpPr>
            <p:cNvPr id="34" name="Rounded Rectangle 43">
              <a:extLst>
                <a:ext uri="{FF2B5EF4-FFF2-40B4-BE49-F238E27FC236}">
                  <a16:creationId xmlns:a16="http://schemas.microsoft.com/office/drawing/2014/main" id="{F912A4EA-796E-47E0-A9E4-04DAD3362B5D}"/>
                </a:ext>
              </a:extLst>
            </p:cNvPr>
            <p:cNvSpPr/>
            <p:nvPr/>
          </p:nvSpPr>
          <p:spPr>
            <a:xfrm>
              <a:off x="1482811" y="5735170"/>
              <a:ext cx="1466334" cy="49264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/>
                <a:t>Leave one out</a:t>
              </a:r>
              <a:endParaRPr lang="he-IL" sz="11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A2261E-AE9D-4E07-9EC0-DC687BBCD3B3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flipH="1">
              <a:off x="817125" y="5380712"/>
              <a:ext cx="287721" cy="35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1C3431-35B3-4A21-B69F-6776C0308D8B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104846" y="5380712"/>
              <a:ext cx="1111132" cy="35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56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387-7254-41BF-9FE5-0399BCBD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(3)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A9AA-2280-4474-BDD4-33856BFD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2E41D-3C12-4564-8FCA-069DF834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1BF830-0108-44F7-9E43-02A5D783E5CC}"/>
              </a:ext>
            </a:extLst>
          </p:cNvPr>
          <p:cNvGrpSpPr/>
          <p:nvPr/>
        </p:nvGrpSpPr>
        <p:grpSpPr>
          <a:xfrm>
            <a:off x="687378" y="2309485"/>
            <a:ext cx="10817244" cy="3311217"/>
            <a:chOff x="217340" y="2000920"/>
            <a:chExt cx="11906014" cy="364449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B07699-AE18-466C-86AF-41D3EB2D8AAB}"/>
                </a:ext>
              </a:extLst>
            </p:cNvPr>
            <p:cNvSpPr/>
            <p:nvPr/>
          </p:nvSpPr>
          <p:spPr>
            <a:xfrm>
              <a:off x="3377903" y="2000920"/>
              <a:ext cx="1775012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Supervised learning</a:t>
              </a:r>
              <a:endParaRPr lang="he-IL" sz="14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47B251-3092-4DAB-A1E7-E6181F0D7135}"/>
                </a:ext>
              </a:extLst>
            </p:cNvPr>
            <p:cNvSpPr/>
            <p:nvPr/>
          </p:nvSpPr>
          <p:spPr>
            <a:xfrm>
              <a:off x="441065" y="2000920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Unsupervised learning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B336E0-5619-4996-A00D-26D3C747B97A}"/>
                </a:ext>
              </a:extLst>
            </p:cNvPr>
            <p:cNvSpPr/>
            <p:nvPr/>
          </p:nvSpPr>
          <p:spPr>
            <a:xfrm>
              <a:off x="7888638" y="3973256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Classification</a:t>
              </a:r>
              <a:endParaRPr lang="he-IL" sz="1400" dirty="0"/>
            </a:p>
          </p:txBody>
        </p:sp>
        <p:sp>
          <p:nvSpPr>
            <p:cNvPr id="9" name="Rounded Rectangle 12">
              <a:extLst>
                <a:ext uri="{FF2B5EF4-FFF2-40B4-BE49-F238E27FC236}">
                  <a16:creationId xmlns:a16="http://schemas.microsoft.com/office/drawing/2014/main" id="{B287C2F9-D69C-4D09-A736-D83541984DEC}"/>
                </a:ext>
              </a:extLst>
            </p:cNvPr>
            <p:cNvSpPr/>
            <p:nvPr/>
          </p:nvSpPr>
          <p:spPr>
            <a:xfrm>
              <a:off x="217340" y="3824288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 evaluation</a:t>
              </a:r>
              <a:endParaRPr lang="he-IL" sz="1400" dirty="0"/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DB8CB2E9-A258-435C-83D6-D0BC7C1C9520}"/>
                </a:ext>
              </a:extLst>
            </p:cNvPr>
            <p:cNvSpPr/>
            <p:nvPr/>
          </p:nvSpPr>
          <p:spPr>
            <a:xfrm>
              <a:off x="9981917" y="3973255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Regression</a:t>
              </a:r>
              <a:endParaRPr lang="he-IL" sz="1400" dirty="0"/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E480F023-0BBE-4B3E-AF6A-16FF0BF5BAED}"/>
                </a:ext>
              </a:extLst>
            </p:cNvPr>
            <p:cNvSpPr/>
            <p:nvPr/>
          </p:nvSpPr>
          <p:spPr>
            <a:xfrm>
              <a:off x="8663210" y="2935269"/>
              <a:ext cx="178576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Models</a:t>
              </a:r>
              <a:endParaRPr lang="he-IL" sz="1400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A6E7C397-D02E-4AF9-AD0B-32B8F05A48AD}"/>
                </a:ext>
              </a:extLst>
            </p:cNvPr>
            <p:cNvSpPr/>
            <p:nvPr/>
          </p:nvSpPr>
          <p:spPr>
            <a:xfrm>
              <a:off x="1430005" y="2935269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Methods</a:t>
              </a:r>
              <a:endParaRPr lang="he-IL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3A6E31-0D91-40DD-9CA0-E586ACB1FB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265409" y="2624863"/>
              <a:ext cx="5290684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9AB425-0A55-46D2-ACA4-4F32B51A4E56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9556093" y="3559212"/>
              <a:ext cx="1318707" cy="4140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F904C0-3634-4C90-9EDF-EC3049E89D88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flipH="1">
              <a:off x="2322888" y="2624863"/>
              <a:ext cx="1942521" cy="31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3BF7F0-B67F-45A9-B5B3-CBF0A2F2D7A6}"/>
                </a:ext>
              </a:extLst>
            </p:cNvPr>
            <p:cNvCxnSpPr>
              <a:stCxn id="11" idx="2"/>
              <a:endCxn id="8" idx="0"/>
            </p:cNvCxnSpPr>
            <p:nvPr/>
          </p:nvCxnSpPr>
          <p:spPr>
            <a:xfrm flipH="1">
              <a:off x="8781521" y="3559212"/>
              <a:ext cx="774572" cy="41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5895A6-951A-4335-BA9A-FE98FF02DADA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 flipH="1">
              <a:off x="1104846" y="3559212"/>
              <a:ext cx="1218042" cy="265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8D4079E2-A1A8-4C81-BFA7-8B82CFFF680E}"/>
                </a:ext>
              </a:extLst>
            </p:cNvPr>
            <p:cNvSpPr/>
            <p:nvPr/>
          </p:nvSpPr>
          <p:spPr>
            <a:xfrm>
              <a:off x="4877806" y="3973256"/>
              <a:ext cx="1785765" cy="62394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Linear methods</a:t>
              </a:r>
              <a:endParaRPr lang="he-IL" sz="1400" dirty="0"/>
            </a:p>
          </p:txBody>
        </p:sp>
        <p:sp>
          <p:nvSpPr>
            <p:cNvPr id="19" name="Rounded Rectangle 53">
              <a:extLst>
                <a:ext uri="{FF2B5EF4-FFF2-40B4-BE49-F238E27FC236}">
                  <a16:creationId xmlns:a16="http://schemas.microsoft.com/office/drawing/2014/main" id="{04770DFB-E8A3-4760-B908-FBA354A8F778}"/>
                </a:ext>
              </a:extLst>
            </p:cNvPr>
            <p:cNvSpPr/>
            <p:nvPr/>
          </p:nvSpPr>
          <p:spPr>
            <a:xfrm>
              <a:off x="7866332" y="5021472"/>
              <a:ext cx="206940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err="1"/>
                <a:t>randomForest</a:t>
              </a:r>
              <a:endParaRPr lang="he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0A9145-64DD-4A4F-8D6C-F40A50DDDA24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8781521" y="4597199"/>
              <a:ext cx="119514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C7A341-E560-4CB4-BD63-4BFA196DE346}"/>
                </a:ext>
              </a:extLst>
            </p:cNvPr>
            <p:cNvCxnSpPr>
              <a:stCxn id="8" idx="1"/>
              <a:endCxn id="18" idx="3"/>
            </p:cNvCxnSpPr>
            <p:nvPr/>
          </p:nvCxnSpPr>
          <p:spPr>
            <a:xfrm flipH="1">
              <a:off x="6663571" y="4285228"/>
              <a:ext cx="1225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35">
              <a:extLst>
                <a:ext uri="{FF2B5EF4-FFF2-40B4-BE49-F238E27FC236}">
                  <a16:creationId xmlns:a16="http://schemas.microsoft.com/office/drawing/2014/main" id="{333EDBAF-D054-479B-A166-6904CAC7091E}"/>
                </a:ext>
              </a:extLst>
            </p:cNvPr>
            <p:cNvSpPr/>
            <p:nvPr/>
          </p:nvSpPr>
          <p:spPr>
            <a:xfrm>
              <a:off x="10053949" y="5021472"/>
              <a:ext cx="2069405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Trees</a:t>
              </a:r>
              <a:endParaRPr lang="he-IL" sz="1400" strike="sngStrik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944E95-EDAF-4D5F-AB7D-B73E5E16D842}"/>
                </a:ext>
              </a:extLst>
            </p:cNvPr>
            <p:cNvCxnSpPr>
              <a:stCxn id="8" idx="2"/>
              <a:endCxn id="22" idx="0"/>
            </p:cNvCxnSpPr>
            <p:nvPr/>
          </p:nvCxnSpPr>
          <p:spPr>
            <a:xfrm>
              <a:off x="8781521" y="4597199"/>
              <a:ext cx="2307131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ounded Rectangle 53">
              <a:extLst>
                <a:ext uri="{FF2B5EF4-FFF2-40B4-BE49-F238E27FC236}">
                  <a16:creationId xmlns:a16="http://schemas.microsoft.com/office/drawing/2014/main" id="{884CADF0-F367-43BF-ABD0-9426AF717595}"/>
                </a:ext>
              </a:extLst>
            </p:cNvPr>
            <p:cNvSpPr/>
            <p:nvPr/>
          </p:nvSpPr>
          <p:spPr>
            <a:xfrm>
              <a:off x="6217920" y="5021472"/>
              <a:ext cx="1410686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Bagging</a:t>
              </a:r>
              <a:endParaRPr lang="he-IL" sz="1400" dirty="0"/>
            </a:p>
          </p:txBody>
        </p:sp>
        <p:sp>
          <p:nvSpPr>
            <p:cNvPr id="25" name="Rounded Rectangle 53">
              <a:extLst>
                <a:ext uri="{FF2B5EF4-FFF2-40B4-BE49-F238E27FC236}">
                  <a16:creationId xmlns:a16="http://schemas.microsoft.com/office/drawing/2014/main" id="{CAFD4490-351E-4E34-8E47-FEE2868257DE}"/>
                </a:ext>
              </a:extLst>
            </p:cNvPr>
            <p:cNvSpPr/>
            <p:nvPr/>
          </p:nvSpPr>
          <p:spPr>
            <a:xfrm>
              <a:off x="3943350" y="5021472"/>
              <a:ext cx="2030731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Boosting</a:t>
              </a:r>
              <a:endParaRPr lang="he-IL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93536F-4958-44FA-AED2-B7A411F31800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 flipH="1">
              <a:off x="6923263" y="4597199"/>
              <a:ext cx="1858258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CA65DD-A01C-4AC1-BAA9-B4DD34AF3BAC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4958716" y="4597199"/>
              <a:ext cx="3822805" cy="42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EC386C-0145-4DC4-83A8-DB8FEA3FC57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9674403" y="4285227"/>
              <a:ext cx="307514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Rounded Rectangle 53">
              <a:extLst>
                <a:ext uri="{FF2B5EF4-FFF2-40B4-BE49-F238E27FC236}">
                  <a16:creationId xmlns:a16="http://schemas.microsoft.com/office/drawing/2014/main" id="{500CFAC0-8C65-48FC-869D-680CFF6EF6AF}"/>
                </a:ext>
              </a:extLst>
            </p:cNvPr>
            <p:cNvSpPr/>
            <p:nvPr/>
          </p:nvSpPr>
          <p:spPr>
            <a:xfrm>
              <a:off x="1725178" y="5021471"/>
              <a:ext cx="1410686" cy="6239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Bootstrap</a:t>
              </a:r>
              <a:endParaRPr lang="he-IL" sz="1400" dirty="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9DABFD5-F753-43C7-92F2-BA7C9D8DEA32}"/>
                </a:ext>
              </a:extLst>
            </p:cNvPr>
            <p:cNvCxnSpPr/>
            <p:nvPr/>
          </p:nvCxnSpPr>
          <p:spPr>
            <a:xfrm rot="16200000" flipH="1">
              <a:off x="4676892" y="3399043"/>
              <a:ext cx="1" cy="4492742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7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C6EF-AA90-4202-A13F-E56DDBD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(4)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5421C-3B3C-451A-A93F-4BEA6FFC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6FF86-AC5B-4AD8-BF32-B89A9EB8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087704-A509-420F-B526-6206C3001729}"/>
              </a:ext>
            </a:extLst>
          </p:cNvPr>
          <p:cNvGrpSpPr/>
          <p:nvPr/>
        </p:nvGrpSpPr>
        <p:grpSpPr>
          <a:xfrm>
            <a:off x="1979973" y="2537076"/>
            <a:ext cx="7772953" cy="2504573"/>
            <a:chOff x="1250924" y="2006151"/>
            <a:chExt cx="7772953" cy="250457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873A759F-3AE4-47D9-A98B-23BE8053A6B3}"/>
                </a:ext>
              </a:extLst>
            </p:cNvPr>
            <p:cNvSpPr/>
            <p:nvPr/>
          </p:nvSpPr>
          <p:spPr>
            <a:xfrm>
              <a:off x="5387673" y="2006151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Unsupervised learning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2E9DFE7-2C03-4389-93BD-E35FE1A87F48}"/>
                </a:ext>
              </a:extLst>
            </p:cNvPr>
            <p:cNvSpPr/>
            <p:nvPr/>
          </p:nvSpPr>
          <p:spPr>
            <a:xfrm>
              <a:off x="7248865" y="2935382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PCA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B1663363-8D95-4687-B429-D5315C25E243}"/>
                </a:ext>
              </a:extLst>
            </p:cNvPr>
            <p:cNvSpPr/>
            <p:nvPr/>
          </p:nvSpPr>
          <p:spPr>
            <a:xfrm>
              <a:off x="5056393" y="2935382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953DC8-301A-4071-BB37-B1B4F36697BE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5943899" y="2630094"/>
              <a:ext cx="331280" cy="30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56B86AE-0C08-46F1-8E32-1FA88AC107E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275179" y="2630094"/>
              <a:ext cx="1861192" cy="30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F3561210-1131-4837-9D70-AEA3652396BE}"/>
                </a:ext>
              </a:extLst>
            </p:cNvPr>
            <p:cNvSpPr/>
            <p:nvPr/>
          </p:nvSpPr>
          <p:spPr>
            <a:xfrm>
              <a:off x="4168887" y="3886781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KMeans</a:t>
              </a:r>
              <a:endParaRPr lang="en-US" dirty="0"/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02DF5AC6-2903-4276-B81A-1FA741E81F0F}"/>
                </a:ext>
              </a:extLst>
            </p:cNvPr>
            <p:cNvSpPr/>
            <p:nvPr/>
          </p:nvSpPr>
          <p:spPr>
            <a:xfrm>
              <a:off x="6208820" y="3886781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Hierarchical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D25040-A386-4A3D-B760-99E4C56F3D4E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flipH="1">
              <a:off x="5056393" y="3559325"/>
              <a:ext cx="887506" cy="32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7DA98-A4BA-4590-A3FF-16312D78AEA7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5943899" y="3559325"/>
              <a:ext cx="1152427" cy="32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09368FDF-2B4C-4117-B3F5-EAA7CADABF09}"/>
                </a:ext>
              </a:extLst>
            </p:cNvPr>
            <p:cNvSpPr/>
            <p:nvPr/>
          </p:nvSpPr>
          <p:spPr>
            <a:xfrm>
              <a:off x="1250924" y="2935382"/>
              <a:ext cx="1775012" cy="623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Outlier Detection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36AA87-0DE2-4E03-9F29-87B71E35F1F8}"/>
                </a:ext>
              </a:extLst>
            </p:cNvPr>
            <p:cNvCxnSpPr>
              <a:stCxn id="6" idx="1"/>
              <a:endCxn id="15" idx="0"/>
            </p:cNvCxnSpPr>
            <p:nvPr/>
          </p:nvCxnSpPr>
          <p:spPr>
            <a:xfrm flipH="1">
              <a:off x="2138430" y="2318123"/>
              <a:ext cx="3249243" cy="617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CD4AFE-16E5-468C-9C4A-AAFEA91BBF0A}"/>
                </a:ext>
              </a:extLst>
            </p:cNvPr>
            <p:cNvCxnSpPr>
              <a:stCxn id="8" idx="1"/>
              <a:endCxn id="15" idx="3"/>
            </p:cNvCxnSpPr>
            <p:nvPr/>
          </p:nvCxnSpPr>
          <p:spPr>
            <a:xfrm flipH="1">
              <a:off x="3025936" y="3247354"/>
              <a:ext cx="2030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1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C1D-609F-43CC-A774-BBF5B5B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(5)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9023B-B8E9-4E8F-9DD2-AC42467F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0B727-811E-4C82-B358-B653B6C3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8FDEBF-6EEF-4FDA-962C-8C6AB2ADA716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40D22C-1AF4-44E0-850E-7075A1A61C2B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36D58-A7F0-4DA9-AC63-55611E7E82AC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0AF063-2BF9-4529-8964-4FAD622A5B0F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B0F166-D3AC-4E6D-98E6-95E255B6D002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A9D62-0620-476C-9730-DEB5D0ECBA4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EF6C2-E8A8-4C29-A744-8CB79380D7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EDB0A03-C476-4956-BE1E-307402B7A955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436BF2-8FA1-481E-8084-2ACBF043D946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0FEBFC-88A5-4EAC-A56F-7AE9CFF7453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FB4A7-7BC4-48D6-B08C-E6152DBB12CD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CD278-3FF8-4C45-A490-1DCA6CB9E29B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98953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8BE5-FEEF-47D8-8E43-11F4C5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Doesn’t Stop Here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6760-6DC9-427F-9701-0F498FB6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approach a new topic?</a:t>
            </a:r>
          </a:p>
          <a:p>
            <a:r>
              <a:rPr lang="en-US" dirty="0"/>
              <a:t>Do you search in a textbook? (ISLR, ESLII,…)</a:t>
            </a:r>
          </a:p>
          <a:p>
            <a:r>
              <a:rPr lang="en-US" dirty="0"/>
              <a:t>Do you read a paper? What search words?</a:t>
            </a:r>
          </a:p>
          <a:p>
            <a:r>
              <a:rPr lang="en-US" dirty="0"/>
              <a:t>Do you look for existing packages?</a:t>
            </a:r>
          </a:p>
          <a:p>
            <a:r>
              <a:rPr lang="en-US" dirty="0"/>
              <a:t>Go to experts?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C089-B0FB-431C-88FE-C3BE45AF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7B4C-A743-451F-98D4-E617FDF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B50A-44B3-48F0-BBC8-53CC9A7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1040-D70C-41F0-9BC7-967C368E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sheet:</a:t>
            </a:r>
          </a:p>
          <a:p>
            <a:pPr lvl="1"/>
            <a:r>
              <a:rPr lang="en-US" dirty="0">
                <a:hlinkClick r:id="rId2"/>
              </a:rPr>
              <a:t>https://docs.google.com/spreadsheets/d/1swCXEzJZADQXXYSi8wqX_VySnrdMt60h5Ibpaxsa6FE/edit#gid=927735430</a:t>
            </a:r>
            <a:endParaRPr lang="en-US" dirty="0"/>
          </a:p>
          <a:p>
            <a:r>
              <a:rPr lang="en-US" dirty="0"/>
              <a:t>Contains a list of papers in relevant topics</a:t>
            </a:r>
          </a:p>
          <a:p>
            <a:r>
              <a:rPr lang="en-US" dirty="0"/>
              <a:t>In groups of 2-3 you should prepare a 20 minute talk about the paper.</a:t>
            </a:r>
          </a:p>
          <a:p>
            <a:pPr lvl="1"/>
            <a:r>
              <a:rPr lang="en-US" dirty="0"/>
              <a:t>Present the general notion of the paper</a:t>
            </a:r>
          </a:p>
          <a:p>
            <a:pPr lvl="1"/>
            <a:r>
              <a:rPr lang="en-US" dirty="0"/>
              <a:t>How is the paper relevant to your work in </a:t>
            </a:r>
            <a:r>
              <a:rPr lang="en-US" dirty="0" err="1"/>
              <a:t>Riskified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did the authors do right/wrong?</a:t>
            </a:r>
          </a:p>
          <a:p>
            <a:pPr lvl="1"/>
            <a:r>
              <a:rPr lang="en-US" dirty="0"/>
              <a:t>What can you learn out of the paper? how can you implement it in your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3AD7C-54B0-42FC-9B8D-A89A3688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2634-4E1D-439B-839F-9C5E185C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10882</TotalTime>
  <Words>703</Words>
  <Application>Microsoft Office PowerPoint</Application>
  <PresentationFormat>Widescreen</PresentationFormat>
  <Paragraphs>131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Century Gothic</vt:lpstr>
      <vt:lpstr>Wingdings</vt:lpstr>
      <vt:lpstr>Wood Type</vt:lpstr>
      <vt:lpstr>Recap + Present a Paper Exercise</vt:lpstr>
      <vt:lpstr>Recap</vt:lpstr>
      <vt:lpstr>Recap (1)</vt:lpstr>
      <vt:lpstr>Recap (2)</vt:lpstr>
      <vt:lpstr>Recap (3)</vt:lpstr>
      <vt:lpstr>Recap (4)</vt:lpstr>
      <vt:lpstr>Recap (5)</vt:lpstr>
      <vt:lpstr>The Learning Doesn’t Stop Here</vt:lpstr>
      <vt:lpstr>The Next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720</cp:revision>
  <dcterms:created xsi:type="dcterms:W3CDTF">2019-03-21T08:27:23Z</dcterms:created>
  <dcterms:modified xsi:type="dcterms:W3CDTF">2019-09-25T21:46:14Z</dcterms:modified>
</cp:coreProperties>
</file>