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2" r:id="rId10"/>
    <p:sldId id="283" r:id="rId11"/>
    <p:sldId id="284" r:id="rId12"/>
    <p:sldId id="285" r:id="rId13"/>
    <p:sldId id="288" r:id="rId14"/>
    <p:sldId id="281" r:id="rId15"/>
    <p:sldId id="286" r:id="rId16"/>
    <p:sldId id="289" r:id="rId17"/>
    <p:sldId id="290" r:id="rId18"/>
    <p:sldId id="291" r:id="rId19"/>
    <p:sldId id="292" r:id="rId20"/>
    <p:sldId id="287" r:id="rId21"/>
    <p:sldId id="293" r:id="rId22"/>
    <p:sldId id="294" r:id="rId23"/>
    <p:sldId id="295" r:id="rId24"/>
    <p:sldId id="296" r:id="rId25"/>
    <p:sldId id="29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4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1" autoAdjust="0"/>
    <p:restoredTop sz="82678" autoAdjust="0"/>
  </p:normalViewPr>
  <p:slideViewPr>
    <p:cSldViewPr snapToGrid="0" showGuides="1">
      <p:cViewPr varScale="1">
        <p:scale>
          <a:sx n="90" d="100"/>
          <a:sy n="90" d="100"/>
        </p:scale>
        <p:origin x="498" y="96"/>
      </p:cViewPr>
      <p:guideLst>
        <p:guide orient="horz" pos="1729"/>
        <p:guide pos="3840"/>
        <p:guide orient="horz" pos="24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ו'/אב/תשע"ט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259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additional information about how to find \beta, see ESLII pages 132-135, and pages</a:t>
            </a:r>
            <a:r>
              <a:rPr lang="en-US" baseline="0" dirty="0"/>
              <a:t> 418-421</a:t>
            </a:r>
            <a:r>
              <a:rPr lang="en-US" dirty="0"/>
              <a:t>. It turns out to be a convex </a:t>
            </a:r>
            <a:r>
              <a:rPr lang="en-US" baseline="0" dirty="0"/>
              <a:t>optimization problem. The technical details are interesting (for those of you interested in optimization, check it out).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717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Details on the formulation of the inner product are given in ESLII pages 132-135, and pages</a:t>
            </a:r>
            <a:r>
              <a:rPr lang="en-US" baseline="0" dirty="0"/>
              <a:t> 418-421</a:t>
            </a:r>
            <a:r>
              <a:rPr lang="en-US" dirty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7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Pages 356-359 in ISLR provide very good intuition on the relationship between SVMs and logistic</a:t>
            </a:r>
            <a:r>
              <a:rPr lang="en-US" baseline="0" dirty="0"/>
              <a:t> regression. A recommended read.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831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explanation</a:t>
            </a:r>
            <a:r>
              <a:rPr lang="en-US" baseline="0" dirty="0"/>
              <a:t> here of bias-variance tradeoff of the test set error is somewhat “hand waving”. If you’re interested, it is also explained in pages 183-184 in ISLR.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56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details about measures and why misclassification is not that advised, see ESLII pages 309-310.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91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August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entimeter.com/s/11d05bace8ced4e3ebb5be644a9061ce/6044a042f1c1/ed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e47f5e61e610a2ce1a2b46985aeab249/1128272f6086/ed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entimeter.com/s/e47f5e61e610a2ce1a2b46985aeab249/1128272f6086/edit?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600" dirty="0"/>
              <a:t>Classification Methods and Cross Validation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When I want to understand what is happening today or try to decide what will happen tomorrow, I look back.</a:t>
            </a:r>
          </a:p>
          <a:p>
            <a:endParaRPr lang="en-US" dirty="0"/>
          </a:p>
          <a:p>
            <a:pPr algn="r"/>
            <a:r>
              <a:rPr lang="en-US" dirty="0"/>
              <a:t>- Omar Khayyam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(not        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variables are called “</a:t>
                </a:r>
                <a:r>
                  <a:rPr lang="en-US" b="1" dirty="0"/>
                  <a:t>slack variables</a:t>
                </a:r>
                <a:r>
                  <a:rPr lang="en-US" dirty="0"/>
                  <a:t>”. They allow individual observations to be on the wrong side of the margin or of the hyperplane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What do each of the following values mean?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 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 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i="1" dirty="0"/>
                  <a:t>C</a:t>
                </a:r>
                <a:r>
                  <a:rPr lang="en-US" dirty="0"/>
                  <a:t> tuning parameter limits our “slack budget”, and controls the </a:t>
                </a:r>
                <a:r>
                  <a:rPr lang="en-US" b="1" dirty="0"/>
                  <a:t>bias-variance tradeoff</a:t>
                </a:r>
                <a:r>
                  <a:rPr lang="en-US" dirty="0"/>
                  <a:t> of the classifier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Large </a:t>
                </a:r>
                <a:r>
                  <a:rPr lang="en-US" i="1" dirty="0"/>
                  <a:t>C</a:t>
                </a:r>
                <a:r>
                  <a:rPr lang="en-US" dirty="0"/>
                  <a:t> -&gt; Many points determine the classifier = high bias, low variance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Small </a:t>
                </a:r>
                <a:r>
                  <a:rPr lang="en-US" i="1" dirty="0"/>
                  <a:t>C</a:t>
                </a:r>
                <a:r>
                  <a:rPr lang="en-US" dirty="0"/>
                  <a:t> -&gt; Few points involved in determining the support = low bias, high variance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r="-7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89" y="850380"/>
            <a:ext cx="836341" cy="8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b="1" dirty="0"/>
                  <a:t>support vector classifier </a:t>
                </a:r>
                <a:r>
                  <a:rPr lang="en-US" dirty="0"/>
                  <a:t>can be expressed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“most”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Only support points will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i.e., points on boundaries/inside margin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support vector classifier is linear. Sometimes, not good enough.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Use </a:t>
                </a:r>
                <a:r>
                  <a:rPr lang="en-US" b="1" dirty="0"/>
                  <a:t>kernels</a:t>
                </a:r>
                <a:r>
                  <a:rPr lang="en-US" dirty="0"/>
                  <a:t> to expand the feature space, with non-linear patterns/interactions: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turns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96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for Kernels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i="1" dirty="0" err="1"/>
                  <a:t>d</a:t>
                </a:r>
                <a:r>
                  <a:rPr lang="en-US" dirty="0" err="1"/>
                  <a:t>th</a:t>
                </a:r>
                <a:r>
                  <a:rPr lang="en-US" dirty="0"/>
                  <a:t>-Degree polynomial </a:t>
                </a:r>
                <a:r>
                  <a:rPr lang="en-US" sz="1600" dirty="0"/>
                  <a:t>(separating hyperplane -&gt; a polynomial separator)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Radial basis </a:t>
                </a:r>
                <a:r>
                  <a:rPr lang="en-US" sz="1600" dirty="0"/>
                  <a:t>(“circular” decision rule)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Neural network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4991949"/>
            <a:ext cx="5525872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Source: Introduction to Statistical Learning, </a:t>
            </a:r>
            <a:br>
              <a:rPr lang="en-US" dirty="0"/>
            </a:br>
            <a:r>
              <a:rPr lang="en-US" dirty="0"/>
              <a:t>		Chapter 9.3 (Support Vector Machines)</a:t>
            </a:r>
            <a:br>
              <a:rPr lang="en-US" dirty="0"/>
            </a:br>
            <a:r>
              <a:rPr lang="en-US" dirty="0"/>
              <a:t>		Pages 349, 353</a:t>
            </a: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875" y="2767535"/>
            <a:ext cx="2072700" cy="214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028" y="2775182"/>
            <a:ext cx="1966950" cy="204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8847" y="2775181"/>
            <a:ext cx="1945800" cy="20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Classes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versus one</a:t>
                </a:r>
              </a:p>
              <a:p>
                <a:pPr lvl="1"/>
                <a:r>
                  <a:rPr lang="en-US" dirty="0"/>
                  <a:t>Build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classifiers, choose the one mostly “voted for”</a:t>
                </a:r>
                <a:endParaRPr lang="he-IL" dirty="0"/>
              </a:p>
              <a:p>
                <a:r>
                  <a:rPr lang="en-US" dirty="0"/>
                  <a:t>One versus many</a:t>
                </a:r>
              </a:p>
              <a:p>
                <a:pPr lvl="1"/>
                <a:r>
                  <a:rPr lang="en-US" dirty="0"/>
                  <a:t>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classifiers</a:t>
                </a:r>
              </a:p>
              <a:p>
                <a:pPr lvl="1"/>
                <a:r>
                  <a:rPr lang="en-US" dirty="0"/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set its class according to the classifier with the highest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0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SVM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demonstration:</a:t>
            </a:r>
          </a:p>
          <a:p>
            <a:r>
              <a:rPr lang="en-US" dirty="0"/>
              <a:t>/Class Code/03-SVM_example.R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3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4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Cross Validation?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We’ve talked about the train/test division – it allows us to build a model and then evaluate it on an independent set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 train/test division provides us with a single relevant error (of the test set), which is sometimes not enough: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In a sense, estimating the error based on a single observation is like calculating an average based on a sample with a single number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Intuitively, as we repeat the process many times, we improve the estimate for the error, but it becomes more computationally intensive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How do we choose the number of repetitions,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1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0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How do we Choose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?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lit/>
                        </m:rPr>
                        <a:rPr lang="en-US" sz="2400" b="0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920686"/>
                <a:ext cx="10058400" cy="21718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800" dirty="0"/>
                  <a:t> is called “10-fold” cv, and means we randomly split the data 90/10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Train on 90% and estimate the error on 10%; Repeat 10 times;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As a result, we get the distribution of the error</a:t>
                </a:r>
                <a:endParaRPr lang="en-US" sz="1600" b="0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, this is a special case called “leave-one-out” cross validation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Rarely ever used, but very low bias (we simulate the “real” process with </a:t>
                </a:r>
                <a:r>
                  <a:rPr lang="en-US" sz="1600" i="1" dirty="0"/>
                  <a:t>n-1</a:t>
                </a:r>
                <a:r>
                  <a:rPr lang="en-US" sz="1600" dirty="0"/>
                  <a:t> observations)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920686"/>
                <a:ext cx="10058400" cy="2171812"/>
              </a:xfrm>
              <a:blipFill>
                <a:blip r:embed="rId4"/>
                <a:stretch>
                  <a:fillRect l="-242" t="-11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71239" y="4806177"/>
            <a:ext cx="2308302" cy="50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Train/Validation</a:t>
            </a:r>
          </a:p>
          <a:p>
            <a:pPr algn="ctr"/>
            <a:r>
              <a:rPr lang="en-US" dirty="0"/>
              <a:t>(i.e., 50/50, once)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941849" y="4806177"/>
            <a:ext cx="2308302" cy="50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k-fold, k=10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8655205" y="4806177"/>
            <a:ext cx="2308302" cy="50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Leave one out</a:t>
            </a:r>
            <a:endParaRPr lang="he-IL" dirty="0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/>
        </p:nvCxnSpPr>
        <p:spPr>
          <a:xfrm>
            <a:off x="3579541" y="5057079"/>
            <a:ext cx="1362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8" idx="1"/>
          </p:cNvCxnSpPr>
          <p:nvPr/>
        </p:nvCxnSpPr>
        <p:spPr>
          <a:xfrm>
            <a:off x="7250151" y="5057079"/>
            <a:ext cx="1405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4137102"/>
            <a:ext cx="601050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76905" y="3724508"/>
            <a:ext cx="51988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Computational intensity, Variance increases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7188820" y="4215162"/>
            <a:ext cx="18533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Bias decreases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1494263" y="5524152"/>
            <a:ext cx="97796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Intuition</a:t>
            </a:r>
            <a:r>
              <a:rPr lang="en-US" dirty="0"/>
              <a:t>: In LOOCV we’re essentially using almost “the same” version of train set</a:t>
            </a:r>
          </a:p>
          <a:p>
            <a:r>
              <a:rPr lang="en-US" dirty="0"/>
              <a:t>This yields lower bias, but highly correlated models provide high variance</a:t>
            </a:r>
            <a:endParaRPr lang="he-IL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00400" y="4627756"/>
            <a:ext cx="6010507" cy="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7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Error vs. Parameter Tuning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cross-validation is utilized for various tasks: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When we want to provide an </a:t>
            </a:r>
            <a:r>
              <a:rPr lang="en-US" b="1" dirty="0"/>
              <a:t>estimate for a model’s performance </a:t>
            </a:r>
            <a:r>
              <a:rPr lang="en-US" dirty="0"/>
              <a:t>(KPI’s such as MSE, Type-I/II errors, etc.)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Compare modelling approaches </a:t>
            </a:r>
            <a:r>
              <a:rPr lang="en-US" dirty="0"/>
              <a:t>and we want to choose a model which yields the lowest error (or the lowest error variance/bias/etc.)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When we want to </a:t>
            </a:r>
            <a:r>
              <a:rPr lang="en-US" b="1" dirty="0"/>
              <a:t>tune hyper-parameters</a:t>
            </a:r>
            <a:r>
              <a:rPr lang="en-US" dirty="0"/>
              <a:t> within our model, e.g.: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svm</a:t>
            </a:r>
            <a:r>
              <a:rPr lang="en-US" dirty="0"/>
              <a:t> example, find the optimal cost parameter (which yields the minimum classification error), or in </a:t>
            </a:r>
            <a:r>
              <a:rPr lang="en-US" dirty="0" err="1"/>
              <a:t>knn</a:t>
            </a:r>
            <a:r>
              <a:rPr lang="en-US" dirty="0"/>
              <a:t> find the optimal number of neighbors.</a:t>
            </a:r>
          </a:p>
          <a:p>
            <a:pPr lvl="1">
              <a:lnSpc>
                <a:spcPct val="150000"/>
              </a:lnSpc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A65DC083-A7C7-4E35-8A1D-E6521E7328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10090274" y="5661025"/>
            <a:ext cx="1113369" cy="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5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 k-fold cv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/class code/03-cv_example.R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3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48" name="Rounded Rectangle 47"/>
          <p:cNvSpPr/>
          <p:nvPr/>
        </p:nvSpPr>
        <p:spPr>
          <a:xfrm>
            <a:off x="5758750" y="5021472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Logistic regression</a:t>
            </a:r>
            <a:endParaRPr lang="he-IL" dirty="0"/>
          </a:p>
        </p:txBody>
      </p:sp>
      <p:sp>
        <p:nvSpPr>
          <p:cNvPr id="49" name="Rounded Rectangle 48"/>
          <p:cNvSpPr/>
          <p:nvPr/>
        </p:nvSpPr>
        <p:spPr>
          <a:xfrm>
            <a:off x="3807288" y="5032624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Discriminant Analysis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Support Vector Machines (SVM)</a:t>
            </a:r>
            <a:endParaRPr lang="he-IL" dirty="0"/>
          </a:p>
        </p:txBody>
      </p:sp>
      <p:cxnSp>
        <p:nvCxnSpPr>
          <p:cNvPr id="53" name="Straight Arrow Connector 52"/>
          <p:cNvCxnSpPr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  <a:endCxn id="48" idx="0"/>
          </p:cNvCxnSpPr>
          <p:nvPr/>
        </p:nvCxnSpPr>
        <p:spPr>
          <a:xfrm>
            <a:off x="5770689" y="4597199"/>
            <a:ext cx="88094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2"/>
            <a:endCxn id="49" idx="0"/>
          </p:cNvCxnSpPr>
          <p:nvPr/>
        </p:nvCxnSpPr>
        <p:spPr>
          <a:xfrm flipH="1">
            <a:off x="4700171" y="4597199"/>
            <a:ext cx="1070518" cy="43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2"/>
            <a:endCxn id="54" idx="2"/>
          </p:cNvCxnSpPr>
          <p:nvPr/>
        </p:nvCxnSpPr>
        <p:spPr>
          <a:xfrm rot="5400000" flipH="1" flipV="1">
            <a:off x="6795027" y="3550559"/>
            <a:ext cx="11152" cy="4200864"/>
          </a:xfrm>
          <a:prstGeom prst="bentConnector3">
            <a:avLst>
              <a:gd name="adj1" fmla="val -3749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91828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ROC/AUC</a:t>
            </a:r>
            <a:endParaRPr lang="he-IL" dirty="0"/>
          </a:p>
        </p:txBody>
      </p:sp>
      <p:cxnSp>
        <p:nvCxnSpPr>
          <p:cNvPr id="10" name="Straight Arrow Connector 9"/>
          <p:cNvCxnSpPr>
            <a:stCxn id="13" idx="3"/>
            <a:endCxn id="31" idx="1"/>
          </p:cNvCxnSpPr>
          <p:nvPr/>
        </p:nvCxnSpPr>
        <p:spPr>
          <a:xfrm>
            <a:off x="1992352" y="4136260"/>
            <a:ext cx="399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Trees</a:t>
            </a:r>
            <a:r>
              <a:rPr lang="en-US" dirty="0"/>
              <a:t>, </a:t>
            </a:r>
            <a:r>
              <a:rPr lang="en-US" strike="sngStrike" dirty="0"/>
              <a:t>Forests, Boosting, etc.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17340" y="4756769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Cross validation</a:t>
            </a:r>
            <a:endParaRPr lang="he-IL" dirty="0"/>
          </a:p>
        </p:txBody>
      </p:sp>
      <p:cxnSp>
        <p:nvCxnSpPr>
          <p:cNvPr id="12" name="Straight Arrow Connector 11"/>
          <p:cNvCxnSpPr>
            <a:stCxn id="13" idx="2"/>
            <a:endCxn id="37" idx="0"/>
          </p:cNvCxnSpPr>
          <p:nvPr/>
        </p:nvCxnSpPr>
        <p:spPr>
          <a:xfrm>
            <a:off x="1104846" y="4448231"/>
            <a:ext cx="0" cy="308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25579" y="5735170"/>
            <a:ext cx="1183092" cy="492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k-fold </a:t>
            </a:r>
            <a:r>
              <a:rPr lang="en-US" sz="1400" dirty="0" err="1"/>
              <a:t>xval</a:t>
            </a:r>
            <a:endParaRPr lang="he-IL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1482811" y="5735170"/>
            <a:ext cx="1466334" cy="492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Leave one out</a:t>
            </a:r>
            <a:endParaRPr lang="he-IL" sz="1400" dirty="0"/>
          </a:p>
        </p:txBody>
      </p:sp>
      <p:cxnSp>
        <p:nvCxnSpPr>
          <p:cNvPr id="24" name="Straight Arrow Connector 23"/>
          <p:cNvCxnSpPr>
            <a:stCxn id="37" idx="2"/>
            <a:endCxn id="42" idx="0"/>
          </p:cNvCxnSpPr>
          <p:nvPr/>
        </p:nvCxnSpPr>
        <p:spPr>
          <a:xfrm flipH="1">
            <a:off x="817125" y="5380712"/>
            <a:ext cx="287721" cy="35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2"/>
            <a:endCxn id="44" idx="0"/>
          </p:cNvCxnSpPr>
          <p:nvPr/>
        </p:nvCxnSpPr>
        <p:spPr>
          <a:xfrm>
            <a:off x="1104846" y="5380712"/>
            <a:ext cx="1111132" cy="35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3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Regression Trees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6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D4A2CB-46CD-4B88-A127-C79091E6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Trees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858DC6-4784-4AEA-8A8B-1A75B8A5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Classification and Regression Trees is an algorithm used to divide the space into sub-regions. In each region the prediction is given according to the observations which “reside” in the region.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makes trees a very flexible model.</a:t>
            </a:r>
          </a:p>
          <a:p>
            <a:pPr>
              <a:lnSpc>
                <a:spcPct val="100000"/>
              </a:lnSpc>
            </a:pPr>
            <a:r>
              <a:rPr lang="en-US" dirty="0"/>
              <a:t>Trees can be used for either regression or classification.</a:t>
            </a:r>
          </a:p>
          <a:p>
            <a:pPr>
              <a:lnSpc>
                <a:spcPct val="100000"/>
              </a:lnSpc>
            </a:pPr>
            <a:r>
              <a:rPr lang="en-US" dirty="0"/>
              <a:t>Caution, flexibility = very high bias = can be easily abused into over-fitting.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CD76A-FBBD-4EB5-9331-3E36048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46B01-14E9-4AD0-BE3F-87BE9280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0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2215-2117-4C38-9223-E9880B1C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How a Tree Classifies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097BD-0487-4EA7-BFE4-D8A7D091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01D67-0638-4612-9939-3CE66F87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42B1E6-2694-464F-88FC-1848535F22BD}"/>
              </a:ext>
            </a:extLst>
          </p:cNvPr>
          <p:cNvSpPr/>
          <p:nvPr/>
        </p:nvSpPr>
        <p:spPr>
          <a:xfrm>
            <a:off x="603209" y="2567822"/>
            <a:ext cx="4489786" cy="3358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/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Plane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two classes)</a:t>
                </a:r>
                <a:endParaRPr lang="en-IL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blipFill>
                <a:blip r:embed="rId2"/>
                <a:stretch>
                  <a:fillRect l="-1829" t="-8333" r="-1016" b="-2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E8DD9F-908C-4366-B368-9CCBEF593E61}"/>
              </a:ext>
            </a:extLst>
          </p:cNvPr>
          <p:cNvSpPr txBox="1"/>
          <p:nvPr/>
        </p:nvSpPr>
        <p:spPr>
          <a:xfrm>
            <a:off x="8464298" y="192485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tree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/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blipFill>
                <a:blip r:embed="rId3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/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blipFill>
                <a:blip r:embed="rId4"/>
                <a:stretch>
                  <a:fillRect r="-150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63DD30C-A5C2-4E41-8B5D-FF64A6788637}"/>
              </a:ext>
            </a:extLst>
          </p:cNvPr>
          <p:cNvSpPr/>
          <p:nvPr/>
        </p:nvSpPr>
        <p:spPr>
          <a:xfrm>
            <a:off x="3923414" y="50398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07B8DE-D97E-4C44-9EE3-A90A4FADF5F6}"/>
              </a:ext>
            </a:extLst>
          </p:cNvPr>
          <p:cNvSpPr/>
          <p:nvPr/>
        </p:nvSpPr>
        <p:spPr>
          <a:xfrm>
            <a:off x="4417827" y="5130209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DD323-0EBE-4457-90A7-C53CFBA1DF22}"/>
              </a:ext>
            </a:extLst>
          </p:cNvPr>
          <p:cNvSpPr/>
          <p:nvPr/>
        </p:nvSpPr>
        <p:spPr>
          <a:xfrm>
            <a:off x="3141920" y="5534136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003550-262B-4AC3-BF3B-03548C51184D}"/>
              </a:ext>
            </a:extLst>
          </p:cNvPr>
          <p:cNvSpPr/>
          <p:nvPr/>
        </p:nvSpPr>
        <p:spPr>
          <a:xfrm>
            <a:off x="1525771" y="2846777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921351-B68C-4CF9-A8EF-0BEB8EDA2624}"/>
              </a:ext>
            </a:extLst>
          </p:cNvPr>
          <p:cNvSpPr/>
          <p:nvPr/>
        </p:nvSpPr>
        <p:spPr>
          <a:xfrm>
            <a:off x="2493333" y="3463465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43FBD4-8ECB-4FF9-9505-45F784F3D338}"/>
              </a:ext>
            </a:extLst>
          </p:cNvPr>
          <p:cNvSpPr/>
          <p:nvPr/>
        </p:nvSpPr>
        <p:spPr>
          <a:xfrm>
            <a:off x="3232296" y="3035414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E274D9-181D-4A2C-8464-36254439798B}"/>
              </a:ext>
            </a:extLst>
          </p:cNvPr>
          <p:cNvSpPr/>
          <p:nvPr/>
        </p:nvSpPr>
        <p:spPr>
          <a:xfrm>
            <a:off x="997759" y="5353383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387863-3141-49D7-95E0-4DE1DCB381BA}"/>
              </a:ext>
            </a:extLst>
          </p:cNvPr>
          <p:cNvSpPr/>
          <p:nvPr/>
        </p:nvSpPr>
        <p:spPr>
          <a:xfrm>
            <a:off x="3248246" y="4996610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E1AA68-D6CE-42C7-BB07-5FD6D0B39A05}"/>
              </a:ext>
            </a:extLst>
          </p:cNvPr>
          <p:cNvSpPr/>
          <p:nvPr/>
        </p:nvSpPr>
        <p:spPr>
          <a:xfrm>
            <a:off x="2387010" y="517736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20978C-78A8-4B4E-A52A-26117A14A4B8}"/>
              </a:ext>
            </a:extLst>
          </p:cNvPr>
          <p:cNvSpPr/>
          <p:nvPr/>
        </p:nvSpPr>
        <p:spPr>
          <a:xfrm>
            <a:off x="1884819" y="49062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49C59F-3FBA-4BB9-9238-99A1F1723A88}"/>
              </a:ext>
            </a:extLst>
          </p:cNvPr>
          <p:cNvSpPr/>
          <p:nvPr/>
        </p:nvSpPr>
        <p:spPr>
          <a:xfrm>
            <a:off x="1088135" y="3373088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6B1F4F-2FB8-4836-8D86-B44EFA15530D}"/>
              </a:ext>
            </a:extLst>
          </p:cNvPr>
          <p:cNvSpPr/>
          <p:nvPr/>
        </p:nvSpPr>
        <p:spPr>
          <a:xfrm>
            <a:off x="715238" y="5047716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EF1755-2BF6-4BD7-9F3E-8C71D73186EA}"/>
              </a:ext>
            </a:extLst>
          </p:cNvPr>
          <p:cNvSpPr/>
          <p:nvPr/>
        </p:nvSpPr>
        <p:spPr>
          <a:xfrm>
            <a:off x="4630476" y="2934037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C4FBF8-C351-487C-96FB-A5A06B7A3F39}"/>
              </a:ext>
            </a:extLst>
          </p:cNvPr>
          <p:cNvGrpSpPr/>
          <p:nvPr/>
        </p:nvGrpSpPr>
        <p:grpSpPr>
          <a:xfrm>
            <a:off x="262054" y="4062622"/>
            <a:ext cx="4830941" cy="369332"/>
            <a:chOff x="262054" y="4062622"/>
            <a:chExt cx="4830941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/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0A636A-244F-4A27-B55D-0B986EE8B119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>
              <a:off x="603209" y="4247288"/>
              <a:ext cx="448978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A1E853-89D9-45C7-9CAB-3A101ADCA72D}"/>
              </a:ext>
            </a:extLst>
          </p:cNvPr>
          <p:cNvGrpSpPr/>
          <p:nvPr/>
        </p:nvGrpSpPr>
        <p:grpSpPr>
          <a:xfrm>
            <a:off x="1238548" y="2567822"/>
            <a:ext cx="453714" cy="3728264"/>
            <a:chOff x="1238548" y="2567822"/>
            <a:chExt cx="453714" cy="37282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/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6EAA6F-0762-43E4-AD2A-93E4BB682BB0}"/>
                </a:ext>
              </a:extLst>
            </p:cNvPr>
            <p:cNvCxnSpPr>
              <a:stCxn id="25" idx="0"/>
            </p:cNvCxnSpPr>
            <p:nvPr/>
          </p:nvCxnSpPr>
          <p:spPr>
            <a:xfrm flipV="1">
              <a:off x="1465405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B5289D-E630-4E76-A0FA-D0271CABF024}"/>
              </a:ext>
            </a:extLst>
          </p:cNvPr>
          <p:cNvGrpSpPr/>
          <p:nvPr/>
        </p:nvGrpSpPr>
        <p:grpSpPr>
          <a:xfrm>
            <a:off x="3878775" y="2567822"/>
            <a:ext cx="453714" cy="3728264"/>
            <a:chOff x="3878775" y="2567822"/>
            <a:chExt cx="453714" cy="37282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/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43E43C-1F22-43F3-9512-E4171B78EBE3}"/>
                </a:ext>
              </a:extLst>
            </p:cNvPr>
            <p:cNvCxnSpPr/>
            <p:nvPr/>
          </p:nvCxnSpPr>
          <p:spPr>
            <a:xfrm flipV="1">
              <a:off x="3932159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1CFE8E-F4A3-4626-B6D8-CA992D3B3B0A}"/>
              </a:ext>
            </a:extLst>
          </p:cNvPr>
          <p:cNvGrpSpPr/>
          <p:nvPr/>
        </p:nvGrpSpPr>
        <p:grpSpPr>
          <a:xfrm>
            <a:off x="8464298" y="2466445"/>
            <a:ext cx="1667444" cy="467592"/>
            <a:chOff x="8763096" y="2466445"/>
            <a:chExt cx="1667444" cy="46759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40258DB-694F-4551-A031-787B4627DD7E}"/>
                </a:ext>
              </a:extLst>
            </p:cNvPr>
            <p:cNvSpPr/>
            <p:nvPr/>
          </p:nvSpPr>
          <p:spPr>
            <a:xfrm>
              <a:off x="8763096" y="2466445"/>
              <a:ext cx="16674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Root </a:t>
              </a:r>
              <a:endParaRPr lang="en-IL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AD9D9A-B6EF-4415-B8F9-4F6D1328769A}"/>
                </a:ext>
              </a:extLst>
            </p:cNvPr>
            <p:cNvSpPr/>
            <p:nvPr/>
          </p:nvSpPr>
          <p:spPr>
            <a:xfrm>
              <a:off x="978261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IL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EF5DACC-15A7-4AC2-B45E-894D886A21E1}"/>
                </a:ext>
              </a:extLst>
            </p:cNvPr>
            <p:cNvSpPr/>
            <p:nvPr/>
          </p:nvSpPr>
          <p:spPr>
            <a:xfrm>
              <a:off x="1012443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CEBA5D-88F4-4763-8B1F-7C09B621431E}"/>
              </a:ext>
            </a:extLst>
          </p:cNvPr>
          <p:cNvGrpSpPr/>
          <p:nvPr/>
        </p:nvGrpSpPr>
        <p:grpSpPr>
          <a:xfrm>
            <a:off x="8059479" y="2985966"/>
            <a:ext cx="2573079" cy="841755"/>
            <a:chOff x="8059479" y="2985966"/>
            <a:chExt cx="2573079" cy="8417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/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47DCEAF-5657-41AD-8CB6-C401A802C941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8059479" y="3355298"/>
              <a:ext cx="1238541" cy="47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59A100-EEEC-432E-A43B-307BA1BA9863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9298020" y="3355298"/>
              <a:ext cx="1334538" cy="468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01F4C7-A4C7-478C-BFC9-EDE441673A88}"/>
                </a:ext>
              </a:extLst>
            </p:cNvPr>
            <p:cNvSpPr txBox="1"/>
            <p:nvPr/>
          </p:nvSpPr>
          <p:spPr>
            <a:xfrm>
              <a:off x="8403673" y="334885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IL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A6E2FA-FCF9-4EEE-8E12-9EC1DBB3ED4C}"/>
                </a:ext>
              </a:extLst>
            </p:cNvPr>
            <p:cNvSpPr txBox="1"/>
            <p:nvPr/>
          </p:nvSpPr>
          <p:spPr>
            <a:xfrm>
              <a:off x="9642214" y="334885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IL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11C21F7-BC39-41F9-B969-0752EB613B9D}"/>
              </a:ext>
            </a:extLst>
          </p:cNvPr>
          <p:cNvGrpSpPr/>
          <p:nvPr/>
        </p:nvGrpSpPr>
        <p:grpSpPr>
          <a:xfrm>
            <a:off x="7760990" y="3896308"/>
            <a:ext cx="745840" cy="467592"/>
            <a:chOff x="9266430" y="2466445"/>
            <a:chExt cx="745840" cy="46759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E75907D-9836-4101-87C9-F82C22CA3993}"/>
                </a:ext>
              </a:extLst>
            </p:cNvPr>
            <p:cNvSpPr/>
            <p:nvPr/>
          </p:nvSpPr>
          <p:spPr>
            <a:xfrm>
              <a:off x="9266430" y="2466445"/>
              <a:ext cx="7458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6E7BA5-23D8-44B1-BA8A-362B9A92B331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8134F4-26D0-4FCC-AEF3-D0B89501555E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9A7A1E-EFC3-4B6C-B338-3E5682E254D6}"/>
              </a:ext>
            </a:extLst>
          </p:cNvPr>
          <p:cNvGrpSpPr/>
          <p:nvPr/>
        </p:nvGrpSpPr>
        <p:grpSpPr>
          <a:xfrm>
            <a:off x="10175355" y="3896308"/>
            <a:ext cx="765544" cy="467592"/>
            <a:chOff x="9139615" y="2466445"/>
            <a:chExt cx="765544" cy="46759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BF37FAB-2DC6-482C-A51A-0AD68A9495BE}"/>
                </a:ext>
              </a:extLst>
            </p:cNvPr>
            <p:cNvSpPr/>
            <p:nvPr/>
          </p:nvSpPr>
          <p:spPr>
            <a:xfrm>
              <a:off x="9139615" y="2466445"/>
              <a:ext cx="7655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1C16AE6-0ADA-4608-A836-285FAB55CBFB}"/>
                </a:ext>
              </a:extLst>
            </p:cNvPr>
            <p:cNvSpPr/>
            <p:nvPr/>
          </p:nvSpPr>
          <p:spPr>
            <a:xfrm>
              <a:off x="928288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F56D818-C650-4DEE-BF67-FF75A7137FC4}"/>
                </a:ext>
              </a:extLst>
            </p:cNvPr>
            <p:cNvSpPr/>
            <p:nvPr/>
          </p:nvSpPr>
          <p:spPr>
            <a:xfrm>
              <a:off x="962470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B203686-4BD4-4FE3-8CB0-252361A69159}"/>
              </a:ext>
            </a:extLst>
          </p:cNvPr>
          <p:cNvGrpSpPr/>
          <p:nvPr/>
        </p:nvGrpSpPr>
        <p:grpSpPr>
          <a:xfrm>
            <a:off x="7155712" y="4367037"/>
            <a:ext cx="1535613" cy="853548"/>
            <a:chOff x="7155712" y="4367037"/>
            <a:chExt cx="1535613" cy="8535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A9932EA-231B-4D19-AC6E-43E689CECC8C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7155712" y="4736369"/>
              <a:ext cx="1011669" cy="440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209C8B-FC3A-4639-9E8C-6AE12CE0E999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8167380" y="4736369"/>
              <a:ext cx="1" cy="484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7734EF-CAFC-422F-A333-83DF36B8233E}"/>
                </a:ext>
              </a:extLst>
            </p:cNvPr>
            <p:cNvSpPr txBox="1"/>
            <p:nvPr/>
          </p:nvSpPr>
          <p:spPr>
            <a:xfrm>
              <a:off x="7511333" y="47169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10086EC-C284-4346-A657-0197E32004C7}"/>
                </a:ext>
              </a:extLst>
            </p:cNvPr>
            <p:cNvSpPr txBox="1"/>
            <p:nvPr/>
          </p:nvSpPr>
          <p:spPr>
            <a:xfrm>
              <a:off x="8021804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AD9FE03-422A-47A8-ACC2-D21AE48B6889}"/>
              </a:ext>
            </a:extLst>
          </p:cNvPr>
          <p:cNvGrpSpPr/>
          <p:nvPr/>
        </p:nvGrpSpPr>
        <p:grpSpPr>
          <a:xfrm>
            <a:off x="5955191" y="5218762"/>
            <a:ext cx="1523731" cy="467592"/>
            <a:chOff x="8488539" y="2466445"/>
            <a:chExt cx="1523731" cy="46759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58EC50B-6C91-499B-A890-BCAE3BB01B1E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318EF0F-790A-4DC4-9A72-9F1709612FAF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30EF6C8-230A-40D0-8445-843E241CE560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ECCB33-8889-420F-9DCD-55949A312976}"/>
              </a:ext>
            </a:extLst>
          </p:cNvPr>
          <p:cNvGrpSpPr/>
          <p:nvPr/>
        </p:nvGrpSpPr>
        <p:grpSpPr>
          <a:xfrm>
            <a:off x="7525404" y="5218762"/>
            <a:ext cx="1349540" cy="467592"/>
            <a:chOff x="9266430" y="2466445"/>
            <a:chExt cx="1349540" cy="46759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7D2BC2B6-765F-477D-9DEA-DBFC9181D49D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9DFE2E2-E5D1-4D50-9FAA-89C41353E878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BB363DA-4DE7-4A7B-944B-04926479AF11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7885F8F-F2E1-4764-9A6D-A58ED2C1EBE0}"/>
              </a:ext>
            </a:extLst>
          </p:cNvPr>
          <p:cNvGrpSpPr/>
          <p:nvPr/>
        </p:nvGrpSpPr>
        <p:grpSpPr>
          <a:xfrm>
            <a:off x="9875611" y="4367037"/>
            <a:ext cx="1713180" cy="730867"/>
            <a:chOff x="7366758" y="4367037"/>
            <a:chExt cx="1713180" cy="7308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7A05DC1-9244-45DC-9DD0-16CBCF1C66B7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7366758" y="4736369"/>
              <a:ext cx="800623" cy="34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56EF6E-E7CF-4500-AE00-CE965ABE60B5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8167381" y="4736369"/>
              <a:ext cx="912557" cy="349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69A97B-370C-4193-802D-55E4F7266F0C}"/>
                </a:ext>
              </a:extLst>
            </p:cNvPr>
            <p:cNvSpPr txBox="1"/>
            <p:nvPr/>
          </p:nvSpPr>
          <p:spPr>
            <a:xfrm>
              <a:off x="7667032" y="472857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6F7327C-DA30-4B05-97EF-21CF640763A0}"/>
                </a:ext>
              </a:extLst>
            </p:cNvPr>
            <p:cNvSpPr txBox="1"/>
            <p:nvPr/>
          </p:nvSpPr>
          <p:spPr>
            <a:xfrm>
              <a:off x="8548679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19119C-A919-49EE-95E6-40A7CE571508}"/>
              </a:ext>
            </a:extLst>
          </p:cNvPr>
          <p:cNvGrpSpPr/>
          <p:nvPr/>
        </p:nvGrpSpPr>
        <p:grpSpPr>
          <a:xfrm>
            <a:off x="9203423" y="5218762"/>
            <a:ext cx="1523731" cy="467592"/>
            <a:chOff x="8488539" y="2466445"/>
            <a:chExt cx="1523731" cy="467592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B841BF9-85FD-4E4E-A0BD-190DBD86F6D0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5DDFC14-3B3B-4C68-B51B-15FDFD2FAC86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2B99E18-4804-4442-8D8A-790D051A962F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64E5A6E-3FB4-4E83-AFF0-67A69C5A41C9}"/>
              </a:ext>
            </a:extLst>
          </p:cNvPr>
          <p:cNvGrpSpPr/>
          <p:nvPr/>
        </p:nvGrpSpPr>
        <p:grpSpPr>
          <a:xfrm>
            <a:off x="10761196" y="5218762"/>
            <a:ext cx="1349540" cy="467592"/>
            <a:chOff x="9266430" y="2466445"/>
            <a:chExt cx="1349540" cy="467592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66AC6ECC-F985-4DE1-9F53-7B9C42ADAF7B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A956A1-D8F8-4989-AB69-627673C4FE50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5CE9998-8150-44BF-BF53-27173272668E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B91C6C-3F93-4ECB-B541-C75953EAB4A5}"/>
              </a:ext>
            </a:extLst>
          </p:cNvPr>
          <p:cNvGrpSpPr/>
          <p:nvPr/>
        </p:nvGrpSpPr>
        <p:grpSpPr>
          <a:xfrm>
            <a:off x="5401340" y="2372476"/>
            <a:ext cx="6560987" cy="651937"/>
            <a:chOff x="5401340" y="2372476"/>
            <a:chExt cx="6560987" cy="65193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AD6B5B9-AF12-4AD4-8F9A-206498563B93}"/>
                </a:ext>
              </a:extLst>
            </p:cNvPr>
            <p:cNvCxnSpPr/>
            <p:nvPr/>
          </p:nvCxnSpPr>
          <p:spPr>
            <a:xfrm flipH="1">
              <a:off x="5401340" y="3024413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1116805-03FC-4BA1-AE8A-E52806FEFED1}"/>
                </a:ext>
              </a:extLst>
            </p:cNvPr>
            <p:cNvSpPr txBox="1"/>
            <p:nvPr/>
          </p:nvSpPr>
          <p:spPr>
            <a:xfrm>
              <a:off x="5401340" y="2372476"/>
              <a:ext cx="2077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 set error:</a:t>
              </a:r>
            </a:p>
            <a:p>
              <a:r>
                <a:rPr lang="en-US" dirty="0"/>
                <a:t>Err 46%</a:t>
              </a:r>
              <a:endParaRPr lang="en-IL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3918DFF-A260-4692-B9F4-D65E0F3BAD80}"/>
              </a:ext>
            </a:extLst>
          </p:cNvPr>
          <p:cNvGrpSpPr/>
          <p:nvPr/>
        </p:nvGrpSpPr>
        <p:grpSpPr>
          <a:xfrm>
            <a:off x="5401340" y="4006057"/>
            <a:ext cx="6560987" cy="420030"/>
            <a:chOff x="5401340" y="4006057"/>
            <a:chExt cx="6560987" cy="42003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02004A-14EE-42D6-9C2F-DB503D39E078}"/>
                </a:ext>
              </a:extLst>
            </p:cNvPr>
            <p:cNvCxnSpPr/>
            <p:nvPr/>
          </p:nvCxnSpPr>
          <p:spPr>
            <a:xfrm flipH="1">
              <a:off x="5401340" y="4426087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BE8286-1A05-4D50-B37D-C7ECDA597775}"/>
                </a:ext>
              </a:extLst>
            </p:cNvPr>
            <p:cNvSpPr txBox="1"/>
            <p:nvPr/>
          </p:nvSpPr>
          <p:spPr>
            <a:xfrm>
              <a:off x="5401341" y="4006057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23%</a:t>
              </a:r>
              <a:endParaRPr lang="en-IL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C296B05-3289-443D-BF30-054517DB78A6}"/>
              </a:ext>
            </a:extLst>
          </p:cNvPr>
          <p:cNvGrpSpPr/>
          <p:nvPr/>
        </p:nvGrpSpPr>
        <p:grpSpPr>
          <a:xfrm>
            <a:off x="5401340" y="5802894"/>
            <a:ext cx="6560987" cy="420031"/>
            <a:chOff x="5401340" y="5802894"/>
            <a:chExt cx="6560987" cy="42003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09F9ED-8F10-48C8-B3DA-9295222574AE}"/>
                </a:ext>
              </a:extLst>
            </p:cNvPr>
            <p:cNvCxnSpPr/>
            <p:nvPr/>
          </p:nvCxnSpPr>
          <p:spPr>
            <a:xfrm flipH="1">
              <a:off x="5401340" y="5802894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4ED07C1-B800-4ED8-A1D1-F093543601C7}"/>
                </a:ext>
              </a:extLst>
            </p:cNvPr>
            <p:cNvSpPr txBox="1"/>
            <p:nvPr/>
          </p:nvSpPr>
          <p:spPr>
            <a:xfrm>
              <a:off x="5401341" y="5852753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0%</a:t>
              </a:r>
              <a:endParaRPr lang="en-IL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116B856-0794-4ADC-9239-EAF7CDE7CC8C}"/>
              </a:ext>
            </a:extLst>
          </p:cNvPr>
          <p:cNvSpPr txBox="1"/>
          <p:nvPr/>
        </p:nvSpPr>
        <p:spPr>
          <a:xfrm>
            <a:off x="5427573" y="482450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 8%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69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2056-5B20-4641-9849-83AEA12B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Tree is Grown?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(Regression tree)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goal: find “boxes” which divide the plane and minimize: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(the residual sum of squares; prediction = average of points in box)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Greedy approach. at each step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 splitting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which minimize:</a:t>
                </a:r>
              </a:p>
              <a:p>
                <a:pPr marL="27432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21B2F-4990-45E5-A855-30F725B6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4322-5282-4E85-86EF-C1E4616E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6D40CF-F300-4998-9510-538697AD845D}"/>
              </a:ext>
            </a:extLst>
          </p:cNvPr>
          <p:cNvGrpSpPr/>
          <p:nvPr/>
        </p:nvGrpSpPr>
        <p:grpSpPr>
          <a:xfrm>
            <a:off x="8686802" y="5422604"/>
            <a:ext cx="3387504" cy="396765"/>
            <a:chOff x="8665536" y="5433237"/>
            <a:chExt cx="3387504" cy="39676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810A04-7B34-4B2A-8082-5AFFC7089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536" y="5433237"/>
              <a:ext cx="3285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B8ABDF-A2D6-4612-90B2-EE0C4A35D317}"/>
                </a:ext>
              </a:extLst>
            </p:cNvPr>
            <p:cNvSpPr txBox="1"/>
            <p:nvPr/>
          </p:nvSpPr>
          <p:spPr>
            <a:xfrm>
              <a:off x="8978159" y="5460670"/>
              <a:ext cx="3074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Recursive binary splitting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675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994E-D75A-4232-BB36-6C43CBF9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Grow a very large tree (which will probably be extremely over-fitted)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Use a “cost complexity”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to prune the leaves and branches into subtrees, i.e., by minimizing: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is the number of terminal nodes (see the resemblance to </a:t>
                </a:r>
                <a:r>
                  <a:rPr lang="en-US" b="1" dirty="0"/>
                  <a:t>lasso?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Using cross-validation, examine the error as a function of the cost complexity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Choose optimal cost complexity 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b="-90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8BD24-FAEE-4B2B-A0DF-27B857B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5BDA3-2C28-41E9-AB48-A131E607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11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E64C-42AC-48F8-9CC4-A848469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When a classification tree is built, we use either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Gini index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Cross-entropy or deviance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misclassification may be used for pruning (but is </a:t>
                </a:r>
                <a:r>
                  <a:rPr lang="en-US"/>
                  <a:t>less advised for growth)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6D6-C93D-463E-B5E9-AA3EF650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F37C9-9246-406F-8882-12BD8F03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Hyperplanes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920686"/>
                <a:ext cx="10058400" cy="405079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Both logistic regression and linear discriminant analysis assume </a:t>
                </a:r>
                <a:r>
                  <a:rPr lang="en-US" b="1" dirty="0"/>
                  <a:t>linear decision boundaries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In logistic regression: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In LDA: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Support vector = hyperplane = line in 2d</a:t>
                </a:r>
                <a:br>
                  <a:rPr lang="en-US" dirty="0"/>
                </a:br>
                <a:r>
                  <a:rPr lang="en-US" dirty="0"/>
                  <a:t>which provides complete separation of classes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Sometimes there are: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Many separating “lines” (hyperplanes),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No separating hyperplanes,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(Very rarely there is) Exactly one separating hyperplane</a:t>
                </a:r>
                <a:endParaRPr lang="he-IL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920686"/>
                <a:ext cx="10058400" cy="4050792"/>
              </a:xfrm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21">
            <a:hlinkClick r:id="rId3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9856098" y="5661025"/>
            <a:ext cx="1113369" cy="96252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8887518" y="2931304"/>
            <a:ext cx="2397514" cy="1919480"/>
            <a:chOff x="9400475" y="3053967"/>
            <a:chExt cx="2397514" cy="1919480"/>
          </a:xfrm>
        </p:grpSpPr>
        <p:sp>
          <p:nvSpPr>
            <p:cNvPr id="24" name="Oval 23"/>
            <p:cNvSpPr/>
            <p:nvPr/>
          </p:nvSpPr>
          <p:spPr>
            <a:xfrm>
              <a:off x="10126778" y="305396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/>
            <p:cNvSpPr/>
            <p:nvPr/>
          </p:nvSpPr>
          <p:spPr>
            <a:xfrm>
              <a:off x="10583978" y="3554300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/>
            <p:cNvSpPr/>
            <p:nvPr/>
          </p:nvSpPr>
          <p:spPr>
            <a:xfrm>
              <a:off x="10015266" y="3911140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/>
            <p:cNvSpPr/>
            <p:nvPr/>
          </p:nvSpPr>
          <p:spPr>
            <a:xfrm>
              <a:off x="11331110" y="413416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/>
            <p:cNvSpPr/>
            <p:nvPr/>
          </p:nvSpPr>
          <p:spPr>
            <a:xfrm>
              <a:off x="11096935" y="4702876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/>
            <p:cNvSpPr/>
            <p:nvPr/>
          </p:nvSpPr>
          <p:spPr>
            <a:xfrm>
              <a:off x="10505921" y="4691726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400475" y="3579545"/>
              <a:ext cx="2397514" cy="1393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9800000">
              <a:off x="9571092" y="4078674"/>
              <a:ext cx="2141933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separating hyperplane</a:t>
              </a:r>
              <a:endParaRPr lang="he-I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8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“Optimal” Separator?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1070"/>
          </a:xfrm>
        </p:spPr>
        <p:txBody>
          <a:bodyPr/>
          <a:lstStyle/>
          <a:p>
            <a:r>
              <a:rPr lang="en-US" dirty="0"/>
              <a:t>Out of the possible hyperplanes, which is “better”?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438507" y="3133492"/>
            <a:ext cx="3189249" cy="2527533"/>
            <a:chOff x="1438507" y="3133492"/>
            <a:chExt cx="3189249" cy="2527533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152185" y="3713356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438507" y="3133492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1761893" y="3456877"/>
            <a:ext cx="2475571" cy="19476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640700" y="2787805"/>
            <a:ext cx="8841446" cy="2472628"/>
            <a:chOff x="1640700" y="2787805"/>
            <a:chExt cx="8841446" cy="2472628"/>
          </a:xfrm>
        </p:grpSpPr>
        <p:sp>
          <p:nvSpPr>
            <p:cNvPr id="6" name="Oval 5"/>
            <p:cNvSpPr/>
            <p:nvPr/>
          </p:nvSpPr>
          <p:spPr>
            <a:xfrm>
              <a:off x="1886027" y="2787805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2789276" y="364497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1640700" y="4046422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4238934" y="397951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/>
            <p:cNvSpPr/>
            <p:nvPr/>
          </p:nvSpPr>
          <p:spPr>
            <a:xfrm>
              <a:off x="3748281" y="5016577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2900788" y="5027729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/>
            <p:cNvSpPr/>
            <p:nvPr/>
          </p:nvSpPr>
          <p:spPr>
            <a:xfrm>
              <a:off x="7896535" y="2787805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Oval 18"/>
            <p:cNvSpPr/>
            <p:nvPr/>
          </p:nvSpPr>
          <p:spPr>
            <a:xfrm>
              <a:off x="8799784" y="364497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7651208" y="4046422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/>
            <p:cNvSpPr/>
            <p:nvPr/>
          </p:nvSpPr>
          <p:spPr>
            <a:xfrm>
              <a:off x="10249442" y="397951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/>
            <p:cNvSpPr/>
            <p:nvPr/>
          </p:nvSpPr>
          <p:spPr>
            <a:xfrm>
              <a:off x="9758789" y="5016577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/>
            <p:cNvSpPr/>
            <p:nvPr/>
          </p:nvSpPr>
          <p:spPr>
            <a:xfrm>
              <a:off x="8911296" y="5027729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62272" y="2966570"/>
            <a:ext cx="2683951" cy="2448797"/>
            <a:chOff x="7562272" y="2966570"/>
            <a:chExt cx="2683951" cy="2448797"/>
          </a:xfrm>
        </p:grpSpPr>
        <p:cxnSp>
          <p:nvCxnSpPr>
            <p:cNvPr id="25" name="Straight Connector 24"/>
            <p:cNvCxnSpPr/>
            <p:nvPr/>
          </p:nvCxnSpPr>
          <p:spPr>
            <a:xfrm rot="1134941" flipH="1">
              <a:off x="7770652" y="3467698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134941" flipH="1">
              <a:off x="7562272" y="2966570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 rot="1134941" flipH="1">
            <a:off x="7662632" y="3223049"/>
            <a:ext cx="2475571" cy="19476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hlinkClick r:id="rId2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10090274" y="5661025"/>
            <a:ext cx="1113369" cy="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Separator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84195"/>
                <a:ext cx="10058400" cy="43880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the classification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Our objective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on the “correct side” of the hyperplane (given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 normalization “doesn’t bother” the hyperplane, but guarantees the distance (perpendicular) from point to hyperplane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84195"/>
                <a:ext cx="10058400" cy="4388005"/>
              </a:xfrm>
              <a:blipFill>
                <a:blip r:embed="rId3"/>
                <a:stretch>
                  <a:fillRect l="-667" t="-15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6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Separator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coding example</a:t>
            </a:r>
          </a:p>
          <a:p>
            <a:pPr marL="0" indent="0">
              <a:buNone/>
            </a:pPr>
            <a:r>
              <a:rPr lang="en-US" dirty="0"/>
              <a:t>/class code/03-Hyperplane_illustration.R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9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Sometimes a separating hyperplane does not exist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still find a hyperplane which would do a good job with classification, but our previous optimization problem would be infeasible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Correction</a:t>
            </a:r>
            <a:r>
              <a:rPr lang="en-US" dirty="0"/>
              <a:t>: Allow for some misclassifications to find a viable hyperplane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5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Correction</a:t>
                </a:r>
                <a:r>
                  <a:rPr lang="en-US" dirty="0"/>
                  <a:t>: Allow for some misclassifications to find a viable hyperplane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Our objective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72722" y="5616421"/>
            <a:ext cx="2553629" cy="42754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757640" y="4891592"/>
            <a:ext cx="892098" cy="42754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87162" y="5661025"/>
                <a:ext cx="2285999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Demands are not as strict as before</a:t>
                </a:r>
              </a:p>
              <a:p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  <a:endParaRPr lang="he-I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162" y="5661025"/>
                <a:ext cx="2285999" cy="923330"/>
              </a:xfrm>
              <a:prstGeom prst="rect">
                <a:avLst/>
              </a:prstGeom>
              <a:blipFill>
                <a:blip r:embed="rId3"/>
                <a:stretch>
                  <a:fillRect l="-2133" t="-3311" b="-105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7560527" y="5397191"/>
            <a:ext cx="1226635" cy="72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7337502" y="5798636"/>
            <a:ext cx="1449660" cy="32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946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4201</TotalTime>
  <Words>1929</Words>
  <Application>Microsoft Office PowerPoint</Application>
  <PresentationFormat>Widescreen</PresentationFormat>
  <Paragraphs>256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Bookman Old Style</vt:lpstr>
      <vt:lpstr>Calibri</vt:lpstr>
      <vt:lpstr>Cambria Math</vt:lpstr>
      <vt:lpstr>Century Gothic</vt:lpstr>
      <vt:lpstr>Wingdings</vt:lpstr>
      <vt:lpstr>Wood Type</vt:lpstr>
      <vt:lpstr>Classification Methods and Cross Validation</vt:lpstr>
      <vt:lpstr>Contents for today</vt:lpstr>
      <vt:lpstr>Support Vector Machines</vt:lpstr>
      <vt:lpstr>Separating Hyperplanes</vt:lpstr>
      <vt:lpstr>What is an “Optimal” Separator?</vt:lpstr>
      <vt:lpstr>Maximal Margin Separator</vt:lpstr>
      <vt:lpstr>Margin Separator</vt:lpstr>
      <vt:lpstr>Support Vector Classifier</vt:lpstr>
      <vt:lpstr>Support Vector Classifier</vt:lpstr>
      <vt:lpstr>Slack (not        )</vt:lpstr>
      <vt:lpstr>Support Vector Machines</vt:lpstr>
      <vt:lpstr>Examples for Kernels</vt:lpstr>
      <vt:lpstr>Multiple Classes</vt:lpstr>
      <vt:lpstr>Illustration of SVM</vt:lpstr>
      <vt:lpstr>Cross Validation</vt:lpstr>
      <vt:lpstr>Why Cross Validation?</vt:lpstr>
      <vt:lpstr>How do we Choose k?  (k∈\{1,…,n\})</vt:lpstr>
      <vt:lpstr>Estimating Error vs. Parameter Tuning</vt:lpstr>
      <vt:lpstr>Live Coding Example k-fold cv</vt:lpstr>
      <vt:lpstr>Classification and Regression Trees</vt:lpstr>
      <vt:lpstr>Building Trees</vt:lpstr>
      <vt:lpstr>Example: How a Tree Classifies</vt:lpstr>
      <vt:lpstr>How a Tree is Grown?</vt:lpstr>
      <vt:lpstr>Tree Pruning</vt:lpstr>
      <vt:lpstr>Classification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409</cp:revision>
  <dcterms:created xsi:type="dcterms:W3CDTF">2019-03-21T08:27:23Z</dcterms:created>
  <dcterms:modified xsi:type="dcterms:W3CDTF">2019-08-07T22:32:41Z</dcterms:modified>
</cp:coreProperties>
</file>