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8"/>
  </p:notesMasterIdLst>
  <p:sldIdLst>
    <p:sldId id="256" r:id="rId2"/>
    <p:sldId id="257" r:id="rId3"/>
    <p:sldId id="270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4679" userDrawn="1">
          <p15:clr>
            <a:srgbClr val="A4A3A4"/>
          </p15:clr>
        </p15:guide>
        <p15:guide id="3" orient="horz" pos="37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779" autoAdjust="0"/>
  </p:normalViewPr>
  <p:slideViewPr>
    <p:cSldViewPr snapToGrid="0" showGuides="1">
      <p:cViewPr varScale="1">
        <p:scale>
          <a:sx n="96" d="100"/>
          <a:sy n="96" d="100"/>
        </p:scale>
        <p:origin x="1080" y="62"/>
      </p:cViewPr>
      <p:guideLst>
        <p:guide orient="horz" pos="2364"/>
        <p:guide pos="4679"/>
        <p:guide orient="horz" pos="37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י"ד/תמוז/תשע"ט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July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7" Type="http://schemas.openxmlformats.org/officeDocument/2006/relationships/image" Target="../media/image10.jpg"/><Relationship Id="rId2" Type="http://schemas.openxmlformats.org/officeDocument/2006/relationships/hyperlink" Target="https://github.com/adisarid/Riskified_trai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www.rstudio.com/products/rstudio/downloa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-bloggers.com/" TargetMode="External"/><Relationship Id="rId2" Type="http://schemas.openxmlformats.org/officeDocument/2006/relationships/hyperlink" Target="https://web.stanford.edu/~hastie/ElemStatLear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Statistical Learning with R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July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– Adi Sarid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87680" y="5020056"/>
            <a:ext cx="11460480" cy="120802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Professional: Market Research, Data Scientist, Operations Research, Educator</a:t>
            </a:r>
          </a:p>
          <a:p>
            <a:r>
              <a:rPr lang="en-US" dirty="0" smtClean="0"/>
              <a:t>Academia: Mathematics, Statistics and Operations Research (</a:t>
            </a:r>
            <a:r>
              <a:rPr lang="en-US" dirty="0" err="1" smtClean="0"/>
              <a:t>Bsc</a:t>
            </a:r>
            <a:r>
              <a:rPr lang="en-US" dirty="0" smtClean="0"/>
              <a:t>, MA, </a:t>
            </a:r>
            <a:r>
              <a:rPr lang="en-US" dirty="0" err="1" smtClean="0"/>
              <a:t>Phd</a:t>
            </a:r>
            <a:r>
              <a:rPr lang="en-US" dirty="0" smtClean="0"/>
              <a:t>-in-process)</a:t>
            </a:r>
          </a:p>
          <a:p>
            <a:r>
              <a:rPr lang="en-US" dirty="0" smtClean="0"/>
              <a:t>Software: R,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3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Review machine learning </a:t>
            </a:r>
            <a:r>
              <a:rPr lang="en-US" sz="2400" b="1" dirty="0" smtClean="0"/>
              <a:t>models, algorithms, and evaluation </a:t>
            </a:r>
            <a:r>
              <a:rPr lang="en-US" sz="2400" dirty="0" smtClean="0"/>
              <a:t>methods, e.g.:</a:t>
            </a:r>
          </a:p>
          <a:p>
            <a:pPr lvl="1"/>
            <a:r>
              <a:rPr lang="en-US" sz="2000" dirty="0" smtClean="0"/>
              <a:t>Models: supervised, unsupervised</a:t>
            </a:r>
          </a:p>
          <a:p>
            <a:pPr lvl="1"/>
            <a:r>
              <a:rPr lang="en-US" sz="2000" dirty="0" smtClean="0"/>
              <a:t>Algorithms: “under the hood”</a:t>
            </a:r>
          </a:p>
          <a:p>
            <a:pPr lvl="1"/>
            <a:r>
              <a:rPr lang="en-US" sz="2000" dirty="0" smtClean="0"/>
              <a:t>Methods: Model assessment, train/test, cross validation, model evaluation</a:t>
            </a:r>
          </a:p>
          <a:p>
            <a:r>
              <a:rPr lang="en-US" sz="2400" dirty="0" smtClean="0"/>
              <a:t>Strengthen the </a:t>
            </a:r>
            <a:r>
              <a:rPr lang="en-US" sz="2400" b="1" dirty="0" smtClean="0"/>
              <a:t>theoretic</a:t>
            </a:r>
            <a:r>
              <a:rPr lang="en-US" sz="2400" dirty="0" smtClean="0"/>
              <a:t> knowledge behind the models</a:t>
            </a:r>
          </a:p>
          <a:p>
            <a:r>
              <a:rPr lang="en-US" sz="2400" b="1" dirty="0" smtClean="0"/>
              <a:t>Demonstrate</a:t>
            </a:r>
            <a:r>
              <a:rPr lang="en-US" sz="2400" dirty="0" smtClean="0"/>
              <a:t> and </a:t>
            </a:r>
            <a:r>
              <a:rPr lang="en-US" sz="2400" b="1" dirty="0" smtClean="0"/>
              <a:t>Exercise</a:t>
            </a:r>
            <a:r>
              <a:rPr lang="en-US" sz="2400" dirty="0" smtClean="0"/>
              <a:t> in </a:t>
            </a:r>
            <a:r>
              <a:rPr lang="en-US" sz="2400" dirty="0" smtClean="0"/>
              <a:t>R</a:t>
            </a:r>
            <a:endParaRPr lang="en-US" sz="2400" b="1" dirty="0"/>
          </a:p>
          <a:p>
            <a:r>
              <a:rPr lang="en-US" sz="2400" dirty="0" smtClean="0"/>
              <a:t>This course will </a:t>
            </a:r>
            <a:r>
              <a:rPr lang="en-US" sz="2400" dirty="0" smtClean="0"/>
              <a:t>in part resemble </a:t>
            </a:r>
            <a:r>
              <a:rPr lang="en-US" sz="2400" dirty="0" smtClean="0"/>
              <a:t>an “academic course”, </a:t>
            </a:r>
          </a:p>
          <a:p>
            <a:r>
              <a:rPr lang="en-US" sz="2400" dirty="0" smtClean="0"/>
              <a:t>But not to make it too </a:t>
            </a:r>
            <a:r>
              <a:rPr lang="en-US" sz="2400" dirty="0" smtClean="0"/>
              <a:t>dry or math technical we </a:t>
            </a:r>
            <a:r>
              <a:rPr lang="en-US" sz="2400" dirty="0" smtClean="0"/>
              <a:t>will have some “hands-on”</a:t>
            </a:r>
          </a:p>
          <a:p>
            <a:pPr lvl="1"/>
            <a:r>
              <a:rPr lang="en-US" sz="2200" dirty="0" smtClean="0"/>
              <a:t>Class work + home work exercises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451025" y="815058"/>
            <a:ext cx="1090736" cy="1084262"/>
            <a:chOff x="10222374" y="4153923"/>
            <a:chExt cx="1548037" cy="153885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1920" y="4541519"/>
              <a:ext cx="1488491" cy="115125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51299">
              <a:off x="10222374" y="4153923"/>
              <a:ext cx="1474544" cy="1091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247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syllabus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statistical learning </a:t>
            </a:r>
          </a:p>
          <a:p>
            <a:r>
              <a:rPr lang="en-US" dirty="0" smtClean="0"/>
              <a:t>Deep dive into linear regression methods (lm pitfalls, quantile </a:t>
            </a:r>
            <a:r>
              <a:rPr lang="en-US" dirty="0" err="1" smtClean="0"/>
              <a:t>reg</a:t>
            </a:r>
            <a:r>
              <a:rPr lang="en-US" dirty="0" smtClean="0"/>
              <a:t>, shrinkage, PCA, </a:t>
            </a:r>
            <a:r>
              <a:rPr lang="en-US" dirty="0" smtClean="0"/>
              <a:t>feature </a:t>
            </a:r>
            <a:r>
              <a:rPr lang="en-US" dirty="0" smtClean="0"/>
              <a:t>selection, relative importance)</a:t>
            </a:r>
          </a:p>
          <a:p>
            <a:r>
              <a:rPr lang="en-US" dirty="0" smtClean="0"/>
              <a:t>Linear methods for classification: logistic regression, LDA, QDA, SVMs</a:t>
            </a:r>
          </a:p>
          <a:p>
            <a:r>
              <a:rPr lang="en-US" dirty="0" smtClean="0"/>
              <a:t>Revisiting model assessments and model selection (bias-variance tradeoff, cross validation, bootstrapping)</a:t>
            </a:r>
          </a:p>
          <a:p>
            <a:r>
              <a:rPr lang="en-US" dirty="0" smtClean="0"/>
              <a:t>Classification and regression trees: theory, generalization to random forests, bagging, boosting</a:t>
            </a:r>
          </a:p>
          <a:p>
            <a:r>
              <a:rPr lang="en-US" dirty="0" smtClean="0"/>
              <a:t>Neural Networks: model basics, how they work, intro to deep learning</a:t>
            </a:r>
          </a:p>
          <a:p>
            <a:r>
              <a:rPr lang="en-US" dirty="0" smtClean="0"/>
              <a:t>Unsupervised learning: </a:t>
            </a:r>
            <a:r>
              <a:rPr lang="en-US" dirty="0" err="1"/>
              <a:t>k</a:t>
            </a:r>
            <a:r>
              <a:rPr lang="en-US" dirty="0" err="1" smtClean="0"/>
              <a:t>means</a:t>
            </a:r>
            <a:r>
              <a:rPr lang="en-US" dirty="0" smtClean="0"/>
              <a:t> clustering, hierarchical clustering, distance functions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3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we learn?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hlinkClick r:id="rId2"/>
              </a:rPr>
              <a:t>Github</a:t>
            </a:r>
            <a:r>
              <a:rPr lang="en-US" dirty="0" smtClean="0">
                <a:hlinkClick r:id="rId2"/>
              </a:rPr>
              <a:t> repo</a:t>
            </a:r>
            <a:r>
              <a:rPr lang="en-US" dirty="0" smtClean="0"/>
              <a:t>. To download (clone) it, use: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https://github.com/sarid-ins/statistical_learning_course</a:t>
            </a:r>
          </a:p>
          <a:p>
            <a:r>
              <a:rPr lang="en-US" dirty="0" smtClean="0"/>
              <a:t>To pull updates use (inside the directory):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  <a:p>
            <a:r>
              <a:rPr lang="en-US" dirty="0" smtClean="0"/>
              <a:t>Please make sure you have:</a:t>
            </a:r>
          </a:p>
          <a:p>
            <a:pPr lvl="1"/>
            <a:r>
              <a:rPr lang="en-US" dirty="0" smtClean="0"/>
              <a:t>Latest R (3.6+) </a:t>
            </a:r>
            <a:r>
              <a:rPr lang="en-US" dirty="0"/>
              <a:t>– </a:t>
            </a:r>
            <a:r>
              <a:rPr lang="en-US" dirty="0">
                <a:hlinkClick r:id="rId3"/>
              </a:rPr>
              <a:t>https://www.r-project.org/</a:t>
            </a:r>
            <a:endParaRPr lang="en-US" dirty="0" smtClean="0"/>
          </a:p>
          <a:p>
            <a:pPr lvl="1"/>
            <a:r>
              <a:rPr lang="en-US" dirty="0" err="1" smtClean="0"/>
              <a:t>Rstudio</a:t>
            </a:r>
            <a:r>
              <a:rPr lang="en-US" dirty="0" smtClean="0"/>
              <a:t> </a:t>
            </a:r>
            <a:r>
              <a:rPr lang="en-US" dirty="0"/>
              <a:t>IDE (</a:t>
            </a:r>
            <a:r>
              <a:rPr lang="en-US" dirty="0">
                <a:hlinkClick r:id="rId4"/>
              </a:rPr>
              <a:t>https://www.rstudio.com/products/rstudio/download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Recommended: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5"/>
              </a:rPr>
              <a:t>https://git-scm.com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Enthusiasm and curiosity! (it’s going to be fun)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01150" y="2035586"/>
            <a:ext cx="1275080" cy="1275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490" y="3540760"/>
            <a:ext cx="1608024" cy="12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sources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Elements of Statistical Learning by Hastie, T., </a:t>
            </a:r>
            <a:r>
              <a:rPr lang="en-US" dirty="0" err="1"/>
              <a:t>Tibshirani</a:t>
            </a:r>
            <a:r>
              <a:rPr lang="en-US" dirty="0"/>
              <a:t>, R., and Friedman, J.: </a:t>
            </a:r>
            <a:r>
              <a:rPr lang="en-US" dirty="0">
                <a:hlinkClick r:id="rId2"/>
              </a:rPr>
              <a:t>https://web.stanford.edu/~hastie/ElemStatLearn/</a:t>
            </a:r>
            <a:endParaRPr lang="en-US" dirty="0"/>
          </a:p>
          <a:p>
            <a:r>
              <a:rPr lang="en-US" dirty="0"/>
              <a:t>An Introduction to Statistical Learning with Applications in R by James, G., Witten, D., Hastie, T., </a:t>
            </a:r>
            <a:r>
              <a:rPr lang="en-US" dirty="0" err="1"/>
              <a:t>Tibshirani</a:t>
            </a:r>
            <a:r>
              <a:rPr lang="en-US" dirty="0"/>
              <a:t>, R.</a:t>
            </a:r>
          </a:p>
          <a:p>
            <a:r>
              <a:rPr lang="en-US" dirty="0" smtClean="0"/>
              <a:t>Sign-up to </a:t>
            </a:r>
            <a:r>
              <a:rPr lang="en-US" dirty="0" smtClean="0">
                <a:hlinkClick r:id="rId3"/>
              </a:rPr>
              <a:t>R-Bloggers</a:t>
            </a:r>
            <a:r>
              <a:rPr lang="en-US" dirty="0" smtClean="0"/>
              <a:t> mailing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3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534</TotalTime>
  <Words>392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Bookman Old Style</vt:lpstr>
      <vt:lpstr>Calibri</vt:lpstr>
      <vt:lpstr>Century Gothic</vt:lpstr>
      <vt:lpstr>Courier New</vt:lpstr>
      <vt:lpstr>Gisha</vt:lpstr>
      <vt:lpstr>Times New Roman</vt:lpstr>
      <vt:lpstr>Wingdings</vt:lpstr>
      <vt:lpstr>Wood Type</vt:lpstr>
      <vt:lpstr>Statistical Learning with R</vt:lpstr>
      <vt:lpstr>Instructor – Adi Sarid</vt:lpstr>
      <vt:lpstr>Course Goals</vt:lpstr>
      <vt:lpstr>Course syllabus</vt:lpstr>
      <vt:lpstr>How will we learn?</vt:lpstr>
      <vt:lpstr>Additional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78</cp:revision>
  <dcterms:created xsi:type="dcterms:W3CDTF">2019-03-21T08:27:23Z</dcterms:created>
  <dcterms:modified xsi:type="dcterms:W3CDTF">2019-07-17T14:30:12Z</dcterms:modified>
</cp:coreProperties>
</file>